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7" r:id="rId6"/>
    <p:sldId id="268" r:id="rId7"/>
    <p:sldId id="259" r:id="rId8"/>
    <p:sldId id="261" r:id="rId9"/>
    <p:sldId id="262" r:id="rId10"/>
    <p:sldId id="263" r:id="rId11"/>
    <p:sldId id="264" r:id="rId12"/>
    <p:sldId id="265"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553" autoAdjust="0"/>
  </p:normalViewPr>
  <p:slideViewPr>
    <p:cSldViewPr snapToGrid="0">
      <p:cViewPr varScale="1">
        <p:scale>
          <a:sx n="60" d="100"/>
          <a:sy n="60" d="100"/>
        </p:scale>
        <p:origin x="1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6AFFB-3A27-4B06-8921-5E3FB297C0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EADD6B-8FBB-4477-BBBE-16C28D6628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0AF5C3-AB10-4A3D-8EE2-00DCF93B0C3A}"/>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5" name="Footer Placeholder 4">
            <a:extLst>
              <a:ext uri="{FF2B5EF4-FFF2-40B4-BE49-F238E27FC236}">
                <a16:creationId xmlns:a16="http://schemas.microsoft.com/office/drawing/2014/main" id="{B85BCDA1-2E5E-49D2-A673-0DE5D435B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4B2EF-1063-425F-B87E-61685CFBE2D3}"/>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267938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4960F-7FF5-44A1-929B-0236D00415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E0DF36-03F8-46F2-B730-38AC99BBC1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560AD-588E-4E8D-B859-C9032CD4449C}"/>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5" name="Footer Placeholder 4">
            <a:extLst>
              <a:ext uri="{FF2B5EF4-FFF2-40B4-BE49-F238E27FC236}">
                <a16:creationId xmlns:a16="http://schemas.microsoft.com/office/drawing/2014/main" id="{7B3391F4-BC80-46F2-B4E1-BF239DBDE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10F34-6B2B-49A8-9358-7E8F6F1FA28A}"/>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162499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F7F4CA-F3C8-432D-9B45-6EE7A1C6D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7A35F2-5B69-4CDB-8299-3844675C41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FB5103-3266-4A9A-91A3-B4ECCABA9375}"/>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5" name="Footer Placeholder 4">
            <a:extLst>
              <a:ext uri="{FF2B5EF4-FFF2-40B4-BE49-F238E27FC236}">
                <a16:creationId xmlns:a16="http://schemas.microsoft.com/office/drawing/2014/main" id="{401DA7B0-2291-4084-A3BB-E321FCEDD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9FBA1-A4AE-4BDF-AAA6-01387C800A8E}"/>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171065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31CA-62B8-498D-A60A-2201743926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8722E5-707E-498F-A40A-464D3D33B0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B7284-9B3E-454E-BBD3-F8AFE56198D5}"/>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5" name="Footer Placeholder 4">
            <a:extLst>
              <a:ext uri="{FF2B5EF4-FFF2-40B4-BE49-F238E27FC236}">
                <a16:creationId xmlns:a16="http://schemas.microsoft.com/office/drawing/2014/main" id="{99DC97D9-B8E1-44A0-AB7B-CE4AE226D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D1D01-64C4-49F8-974D-F85C7E8A2511}"/>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375928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4EFD-947F-4F2F-B950-D2D5925E57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AF8B8C-B307-4177-9B96-21BC1B64F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629B3C-E5B5-499F-8EA8-25059F4F2A39}"/>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5" name="Footer Placeholder 4">
            <a:extLst>
              <a:ext uri="{FF2B5EF4-FFF2-40B4-BE49-F238E27FC236}">
                <a16:creationId xmlns:a16="http://schemas.microsoft.com/office/drawing/2014/main" id="{47CA1339-217C-40B6-B6A9-B42B4D70D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88D8E-181B-4E5C-9132-AE81F0B20393}"/>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3369568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8156-8D8B-4735-B93B-39A899C2D6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F9BA26-DCF4-424E-8FD0-575D5BB32D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61E117-ED8C-4BB7-A563-4C9021C14F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C86CDA-FBF7-43DA-8870-B948E07086AE}"/>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6" name="Footer Placeholder 5">
            <a:extLst>
              <a:ext uri="{FF2B5EF4-FFF2-40B4-BE49-F238E27FC236}">
                <a16:creationId xmlns:a16="http://schemas.microsoft.com/office/drawing/2014/main" id="{3C0C1131-C24B-4B43-80F7-7A5C231F2F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8F4A36-F7B8-4E67-9494-3D0BB5F49C54}"/>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6397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0CF7D-9298-456E-8431-DBFCBEDC39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3073C8-488D-466A-9005-21A5CBF47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5D528E-680C-46F9-A6EA-DC5846D457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D28120-CD2F-41CD-AE45-7577F9FC0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1DFFDF-BEC9-448D-8A61-194636A5C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EFA19-89D7-4908-B429-355EEF935AFB}"/>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8" name="Footer Placeholder 7">
            <a:extLst>
              <a:ext uri="{FF2B5EF4-FFF2-40B4-BE49-F238E27FC236}">
                <a16:creationId xmlns:a16="http://schemas.microsoft.com/office/drawing/2014/main" id="{9223077E-FDD1-4DD3-917C-A0BBE03A27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C3D728-05C9-4710-B3FF-0F2C2CDA2037}"/>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3064153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74B9-CD2D-4146-8933-9354E5DCED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727515-D755-4933-8B67-54D99FE034D8}"/>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4" name="Footer Placeholder 3">
            <a:extLst>
              <a:ext uri="{FF2B5EF4-FFF2-40B4-BE49-F238E27FC236}">
                <a16:creationId xmlns:a16="http://schemas.microsoft.com/office/drawing/2014/main" id="{3CF0ACD4-6440-4023-AE05-AEC5D223AE6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26D1D2-ACF8-4E32-B008-32132C071F04}"/>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386070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371C33-6E70-4431-AD28-5B8CF278556E}"/>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3" name="Footer Placeholder 2">
            <a:extLst>
              <a:ext uri="{FF2B5EF4-FFF2-40B4-BE49-F238E27FC236}">
                <a16:creationId xmlns:a16="http://schemas.microsoft.com/office/drawing/2014/main" id="{38F193F4-19B2-499D-B38E-2E932640ED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B429D2-BA56-4725-9CC3-8B79FF450C27}"/>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133577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14EB7-F065-430D-AF26-12814A9CEE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FA90B1-CBDE-4EE7-AC0F-74A6561B4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1EA8E1-19B5-4339-84E1-A02AAF3B8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29881-07D4-4E3D-84E6-F3C9BFFA3778}"/>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6" name="Footer Placeholder 5">
            <a:extLst>
              <a:ext uri="{FF2B5EF4-FFF2-40B4-BE49-F238E27FC236}">
                <a16:creationId xmlns:a16="http://schemas.microsoft.com/office/drawing/2014/main" id="{5C512AD4-F359-452A-A735-81207F1B8B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671A8-0C42-4BF2-8596-8522AF9B7CD9}"/>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240192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D6493-A3CF-4923-9ADA-58174DECA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C5AAC7-3B0C-43BF-8FCE-F3DEF5DC64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B773F7-9BB7-40AB-AE0C-5479C0BB5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0EE70-C196-491C-9A84-D5CEAC30CF10}"/>
              </a:ext>
            </a:extLst>
          </p:cNvPr>
          <p:cNvSpPr>
            <a:spLocks noGrp="1"/>
          </p:cNvSpPr>
          <p:nvPr>
            <p:ph type="dt" sz="half" idx="10"/>
          </p:nvPr>
        </p:nvSpPr>
        <p:spPr/>
        <p:txBody>
          <a:bodyPr/>
          <a:lstStyle/>
          <a:p>
            <a:fld id="{421466ED-7B32-432B-99A2-6B2EA2027597}" type="datetimeFigureOut">
              <a:rPr lang="en-US" smtClean="0"/>
              <a:t>2/10/2021</a:t>
            </a:fld>
            <a:endParaRPr lang="en-US"/>
          </a:p>
        </p:txBody>
      </p:sp>
      <p:sp>
        <p:nvSpPr>
          <p:cNvPr id="6" name="Footer Placeholder 5">
            <a:extLst>
              <a:ext uri="{FF2B5EF4-FFF2-40B4-BE49-F238E27FC236}">
                <a16:creationId xmlns:a16="http://schemas.microsoft.com/office/drawing/2014/main" id="{FD00507E-60A6-493C-B526-CFD86F76F4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BD618-3708-4A1A-9205-54FE862BFE54}"/>
              </a:ext>
            </a:extLst>
          </p:cNvPr>
          <p:cNvSpPr>
            <a:spLocks noGrp="1"/>
          </p:cNvSpPr>
          <p:nvPr>
            <p:ph type="sldNum" sz="quarter" idx="12"/>
          </p:nvPr>
        </p:nvSpPr>
        <p:spPr/>
        <p:txBody>
          <a:bodyPr/>
          <a:lstStyle/>
          <a:p>
            <a:fld id="{541CB852-34B2-4420-85CD-E12875A57296}" type="slidenum">
              <a:rPr lang="en-US" smtClean="0"/>
              <a:t>‹#›</a:t>
            </a:fld>
            <a:endParaRPr lang="en-US"/>
          </a:p>
        </p:txBody>
      </p:sp>
    </p:spTree>
    <p:extLst>
      <p:ext uri="{BB962C8B-B14F-4D97-AF65-F5344CB8AC3E}">
        <p14:creationId xmlns:p14="http://schemas.microsoft.com/office/powerpoint/2010/main" val="60002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DEDE9D-F0E1-4D1A-8F03-E0D0A5510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64DBB2-9B0A-4255-B005-C8ED2B4CFE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F3402-F355-4456-AC42-C298E8B8A9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466ED-7B32-432B-99A2-6B2EA2027597}" type="datetimeFigureOut">
              <a:rPr lang="en-US" smtClean="0"/>
              <a:t>2/10/2021</a:t>
            </a:fld>
            <a:endParaRPr lang="en-US"/>
          </a:p>
        </p:txBody>
      </p:sp>
      <p:sp>
        <p:nvSpPr>
          <p:cNvPr id="5" name="Footer Placeholder 4">
            <a:extLst>
              <a:ext uri="{FF2B5EF4-FFF2-40B4-BE49-F238E27FC236}">
                <a16:creationId xmlns:a16="http://schemas.microsoft.com/office/drawing/2014/main" id="{07E29242-987A-4D1F-AA46-7CED230E4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3C7115-58C7-4EF5-BB7E-69CC1B35E5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CB852-34B2-4420-85CD-E12875A57296}" type="slidenum">
              <a:rPr lang="en-US" smtClean="0"/>
              <a:t>‹#›</a:t>
            </a:fld>
            <a:endParaRPr lang="en-US"/>
          </a:p>
        </p:txBody>
      </p:sp>
    </p:spTree>
    <p:extLst>
      <p:ext uri="{BB962C8B-B14F-4D97-AF65-F5344CB8AC3E}">
        <p14:creationId xmlns:p14="http://schemas.microsoft.com/office/powerpoint/2010/main" val="382795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g.alhatorah.org/#!Bereshit/5.22" TargetMode="External"/><Relationship Id="rId2" Type="http://schemas.openxmlformats.org/officeDocument/2006/relationships/hyperlink" Target="https://mg.alhatorah.org/#!Bereshit/6.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C59C3-83C3-4034-BB94-10236DACC0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7" y="476777"/>
            <a:ext cx="3864383" cy="3480257"/>
          </a:xfrm>
          <a:prstGeom prst="rect">
            <a:avLst/>
          </a:prstGeom>
          <a:solidFill>
            <a:srgbClr val="7F7F7F">
              <a:alpha val="2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D3CA6B-6DC5-4402-A8F7-AC4EC7F441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7" y="4118658"/>
            <a:ext cx="3864383" cy="2278771"/>
          </a:xfrm>
          <a:prstGeom prst="rect">
            <a:avLst/>
          </a:prstGeom>
          <a:solidFill>
            <a:srgbClr val="7F7F7F">
              <a:alpha val="24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5A92BC41-5AE1-432E-87C7-12BF9E03D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1415" y="476778"/>
            <a:ext cx="7212450" cy="5920653"/>
          </a:xfrm>
          <a:prstGeom prst="rect">
            <a:avLst/>
          </a:prstGeom>
          <a:solidFill>
            <a:srgbClr val="33424E">
              <a:alpha val="9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54BB496-3CF1-41ED-8CFF-1166920968BD}"/>
              </a:ext>
            </a:extLst>
          </p:cNvPr>
          <p:cNvSpPr>
            <a:spLocks noGrp="1"/>
          </p:cNvSpPr>
          <p:nvPr>
            <p:ph type="ctrTitle"/>
          </p:nvPr>
        </p:nvSpPr>
        <p:spPr>
          <a:xfrm>
            <a:off x="5141495" y="760490"/>
            <a:ext cx="5956353" cy="3129827"/>
          </a:xfrm>
        </p:spPr>
        <p:txBody>
          <a:bodyPr>
            <a:normAutofit/>
          </a:bodyPr>
          <a:lstStyle/>
          <a:p>
            <a:pPr algn="l"/>
            <a:r>
              <a:rPr lang="en-US" sz="4800" b="1" i="0">
                <a:solidFill>
                  <a:srgbClr val="FFFFFF"/>
                </a:solidFill>
                <a:effectLst/>
                <a:latin typeface="Arial" panose="020B0604020202020204" pitchFamily="34" charset="0"/>
              </a:rPr>
              <a:t> </a:t>
            </a:r>
            <a:r>
              <a:rPr lang="en-US" sz="4800" b="1" i="1">
                <a:solidFill>
                  <a:srgbClr val="FFFFFF"/>
                </a:solidFill>
                <a:effectLst/>
                <a:latin typeface="Arial" panose="020B0604020202020204" pitchFamily="34" charset="0"/>
              </a:rPr>
              <a:t>Genesis Journeys</a:t>
            </a:r>
            <a:endParaRPr lang="en-US" sz="4800">
              <a:solidFill>
                <a:srgbClr val="FFFFFF"/>
              </a:solidFill>
            </a:endParaRPr>
          </a:p>
        </p:txBody>
      </p:sp>
      <p:sp>
        <p:nvSpPr>
          <p:cNvPr id="3" name="Subtitle 2">
            <a:extLst>
              <a:ext uri="{FF2B5EF4-FFF2-40B4-BE49-F238E27FC236}">
                <a16:creationId xmlns:a16="http://schemas.microsoft.com/office/drawing/2014/main" id="{EABCBBCE-B44B-40A6-BF4D-C1D44EE34BE7}"/>
              </a:ext>
            </a:extLst>
          </p:cNvPr>
          <p:cNvSpPr>
            <a:spLocks noGrp="1"/>
          </p:cNvSpPr>
          <p:nvPr>
            <p:ph type="subTitle" idx="1"/>
          </p:nvPr>
        </p:nvSpPr>
        <p:spPr>
          <a:xfrm>
            <a:off x="5141495" y="4173604"/>
            <a:ext cx="5956353" cy="1923891"/>
          </a:xfrm>
        </p:spPr>
        <p:txBody>
          <a:bodyPr>
            <a:normAutofit/>
          </a:bodyPr>
          <a:lstStyle/>
          <a:p>
            <a:pPr algn="l"/>
            <a:r>
              <a:rPr lang="en-US" b="0" i="0">
                <a:solidFill>
                  <a:srgbClr val="FFFFFF"/>
                </a:solidFill>
                <a:effectLst/>
                <a:latin typeface="Arial" panose="020B0604020202020204" pitchFamily="34" charset="0"/>
              </a:rPr>
              <a:t>The First Brotherly Rivalry</a:t>
            </a:r>
            <a:endParaRPr lang="en-US">
              <a:solidFill>
                <a:srgbClr val="FFFFFF"/>
              </a:solidFill>
            </a:endParaRPr>
          </a:p>
        </p:txBody>
      </p:sp>
      <p:pic>
        <p:nvPicPr>
          <p:cNvPr id="6" name="Picture 5">
            <a:extLst>
              <a:ext uri="{FF2B5EF4-FFF2-40B4-BE49-F238E27FC236}">
                <a16:creationId xmlns:a16="http://schemas.microsoft.com/office/drawing/2014/main" id="{85ADD4C5-312C-40D7-BC01-8DFE6A13F47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57006" y="660649"/>
            <a:ext cx="3112511" cy="3112511"/>
          </a:xfrm>
          <a:prstGeom prst="rect">
            <a:avLst/>
          </a:prstGeom>
        </p:spPr>
      </p:pic>
      <p:cxnSp>
        <p:nvCxnSpPr>
          <p:cNvPr id="17" name="Straight Connector 16">
            <a:extLst>
              <a:ext uri="{FF2B5EF4-FFF2-40B4-BE49-F238E27FC236}">
                <a16:creationId xmlns:a16="http://schemas.microsoft.com/office/drawing/2014/main" id="{DC0E1208-0B30-4396-AE7C-AEBFFAEE6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478" y="4020397"/>
            <a:ext cx="365760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DB104A3-418D-471C-8842-3225ED6CFF15}"/>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686366" y="5015868"/>
            <a:ext cx="3459637" cy="484349"/>
          </a:xfrm>
          <a:prstGeom prst="rect">
            <a:avLst/>
          </a:prstGeom>
        </p:spPr>
      </p:pic>
    </p:spTree>
    <p:extLst>
      <p:ext uri="{BB962C8B-B14F-4D97-AF65-F5344CB8AC3E}">
        <p14:creationId xmlns:p14="http://schemas.microsoft.com/office/powerpoint/2010/main" val="262812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E05C-D1B6-418A-9651-46E8D7D02EE3}"/>
              </a:ext>
            </a:extLst>
          </p:cNvPr>
          <p:cNvSpPr>
            <a:spLocks noGrp="1"/>
          </p:cNvSpPr>
          <p:nvPr>
            <p:ph type="title"/>
          </p:nvPr>
        </p:nvSpPr>
        <p:spPr/>
        <p:txBody>
          <a:bodyPr/>
          <a:lstStyle/>
          <a:p>
            <a:r>
              <a:rPr lang="en-CA" b="1" dirty="0"/>
              <a:t> A Child of Flesh and Blood</a:t>
            </a:r>
            <a:endParaRPr lang="en-US" b="1" dirty="0"/>
          </a:p>
        </p:txBody>
      </p:sp>
      <p:sp>
        <p:nvSpPr>
          <p:cNvPr id="3" name="Content Placeholder 2">
            <a:extLst>
              <a:ext uri="{FF2B5EF4-FFF2-40B4-BE49-F238E27FC236}">
                <a16:creationId xmlns:a16="http://schemas.microsoft.com/office/drawing/2014/main" id="{8F6A54BE-458D-421A-824E-BC6554F445E3}"/>
              </a:ext>
            </a:extLst>
          </p:cNvPr>
          <p:cNvSpPr>
            <a:spLocks noGrp="1"/>
          </p:cNvSpPr>
          <p:nvPr>
            <p:ph idx="1"/>
          </p:nvPr>
        </p:nvSpPr>
        <p:spPr/>
        <p:txBody>
          <a:bodyPr>
            <a:normAutofit fontScale="85000" lnSpcReduction="10000"/>
          </a:bodyPr>
          <a:lstStyle/>
          <a:p>
            <a:pPr marL="0" indent="0">
              <a:buNone/>
            </a:pPr>
            <a:r>
              <a:rPr lang="en-CA" sz="2100" b="1" dirty="0">
                <a:effectLst/>
                <a:latin typeface="Times New Roman" panose="02020603050405020304" pitchFamily="18" charset="0"/>
                <a:ea typeface="Calibri" panose="020F0502020204030204" pitchFamily="34" charset="0"/>
                <a:cs typeface="Times New Roman" panose="02020603050405020304" pitchFamily="18" charset="0"/>
              </a:rPr>
              <a:t>Rabbi Yaakov ben Asher (13</a:t>
            </a:r>
            <a:r>
              <a:rPr lang="en-CA" sz="21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CA" sz="2100" b="1" dirty="0">
                <a:effectLst/>
                <a:latin typeface="Times New Roman" panose="02020603050405020304" pitchFamily="18" charset="0"/>
                <a:ea typeface="Calibri" panose="020F0502020204030204" pitchFamily="34" charset="0"/>
                <a:cs typeface="Times New Roman" panose="02020603050405020304" pitchFamily="18" charset="0"/>
              </a:rPr>
              <a:t> century Spain), Tur on </a:t>
            </a:r>
            <a:r>
              <a:rPr lang="en-CA" sz="2100" b="1" dirty="0" err="1">
                <a:effectLst/>
                <a:latin typeface="Times New Roman" panose="02020603050405020304" pitchFamily="18" charset="0"/>
                <a:ea typeface="Calibri" panose="020F0502020204030204" pitchFamily="34" charset="0"/>
                <a:cs typeface="Times New Roman" panose="02020603050405020304" pitchFamily="18" charset="0"/>
              </a:rPr>
              <a:t>Bereishit</a:t>
            </a:r>
            <a:r>
              <a:rPr lang="en-CA" sz="2100" b="1" dirty="0">
                <a:effectLst/>
                <a:latin typeface="Times New Roman" panose="02020603050405020304" pitchFamily="18" charset="0"/>
                <a:ea typeface="Calibri" panose="020F0502020204030204" pitchFamily="34" charset="0"/>
                <a:cs typeface="Times New Roman" panose="02020603050405020304" pitchFamily="18" charset="0"/>
              </a:rPr>
              <a:t> 4:1, tr. Rabbi Eliyahu Munk</a:t>
            </a:r>
            <a:endParaRPr lang="en-US" sz="21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rtl="1">
              <a:lnSpc>
                <a:spcPct val="110000"/>
              </a:lnSpc>
              <a:buNone/>
            </a:pPr>
            <a:r>
              <a:rPr lang="he-IL" b="0" i="0" dirty="0">
                <a:solidFill>
                  <a:srgbClr val="000000"/>
                </a:solidFill>
                <a:effectLst/>
                <a:latin typeface="SBLBibLit"/>
                <a:cs typeface="+mj-cs"/>
              </a:rPr>
              <a:t>וזהו שדרשו רז״ל שרצה הב״ה לברוא את העולם במדת הדין וראה שאינו מתקיים שתף מדת הרחמים עם מדת הדין והקדימה לה ומשהגיע לקניתי איש את י״י שהיה אדם שותף בו אמר מעתה אינו יכול לעמוד אלא במדת רחמים לבד לכך לא הזכיר אלא שם של ד׳ אותיות. </a:t>
            </a:r>
            <a:r>
              <a:rPr lang="he-IL" b="1" i="0" dirty="0">
                <a:solidFill>
                  <a:srgbClr val="000000"/>
                </a:solidFill>
                <a:effectLst/>
                <a:latin typeface="SBLBibLit"/>
                <a:cs typeface="+mj-cs"/>
              </a:rPr>
              <a:t>א״א הרא״ש:</a:t>
            </a:r>
            <a:endParaRPr lang="en-CA" b="1" i="0" dirty="0">
              <a:solidFill>
                <a:srgbClr val="000000"/>
              </a:solidFill>
              <a:effectLst/>
              <a:latin typeface="SBLBibLit"/>
              <a:cs typeface="+mj-cs"/>
            </a:endParaRPr>
          </a:p>
          <a:p>
            <a:pPr marL="0" indent="0" algn="just">
              <a:lnSpc>
                <a:spcPct val="110000"/>
              </a:lnSpc>
              <a:buNone/>
            </a:pPr>
            <a:r>
              <a:rPr lang="en-US" sz="2100" b="0" i="0" dirty="0">
                <a:solidFill>
                  <a:srgbClr val="000000"/>
                </a:solidFill>
                <a:effectLst/>
                <a:latin typeface="Helvetica" panose="020B0604020202020204" pitchFamily="34" charset="0"/>
                <a:cs typeface="+mj-cs"/>
              </a:rPr>
              <a:t>This reflects the statement of our sages that originally God had wanted to employ only the attribute of Justice, i.e. </a:t>
            </a:r>
            <a:r>
              <a:rPr lang="he-IL" sz="2100" b="0" i="0" dirty="0">
                <a:solidFill>
                  <a:srgbClr val="000000"/>
                </a:solidFill>
                <a:effectLst/>
                <a:latin typeface="Helvetica" panose="020B0604020202020204" pitchFamily="34" charset="0"/>
                <a:cs typeface="+mj-cs"/>
              </a:rPr>
              <a:t>אלוקים, </a:t>
            </a:r>
            <a:r>
              <a:rPr lang="en-US" sz="2100" b="0" i="0" dirty="0">
                <a:solidFill>
                  <a:srgbClr val="000000"/>
                </a:solidFill>
                <a:effectLst/>
                <a:latin typeface="Helvetica" panose="020B0604020202020204" pitchFamily="34" charset="0"/>
                <a:cs typeface="+mj-cs"/>
              </a:rPr>
              <a:t> when He created His universe. When He realized that the universe would be very short-lived if He insisted on the attribute of Justice, He co-opted the attribute of Mercy, i.e. the four-lettered name of God, the tetragram, and He placed it at the beginning of His combined name. </a:t>
            </a:r>
          </a:p>
          <a:p>
            <a:pPr marL="0" indent="0" algn="just">
              <a:lnSpc>
                <a:spcPct val="110000"/>
              </a:lnSpc>
              <a:buNone/>
            </a:pPr>
            <a:r>
              <a:rPr lang="en-US" sz="2100" b="0" i="0" dirty="0">
                <a:solidFill>
                  <a:srgbClr val="000000"/>
                </a:solidFill>
                <a:effectLst/>
                <a:latin typeface="Helvetica" panose="020B0604020202020204" pitchFamily="34" charset="0"/>
                <a:cs typeface="+mj-cs"/>
              </a:rPr>
              <a:t>When the time came when </a:t>
            </a:r>
            <a:r>
              <a:rPr lang="en-US" sz="2100" b="0" i="0" dirty="0" err="1">
                <a:solidFill>
                  <a:srgbClr val="000000"/>
                </a:solidFill>
                <a:effectLst/>
                <a:latin typeface="Helvetica" panose="020B0604020202020204" pitchFamily="34" charset="0"/>
                <a:cs typeface="+mj-cs"/>
              </a:rPr>
              <a:t>Chavah</a:t>
            </a:r>
            <a:r>
              <a:rPr lang="en-US" sz="2100" b="0" i="0" dirty="0">
                <a:solidFill>
                  <a:srgbClr val="000000"/>
                </a:solidFill>
                <a:effectLst/>
                <a:latin typeface="Helvetica" panose="020B0604020202020204" pitchFamily="34" charset="0"/>
                <a:cs typeface="+mj-cs"/>
              </a:rPr>
              <a:t> described herself as God's partner, He said that from that point on He would employ the attribute of Mercy as His chief attribute in dealing with mankind. This is why from this point on we find only the four-lettered name of God (until idolatry was practiced by man. Based on the </a:t>
            </a:r>
            <a:r>
              <a:rPr lang="he-IL" sz="2100" b="0" i="0" dirty="0">
                <a:solidFill>
                  <a:srgbClr val="000000"/>
                </a:solidFill>
                <a:effectLst/>
                <a:latin typeface="Helvetica" panose="020B0604020202020204" pitchFamily="34" charset="0"/>
                <a:cs typeface="+mj-cs"/>
              </a:rPr>
              <a:t>רא'ש, </a:t>
            </a:r>
            <a:r>
              <a:rPr lang="en-US" sz="2100" b="0" i="0" dirty="0">
                <a:solidFill>
                  <a:srgbClr val="000000"/>
                </a:solidFill>
                <a:effectLst/>
                <a:latin typeface="Helvetica" panose="020B0604020202020204" pitchFamily="34" charset="0"/>
                <a:cs typeface="+mj-cs"/>
              </a:rPr>
              <a:t>the author's father.)</a:t>
            </a:r>
            <a:endParaRPr lang="en-US" sz="2100" dirty="0">
              <a:cs typeface="+mj-cs"/>
            </a:endParaRPr>
          </a:p>
        </p:txBody>
      </p:sp>
    </p:spTree>
    <p:extLst>
      <p:ext uri="{BB962C8B-B14F-4D97-AF65-F5344CB8AC3E}">
        <p14:creationId xmlns:p14="http://schemas.microsoft.com/office/powerpoint/2010/main" val="296608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73DDA-A2C9-4FC8-A073-2BC964A9CF3B}"/>
              </a:ext>
            </a:extLst>
          </p:cNvPr>
          <p:cNvSpPr>
            <a:spLocks noGrp="1"/>
          </p:cNvSpPr>
          <p:nvPr>
            <p:ph type="title"/>
          </p:nvPr>
        </p:nvSpPr>
        <p:spPr/>
        <p:txBody>
          <a:bodyPr/>
          <a:lstStyle/>
          <a:p>
            <a:r>
              <a:rPr lang="en-US" b="1" dirty="0"/>
              <a:t>Following Exile from Eden</a:t>
            </a:r>
          </a:p>
        </p:txBody>
      </p:sp>
      <p:sp>
        <p:nvSpPr>
          <p:cNvPr id="3" name="Content Placeholder 2">
            <a:extLst>
              <a:ext uri="{FF2B5EF4-FFF2-40B4-BE49-F238E27FC236}">
                <a16:creationId xmlns:a16="http://schemas.microsoft.com/office/drawing/2014/main" id="{6FA92077-B89B-4544-B22B-FD25A9B4C450}"/>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Tur, and </a:t>
            </a:r>
            <a:r>
              <a:rPr lang="en-US" dirty="0" err="1">
                <a:latin typeface="Times New Roman" panose="02020603050405020304" pitchFamily="18" charset="0"/>
                <a:cs typeface="Times New Roman" panose="02020603050405020304" pitchFamily="18" charset="0"/>
              </a:rPr>
              <a:t>Malbim</a:t>
            </a:r>
            <a:r>
              <a:rPr lang="en-US" dirty="0">
                <a:latin typeface="Times New Roman" panose="02020603050405020304" pitchFamily="18" charset="0"/>
                <a:cs typeface="Times New Roman" panose="02020603050405020304" pitchFamily="18" charset="0"/>
              </a:rPr>
              <a:t> accentuate that this story represents a new era of human history. It represents a world in which human being needs to interact with each other in a natural world with challenges and obstacles.</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Adam and Eve now had to reckon with the fact that they would die and that their eternity was contingent upon their descendants.</a:t>
            </a:r>
          </a:p>
        </p:txBody>
      </p:sp>
    </p:spTree>
    <p:extLst>
      <p:ext uri="{BB962C8B-B14F-4D97-AF65-F5344CB8AC3E}">
        <p14:creationId xmlns:p14="http://schemas.microsoft.com/office/powerpoint/2010/main" val="2559279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33E3D-F982-4034-AEC3-9FEF5E7C59DB}"/>
              </a:ext>
            </a:extLst>
          </p:cNvPr>
          <p:cNvSpPr>
            <a:spLocks noGrp="1"/>
          </p:cNvSpPr>
          <p:nvPr>
            <p:ph type="title"/>
          </p:nvPr>
        </p:nvSpPr>
        <p:spPr/>
        <p:txBody>
          <a:bodyPr>
            <a:normAutofit/>
          </a:bodyPr>
          <a:lstStyle/>
          <a:p>
            <a:pPr algn="just"/>
            <a:r>
              <a:rPr lang="en-US" b="1" dirty="0">
                <a:latin typeface="Times New Roman" panose="02020603050405020304" pitchFamily="18" charset="0"/>
                <a:cs typeface="Times New Roman" panose="02020603050405020304" pitchFamily="18" charset="0"/>
              </a:rPr>
              <a:t>Kayin’s name: “I have acquired a man with G-d</a:t>
            </a:r>
          </a:p>
        </p:txBody>
      </p:sp>
      <p:sp>
        <p:nvSpPr>
          <p:cNvPr id="3" name="Content Placeholder 2">
            <a:extLst>
              <a:ext uri="{FF2B5EF4-FFF2-40B4-BE49-F238E27FC236}">
                <a16:creationId xmlns:a16="http://schemas.microsoft.com/office/drawing/2014/main" id="{1FCE06ED-F019-47C0-B150-FA31628110CC}"/>
              </a:ext>
            </a:extLst>
          </p:cNvPr>
          <p:cNvSpPr>
            <a:spLocks noGrp="1"/>
          </p:cNvSpPr>
          <p:nvPr>
            <p:ph idx="1"/>
          </p:nvPr>
        </p:nvSpPr>
        <p:spPr/>
        <p:txBody>
          <a:bodyPr/>
          <a:lstStyle/>
          <a:p>
            <a:pPr marL="0" indent="0">
              <a:buNone/>
            </a:pPr>
            <a:r>
              <a:rPr lang="en-CA" b="1" dirty="0"/>
              <a:t>Rabbi Avraham Ibn Ezra (12</a:t>
            </a:r>
            <a:r>
              <a:rPr lang="en-CA" b="1" baseline="30000" dirty="0"/>
              <a:t>th</a:t>
            </a:r>
            <a:r>
              <a:rPr lang="en-CA" b="1" dirty="0"/>
              <a:t> century Spain) </a:t>
            </a:r>
          </a:p>
          <a:p>
            <a:pPr marL="0" indent="0" algn="r" rtl="1">
              <a:buNone/>
            </a:pPr>
            <a:r>
              <a:rPr lang="he-IL" b="1" i="0" dirty="0">
                <a:solidFill>
                  <a:srgbClr val="000000"/>
                </a:solidFill>
                <a:effectLst/>
                <a:latin typeface="SBLBibLit"/>
              </a:rPr>
              <a:t>והאדם</a:t>
            </a:r>
            <a:r>
              <a:rPr lang="he-IL" b="0" i="0" dirty="0">
                <a:solidFill>
                  <a:srgbClr val="000000"/>
                </a:solidFill>
                <a:effectLst/>
                <a:latin typeface="SBLBibLit"/>
              </a:rPr>
              <a:t> – כאשר ראה שלא יחיה בגופו בעצמו לעולם הוצרך להחיות המין, על כן אמרה: </a:t>
            </a:r>
            <a:r>
              <a:rPr lang="he-IL" b="1" i="0" dirty="0">
                <a:solidFill>
                  <a:srgbClr val="000000"/>
                </a:solidFill>
                <a:effectLst/>
                <a:latin typeface="SBLBibLit"/>
              </a:rPr>
              <a:t>קניתי איש את י״י</a:t>
            </a:r>
            <a:r>
              <a:rPr lang="he-IL" b="0" i="0" dirty="0">
                <a:solidFill>
                  <a:srgbClr val="000000"/>
                </a:solidFill>
                <a:effectLst/>
                <a:latin typeface="SBLBibLit"/>
              </a:rPr>
              <a:t>.</a:t>
            </a:r>
            <a:endParaRPr lang="en-CA" b="0" i="0" dirty="0">
              <a:solidFill>
                <a:srgbClr val="000000"/>
              </a:solidFill>
              <a:effectLst/>
              <a:latin typeface="SBLBibLit"/>
            </a:endParaRPr>
          </a:p>
          <a:p>
            <a:pPr marL="0" indent="0" algn="l">
              <a:buNone/>
            </a:pPr>
            <a:r>
              <a:rPr lang="en-CA" dirty="0">
                <a:solidFill>
                  <a:srgbClr val="000000"/>
                </a:solidFill>
                <a:latin typeface="SBLBibLit"/>
              </a:rPr>
              <a:t>When he saw that he would no longer live himself, with is body forever, he needed to give life to the species, therefore she said, I have acquired a man with G-d</a:t>
            </a:r>
          </a:p>
          <a:p>
            <a:pPr marL="0" indent="0" algn="r" rtl="1">
              <a:buNone/>
            </a:pPr>
            <a:endParaRPr lang="en-US" dirty="0"/>
          </a:p>
        </p:txBody>
      </p:sp>
    </p:spTree>
    <p:extLst>
      <p:ext uri="{BB962C8B-B14F-4D97-AF65-F5344CB8AC3E}">
        <p14:creationId xmlns:p14="http://schemas.microsoft.com/office/powerpoint/2010/main" val="563784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1334-A3AE-4D27-8286-A8A083A3C24C}"/>
              </a:ext>
            </a:extLst>
          </p:cNvPr>
          <p:cNvSpPr>
            <a:spLocks noGrp="1"/>
          </p:cNvSpPr>
          <p:nvPr>
            <p:ph type="title"/>
          </p:nvPr>
        </p:nvSpPr>
        <p:spPr/>
        <p:txBody>
          <a:bodyPr/>
          <a:lstStyle/>
          <a:p>
            <a:pPr algn="just"/>
            <a:r>
              <a:rPr lang="en-US" sz="4400" b="1" dirty="0">
                <a:latin typeface="Times New Roman" panose="02020603050405020304" pitchFamily="18" charset="0"/>
                <a:cs typeface="Times New Roman" panose="02020603050405020304" pitchFamily="18" charset="0"/>
              </a:rPr>
              <a:t>Kayin’s name: “I have acquired a man with G-d</a:t>
            </a:r>
            <a:endParaRPr lang="en-US" dirty="0"/>
          </a:p>
        </p:txBody>
      </p:sp>
      <p:sp>
        <p:nvSpPr>
          <p:cNvPr id="3" name="Content Placeholder 2">
            <a:extLst>
              <a:ext uri="{FF2B5EF4-FFF2-40B4-BE49-F238E27FC236}">
                <a16:creationId xmlns:a16="http://schemas.microsoft.com/office/drawing/2014/main" id="{FD3EFF52-679A-4050-9F5B-135382385478}"/>
              </a:ext>
            </a:extLst>
          </p:cNvPr>
          <p:cNvSpPr>
            <a:spLocks noGrp="1"/>
          </p:cNvSpPr>
          <p:nvPr>
            <p:ph idx="1"/>
          </p:nvPr>
        </p:nvSpPr>
        <p:spPr/>
        <p:txBody>
          <a:bodyPr/>
          <a:lstStyle/>
          <a:p>
            <a:pPr marL="0" indent="0">
              <a:lnSpc>
                <a:spcPct val="120000"/>
              </a:lnSpc>
              <a:buNone/>
            </a:pPr>
            <a:r>
              <a:rPr lang="en-CA" sz="1800" b="1" dirty="0">
                <a:effectLst/>
                <a:latin typeface="Calibri" panose="020F0502020204030204" pitchFamily="34" charset="0"/>
                <a:ea typeface="Calibri" panose="020F0502020204030204" pitchFamily="34" charset="0"/>
                <a:cs typeface="Arial" panose="020B0604020202020204" pitchFamily="34" charset="0"/>
              </a:rPr>
              <a:t>Rabbi Yaakov ben Asher (13</a:t>
            </a:r>
            <a:r>
              <a:rPr lang="en-CA" sz="1800" b="1" baseline="30000" dirty="0">
                <a:effectLst/>
                <a:latin typeface="Calibri" panose="020F0502020204030204" pitchFamily="34" charset="0"/>
                <a:ea typeface="Calibri" panose="020F0502020204030204" pitchFamily="34" charset="0"/>
                <a:cs typeface="Arial" panose="020B0604020202020204" pitchFamily="34" charset="0"/>
              </a:rPr>
              <a:t>th</a:t>
            </a:r>
            <a:r>
              <a:rPr lang="en-CA" sz="1800" b="1" dirty="0">
                <a:effectLst/>
                <a:latin typeface="Calibri" panose="020F0502020204030204" pitchFamily="34" charset="0"/>
                <a:ea typeface="Calibri" panose="020F0502020204030204" pitchFamily="34" charset="0"/>
                <a:cs typeface="Arial" panose="020B0604020202020204" pitchFamily="34" charset="0"/>
              </a:rPr>
              <a:t> century Spain), Tur on </a:t>
            </a:r>
            <a:r>
              <a:rPr lang="en-CA" sz="1800" b="1" dirty="0" err="1">
                <a:effectLst/>
                <a:latin typeface="Calibri" panose="020F0502020204030204" pitchFamily="34" charset="0"/>
                <a:ea typeface="Calibri" panose="020F0502020204030204" pitchFamily="34" charset="0"/>
                <a:cs typeface="Arial" panose="020B0604020202020204" pitchFamily="34" charset="0"/>
              </a:rPr>
              <a:t>Bereishit</a:t>
            </a:r>
            <a:r>
              <a:rPr lang="en-CA" sz="1800" b="1" dirty="0">
                <a:effectLst/>
                <a:latin typeface="Calibri" panose="020F0502020204030204" pitchFamily="34" charset="0"/>
                <a:ea typeface="Calibri" panose="020F0502020204030204" pitchFamily="34" charset="0"/>
                <a:cs typeface="Arial" panose="020B0604020202020204" pitchFamily="34" charset="0"/>
              </a:rPr>
              <a:t> 4:1, tr. Rabbi Eliyahu Munk</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20000"/>
              </a:lnSpc>
              <a:buNone/>
            </a:pPr>
            <a:r>
              <a:rPr lang="he-IL" sz="1800" b="1" dirty="0">
                <a:effectLst/>
                <a:latin typeface="Calibri" panose="020F0502020204030204" pitchFamily="34" charset="0"/>
                <a:ea typeface="Calibri" panose="020F0502020204030204" pitchFamily="34" charset="0"/>
                <a:cs typeface="Times New Roman" panose="02020603050405020304" pitchFamily="18" charset="0"/>
              </a:rPr>
              <a:t>קניתי איש את ה׳</a:t>
            </a:r>
            <a:r>
              <a:rPr lang="he-IL"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Times New Roman" panose="02020603050405020304" pitchFamily="18" charset="0"/>
              </a:rPr>
              <a:t>פירש״י עם י״י שאני שותף עמו. והרמב״ן פי׳ שאמרה הבן הזה יהי׳ לי קנין לה׳ כאשר נמות שיהיה הוא במקומנו לעבוד את בוראו. או שיהיה כמו ויתהלך חנוך את האלקים. את האלהים התהלך נח. וקראה האחד בשם קנין</a:t>
            </a:r>
          </a:p>
          <a:p>
            <a:pPr marL="0" marR="0">
              <a:lnSpc>
                <a:spcPct val="120000"/>
              </a:lnSpc>
              <a:spcBef>
                <a:spcPts val="0"/>
              </a:spcBef>
              <a:spcAft>
                <a:spcPts val="800"/>
              </a:spcAft>
            </a:pPr>
            <a:r>
              <a:rPr lang="he-IL" sz="1800" dirty="0">
                <a:effectLst/>
                <a:latin typeface="Calibri" panose="020F0502020204030204" pitchFamily="34" charset="0"/>
                <a:ea typeface="Calibri" panose="020F0502020204030204" pitchFamily="34" charset="0"/>
                <a:cs typeface="Times New Roman" panose="02020603050405020304" pitchFamily="18" charset="0"/>
              </a:rPr>
              <a:t>קניתי איש את ה</a:t>
            </a:r>
            <a:r>
              <a:rPr lang="en-US" sz="1800" dirty="0">
                <a:effectLst/>
                <a:latin typeface="Times New Roman" panose="02020603050405020304" pitchFamily="18" charset="0"/>
                <a:ea typeface="Calibri" panose="020F0502020204030204" pitchFamily="34" charset="0"/>
                <a:cs typeface="Arial" panose="020B0604020202020204" pitchFamily="34" charset="0"/>
              </a:rPr>
              <a:t>', "I have acquired a man, with God." </a:t>
            </a:r>
          </a:p>
          <a:p>
            <a:pPr marL="0">
              <a:lnSpc>
                <a:spcPct val="120000"/>
              </a:lnSpc>
              <a:spcBef>
                <a:spcPts val="0"/>
              </a:spcBef>
              <a:spcAft>
                <a:spcPts val="800"/>
              </a:spcAft>
            </a:pPr>
            <a:r>
              <a:rPr lang="en-US" sz="1800" i="1" dirty="0" err="1">
                <a:effectLst/>
                <a:latin typeface="Times New Roman" panose="02020603050405020304" pitchFamily="18" charset="0"/>
                <a:ea typeface="Calibri" panose="020F0502020204030204" pitchFamily="34" charset="0"/>
                <a:cs typeface="Arial" panose="020B0604020202020204" pitchFamily="34" charset="0"/>
              </a:rPr>
              <a:t>Rashi</a:t>
            </a:r>
            <a:r>
              <a:rPr lang="en-US" sz="1800" dirty="0">
                <a:effectLst/>
                <a:latin typeface="Times New Roman" panose="02020603050405020304" pitchFamily="18" charset="0"/>
                <a:ea typeface="Calibri" panose="020F0502020204030204" pitchFamily="34" charset="0"/>
                <a:cs typeface="Arial" panose="020B0604020202020204" pitchFamily="34" charset="0"/>
              </a:rPr>
              <a:t> understands the word </a:t>
            </a:r>
            <a:r>
              <a:rPr lang="he-IL" sz="1800" dirty="0">
                <a:effectLst/>
                <a:latin typeface="Times New Roman" panose="02020603050405020304" pitchFamily="18" charset="0"/>
                <a:ea typeface="Calibri" panose="020F0502020204030204" pitchFamily="34" charset="0"/>
                <a:cs typeface="Arial" panose="020B0604020202020204" pitchFamily="34" charset="0"/>
              </a:rPr>
              <a:t>את</a:t>
            </a:r>
            <a:r>
              <a:rPr lang="en-US" sz="1800" dirty="0">
                <a:effectLst/>
                <a:latin typeface="Times New Roman" panose="02020603050405020304" pitchFamily="18" charset="0"/>
                <a:ea typeface="Calibri" panose="020F0502020204030204" pitchFamily="34" charset="0"/>
                <a:cs typeface="Arial" panose="020B0604020202020204" pitchFamily="34" charset="0"/>
              </a:rPr>
              <a:t> to mean: "with,"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Chavah</a:t>
            </a:r>
            <a:r>
              <a:rPr lang="en-US" sz="1800" dirty="0">
                <a:effectLst/>
                <a:latin typeface="Times New Roman" panose="02020603050405020304" pitchFamily="18" charset="0"/>
                <a:ea typeface="Calibri" panose="020F0502020204030204" pitchFamily="34" charset="0"/>
                <a:cs typeface="Arial" panose="020B0604020202020204" pitchFamily="34" charset="0"/>
              </a:rPr>
              <a:t> saying that she had become a partner to God.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nSpc>
                <a:spcPct val="120000"/>
              </a:lnSpc>
            </a:pPr>
            <a:r>
              <a:rPr lang="en-US" sz="1800" dirty="0" err="1">
                <a:effectLst/>
                <a:latin typeface="Times New Roman" panose="02020603050405020304" pitchFamily="18" charset="0"/>
                <a:ea typeface="Calibri" panose="020F0502020204030204" pitchFamily="34" charset="0"/>
              </a:rPr>
              <a:t>Nachmanides</a:t>
            </a:r>
            <a:r>
              <a:rPr lang="en-US" sz="1800" dirty="0">
                <a:effectLst/>
                <a:latin typeface="Times New Roman" panose="02020603050405020304" pitchFamily="18" charset="0"/>
                <a:ea typeface="Calibri" panose="020F0502020204030204" pitchFamily="34" charset="0"/>
              </a:rPr>
              <a:t> comments that </a:t>
            </a:r>
            <a:r>
              <a:rPr lang="en-US" sz="1800" dirty="0" err="1">
                <a:effectLst/>
                <a:latin typeface="Times New Roman" panose="02020603050405020304" pitchFamily="18" charset="0"/>
                <a:ea typeface="Calibri" panose="020F0502020204030204" pitchFamily="34" charset="0"/>
              </a:rPr>
              <a:t>Chavah</a:t>
            </a:r>
            <a:r>
              <a:rPr lang="en-US" sz="1800" dirty="0">
                <a:effectLst/>
                <a:latin typeface="Times New Roman" panose="02020603050405020304" pitchFamily="18" charset="0"/>
                <a:ea typeface="Calibri" panose="020F0502020204030204" pitchFamily="34" charset="0"/>
              </a:rPr>
              <a:t> said that this son would be her posthumous possession, (estate) that she would leave behind on this earth when it came time for her to die. He would serve his Creator in lieu of his parents when these would be no longer alive. </a:t>
            </a:r>
          </a:p>
          <a:p>
            <a:pPr>
              <a:lnSpc>
                <a:spcPct val="120000"/>
              </a:lnSpc>
            </a:pPr>
            <a:r>
              <a:rPr lang="en-US" sz="1800" dirty="0">
                <a:effectLst/>
                <a:latin typeface="Times New Roman" panose="02020603050405020304" pitchFamily="18" charset="0"/>
                <a:ea typeface="Calibri" panose="020F0502020204030204" pitchFamily="34" charset="0"/>
              </a:rPr>
              <a:t>Alternatively, the meaning of the word </a:t>
            </a:r>
            <a:r>
              <a:rPr lang="he-IL" sz="1800" dirty="0">
                <a:effectLst/>
                <a:latin typeface="Times New Roman" panose="02020603050405020304" pitchFamily="18" charset="0"/>
                <a:ea typeface="Calibri" panose="020F0502020204030204" pitchFamily="34" charset="0"/>
              </a:rPr>
              <a:t>את</a:t>
            </a:r>
            <a:r>
              <a:rPr lang="en-US" sz="1800" dirty="0">
                <a:effectLst/>
                <a:latin typeface="Times New Roman" panose="02020603050405020304" pitchFamily="18" charset="0"/>
                <a:ea typeface="Calibri" panose="020F0502020204030204" pitchFamily="34" charset="0"/>
              </a:rPr>
              <a:t> in our verse is similar to </a:t>
            </a:r>
            <a:r>
              <a:rPr lang="he-IL" sz="1800" dirty="0">
                <a:effectLst/>
                <a:latin typeface="Times New Roman" panose="02020603050405020304" pitchFamily="18" charset="0"/>
                <a:ea typeface="Calibri" panose="020F0502020204030204" pitchFamily="34" charset="0"/>
              </a:rPr>
              <a:t>ויתהלך חנוך את האלוקים</a:t>
            </a:r>
            <a:r>
              <a:rPr lang="en-US" sz="1800" dirty="0">
                <a:effectLst/>
                <a:latin typeface="Times New Roman" panose="02020603050405020304" pitchFamily="18" charset="0"/>
                <a:ea typeface="Calibri" panose="020F0502020204030204" pitchFamily="34" charset="0"/>
              </a:rPr>
              <a:t>, or in </a:t>
            </a:r>
            <a:r>
              <a:rPr lang="he-IL" sz="1800" dirty="0">
                <a:effectLst/>
                <a:latin typeface="Times New Roman" panose="02020603050405020304" pitchFamily="18" charset="0"/>
                <a:ea typeface="Calibri" panose="020F0502020204030204" pitchFamily="34" charset="0"/>
              </a:rPr>
              <a:t>את האלוקים התהלך נח</a:t>
            </a:r>
            <a:r>
              <a:rPr lang="en-US" sz="1800" dirty="0">
                <a:effectLst/>
                <a:latin typeface="Times New Roman" panose="02020603050405020304" pitchFamily="18" charset="0"/>
                <a:ea typeface="Calibri" panose="020F0502020204030204" pitchFamily="34" charset="0"/>
              </a:rPr>
              <a:t> (</a:t>
            </a:r>
            <a:r>
              <a:rPr lang="en-US" sz="1800" u="sng" dirty="0">
                <a:solidFill>
                  <a:srgbClr val="0563C1"/>
                </a:solidFill>
                <a:effectLst/>
                <a:latin typeface="Times New Roman" panose="02020603050405020304" pitchFamily="18" charset="0"/>
                <a:ea typeface="Calibri" panose="020F0502020204030204" pitchFamily="34" charset="0"/>
                <a:hlinkClick r:id="rId2" tooltip="Bereshit 6:9"/>
              </a:rPr>
              <a:t>Genesis 6,9</a:t>
            </a:r>
            <a:r>
              <a:rPr lang="en-US" sz="1800" dirty="0">
                <a:effectLst/>
                <a:latin typeface="Times New Roman" panose="02020603050405020304" pitchFamily="18" charset="0"/>
                <a:ea typeface="Calibri" panose="020F0502020204030204" pitchFamily="34" charset="0"/>
              </a:rPr>
              <a:t> and </a:t>
            </a:r>
            <a:r>
              <a:rPr lang="en-US" sz="1800" u="sng" dirty="0">
                <a:solidFill>
                  <a:srgbClr val="0563C1"/>
                </a:solidFill>
                <a:effectLst/>
                <a:latin typeface="Times New Roman" panose="02020603050405020304" pitchFamily="18" charset="0"/>
                <a:ea typeface="Calibri" panose="020F0502020204030204" pitchFamily="34" charset="0"/>
                <a:hlinkClick r:id="rId3" tooltip="Bereshit 5:22"/>
              </a:rPr>
              <a:t>Genesis 5,22</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Noach</a:t>
            </a:r>
            <a:r>
              <a:rPr lang="en-US" sz="1800" dirty="0">
                <a:effectLst/>
                <a:latin typeface="Times New Roman" panose="02020603050405020304" pitchFamily="18" charset="0"/>
                <a:ea typeface="Calibri" panose="020F0502020204030204" pitchFamily="34" charset="0"/>
              </a:rPr>
              <a:t> walked with God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2177867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C9C1-40A1-4776-B88C-52EDFA5A9DA8}"/>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Kayin’s name: “I have acquired a man with G-d</a:t>
            </a:r>
            <a:endParaRPr lang="en-US" dirty="0"/>
          </a:p>
        </p:txBody>
      </p:sp>
      <p:sp>
        <p:nvSpPr>
          <p:cNvPr id="3" name="Content Placeholder 2">
            <a:extLst>
              <a:ext uri="{FF2B5EF4-FFF2-40B4-BE49-F238E27FC236}">
                <a16:creationId xmlns:a16="http://schemas.microsoft.com/office/drawing/2014/main" id="{12183EAB-E589-47C6-82A0-A1C017EF6C06}"/>
              </a:ext>
            </a:extLst>
          </p:cNvPr>
          <p:cNvSpPr>
            <a:spLocks noGrp="1"/>
          </p:cNvSpPr>
          <p:nvPr>
            <p:ph idx="1"/>
          </p:nvPr>
        </p:nvSpPr>
        <p:spPr/>
        <p:txBody>
          <a:bodyPr/>
          <a:lstStyle/>
          <a:p>
            <a:pPr marL="0" marR="0" indent="0" algn="just">
              <a:lnSpc>
                <a:spcPct val="110000"/>
              </a:lnSpc>
              <a:buNone/>
            </a:pPr>
            <a:r>
              <a:rPr lang="en-US" sz="2400" b="1" dirty="0">
                <a:effectLst/>
                <a:latin typeface="Times New Roman" panose="02020603050405020304" pitchFamily="18" charset="0"/>
                <a:ea typeface="Times New Roman" panose="02020603050405020304" pitchFamily="18" charset="0"/>
              </a:rPr>
              <a:t>Rabbi Shimshon Raphael Hirsch 4:1</a:t>
            </a:r>
          </a:p>
          <a:p>
            <a:pPr marL="0" marR="0" indent="0" algn="just">
              <a:lnSpc>
                <a:spcPct val="110000"/>
              </a:lnSpc>
              <a:buNone/>
            </a:pPr>
            <a:r>
              <a:rPr lang="en-US" sz="2400" dirty="0">
                <a:effectLst/>
                <a:latin typeface="Times New Roman" panose="02020603050405020304" pitchFamily="18" charset="0"/>
                <a:ea typeface="Times New Roman" panose="02020603050405020304" pitchFamily="18" charset="0"/>
              </a:rPr>
              <a:t>The first high feeling of the first mother was thus an increased self-esteem, and we may well doubt whether a feeling of pure mother-consciousness does not already manifest itself in this feeling. A mother who is at the pure height of duty-conscious motherhood would have thought more of God and of the duty and task she was raised to, with this gift of God, than of her own merit. A turmoil of the mind and a preoccupation with selfishness, which very easily should have given its character to the character of the son, whose name bears to an even greater degree the imprint of this self-esteem</a:t>
            </a:r>
          </a:p>
          <a:p>
            <a:endParaRPr lang="en-US" dirty="0"/>
          </a:p>
        </p:txBody>
      </p:sp>
    </p:spTree>
    <p:extLst>
      <p:ext uri="{BB962C8B-B14F-4D97-AF65-F5344CB8AC3E}">
        <p14:creationId xmlns:p14="http://schemas.microsoft.com/office/powerpoint/2010/main" val="316054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BF31-6D75-4C18-8A04-5CF909A4B79B}"/>
              </a:ext>
            </a:extLst>
          </p:cNvPr>
          <p:cNvSpPr>
            <a:spLocks noGrp="1"/>
          </p:cNvSpPr>
          <p:nvPr>
            <p:ph type="title"/>
          </p:nvPr>
        </p:nvSpPr>
        <p:spPr/>
        <p:txBody>
          <a:bodyPr/>
          <a:lstStyle/>
          <a:p>
            <a:r>
              <a:rPr lang="en-CA" dirty="0"/>
              <a:t>Kayin- Good/Bad or Both	</a:t>
            </a:r>
            <a:endParaRPr lang="en-US" dirty="0"/>
          </a:p>
        </p:txBody>
      </p:sp>
      <p:sp>
        <p:nvSpPr>
          <p:cNvPr id="3" name="Content Placeholder 2">
            <a:extLst>
              <a:ext uri="{FF2B5EF4-FFF2-40B4-BE49-F238E27FC236}">
                <a16:creationId xmlns:a16="http://schemas.microsoft.com/office/drawing/2014/main" id="{DB97BE21-F0D0-40F5-8210-73D48A354BFF}"/>
              </a:ext>
            </a:extLst>
          </p:cNvPr>
          <p:cNvSpPr>
            <a:spLocks noGrp="1"/>
          </p:cNvSpPr>
          <p:nvPr>
            <p:ph idx="1"/>
          </p:nvPr>
        </p:nvSpPr>
        <p:spPr/>
        <p:txBody>
          <a:bodyPr/>
          <a:lstStyle/>
          <a:p>
            <a:r>
              <a:rPr lang="en-CA" dirty="0"/>
              <a:t>The different interpretations offered by the commentaries reflect the complexity of the human condition in a challenging world:</a:t>
            </a:r>
          </a:p>
          <a:p>
            <a:pPr lvl="1"/>
            <a:r>
              <a:rPr lang="en-CA" dirty="0"/>
              <a:t>Self Esteem Vs. Arrogance</a:t>
            </a:r>
          </a:p>
          <a:p>
            <a:pPr marL="457200" lvl="1" indent="0">
              <a:buNone/>
            </a:pPr>
            <a:endParaRPr lang="en-CA" dirty="0"/>
          </a:p>
          <a:p>
            <a:pPr lvl="1"/>
            <a:r>
              <a:rPr lang="en-CA" dirty="0"/>
              <a:t>Work vs. Materialism </a:t>
            </a:r>
          </a:p>
          <a:p>
            <a:pPr lvl="1"/>
            <a:endParaRPr lang="en-CA" dirty="0"/>
          </a:p>
          <a:p>
            <a:pPr lvl="1"/>
            <a:r>
              <a:rPr lang="en-CA" dirty="0"/>
              <a:t>Eternity vs. Mortality</a:t>
            </a:r>
          </a:p>
          <a:p>
            <a:pPr lvl="1"/>
            <a:endParaRPr lang="en-US" dirty="0"/>
          </a:p>
        </p:txBody>
      </p:sp>
    </p:spTree>
    <p:extLst>
      <p:ext uri="{BB962C8B-B14F-4D97-AF65-F5344CB8AC3E}">
        <p14:creationId xmlns:p14="http://schemas.microsoft.com/office/powerpoint/2010/main" val="436985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7ED25-59F5-436E-9AC5-37CC0406398C}"/>
              </a:ext>
            </a:extLst>
          </p:cNvPr>
          <p:cNvSpPr>
            <a:spLocks noGrp="1"/>
          </p:cNvSpPr>
          <p:nvPr>
            <p:ph type="title"/>
          </p:nvPr>
        </p:nvSpPr>
        <p:spPr/>
        <p:txBody>
          <a:bodyPr/>
          <a:lstStyle/>
          <a:p>
            <a:r>
              <a:rPr lang="en-CA" dirty="0"/>
              <a:t>Why would you name your son </a:t>
            </a:r>
            <a:r>
              <a:rPr lang="en-CA" dirty="0" err="1"/>
              <a:t>Hevel</a:t>
            </a:r>
            <a:r>
              <a:rPr lang="en-CA" dirty="0"/>
              <a:t>?</a:t>
            </a:r>
            <a:endParaRPr lang="en-US" dirty="0"/>
          </a:p>
        </p:txBody>
      </p:sp>
      <p:sp>
        <p:nvSpPr>
          <p:cNvPr id="3" name="Content Placeholder 2">
            <a:extLst>
              <a:ext uri="{FF2B5EF4-FFF2-40B4-BE49-F238E27FC236}">
                <a16:creationId xmlns:a16="http://schemas.microsoft.com/office/drawing/2014/main" id="{97B2D0D8-5AB2-4022-A96C-C69672AE9672}"/>
              </a:ext>
            </a:extLst>
          </p:cNvPr>
          <p:cNvSpPr>
            <a:spLocks noGrp="1"/>
          </p:cNvSpPr>
          <p:nvPr>
            <p:ph idx="1"/>
          </p:nvPr>
        </p:nvSpPr>
        <p:spPr/>
        <p:txBody>
          <a:bodyPr/>
          <a:lstStyle/>
          <a:p>
            <a:pPr marL="0" indent="0">
              <a:buNone/>
            </a:pPr>
            <a:r>
              <a:rPr lang="en-CA" dirty="0"/>
              <a:t>Kohelet 1:1-2 (JPS Tanakh 1985)</a:t>
            </a:r>
          </a:p>
          <a:p>
            <a:pPr marL="0" indent="0" algn="r" rtl="1">
              <a:buNone/>
            </a:pPr>
            <a:endParaRPr lang="en-CA" dirty="0"/>
          </a:p>
          <a:p>
            <a:pPr algn="just" rtl="1"/>
            <a:r>
              <a:rPr lang="he-IL" dirty="0"/>
              <a:t>דִּבְרֵי֙ קֹהֶ֣לֶת בֶּן־דָּוִ֔ד מֶ֖לֶךְ בִּירוּשָׁלִָֽם׃ </a:t>
            </a:r>
          </a:p>
          <a:p>
            <a:pPr algn="r" rtl="1"/>
            <a:r>
              <a:rPr lang="he-IL" dirty="0"/>
              <a:t>הֲבֵ֤ל הֲבָלִים֙ אָמַ֣ר קֹהֶ֔לֶת הֲבֵ֥ל הֲבָלִ֖ים הַכֹּ֥ל הָֽבֶל׃</a:t>
            </a:r>
            <a:endParaRPr lang="en-CA" dirty="0"/>
          </a:p>
          <a:p>
            <a:pPr marL="0" indent="0">
              <a:buNone/>
            </a:pPr>
            <a:r>
              <a:rPr lang="en-US" dirty="0"/>
              <a:t>The words of </a:t>
            </a:r>
            <a:r>
              <a:rPr lang="en-US" dirty="0" err="1"/>
              <a:t>Koheleth</a:t>
            </a:r>
            <a:r>
              <a:rPr lang="en-US" dirty="0"/>
              <a:t> son of David, king in Jerusalem. Utter futility!—said </a:t>
            </a:r>
            <a:r>
              <a:rPr lang="en-US" dirty="0" err="1"/>
              <a:t>Koheleth</a:t>
            </a:r>
            <a:r>
              <a:rPr lang="en-US" dirty="0"/>
              <a:t>— Utter futility! All is futile!</a:t>
            </a:r>
          </a:p>
          <a:p>
            <a:r>
              <a:rPr lang="he-IL" dirty="0"/>
              <a:t>הבל</a:t>
            </a:r>
            <a:r>
              <a:rPr lang="en-CA" dirty="0"/>
              <a:t> doesn’t seem like a very nice name!</a:t>
            </a:r>
            <a:endParaRPr lang="en-US" dirty="0"/>
          </a:p>
        </p:txBody>
      </p:sp>
    </p:spTree>
    <p:extLst>
      <p:ext uri="{BB962C8B-B14F-4D97-AF65-F5344CB8AC3E}">
        <p14:creationId xmlns:p14="http://schemas.microsoft.com/office/powerpoint/2010/main" val="379212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7C0CB-50D9-446B-8CB6-FEF1E65D23C7}"/>
              </a:ext>
            </a:extLst>
          </p:cNvPr>
          <p:cNvSpPr>
            <a:spLocks noGrp="1"/>
          </p:cNvSpPr>
          <p:nvPr>
            <p:ph type="title"/>
          </p:nvPr>
        </p:nvSpPr>
        <p:spPr/>
        <p:txBody>
          <a:bodyPr/>
          <a:lstStyle/>
          <a:p>
            <a:pPr algn="ctr"/>
            <a:r>
              <a:rPr lang="en-CA" dirty="0"/>
              <a:t>We’re Doomed!</a:t>
            </a:r>
            <a:endParaRPr lang="en-US" dirty="0"/>
          </a:p>
        </p:txBody>
      </p:sp>
      <p:sp>
        <p:nvSpPr>
          <p:cNvPr id="3" name="Content Placeholder 2">
            <a:extLst>
              <a:ext uri="{FF2B5EF4-FFF2-40B4-BE49-F238E27FC236}">
                <a16:creationId xmlns:a16="http://schemas.microsoft.com/office/drawing/2014/main" id="{D517ABBD-D20E-4018-8576-301A074C68E5}"/>
              </a:ext>
            </a:extLst>
          </p:cNvPr>
          <p:cNvSpPr>
            <a:spLocks noGrp="1"/>
          </p:cNvSpPr>
          <p:nvPr>
            <p:ph idx="1"/>
          </p:nvPr>
        </p:nvSpPr>
        <p:spPr/>
        <p:txBody>
          <a:bodyPr/>
          <a:lstStyle/>
          <a:p>
            <a:pPr marL="0" indent="0">
              <a:buNone/>
            </a:pPr>
            <a:endParaRPr lang="en-US" dirty="0"/>
          </a:p>
          <a:p>
            <a:pPr marL="0" marR="0" indent="0" algn="just">
              <a:lnSpc>
                <a:spcPct val="107000"/>
              </a:lnSpc>
              <a:spcBef>
                <a:spcPts val="0"/>
              </a:spcBef>
              <a:spcAft>
                <a:spcPts val="800"/>
              </a:spcAft>
              <a:buNone/>
            </a:pPr>
            <a:r>
              <a:rPr lang="en-US" sz="2000" b="1" dirty="0">
                <a:effectLst/>
                <a:latin typeface="Times New Roman" panose="02020603050405020304" pitchFamily="18" charset="0"/>
                <a:ea typeface="Calibri" panose="020F0502020204030204" pitchFamily="34" charset="0"/>
                <a:cs typeface="Arial" panose="020B0604020202020204" pitchFamily="34" charset="0"/>
              </a:rPr>
              <a:t>Rabbi Yosef </a:t>
            </a:r>
            <a:r>
              <a:rPr lang="en-US" sz="2000" b="1" dirty="0" err="1">
                <a:effectLst/>
                <a:latin typeface="Times New Roman" panose="02020603050405020304" pitchFamily="18" charset="0"/>
                <a:ea typeface="Calibri" panose="020F0502020204030204" pitchFamily="34" charset="0"/>
                <a:cs typeface="Arial" panose="020B0604020202020204" pitchFamily="34" charset="0"/>
              </a:rPr>
              <a:t>Bekhor</a:t>
            </a:r>
            <a:r>
              <a:rPr lang="en-US" sz="2000" b="1" dirty="0">
                <a:effectLst/>
                <a:latin typeface="Times New Roman" panose="02020603050405020304" pitchFamily="18" charset="0"/>
                <a:ea typeface="Calibri" panose="020F0502020204030204" pitchFamily="34" charset="0"/>
                <a:cs typeface="Arial" panose="020B0604020202020204" pitchFamily="34" charset="0"/>
              </a:rPr>
              <a:t> Shor (12</a:t>
            </a:r>
            <a:r>
              <a:rPr lang="en-US" sz="2000" b="1" baseline="30000" dirty="0">
                <a:effectLst/>
                <a:latin typeface="Times New Roman" panose="02020603050405020304" pitchFamily="18" charset="0"/>
                <a:ea typeface="Calibri" panose="020F0502020204030204" pitchFamily="34" charset="0"/>
                <a:cs typeface="Arial" panose="020B0604020202020204" pitchFamily="34" charset="0"/>
              </a:rPr>
              <a:t>th</a:t>
            </a:r>
            <a:r>
              <a:rPr lang="en-US" sz="2000" b="1" dirty="0">
                <a:effectLst/>
                <a:latin typeface="Times New Roman" panose="02020603050405020304" pitchFamily="18" charset="0"/>
                <a:ea typeface="Calibri" panose="020F0502020204030204" pitchFamily="34" charset="0"/>
                <a:cs typeface="Arial" panose="020B0604020202020204" pitchFamily="34" charset="0"/>
              </a:rPr>
              <a:t> century France) </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pPr>
            <a:r>
              <a:rPr lang="he-IL" sz="2000" b="1" dirty="0">
                <a:effectLst/>
                <a:latin typeface="Calibri" panose="020F0502020204030204" pitchFamily="34" charset="0"/>
                <a:ea typeface="Calibri" panose="020F0502020204030204" pitchFamily="34" charset="0"/>
                <a:cs typeface="Times New Roman" panose="02020603050405020304" pitchFamily="18" charset="0"/>
              </a:rPr>
              <a:t>הבל</a:t>
            </a:r>
            <a:r>
              <a:rPr lang="he-IL"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 </a:t>
            </a:r>
            <a:r>
              <a:rPr lang="he-IL" sz="2000" dirty="0">
                <a:effectLst/>
                <a:latin typeface="Calibri" panose="020F0502020204030204" pitchFamily="34" charset="0"/>
                <a:ea typeface="Calibri" panose="020F0502020204030204" pitchFamily="34" charset="0"/>
                <a:cs typeface="Times New Roman" panose="02020603050405020304" pitchFamily="18" charset="0"/>
              </a:rPr>
              <a:t>על שם שכל העולם שב להבל</a:t>
            </a:r>
            <a:r>
              <a:rPr lang="en-US" sz="2000" dirty="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he-IL" sz="2000" dirty="0">
                <a:effectLst/>
                <a:ea typeface="Calibri" panose="020F0502020204030204" pitchFamily="34" charset="0"/>
                <a:cs typeface="Times New Roman" panose="02020603050405020304" pitchFamily="18" charset="0"/>
              </a:rPr>
              <a:t>הבל</a:t>
            </a:r>
            <a:r>
              <a:rPr lang="en-US" sz="2000" dirty="0">
                <a:effectLst/>
                <a:latin typeface="Times New Roman" panose="02020603050405020304" pitchFamily="18" charset="0"/>
                <a:ea typeface="Calibri" panose="020F0502020204030204" pitchFamily="34" charset="0"/>
              </a:rPr>
              <a:t> ABEL: [was called by that name] since the entire world returned to a state of confusion (</a:t>
            </a:r>
            <a:r>
              <a:rPr lang="he-IL" sz="2000" dirty="0">
                <a:effectLst/>
                <a:latin typeface="Times New Roman" panose="02020603050405020304" pitchFamily="18" charset="0"/>
                <a:ea typeface="Calibri" panose="020F0502020204030204" pitchFamily="34" charset="0"/>
              </a:rPr>
              <a:t>הבל</a:t>
            </a:r>
            <a:r>
              <a:rPr lang="en-US" sz="2000" dirty="0">
                <a:effectLst/>
                <a:latin typeface="Times New Roman" panose="02020603050405020304" pitchFamily="18" charset="0"/>
                <a:ea typeface="Calibri" panose="020F0502020204030204" pitchFamily="34" charset="0"/>
              </a:rPr>
              <a:t>)</a:t>
            </a:r>
          </a:p>
          <a:p>
            <a:pPr marL="0" indent="0">
              <a:buNone/>
            </a:pPr>
            <a:endParaRPr lang="en-US" sz="2000" dirty="0">
              <a:effectLst/>
              <a:latin typeface="Times New Roman" panose="02020603050405020304" pitchFamily="18" charset="0"/>
              <a:ea typeface="Calibri" panose="020F0502020204030204" pitchFamily="34" charset="0"/>
            </a:endParaRPr>
          </a:p>
          <a:p>
            <a:pPr marL="0" indent="0">
              <a:buNone/>
            </a:pPr>
            <a:r>
              <a:rPr lang="en-CA" sz="1800" b="1" dirty="0">
                <a:effectLst/>
                <a:latin typeface="Calibri" panose="020F0502020204030204" pitchFamily="34" charset="0"/>
                <a:ea typeface="Calibri" panose="020F0502020204030204" pitchFamily="34" charset="0"/>
                <a:cs typeface="+mj-cs"/>
              </a:rPr>
              <a:t>Rabbi Yaakov ben Asher (13</a:t>
            </a:r>
            <a:r>
              <a:rPr lang="en-CA" sz="1800" b="1" baseline="30000" dirty="0">
                <a:effectLst/>
                <a:latin typeface="Calibri" panose="020F0502020204030204" pitchFamily="34" charset="0"/>
                <a:ea typeface="Calibri" panose="020F0502020204030204" pitchFamily="34" charset="0"/>
                <a:cs typeface="+mj-cs"/>
              </a:rPr>
              <a:t>th</a:t>
            </a:r>
            <a:r>
              <a:rPr lang="en-CA" sz="1800" b="1" dirty="0">
                <a:effectLst/>
                <a:latin typeface="Calibri" panose="020F0502020204030204" pitchFamily="34" charset="0"/>
                <a:ea typeface="Calibri" panose="020F0502020204030204" pitchFamily="34" charset="0"/>
                <a:cs typeface="+mj-cs"/>
              </a:rPr>
              <a:t> century Spain), Tur on </a:t>
            </a:r>
            <a:r>
              <a:rPr lang="en-CA" sz="1800" b="1" dirty="0" err="1">
                <a:effectLst/>
                <a:latin typeface="Calibri" panose="020F0502020204030204" pitchFamily="34" charset="0"/>
                <a:ea typeface="Calibri" panose="020F0502020204030204" pitchFamily="34" charset="0"/>
                <a:cs typeface="+mj-cs"/>
              </a:rPr>
              <a:t>Bereishit</a:t>
            </a:r>
            <a:r>
              <a:rPr lang="en-CA" sz="1800" b="1" dirty="0">
                <a:effectLst/>
                <a:latin typeface="Calibri" panose="020F0502020204030204" pitchFamily="34" charset="0"/>
                <a:ea typeface="Calibri" panose="020F0502020204030204" pitchFamily="34" charset="0"/>
                <a:cs typeface="+mj-cs"/>
              </a:rPr>
              <a:t> 4:1, tr. Rabbi Eliyahu Munk</a:t>
            </a:r>
            <a:endParaRPr lang="en-US" sz="1800" dirty="0">
              <a:cs typeface="+mj-cs"/>
            </a:endParaRPr>
          </a:p>
          <a:p>
            <a:pPr marL="0" indent="0" algn="r" rtl="1">
              <a:buNone/>
            </a:pPr>
            <a:r>
              <a:rPr lang="he-IL" sz="1800" b="0" i="0" dirty="0">
                <a:solidFill>
                  <a:srgbClr val="000000"/>
                </a:solidFill>
                <a:effectLst/>
                <a:latin typeface="SBLBibLit"/>
                <a:cs typeface="+mj-cs"/>
              </a:rPr>
              <a:t>וקראה האחד בשם קנין והשני הבל כי האדם להבל דמה ולא רצתה זה לפרש על כן לא נכתב טעם בשם השני</a:t>
            </a:r>
            <a:endParaRPr lang="en-CA" sz="1800" b="0" i="0" dirty="0">
              <a:solidFill>
                <a:srgbClr val="000000"/>
              </a:solidFill>
              <a:effectLst/>
              <a:latin typeface="SBLBibLit"/>
              <a:cs typeface="+mj-cs"/>
            </a:endParaRPr>
          </a:p>
          <a:p>
            <a:pPr marL="0" indent="0" algn="just">
              <a:buNone/>
            </a:pPr>
            <a:r>
              <a:rPr lang="en-US" sz="1800" b="0" i="0" dirty="0">
                <a:solidFill>
                  <a:srgbClr val="000000"/>
                </a:solidFill>
                <a:effectLst/>
                <a:latin typeface="Helvetica" panose="020B0604020202020204" pitchFamily="34" charset="0"/>
                <a:cs typeface="+mj-cs"/>
              </a:rPr>
              <a:t>She called the one son by a name meaning acquisition, and the second one </a:t>
            </a:r>
            <a:r>
              <a:rPr lang="he-IL" sz="1800" b="0" i="0" dirty="0">
                <a:solidFill>
                  <a:srgbClr val="000000"/>
                </a:solidFill>
                <a:effectLst/>
                <a:latin typeface="Helvetica" panose="020B0604020202020204" pitchFamily="34" charset="0"/>
                <a:cs typeface="+mj-cs"/>
              </a:rPr>
              <a:t>הבל, </a:t>
            </a:r>
            <a:r>
              <a:rPr lang="en-CA" sz="1800" b="0" i="0" dirty="0">
                <a:solidFill>
                  <a:srgbClr val="000000"/>
                </a:solidFill>
                <a:effectLst/>
                <a:latin typeface="Helvetica" panose="020B0604020202020204" pitchFamily="34" charset="0"/>
                <a:cs typeface="+mj-cs"/>
              </a:rPr>
              <a:t> </a:t>
            </a:r>
            <a:r>
              <a:rPr lang="en-US" sz="1800" b="0" i="0" dirty="0">
                <a:solidFill>
                  <a:srgbClr val="000000"/>
                </a:solidFill>
                <a:effectLst/>
                <a:latin typeface="Helvetica" panose="020B0604020202020204" pitchFamily="34" charset="0"/>
                <a:cs typeface="+mj-cs"/>
              </a:rPr>
              <a:t>as she did not want to spell out her fatalistic outlook of life on earth so that any acquisitions man makes on this earth while alive will prove to have been </a:t>
            </a:r>
            <a:r>
              <a:rPr lang="he-IL" sz="1800" b="0" i="0" dirty="0">
                <a:solidFill>
                  <a:srgbClr val="000000"/>
                </a:solidFill>
                <a:effectLst/>
                <a:latin typeface="Helvetica" panose="020B0604020202020204" pitchFamily="34" charset="0"/>
                <a:cs typeface="+mj-cs"/>
              </a:rPr>
              <a:t>הבל, </a:t>
            </a:r>
            <a:r>
              <a:rPr lang="en-US" sz="1800" b="0" i="0" dirty="0">
                <a:solidFill>
                  <a:srgbClr val="000000"/>
                </a:solidFill>
                <a:effectLst/>
                <a:latin typeface="Helvetica" panose="020B0604020202020204" pitchFamily="34" charset="0"/>
                <a:cs typeface="+mj-cs"/>
              </a:rPr>
              <a:t>in vain, ultimately useless.</a:t>
            </a:r>
            <a:endParaRPr lang="en-US" sz="1800" dirty="0">
              <a:cs typeface="+mj-cs"/>
            </a:endParaRPr>
          </a:p>
        </p:txBody>
      </p:sp>
    </p:spTree>
    <p:extLst>
      <p:ext uri="{BB962C8B-B14F-4D97-AF65-F5344CB8AC3E}">
        <p14:creationId xmlns:p14="http://schemas.microsoft.com/office/powerpoint/2010/main" val="353001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6C31C-E665-4514-9069-6EAA8D937730}"/>
              </a:ext>
            </a:extLst>
          </p:cNvPr>
          <p:cNvSpPr>
            <a:spLocks noGrp="1"/>
          </p:cNvSpPr>
          <p:nvPr>
            <p:ph type="title"/>
          </p:nvPr>
        </p:nvSpPr>
        <p:spPr/>
        <p:txBody>
          <a:bodyPr/>
          <a:lstStyle/>
          <a:p>
            <a:r>
              <a:rPr lang="en-CA" dirty="0"/>
              <a:t>Name Spoiler Alerts in the Torah</a:t>
            </a:r>
            <a:endParaRPr lang="en-US" dirty="0"/>
          </a:p>
        </p:txBody>
      </p:sp>
      <p:sp>
        <p:nvSpPr>
          <p:cNvPr id="3" name="Content Placeholder 2">
            <a:extLst>
              <a:ext uri="{FF2B5EF4-FFF2-40B4-BE49-F238E27FC236}">
                <a16:creationId xmlns:a16="http://schemas.microsoft.com/office/drawing/2014/main" id="{729E8AF2-8392-49CB-B627-1A9CD9E1C204}"/>
              </a:ext>
            </a:extLst>
          </p:cNvPr>
          <p:cNvSpPr>
            <a:spLocks noGrp="1"/>
          </p:cNvSpPr>
          <p:nvPr>
            <p:ph idx="1"/>
          </p:nvPr>
        </p:nvSpPr>
        <p:spPr/>
        <p:txBody>
          <a:bodyPr>
            <a:normAutofit fontScale="70000" lnSpcReduction="20000"/>
          </a:bodyPr>
          <a:lstStyle/>
          <a:p>
            <a:pPr marL="0" indent="0" algn="l">
              <a:buNone/>
            </a:pPr>
            <a:r>
              <a:rPr lang="en-CA" b="1" dirty="0">
                <a:solidFill>
                  <a:srgbClr val="000000"/>
                </a:solidFill>
                <a:latin typeface="SBLBibLit"/>
                <a:cs typeface="+mj-cs"/>
              </a:rPr>
              <a:t>Rabbi David </a:t>
            </a:r>
            <a:r>
              <a:rPr lang="en-CA" b="1" dirty="0" err="1">
                <a:solidFill>
                  <a:srgbClr val="000000"/>
                </a:solidFill>
                <a:latin typeface="SBLBibLit"/>
                <a:cs typeface="+mj-cs"/>
              </a:rPr>
              <a:t>Tzvi</a:t>
            </a:r>
            <a:r>
              <a:rPr lang="en-CA" b="1" dirty="0">
                <a:solidFill>
                  <a:srgbClr val="000000"/>
                </a:solidFill>
                <a:latin typeface="SBLBibLit"/>
                <a:cs typeface="+mj-cs"/>
              </a:rPr>
              <a:t> Hoffman (19</a:t>
            </a:r>
            <a:r>
              <a:rPr lang="en-CA" b="1" baseline="30000" dirty="0">
                <a:solidFill>
                  <a:srgbClr val="000000"/>
                </a:solidFill>
                <a:latin typeface="SBLBibLit"/>
                <a:cs typeface="+mj-cs"/>
              </a:rPr>
              <a:t>th</a:t>
            </a:r>
            <a:r>
              <a:rPr lang="en-CA" b="1" dirty="0">
                <a:solidFill>
                  <a:srgbClr val="000000"/>
                </a:solidFill>
                <a:latin typeface="SBLBibLit"/>
                <a:cs typeface="+mj-cs"/>
              </a:rPr>
              <a:t> century Germany) 4:2</a:t>
            </a:r>
            <a:endParaRPr lang="en-CA" b="1" i="0" dirty="0">
              <a:solidFill>
                <a:srgbClr val="000000"/>
              </a:solidFill>
              <a:effectLst/>
              <a:latin typeface="SBLBibLit"/>
              <a:cs typeface="+mj-cs"/>
            </a:endParaRPr>
          </a:p>
          <a:p>
            <a:pPr marL="0" indent="0" algn="just" rtl="1">
              <a:lnSpc>
                <a:spcPct val="120000"/>
              </a:lnSpc>
              <a:buNone/>
            </a:pPr>
            <a:r>
              <a:rPr lang="he-IL" b="1" i="0" dirty="0">
                <a:solidFill>
                  <a:srgbClr val="000000"/>
                </a:solidFill>
                <a:effectLst/>
                <a:latin typeface="SBLBibLit"/>
                <a:cs typeface="+mj-cs"/>
              </a:rPr>
              <a:t>הבל</a:t>
            </a:r>
            <a:r>
              <a:rPr lang="he-IL" b="0" i="0" dirty="0">
                <a:solidFill>
                  <a:srgbClr val="000000"/>
                </a:solidFill>
                <a:effectLst/>
                <a:latin typeface="SBLBibLit"/>
                <a:cs typeface="+mj-cs"/>
              </a:rPr>
              <a:t> – בדרך כלל היו רגילים לבאר שם זה במובן של רוח — לא כלום, דבר שאין בו ממש,</a:t>
            </a:r>
            <a:r>
              <a:rPr lang="he-IL" b="0" i="0" baseline="30000" dirty="0">
                <a:solidFill>
                  <a:srgbClr val="777777"/>
                </a:solidFill>
                <a:effectLst/>
                <a:latin typeface="SBLBibLit"/>
                <a:cs typeface="+mj-cs"/>
              </a:rPr>
              <a:t> </a:t>
            </a:r>
            <a:r>
              <a:rPr lang="he-IL" b="0" i="0" dirty="0">
                <a:solidFill>
                  <a:srgbClr val="000000"/>
                </a:solidFill>
                <a:effectLst/>
                <a:latin typeface="SBLBibLit"/>
                <a:cs typeface="+mj-cs"/>
              </a:rPr>
              <a:t> באשר חייו של הבל קצרים היו. אולם ודאי לא חשבו על כך, כי אין להניח שהוריו כינוהו בשם אשר כולל בתוכו רמז כה חמור לעתידו של הילד. והנה בזמן האחרון הוכיחו מתוך כתבות אשוריות עתיקות, כי השורש הבל אינו אלא השם הרגיל למלה בן</a:t>
            </a:r>
            <a:endParaRPr lang="en-CA" b="0" i="0" dirty="0">
              <a:solidFill>
                <a:srgbClr val="000000"/>
              </a:solidFill>
              <a:effectLst/>
              <a:latin typeface="SBLBibLit"/>
              <a:cs typeface="+mj-cs"/>
            </a:endParaRPr>
          </a:p>
          <a:p>
            <a:pPr marL="0" indent="0" algn="just">
              <a:lnSpc>
                <a:spcPct val="120000"/>
              </a:lnSpc>
              <a:buNone/>
            </a:pPr>
            <a:r>
              <a:rPr lang="en-US" dirty="0">
                <a:latin typeface="Times New Roman" panose="02020603050405020304" pitchFamily="18" charset="0"/>
                <a:cs typeface="Times New Roman" panose="02020603050405020304" pitchFamily="18" charset="0"/>
              </a:rPr>
              <a:t>Usually they used to explain this name in the sense of air - nothing, something that is not really there, as Abel's life was short. However, they certainly did not think about it, because it can not be assumed that his parents called him by a name that includes such a serious hint of the child's future. And recently they have proved from ancient Assyrian articles that the root Abel is nothing but the usual name for the word son…</a:t>
            </a:r>
            <a:endParaRPr lang="en-US" dirty="0">
              <a:cs typeface="+mj-cs"/>
            </a:endParaRPr>
          </a:p>
          <a:p>
            <a:pPr algn="just"/>
            <a:r>
              <a:rPr lang="en-US" dirty="0">
                <a:cs typeface="+mj-cs"/>
              </a:rPr>
              <a:t>I’m not so sure, see Rut- </a:t>
            </a:r>
            <a:r>
              <a:rPr lang="en-US" dirty="0" err="1">
                <a:cs typeface="+mj-cs"/>
              </a:rPr>
              <a:t>Machlon</a:t>
            </a:r>
            <a:r>
              <a:rPr lang="en-US" dirty="0">
                <a:cs typeface="+mj-cs"/>
              </a:rPr>
              <a:t> and </a:t>
            </a:r>
            <a:r>
              <a:rPr lang="en-US" dirty="0" err="1">
                <a:cs typeface="+mj-cs"/>
              </a:rPr>
              <a:t>Kilyon</a:t>
            </a:r>
            <a:endParaRPr lang="en-US" dirty="0">
              <a:cs typeface="+mj-cs"/>
            </a:endParaRPr>
          </a:p>
          <a:p>
            <a:pPr lvl="1" algn="just"/>
            <a:r>
              <a:rPr lang="he-IL" dirty="0">
                <a:cs typeface="+mj-cs"/>
              </a:rPr>
              <a:t>מחלה</a:t>
            </a:r>
            <a:r>
              <a:rPr lang="en-CA" dirty="0">
                <a:cs typeface="+mj-cs"/>
              </a:rPr>
              <a:t>- affliction</a:t>
            </a:r>
          </a:p>
          <a:p>
            <a:pPr lvl="1" algn="just"/>
            <a:r>
              <a:rPr lang="he-IL" dirty="0">
                <a:cs typeface="+mj-cs"/>
              </a:rPr>
              <a:t>כליון</a:t>
            </a:r>
            <a:r>
              <a:rPr lang="en-CA" dirty="0">
                <a:cs typeface="+mj-cs"/>
              </a:rPr>
              <a:t>- destruction</a:t>
            </a:r>
            <a:endParaRPr lang="en-US" dirty="0">
              <a:cs typeface="+mj-cs"/>
            </a:endParaRPr>
          </a:p>
        </p:txBody>
      </p:sp>
    </p:spTree>
    <p:extLst>
      <p:ext uri="{BB962C8B-B14F-4D97-AF65-F5344CB8AC3E}">
        <p14:creationId xmlns:p14="http://schemas.microsoft.com/office/powerpoint/2010/main" val="364486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F61DB-3F18-43E2-825E-9F861306DB05}"/>
              </a:ext>
            </a:extLst>
          </p:cNvPr>
          <p:cNvSpPr>
            <a:spLocks noGrp="1"/>
          </p:cNvSpPr>
          <p:nvPr>
            <p:ph type="title"/>
          </p:nvPr>
        </p:nvSpPr>
        <p:spPr/>
        <p:txBody>
          <a:bodyPr/>
          <a:lstStyle/>
          <a:p>
            <a:r>
              <a:rPr lang="en-CA" dirty="0"/>
              <a:t>A Tale of Two Brothers</a:t>
            </a:r>
            <a:endParaRPr lang="en-US" dirty="0"/>
          </a:p>
        </p:txBody>
      </p:sp>
      <p:graphicFrame>
        <p:nvGraphicFramePr>
          <p:cNvPr id="4" name="Table 4">
            <a:extLst>
              <a:ext uri="{FF2B5EF4-FFF2-40B4-BE49-F238E27FC236}">
                <a16:creationId xmlns:a16="http://schemas.microsoft.com/office/drawing/2014/main" id="{AD1CF2DA-9CAE-40D1-92FC-9713655089FD}"/>
              </a:ext>
            </a:extLst>
          </p:cNvPr>
          <p:cNvGraphicFramePr>
            <a:graphicFrameLocks noGrp="1"/>
          </p:cNvGraphicFramePr>
          <p:nvPr>
            <p:ph idx="1"/>
            <p:extLst>
              <p:ext uri="{D42A27DB-BD31-4B8C-83A1-F6EECF244321}">
                <p14:modId xmlns:p14="http://schemas.microsoft.com/office/powerpoint/2010/main" val="3665408021"/>
              </p:ext>
            </p:extLst>
          </p:nvPr>
        </p:nvGraphicFramePr>
        <p:xfrm>
          <a:off x="629920" y="1307465"/>
          <a:ext cx="11308080" cy="4846320"/>
        </p:xfrm>
        <a:graphic>
          <a:graphicData uri="http://schemas.openxmlformats.org/drawingml/2006/table">
            <a:tbl>
              <a:tblPr firstRow="1" bandRow="1">
                <a:tableStyleId>{5C22544A-7EE6-4342-B048-85BDC9FD1C3A}</a:tableStyleId>
              </a:tblPr>
              <a:tblGrid>
                <a:gridCol w="7358446">
                  <a:extLst>
                    <a:ext uri="{9D8B030D-6E8A-4147-A177-3AD203B41FA5}">
                      <a16:colId xmlns:a16="http://schemas.microsoft.com/office/drawing/2014/main" val="2214534458"/>
                    </a:ext>
                  </a:extLst>
                </a:gridCol>
                <a:gridCol w="3949634">
                  <a:extLst>
                    <a:ext uri="{9D8B030D-6E8A-4147-A177-3AD203B41FA5}">
                      <a16:colId xmlns:a16="http://schemas.microsoft.com/office/drawing/2014/main" val="241467809"/>
                    </a:ext>
                  </a:extLst>
                </a:gridCol>
              </a:tblGrid>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b="1" kern="1200" dirty="0" err="1">
                          <a:solidFill>
                            <a:srgbClr val="002060"/>
                          </a:solidFill>
                          <a:effectLst/>
                          <a:latin typeface="+mn-lt"/>
                          <a:ea typeface="+mn-ea"/>
                          <a:cs typeface="+mj-cs"/>
                        </a:rPr>
                        <a:t>Bereishit</a:t>
                      </a:r>
                      <a:r>
                        <a:rPr lang="en-US" sz="1800" b="1" kern="1200" dirty="0">
                          <a:solidFill>
                            <a:srgbClr val="002060"/>
                          </a:solidFill>
                          <a:effectLst/>
                          <a:latin typeface="+mn-lt"/>
                          <a:ea typeface="+mn-ea"/>
                          <a:cs typeface="+mj-cs"/>
                        </a:rPr>
                        <a:t> 4:1-7 (Al </a:t>
                      </a:r>
                      <a:r>
                        <a:rPr lang="en-US" sz="1800" b="1" kern="1200" dirty="0" err="1">
                          <a:solidFill>
                            <a:srgbClr val="002060"/>
                          </a:solidFill>
                          <a:effectLst/>
                          <a:latin typeface="+mn-lt"/>
                          <a:ea typeface="+mn-ea"/>
                          <a:cs typeface="+mj-cs"/>
                        </a:rPr>
                        <a:t>HaTorah</a:t>
                      </a:r>
                      <a:r>
                        <a:rPr lang="en-US" sz="1800" b="1" kern="1200" dirty="0">
                          <a:solidFill>
                            <a:srgbClr val="002060"/>
                          </a:solidFill>
                          <a:effectLst/>
                          <a:latin typeface="+mn-lt"/>
                          <a:ea typeface="+mn-ea"/>
                          <a:cs typeface="+mj-cs"/>
                        </a:rPr>
                        <a:t> translation)</a:t>
                      </a:r>
                    </a:p>
                    <a:p>
                      <a:pPr algn="just"/>
                      <a:endParaRPr lang="en-US" dirty="0">
                        <a:solidFill>
                          <a:srgbClr val="002060"/>
                        </a:solidFill>
                        <a:cs typeface="+mj-cs"/>
                      </a:endParaRPr>
                    </a:p>
                  </a:txBody>
                  <a:tcPr/>
                </a:tc>
                <a:tc>
                  <a:txBody>
                    <a:bodyPr/>
                    <a:lstStyle/>
                    <a:p>
                      <a:pPr algn="just" rtl="1"/>
                      <a:r>
                        <a:rPr lang="he-IL" dirty="0">
                          <a:solidFill>
                            <a:srgbClr val="002060"/>
                          </a:solidFill>
                          <a:cs typeface="+mj-cs"/>
                        </a:rPr>
                        <a:t>בראשית ד:א-ז</a:t>
                      </a:r>
                      <a:endParaRPr lang="en-US" dirty="0">
                        <a:solidFill>
                          <a:srgbClr val="002060"/>
                        </a:solidFill>
                        <a:cs typeface="+mj-cs"/>
                      </a:endParaRPr>
                    </a:p>
                  </a:txBody>
                  <a:tcPr/>
                </a:tc>
                <a:extLst>
                  <a:ext uri="{0D108BD9-81ED-4DB2-BD59-A6C34878D82A}">
                    <a16:rowId xmlns:a16="http://schemas.microsoft.com/office/drawing/2014/main" val="1626889046"/>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(1) Now the man had known Eve, his wife, and she conceived and gave birth to Cain, and said, “I have acquired a man with Hashem.”</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(2) She gave birth again, to his brother, to Abel, and Abel was a shepherd, while Cain was a tiller of the ground.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(3) It happened after some years, that Cain brought an offering to Hashem from the fruit of the ground.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(4) Also Abel brought of the firstborn of his flock and of its fattest, and Hashem favorably regarded Abel and his offering.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(5) But He did not favorably regard Cain and his offering, and Cain was very angry, and his face fell.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(6) Hashem said to Cain, “Why are you angry, and why has your face fallen?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solidFill>
                            <a:srgbClr val="002060"/>
                          </a:solidFill>
                          <a:effectLst/>
                          <a:latin typeface="Times New Roman" panose="02020603050405020304" pitchFamily="18" charset="0"/>
                          <a:ea typeface="Tahoma" panose="020B0604030504040204" pitchFamily="34" charset="0"/>
                          <a:cs typeface="Times New Roman" panose="02020603050405020304" pitchFamily="18" charset="0"/>
                        </a:rPr>
                        <a:t>(7) If you do well, will you not be uplifted? And if you do not do well, sin crouches at the door. Its desire is for you, but you shall rule over it.”</a:t>
                      </a:r>
                    </a:p>
                    <a:p>
                      <a:pPr algn="just"/>
                      <a:endParaRPr lang="en-US" dirty="0">
                        <a:solidFill>
                          <a:srgbClr val="002060"/>
                        </a:solidFill>
                        <a:cs typeface="+mj-cs"/>
                      </a:endParaRPr>
                    </a:p>
                  </a:txBody>
                  <a:tcPr>
                    <a:solidFill>
                      <a:schemeClr val="bg1"/>
                    </a:solidFill>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(א) וְהָ֣אָדָ֔ם יָדַ֖ע אֶת־חַוָּ֣ה אִשְׁתּ֑וֹ וַתַּ֙הַר֙ וַתֵּ֣לֶד אֶת־קַ֔יִן וַתֹּ֕אמֶר קָנִ֥יתִי אִ֖ישׁ אֶת־יְקֹוָֽק: </a:t>
                      </a:r>
                      <a:endParaRPr lang="en-CA" sz="1800" kern="1200" dirty="0">
                        <a:solidFill>
                          <a:srgbClr val="002060"/>
                        </a:solidFill>
                        <a:effectLst/>
                        <a:latin typeface="+mn-lt"/>
                        <a:ea typeface="+mn-ea"/>
                        <a:cs typeface="+mj-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(ב) וַתֹּ֣סֶף לָלֶ֔דֶת אֶת־אָחִ֖יו אֶת־הָ֑בֶל וַֽיְהִי־הֶ֙בֶל֙ רֹ֣עֵה צֹ֔אן וְקַ֕יִן הָיָ֖ה עֹבֵ֥ד אֲדָמָֽה:</a:t>
                      </a:r>
                      <a:endParaRPr lang="en-CA" sz="1800" kern="1200" dirty="0">
                        <a:solidFill>
                          <a:srgbClr val="002060"/>
                        </a:solidFill>
                        <a:effectLst/>
                        <a:latin typeface="+mn-lt"/>
                        <a:ea typeface="+mn-ea"/>
                        <a:cs typeface="+mj-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(ג) וַֽיְהִ֖י מִקֵּ֣ץ יָמִ֑ים וַיָּבֵ֨א קַ֜יִן מִפְּרִ֧י הָֽאֲדָמָ֛ה מִנְחָ֖ה לַֽיקֹוָֽק:</a:t>
                      </a:r>
                      <a:endParaRPr lang="en-CA" sz="1800" kern="1200" dirty="0">
                        <a:solidFill>
                          <a:srgbClr val="002060"/>
                        </a:solidFill>
                        <a:effectLst/>
                        <a:latin typeface="+mn-lt"/>
                        <a:ea typeface="+mn-ea"/>
                        <a:cs typeface="+mj-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(ד) וְהֶ֨בֶל הֵבִ֥יא גַם־ה֛וּא מִבְּכֹר֥וֹת צֹאנ֖וֹ וּמֵֽחֶלְבֵהֶ֑ן וַיִּ֣שַׁע יְקֹוָ֔ק אֶל־הֶ֖בֶל וְאֶל־מִנְחָתֽוֹ:</a:t>
                      </a:r>
                      <a:endParaRPr lang="en-CA" sz="1800" kern="1200" dirty="0">
                        <a:solidFill>
                          <a:srgbClr val="002060"/>
                        </a:solidFill>
                        <a:effectLst/>
                        <a:latin typeface="+mn-lt"/>
                        <a:ea typeface="+mn-ea"/>
                        <a:cs typeface="+mj-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(ה) וְאֶל־קַ֥יִן וְאֶל־מִנְחָת֖וֹ לֹ֣א שָׁעָ֑ה וַיִּ֤חַר לְקַ֙יִן֙ מְאֹ֔ד וַֽיִּפְּל֖וּ פָּנָֽיו:</a:t>
                      </a:r>
                      <a:endParaRPr lang="en-CA" sz="1800" kern="1200" dirty="0">
                        <a:solidFill>
                          <a:srgbClr val="002060"/>
                        </a:solidFill>
                        <a:effectLst/>
                        <a:latin typeface="+mn-lt"/>
                        <a:ea typeface="+mn-ea"/>
                        <a:cs typeface="+mj-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(ו) וַיֹּ֥אמֶר יְקֹוָ֖ק אֶל־קָ֑יִן לָ֚מָּה חָ֣רָה לָ֔ךְ וְלָ֖מָּה נָפְל֥וּ פָנֶֽיךָ:</a:t>
                      </a:r>
                      <a:endParaRPr lang="en-CA" sz="1800" kern="1200" dirty="0">
                        <a:solidFill>
                          <a:srgbClr val="002060"/>
                        </a:solidFill>
                        <a:effectLst/>
                        <a:latin typeface="+mn-lt"/>
                        <a:ea typeface="+mn-ea"/>
                        <a:cs typeface="+mj-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kern="1200" dirty="0">
                          <a:solidFill>
                            <a:srgbClr val="002060"/>
                          </a:solidFill>
                          <a:effectLst/>
                          <a:latin typeface="+mn-lt"/>
                          <a:ea typeface="+mn-ea"/>
                          <a:cs typeface="+mj-cs"/>
                        </a:rPr>
                        <a:t>(ז) הֲל֤וֹא אִם־תֵּיטִיב֙ שְׂאֵ֔ת וְאִם֙ לֹ֣א תֵיטִ֔יב לַפֶּ֖תַח חַטָּ֣את רֹבֵ֑ץ וְאֵלֶ֙יךָ֙ תְּשׁ֣וּקָת֔וֹ וְאַתָּ֖ה תִּמְשָׁל־בּֽוֹ:</a:t>
                      </a:r>
                      <a:endParaRPr lang="en-US" sz="1800" kern="1200" dirty="0">
                        <a:solidFill>
                          <a:srgbClr val="002060"/>
                        </a:solidFill>
                        <a:effectLst/>
                        <a:latin typeface="+mn-lt"/>
                        <a:ea typeface="+mn-ea"/>
                        <a:cs typeface="+mj-cs"/>
                      </a:endParaRPr>
                    </a:p>
                    <a:p>
                      <a:pPr algn="just"/>
                      <a:endParaRPr lang="en-US" dirty="0">
                        <a:solidFill>
                          <a:srgbClr val="002060"/>
                        </a:solidFill>
                        <a:cs typeface="+mj-cs"/>
                      </a:endParaRPr>
                    </a:p>
                  </a:txBody>
                  <a:tcPr>
                    <a:solidFill>
                      <a:schemeClr val="bg2"/>
                    </a:solidFill>
                  </a:tcPr>
                </a:tc>
                <a:extLst>
                  <a:ext uri="{0D108BD9-81ED-4DB2-BD59-A6C34878D82A}">
                    <a16:rowId xmlns:a16="http://schemas.microsoft.com/office/drawing/2014/main" val="2601154137"/>
                  </a:ext>
                </a:extLst>
              </a:tr>
            </a:tbl>
          </a:graphicData>
        </a:graphic>
      </p:graphicFrame>
    </p:spTree>
    <p:extLst>
      <p:ext uri="{BB962C8B-B14F-4D97-AF65-F5344CB8AC3E}">
        <p14:creationId xmlns:p14="http://schemas.microsoft.com/office/powerpoint/2010/main" val="2361018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2F83B-9907-47E8-8F51-1403EE56987A}"/>
              </a:ext>
            </a:extLst>
          </p:cNvPr>
          <p:cNvSpPr>
            <a:spLocks noGrp="1"/>
          </p:cNvSpPr>
          <p:nvPr>
            <p:ph type="title"/>
          </p:nvPr>
        </p:nvSpPr>
        <p:spPr/>
        <p:txBody>
          <a:bodyPr/>
          <a:lstStyle/>
          <a:p>
            <a:r>
              <a:rPr lang="en-CA" dirty="0"/>
              <a:t>Summary of the Story</a:t>
            </a:r>
            <a:endParaRPr lang="en-US" dirty="0"/>
          </a:p>
        </p:txBody>
      </p:sp>
      <p:sp>
        <p:nvSpPr>
          <p:cNvPr id="3" name="Content Placeholder 2">
            <a:extLst>
              <a:ext uri="{FF2B5EF4-FFF2-40B4-BE49-F238E27FC236}">
                <a16:creationId xmlns:a16="http://schemas.microsoft.com/office/drawing/2014/main" id="{F0D98551-1C89-46FD-80EB-81B3BFCFD479}"/>
              </a:ext>
            </a:extLst>
          </p:cNvPr>
          <p:cNvSpPr>
            <a:spLocks noGrp="1"/>
          </p:cNvSpPr>
          <p:nvPr>
            <p:ph idx="1"/>
          </p:nvPr>
        </p:nvSpPr>
        <p:spPr/>
        <p:txBody>
          <a:bodyPr>
            <a:normAutofit fontScale="62500" lnSpcReduction="20000"/>
          </a:bodyPr>
          <a:lstStyle/>
          <a:p>
            <a:pPr marL="514350" indent="-514350">
              <a:lnSpc>
                <a:spcPct val="120000"/>
              </a:lnSpc>
              <a:buFont typeface="+mj-lt"/>
              <a:buAutoNum type="arabicPeriod"/>
            </a:pPr>
            <a:r>
              <a:rPr lang="en-CA" dirty="0">
                <a:latin typeface="David" panose="020E0502060401010101" pitchFamily="34" charset="-79"/>
                <a:cs typeface="David" panose="020E0502060401010101" pitchFamily="34" charset="-79"/>
              </a:rPr>
              <a:t>Birth and Naming of Kayin and </a:t>
            </a:r>
            <a:r>
              <a:rPr lang="en-CA" dirty="0" err="1">
                <a:latin typeface="David" panose="020E0502060401010101" pitchFamily="34" charset="-79"/>
                <a:cs typeface="David" panose="020E0502060401010101" pitchFamily="34" charset="-79"/>
              </a:rPr>
              <a:t>Hevel</a:t>
            </a:r>
            <a:r>
              <a:rPr lang="en-CA" dirty="0">
                <a:latin typeface="David" panose="020E0502060401010101" pitchFamily="34" charset="-79"/>
                <a:cs typeface="David" panose="020E0502060401010101" pitchFamily="34" charset="-79"/>
              </a:rPr>
              <a:t>- 4:1-4:2</a:t>
            </a:r>
            <a:endParaRPr lang="en-US" dirty="0">
              <a:latin typeface="David" panose="020E0502060401010101" pitchFamily="34" charset="-79"/>
              <a:cs typeface="David" panose="020E0502060401010101" pitchFamily="34" charset="-79"/>
            </a:endParaRPr>
          </a:p>
          <a:p>
            <a:pPr marL="971550" lvl="1" indent="-514350">
              <a:lnSpc>
                <a:spcPct val="120000"/>
              </a:lnSpc>
              <a:buFont typeface="+mj-lt"/>
              <a:buAutoNum type="alphaLcPeriod"/>
            </a:pPr>
            <a:r>
              <a:rPr lang="en-CA" dirty="0">
                <a:highlight>
                  <a:srgbClr val="00FF00"/>
                </a:highlight>
                <a:latin typeface="David" panose="020E0502060401010101" pitchFamily="34" charset="-79"/>
                <a:cs typeface="David" panose="020E0502060401010101" pitchFamily="34" charset="-79"/>
              </a:rPr>
              <a:t>Kayin</a:t>
            </a:r>
            <a:r>
              <a:rPr lang="en-CA" dirty="0">
                <a:latin typeface="David" panose="020E0502060401010101" pitchFamily="34" charset="-79"/>
                <a:cs typeface="David" panose="020E0502060401010101" pitchFamily="34" charset="-79"/>
              </a:rPr>
              <a:t>- I have acquired a man with Hashem</a:t>
            </a:r>
          </a:p>
          <a:p>
            <a:pPr marL="971550" lvl="1" indent="-514350">
              <a:lnSpc>
                <a:spcPct val="120000"/>
              </a:lnSpc>
              <a:buFont typeface="+mj-lt"/>
              <a:buAutoNum type="alphaLcPeriod"/>
            </a:pPr>
            <a:r>
              <a:rPr lang="en-CA" dirty="0" err="1">
                <a:highlight>
                  <a:srgbClr val="FF0000"/>
                </a:highlight>
                <a:latin typeface="David" panose="020E0502060401010101" pitchFamily="34" charset="-79"/>
                <a:cs typeface="David" panose="020E0502060401010101" pitchFamily="34" charset="-79"/>
              </a:rPr>
              <a:t>Hevel</a:t>
            </a:r>
            <a:r>
              <a:rPr lang="en-CA" dirty="0">
                <a:highlight>
                  <a:srgbClr val="FF0000"/>
                </a:highlight>
                <a:latin typeface="David" panose="020E0502060401010101" pitchFamily="34" charset="-79"/>
                <a:cs typeface="David" panose="020E0502060401010101" pitchFamily="34" charset="-79"/>
              </a:rPr>
              <a:t>-</a:t>
            </a:r>
            <a:r>
              <a:rPr lang="en-CA" dirty="0">
                <a:latin typeface="David" panose="020E0502060401010101" pitchFamily="34" charset="-79"/>
                <a:cs typeface="David" panose="020E0502060401010101" pitchFamily="34" charset="-79"/>
              </a:rPr>
              <a:t> ?</a:t>
            </a:r>
          </a:p>
          <a:p>
            <a:pPr marL="514350" indent="-514350">
              <a:lnSpc>
                <a:spcPct val="120000"/>
              </a:lnSpc>
              <a:buFont typeface="+mj-lt"/>
              <a:buAutoNum type="arabicPeriod"/>
            </a:pPr>
            <a:r>
              <a:rPr lang="en-CA" dirty="0">
                <a:latin typeface="David" panose="020E0502060401010101" pitchFamily="34" charset="-79"/>
                <a:cs typeface="David" panose="020E0502060401010101" pitchFamily="34" charset="-79"/>
              </a:rPr>
              <a:t>Choice of Profession- 4:2</a:t>
            </a:r>
          </a:p>
          <a:p>
            <a:pPr marL="971550" lvl="1" indent="-514350">
              <a:lnSpc>
                <a:spcPct val="120000"/>
              </a:lnSpc>
              <a:buFont typeface="+mj-lt"/>
              <a:buAutoNum type="alphaLcPeriod"/>
            </a:pPr>
            <a:r>
              <a:rPr lang="en-CA" dirty="0" err="1">
                <a:highlight>
                  <a:srgbClr val="FF0000"/>
                </a:highlight>
                <a:latin typeface="David" panose="020E0502060401010101" pitchFamily="34" charset="-79"/>
                <a:cs typeface="David" panose="020E0502060401010101" pitchFamily="34" charset="-79"/>
              </a:rPr>
              <a:t>Hevel</a:t>
            </a:r>
            <a:r>
              <a:rPr lang="en-CA" dirty="0">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רעה צאן</a:t>
            </a:r>
            <a:r>
              <a:rPr lang="en-CA" dirty="0">
                <a:latin typeface="David" panose="020E0502060401010101" pitchFamily="34" charset="-79"/>
                <a:cs typeface="David" panose="020E0502060401010101" pitchFamily="34" charset="-79"/>
              </a:rPr>
              <a:t>- Shepherd</a:t>
            </a:r>
          </a:p>
          <a:p>
            <a:pPr marL="971550" lvl="1" indent="-514350">
              <a:lnSpc>
                <a:spcPct val="120000"/>
              </a:lnSpc>
              <a:buFont typeface="+mj-lt"/>
              <a:buAutoNum type="alphaLcPeriod"/>
            </a:pPr>
            <a:r>
              <a:rPr lang="en-CA" dirty="0">
                <a:highlight>
                  <a:srgbClr val="00FF00"/>
                </a:highlight>
                <a:latin typeface="David" panose="020E0502060401010101" pitchFamily="34" charset="-79"/>
                <a:cs typeface="David" panose="020E0502060401010101" pitchFamily="34" charset="-79"/>
              </a:rPr>
              <a:t>Kayin</a:t>
            </a:r>
            <a:r>
              <a:rPr lang="en-CA" dirty="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עובד אדמה</a:t>
            </a:r>
            <a:r>
              <a:rPr lang="en-CA" dirty="0">
                <a:latin typeface="David" panose="020E0502060401010101" pitchFamily="34" charset="-79"/>
                <a:cs typeface="David" panose="020E0502060401010101" pitchFamily="34" charset="-79"/>
              </a:rPr>
              <a:t>- Farmer</a:t>
            </a:r>
          </a:p>
          <a:p>
            <a:pPr marL="514350" indent="-514350">
              <a:lnSpc>
                <a:spcPct val="120000"/>
              </a:lnSpc>
              <a:buFont typeface="+mj-lt"/>
              <a:buAutoNum type="arabicPeriod"/>
            </a:pPr>
            <a:r>
              <a:rPr lang="en-CA" dirty="0">
                <a:latin typeface="David" panose="020E0502060401010101" pitchFamily="34" charset="-79"/>
                <a:cs typeface="David" panose="020E0502060401010101" pitchFamily="34" charset="-79"/>
              </a:rPr>
              <a:t>Offerings to Hashem- 4:3- 4:4</a:t>
            </a:r>
          </a:p>
          <a:p>
            <a:pPr marL="914400" lvl="1" indent="-457200">
              <a:lnSpc>
                <a:spcPct val="120000"/>
              </a:lnSpc>
              <a:buFont typeface="+mj-lt"/>
              <a:buAutoNum type="alphaLcPeriod"/>
            </a:pPr>
            <a:r>
              <a:rPr lang="en-CA" dirty="0">
                <a:highlight>
                  <a:srgbClr val="00FF00"/>
                </a:highlight>
                <a:latin typeface="David" panose="020E0502060401010101" pitchFamily="34" charset="-79"/>
                <a:cs typeface="David" panose="020E0502060401010101" pitchFamily="34" charset="-79"/>
              </a:rPr>
              <a:t>Kayin</a:t>
            </a:r>
            <a:r>
              <a:rPr lang="en-CA" dirty="0">
                <a:latin typeface="David" panose="020E0502060401010101" pitchFamily="34" charset="-79"/>
                <a:cs typeface="David" panose="020E0502060401010101" pitchFamily="34" charset="-79"/>
              </a:rPr>
              <a:t>- brings an offering to Hashem from the fruit of the ground</a:t>
            </a:r>
          </a:p>
          <a:p>
            <a:pPr marL="914400" lvl="1" indent="-457200">
              <a:lnSpc>
                <a:spcPct val="120000"/>
              </a:lnSpc>
              <a:buFont typeface="+mj-lt"/>
              <a:buAutoNum type="alphaLcPeriod"/>
            </a:pPr>
            <a:r>
              <a:rPr lang="en-CA" dirty="0" err="1">
                <a:highlight>
                  <a:srgbClr val="FF0000"/>
                </a:highlight>
                <a:latin typeface="David" panose="020E0502060401010101" pitchFamily="34" charset="-79"/>
                <a:cs typeface="David" panose="020E0502060401010101" pitchFamily="34" charset="-79"/>
              </a:rPr>
              <a:t>Hevel</a:t>
            </a:r>
            <a:r>
              <a:rPr lang="en-CA" dirty="0">
                <a:latin typeface="David" panose="020E0502060401010101" pitchFamily="34" charset="-79"/>
                <a:cs typeface="David" panose="020E0502060401010101" pitchFamily="34" charset="-79"/>
              </a:rPr>
              <a:t>- also brings from the first of his sheep and its fattest</a:t>
            </a:r>
          </a:p>
          <a:p>
            <a:pPr marL="457200" indent="-457200">
              <a:lnSpc>
                <a:spcPct val="120000"/>
              </a:lnSpc>
              <a:buFont typeface="+mj-lt"/>
              <a:buAutoNum type="arabicPeriod"/>
            </a:pPr>
            <a:r>
              <a:rPr lang="en-CA" dirty="0">
                <a:latin typeface="David" panose="020E0502060401010101" pitchFamily="34" charset="-79"/>
                <a:cs typeface="David" panose="020E0502060401010101" pitchFamily="34" charset="-79"/>
              </a:rPr>
              <a:t>Hashem’s Response</a:t>
            </a:r>
          </a:p>
          <a:p>
            <a:pPr marL="914400" lvl="1" indent="-457200">
              <a:lnSpc>
                <a:spcPct val="120000"/>
              </a:lnSpc>
              <a:buFont typeface="+mj-lt"/>
              <a:buAutoNum type="arabicPeriod"/>
            </a:pPr>
            <a:r>
              <a:rPr lang="en-CA" dirty="0">
                <a:latin typeface="David" panose="020E0502060401010101" pitchFamily="34" charset="-79"/>
                <a:cs typeface="David" panose="020E0502060401010101" pitchFamily="34" charset="-79"/>
              </a:rPr>
              <a:t>Hashem turns to </a:t>
            </a:r>
            <a:r>
              <a:rPr lang="en-CA" dirty="0" err="1">
                <a:highlight>
                  <a:srgbClr val="FF0000"/>
                </a:highlight>
                <a:latin typeface="David" panose="020E0502060401010101" pitchFamily="34" charset="-79"/>
                <a:cs typeface="David" panose="020E0502060401010101" pitchFamily="34" charset="-79"/>
              </a:rPr>
              <a:t>Hevel’s</a:t>
            </a:r>
            <a:r>
              <a:rPr lang="en-CA" dirty="0">
                <a:latin typeface="David" panose="020E0502060401010101" pitchFamily="34" charset="-79"/>
                <a:cs typeface="David" panose="020E0502060401010101" pitchFamily="34" charset="-79"/>
              </a:rPr>
              <a:t> offering</a:t>
            </a:r>
          </a:p>
          <a:p>
            <a:pPr marL="914400" lvl="1" indent="-457200">
              <a:lnSpc>
                <a:spcPct val="120000"/>
              </a:lnSpc>
              <a:buFont typeface="+mj-lt"/>
              <a:buAutoNum type="arabicPeriod"/>
            </a:pPr>
            <a:r>
              <a:rPr lang="en-CA" dirty="0">
                <a:latin typeface="David" panose="020E0502060401010101" pitchFamily="34" charset="-79"/>
                <a:cs typeface="David" panose="020E0502060401010101" pitchFamily="34" charset="-79"/>
              </a:rPr>
              <a:t>Hashem doesn’t turn to </a:t>
            </a:r>
            <a:r>
              <a:rPr lang="en-CA" dirty="0">
                <a:highlight>
                  <a:srgbClr val="00FF00"/>
                </a:highlight>
                <a:latin typeface="David" panose="020E0502060401010101" pitchFamily="34" charset="-79"/>
                <a:cs typeface="David" panose="020E0502060401010101" pitchFamily="34" charset="-79"/>
              </a:rPr>
              <a:t>Kayin’</a:t>
            </a:r>
            <a:r>
              <a:rPr lang="en-CA" dirty="0">
                <a:latin typeface="David" panose="020E0502060401010101" pitchFamily="34" charset="-79"/>
                <a:cs typeface="David" panose="020E0502060401010101" pitchFamily="34" charset="-79"/>
              </a:rPr>
              <a:t>s offering- he get’s upset</a:t>
            </a:r>
          </a:p>
          <a:p>
            <a:pPr marL="457200" indent="-457200">
              <a:lnSpc>
                <a:spcPct val="120000"/>
              </a:lnSpc>
              <a:buFont typeface="+mj-lt"/>
              <a:buAutoNum type="arabicPeriod"/>
            </a:pPr>
            <a:r>
              <a:rPr lang="en-CA" dirty="0">
                <a:latin typeface="David" panose="020E0502060401010101" pitchFamily="34" charset="-79"/>
                <a:cs typeface="David" panose="020E0502060401010101" pitchFamily="34" charset="-79"/>
              </a:rPr>
              <a:t>Hashem’s speech to Kayin- Why are so sad? Do better!</a:t>
            </a:r>
          </a:p>
          <a:p>
            <a:pPr marL="457200" indent="-457200">
              <a:buFont typeface="+mj-lt"/>
              <a:buAutoNum type="arabicPeriod"/>
            </a:pPr>
            <a:endParaRPr lang="en-CA"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09137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5470-3ED7-4E2A-88AC-485499856751}"/>
              </a:ext>
            </a:extLst>
          </p:cNvPr>
          <p:cNvSpPr>
            <a:spLocks noGrp="1"/>
          </p:cNvSpPr>
          <p:nvPr>
            <p:ph type="title"/>
          </p:nvPr>
        </p:nvSpPr>
        <p:spPr/>
        <p:txBody>
          <a:bodyPr/>
          <a:lstStyle/>
          <a:p>
            <a:pPr algn="ctr"/>
            <a:r>
              <a:rPr lang="en-CA" dirty="0"/>
              <a:t>Questions</a:t>
            </a:r>
            <a:endParaRPr lang="en-US" dirty="0"/>
          </a:p>
        </p:txBody>
      </p:sp>
      <p:sp>
        <p:nvSpPr>
          <p:cNvPr id="3" name="Content Placeholder 2">
            <a:extLst>
              <a:ext uri="{FF2B5EF4-FFF2-40B4-BE49-F238E27FC236}">
                <a16:creationId xmlns:a16="http://schemas.microsoft.com/office/drawing/2014/main" id="{D755F15C-6C42-4353-91AB-3D8E6A059C0E}"/>
              </a:ext>
            </a:extLst>
          </p:cNvPr>
          <p:cNvSpPr>
            <a:spLocks noGrp="1"/>
          </p:cNvSpPr>
          <p:nvPr>
            <p:ph idx="1"/>
          </p:nvPr>
        </p:nvSpPr>
        <p:spPr/>
        <p:txBody>
          <a:bodyPr/>
          <a:lstStyle/>
          <a:p>
            <a:pPr marL="514350" indent="-514350">
              <a:buFont typeface="+mj-lt"/>
              <a:buAutoNum type="arabicPeriod"/>
            </a:pPr>
            <a:r>
              <a:rPr lang="en-CA" dirty="0">
                <a:latin typeface="Times New Roman" panose="02020603050405020304" pitchFamily="18" charset="0"/>
                <a:cs typeface="Times New Roman" panose="02020603050405020304" pitchFamily="18" charset="0"/>
              </a:rPr>
              <a:t>The Question Everybody Asks- Why was </a:t>
            </a:r>
            <a:r>
              <a:rPr lang="en-CA" dirty="0" err="1">
                <a:latin typeface="Times New Roman" panose="02020603050405020304" pitchFamily="18" charset="0"/>
                <a:cs typeface="Times New Roman" panose="02020603050405020304" pitchFamily="18" charset="0"/>
              </a:rPr>
              <a:t>Hevel</a:t>
            </a:r>
            <a:r>
              <a:rPr lang="en-CA" dirty="0">
                <a:latin typeface="Times New Roman" panose="02020603050405020304" pitchFamily="18" charset="0"/>
                <a:cs typeface="Times New Roman" panose="02020603050405020304" pitchFamily="18" charset="0"/>
              </a:rPr>
              <a:t> accepted and why was Kayin Rejected?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What does </a:t>
            </a:r>
            <a:r>
              <a:rPr lang="en-US" dirty="0" err="1">
                <a:latin typeface="Times New Roman" panose="02020603050405020304" pitchFamily="18" charset="0"/>
                <a:cs typeface="Times New Roman" panose="02020603050405020304" pitchFamily="18" charset="0"/>
              </a:rPr>
              <a:t>Chavah</a:t>
            </a:r>
            <a:r>
              <a:rPr lang="en-US" dirty="0">
                <a:latin typeface="Times New Roman" panose="02020603050405020304" pitchFamily="18" charset="0"/>
                <a:cs typeface="Times New Roman" panose="02020603050405020304" pitchFamily="18" charset="0"/>
              </a:rPr>
              <a:t> mean when she says: “I have acquired a man with G-d?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What is the story behind </a:t>
            </a:r>
            <a:r>
              <a:rPr lang="en-US" dirty="0" err="1">
                <a:latin typeface="Times New Roman" panose="02020603050405020304" pitchFamily="18" charset="0"/>
                <a:cs typeface="Times New Roman" panose="02020603050405020304" pitchFamily="18" charset="0"/>
              </a:rPr>
              <a:t>Hevel’s</a:t>
            </a:r>
            <a:r>
              <a:rPr lang="en-US" dirty="0">
                <a:latin typeface="Times New Roman" panose="02020603050405020304" pitchFamily="18" charset="0"/>
                <a:cs typeface="Times New Roman" panose="02020603050405020304" pitchFamily="18" charset="0"/>
              </a:rPr>
              <a:t> name?</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Why are there professions important?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What is the meaning of Hashem’s speech to Kayin?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Why does the Torah “seesaw” between Kayin and </a:t>
            </a:r>
            <a:r>
              <a:rPr lang="en-US" dirty="0" err="1">
                <a:latin typeface="Times New Roman" panose="02020603050405020304" pitchFamily="18" charset="0"/>
                <a:cs typeface="Times New Roman" panose="02020603050405020304" pitchFamily="18" charset="0"/>
              </a:rPr>
              <a:t>Hevel</a:t>
            </a:r>
            <a:r>
              <a:rPr lang="en-US" dirty="0">
                <a:latin typeface="Times New Roman" panose="02020603050405020304" pitchFamily="18" charset="0"/>
                <a:cs typeface="Times New Roman" panose="02020603050405020304" pitchFamily="18" charset="0"/>
              </a:rPr>
              <a:t>?</a:t>
            </a:r>
          </a:p>
          <a:p>
            <a:pPr marL="971550" lvl="1"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008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F23E8-9985-4C46-8872-4D948CEE78B3}"/>
              </a:ext>
            </a:extLst>
          </p:cNvPr>
          <p:cNvSpPr>
            <a:spLocks noGrp="1"/>
          </p:cNvSpPr>
          <p:nvPr>
            <p:ph type="title"/>
          </p:nvPr>
        </p:nvSpPr>
        <p:spPr/>
        <p:txBody>
          <a:bodyPr>
            <a:normAutofit fontScale="90000"/>
          </a:bodyPr>
          <a:lstStyle/>
          <a:p>
            <a:r>
              <a:rPr lang="en-US" sz="3100" b="1" dirty="0"/>
              <a:t>The First Rivalry</a:t>
            </a:r>
            <a:br>
              <a:rPr lang="en-US" sz="3100" b="1" dirty="0"/>
            </a:br>
            <a:r>
              <a:rPr lang="en-CA" sz="3100" b="1" dirty="0"/>
              <a:t>Rabbi </a:t>
            </a:r>
            <a:r>
              <a:rPr lang="en-CA" sz="3100" b="1" dirty="0" err="1"/>
              <a:t>Elchanan</a:t>
            </a:r>
            <a:r>
              <a:rPr lang="en-CA" sz="3100" b="1" dirty="0"/>
              <a:t> </a:t>
            </a:r>
            <a:r>
              <a:rPr lang="en-CA" sz="3100" b="1" dirty="0" err="1"/>
              <a:t>Samet</a:t>
            </a:r>
            <a:r>
              <a:rPr lang="en-CA" sz="3100" b="1" dirty="0"/>
              <a:t>: </a:t>
            </a:r>
            <a:r>
              <a:rPr lang="en-CA" sz="3100" b="1" dirty="0" err="1"/>
              <a:t>Iyunim</a:t>
            </a:r>
            <a:r>
              <a:rPr lang="en-CA" sz="3100" b="1" dirty="0"/>
              <a:t> </a:t>
            </a:r>
            <a:r>
              <a:rPr lang="en-CA" sz="3100" b="1" dirty="0" err="1"/>
              <a:t>B’Parshat</a:t>
            </a:r>
            <a:r>
              <a:rPr lang="en-CA" sz="3100" b="1" dirty="0"/>
              <a:t> </a:t>
            </a:r>
            <a:r>
              <a:rPr lang="en-CA" sz="3100" b="1" dirty="0" err="1"/>
              <a:t>HaShavuah</a:t>
            </a:r>
            <a:r>
              <a:rPr lang="en-CA" sz="3100" b="1" dirty="0"/>
              <a:t>- </a:t>
            </a:r>
            <a:r>
              <a:rPr lang="en-CA" sz="3100" b="1" dirty="0" err="1"/>
              <a:t>Bereishit</a:t>
            </a:r>
            <a:r>
              <a:rPr lang="en-CA" sz="3100" b="1" dirty="0"/>
              <a:t> Volume 1</a:t>
            </a:r>
            <a:endParaRPr lang="en-US" dirty="0"/>
          </a:p>
        </p:txBody>
      </p:sp>
      <p:graphicFrame>
        <p:nvGraphicFramePr>
          <p:cNvPr id="7" name="Table 7">
            <a:extLst>
              <a:ext uri="{FF2B5EF4-FFF2-40B4-BE49-F238E27FC236}">
                <a16:creationId xmlns:a16="http://schemas.microsoft.com/office/drawing/2014/main" id="{58FE055F-6BBF-4C50-9E3B-E48AFE380FE0}"/>
              </a:ext>
            </a:extLst>
          </p:cNvPr>
          <p:cNvGraphicFramePr>
            <a:graphicFrameLocks noGrp="1"/>
          </p:cNvGraphicFramePr>
          <p:nvPr>
            <p:ph idx="1"/>
            <p:extLst>
              <p:ext uri="{D42A27DB-BD31-4B8C-83A1-F6EECF244321}">
                <p14:modId xmlns:p14="http://schemas.microsoft.com/office/powerpoint/2010/main" val="2869655622"/>
              </p:ext>
            </p:extLst>
          </p:nvPr>
        </p:nvGraphicFramePr>
        <p:xfrm>
          <a:off x="649295" y="1506175"/>
          <a:ext cx="10515601" cy="4754880"/>
        </p:xfrm>
        <a:graphic>
          <a:graphicData uri="http://schemas.openxmlformats.org/drawingml/2006/table">
            <a:tbl>
              <a:tblPr firstRow="1" bandRow="1">
                <a:tableStyleId>{5C22544A-7EE6-4342-B048-85BDC9FD1C3A}</a:tableStyleId>
              </a:tblPr>
              <a:tblGrid>
                <a:gridCol w="5957024">
                  <a:extLst>
                    <a:ext uri="{9D8B030D-6E8A-4147-A177-3AD203B41FA5}">
                      <a16:colId xmlns:a16="http://schemas.microsoft.com/office/drawing/2014/main" val="2707194620"/>
                    </a:ext>
                  </a:extLst>
                </a:gridCol>
                <a:gridCol w="4558577">
                  <a:extLst>
                    <a:ext uri="{9D8B030D-6E8A-4147-A177-3AD203B41FA5}">
                      <a16:colId xmlns:a16="http://schemas.microsoft.com/office/drawing/2014/main" val="364294598"/>
                    </a:ext>
                  </a:extLst>
                </a:gridCol>
              </a:tblGrid>
              <a:tr h="36645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most prominent, and also the most important, phenomenon in this characterization system is the method in which the two brothers are presented in alternating order: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algn="ctr"/>
                      <a:r>
                        <a:rPr lang="en-US" dirty="0"/>
                        <a:t>A. Cain - Abel</a:t>
                      </a:r>
                    </a:p>
                    <a:p>
                      <a:pPr algn="ctr"/>
                      <a:r>
                        <a:rPr lang="en-US" dirty="0"/>
                        <a:t>B. Abel - Cain</a:t>
                      </a:r>
                    </a:p>
                    <a:p>
                      <a:pPr algn="ctr"/>
                      <a:r>
                        <a:rPr lang="en-US" dirty="0"/>
                        <a:t>C. Cain - Abel</a:t>
                      </a:r>
                    </a:p>
                    <a:p>
                      <a:pPr algn="ctr"/>
                      <a:r>
                        <a:rPr lang="en-US" dirty="0"/>
                        <a:t>D. Abel – Cain</a:t>
                      </a:r>
                    </a:p>
                    <a:p>
                      <a:pPr algn="just"/>
                      <a:endParaRPr lang="en-US" dirty="0"/>
                    </a:p>
                    <a:p>
                      <a:pPr marL="0" indent="0" algn="just">
                        <a:buNone/>
                      </a:pPr>
                      <a:r>
                        <a:rPr lang="en-US" dirty="0"/>
                        <a:t>Is this most recurring trumpet just an artistic means - a purely stylistic ornament, or does it also have a meaning related to the content and trend of the story?</a:t>
                      </a:r>
                    </a:p>
                    <a:p>
                      <a:pPr marL="0" indent="0" algn="just">
                        <a:buNone/>
                      </a:pPr>
                      <a:endParaRPr lang="en-US" dirty="0"/>
                    </a:p>
                    <a:p>
                      <a:pPr algn="ctr"/>
                      <a:endParaRPr lang="en-US"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dirty="0">
                          <a:effectLst/>
                          <a:latin typeface="Times New Roman" panose="02020603050405020304" pitchFamily="18" charset="0"/>
                          <a:ea typeface="Times New Roman" panose="02020603050405020304" pitchFamily="18" charset="0"/>
                          <a:cs typeface="David" panose="020E0502060401010101" pitchFamily="34" charset="-79"/>
                        </a:rPr>
                        <a:t>התופעה הבולטת ביותר, וגם החשובה ביותר, במערכת אפיונים זו היא השיטה שבה מוצגים שני האחים בסדר מתחלף:</a:t>
                      </a:r>
                      <a:endParaRPr lang="en-CA" sz="1800" dirty="0">
                        <a:effectLst/>
                        <a:latin typeface="Times New Roman" panose="02020603050405020304" pitchFamily="18" charset="0"/>
                        <a:ea typeface="Times New Roman" panose="02020603050405020304" pitchFamily="18" charset="0"/>
                        <a:cs typeface="David" panose="020E0502060401010101" pitchFamily="34" charset="-79"/>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cs typeface="David" panose="020E0502060401010101" pitchFamily="34" charset="-79"/>
                      </a:endParaRPr>
                    </a:p>
                    <a:p>
                      <a:pPr algn="ctr" rtl="1"/>
                      <a:r>
                        <a:rPr lang="he-IL" sz="1800" b="1" kern="1200" dirty="0">
                          <a:solidFill>
                            <a:schemeClr val="lt1"/>
                          </a:solidFill>
                          <a:effectLst/>
                          <a:latin typeface="+mn-lt"/>
                          <a:ea typeface="+mn-ea"/>
                          <a:cs typeface="+mn-cs"/>
                        </a:rPr>
                        <a:t>א. קין - הבל</a:t>
                      </a:r>
                      <a:endParaRPr lang="en-US" sz="1800" b="1" kern="1200" dirty="0">
                        <a:solidFill>
                          <a:schemeClr val="lt1"/>
                        </a:solidFill>
                        <a:effectLst/>
                        <a:latin typeface="+mn-lt"/>
                        <a:ea typeface="+mn-ea"/>
                        <a:cs typeface="+mn-cs"/>
                      </a:endParaRPr>
                    </a:p>
                    <a:p>
                      <a:pPr algn="ctr" rtl="1"/>
                      <a:r>
                        <a:rPr lang="he-IL" sz="1800" b="1" kern="1200" dirty="0">
                          <a:solidFill>
                            <a:schemeClr val="lt1"/>
                          </a:solidFill>
                          <a:effectLst/>
                          <a:latin typeface="+mn-lt"/>
                          <a:ea typeface="+mn-ea"/>
                          <a:cs typeface="+mn-cs"/>
                        </a:rPr>
                        <a:t>ב. הבל - קין</a:t>
                      </a:r>
                      <a:endParaRPr lang="en-US" sz="1800" b="1" kern="1200" dirty="0">
                        <a:solidFill>
                          <a:schemeClr val="lt1"/>
                        </a:solidFill>
                        <a:effectLst/>
                        <a:latin typeface="+mn-lt"/>
                        <a:ea typeface="+mn-ea"/>
                        <a:cs typeface="+mn-cs"/>
                      </a:endParaRPr>
                    </a:p>
                    <a:p>
                      <a:pPr algn="ctr" rtl="1"/>
                      <a:r>
                        <a:rPr lang="he-IL" sz="1800" b="1" kern="1200" dirty="0">
                          <a:solidFill>
                            <a:schemeClr val="lt1"/>
                          </a:solidFill>
                          <a:effectLst/>
                          <a:latin typeface="+mn-lt"/>
                          <a:ea typeface="+mn-ea"/>
                          <a:cs typeface="+mn-cs"/>
                        </a:rPr>
                        <a:t>ג. קין - הבל</a:t>
                      </a:r>
                      <a:endParaRPr lang="en-US" sz="1800" b="1" kern="1200" dirty="0">
                        <a:solidFill>
                          <a:schemeClr val="lt1"/>
                        </a:solidFill>
                        <a:effectLst/>
                        <a:latin typeface="+mn-lt"/>
                        <a:ea typeface="+mn-ea"/>
                        <a:cs typeface="+mn-cs"/>
                      </a:endParaRPr>
                    </a:p>
                    <a:p>
                      <a:pPr algn="ctr" rtl="1"/>
                      <a:r>
                        <a:rPr lang="he-IL" sz="1800" b="1" kern="1200" dirty="0">
                          <a:solidFill>
                            <a:schemeClr val="lt1"/>
                          </a:solidFill>
                          <a:effectLst/>
                          <a:latin typeface="+mn-lt"/>
                          <a:ea typeface="+mn-ea"/>
                          <a:cs typeface="+mn-cs"/>
                        </a:rPr>
                        <a:t>ד. הבל – קין</a:t>
                      </a:r>
                      <a:endParaRPr lang="en-CA" sz="1800" b="1" kern="1200" dirty="0">
                        <a:solidFill>
                          <a:schemeClr val="lt1"/>
                        </a:solidFill>
                        <a:effectLst/>
                        <a:latin typeface="+mn-lt"/>
                        <a:ea typeface="+mn-ea"/>
                        <a:cs typeface="+mn-cs"/>
                      </a:endParaRPr>
                    </a:p>
                    <a:p>
                      <a:pPr algn="ctr" rtl="1"/>
                      <a:endParaRPr lang="en-CA" sz="1800" b="1" kern="1200" dirty="0">
                        <a:solidFill>
                          <a:schemeClr val="lt1"/>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b="1" kern="1200" dirty="0">
                          <a:solidFill>
                            <a:schemeClr val="lt1"/>
                          </a:solidFill>
                          <a:effectLst/>
                          <a:latin typeface="+mn-lt"/>
                          <a:ea typeface="+mn-ea"/>
                          <a:cs typeface="+mn-cs"/>
                        </a:rPr>
                        <a:t>האם הכי אזם החוזר ונשנה הזה הוא רק אמצעי אומנותי - קישוט סגנוני בלבד, או שמא יש לו גם משמעות הקשורה בתוכנו ובמגמתו של הסיפור?</a:t>
                      </a:r>
                      <a:endParaRPr lang="en-CA" sz="1800" b="1" kern="1200" dirty="0">
                        <a:solidFill>
                          <a:schemeClr val="lt1"/>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cs typeface="Miriam" panose="020B0502050101010101" pitchFamily="34" charset="-79"/>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cs typeface="Miriam" panose="020B0502050101010101" pitchFamily="34" charset="-79"/>
                      </a:endParaRPr>
                    </a:p>
                    <a:p>
                      <a:pPr algn="just" rtl="1"/>
                      <a:endParaRPr lang="en-US" sz="1800" b="1" kern="1200" dirty="0">
                        <a:solidFill>
                          <a:schemeClr val="lt1"/>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cs typeface="Miriam" panose="020B0502050101010101" pitchFamily="34" charset="-79"/>
                      </a:endParaRPr>
                    </a:p>
                    <a:p>
                      <a:endParaRPr lang="en-US" dirty="0"/>
                    </a:p>
                  </a:txBody>
                  <a:tcPr/>
                </a:tc>
                <a:extLst>
                  <a:ext uri="{0D108BD9-81ED-4DB2-BD59-A6C34878D82A}">
                    <a16:rowId xmlns:a16="http://schemas.microsoft.com/office/drawing/2014/main" val="3411862592"/>
                  </a:ext>
                </a:extLst>
              </a:tr>
            </a:tbl>
          </a:graphicData>
        </a:graphic>
      </p:graphicFrame>
    </p:spTree>
    <p:extLst>
      <p:ext uri="{BB962C8B-B14F-4D97-AF65-F5344CB8AC3E}">
        <p14:creationId xmlns:p14="http://schemas.microsoft.com/office/powerpoint/2010/main" val="89138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F23E8-9985-4C46-8872-4D948CEE78B3}"/>
              </a:ext>
            </a:extLst>
          </p:cNvPr>
          <p:cNvSpPr>
            <a:spLocks noGrp="1"/>
          </p:cNvSpPr>
          <p:nvPr>
            <p:ph type="title"/>
          </p:nvPr>
        </p:nvSpPr>
        <p:spPr/>
        <p:txBody>
          <a:bodyPr>
            <a:normAutofit fontScale="90000"/>
          </a:bodyPr>
          <a:lstStyle/>
          <a:p>
            <a:r>
              <a:rPr lang="en-US" sz="3100" b="1" dirty="0"/>
              <a:t>The First Rivalry</a:t>
            </a:r>
            <a:br>
              <a:rPr lang="en-US" sz="3100" b="1" dirty="0"/>
            </a:br>
            <a:r>
              <a:rPr lang="en-CA" sz="3100" b="1" dirty="0"/>
              <a:t>Rabbi </a:t>
            </a:r>
            <a:r>
              <a:rPr lang="en-CA" sz="3100" b="1" dirty="0" err="1"/>
              <a:t>Elchanan</a:t>
            </a:r>
            <a:r>
              <a:rPr lang="en-CA" sz="3100" b="1" dirty="0"/>
              <a:t> </a:t>
            </a:r>
            <a:r>
              <a:rPr lang="en-CA" sz="3100" b="1" dirty="0" err="1"/>
              <a:t>Samet</a:t>
            </a:r>
            <a:r>
              <a:rPr lang="en-CA" sz="3100" b="1" dirty="0"/>
              <a:t>: </a:t>
            </a:r>
            <a:r>
              <a:rPr lang="en-CA" sz="3100" b="1" dirty="0" err="1"/>
              <a:t>Iyunim</a:t>
            </a:r>
            <a:r>
              <a:rPr lang="en-CA" sz="3100" b="1" dirty="0"/>
              <a:t> </a:t>
            </a:r>
            <a:r>
              <a:rPr lang="en-CA" sz="3100" b="1" dirty="0" err="1"/>
              <a:t>B’Parshat</a:t>
            </a:r>
            <a:r>
              <a:rPr lang="en-CA" sz="3100" b="1" dirty="0"/>
              <a:t> </a:t>
            </a:r>
            <a:r>
              <a:rPr lang="en-CA" sz="3100" b="1" dirty="0" err="1"/>
              <a:t>HaShavuah</a:t>
            </a:r>
            <a:r>
              <a:rPr lang="en-CA" sz="3100" b="1" dirty="0"/>
              <a:t>- </a:t>
            </a:r>
            <a:r>
              <a:rPr lang="en-CA" sz="3100" b="1" dirty="0" err="1"/>
              <a:t>Bereishit</a:t>
            </a:r>
            <a:r>
              <a:rPr lang="en-CA" sz="3100" b="1" dirty="0"/>
              <a:t> Volume 1</a:t>
            </a:r>
            <a:endParaRPr lang="en-US" dirty="0"/>
          </a:p>
        </p:txBody>
      </p:sp>
      <p:graphicFrame>
        <p:nvGraphicFramePr>
          <p:cNvPr id="7" name="Table 7">
            <a:extLst>
              <a:ext uri="{FF2B5EF4-FFF2-40B4-BE49-F238E27FC236}">
                <a16:creationId xmlns:a16="http://schemas.microsoft.com/office/drawing/2014/main" id="{58FE055F-6BBF-4C50-9E3B-E48AFE380FE0}"/>
              </a:ext>
            </a:extLst>
          </p:cNvPr>
          <p:cNvGraphicFramePr>
            <a:graphicFrameLocks noGrp="1"/>
          </p:cNvGraphicFramePr>
          <p:nvPr>
            <p:ph idx="1"/>
            <p:extLst>
              <p:ext uri="{D42A27DB-BD31-4B8C-83A1-F6EECF244321}">
                <p14:modId xmlns:p14="http://schemas.microsoft.com/office/powerpoint/2010/main" val="3083134139"/>
              </p:ext>
            </p:extLst>
          </p:nvPr>
        </p:nvGraphicFramePr>
        <p:xfrm>
          <a:off x="649295" y="1506175"/>
          <a:ext cx="10515601" cy="3319825"/>
        </p:xfrm>
        <a:graphic>
          <a:graphicData uri="http://schemas.openxmlformats.org/drawingml/2006/table">
            <a:tbl>
              <a:tblPr firstRow="1" bandRow="1">
                <a:tableStyleId>{5C22544A-7EE6-4342-B048-85BDC9FD1C3A}</a:tableStyleId>
              </a:tblPr>
              <a:tblGrid>
                <a:gridCol w="5957024">
                  <a:extLst>
                    <a:ext uri="{9D8B030D-6E8A-4147-A177-3AD203B41FA5}">
                      <a16:colId xmlns:a16="http://schemas.microsoft.com/office/drawing/2014/main" val="2707194620"/>
                    </a:ext>
                  </a:extLst>
                </a:gridCol>
                <a:gridCol w="4558577">
                  <a:extLst>
                    <a:ext uri="{9D8B030D-6E8A-4147-A177-3AD203B41FA5}">
                      <a16:colId xmlns:a16="http://schemas.microsoft.com/office/drawing/2014/main" val="364294598"/>
                    </a:ext>
                  </a:extLst>
                </a:gridCol>
              </a:tblGrid>
              <a:tr h="3319825">
                <a:tc>
                  <a:txBody>
                    <a:bodyPr/>
                    <a:lstStyle/>
                    <a:p>
                      <a:pPr marL="0" indent="0" algn="just">
                        <a:buNone/>
                      </a:pPr>
                      <a:r>
                        <a:rPr lang="en-US" dirty="0"/>
                        <a:t>It seems that the intention of the scripture is to emphasize that in every area where the brothers are confronted, there is a preference for one of them over the other, and the same precedes the scripture. This structure implies an affinity of comparison and internal connection between areas A and C in which there is a preference for Cain, and in areas A and D in which there is a preference for Abel.</a:t>
                      </a:r>
                    </a:p>
                    <a:p>
                      <a:pPr algn="ctr"/>
                      <a:endParaRPr lang="en-US" dirty="0"/>
                    </a:p>
                  </a:txBody>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he-IL" sz="1800" b="1" kern="1200" dirty="0">
                          <a:solidFill>
                            <a:schemeClr val="lt1"/>
                          </a:solidFill>
                          <a:effectLst/>
                          <a:latin typeface="+mn-lt"/>
                          <a:ea typeface="+mn-ea"/>
                          <a:cs typeface="+mn-cs"/>
                        </a:rPr>
                        <a:t>נראה שכוונת הכתוב היא להבליט כי בכל תחום שבו האחים מעומתים ישנה עדיפות לאחד מהם על פני רעהו, ואותו מקדים הכתוב. מבנה זה רומז לזיקה של השוואה וקשר פנימי בין תחומים א ו-ג שבהם ישנה עדיפות לקין, ובין תחומים א ו-ד שבהם ישנה עדיפות להבל.</a:t>
                      </a:r>
                      <a:endParaRPr lang="he-IL" sz="1800" dirty="0">
                        <a:effectLst/>
                        <a:latin typeface="Times New Roman" panose="02020603050405020304" pitchFamily="18" charset="0"/>
                        <a:ea typeface="Times New Roman" panose="02020603050405020304" pitchFamily="18" charset="0"/>
                        <a:cs typeface="Miriam" panose="020B0502050101010101" pitchFamily="34" charset="-79"/>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cs typeface="Miriam" panose="020B0502050101010101" pitchFamily="34" charset="-79"/>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CA" sz="1800" dirty="0">
                        <a:effectLst/>
                        <a:latin typeface="Times New Roman" panose="02020603050405020304" pitchFamily="18" charset="0"/>
                        <a:ea typeface="Times New Roman" panose="02020603050405020304" pitchFamily="18" charset="0"/>
                        <a:cs typeface="Miriam" panose="020B0502050101010101" pitchFamily="34" charset="-79"/>
                      </a:endParaRPr>
                    </a:p>
                    <a:p>
                      <a:pPr algn="just" rtl="1"/>
                      <a:endParaRPr lang="en-US" sz="1800" b="1" kern="1200" dirty="0">
                        <a:solidFill>
                          <a:schemeClr val="lt1"/>
                        </a:solidFill>
                        <a:effectLst/>
                        <a:latin typeface="+mn-lt"/>
                        <a:ea typeface="+mn-ea"/>
                        <a:cs typeface="+mn-cs"/>
                      </a:endParaRPr>
                    </a:p>
                    <a:p>
                      <a:pPr marL="0" marR="0" lvl="0" indent="0" algn="just" defTabSz="914400" rtl="1" eaLnBrk="1" fontAlgn="auto" latinLnBrk="0" hangingPunct="1">
                        <a:lnSpc>
                          <a:spcPct val="100000"/>
                        </a:lnSpc>
                        <a:spcBef>
                          <a:spcPts val="0"/>
                        </a:spcBef>
                        <a:spcAft>
                          <a:spcPts val="0"/>
                        </a:spcAft>
                        <a:buClrTx/>
                        <a:buSzTx/>
                        <a:buFontTx/>
                        <a:buNone/>
                        <a:tabLst/>
                        <a:defRPr/>
                      </a:pPr>
                      <a:endParaRPr lang="en-US" sz="1800" dirty="0">
                        <a:effectLst/>
                        <a:latin typeface="Times New Roman" panose="02020603050405020304" pitchFamily="18" charset="0"/>
                        <a:ea typeface="Times New Roman" panose="02020603050405020304" pitchFamily="18" charset="0"/>
                        <a:cs typeface="Miriam" panose="020B0502050101010101" pitchFamily="34" charset="-79"/>
                      </a:endParaRPr>
                    </a:p>
                    <a:p>
                      <a:endParaRPr lang="en-US" dirty="0"/>
                    </a:p>
                  </a:txBody>
                  <a:tcPr/>
                </a:tc>
                <a:extLst>
                  <a:ext uri="{0D108BD9-81ED-4DB2-BD59-A6C34878D82A}">
                    <a16:rowId xmlns:a16="http://schemas.microsoft.com/office/drawing/2014/main" val="3411862592"/>
                  </a:ext>
                </a:extLst>
              </a:tr>
            </a:tbl>
          </a:graphicData>
        </a:graphic>
      </p:graphicFrame>
    </p:spTree>
    <p:extLst>
      <p:ext uri="{BB962C8B-B14F-4D97-AF65-F5344CB8AC3E}">
        <p14:creationId xmlns:p14="http://schemas.microsoft.com/office/powerpoint/2010/main" val="200288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C161D-E760-487A-9102-0DB7880563FA}"/>
              </a:ext>
            </a:extLst>
          </p:cNvPr>
          <p:cNvSpPr>
            <a:spLocks noGrp="1"/>
          </p:cNvSpPr>
          <p:nvPr>
            <p:ph type="title"/>
          </p:nvPr>
        </p:nvSpPr>
        <p:spPr/>
        <p:txBody>
          <a:bodyPr/>
          <a:lstStyle/>
          <a:p>
            <a:r>
              <a:rPr lang="en-CA" b="1" dirty="0">
                <a:latin typeface="Times New Roman" panose="02020603050405020304" pitchFamily="18" charset="0"/>
                <a:cs typeface="Times New Roman" panose="02020603050405020304" pitchFamily="18" charset="0"/>
              </a:rPr>
              <a:t>New Era- New “Man” New Divine Name- </a:t>
            </a:r>
            <a:r>
              <a:rPr lang="en-CA" b="1" dirty="0" err="1">
                <a:latin typeface="Times New Roman" panose="02020603050405020304" pitchFamily="18" charset="0"/>
                <a:cs typeface="Times New Roman" panose="02020603050405020304" pitchFamily="18" charset="0"/>
              </a:rPr>
              <a:t>Malbim</a:t>
            </a:r>
            <a:r>
              <a:rPr lang="en-CA" b="1" dirty="0">
                <a:latin typeface="Times New Roman" panose="02020603050405020304" pitchFamily="18" charset="0"/>
                <a:cs typeface="Times New Roman" panose="02020603050405020304" pitchFamily="18" charset="0"/>
              </a:rPr>
              <a:t> on 4:1</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FE750F-84DF-449B-92B2-51DBF37AFA95}"/>
              </a:ext>
            </a:extLst>
          </p:cNvPr>
          <p:cNvSpPr>
            <a:spLocks noGrp="1"/>
          </p:cNvSpPr>
          <p:nvPr>
            <p:ph idx="1"/>
          </p:nvPr>
        </p:nvSpPr>
        <p:spPr/>
        <p:txBody>
          <a:bodyPr>
            <a:normAutofit/>
          </a:bodyPr>
          <a:lstStyle/>
          <a:p>
            <a:pPr marL="0" indent="0" algn="just" rtl="1">
              <a:buNone/>
            </a:pPr>
            <a:r>
              <a:rPr lang="he-IL" b="1" i="0" dirty="0">
                <a:solidFill>
                  <a:srgbClr val="000000"/>
                </a:solidFill>
                <a:effectLst/>
                <a:latin typeface="SBLBibLit"/>
                <a:cs typeface="+mj-cs"/>
              </a:rPr>
              <a:t>והאדם ידע את חוה אשתו</a:t>
            </a:r>
            <a:r>
              <a:rPr lang="he-IL" b="0" i="0" dirty="0">
                <a:solidFill>
                  <a:srgbClr val="000000"/>
                </a:solidFill>
                <a:effectLst/>
                <a:latin typeface="SBLBibLit"/>
                <a:cs typeface="+mj-cs"/>
              </a:rPr>
              <a:t> – עד עתה קוראהו האדם בה״א הידיעה, כי הוא שם המין, שקודם שהוליד תולדות הי׳ הוא כלל מין האדם, ומעת שהוליד תולדות שב שם אדם אצלו שם עצם פרטי שדרכו לבא בלא ה״א הידיעה קראו אדם</a:t>
            </a:r>
            <a:endParaRPr lang="en-CA" b="0" i="0" dirty="0">
              <a:solidFill>
                <a:srgbClr val="000000"/>
              </a:solidFill>
              <a:effectLst/>
              <a:latin typeface="SBLBibLit"/>
              <a:cs typeface="+mj-cs"/>
            </a:endParaRPr>
          </a:p>
          <a:p>
            <a:pPr marL="0" indent="0" algn="just">
              <a:buNone/>
            </a:pPr>
            <a:r>
              <a:rPr lang="en-CA" dirty="0">
                <a:solidFill>
                  <a:srgbClr val="000000"/>
                </a:solidFill>
                <a:latin typeface="Times New Roman" panose="02020603050405020304" pitchFamily="18" charset="0"/>
                <a:cs typeface="Times New Roman" panose="02020603050405020304" pitchFamily="18" charset="0"/>
              </a:rPr>
              <a:t>Until now he is called “the man”, which refers to the name of the species. For before he bore children, he represented the human species. From the time he bore children, the name “Adam” become his specific name without the article “the”.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80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BE8FC-D5CB-445D-ABB6-0AE1D3A630FC}"/>
              </a:ext>
            </a:extLst>
          </p:cNvPr>
          <p:cNvSpPr>
            <a:spLocks noGrp="1"/>
          </p:cNvSpPr>
          <p:nvPr>
            <p:ph type="title"/>
          </p:nvPr>
        </p:nvSpPr>
        <p:spPr/>
        <p:txBody>
          <a:bodyPr/>
          <a:lstStyle/>
          <a:p>
            <a:r>
              <a:rPr lang="en-CA" b="1" dirty="0">
                <a:latin typeface="Times New Roman" panose="02020603050405020304" pitchFamily="18" charset="0"/>
                <a:cs typeface="Times New Roman" panose="02020603050405020304" pitchFamily="18" charset="0"/>
              </a:rPr>
              <a:t>New Era- New “Man” New Divine Name- </a:t>
            </a:r>
            <a:r>
              <a:rPr lang="en-CA" b="1" dirty="0" err="1">
                <a:latin typeface="Times New Roman" panose="02020603050405020304" pitchFamily="18" charset="0"/>
                <a:cs typeface="Times New Roman" panose="02020603050405020304" pitchFamily="18" charset="0"/>
              </a:rPr>
              <a:t>Malbim</a:t>
            </a:r>
            <a:r>
              <a:rPr lang="en-CA" b="1" dirty="0">
                <a:latin typeface="Times New Roman" panose="02020603050405020304" pitchFamily="18" charset="0"/>
                <a:cs typeface="Times New Roman" panose="02020603050405020304" pitchFamily="18" charset="0"/>
              </a:rPr>
              <a:t> on 4:1</a:t>
            </a:r>
            <a:endParaRPr lang="en-US" b="1" dirty="0"/>
          </a:p>
        </p:txBody>
      </p:sp>
      <p:sp>
        <p:nvSpPr>
          <p:cNvPr id="3" name="Content Placeholder 2">
            <a:extLst>
              <a:ext uri="{FF2B5EF4-FFF2-40B4-BE49-F238E27FC236}">
                <a16:creationId xmlns:a16="http://schemas.microsoft.com/office/drawing/2014/main" id="{7DD7D2F1-7472-4C71-8107-D7C01E6F3507}"/>
              </a:ext>
            </a:extLst>
          </p:cNvPr>
          <p:cNvSpPr>
            <a:spLocks noGrp="1"/>
          </p:cNvSpPr>
          <p:nvPr>
            <p:ph idx="1"/>
          </p:nvPr>
        </p:nvSpPr>
        <p:spPr/>
        <p:txBody>
          <a:bodyPr>
            <a:normAutofit/>
          </a:bodyPr>
          <a:lstStyle/>
          <a:p>
            <a:pPr marL="0" indent="0" algn="just" rtl="1">
              <a:buNone/>
            </a:pPr>
            <a:r>
              <a:rPr lang="he-IL" b="0" i="0" dirty="0">
                <a:solidFill>
                  <a:srgbClr val="000000"/>
                </a:solidFill>
                <a:effectLst/>
                <a:latin typeface="SBLBibLit"/>
                <a:cs typeface="+mj-cs"/>
              </a:rPr>
              <a:t>ובפרשה הראשונה לא נזכר רק שם אלקים, כי שם ידבר איך קבע חקי הטבע שזה יציין בשם אלקים וכמש״ש, ובפרשה השניה שידבר מההשגחה שחל על כלל מין האדם, כי נקרא בשם האדם שהוא שם המין, נקרא ה׳ אלקים, שם הויה ע״ש ההשגחה משכר ועונש, ושם אלקים כי ההשגחה שחל על המין כולו, הוא גם מצד שיסד חקי הטבע בעת הבריאה, שמצד זה ישגיח שלא יחסר מין אחד, ויש השגחה זו גם על הבע״ח שאין שייך אצלם שכר ועונש</a:t>
            </a:r>
            <a:endParaRPr lang="en-CA" b="0" i="0" dirty="0">
              <a:solidFill>
                <a:srgbClr val="000000"/>
              </a:solidFill>
              <a:effectLst/>
              <a:latin typeface="SBLBibLit"/>
              <a:cs typeface="+mj-cs"/>
            </a:endParaRPr>
          </a:p>
          <a:p>
            <a:pPr marL="0" indent="0" algn="just">
              <a:buNone/>
            </a:pPr>
            <a:r>
              <a:rPr lang="en-CA" dirty="0">
                <a:solidFill>
                  <a:srgbClr val="000000"/>
                </a:solidFill>
                <a:latin typeface="SBLBibLit"/>
                <a:cs typeface="+mj-cs"/>
              </a:rPr>
              <a:t>First Chapter (Creation Story)- “</a:t>
            </a:r>
            <a:r>
              <a:rPr lang="en-CA" dirty="0" err="1">
                <a:solidFill>
                  <a:srgbClr val="000000"/>
                </a:solidFill>
                <a:latin typeface="SBLBibLit"/>
                <a:cs typeface="+mj-cs"/>
              </a:rPr>
              <a:t>Elokim</a:t>
            </a:r>
            <a:r>
              <a:rPr lang="en-CA" dirty="0">
                <a:solidFill>
                  <a:srgbClr val="000000"/>
                </a:solidFill>
                <a:latin typeface="SBLBibLit"/>
                <a:cs typeface="+mj-cs"/>
              </a:rPr>
              <a:t>”- The story describes how Hashem establishes the rules of nature</a:t>
            </a:r>
          </a:p>
          <a:p>
            <a:pPr marL="0" indent="0" algn="just">
              <a:buNone/>
            </a:pPr>
            <a:r>
              <a:rPr lang="en-CA" dirty="0">
                <a:solidFill>
                  <a:srgbClr val="000000"/>
                </a:solidFill>
                <a:latin typeface="SBLBibLit"/>
                <a:cs typeface="+mj-cs"/>
              </a:rPr>
              <a:t>Second Chapter (Garden of Eden)- “Hashem </a:t>
            </a:r>
            <a:r>
              <a:rPr lang="en-CA" dirty="0" err="1">
                <a:solidFill>
                  <a:srgbClr val="000000"/>
                </a:solidFill>
                <a:latin typeface="SBLBibLit"/>
                <a:cs typeface="+mj-cs"/>
              </a:rPr>
              <a:t>Elokim</a:t>
            </a:r>
            <a:r>
              <a:rPr lang="en-CA" dirty="0">
                <a:solidFill>
                  <a:srgbClr val="000000"/>
                </a:solidFill>
                <a:latin typeface="SBLBibLit"/>
                <a:cs typeface="+mj-cs"/>
              </a:rPr>
              <a:t>”- The story describes how Hashem directs the fate of the human species (the Man)</a:t>
            </a:r>
          </a:p>
          <a:p>
            <a:pPr marL="0" indent="0" algn="just">
              <a:buNone/>
            </a:pPr>
            <a:endParaRPr lang="en-CA" dirty="0">
              <a:solidFill>
                <a:srgbClr val="000000"/>
              </a:solidFill>
              <a:latin typeface="SBLBibLit"/>
              <a:cs typeface="+mj-cs"/>
            </a:endParaRPr>
          </a:p>
          <a:p>
            <a:pPr marL="0" indent="0" algn="just">
              <a:buNone/>
            </a:pPr>
            <a:endParaRPr lang="en-US" dirty="0"/>
          </a:p>
        </p:txBody>
      </p:sp>
    </p:spTree>
    <p:extLst>
      <p:ext uri="{BB962C8B-B14F-4D97-AF65-F5344CB8AC3E}">
        <p14:creationId xmlns:p14="http://schemas.microsoft.com/office/powerpoint/2010/main" val="3906872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2503-7762-4141-B4B2-A634805D5FDC}"/>
              </a:ext>
            </a:extLst>
          </p:cNvPr>
          <p:cNvSpPr>
            <a:spLocks noGrp="1"/>
          </p:cNvSpPr>
          <p:nvPr>
            <p:ph type="title"/>
          </p:nvPr>
        </p:nvSpPr>
        <p:spPr/>
        <p:txBody>
          <a:bodyPr/>
          <a:lstStyle/>
          <a:p>
            <a:r>
              <a:rPr lang="en-CA" b="1" dirty="0">
                <a:latin typeface="Times New Roman" panose="02020603050405020304" pitchFamily="18" charset="0"/>
                <a:cs typeface="Times New Roman" panose="02020603050405020304" pitchFamily="18" charset="0"/>
              </a:rPr>
              <a:t>New Era- New “Man” New Divine Name- </a:t>
            </a:r>
            <a:r>
              <a:rPr lang="en-CA" b="1" dirty="0" err="1">
                <a:latin typeface="Times New Roman" panose="02020603050405020304" pitchFamily="18" charset="0"/>
                <a:cs typeface="Times New Roman" panose="02020603050405020304" pitchFamily="18" charset="0"/>
              </a:rPr>
              <a:t>Malbim</a:t>
            </a:r>
            <a:r>
              <a:rPr lang="en-CA" b="1" dirty="0">
                <a:latin typeface="Times New Roman" panose="02020603050405020304" pitchFamily="18" charset="0"/>
                <a:cs typeface="Times New Roman" panose="02020603050405020304" pitchFamily="18" charset="0"/>
              </a:rPr>
              <a:t> on 4:1</a:t>
            </a:r>
            <a:endParaRPr lang="en-US" b="1" dirty="0"/>
          </a:p>
        </p:txBody>
      </p:sp>
      <p:sp>
        <p:nvSpPr>
          <p:cNvPr id="3" name="Content Placeholder 2">
            <a:extLst>
              <a:ext uri="{FF2B5EF4-FFF2-40B4-BE49-F238E27FC236}">
                <a16:creationId xmlns:a16="http://schemas.microsoft.com/office/drawing/2014/main" id="{3EAED609-9B8E-4DB0-94C3-E621ABA964D4}"/>
              </a:ext>
            </a:extLst>
          </p:cNvPr>
          <p:cNvSpPr>
            <a:spLocks noGrp="1"/>
          </p:cNvSpPr>
          <p:nvPr>
            <p:ph idx="1"/>
          </p:nvPr>
        </p:nvSpPr>
        <p:spPr/>
        <p:txBody>
          <a:bodyPr/>
          <a:lstStyle/>
          <a:p>
            <a:pPr marL="0" indent="0" algn="just" rtl="1">
              <a:buNone/>
            </a:pPr>
            <a:r>
              <a:rPr lang="he-IL" b="0" i="0" dirty="0">
                <a:solidFill>
                  <a:srgbClr val="000000"/>
                </a:solidFill>
                <a:effectLst/>
                <a:latin typeface="SBLBibLit"/>
                <a:cs typeface="+mj-cs"/>
              </a:rPr>
              <a:t>אולם בפ׳ זו שידבר מאדם פרטי, שההשגחה עליו היא השגחה פרטית לפי השכר והעונש בלתי נתלה בטבע הכולל, הזכיר רק שם הויה, ובא ללמד כי יש השגחה מיוחדת גם על היחידים, וימדוד להם שכר ועונש כפי מעשיהם כמו שהיה בענין קין.</a:t>
            </a:r>
            <a:endParaRPr lang="en-CA" b="0" i="0" dirty="0">
              <a:solidFill>
                <a:srgbClr val="000000"/>
              </a:solidFill>
              <a:effectLst/>
              <a:latin typeface="SBLBibLit"/>
              <a:cs typeface="+mj-cs"/>
            </a:endParaRPr>
          </a:p>
          <a:p>
            <a:pPr marL="0" indent="0" algn="just">
              <a:buNone/>
            </a:pPr>
            <a:r>
              <a:rPr lang="en-CA" dirty="0">
                <a:solidFill>
                  <a:srgbClr val="000000"/>
                </a:solidFill>
                <a:latin typeface="Times New Roman" panose="02020603050405020304" pitchFamily="18" charset="0"/>
                <a:cs typeface="Times New Roman" panose="02020603050405020304" pitchFamily="18" charset="0"/>
              </a:rPr>
              <a:t>Third Chapter (Kayin and </a:t>
            </a:r>
            <a:r>
              <a:rPr lang="en-CA" dirty="0" err="1">
                <a:solidFill>
                  <a:srgbClr val="000000"/>
                </a:solidFill>
                <a:latin typeface="Times New Roman" panose="02020603050405020304" pitchFamily="18" charset="0"/>
                <a:cs typeface="Times New Roman" panose="02020603050405020304" pitchFamily="18" charset="0"/>
              </a:rPr>
              <a:t>Hevel</a:t>
            </a:r>
            <a:r>
              <a:rPr lang="en-CA" dirty="0">
                <a:solidFill>
                  <a:srgbClr val="000000"/>
                </a:solidFill>
                <a:latin typeface="Times New Roman" panose="02020603050405020304" pitchFamily="18" charset="0"/>
                <a:cs typeface="Times New Roman" panose="02020603050405020304" pitchFamily="18" charset="0"/>
              </a:rPr>
              <a:t>)- “Hashem”- The story describes Hashem’s governance of specific people based on reward and punishment absent from the effects of nature. Therefore it mentions only “Hashem” to teach that Hashem can govern the lives of individuals and measure reward and punishment for them in accordance with their deed as happened with Kayin.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5095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2364</Words>
  <Application>Microsoft Office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David</vt:lpstr>
      <vt:lpstr>Helvetica</vt:lpstr>
      <vt:lpstr>SBLBibLit</vt:lpstr>
      <vt:lpstr>Times New Roman</vt:lpstr>
      <vt:lpstr>Office Theme</vt:lpstr>
      <vt:lpstr> Genesis Journeys</vt:lpstr>
      <vt:lpstr>A Tale of Two Brothers</vt:lpstr>
      <vt:lpstr>Summary of the Story</vt:lpstr>
      <vt:lpstr>Questions</vt:lpstr>
      <vt:lpstr>The First Rivalry Rabbi Elchanan Samet: Iyunim B’Parshat HaShavuah- Bereishit Volume 1</vt:lpstr>
      <vt:lpstr>The First Rivalry Rabbi Elchanan Samet: Iyunim B’Parshat HaShavuah- Bereishit Volume 1</vt:lpstr>
      <vt:lpstr>New Era- New “Man” New Divine Name- Malbim on 4:1</vt:lpstr>
      <vt:lpstr>New Era- New “Man” New Divine Name- Malbim on 4:1</vt:lpstr>
      <vt:lpstr>New Era- New “Man” New Divine Name- Malbim on 4:1</vt:lpstr>
      <vt:lpstr> A Child of Flesh and Blood</vt:lpstr>
      <vt:lpstr>Following Exile from Eden</vt:lpstr>
      <vt:lpstr>Kayin’s name: “I have acquired a man with G-d</vt:lpstr>
      <vt:lpstr>Kayin’s name: “I have acquired a man with G-d</vt:lpstr>
      <vt:lpstr>Kayin’s name: “I have acquired a man with G-d</vt:lpstr>
      <vt:lpstr>Kayin- Good/Bad or Both </vt:lpstr>
      <vt:lpstr>Why would you name your son Hevel?</vt:lpstr>
      <vt:lpstr>We’re Doomed!</vt:lpstr>
      <vt:lpstr>Name Spoiler Alerts in the Torah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Genesis Journeys</dc:title>
  <dc:creator>Sammy Bergman</dc:creator>
  <cp:lastModifiedBy>Sammy Bergman</cp:lastModifiedBy>
  <cp:revision>13</cp:revision>
  <dcterms:created xsi:type="dcterms:W3CDTF">2021-02-10T20:17:47Z</dcterms:created>
  <dcterms:modified xsi:type="dcterms:W3CDTF">2021-02-10T22:06:56Z</dcterms:modified>
</cp:coreProperties>
</file>