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Bergman" userId="aa2cb88fd5b117a1" providerId="LiveId" clId="{2AB89F43-4938-4F56-9909-B1129BA3E3FD}"/>
    <pc:docChg chg="modSld">
      <pc:chgData name="Sammy Bergman" userId="aa2cb88fd5b117a1" providerId="LiveId" clId="{2AB89F43-4938-4F56-9909-B1129BA3E3FD}" dt="2021-01-27T14:45:23.498" v="17" actId="948"/>
      <pc:docMkLst>
        <pc:docMk/>
      </pc:docMkLst>
      <pc:sldChg chg="modSp mod">
        <pc:chgData name="Sammy Bergman" userId="aa2cb88fd5b117a1" providerId="LiveId" clId="{2AB89F43-4938-4F56-9909-B1129BA3E3FD}" dt="2021-01-27T14:38:39.552" v="0" actId="20577"/>
        <pc:sldMkLst>
          <pc:docMk/>
          <pc:sldMk cId="3950445054" sldId="258"/>
        </pc:sldMkLst>
        <pc:spChg chg="mod">
          <ac:chgData name="Sammy Bergman" userId="aa2cb88fd5b117a1" providerId="LiveId" clId="{2AB89F43-4938-4F56-9909-B1129BA3E3FD}" dt="2021-01-27T14:38:39.552" v="0" actId="20577"/>
          <ac:spMkLst>
            <pc:docMk/>
            <pc:sldMk cId="3950445054" sldId="258"/>
            <ac:spMk id="3" creationId="{07579ED7-E6DD-478D-B120-2D8ECDF8FFD8}"/>
          </ac:spMkLst>
        </pc:spChg>
      </pc:sldChg>
      <pc:sldChg chg="modSp mod">
        <pc:chgData name="Sammy Bergman" userId="aa2cb88fd5b117a1" providerId="LiveId" clId="{2AB89F43-4938-4F56-9909-B1129BA3E3FD}" dt="2021-01-27T14:40:01.996" v="1" actId="20577"/>
        <pc:sldMkLst>
          <pc:docMk/>
          <pc:sldMk cId="2209647149" sldId="259"/>
        </pc:sldMkLst>
        <pc:spChg chg="mod">
          <ac:chgData name="Sammy Bergman" userId="aa2cb88fd5b117a1" providerId="LiveId" clId="{2AB89F43-4938-4F56-9909-B1129BA3E3FD}" dt="2021-01-27T14:40:01.996" v="1" actId="20577"/>
          <ac:spMkLst>
            <pc:docMk/>
            <pc:sldMk cId="2209647149" sldId="259"/>
            <ac:spMk id="3" creationId="{AF5E1D26-9662-4088-9168-D6BDE63DB9E2}"/>
          </ac:spMkLst>
        </pc:spChg>
      </pc:sldChg>
      <pc:sldChg chg="modSp mod">
        <pc:chgData name="Sammy Bergman" userId="aa2cb88fd5b117a1" providerId="LiveId" clId="{2AB89F43-4938-4F56-9909-B1129BA3E3FD}" dt="2021-01-27T14:41:17.889" v="3" actId="3064"/>
        <pc:sldMkLst>
          <pc:docMk/>
          <pc:sldMk cId="1175002831" sldId="261"/>
        </pc:sldMkLst>
        <pc:spChg chg="mod">
          <ac:chgData name="Sammy Bergman" userId="aa2cb88fd5b117a1" providerId="LiveId" clId="{2AB89F43-4938-4F56-9909-B1129BA3E3FD}" dt="2021-01-27T14:41:17.889" v="3" actId="3064"/>
          <ac:spMkLst>
            <pc:docMk/>
            <pc:sldMk cId="1175002831" sldId="261"/>
            <ac:spMk id="3" creationId="{4FBC42E7-01D4-4DA0-A5F0-217ACEEC903B}"/>
          </ac:spMkLst>
        </pc:spChg>
      </pc:sldChg>
      <pc:sldChg chg="modSp mod">
        <pc:chgData name="Sammy Bergman" userId="aa2cb88fd5b117a1" providerId="LiveId" clId="{2AB89F43-4938-4F56-9909-B1129BA3E3FD}" dt="2021-01-27T14:42:12.152" v="6" actId="3064"/>
        <pc:sldMkLst>
          <pc:docMk/>
          <pc:sldMk cId="388508813" sldId="266"/>
        </pc:sldMkLst>
        <pc:spChg chg="mod">
          <ac:chgData name="Sammy Bergman" userId="aa2cb88fd5b117a1" providerId="LiveId" clId="{2AB89F43-4938-4F56-9909-B1129BA3E3FD}" dt="2021-01-27T14:42:12.152" v="6" actId="3064"/>
          <ac:spMkLst>
            <pc:docMk/>
            <pc:sldMk cId="388508813" sldId="266"/>
            <ac:spMk id="3" creationId="{38E7C64A-5472-458C-BE29-E50786AD337F}"/>
          </ac:spMkLst>
        </pc:spChg>
      </pc:sldChg>
      <pc:sldChg chg="modSp mod">
        <pc:chgData name="Sammy Bergman" userId="aa2cb88fd5b117a1" providerId="LiveId" clId="{2AB89F43-4938-4F56-9909-B1129BA3E3FD}" dt="2021-01-27T14:43:35.020" v="12" actId="948"/>
        <pc:sldMkLst>
          <pc:docMk/>
          <pc:sldMk cId="3855571051" sldId="269"/>
        </pc:sldMkLst>
        <pc:spChg chg="mod">
          <ac:chgData name="Sammy Bergman" userId="aa2cb88fd5b117a1" providerId="LiveId" clId="{2AB89F43-4938-4F56-9909-B1129BA3E3FD}" dt="2021-01-27T14:43:35.020" v="12" actId="948"/>
          <ac:spMkLst>
            <pc:docMk/>
            <pc:sldMk cId="3855571051" sldId="269"/>
            <ac:spMk id="3" creationId="{40A261BA-3164-4ECB-91E2-F62BFD8E72FA}"/>
          </ac:spMkLst>
        </pc:spChg>
      </pc:sldChg>
      <pc:sldChg chg="modSp mod">
        <pc:chgData name="Sammy Bergman" userId="aa2cb88fd5b117a1" providerId="LiveId" clId="{2AB89F43-4938-4F56-9909-B1129BA3E3FD}" dt="2021-01-27T14:45:23.498" v="17" actId="948"/>
        <pc:sldMkLst>
          <pc:docMk/>
          <pc:sldMk cId="2679479438" sldId="272"/>
        </pc:sldMkLst>
        <pc:spChg chg="mod">
          <ac:chgData name="Sammy Bergman" userId="aa2cb88fd5b117a1" providerId="LiveId" clId="{2AB89F43-4938-4F56-9909-B1129BA3E3FD}" dt="2021-01-27T14:45:23.498" v="17" actId="948"/>
          <ac:spMkLst>
            <pc:docMk/>
            <pc:sldMk cId="2679479438" sldId="272"/>
            <ac:spMk id="3" creationId="{1D426B7F-F693-45E1-8A14-87746D12A51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1/27/2021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79028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1/27/2021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7116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1/27/2021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1654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1/27/2021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7931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1/27/2021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883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1/27/2021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284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1/27/2021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17579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1/27/2021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61090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1/27/2021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37135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1/27/2021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6100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1/27/2021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1651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1/27/2021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957970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dah.org/backend/JournalArticle/halbertal.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39038-7953-495F-B193-7D10ABB56DEB}"/>
              </a:ext>
            </a:extLst>
          </p:cNvPr>
          <p:cNvSpPr>
            <a:spLocks noGrp="1"/>
          </p:cNvSpPr>
          <p:nvPr>
            <p:ph type="ctrTitle"/>
          </p:nvPr>
        </p:nvSpPr>
        <p:spPr>
          <a:xfrm>
            <a:off x="5289754" y="639097"/>
            <a:ext cx="6253317" cy="3686015"/>
          </a:xfrm>
        </p:spPr>
        <p:txBody>
          <a:bodyPr>
            <a:normAutofit/>
          </a:bodyPr>
          <a:lstStyle/>
          <a:p>
            <a:r>
              <a:rPr lang="en-US" dirty="0">
                <a:latin typeface="Times New Roman" panose="02020603050405020304" pitchFamily="18" charset="0"/>
                <a:cs typeface="Times New Roman" panose="02020603050405020304" pitchFamily="18" charset="0"/>
              </a:rPr>
              <a:t>Rabbi Menachem </a:t>
            </a:r>
            <a:r>
              <a:rPr lang="en-US" dirty="0" err="1">
                <a:latin typeface="Times New Roman" panose="02020603050405020304" pitchFamily="18" charset="0"/>
                <a:cs typeface="Times New Roman" panose="02020603050405020304" pitchFamily="18" charset="0"/>
              </a:rPr>
              <a:t>Meiri</a:t>
            </a: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A3B9A55-4731-4017-B25F-F3E2B88623BA}"/>
              </a:ext>
            </a:extLst>
          </p:cNvPr>
          <p:cNvSpPr>
            <a:spLocks noGrp="1"/>
          </p:cNvSpPr>
          <p:nvPr>
            <p:ph type="subTitle" idx="1"/>
          </p:nvPr>
        </p:nvSpPr>
        <p:spPr>
          <a:xfrm>
            <a:off x="5289753" y="4672739"/>
            <a:ext cx="6269347" cy="1021498"/>
          </a:xfrm>
        </p:spPr>
        <p:txBody>
          <a:bodyPr>
            <a:normAutofit/>
          </a:bodyPr>
          <a:lstStyle/>
          <a:p>
            <a:r>
              <a:rPr lang="en-US" dirty="0">
                <a:solidFill>
                  <a:schemeClr val="tx1">
                    <a:lumMod val="85000"/>
                    <a:lumOff val="15000"/>
                  </a:schemeClr>
                </a:solidFill>
              </a:rPr>
              <a:t>Medieval Scholar Modern Perspective</a:t>
            </a:r>
          </a:p>
        </p:txBody>
      </p:sp>
      <p:pic>
        <p:nvPicPr>
          <p:cNvPr id="4" name="Picture 3">
            <a:extLst>
              <a:ext uri="{FF2B5EF4-FFF2-40B4-BE49-F238E27FC236}">
                <a16:creationId xmlns:a16="http://schemas.microsoft.com/office/drawing/2014/main" id="{69F83A7A-3640-4DCD-A26D-901B0453370E}"/>
              </a:ext>
            </a:extLst>
          </p:cNvPr>
          <p:cNvPicPr>
            <a:picLocks noChangeAspect="1"/>
          </p:cNvPicPr>
          <p:nvPr/>
        </p:nvPicPr>
        <p:blipFill rotWithShape="1">
          <a:blip r:embed="rId2"/>
          <a:srcRect l="7637" r="19945"/>
          <a:stretch/>
        </p:blipFill>
        <p:spPr>
          <a:xfrm>
            <a:off x="-1" y="2"/>
            <a:ext cx="4635315" cy="6400798"/>
          </a:xfrm>
          <a:prstGeom prst="rect">
            <a:avLst/>
          </a:prstGeom>
        </p:spPr>
      </p:pic>
      <p:cxnSp>
        <p:nvCxnSpPr>
          <p:cNvPr id="11" name="Straight Connector 10">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B0A5E7FB-1FB5-4C57-9C8C-70E550767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id="{003B5DB0-D92C-4D09-A6D9-A3A795DD98B5}"/>
              </a:ext>
            </a:extLst>
          </p:cNvPr>
          <p:cNvPicPr>
            <a:picLocks noChangeAspect="1"/>
          </p:cNvPicPr>
          <p:nvPr/>
        </p:nvPicPr>
        <p:blipFill>
          <a:blip r:embed="rId3"/>
          <a:stretch>
            <a:fillRect/>
          </a:stretch>
        </p:blipFill>
        <p:spPr>
          <a:xfrm>
            <a:off x="863600" y="1070403"/>
            <a:ext cx="2814320" cy="4244548"/>
          </a:xfrm>
          <a:prstGeom prst="rect">
            <a:avLst/>
          </a:prstGeom>
        </p:spPr>
      </p:pic>
      <p:sp>
        <p:nvSpPr>
          <p:cNvPr id="7" name="TextBox 6">
            <a:extLst>
              <a:ext uri="{FF2B5EF4-FFF2-40B4-BE49-F238E27FC236}">
                <a16:creationId xmlns:a16="http://schemas.microsoft.com/office/drawing/2014/main" id="{AF5C2402-E59B-44DC-A88E-D95C9E764DE7}"/>
              </a:ext>
            </a:extLst>
          </p:cNvPr>
          <p:cNvSpPr txBox="1"/>
          <p:nvPr/>
        </p:nvSpPr>
        <p:spPr>
          <a:xfrm>
            <a:off x="863600" y="5787597"/>
            <a:ext cx="2651125" cy="369332"/>
          </a:xfrm>
          <a:prstGeom prst="rect">
            <a:avLst/>
          </a:prstGeom>
          <a:noFill/>
        </p:spPr>
        <p:txBody>
          <a:bodyPr wrap="square" rtlCol="0">
            <a:spAutoFit/>
          </a:bodyPr>
          <a:lstStyle/>
          <a:p>
            <a:r>
              <a:rPr lang="en-CA" dirty="0">
                <a:solidFill>
                  <a:schemeClr val="bg1"/>
                </a:solidFill>
              </a:rPr>
              <a:t>Greenbrothers.co.il</a:t>
            </a:r>
            <a:endParaRPr lang="en-US" dirty="0">
              <a:solidFill>
                <a:srgbClr val="00B0F0"/>
              </a:solidFill>
            </a:endParaRPr>
          </a:p>
        </p:txBody>
      </p:sp>
    </p:spTree>
    <p:extLst>
      <p:ext uri="{BB962C8B-B14F-4D97-AF65-F5344CB8AC3E}">
        <p14:creationId xmlns:p14="http://schemas.microsoft.com/office/powerpoint/2010/main" val="3093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F6E51-0255-4635-8B7C-77EA0BF033E4}"/>
              </a:ext>
            </a:extLst>
          </p:cNvPr>
          <p:cNvSpPr>
            <a:spLocks noGrp="1"/>
          </p:cNvSpPr>
          <p:nvPr>
            <p:ph type="title"/>
          </p:nvPr>
        </p:nvSpPr>
        <p:spPr/>
        <p:txBody>
          <a:bodyPr/>
          <a:lstStyle/>
          <a:p>
            <a:r>
              <a:rPr lang="en-CA" dirty="0"/>
              <a:t>A Modern Medieval Commentary</a:t>
            </a:r>
            <a:endParaRPr lang="en-US" dirty="0"/>
          </a:p>
        </p:txBody>
      </p:sp>
      <p:sp>
        <p:nvSpPr>
          <p:cNvPr id="3" name="Content Placeholder 2">
            <a:extLst>
              <a:ext uri="{FF2B5EF4-FFF2-40B4-BE49-F238E27FC236}">
                <a16:creationId xmlns:a16="http://schemas.microsoft.com/office/drawing/2014/main" id="{4E5F5803-6759-4B1A-B9A5-224BEE3B1F56}"/>
              </a:ext>
            </a:extLst>
          </p:cNvPr>
          <p:cNvSpPr>
            <a:spLocks noGrp="1"/>
          </p:cNvSpPr>
          <p:nvPr>
            <p:ph idx="1"/>
          </p:nvPr>
        </p:nvSpPr>
        <p:spPr/>
        <p:txBody>
          <a:bodyPr/>
          <a:lstStyle/>
          <a:p>
            <a:r>
              <a:rPr lang="en-CA" b="1" dirty="0"/>
              <a:t>Writing Style- </a:t>
            </a:r>
            <a:r>
              <a:rPr lang="en-CA" dirty="0"/>
              <a:t>The </a:t>
            </a:r>
            <a:r>
              <a:rPr lang="en-CA" dirty="0" err="1"/>
              <a:t>Meiri</a:t>
            </a:r>
            <a:r>
              <a:rPr lang="en-CA" dirty="0"/>
              <a:t> wrote </a:t>
            </a:r>
            <a:r>
              <a:rPr lang="en-CA" i="1" dirty="0"/>
              <a:t>Beit </a:t>
            </a:r>
            <a:r>
              <a:rPr lang="en-CA" i="1" dirty="0" err="1"/>
              <a:t>HaBechirah</a:t>
            </a:r>
            <a:r>
              <a:rPr lang="en-CA" i="1" dirty="0"/>
              <a:t> </a:t>
            </a:r>
            <a:r>
              <a:rPr lang="en-CA" dirty="0"/>
              <a:t>in clear organized prose:</a:t>
            </a:r>
          </a:p>
          <a:p>
            <a:pPr>
              <a:buFont typeface="Arial" panose="020B0604020202020204" pitchFamily="34" charset="0"/>
              <a:buChar char="•"/>
            </a:pPr>
            <a:r>
              <a:rPr lang="en-CA" dirty="0"/>
              <a:t>Running Commentary which can be read alone or alongside the Talmud.</a:t>
            </a:r>
          </a:p>
          <a:p>
            <a:pPr>
              <a:buFont typeface="Arial" panose="020B0604020202020204" pitchFamily="34" charset="0"/>
              <a:buChar char="•"/>
            </a:pPr>
            <a:r>
              <a:rPr lang="en-CA" b="1" dirty="0"/>
              <a:t>Conceptual Organization- </a:t>
            </a:r>
            <a:r>
              <a:rPr lang="en-CA" dirty="0"/>
              <a:t>the </a:t>
            </a:r>
            <a:r>
              <a:rPr lang="en-CA" dirty="0" err="1"/>
              <a:t>Meiri</a:t>
            </a:r>
            <a:r>
              <a:rPr lang="en-CA" dirty="0"/>
              <a:t> isolates each concept discussed in the Talmud and </a:t>
            </a:r>
            <a:r>
              <a:rPr lang="en-CA" dirty="0" err="1"/>
              <a:t>analayzs</a:t>
            </a:r>
            <a:r>
              <a:rPr lang="en-CA" dirty="0"/>
              <a:t> it separately. He presents different approaches to each issue and clarifies how the interpret the Talmudic text.</a:t>
            </a:r>
          </a:p>
          <a:p>
            <a:pPr>
              <a:buFont typeface="Arial" panose="020B0604020202020204" pitchFamily="34" charset="0"/>
              <a:buChar char="•"/>
            </a:pPr>
            <a:r>
              <a:rPr lang="en-CA" b="1" dirty="0"/>
              <a:t>Questions vs. Conclusions- </a:t>
            </a:r>
            <a:r>
              <a:rPr lang="en-CA" dirty="0"/>
              <a:t>He separates halachic conclusions from his explanation of the questions and answers of the Talmud into different sections.</a:t>
            </a:r>
          </a:p>
          <a:p>
            <a:pPr>
              <a:buFont typeface="Arial" panose="020B0604020202020204" pitchFamily="34" charset="0"/>
              <a:buChar char="•"/>
            </a:pPr>
            <a:r>
              <a:rPr lang="en-CA" b="1" dirty="0"/>
              <a:t>Language- </a:t>
            </a:r>
            <a:r>
              <a:rPr lang="en-CA" dirty="0"/>
              <a:t>He writes in a clear simple </a:t>
            </a:r>
            <a:r>
              <a:rPr lang="en-CA" dirty="0" err="1"/>
              <a:t>hebrew</a:t>
            </a:r>
            <a:r>
              <a:rPr lang="en-CA" dirty="0"/>
              <a:t> with limited usage of Aramaic and rabbinic terminology </a:t>
            </a:r>
            <a:endParaRPr lang="en-US" b="1" dirty="0"/>
          </a:p>
        </p:txBody>
      </p:sp>
    </p:spTree>
    <p:extLst>
      <p:ext uri="{BB962C8B-B14F-4D97-AF65-F5344CB8AC3E}">
        <p14:creationId xmlns:p14="http://schemas.microsoft.com/office/powerpoint/2010/main" val="3688268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7991-16BE-4D12-B03E-086A0F2BA780}"/>
              </a:ext>
            </a:extLst>
          </p:cNvPr>
          <p:cNvSpPr>
            <a:spLocks noGrp="1"/>
          </p:cNvSpPr>
          <p:nvPr>
            <p:ph type="title"/>
          </p:nvPr>
        </p:nvSpPr>
        <p:spPr/>
        <p:txBody>
          <a:bodyPr/>
          <a:lstStyle/>
          <a:p>
            <a:r>
              <a:rPr lang="en-US" dirty="0"/>
              <a:t>A Maimonidean- </a:t>
            </a:r>
            <a:r>
              <a:rPr lang="en-US" dirty="0" err="1"/>
              <a:t>Meiri</a:t>
            </a:r>
            <a:r>
              <a:rPr lang="en-US" dirty="0"/>
              <a:t> on Secular Wisdom</a:t>
            </a:r>
          </a:p>
        </p:txBody>
      </p:sp>
      <p:sp>
        <p:nvSpPr>
          <p:cNvPr id="3" name="Content Placeholder 2">
            <a:extLst>
              <a:ext uri="{FF2B5EF4-FFF2-40B4-BE49-F238E27FC236}">
                <a16:creationId xmlns:a16="http://schemas.microsoft.com/office/drawing/2014/main" id="{38E7C64A-5472-458C-BE29-E50786AD337F}"/>
              </a:ext>
            </a:extLst>
          </p:cNvPr>
          <p:cNvSpPr>
            <a:spLocks noGrp="1"/>
          </p:cNvSpPr>
          <p:nvPr>
            <p:ph idx="1"/>
          </p:nvPr>
        </p:nvSpPr>
        <p:spPr/>
        <p:txBody>
          <a:bodyPr lIns="91440" rIns="91440"/>
          <a:lstStyle/>
          <a:p>
            <a:pPr>
              <a:buFont typeface="Wingdings" panose="05000000000000000000" pitchFamily="2" charset="2"/>
              <a:buChar char="§"/>
            </a:pPr>
            <a:r>
              <a:rPr lang="en-CA" b="1" dirty="0"/>
              <a:t>From </a:t>
            </a:r>
            <a:r>
              <a:rPr lang="en-CA" b="1" dirty="0" err="1"/>
              <a:t>Meiri’s</a:t>
            </a:r>
            <a:r>
              <a:rPr lang="en-CA" b="1" dirty="0"/>
              <a:t> letter to Rabbi </a:t>
            </a:r>
            <a:r>
              <a:rPr lang="en-CA" b="1" dirty="0" err="1"/>
              <a:t>Shlomo</a:t>
            </a:r>
            <a:r>
              <a:rPr lang="en-CA" b="1" dirty="0"/>
              <a:t> Ibn </a:t>
            </a:r>
            <a:r>
              <a:rPr lang="en-CA" b="1" dirty="0" err="1"/>
              <a:t>Aderet</a:t>
            </a:r>
            <a:r>
              <a:rPr lang="en-CA" b="1" dirty="0"/>
              <a:t> defending the study of Secular Wisdom</a:t>
            </a:r>
          </a:p>
          <a:p>
            <a:pPr marL="0" marR="0" indent="0" algn="just">
              <a:lnSpc>
                <a:spcPct val="120000"/>
              </a:lnSpc>
              <a:spcBef>
                <a:spcPts val="0"/>
              </a:spcBef>
              <a:spcAft>
                <a:spcPts val="800"/>
              </a:spcAft>
              <a:buNone/>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And since the Spirit of God spoke to us when the books of the Rabbi the Righteous Teacher (Rambam) arrived in Israel, we have found in our communities wise men and great men who are famous in Torah and all kinds of virtues, proficient in all Talmudic and Mishnah orders with their hands resourceful in wisdom and its books, and they have found discernment in its wisdom and secrets…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20000"/>
              </a:lnSpc>
              <a:spcBef>
                <a:spcPts val="0"/>
              </a:spcBef>
              <a:spcAft>
                <a:spcPts val="800"/>
              </a:spcAft>
              <a:buNone/>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Many from the sages of the land as well know the wisdom of the Talmud on perfection, [they know] about the constant offerings and additional offerings and innovations and “</a:t>
            </a:r>
            <a:r>
              <a:rPr lang="en-US"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Tosafot</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according to the law, and yet were proficient in wisdoms whether in all or in most or in some.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388508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1C468-6DDF-460B-89DC-CFFEF9F82342}"/>
              </a:ext>
            </a:extLst>
          </p:cNvPr>
          <p:cNvSpPr>
            <a:spLocks noGrp="1"/>
          </p:cNvSpPr>
          <p:nvPr>
            <p:ph type="title"/>
          </p:nvPr>
        </p:nvSpPr>
        <p:spPr/>
        <p:txBody>
          <a:bodyPr/>
          <a:lstStyle/>
          <a:p>
            <a:r>
              <a:rPr lang="en-US" dirty="0"/>
              <a:t>A Maimonidean- </a:t>
            </a:r>
            <a:r>
              <a:rPr lang="en-US" dirty="0" err="1"/>
              <a:t>Meiri</a:t>
            </a:r>
            <a:r>
              <a:rPr lang="en-US" dirty="0"/>
              <a:t> on Secular Wisdom</a:t>
            </a:r>
          </a:p>
        </p:txBody>
      </p:sp>
      <p:sp>
        <p:nvSpPr>
          <p:cNvPr id="3" name="Content Placeholder 2">
            <a:extLst>
              <a:ext uri="{FF2B5EF4-FFF2-40B4-BE49-F238E27FC236}">
                <a16:creationId xmlns:a16="http://schemas.microsoft.com/office/drawing/2014/main" id="{F88717DE-6FE9-4C32-A0BA-F082B67C43BE}"/>
              </a:ext>
            </a:extLst>
          </p:cNvPr>
          <p:cNvSpPr>
            <a:spLocks noGrp="1"/>
          </p:cNvSpPr>
          <p:nvPr>
            <p:ph idx="1"/>
          </p:nvPr>
        </p:nvSpPr>
        <p:spPr/>
        <p:txBody>
          <a:bodyPr lIns="91440" rIns="91440">
            <a:normAutofit/>
          </a:bodyPr>
          <a:lstStyle/>
          <a:p>
            <a:r>
              <a:rPr lang="en-CA" sz="2200" i="1" dirty="0">
                <a:latin typeface="Times New Roman" panose="02020603050405020304" pitchFamily="18" charset="0"/>
                <a:cs typeface="Times New Roman" panose="02020603050405020304" pitchFamily="18" charset="0"/>
              </a:rPr>
              <a:t>Beit </a:t>
            </a:r>
            <a:r>
              <a:rPr lang="en-CA" sz="2200" i="1" dirty="0" err="1">
                <a:latin typeface="Times New Roman" panose="02020603050405020304" pitchFamily="18" charset="0"/>
                <a:cs typeface="Times New Roman" panose="02020603050405020304" pitchFamily="18" charset="0"/>
              </a:rPr>
              <a:t>HaBechirah</a:t>
            </a:r>
            <a:r>
              <a:rPr lang="en-CA" sz="2200" i="1" dirty="0">
                <a:latin typeface="Times New Roman" panose="02020603050405020304" pitchFamily="18" charset="0"/>
                <a:cs typeface="Times New Roman" panose="02020603050405020304" pitchFamily="18" charset="0"/>
              </a:rPr>
              <a:t> on </a:t>
            </a:r>
            <a:r>
              <a:rPr lang="en-CA" sz="2200" i="1" dirty="0" err="1">
                <a:latin typeface="Times New Roman" panose="02020603050405020304" pitchFamily="18" charset="0"/>
                <a:cs typeface="Times New Roman" panose="02020603050405020304" pitchFamily="18" charset="0"/>
              </a:rPr>
              <a:t>Bava</a:t>
            </a:r>
            <a:r>
              <a:rPr lang="en-CA" sz="2200" i="1" dirty="0">
                <a:latin typeface="Times New Roman" panose="02020603050405020304" pitchFamily="18" charset="0"/>
                <a:cs typeface="Times New Roman" panose="02020603050405020304" pitchFamily="18" charset="0"/>
              </a:rPr>
              <a:t> </a:t>
            </a:r>
            <a:r>
              <a:rPr lang="en-CA" sz="2200" i="1" dirty="0" err="1">
                <a:latin typeface="Times New Roman" panose="02020603050405020304" pitchFamily="18" charset="0"/>
                <a:cs typeface="Times New Roman" panose="02020603050405020304" pitchFamily="18" charset="0"/>
              </a:rPr>
              <a:t>Kamma</a:t>
            </a:r>
            <a:r>
              <a:rPr lang="en-CA" sz="2200" i="1" dirty="0">
                <a:latin typeface="Times New Roman" panose="02020603050405020304" pitchFamily="18" charset="0"/>
                <a:cs typeface="Times New Roman" panose="02020603050405020304" pitchFamily="18" charset="0"/>
              </a:rPr>
              <a:t> 83a</a:t>
            </a:r>
          </a:p>
          <a:p>
            <a:pPr algn="just">
              <a:lnSpc>
                <a:spcPct val="120000"/>
              </a:lnSpc>
              <a:spcBef>
                <a:spcPts val="200"/>
              </a:spcBef>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The language of Greek has already been revealed as the most beautiful language. Nevertheless, it’s forbidden to study their wisdom because it attracts a person's heart and destroys many of the fundamentals of religion. Those close to the monarchy, since they need it for many matters in carrying out their royal duties, for they were very attracted to the pursuit of wisdom and they only brought close those who were complete in the wisdoms and whose mind was clear in all matters, they are permitted to learn it </a:t>
            </a:r>
            <a:endParaRPr lang="en-US"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48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24131-BDBD-4512-ADC2-2A17ECDCE67F}"/>
              </a:ext>
            </a:extLst>
          </p:cNvPr>
          <p:cNvSpPr>
            <a:spLocks noGrp="1"/>
          </p:cNvSpPr>
          <p:nvPr>
            <p:ph type="title"/>
          </p:nvPr>
        </p:nvSpPr>
        <p:spPr/>
        <p:txBody>
          <a:bodyPr/>
          <a:lstStyle/>
          <a:p>
            <a:r>
              <a:rPr lang="en-US" dirty="0"/>
              <a:t>A Maimonidean- </a:t>
            </a:r>
            <a:r>
              <a:rPr lang="en-US" dirty="0" err="1"/>
              <a:t>Meiri</a:t>
            </a:r>
            <a:r>
              <a:rPr lang="en-US" dirty="0"/>
              <a:t> on Secular Wisdom</a:t>
            </a:r>
          </a:p>
        </p:txBody>
      </p:sp>
      <p:sp>
        <p:nvSpPr>
          <p:cNvPr id="3" name="Content Placeholder 2">
            <a:extLst>
              <a:ext uri="{FF2B5EF4-FFF2-40B4-BE49-F238E27FC236}">
                <a16:creationId xmlns:a16="http://schemas.microsoft.com/office/drawing/2014/main" id="{3A262E53-BCC0-41C1-8D82-FB652C779A7C}"/>
              </a:ext>
            </a:extLst>
          </p:cNvPr>
          <p:cNvSpPr>
            <a:spLocks noGrp="1"/>
          </p:cNvSpPr>
          <p:nvPr>
            <p:ph idx="1"/>
          </p:nvPr>
        </p:nvSpPr>
        <p:spPr/>
        <p:txBody>
          <a:bodyPr lIns="182880" rIns="182880">
            <a:normAutofit/>
          </a:bodyPr>
          <a:lstStyle/>
          <a:p>
            <a:pPr algn="just">
              <a:lnSpc>
                <a:spcPct val="120000"/>
              </a:lnSpc>
              <a:spcBef>
                <a:spcPts val="200"/>
              </a:spcBef>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And even the complete sages who have already filled their stomachs with meat and wine, meaning the Torah and Talmud and the secrets of its commandments, you have no one closer to the kingdom than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After all, it was said: “in Me kings will reign” and they are allowed to teach it in order to answer them and strengthen the matter of religion with nails so that it will not fall: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200"/>
              </a:spcBef>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6808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78D6-027A-495D-9E4E-0B7C62462065}"/>
              </a:ext>
            </a:extLst>
          </p:cNvPr>
          <p:cNvSpPr>
            <a:spLocks noGrp="1"/>
          </p:cNvSpPr>
          <p:nvPr>
            <p:ph type="title"/>
          </p:nvPr>
        </p:nvSpPr>
        <p:spPr/>
        <p:txBody>
          <a:bodyPr/>
          <a:lstStyle/>
          <a:p>
            <a:r>
              <a:rPr lang="en-CA" dirty="0" err="1"/>
              <a:t>Meiri</a:t>
            </a:r>
            <a:r>
              <a:rPr lang="en-CA" dirty="0"/>
              <a:t> on Monotheistic/Civilized Gentiles</a:t>
            </a:r>
            <a:endParaRPr lang="en-US" dirty="0"/>
          </a:p>
        </p:txBody>
      </p:sp>
      <p:sp>
        <p:nvSpPr>
          <p:cNvPr id="3" name="Content Placeholder 2">
            <a:extLst>
              <a:ext uri="{FF2B5EF4-FFF2-40B4-BE49-F238E27FC236}">
                <a16:creationId xmlns:a16="http://schemas.microsoft.com/office/drawing/2014/main" id="{40A261BA-3164-4ECB-91E2-F62BFD8E72FA}"/>
              </a:ext>
            </a:extLst>
          </p:cNvPr>
          <p:cNvSpPr>
            <a:spLocks noGrp="1"/>
          </p:cNvSpPr>
          <p:nvPr>
            <p:ph idx="1"/>
          </p:nvPr>
        </p:nvSpPr>
        <p:spPr>
          <a:xfrm>
            <a:off x="609600" y="2108201"/>
            <a:ext cx="10952480" cy="4038599"/>
          </a:xfrm>
        </p:spPr>
        <p:txBody>
          <a:bodyPr>
            <a:noAutofit/>
          </a:bodyPr>
          <a:lstStyle/>
          <a:p>
            <a:pPr lvl="1">
              <a:lnSpc>
                <a:spcPct val="114000"/>
              </a:lnSpc>
              <a:spcAft>
                <a:spcPts val="200"/>
              </a:spcAft>
            </a:pPr>
            <a:r>
              <a:rPr lang="en-CA" sz="1700" b="1" dirty="0">
                <a:latin typeface="Times New Roman" panose="02020603050405020304" pitchFamily="18" charset="0"/>
                <a:cs typeface="Times New Roman" panose="02020603050405020304" pitchFamily="18" charset="0"/>
              </a:rPr>
              <a:t>See Moshe </a:t>
            </a:r>
            <a:r>
              <a:rPr lang="en-CA" sz="1700" b="1" dirty="0" err="1">
                <a:latin typeface="Times New Roman" panose="02020603050405020304" pitchFamily="18" charset="0"/>
                <a:cs typeface="Times New Roman" panose="02020603050405020304" pitchFamily="18" charset="0"/>
              </a:rPr>
              <a:t>Halbertal</a:t>
            </a:r>
            <a:r>
              <a:rPr lang="en-CA" sz="1700" b="1" dirty="0">
                <a:latin typeface="Times New Roman" panose="02020603050405020304" pitchFamily="18" charset="0"/>
                <a:cs typeface="Times New Roman" panose="02020603050405020304" pitchFamily="18" charset="0"/>
              </a:rPr>
              <a:t>: </a:t>
            </a:r>
            <a:r>
              <a:rPr lang="en-CA" sz="1700" b="1" dirty="0" err="1">
                <a:latin typeface="Times New Roman" panose="02020603050405020304" pitchFamily="18" charset="0"/>
                <a:cs typeface="Times New Roman" panose="02020603050405020304" pitchFamily="18" charset="0"/>
              </a:rPr>
              <a:t>Edah</a:t>
            </a:r>
            <a:r>
              <a:rPr lang="en-CA" sz="1700" b="1" dirty="0">
                <a:latin typeface="Times New Roman" panose="02020603050405020304" pitchFamily="18" charset="0"/>
                <a:cs typeface="Times New Roman" panose="02020603050405020304" pitchFamily="18" charset="0"/>
              </a:rPr>
              <a:t> Journal- </a:t>
            </a:r>
            <a:r>
              <a:rPr lang="en-US" sz="1700" b="1" dirty="0">
                <a:latin typeface="Times New Roman" panose="02020603050405020304" pitchFamily="18" charset="0"/>
                <a:cs typeface="Times New Roman" panose="02020603050405020304" pitchFamily="18" charset="0"/>
              </a:rPr>
              <a:t>Religious Tolerance in The Teachings of The </a:t>
            </a:r>
            <a:r>
              <a:rPr lang="en-US" sz="1700" b="1" dirty="0" err="1">
                <a:latin typeface="Times New Roman" panose="02020603050405020304" pitchFamily="18" charset="0"/>
                <a:cs typeface="Times New Roman" panose="02020603050405020304" pitchFamily="18" charset="0"/>
              </a:rPr>
              <a:t>Me’iri</a:t>
            </a:r>
            <a:endParaRPr lang="en-US" sz="1700" b="1" dirty="0">
              <a:latin typeface="Times New Roman" panose="02020603050405020304" pitchFamily="18" charset="0"/>
              <a:cs typeface="Times New Roman" panose="02020603050405020304" pitchFamily="18" charset="0"/>
            </a:endParaRPr>
          </a:p>
          <a:p>
            <a:pPr marL="201168" lvl="1" indent="0">
              <a:lnSpc>
                <a:spcPct val="114000"/>
              </a:lnSpc>
              <a:spcAft>
                <a:spcPts val="200"/>
              </a:spcAft>
              <a:buNone/>
            </a:pPr>
            <a:r>
              <a:rPr lang="en-US" sz="1700" dirty="0">
                <a:latin typeface="Times New Roman" panose="02020603050405020304" pitchFamily="18" charset="0"/>
                <a:cs typeface="Times New Roman" panose="02020603050405020304" pitchFamily="18" charset="0"/>
                <a:hlinkClick r:id="rId2"/>
              </a:rPr>
              <a:t>http://www.edah.org/backend/JournalArticle/halbertal.pdf</a:t>
            </a:r>
            <a:endParaRPr lang="en-US" sz="1700" dirty="0">
              <a:latin typeface="Times New Roman" panose="02020603050405020304" pitchFamily="18" charset="0"/>
              <a:cs typeface="Times New Roman" panose="02020603050405020304" pitchFamily="18" charset="0"/>
            </a:endParaRPr>
          </a:p>
          <a:p>
            <a:pPr lvl="1">
              <a:lnSpc>
                <a:spcPct val="114000"/>
              </a:lnSpc>
              <a:spcAft>
                <a:spcPts val="200"/>
              </a:spcAft>
            </a:pPr>
            <a:r>
              <a:rPr lang="en-US" sz="1700" dirty="0">
                <a:latin typeface="Times New Roman" panose="02020603050405020304" pitchFamily="18" charset="0"/>
                <a:cs typeface="Times New Roman" panose="02020603050405020304" pitchFamily="18" charset="0"/>
              </a:rPr>
              <a:t>3 Types of Laws pertaining to Jewish relations with Gentiles Described in the Talmud</a:t>
            </a:r>
          </a:p>
          <a:p>
            <a:pPr marL="544068" lvl="1" indent="-342900">
              <a:lnSpc>
                <a:spcPct val="114000"/>
              </a:lnSpc>
              <a:spcAft>
                <a:spcPts val="200"/>
              </a:spcAft>
              <a:buFont typeface="+mj-lt"/>
              <a:buAutoNum type="arabicPeriod"/>
            </a:pPr>
            <a:r>
              <a:rPr lang="en-US" sz="1700" dirty="0">
                <a:latin typeface="Times New Roman" panose="02020603050405020304" pitchFamily="18" charset="0"/>
                <a:cs typeface="Times New Roman" panose="02020603050405020304" pitchFamily="18" charset="0"/>
              </a:rPr>
              <a:t>“Prohibitions on commerce with gentiles that flow from the concern that such commercial contacts promote and indirectly facilitate idolatrous ritual, or cause Jews to benefit from idolatrous ritual or its apparatus.</a:t>
            </a:r>
          </a:p>
          <a:p>
            <a:pPr marL="384048" lvl="2" indent="0">
              <a:lnSpc>
                <a:spcPct val="114000"/>
              </a:lnSpc>
              <a:spcAft>
                <a:spcPts val="200"/>
              </a:spcAft>
              <a:buNone/>
            </a:pPr>
            <a:r>
              <a:rPr lang="en-US" sz="1700" b="1" dirty="0" err="1">
                <a:latin typeface="Times New Roman" panose="02020603050405020304" pitchFamily="18" charset="0"/>
                <a:cs typeface="Times New Roman" panose="02020603050405020304" pitchFamily="18" charset="0"/>
              </a:rPr>
              <a:t>E.g</a:t>
            </a:r>
            <a:r>
              <a:rPr lang="en-US" sz="1700" b="1"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Business Dealings near Pagan Holidays, Selling Incense to a Non-Jew </a:t>
            </a:r>
            <a:endParaRPr lang="en-US" sz="1700" b="1" dirty="0">
              <a:latin typeface="Times New Roman" panose="02020603050405020304" pitchFamily="18" charset="0"/>
              <a:cs typeface="Times New Roman" panose="02020603050405020304" pitchFamily="18" charset="0"/>
            </a:endParaRPr>
          </a:p>
          <a:p>
            <a:pPr marL="544068" lvl="1" indent="-342900">
              <a:lnSpc>
                <a:spcPct val="114000"/>
              </a:lnSpc>
              <a:spcAft>
                <a:spcPts val="200"/>
              </a:spcAft>
              <a:buFont typeface="+mj-lt"/>
              <a:buAutoNum type="arabicPeriod"/>
            </a:pPr>
            <a:r>
              <a:rPr lang="en-US" sz="1700" dirty="0">
                <a:latin typeface="Times New Roman" panose="02020603050405020304" pitchFamily="18" charset="0"/>
                <a:cs typeface="Times New Roman" panose="02020603050405020304" pitchFamily="18" charset="0"/>
              </a:rPr>
              <a:t>The second area to be considered is the </a:t>
            </a:r>
            <a:r>
              <a:rPr lang="en-US" sz="1700" dirty="0" err="1">
                <a:latin typeface="Times New Roman" panose="02020603050405020304" pitchFamily="18" charset="0"/>
                <a:cs typeface="Times New Roman" panose="02020603050405020304" pitchFamily="18" charset="0"/>
              </a:rPr>
              <a:t>halakhah’s</a:t>
            </a:r>
            <a:r>
              <a:rPr lang="en-US" sz="1700" dirty="0">
                <a:latin typeface="Times New Roman" panose="02020603050405020304" pitchFamily="18" charset="0"/>
                <a:cs typeface="Times New Roman" panose="02020603050405020304" pitchFamily="18" charset="0"/>
              </a:rPr>
              <a:t> attitude toward a gentile’s juridical rights and obligations. This category focuses on the legal and personal standing of the gentile, not on indirect contact with ritual</a:t>
            </a:r>
          </a:p>
          <a:p>
            <a:pPr marL="384048" lvl="2" indent="0">
              <a:lnSpc>
                <a:spcPct val="114000"/>
              </a:lnSpc>
              <a:spcAft>
                <a:spcPts val="200"/>
              </a:spcAft>
              <a:buNone/>
            </a:pPr>
            <a:r>
              <a:rPr lang="en-US" sz="1700" b="1"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E.g</a:t>
            </a:r>
            <a:r>
              <a:rPr lang="en-US" sz="1700" b="1" dirty="0">
                <a:latin typeface="Times New Roman" panose="02020603050405020304" pitchFamily="18" charset="0"/>
                <a:cs typeface="Times New Roman" panose="02020603050405020304" pitchFamily="18" charset="0"/>
              </a:rPr>
              <a:t>- Returning Lost Objects, Compensation for Damages</a:t>
            </a:r>
            <a:endParaRPr lang="en-US" sz="1700" dirty="0">
              <a:latin typeface="Times New Roman" panose="02020603050405020304" pitchFamily="18" charset="0"/>
              <a:cs typeface="Times New Roman" panose="02020603050405020304" pitchFamily="18" charset="0"/>
            </a:endParaRPr>
          </a:p>
          <a:p>
            <a:pPr marL="544068" lvl="1" indent="-342900">
              <a:lnSpc>
                <a:spcPct val="114000"/>
              </a:lnSpc>
              <a:spcAft>
                <a:spcPts val="200"/>
              </a:spcAft>
              <a:buFont typeface="+mj-lt"/>
              <a:buAutoNum type="arabicPeriod"/>
            </a:pPr>
            <a:r>
              <a:rPr lang="en-US" sz="1700" dirty="0">
                <a:latin typeface="Times New Roman" panose="02020603050405020304" pitchFamily="18" charset="0"/>
                <a:cs typeface="Times New Roman" panose="02020603050405020304" pitchFamily="18" charset="0"/>
              </a:rPr>
              <a:t>The third category encompasses measures to distance Jews from gentiles, tied to the ban on intermarriage.</a:t>
            </a:r>
          </a:p>
          <a:p>
            <a:pPr marL="384048" lvl="2" indent="0">
              <a:lnSpc>
                <a:spcPct val="114000"/>
              </a:lnSpc>
              <a:spcAft>
                <a:spcPts val="200"/>
              </a:spcAft>
              <a:buNone/>
            </a:pPr>
            <a:r>
              <a:rPr lang="en-US" sz="1700" b="1" dirty="0" err="1">
                <a:latin typeface="Times New Roman" panose="02020603050405020304" pitchFamily="18" charset="0"/>
                <a:cs typeface="Times New Roman" panose="02020603050405020304" pitchFamily="18" charset="0"/>
              </a:rPr>
              <a:t>E.g</a:t>
            </a:r>
            <a:r>
              <a:rPr lang="en-US" sz="1700" b="1"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Drinking Gentile Wine</a:t>
            </a:r>
          </a:p>
          <a:p>
            <a:pPr marL="384048" lvl="2" indent="0">
              <a:lnSpc>
                <a:spcPct val="114000"/>
              </a:lnSpc>
              <a:buNone/>
            </a:pPr>
            <a:r>
              <a:rPr lang="en-US" sz="1700" b="1" dirty="0" err="1">
                <a:latin typeface="Times New Roman" panose="02020603050405020304" pitchFamily="18" charset="0"/>
                <a:cs typeface="Times New Roman" panose="02020603050405020304" pitchFamily="18" charset="0"/>
              </a:rPr>
              <a:t>Meiri</a:t>
            </a:r>
            <a:r>
              <a:rPr lang="en-US" sz="1700" b="1" dirty="0">
                <a:latin typeface="Times New Roman" panose="02020603050405020304" pitchFamily="18" charset="0"/>
                <a:cs typeface="Times New Roman" panose="02020603050405020304" pitchFamily="18" charset="0"/>
              </a:rPr>
              <a:t> was lenient regarding the 1</a:t>
            </a:r>
            <a:r>
              <a:rPr lang="en-US" sz="1700" b="1" baseline="30000" dirty="0">
                <a:latin typeface="Times New Roman" panose="02020603050405020304" pitchFamily="18" charset="0"/>
                <a:cs typeface="Times New Roman" panose="02020603050405020304" pitchFamily="18" charset="0"/>
              </a:rPr>
              <a:t>st</a:t>
            </a:r>
            <a:r>
              <a:rPr lang="en-US" sz="1700" b="1" dirty="0">
                <a:latin typeface="Times New Roman" panose="02020603050405020304" pitchFamily="18" charset="0"/>
                <a:cs typeface="Times New Roman" panose="02020603050405020304" pitchFamily="18" charset="0"/>
              </a:rPr>
              <a:t> and 2</a:t>
            </a:r>
            <a:r>
              <a:rPr lang="en-US" sz="1700" b="1" baseline="30000" dirty="0">
                <a:latin typeface="Times New Roman" panose="02020603050405020304" pitchFamily="18" charset="0"/>
                <a:cs typeface="Times New Roman" panose="02020603050405020304" pitchFamily="18" charset="0"/>
              </a:rPr>
              <a:t>nd</a:t>
            </a:r>
            <a:r>
              <a:rPr lang="en-US" sz="1700" b="1" dirty="0">
                <a:latin typeface="Times New Roman" panose="02020603050405020304" pitchFamily="18" charset="0"/>
                <a:cs typeface="Times New Roman" panose="02020603050405020304" pitchFamily="18" charset="0"/>
              </a:rPr>
              <a:t> categories toward “Nations guarded by the way of religion”</a:t>
            </a:r>
          </a:p>
          <a:p>
            <a:pPr marL="384048" lvl="2" indent="0">
              <a:lnSpc>
                <a:spcPct val="114000"/>
              </a:lnSpc>
              <a:buNone/>
            </a:pPr>
            <a:r>
              <a:rPr lang="en-US" sz="1700" dirty="0">
                <a:latin typeface="Times New Roman" panose="02020603050405020304" pitchFamily="18" charset="0"/>
                <a:cs typeface="Times New Roman" panose="02020603050405020304" pitchFamily="18" charset="0"/>
              </a:rPr>
              <a:t>	</a:t>
            </a:r>
          </a:p>
          <a:p>
            <a:pPr marL="201168" lvl="1" indent="0">
              <a:lnSpc>
                <a:spcPct val="114000"/>
              </a:lnSpc>
              <a:buNone/>
            </a:pPr>
            <a:r>
              <a:rPr lang="en-US" sz="1700" b="1" dirty="0">
                <a:latin typeface="Times New Roman" panose="02020603050405020304" pitchFamily="18" charset="0"/>
                <a:cs typeface="Times New Roman" panose="02020603050405020304" pitchFamily="18" charset="0"/>
              </a:rPr>
              <a:t>	</a:t>
            </a:r>
          </a:p>
          <a:p>
            <a:pPr marL="201168" lvl="1" indent="0">
              <a:lnSpc>
                <a:spcPct val="114000"/>
              </a:lnSpc>
              <a:buNone/>
            </a:pPr>
            <a:r>
              <a:rPr lang="en-US" sz="17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5557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D9E66-50B8-4F8E-9713-E75E7571D6BF}"/>
              </a:ext>
            </a:extLst>
          </p:cNvPr>
          <p:cNvSpPr>
            <a:spLocks noGrp="1"/>
          </p:cNvSpPr>
          <p:nvPr>
            <p:ph type="title"/>
          </p:nvPr>
        </p:nvSpPr>
        <p:spPr/>
        <p:txBody>
          <a:bodyPr/>
          <a:lstStyle/>
          <a:p>
            <a:r>
              <a:rPr lang="en-CA" dirty="0" err="1"/>
              <a:t>Meiri</a:t>
            </a:r>
            <a:r>
              <a:rPr lang="en-CA" dirty="0"/>
              <a:t> on Monotheistic/Civilized Gentiles</a:t>
            </a:r>
            <a:endParaRPr lang="en-US" dirty="0"/>
          </a:p>
        </p:txBody>
      </p:sp>
      <p:sp>
        <p:nvSpPr>
          <p:cNvPr id="3" name="Content Placeholder 2">
            <a:extLst>
              <a:ext uri="{FF2B5EF4-FFF2-40B4-BE49-F238E27FC236}">
                <a16:creationId xmlns:a16="http://schemas.microsoft.com/office/drawing/2014/main" id="{56A48B7C-F6AE-421A-8720-3CACED84FD46}"/>
              </a:ext>
            </a:extLst>
          </p:cNvPr>
          <p:cNvSpPr>
            <a:spLocks noGrp="1"/>
          </p:cNvSpPr>
          <p:nvPr>
            <p:ph idx="1"/>
          </p:nvPr>
        </p:nvSpPr>
        <p:spPr/>
        <p:txBody>
          <a:bodyPr lIns="182880" rIns="182880">
            <a:normAutofit/>
          </a:bodyPr>
          <a:lstStyle/>
          <a:p>
            <a:pPr>
              <a:lnSpc>
                <a:spcPct val="120000"/>
              </a:lnSpc>
            </a:pPr>
            <a:r>
              <a:rPr lang="en-CA" b="1" dirty="0">
                <a:latin typeface="Times New Roman" panose="02020603050405020304" pitchFamily="18" charset="0"/>
                <a:cs typeface="Times New Roman" panose="02020603050405020304" pitchFamily="18" charset="0"/>
              </a:rPr>
              <a:t>Beit </a:t>
            </a:r>
            <a:r>
              <a:rPr lang="en-CA" b="1" dirty="0" err="1">
                <a:latin typeface="Times New Roman" panose="02020603050405020304" pitchFamily="18" charset="0"/>
                <a:cs typeface="Times New Roman" panose="02020603050405020304" pitchFamily="18" charset="0"/>
              </a:rPr>
              <a:t>HaBechirah</a:t>
            </a:r>
            <a:r>
              <a:rPr lang="en-CA" b="1" dirty="0">
                <a:latin typeface="Times New Roman" panose="02020603050405020304" pitchFamily="18" charset="0"/>
                <a:cs typeface="Times New Roman" panose="02020603050405020304" pitchFamily="18" charset="0"/>
              </a:rPr>
              <a:t> </a:t>
            </a:r>
            <a:r>
              <a:rPr lang="en-CA" b="1" dirty="0" err="1">
                <a:latin typeface="Times New Roman" panose="02020603050405020304" pitchFamily="18" charset="0"/>
                <a:cs typeface="Times New Roman" panose="02020603050405020304" pitchFamily="18" charset="0"/>
              </a:rPr>
              <a:t>Avodah</a:t>
            </a:r>
            <a:r>
              <a:rPr lang="en-CA" b="1" dirty="0">
                <a:latin typeface="Times New Roman" panose="02020603050405020304" pitchFamily="18" charset="0"/>
                <a:cs typeface="Times New Roman" panose="02020603050405020304" pitchFamily="18" charset="0"/>
              </a:rPr>
              <a:t> </a:t>
            </a:r>
            <a:r>
              <a:rPr lang="en-CA" b="1" dirty="0" err="1">
                <a:latin typeface="Times New Roman" panose="02020603050405020304" pitchFamily="18" charset="0"/>
                <a:cs typeface="Times New Roman" panose="02020603050405020304" pitchFamily="18" charset="0"/>
              </a:rPr>
              <a:t>Zarah</a:t>
            </a:r>
            <a:r>
              <a:rPr lang="en-CA" b="1" dirty="0">
                <a:latin typeface="Times New Roman" panose="02020603050405020304" pitchFamily="18" charset="0"/>
                <a:cs typeface="Times New Roman" panose="02020603050405020304" pitchFamily="18" charset="0"/>
              </a:rPr>
              <a:t> (Translation from </a:t>
            </a:r>
            <a:r>
              <a:rPr lang="en-CA" b="1" dirty="0" err="1">
                <a:latin typeface="Times New Roman" panose="02020603050405020304" pitchFamily="18" charset="0"/>
                <a:cs typeface="Times New Roman" panose="02020603050405020304" pitchFamily="18" charset="0"/>
              </a:rPr>
              <a:t>Halbertal</a:t>
            </a:r>
            <a:r>
              <a:rPr lang="en-CA" b="1" dirty="0">
                <a:latin typeface="Times New Roman" panose="02020603050405020304" pitchFamily="18" charset="0"/>
                <a:cs typeface="Times New Roman" panose="02020603050405020304" pitchFamily="18" charset="0"/>
              </a:rPr>
              <a:t> ibid.)</a:t>
            </a:r>
          </a:p>
          <a:p>
            <a:pPr marL="0" indent="0" algn="just">
              <a:lnSpc>
                <a:spcPct val="120000"/>
              </a:lnSpc>
              <a:spcBef>
                <a:spcPts val="200"/>
              </a:spcBef>
              <a:buNone/>
            </a:pPr>
            <a:r>
              <a:rPr lang="en-US" dirty="0">
                <a:latin typeface="Times New Roman" panose="02020603050405020304" pitchFamily="18" charset="0"/>
                <a:cs typeface="Times New Roman" panose="02020603050405020304" pitchFamily="18" charset="0"/>
              </a:rPr>
              <a:t>“For it is the common practice in all lands to trade with those among whom they dwell, in all commodities and all manner of commerce, even on their holiday. It seems certain that the reason is that these rules were enacted only for their [i.e. </a:t>
            </a:r>
            <a:r>
              <a:rPr lang="en-US" dirty="0" err="1">
                <a:latin typeface="Times New Roman" panose="02020603050405020304" pitchFamily="18" charset="0"/>
                <a:cs typeface="Times New Roman" panose="02020603050405020304" pitchFamily="18" charset="0"/>
              </a:rPr>
              <a:t>talmudic</a:t>
            </a:r>
            <a:r>
              <a:rPr lang="en-US" dirty="0">
                <a:latin typeface="Times New Roman" panose="02020603050405020304" pitchFamily="18" charset="0"/>
                <a:cs typeface="Times New Roman" panose="02020603050405020304" pitchFamily="18" charset="0"/>
              </a:rPr>
              <a:t>] times, when the worship of idols was widespread for sacrifice and thanksgiving, as you see in the reference to their festival days, for they worshipped the heavenly host, the sun, the moon, trees, and stones”</a:t>
            </a:r>
          </a:p>
        </p:txBody>
      </p:sp>
    </p:spTree>
    <p:extLst>
      <p:ext uri="{BB962C8B-B14F-4D97-AF65-F5344CB8AC3E}">
        <p14:creationId xmlns:p14="http://schemas.microsoft.com/office/powerpoint/2010/main" val="511359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B0607-7F2C-43AF-83DE-66DB110B1746}"/>
              </a:ext>
            </a:extLst>
          </p:cNvPr>
          <p:cNvSpPr>
            <a:spLocks noGrp="1"/>
          </p:cNvSpPr>
          <p:nvPr>
            <p:ph type="title"/>
          </p:nvPr>
        </p:nvSpPr>
        <p:spPr/>
        <p:txBody>
          <a:bodyPr/>
          <a:lstStyle/>
          <a:p>
            <a:r>
              <a:rPr lang="en-CA" dirty="0" err="1"/>
              <a:t>Meiri</a:t>
            </a:r>
            <a:r>
              <a:rPr lang="en-CA" dirty="0"/>
              <a:t> on Monotheistic/Civilized Gentiles</a:t>
            </a:r>
            <a:endParaRPr lang="en-US" dirty="0"/>
          </a:p>
        </p:txBody>
      </p:sp>
      <p:sp>
        <p:nvSpPr>
          <p:cNvPr id="3" name="Content Placeholder 2">
            <a:extLst>
              <a:ext uri="{FF2B5EF4-FFF2-40B4-BE49-F238E27FC236}">
                <a16:creationId xmlns:a16="http://schemas.microsoft.com/office/drawing/2014/main" id="{C0609E5E-6621-4FCE-AE34-A237C565663E}"/>
              </a:ext>
            </a:extLst>
          </p:cNvPr>
          <p:cNvSpPr>
            <a:spLocks noGrp="1"/>
          </p:cNvSpPr>
          <p:nvPr>
            <p:ph idx="1"/>
          </p:nvPr>
        </p:nvSpPr>
        <p:spPr/>
        <p:txBody>
          <a:bodyPr lIns="91440" rIns="91440"/>
          <a:lstStyle/>
          <a:p>
            <a:pPr algn="just">
              <a:lnSpc>
                <a:spcPct val="120000"/>
              </a:lnSpc>
            </a:pPr>
            <a:r>
              <a:rPr lang="en-CA" b="1" dirty="0">
                <a:latin typeface="Times New Roman" panose="02020603050405020304" pitchFamily="18" charset="0"/>
                <a:cs typeface="Times New Roman" panose="02020603050405020304" pitchFamily="18" charset="0"/>
              </a:rPr>
              <a:t>Beit </a:t>
            </a:r>
            <a:r>
              <a:rPr lang="en-CA" b="1" dirty="0" err="1">
                <a:latin typeface="Times New Roman" panose="02020603050405020304" pitchFamily="18" charset="0"/>
                <a:cs typeface="Times New Roman" panose="02020603050405020304" pitchFamily="18" charset="0"/>
              </a:rPr>
              <a:t>HaBechirah</a:t>
            </a:r>
            <a:r>
              <a:rPr lang="en-CA" b="1" dirty="0">
                <a:latin typeface="Times New Roman" panose="02020603050405020304" pitchFamily="18" charset="0"/>
                <a:cs typeface="Times New Roman" panose="02020603050405020304" pitchFamily="18" charset="0"/>
              </a:rPr>
              <a:t> </a:t>
            </a:r>
            <a:r>
              <a:rPr lang="en-CA" b="1" dirty="0" err="1">
                <a:latin typeface="Times New Roman" panose="02020603050405020304" pitchFamily="18" charset="0"/>
                <a:cs typeface="Times New Roman" panose="02020603050405020304" pitchFamily="18" charset="0"/>
              </a:rPr>
              <a:t>Avodah</a:t>
            </a:r>
            <a:r>
              <a:rPr lang="en-CA" b="1" dirty="0">
                <a:latin typeface="Times New Roman" panose="02020603050405020304" pitchFamily="18" charset="0"/>
                <a:cs typeface="Times New Roman" panose="02020603050405020304" pitchFamily="18" charset="0"/>
              </a:rPr>
              <a:t> </a:t>
            </a:r>
            <a:r>
              <a:rPr lang="en-CA" b="1" dirty="0" err="1">
                <a:latin typeface="Times New Roman" panose="02020603050405020304" pitchFamily="18" charset="0"/>
                <a:cs typeface="Times New Roman" panose="02020603050405020304" pitchFamily="18" charset="0"/>
              </a:rPr>
              <a:t>Zarah</a:t>
            </a:r>
            <a:r>
              <a:rPr lang="en-CA" b="1" dirty="0">
                <a:latin typeface="Times New Roman" panose="02020603050405020304" pitchFamily="18" charset="0"/>
                <a:cs typeface="Times New Roman" panose="02020603050405020304" pitchFamily="18" charset="0"/>
              </a:rPr>
              <a:t> (Translation from </a:t>
            </a:r>
            <a:r>
              <a:rPr lang="en-CA" b="1" dirty="0" err="1">
                <a:latin typeface="Times New Roman" panose="02020603050405020304" pitchFamily="18" charset="0"/>
                <a:cs typeface="Times New Roman" panose="02020603050405020304" pitchFamily="18" charset="0"/>
              </a:rPr>
              <a:t>Halbertal</a:t>
            </a:r>
            <a:r>
              <a:rPr lang="en-CA" b="1" dirty="0">
                <a:latin typeface="Times New Roman" panose="02020603050405020304" pitchFamily="18" charset="0"/>
                <a:cs typeface="Times New Roman" panose="02020603050405020304" pitchFamily="18" charset="0"/>
              </a:rPr>
              <a:t> ibid.)</a:t>
            </a:r>
          </a:p>
          <a:p>
            <a:pPr algn="just">
              <a:lnSpc>
                <a:spcPct val="120000"/>
              </a:lnSpc>
            </a:pPr>
            <a:r>
              <a:rPr lang="en-US" dirty="0">
                <a:latin typeface="Times New Roman" panose="02020603050405020304" pitchFamily="18" charset="0"/>
                <a:cs typeface="Times New Roman" panose="02020603050405020304" pitchFamily="18" charset="0"/>
              </a:rPr>
              <a:t>As for the statement in the </a:t>
            </a:r>
            <a:r>
              <a:rPr lang="en-US" dirty="0" err="1">
                <a:latin typeface="Times New Roman" panose="02020603050405020304" pitchFamily="18" charset="0"/>
                <a:cs typeface="Times New Roman" panose="02020603050405020304" pitchFamily="18" charset="0"/>
              </a:rPr>
              <a:t>gemara</a:t>
            </a:r>
            <a:r>
              <a:rPr lang="en-US" dirty="0">
                <a:latin typeface="Times New Roman" panose="02020603050405020304" pitchFamily="18" charset="0"/>
                <a:cs typeface="Times New Roman" panose="02020603050405020304" pitchFamily="18" charset="0"/>
              </a:rPr>
              <a:t> that “a Christian [</a:t>
            </a:r>
            <a:r>
              <a:rPr lang="en-US" dirty="0" err="1">
                <a:latin typeface="Times New Roman" panose="02020603050405020304" pitchFamily="18" charset="0"/>
                <a:cs typeface="Times New Roman" panose="02020603050405020304" pitchFamily="18" charset="0"/>
              </a:rPr>
              <a:t>notsri</a:t>
            </a:r>
            <a:r>
              <a:rPr lang="en-US" dirty="0">
                <a:latin typeface="Times New Roman" panose="02020603050405020304" pitchFamily="18" charset="0"/>
                <a:cs typeface="Times New Roman" panose="02020603050405020304" pitchFamily="18" charset="0"/>
              </a:rPr>
              <a:t>] is always forbidden [to be traded with],” I interpret it as derived from “watchers [</a:t>
            </a:r>
            <a:r>
              <a:rPr lang="en-US" dirty="0" err="1">
                <a:latin typeface="Times New Roman" panose="02020603050405020304" pitchFamily="18" charset="0"/>
                <a:cs typeface="Times New Roman" panose="02020603050405020304" pitchFamily="18" charset="0"/>
              </a:rPr>
              <a:t>notsrim</a:t>
            </a:r>
            <a:r>
              <a:rPr lang="en-US" dirty="0">
                <a:latin typeface="Times New Roman" panose="02020603050405020304" pitchFamily="18" charset="0"/>
                <a:cs typeface="Times New Roman" panose="02020603050405020304" pitchFamily="18" charset="0"/>
              </a:rPr>
              <a:t>] who come from a far country,” as stated in Jeremiah [4:16], who referred to that nation as </a:t>
            </a:r>
            <a:r>
              <a:rPr lang="en-US" dirty="0" err="1">
                <a:latin typeface="Times New Roman" panose="02020603050405020304" pitchFamily="18" charset="0"/>
                <a:cs typeface="Times New Roman" panose="02020603050405020304" pitchFamily="18" charset="0"/>
              </a:rPr>
              <a:t>notsrim</a:t>
            </a:r>
            <a:r>
              <a:rPr lang="en-US" dirty="0">
                <a:latin typeface="Times New Roman" panose="02020603050405020304" pitchFamily="18" charset="0"/>
                <a:cs typeface="Times New Roman" panose="02020603050405020304" pitchFamily="18" charset="0"/>
              </a:rPr>
              <a:t> after [Babylonian King] </a:t>
            </a:r>
            <a:r>
              <a:rPr lang="en-US" dirty="0" err="1">
                <a:latin typeface="Times New Roman" panose="02020603050405020304" pitchFamily="18" charset="0"/>
                <a:cs typeface="Times New Roman" panose="02020603050405020304" pitchFamily="18" charset="0"/>
              </a:rPr>
              <a:t>Nebuchad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Nezzar</a:t>
            </a:r>
            <a:r>
              <a:rPr lang="en-US" dirty="0">
                <a:latin typeface="Times New Roman" panose="02020603050405020304" pitchFamily="18" charset="0"/>
                <a:cs typeface="Times New Roman" panose="02020603050405020304" pitchFamily="18" charset="0"/>
              </a:rPr>
              <a:t> ; and it is known that there was an image of the sun in Babylon and the entire nation of </a:t>
            </a:r>
            <a:r>
              <a:rPr lang="en-US" dirty="0" err="1">
                <a:latin typeface="Times New Roman" panose="02020603050405020304" pitchFamily="18" charset="0"/>
                <a:cs typeface="Times New Roman" panose="02020603050405020304" pitchFamily="18" charset="0"/>
              </a:rPr>
              <a:t>Nebuchad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Nezzar</a:t>
            </a:r>
            <a:r>
              <a:rPr lang="en-US" dirty="0">
                <a:latin typeface="Times New Roman" panose="02020603050405020304" pitchFamily="18" charset="0"/>
                <a:cs typeface="Times New Roman" panose="02020603050405020304" pitchFamily="18" charset="0"/>
              </a:rPr>
              <a:t> worshipped it. And you already know that the sun serves on the first day [Sunday] in the enumeration of the beginnings of days, and that day accordingly was called </a:t>
            </a:r>
            <a:r>
              <a:rPr lang="en-US" dirty="0" err="1">
                <a:latin typeface="Times New Roman" panose="02020603050405020304" pitchFamily="18" charset="0"/>
                <a:cs typeface="Times New Roman" panose="02020603050405020304" pitchFamily="18" charset="0"/>
              </a:rPr>
              <a:t>notsri</a:t>
            </a:r>
            <a:r>
              <a:rPr lang="en-US" dirty="0">
                <a:latin typeface="Times New Roman" panose="02020603050405020304" pitchFamily="18" charset="0"/>
                <a:cs typeface="Times New Roman" panose="02020603050405020304" pitchFamily="18" charset="0"/>
              </a:rPr>
              <a:t> on account of its connection to </a:t>
            </a:r>
            <a:r>
              <a:rPr lang="en-US" dirty="0" err="1">
                <a:latin typeface="Times New Roman" panose="02020603050405020304" pitchFamily="18" charset="0"/>
                <a:cs typeface="Times New Roman" panose="02020603050405020304" pitchFamily="18" charset="0"/>
              </a:rPr>
              <a:t>Nebuchad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Nezzar</a:t>
            </a:r>
            <a:r>
              <a:rPr lang="en-US" dirty="0">
                <a:latin typeface="Times New Roman" panose="02020603050405020304" pitchFamily="18" charset="0"/>
                <a:cs typeface="Times New Roman" panose="02020603050405020304" pitchFamily="18" charset="0"/>
              </a:rPr>
              <a:t> because of its association with the sun’s dominion, all of which is obvious and clear. </a:t>
            </a:r>
          </a:p>
        </p:txBody>
      </p:sp>
    </p:spTree>
    <p:extLst>
      <p:ext uri="{BB962C8B-B14F-4D97-AF65-F5344CB8AC3E}">
        <p14:creationId xmlns:p14="http://schemas.microsoft.com/office/powerpoint/2010/main" val="4060426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5D5D3-0199-4445-8396-DF444B3B3C11}"/>
              </a:ext>
            </a:extLst>
          </p:cNvPr>
          <p:cNvSpPr>
            <a:spLocks noGrp="1"/>
          </p:cNvSpPr>
          <p:nvPr>
            <p:ph type="title"/>
          </p:nvPr>
        </p:nvSpPr>
        <p:spPr/>
        <p:txBody>
          <a:bodyPr/>
          <a:lstStyle/>
          <a:p>
            <a:r>
              <a:rPr lang="en-CA" dirty="0" err="1"/>
              <a:t>Meiri</a:t>
            </a:r>
            <a:r>
              <a:rPr lang="en-CA" dirty="0"/>
              <a:t> on Women</a:t>
            </a:r>
            <a:endParaRPr lang="en-US" dirty="0"/>
          </a:p>
        </p:txBody>
      </p:sp>
      <p:sp>
        <p:nvSpPr>
          <p:cNvPr id="3" name="Content Placeholder 2">
            <a:extLst>
              <a:ext uri="{FF2B5EF4-FFF2-40B4-BE49-F238E27FC236}">
                <a16:creationId xmlns:a16="http://schemas.microsoft.com/office/drawing/2014/main" id="{1D426B7F-F693-45E1-8A14-87746D12A519}"/>
              </a:ext>
            </a:extLst>
          </p:cNvPr>
          <p:cNvSpPr>
            <a:spLocks noGrp="1"/>
          </p:cNvSpPr>
          <p:nvPr>
            <p:ph idx="1"/>
          </p:nvPr>
        </p:nvSpPr>
        <p:spPr/>
        <p:txBody>
          <a:bodyPr lIns="91440" rIns="91440">
            <a:normAutofit/>
          </a:bodyPr>
          <a:lstStyle/>
          <a:p>
            <a:pPr algn="just">
              <a:lnSpc>
                <a:spcPct val="130000"/>
              </a:lnSpc>
            </a:pPr>
            <a:r>
              <a:rPr lang="en-CA" sz="1800" b="1" dirty="0" err="1">
                <a:effectLst/>
                <a:latin typeface="Calibri" panose="020F0502020204030204" pitchFamily="34" charset="0"/>
                <a:ea typeface="Calibri" panose="020F0502020204030204" pitchFamily="34" charset="0"/>
                <a:cs typeface="Arial" panose="020B0604020202020204" pitchFamily="34" charset="0"/>
              </a:rPr>
              <a:t>Meiri</a:t>
            </a:r>
            <a:r>
              <a:rPr lang="en-CA" sz="1800" b="1" dirty="0">
                <a:effectLst/>
                <a:latin typeface="Calibri" panose="020F0502020204030204" pitchFamily="34" charset="0"/>
                <a:ea typeface="Calibri" panose="020F0502020204030204" pitchFamily="34" charset="0"/>
                <a:cs typeface="Arial" panose="020B0604020202020204" pitchFamily="34" charset="0"/>
              </a:rPr>
              <a:t> on </a:t>
            </a:r>
            <a:r>
              <a:rPr lang="en-CA" sz="1800" b="1" dirty="0" err="1">
                <a:effectLst/>
                <a:latin typeface="Calibri" panose="020F0502020204030204" pitchFamily="34" charset="0"/>
                <a:ea typeface="Calibri" panose="020F0502020204030204" pitchFamily="34" charset="0"/>
                <a:cs typeface="Arial" panose="020B0604020202020204" pitchFamily="34" charset="0"/>
              </a:rPr>
              <a:t>Eiruvin</a:t>
            </a:r>
            <a:r>
              <a:rPr lang="en-CA" sz="1800" b="1" dirty="0">
                <a:effectLst/>
                <a:latin typeface="Calibri" panose="020F0502020204030204" pitchFamily="34" charset="0"/>
                <a:ea typeface="Calibri" panose="020F0502020204030204" pitchFamily="34" charset="0"/>
                <a:cs typeface="Arial" panose="020B0604020202020204" pitchFamily="34" charset="0"/>
              </a:rPr>
              <a:t> 96a</a:t>
            </a:r>
          </a:p>
          <a:p>
            <a:pPr algn="just">
              <a:lnSpc>
                <a:spcPct val="130000"/>
              </a:lnSpc>
              <a:spcBef>
                <a:spcPts val="200"/>
              </a:spcBef>
            </a:pPr>
            <a:r>
              <a:rPr lang="en-CA" sz="1800" dirty="0">
                <a:effectLst/>
                <a:latin typeface="Calibri" panose="020F0502020204030204" pitchFamily="34" charset="0"/>
                <a:ea typeface="Calibri" panose="020F0502020204030204" pitchFamily="34" charset="0"/>
                <a:cs typeface="Arial" panose="020B0604020202020204" pitchFamily="34" charset="0"/>
              </a:rPr>
              <a:t>You already know that women are exempt from positive time bound mitzvot. So you have also learned that regarding Tefillin, since Shabbat and Yom Tov aren’t times [to don] Tefillin, they are time bound positive mitzvot. However, if they want do it, they have permission to, and there is no prohibition of “Thou shalt not add” </a:t>
            </a:r>
            <a:r>
              <a:rPr lang="en-CA" sz="1800" b="1" dirty="0">
                <a:effectLst/>
                <a:latin typeface="Calibri" panose="020F0502020204030204" pitchFamily="34" charset="0"/>
                <a:ea typeface="Calibri" panose="020F0502020204030204" pitchFamily="34" charset="0"/>
                <a:cs typeface="Arial" panose="020B0604020202020204" pitchFamily="34" charset="0"/>
              </a:rPr>
              <a:t>for the Torah didn’t come to be strict toward them, but rather to be lenient.</a:t>
            </a:r>
          </a:p>
          <a:p>
            <a:pPr algn="just">
              <a:lnSpc>
                <a:spcPct val="130000"/>
              </a:lnSpc>
            </a:pPr>
            <a:r>
              <a:rPr lang="en-CA" sz="1800" b="1" dirty="0" err="1">
                <a:latin typeface="Calibri" panose="020F0502020204030204" pitchFamily="34" charset="0"/>
                <a:ea typeface="Calibri" panose="020F0502020204030204" pitchFamily="34" charset="0"/>
                <a:cs typeface="Arial" panose="020B0604020202020204" pitchFamily="34" charset="0"/>
              </a:rPr>
              <a:t>Meiri</a:t>
            </a:r>
            <a:r>
              <a:rPr lang="en-CA" sz="1800" b="1" dirty="0">
                <a:latin typeface="Calibri" panose="020F0502020204030204" pitchFamily="34" charset="0"/>
                <a:ea typeface="Calibri" panose="020F0502020204030204" pitchFamily="34" charset="0"/>
                <a:cs typeface="Arial" panose="020B0604020202020204" pitchFamily="34" charset="0"/>
              </a:rPr>
              <a:t> on </a:t>
            </a:r>
            <a:r>
              <a:rPr lang="en-CA" sz="1800" b="1" dirty="0" err="1">
                <a:latin typeface="Calibri" panose="020F0502020204030204" pitchFamily="34" charset="0"/>
                <a:ea typeface="Calibri" panose="020F0502020204030204" pitchFamily="34" charset="0"/>
                <a:cs typeface="Arial" panose="020B0604020202020204" pitchFamily="34" charset="0"/>
              </a:rPr>
              <a:t>Sotah</a:t>
            </a:r>
            <a:r>
              <a:rPr lang="en-CA" sz="1800" b="1" dirty="0">
                <a:latin typeface="Calibri" panose="020F0502020204030204" pitchFamily="34" charset="0"/>
                <a:ea typeface="Calibri" panose="020F0502020204030204" pitchFamily="34" charset="0"/>
                <a:cs typeface="Arial" panose="020B0604020202020204" pitchFamily="34" charset="0"/>
              </a:rPr>
              <a:t> 20a</a:t>
            </a:r>
          </a:p>
          <a:p>
            <a:pPr algn="just">
              <a:lnSpc>
                <a:spcPct val="130000"/>
              </a:lnSpc>
              <a:spcBef>
                <a:spcPts val="200"/>
              </a:spcBef>
            </a:pPr>
            <a:r>
              <a:rPr lang="en-US" sz="1600" b="0" i="0" dirty="0">
                <a:solidFill>
                  <a:srgbClr val="000000"/>
                </a:solidFill>
                <a:effectLst/>
                <a:latin typeface="Roboto"/>
              </a:rPr>
              <a:t>But all [women] whose piety is proper and sincere, God forbid that any doubt has been said about their purity and many of them have been found to be more fearful of sin and meticulous even more than men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30000"/>
              </a:lnSpc>
            </a:pPr>
            <a:endParaRPr lang="en-US" dirty="0"/>
          </a:p>
        </p:txBody>
      </p:sp>
    </p:spTree>
    <p:extLst>
      <p:ext uri="{BB962C8B-B14F-4D97-AF65-F5344CB8AC3E}">
        <p14:creationId xmlns:p14="http://schemas.microsoft.com/office/powerpoint/2010/main" val="267947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28979-D3CB-48E1-B076-A71207E9E55B}"/>
              </a:ext>
            </a:extLst>
          </p:cNvPr>
          <p:cNvSpPr>
            <a:spLocks noGrp="1"/>
          </p:cNvSpPr>
          <p:nvPr>
            <p:ph type="title"/>
          </p:nvPr>
        </p:nvSpPr>
        <p:spPr/>
        <p:txBody>
          <a:bodyPr/>
          <a:lstStyle/>
          <a:p>
            <a:r>
              <a:rPr lang="en-CA" dirty="0"/>
              <a:t>A Few Biographical Details</a:t>
            </a:r>
            <a:endParaRPr lang="en-US" dirty="0"/>
          </a:p>
        </p:txBody>
      </p:sp>
      <p:sp>
        <p:nvSpPr>
          <p:cNvPr id="3" name="Content Placeholder 2">
            <a:extLst>
              <a:ext uri="{FF2B5EF4-FFF2-40B4-BE49-F238E27FC236}">
                <a16:creationId xmlns:a16="http://schemas.microsoft.com/office/drawing/2014/main" id="{D242A966-BADD-48D3-B6A0-DA6DF8578814}"/>
              </a:ext>
            </a:extLst>
          </p:cNvPr>
          <p:cNvSpPr>
            <a:spLocks noGrp="1"/>
          </p:cNvSpPr>
          <p:nvPr>
            <p:ph idx="1"/>
          </p:nvPr>
        </p:nvSpPr>
        <p:spPr/>
        <p:txBody>
          <a:bodyPr>
            <a:normAutofit/>
          </a:bodyPr>
          <a:lstStyle/>
          <a:p>
            <a:pPr>
              <a:buFont typeface="Wingdings" panose="05000000000000000000" pitchFamily="2" charset="2"/>
              <a:buChar char="Ø"/>
            </a:pPr>
            <a:r>
              <a:rPr lang="en-CA" sz="1600" dirty="0"/>
              <a:t>Generally Called- Rabbi Menachem ben </a:t>
            </a:r>
            <a:r>
              <a:rPr lang="en-CA" sz="1600" dirty="0" err="1"/>
              <a:t>Shlomo</a:t>
            </a:r>
            <a:r>
              <a:rPr lang="en-CA" sz="1600" dirty="0"/>
              <a:t> </a:t>
            </a:r>
            <a:r>
              <a:rPr lang="en-CA" sz="1600" dirty="0" err="1"/>
              <a:t>HaMeiri</a:t>
            </a:r>
            <a:endParaRPr lang="en-CA" sz="1600" dirty="0"/>
          </a:p>
          <a:p>
            <a:pPr lvl="1">
              <a:buFont typeface="Wingdings" panose="05000000000000000000" pitchFamily="2" charset="2"/>
              <a:buChar char="Ø"/>
            </a:pPr>
            <a:r>
              <a:rPr lang="en-CA" sz="1600" dirty="0"/>
              <a:t>He refers to his father as a Torah Scholar- </a:t>
            </a:r>
          </a:p>
          <a:p>
            <a:pPr lvl="2">
              <a:buFont typeface="Wingdings" panose="05000000000000000000" pitchFamily="2" charset="2"/>
              <a:buChar char="Ø"/>
            </a:pPr>
            <a:r>
              <a:rPr lang="en-CA" sz="1600" dirty="0"/>
              <a:t>There is evidence that his father passed away when he was young</a:t>
            </a:r>
          </a:p>
          <a:p>
            <a:pPr lvl="1">
              <a:buFont typeface="Wingdings" panose="05000000000000000000" pitchFamily="2" charset="2"/>
              <a:buChar char="Ø"/>
            </a:pPr>
            <a:r>
              <a:rPr lang="en-CA" sz="1600" dirty="0" err="1"/>
              <a:t>Meiri</a:t>
            </a:r>
            <a:r>
              <a:rPr lang="en-CA" sz="1600" dirty="0"/>
              <a:t>- comes from a prominent ancestor named “Meir”</a:t>
            </a:r>
          </a:p>
          <a:p>
            <a:pPr lvl="1">
              <a:buFont typeface="Wingdings" panose="05000000000000000000" pitchFamily="2" charset="2"/>
              <a:buChar char="Ø"/>
            </a:pPr>
            <a:r>
              <a:rPr lang="en-CA" sz="1600" dirty="0"/>
              <a:t>He was also known as Don Vital Solomon Mayer (from a debt contract)</a:t>
            </a:r>
          </a:p>
          <a:p>
            <a:pPr>
              <a:buFont typeface="Wingdings" panose="05000000000000000000" pitchFamily="2" charset="2"/>
              <a:buChar char="Ø"/>
            </a:pPr>
            <a:r>
              <a:rPr lang="en-CA" sz="1600" dirty="0"/>
              <a:t>Born in 1249, most likely near Perpignan, France where he spent most of his life.</a:t>
            </a:r>
          </a:p>
          <a:p>
            <a:pPr>
              <a:buFont typeface="Wingdings" panose="05000000000000000000" pitchFamily="2" charset="2"/>
              <a:buChar char="Ø"/>
            </a:pPr>
            <a:r>
              <a:rPr lang="en-CA" sz="1600" dirty="0"/>
              <a:t>Family- He refers to several great Provencal Torah Scholars as his “Grandfather” including Rabbi Avraham ibn Daud</a:t>
            </a:r>
          </a:p>
          <a:p>
            <a:pPr>
              <a:buFont typeface="Wingdings" panose="05000000000000000000" pitchFamily="2" charset="2"/>
              <a:buChar char="Ø"/>
            </a:pPr>
            <a:r>
              <a:rPr lang="en-CA" sz="1600" dirty="0"/>
              <a:t>Teacher, Rabbi Reuven ibn Chain (</a:t>
            </a:r>
            <a:r>
              <a:rPr lang="en-CA" sz="1600" dirty="0" err="1"/>
              <a:t>Sefer</a:t>
            </a:r>
            <a:r>
              <a:rPr lang="en-CA" sz="1600" dirty="0"/>
              <a:t> </a:t>
            </a:r>
            <a:r>
              <a:rPr lang="en-CA" sz="1600" dirty="0" err="1"/>
              <a:t>HaTamid</a:t>
            </a:r>
            <a:r>
              <a:rPr lang="en-CA" sz="1600" dirty="0"/>
              <a:t>)</a:t>
            </a:r>
          </a:p>
          <a:p>
            <a:pPr>
              <a:buFont typeface="Wingdings" panose="05000000000000000000" pitchFamily="2" charset="2"/>
              <a:buChar char="Ø"/>
            </a:pPr>
            <a:r>
              <a:rPr lang="en-US" sz="1600" dirty="0"/>
              <a:t>Contemporary of Rabbi </a:t>
            </a:r>
            <a:r>
              <a:rPr lang="en-US" sz="1600" dirty="0" err="1"/>
              <a:t>Shlomo</a:t>
            </a:r>
            <a:r>
              <a:rPr lang="en-US" sz="1600" dirty="0"/>
              <a:t> Ibn </a:t>
            </a:r>
            <a:r>
              <a:rPr lang="en-US" sz="1600" dirty="0" err="1"/>
              <a:t>Aderet</a:t>
            </a:r>
            <a:r>
              <a:rPr lang="en-US" sz="1600" dirty="0"/>
              <a:t>- Known as the </a:t>
            </a:r>
            <a:r>
              <a:rPr lang="en-US" sz="1600" dirty="0" err="1"/>
              <a:t>Rashba</a:t>
            </a:r>
            <a:endParaRPr lang="en-US" sz="1600" dirty="0"/>
          </a:p>
        </p:txBody>
      </p:sp>
    </p:spTree>
    <p:extLst>
      <p:ext uri="{BB962C8B-B14F-4D97-AF65-F5344CB8AC3E}">
        <p14:creationId xmlns:p14="http://schemas.microsoft.com/office/powerpoint/2010/main" val="278681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5182D-0E4E-489E-8086-A37B8CB1E68F}"/>
              </a:ext>
            </a:extLst>
          </p:cNvPr>
          <p:cNvSpPr>
            <a:spLocks noGrp="1"/>
          </p:cNvSpPr>
          <p:nvPr>
            <p:ph type="title"/>
          </p:nvPr>
        </p:nvSpPr>
        <p:spPr/>
        <p:txBody>
          <a:bodyPr/>
          <a:lstStyle/>
          <a:p>
            <a:r>
              <a:rPr lang="en-CA" dirty="0"/>
              <a:t>Difficult Life</a:t>
            </a:r>
            <a:endParaRPr lang="en-US" dirty="0"/>
          </a:p>
        </p:txBody>
      </p:sp>
      <p:sp>
        <p:nvSpPr>
          <p:cNvPr id="3" name="Content Placeholder 2">
            <a:extLst>
              <a:ext uri="{FF2B5EF4-FFF2-40B4-BE49-F238E27FC236}">
                <a16:creationId xmlns:a16="http://schemas.microsoft.com/office/drawing/2014/main" id="{07579ED7-E6DD-478D-B120-2D8ECDF8FFD8}"/>
              </a:ext>
            </a:extLst>
          </p:cNvPr>
          <p:cNvSpPr>
            <a:spLocks noGrp="1"/>
          </p:cNvSpPr>
          <p:nvPr>
            <p:ph idx="1"/>
          </p:nvPr>
        </p:nvSpPr>
        <p:spPr/>
        <p:txBody>
          <a:bodyPr>
            <a:normAutofit lnSpcReduction="10000"/>
          </a:bodyPr>
          <a:lstStyle/>
          <a:p>
            <a:pPr algn="just">
              <a:lnSpc>
                <a:spcPct val="130000"/>
              </a:lnSpc>
              <a:spcBef>
                <a:spcPts val="200"/>
              </a:spcBef>
            </a:pPr>
            <a:r>
              <a:rPr lang="en-CA" sz="1800" b="1" dirty="0">
                <a:latin typeface="Times New Roman" panose="02020603050405020304" pitchFamily="18" charset="0"/>
                <a:cs typeface="Times New Roman" panose="02020603050405020304" pitchFamily="18" charset="0"/>
              </a:rPr>
              <a:t>Intro to </a:t>
            </a:r>
            <a:r>
              <a:rPr lang="en-CA" sz="1800" b="1" dirty="0" err="1">
                <a:latin typeface="Times New Roman" panose="02020603050405020304" pitchFamily="18" charset="0"/>
                <a:cs typeface="Times New Roman" panose="02020603050405020304" pitchFamily="18" charset="0"/>
              </a:rPr>
              <a:t>Pirkei</a:t>
            </a:r>
            <a:r>
              <a:rPr lang="en-CA" sz="1800" b="1" dirty="0">
                <a:latin typeface="Times New Roman" panose="02020603050405020304" pitchFamily="18" charset="0"/>
                <a:cs typeface="Times New Roman" panose="02020603050405020304" pitchFamily="18" charset="0"/>
              </a:rPr>
              <a:t> </a:t>
            </a:r>
            <a:r>
              <a:rPr lang="en-CA" sz="1800" b="1" dirty="0" err="1">
                <a:latin typeface="Times New Roman" panose="02020603050405020304" pitchFamily="18" charset="0"/>
                <a:cs typeface="Times New Roman" panose="02020603050405020304" pitchFamily="18" charset="0"/>
              </a:rPr>
              <a:t>Avot</a:t>
            </a:r>
            <a:endParaRPr lang="en-CA" sz="1800" b="1" dirty="0">
              <a:latin typeface="Times New Roman" panose="02020603050405020304" pitchFamily="18" charset="0"/>
              <a:cs typeface="Times New Roman" panose="02020603050405020304" pitchFamily="18" charset="0"/>
            </a:endParaRPr>
          </a:p>
          <a:p>
            <a:pPr algn="just">
              <a:lnSpc>
                <a:spcPct val="130000"/>
              </a:lnSpc>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From the time of R’ </a:t>
            </a:r>
            <a:r>
              <a:rPr lang="en-CA" sz="1800" dirty="0" err="1">
                <a:effectLst/>
                <a:latin typeface="Times New Roman" panose="02020603050405020304" pitchFamily="18" charset="0"/>
                <a:ea typeface="Calibri" panose="020F0502020204030204" pitchFamily="34" charset="0"/>
                <a:cs typeface="Times New Roman" panose="02020603050405020304" pitchFamily="18" charset="0"/>
              </a:rPr>
              <a:t>Chananel</a:t>
            </a: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the wisdom of the Sages has decreased, and the importance of written works has increased. For the time of the passing of R’ Hai, tragedies have increased, and the hearts of men have been stolen away toward the [secular] world from the multitude of needs due to taxes, duties, and the pressures of the nations upon us</a:t>
            </a:r>
          </a:p>
          <a:p>
            <a:pPr algn="just">
              <a:lnSpc>
                <a:spcPct val="130000"/>
              </a:lnSpc>
            </a:pPr>
            <a:r>
              <a:rPr lang="en-CA" sz="1800" b="1" dirty="0">
                <a:latin typeface="Times New Roman" panose="02020603050405020304" pitchFamily="18" charset="0"/>
                <a:ea typeface="Calibri" panose="020F0502020204030204" pitchFamily="34" charset="0"/>
                <a:cs typeface="Times New Roman" panose="02020603050405020304" pitchFamily="18" charset="0"/>
              </a:rPr>
              <a:t>Intro to </a:t>
            </a:r>
            <a:r>
              <a:rPr lang="en-CA" sz="1800" b="1" dirty="0" err="1">
                <a:latin typeface="Times New Roman" panose="02020603050405020304" pitchFamily="18" charset="0"/>
                <a:ea typeface="Calibri" panose="020F0502020204030204" pitchFamily="34" charset="0"/>
                <a:cs typeface="Times New Roman" panose="02020603050405020304" pitchFamily="18" charset="0"/>
              </a:rPr>
              <a:t>Kiryat</a:t>
            </a:r>
            <a:r>
              <a:rPr lang="en-CA" sz="1800" b="1" dirty="0">
                <a:latin typeface="Times New Roman" panose="02020603050405020304" pitchFamily="18" charset="0"/>
                <a:ea typeface="Calibri" panose="020F0502020204030204" pitchFamily="34" charset="0"/>
                <a:cs typeface="Times New Roman" panose="02020603050405020304" pitchFamily="18" charset="0"/>
              </a:rPr>
              <a:t> </a:t>
            </a:r>
            <a:r>
              <a:rPr lang="en-CA" sz="1800" b="1" dirty="0" err="1">
                <a:latin typeface="Times New Roman" panose="02020603050405020304" pitchFamily="18" charset="0"/>
                <a:ea typeface="Calibri" panose="020F0502020204030204" pitchFamily="34" charset="0"/>
                <a:cs typeface="Times New Roman" panose="02020603050405020304" pitchFamily="18" charset="0"/>
              </a:rPr>
              <a:t>Sefer</a:t>
            </a:r>
            <a:endParaRPr lang="en-CA" sz="18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When G-d caused me to wander from my father’s house, when his anger poured down upon me and his wrath destroyed my surroundings. He led me through darkness not light, he put my son as refugees and my daughters in captivity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endParaRPr lang="en-CA" sz="1800" dirty="0">
              <a:latin typeface="Times New Roman" panose="02020603050405020304" pitchFamily="18" charset="0"/>
              <a:cs typeface="Times New Roman" panose="02020603050405020304" pitchFamily="18" charset="0"/>
            </a:endParaRPr>
          </a:p>
          <a:p>
            <a:pPr marL="0" indent="0" algn="just">
              <a:lnSpc>
                <a:spcPct val="130000"/>
              </a:lnSpc>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44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1A047-2CCB-495E-BBF9-1DECA9893D98}"/>
              </a:ext>
            </a:extLst>
          </p:cNvPr>
          <p:cNvSpPr>
            <a:spLocks noGrp="1"/>
          </p:cNvSpPr>
          <p:nvPr>
            <p:ph type="title"/>
          </p:nvPr>
        </p:nvSpPr>
        <p:spPr/>
        <p:txBody>
          <a:bodyPr/>
          <a:lstStyle/>
          <a:p>
            <a:r>
              <a:rPr lang="en-CA" dirty="0"/>
              <a:t>Written Works</a:t>
            </a:r>
            <a:endParaRPr lang="en-US" dirty="0"/>
          </a:p>
        </p:txBody>
      </p:sp>
      <p:sp>
        <p:nvSpPr>
          <p:cNvPr id="3" name="Content Placeholder 2">
            <a:extLst>
              <a:ext uri="{FF2B5EF4-FFF2-40B4-BE49-F238E27FC236}">
                <a16:creationId xmlns:a16="http://schemas.microsoft.com/office/drawing/2014/main" id="{AF5E1D26-9662-4088-9168-D6BDE63DB9E2}"/>
              </a:ext>
            </a:extLst>
          </p:cNvPr>
          <p:cNvSpPr>
            <a:spLocks noGrp="1"/>
          </p:cNvSpPr>
          <p:nvPr>
            <p:ph idx="1"/>
          </p:nvPr>
        </p:nvSpPr>
        <p:spPr/>
        <p:txBody>
          <a:bodyPr/>
          <a:lstStyle/>
          <a:p>
            <a:r>
              <a:rPr lang="en-CA" dirty="0"/>
              <a:t>- </a:t>
            </a:r>
            <a:r>
              <a:rPr lang="en-CA" b="1" dirty="0" err="1"/>
              <a:t>Chibur</a:t>
            </a:r>
            <a:r>
              <a:rPr lang="en-CA" b="1" dirty="0"/>
              <a:t> </a:t>
            </a:r>
            <a:r>
              <a:rPr lang="en-CA" b="1" dirty="0" err="1"/>
              <a:t>HaTeshuvah</a:t>
            </a:r>
            <a:r>
              <a:rPr lang="en-CA" b="1" dirty="0"/>
              <a:t>- Written on Repentance, the laws of Rosh Hashanah, Yom Kippur and mourning</a:t>
            </a:r>
          </a:p>
          <a:p>
            <a:r>
              <a:rPr lang="en-CA" b="1" dirty="0"/>
              <a:t>- </a:t>
            </a:r>
            <a:r>
              <a:rPr lang="en-CA" b="1" dirty="0" err="1"/>
              <a:t>Kiryat</a:t>
            </a:r>
            <a:r>
              <a:rPr lang="en-CA" b="1" dirty="0"/>
              <a:t> </a:t>
            </a:r>
            <a:r>
              <a:rPr lang="en-CA" b="1" dirty="0" err="1"/>
              <a:t>Sefer</a:t>
            </a:r>
            <a:r>
              <a:rPr lang="en-CA" b="1" dirty="0"/>
              <a:t>- </a:t>
            </a:r>
            <a:r>
              <a:rPr lang="en-CA" dirty="0"/>
              <a:t>Laws of Writing Torah Scrolls</a:t>
            </a:r>
            <a:endParaRPr lang="en-US" dirty="0"/>
          </a:p>
          <a:p>
            <a:r>
              <a:rPr lang="en-US" dirty="0"/>
              <a:t>- </a:t>
            </a:r>
            <a:r>
              <a:rPr lang="en-US" b="1" dirty="0"/>
              <a:t>Magen </a:t>
            </a:r>
            <a:r>
              <a:rPr lang="en-US" b="1" dirty="0" err="1"/>
              <a:t>Avot</a:t>
            </a:r>
            <a:r>
              <a:rPr lang="en-US" b="1" dirty="0"/>
              <a:t>- </a:t>
            </a:r>
            <a:r>
              <a:rPr lang="en-US" dirty="0"/>
              <a:t>A Work defining Provencal Customs from the suggested modifications by Spanish </a:t>
            </a:r>
            <a:r>
              <a:rPr lang="en-US" dirty="0" err="1"/>
              <a:t>Rabbincal</a:t>
            </a:r>
            <a:r>
              <a:rPr lang="en-US" dirty="0"/>
              <a:t> students of the </a:t>
            </a:r>
            <a:r>
              <a:rPr lang="en-US" dirty="0" err="1"/>
              <a:t>Ramban</a:t>
            </a:r>
            <a:endParaRPr lang="en-US" dirty="0"/>
          </a:p>
          <a:p>
            <a:r>
              <a:rPr lang="en-US" dirty="0"/>
              <a:t>- Commentary on Proverbs</a:t>
            </a:r>
          </a:p>
          <a:p>
            <a:r>
              <a:rPr lang="en-US" dirty="0"/>
              <a:t>- However, his seminal work is known as “Beit </a:t>
            </a:r>
            <a:r>
              <a:rPr lang="en-US" dirty="0" err="1"/>
              <a:t>HaBechirah</a:t>
            </a:r>
            <a:r>
              <a:rPr lang="en-US" dirty="0"/>
              <a:t>”- Chosen House- on the Babylonian Talmud</a:t>
            </a:r>
            <a:endParaRPr lang="en-CA" dirty="0"/>
          </a:p>
        </p:txBody>
      </p:sp>
    </p:spTree>
    <p:extLst>
      <p:ext uri="{BB962C8B-B14F-4D97-AF65-F5344CB8AC3E}">
        <p14:creationId xmlns:p14="http://schemas.microsoft.com/office/powerpoint/2010/main" val="2209647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D3AF-C373-4DDD-8B37-054E0EF61741}"/>
              </a:ext>
            </a:extLst>
          </p:cNvPr>
          <p:cNvSpPr>
            <a:spLocks noGrp="1"/>
          </p:cNvSpPr>
          <p:nvPr>
            <p:ph type="title"/>
          </p:nvPr>
        </p:nvSpPr>
        <p:spPr/>
        <p:txBody>
          <a:bodyPr/>
          <a:lstStyle/>
          <a:p>
            <a:r>
              <a:rPr lang="en-CA" dirty="0" err="1"/>
              <a:t>Meiri</a:t>
            </a:r>
            <a:r>
              <a:rPr lang="en-CA" dirty="0"/>
              <a:t> on Teshuva</a:t>
            </a:r>
            <a:endParaRPr lang="en-US" dirty="0"/>
          </a:p>
        </p:txBody>
      </p:sp>
      <p:sp>
        <p:nvSpPr>
          <p:cNvPr id="3" name="Content Placeholder 2">
            <a:extLst>
              <a:ext uri="{FF2B5EF4-FFF2-40B4-BE49-F238E27FC236}">
                <a16:creationId xmlns:a16="http://schemas.microsoft.com/office/drawing/2014/main" id="{C3E123C6-4E8A-4B26-A66C-FA9CCA757270}"/>
              </a:ext>
            </a:extLst>
          </p:cNvPr>
          <p:cNvSpPr>
            <a:spLocks noGrp="1"/>
          </p:cNvSpPr>
          <p:nvPr>
            <p:ph idx="1"/>
          </p:nvPr>
        </p:nvSpPr>
        <p:spPr/>
        <p:txBody>
          <a:bodyPr/>
          <a:lstStyle/>
          <a:p>
            <a:pPr algn="just">
              <a:lnSpc>
                <a:spcPct val="120000"/>
              </a:lnSpc>
            </a:pPr>
            <a:r>
              <a:rPr lang="en-CA" b="1" dirty="0" err="1">
                <a:cs typeface="+mj-cs"/>
              </a:rPr>
              <a:t>Tehillim</a:t>
            </a:r>
            <a:r>
              <a:rPr lang="en-CA" b="1" dirty="0">
                <a:cs typeface="+mj-cs"/>
              </a:rPr>
              <a:t> 52:</a:t>
            </a:r>
            <a:r>
              <a:rPr lang="he-IL" b="1" dirty="0">
                <a:cs typeface="+mj-cs"/>
              </a:rPr>
              <a:t>19</a:t>
            </a:r>
            <a:r>
              <a:rPr lang="en-CA" b="1" dirty="0">
                <a:cs typeface="+mj-cs"/>
              </a:rPr>
              <a:t> (JPS Tanakh 1985)</a:t>
            </a:r>
            <a:endParaRPr lang="he-IL" b="1" dirty="0">
              <a:cs typeface="+mj-cs"/>
            </a:endParaRPr>
          </a:p>
          <a:p>
            <a:pPr algn="just">
              <a:lnSpc>
                <a:spcPct val="120000"/>
              </a:lnSpc>
              <a:spcBef>
                <a:spcPts val="200"/>
              </a:spcBef>
            </a:pPr>
            <a:r>
              <a:rPr lang="en-US" dirty="0">
                <a:cs typeface="+mj-cs"/>
              </a:rPr>
              <a:t>True sacrifice to God is a contrite spirit; God, You will not despise a contrite and crushed heart.</a:t>
            </a:r>
          </a:p>
          <a:p>
            <a:pPr algn="just">
              <a:lnSpc>
                <a:spcPct val="120000"/>
              </a:lnSpc>
              <a:spcBef>
                <a:spcPts val="200"/>
              </a:spcBef>
            </a:pPr>
            <a:endParaRPr lang="en-US" dirty="0">
              <a:cs typeface="+mj-cs"/>
            </a:endParaRPr>
          </a:p>
          <a:p>
            <a:pPr algn="just">
              <a:lnSpc>
                <a:spcPct val="120000"/>
              </a:lnSpc>
              <a:spcBef>
                <a:spcPts val="200"/>
              </a:spcBef>
            </a:pPr>
            <a:r>
              <a:rPr lang="en-US" b="1" dirty="0" err="1">
                <a:cs typeface="+mj-cs"/>
              </a:rPr>
              <a:t>Meiri</a:t>
            </a:r>
            <a:r>
              <a:rPr lang="en-US" b="1" dirty="0">
                <a:cs typeface="+mj-cs"/>
              </a:rPr>
              <a:t>, </a:t>
            </a:r>
            <a:r>
              <a:rPr lang="en-US" b="1" dirty="0" err="1">
                <a:cs typeface="+mj-cs"/>
              </a:rPr>
              <a:t>Chibur</a:t>
            </a:r>
            <a:r>
              <a:rPr lang="en-US" b="1" dirty="0">
                <a:cs typeface="+mj-cs"/>
              </a:rPr>
              <a:t> </a:t>
            </a:r>
            <a:r>
              <a:rPr lang="en-US" b="1" dirty="0" err="1">
                <a:cs typeface="+mj-cs"/>
              </a:rPr>
              <a:t>HaTeshuvah</a:t>
            </a:r>
            <a:r>
              <a:rPr lang="en-US" b="1" dirty="0">
                <a:cs typeface="+mj-cs"/>
              </a:rPr>
              <a:t>, </a:t>
            </a:r>
            <a:r>
              <a:rPr lang="en-US" b="1" dirty="0" err="1">
                <a:cs typeface="+mj-cs"/>
              </a:rPr>
              <a:t>Meishiv</a:t>
            </a:r>
            <a:r>
              <a:rPr lang="en-US" b="1" dirty="0">
                <a:cs typeface="+mj-cs"/>
              </a:rPr>
              <a:t> Nefesh 1:1</a:t>
            </a:r>
          </a:p>
          <a:p>
            <a:pPr algn="just">
              <a:lnSpc>
                <a:spcPct val="120000"/>
              </a:lnSpc>
              <a:spcBef>
                <a:spcPts val="200"/>
              </a:spcBef>
            </a:pPr>
            <a:r>
              <a:rPr lang="en-US" sz="1800" dirty="0">
                <a:effectLst/>
                <a:latin typeface="Calibri" panose="020F0502020204030204" pitchFamily="34" charset="0"/>
                <a:ea typeface="Calibri" panose="020F0502020204030204" pitchFamily="34" charset="0"/>
                <a:cs typeface="Arial" panose="020B0604020202020204" pitchFamily="34" charset="0"/>
              </a:rPr>
              <a:t>The essence of </a:t>
            </a:r>
            <a:r>
              <a:rPr lang="en-US" sz="1800" dirty="0" err="1">
                <a:effectLst/>
                <a:latin typeface="Calibri" panose="020F0502020204030204" pitchFamily="34" charset="0"/>
                <a:ea typeface="Calibri" panose="020F0502020204030204" pitchFamily="34" charset="0"/>
                <a:cs typeface="Arial" panose="020B0604020202020204" pitchFamily="34" charset="0"/>
              </a:rPr>
              <a:t>Teshuvah</a:t>
            </a:r>
            <a:r>
              <a:rPr lang="en-US" sz="1800" dirty="0">
                <a:effectLst/>
                <a:latin typeface="Calibri" panose="020F0502020204030204" pitchFamily="34" charset="0"/>
                <a:ea typeface="Calibri" panose="020F0502020204030204" pitchFamily="34" charset="0"/>
                <a:cs typeface="Arial" panose="020B0604020202020204" pitchFamily="34" charset="0"/>
              </a:rPr>
              <a:t> and its foundation and root and character is the submission of the heart, meaning when the human heart stands from heaven and trembles and mourns about his sins, and all the other elements of </a:t>
            </a:r>
            <a:r>
              <a:rPr lang="en-US" sz="1800" dirty="0" err="1">
                <a:effectLst/>
                <a:latin typeface="Calibri" panose="020F0502020204030204" pitchFamily="34" charset="0"/>
                <a:ea typeface="Calibri" panose="020F0502020204030204" pitchFamily="34" charset="0"/>
                <a:cs typeface="Arial" panose="020B0604020202020204" pitchFamily="34" charset="0"/>
              </a:rPr>
              <a:t>Teshuvah</a:t>
            </a:r>
            <a:r>
              <a:rPr lang="en-US" sz="1800" dirty="0">
                <a:effectLst/>
                <a:latin typeface="Calibri" panose="020F0502020204030204" pitchFamily="34" charset="0"/>
                <a:ea typeface="Calibri" panose="020F0502020204030204" pitchFamily="34" charset="0"/>
                <a:cs typeface="Arial" panose="020B0604020202020204" pitchFamily="34" charset="0"/>
              </a:rPr>
              <a:t> are branches of this root. That is why the verse only mentions the breaking of the heart and it’s submission.  For the mourning out that a person will perform on account of his sin is what will frighten him and bring him to awaken to repentance, and if he is not hurt and doesn’t fear his sin no cause will wake him and he will remain immersed in his actions</a:t>
            </a:r>
          </a:p>
          <a:p>
            <a:pPr algn="just">
              <a:lnSpc>
                <a:spcPct val="120000"/>
              </a:lnSpc>
              <a:spcBef>
                <a:spcPts val="200"/>
              </a:spcBef>
            </a:pPr>
            <a:endParaRPr lang="en-US" dirty="0">
              <a:cs typeface="+mj-cs"/>
            </a:endParaRPr>
          </a:p>
        </p:txBody>
      </p:sp>
    </p:spTree>
    <p:extLst>
      <p:ext uri="{BB962C8B-B14F-4D97-AF65-F5344CB8AC3E}">
        <p14:creationId xmlns:p14="http://schemas.microsoft.com/office/powerpoint/2010/main" val="862448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DC95-7B37-4563-8061-02AC1669D2FB}"/>
              </a:ext>
            </a:extLst>
          </p:cNvPr>
          <p:cNvSpPr>
            <a:spLocks noGrp="1"/>
          </p:cNvSpPr>
          <p:nvPr>
            <p:ph type="title"/>
          </p:nvPr>
        </p:nvSpPr>
        <p:spPr/>
        <p:txBody>
          <a:bodyPr/>
          <a:lstStyle/>
          <a:p>
            <a:r>
              <a:rPr lang="en-CA" dirty="0"/>
              <a:t>A </a:t>
            </a:r>
            <a:r>
              <a:rPr lang="en-CA" dirty="0" err="1"/>
              <a:t>Groundbreaking</a:t>
            </a:r>
            <a:r>
              <a:rPr lang="en-CA" dirty="0"/>
              <a:t> Commentary</a:t>
            </a:r>
            <a:endParaRPr lang="en-US" dirty="0"/>
          </a:p>
        </p:txBody>
      </p:sp>
      <p:sp>
        <p:nvSpPr>
          <p:cNvPr id="3" name="Content Placeholder 2">
            <a:extLst>
              <a:ext uri="{FF2B5EF4-FFF2-40B4-BE49-F238E27FC236}">
                <a16:creationId xmlns:a16="http://schemas.microsoft.com/office/drawing/2014/main" id="{4FBC42E7-01D4-4DA0-A5F0-217ACEEC903B}"/>
              </a:ext>
            </a:extLst>
          </p:cNvPr>
          <p:cNvSpPr>
            <a:spLocks noGrp="1"/>
          </p:cNvSpPr>
          <p:nvPr>
            <p:ph idx="1"/>
          </p:nvPr>
        </p:nvSpPr>
        <p:spPr/>
        <p:txBody>
          <a:bodyPr lIns="91440" rIns="91440">
            <a:normAutofit/>
          </a:bodyPr>
          <a:lstStyle/>
          <a:p>
            <a:pPr>
              <a:lnSpc>
                <a:spcPct val="120000"/>
              </a:lnSpc>
              <a:buFont typeface="Arial" panose="020B0604020202020204" pitchFamily="34" charset="0"/>
              <a:buChar char="•"/>
            </a:pPr>
            <a:r>
              <a:rPr lang="en-CA" sz="2200" dirty="0" err="1">
                <a:latin typeface="Times New Roman" panose="02020603050405020304" pitchFamily="18" charset="0"/>
                <a:cs typeface="Times New Roman" panose="02020603050405020304" pitchFamily="18" charset="0"/>
              </a:rPr>
              <a:t>Meiri</a:t>
            </a:r>
            <a:r>
              <a:rPr lang="en-CA" sz="2200" dirty="0">
                <a:latin typeface="Times New Roman" panose="02020603050405020304" pitchFamily="18" charset="0"/>
                <a:cs typeface="Times New Roman" panose="02020603050405020304" pitchFamily="18" charset="0"/>
              </a:rPr>
              <a:t> attempted to bridge the gap between Maimonides’ focused, concise Mishnah Torah and classic, detailed, esoteric Talmudic commentary:</a:t>
            </a:r>
          </a:p>
          <a:p>
            <a:pPr marL="0" indent="0">
              <a:lnSpc>
                <a:spcPct val="120000"/>
              </a:lnSpc>
              <a:buNone/>
            </a:pPr>
            <a:r>
              <a:rPr lang="en-CA" sz="2200" b="1" dirty="0">
                <a:latin typeface="Times New Roman" panose="02020603050405020304" pitchFamily="18" charset="0"/>
                <a:cs typeface="Times New Roman" panose="02020603050405020304" pitchFamily="18" charset="0"/>
              </a:rPr>
              <a:t>Intro to </a:t>
            </a:r>
            <a:r>
              <a:rPr lang="en-CA" sz="2200" b="1" dirty="0" err="1">
                <a:latin typeface="Times New Roman" panose="02020603050405020304" pitchFamily="18" charset="0"/>
                <a:cs typeface="Times New Roman" panose="02020603050405020304" pitchFamily="18" charset="0"/>
              </a:rPr>
              <a:t>Meiri</a:t>
            </a:r>
            <a:endParaRPr lang="en-CA" sz="2200" b="1" dirty="0">
              <a:latin typeface="Times New Roman" panose="02020603050405020304" pitchFamily="18" charset="0"/>
              <a:cs typeface="Times New Roman" panose="02020603050405020304" pitchFamily="18" charset="0"/>
            </a:endParaRPr>
          </a:p>
          <a:p>
            <a:pPr marL="0" indent="0" algn="just">
              <a:lnSpc>
                <a:spcPct val="120000"/>
              </a:lnSpc>
              <a:spcBef>
                <a:spcPts val="200"/>
              </a:spcBef>
              <a:buNone/>
            </a:pPr>
            <a:r>
              <a:rPr lang="en-CA" sz="2200" i="1" dirty="0">
                <a:effectLst/>
                <a:latin typeface="Times New Roman" panose="02020603050405020304" pitchFamily="18" charset="0"/>
                <a:ea typeface="Calibri" panose="020F0502020204030204" pitchFamily="34" charset="0"/>
                <a:cs typeface="Times New Roman" panose="02020603050405020304" pitchFamily="18" charset="0"/>
              </a:rPr>
              <a:t>And that it is a more pleasant way for a man by nature to obtain knowledge of things from the inquiry and search and examination of the things with the most contradictory end than to obtain their knowledge through acceptance alone and it did not cool any educated mind until he sees the study of things in their source and origin, and the reasoning of the opposing arguments, and the longwinded back and forth.</a:t>
            </a:r>
            <a:endParaRPr lang="en-US" sz="2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00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B9EEE-60EC-41F8-A5DB-4C944C21FA34}"/>
              </a:ext>
            </a:extLst>
          </p:cNvPr>
          <p:cNvSpPr>
            <a:spLocks noGrp="1"/>
          </p:cNvSpPr>
          <p:nvPr>
            <p:ph type="title"/>
          </p:nvPr>
        </p:nvSpPr>
        <p:spPr/>
        <p:txBody>
          <a:bodyPr/>
          <a:lstStyle/>
          <a:p>
            <a:r>
              <a:rPr lang="en-CA" dirty="0"/>
              <a:t>A </a:t>
            </a:r>
            <a:r>
              <a:rPr lang="en-CA" dirty="0" err="1"/>
              <a:t>Groundbreaking</a:t>
            </a:r>
            <a:r>
              <a:rPr lang="en-CA" dirty="0"/>
              <a:t> Commentary</a:t>
            </a:r>
            <a:endParaRPr lang="en-US" dirty="0"/>
          </a:p>
        </p:txBody>
      </p:sp>
      <p:sp>
        <p:nvSpPr>
          <p:cNvPr id="3" name="Content Placeholder 2">
            <a:extLst>
              <a:ext uri="{FF2B5EF4-FFF2-40B4-BE49-F238E27FC236}">
                <a16:creationId xmlns:a16="http://schemas.microsoft.com/office/drawing/2014/main" id="{3D3B4EB5-4962-43F1-9D2D-5CEF7160B040}"/>
              </a:ext>
            </a:extLst>
          </p:cNvPr>
          <p:cNvSpPr>
            <a:spLocks noGrp="1"/>
          </p:cNvSpPr>
          <p:nvPr>
            <p:ph idx="1"/>
          </p:nvPr>
        </p:nvSpPr>
        <p:spPr/>
        <p:txBody>
          <a:bodyPr>
            <a:normAutofit/>
          </a:bodyPr>
          <a:lstStyle/>
          <a:p>
            <a:pPr algn="just">
              <a:lnSpc>
                <a:spcPct val="120000"/>
              </a:lnSpc>
            </a:pPr>
            <a:r>
              <a:rPr lang="en-CA" sz="2200" i="1" dirty="0">
                <a:effectLst/>
                <a:latin typeface="Times New Roman" panose="02020603050405020304" pitchFamily="18" charset="0"/>
                <a:ea typeface="Calibri" panose="020F0502020204030204" pitchFamily="34" charset="0"/>
                <a:cs typeface="Times New Roman" panose="02020603050405020304" pitchFamily="18" charset="0"/>
              </a:rPr>
              <a:t>And after seeing the source of the things and their root and the matters of their interrogation, he will then desire to know what will come out of them through a ruling and to observe from the study what is the straight path that the person will choose from that matter. And this is the approach that we have chosen in the Talmudic commentaries that we have to clarify the issue completely and without any shortcomings and extend at length everything that is said in it and then clarify through a ruling what should be clarified from it as we noted in our introduction…</a:t>
            </a:r>
            <a:endParaRPr lang="en-US" sz="22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pPr>
            <a:endParaRPr lang="en-US" sz="2200" i="1" dirty="0"/>
          </a:p>
        </p:txBody>
      </p:sp>
    </p:spTree>
    <p:extLst>
      <p:ext uri="{BB962C8B-B14F-4D97-AF65-F5344CB8AC3E}">
        <p14:creationId xmlns:p14="http://schemas.microsoft.com/office/powerpoint/2010/main" val="2001230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FBB16-5314-4FD8-8FA4-E38A6BDA6EE5}"/>
              </a:ext>
            </a:extLst>
          </p:cNvPr>
          <p:cNvSpPr>
            <a:spLocks noGrp="1"/>
          </p:cNvSpPr>
          <p:nvPr>
            <p:ph type="title"/>
          </p:nvPr>
        </p:nvSpPr>
        <p:spPr/>
        <p:txBody>
          <a:bodyPr/>
          <a:lstStyle/>
          <a:p>
            <a:r>
              <a:rPr lang="en-CA" dirty="0"/>
              <a:t>A Modern Medieval Commentary</a:t>
            </a:r>
            <a:endParaRPr lang="en-US" dirty="0"/>
          </a:p>
        </p:txBody>
      </p:sp>
      <p:sp>
        <p:nvSpPr>
          <p:cNvPr id="3" name="Content Placeholder 2">
            <a:extLst>
              <a:ext uri="{FF2B5EF4-FFF2-40B4-BE49-F238E27FC236}">
                <a16:creationId xmlns:a16="http://schemas.microsoft.com/office/drawing/2014/main" id="{C00A6763-F4BF-4778-8C55-95478D5C5CCC}"/>
              </a:ext>
            </a:extLst>
          </p:cNvPr>
          <p:cNvSpPr>
            <a:spLocks noGrp="1"/>
          </p:cNvSpPr>
          <p:nvPr>
            <p:ph idx="1"/>
          </p:nvPr>
        </p:nvSpPr>
        <p:spPr>
          <a:xfrm>
            <a:off x="1097280" y="2108201"/>
            <a:ext cx="10058400" cy="3895034"/>
          </a:xfrm>
        </p:spPr>
        <p:txBody>
          <a:bodyPr>
            <a:noAutofit/>
          </a:bodyPr>
          <a:lstStyle/>
          <a:p>
            <a:pPr>
              <a:buFont typeface="Arial" panose="020B0604020202020204" pitchFamily="34" charset="0"/>
              <a:buChar char="•"/>
            </a:pPr>
            <a:r>
              <a:rPr lang="en-CA" dirty="0">
                <a:latin typeface="Times New Roman" panose="02020603050405020304" pitchFamily="18" charset="0"/>
                <a:cs typeface="Times New Roman" panose="02020603050405020304" pitchFamily="18" charset="0"/>
              </a:rPr>
              <a:t>The </a:t>
            </a:r>
            <a:r>
              <a:rPr lang="en-CA" dirty="0" err="1">
                <a:latin typeface="Times New Roman" panose="02020603050405020304" pitchFamily="18" charset="0"/>
                <a:cs typeface="Times New Roman" panose="02020603050405020304" pitchFamily="18" charset="0"/>
              </a:rPr>
              <a:t>Meiri</a:t>
            </a:r>
            <a:r>
              <a:rPr lang="en-CA" dirty="0">
                <a:latin typeface="Times New Roman" panose="02020603050405020304" pitchFamily="18" charset="0"/>
                <a:cs typeface="Times New Roman" panose="02020603050405020304" pitchFamily="18" charset="0"/>
              </a:rPr>
              <a:t> took several innovative measures to make his commentary on the Talmud more accessible to the reader.</a:t>
            </a:r>
          </a:p>
          <a:p>
            <a:r>
              <a:rPr lang="en-CA" b="1" dirty="0">
                <a:latin typeface="Times New Roman" panose="02020603050405020304" pitchFamily="18" charset="0"/>
                <a:cs typeface="Times New Roman" panose="02020603050405020304" pitchFamily="18" charset="0"/>
              </a:rPr>
              <a:t>Introductory Material- </a:t>
            </a:r>
          </a:p>
          <a:p>
            <a:pPr marL="457200" indent="-457200">
              <a:spcBef>
                <a:spcPts val="200"/>
              </a:spcBef>
              <a:buFont typeface="+mj-lt"/>
              <a:buAutoNum type="arabicPeriod"/>
            </a:pPr>
            <a:r>
              <a:rPr lang="en-CA" dirty="0" err="1">
                <a:latin typeface="Times New Roman" panose="02020603050405020304" pitchFamily="18" charset="0"/>
                <a:cs typeface="Times New Roman" panose="02020603050405020304" pitchFamily="18" charset="0"/>
              </a:rPr>
              <a:t>Meiri</a:t>
            </a:r>
            <a:r>
              <a:rPr lang="en-CA" dirty="0">
                <a:latin typeface="Times New Roman" panose="02020603050405020304" pitchFamily="18" charset="0"/>
                <a:cs typeface="Times New Roman" panose="02020603050405020304" pitchFamily="18" charset="0"/>
              </a:rPr>
              <a:t> opens each Tractate with a summary of the main topics covered by the tractate and in each chapter</a:t>
            </a:r>
          </a:p>
          <a:p>
            <a:pPr marL="457200" indent="-457200">
              <a:buFont typeface="+mj-lt"/>
              <a:buAutoNum type="arabicPeriod"/>
            </a:pPr>
            <a:r>
              <a:rPr lang="en-CA" dirty="0">
                <a:latin typeface="Times New Roman" panose="02020603050405020304" pitchFamily="18" charset="0"/>
                <a:cs typeface="Times New Roman" panose="02020603050405020304" pitchFamily="18" charset="0"/>
              </a:rPr>
              <a:t>He introduces each chapter with a summary.</a:t>
            </a:r>
          </a:p>
          <a:p>
            <a:pPr marL="457200" indent="-457200">
              <a:buFont typeface="+mj-lt"/>
              <a:buAutoNum type="arabicPeriod"/>
            </a:pPr>
            <a:r>
              <a:rPr lang="en-CA" dirty="0">
                <a:latin typeface="Times New Roman" panose="02020603050405020304" pitchFamily="18" charset="0"/>
                <a:cs typeface="Times New Roman" panose="02020603050405020304" pitchFamily="18" charset="0"/>
              </a:rPr>
              <a:t>He introduces each Mishna with a summary and elucidates that main concepts discussed in the Talmud.</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When the Talmud goes on a tangent, he will tell you about it and give you the necessary background material.</a:t>
            </a:r>
            <a:endParaRPr lang="en-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0042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0FEBC-E542-4FE3-9647-5DAB1553C27C}"/>
              </a:ext>
            </a:extLst>
          </p:cNvPr>
          <p:cNvSpPr>
            <a:spLocks noGrp="1"/>
          </p:cNvSpPr>
          <p:nvPr>
            <p:ph type="title"/>
          </p:nvPr>
        </p:nvSpPr>
        <p:spPr/>
        <p:txBody>
          <a:bodyPr/>
          <a:lstStyle/>
          <a:p>
            <a:r>
              <a:rPr lang="en-CA" dirty="0"/>
              <a:t>Introduction to Tractate </a:t>
            </a:r>
            <a:r>
              <a:rPr lang="en-CA" dirty="0" err="1"/>
              <a:t>Berachot</a:t>
            </a:r>
            <a:endParaRPr lang="en-US" dirty="0"/>
          </a:p>
        </p:txBody>
      </p:sp>
      <p:sp>
        <p:nvSpPr>
          <p:cNvPr id="3" name="Content Placeholder 2">
            <a:extLst>
              <a:ext uri="{FF2B5EF4-FFF2-40B4-BE49-F238E27FC236}">
                <a16:creationId xmlns:a16="http://schemas.microsoft.com/office/drawing/2014/main" id="{5C22440E-2295-4AEF-AE8F-18B6615060F9}"/>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And the matter of the whole Tractate will indeed usually be directed to clarify four esteemed matters. </a:t>
            </a:r>
          </a:p>
          <a:p>
            <a:pPr marL="342900" marR="0" lvl="0" indent="-342900">
              <a:lnSpc>
                <a:spcPct val="107000"/>
              </a:lnSpc>
              <a:spcBef>
                <a:spcPts val="0"/>
              </a:spcBef>
              <a:spcAft>
                <a:spcPts val="0"/>
              </a:spcAft>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To clarify the nature of the [declaration of] unity that we must declare toward He may He be blessed…</a:t>
            </a:r>
          </a:p>
          <a:p>
            <a:pPr marL="342900" marR="0" lvl="0" indent="-342900">
              <a:lnSpc>
                <a:spcPct val="107000"/>
              </a:lnSpc>
              <a:spcBef>
                <a:spcPts val="0"/>
              </a:spcBef>
              <a:spcAft>
                <a:spcPts val="0"/>
              </a:spcAft>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To clarify the features of the types of prayers we are obligated to pray in front of him everyday</a:t>
            </a:r>
          </a:p>
          <a:p>
            <a:pPr marL="342900" marR="0" lvl="0" indent="-342900">
              <a:lnSpc>
                <a:spcPct val="107000"/>
              </a:lnSpc>
              <a:spcBef>
                <a:spcPts val="0"/>
              </a:spcBef>
              <a:spcAft>
                <a:spcPts val="0"/>
              </a:spcAft>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To clarify the character of the blessings we are obligated to bless Him upon what every pleasure comes upon us whether through eating, drinking, smell or any other pleasure</a:t>
            </a:r>
          </a:p>
          <a:p>
            <a:pPr marL="342900" marR="0" lvl="0" indent="-342900">
              <a:lnSpc>
                <a:spcPct val="107000"/>
              </a:lnSpc>
              <a:spcBef>
                <a:spcPts val="0"/>
              </a:spcBef>
              <a:spcAft>
                <a:spcPts val="800"/>
              </a:spcAft>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character of blessed we are obligated to bless Him upon anything that happens to us whether good or bad, how we do so for each matter, and how we need to contemplate and give thanks for all that reaches us whether we see or hear new things for all is from Him</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288025"/>
      </p:ext>
    </p:extLst>
  </p:cSld>
  <p:clrMapOvr>
    <a:masterClrMapping/>
  </p:clrMapOvr>
</p:sld>
</file>

<file path=ppt/theme/theme1.xml><?xml version="1.0" encoding="utf-8"?>
<a:theme xmlns:a="http://schemas.openxmlformats.org/drawingml/2006/main" name="RetrospectVTI">
  <a:themeElements>
    <a:clrScheme name="AnalogousFromRegularSeedRightStep">
      <a:dk1>
        <a:srgbClr val="000000"/>
      </a:dk1>
      <a:lt1>
        <a:srgbClr val="FFFFFF"/>
      </a:lt1>
      <a:dk2>
        <a:srgbClr val="233C22"/>
      </a:dk2>
      <a:lt2>
        <a:srgbClr val="E2E8E8"/>
      </a:lt2>
      <a:accent1>
        <a:srgbClr val="E72930"/>
      </a:accent1>
      <a:accent2>
        <a:srgbClr val="D55F17"/>
      </a:accent2>
      <a:accent3>
        <a:srgbClr val="C0A022"/>
      </a:accent3>
      <a:accent4>
        <a:srgbClr val="8FB013"/>
      </a:accent4>
      <a:accent5>
        <a:srgbClr val="59B821"/>
      </a:accent5>
      <a:accent6>
        <a:srgbClr val="15BE1C"/>
      </a:accent6>
      <a:hlink>
        <a:srgbClr val="30918E"/>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314</TotalTime>
  <Words>1976</Words>
  <Application>Microsoft Office PowerPoint</Application>
  <PresentationFormat>Widescreen</PresentationFormat>
  <Paragraphs>90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Roboto</vt:lpstr>
      <vt:lpstr>Times New Roman</vt:lpstr>
      <vt:lpstr>Wingdings</vt:lpstr>
      <vt:lpstr>RetrospectVTI</vt:lpstr>
      <vt:lpstr>Rabbi Menachem Meiri</vt:lpstr>
      <vt:lpstr>A Few Biographical Details</vt:lpstr>
      <vt:lpstr>Difficult Life</vt:lpstr>
      <vt:lpstr>Written Works</vt:lpstr>
      <vt:lpstr>Meiri on Teshuva</vt:lpstr>
      <vt:lpstr>A Groundbreaking Commentary</vt:lpstr>
      <vt:lpstr>A Groundbreaking Commentary</vt:lpstr>
      <vt:lpstr>A Modern Medieval Commentary</vt:lpstr>
      <vt:lpstr>Introduction to Tractate Berachot</vt:lpstr>
      <vt:lpstr>A Modern Medieval Commentary</vt:lpstr>
      <vt:lpstr>A Maimonidean- Meiri on Secular Wisdom</vt:lpstr>
      <vt:lpstr>A Maimonidean- Meiri on Secular Wisdom</vt:lpstr>
      <vt:lpstr>A Maimonidean- Meiri on Secular Wisdom</vt:lpstr>
      <vt:lpstr>Meiri on Monotheistic/Civilized Gentiles</vt:lpstr>
      <vt:lpstr>Meiri on Monotheistic/Civilized Gentiles</vt:lpstr>
      <vt:lpstr>Meiri on Monotheistic/Civilized Gentiles</vt:lpstr>
      <vt:lpstr>Meiri on Women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Rabbi Menachem Meiri</dc:title>
  <dc:creator>Sammy Bergman</dc:creator>
  <cp:lastModifiedBy>Sammy Bergman</cp:lastModifiedBy>
  <cp:revision>18</cp:revision>
  <dcterms:created xsi:type="dcterms:W3CDTF">2021-01-26T19:02:47Z</dcterms:created>
  <dcterms:modified xsi:type="dcterms:W3CDTF">2021-01-27T14:45:23Z</dcterms:modified>
</cp:coreProperties>
</file>