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5" r:id="rId16"/>
    <p:sldId id="271" r:id="rId17"/>
    <p:sldId id="272" r:id="rId18"/>
    <p:sldId id="273" r:id="rId19"/>
    <p:sldId id="274"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y Bergman" userId="aa2cb88fd5b117a1" providerId="LiveId" clId="{992B6D81-3046-4D78-B125-FE060CCBEBE0}"/>
    <pc:docChg chg="undo custSel modSld">
      <pc:chgData name="Sammy Bergman" userId="aa2cb88fd5b117a1" providerId="LiveId" clId="{992B6D81-3046-4D78-B125-FE060CCBEBE0}" dt="2021-01-06T04:07:25.684" v="121" actId="20577"/>
      <pc:docMkLst>
        <pc:docMk/>
      </pc:docMkLst>
      <pc:sldChg chg="modSp mod">
        <pc:chgData name="Sammy Bergman" userId="aa2cb88fd5b117a1" providerId="LiveId" clId="{992B6D81-3046-4D78-B125-FE060CCBEBE0}" dt="2021-01-06T01:58:58.069" v="83" actId="20577"/>
        <pc:sldMkLst>
          <pc:docMk/>
          <pc:sldMk cId="1716858922" sldId="260"/>
        </pc:sldMkLst>
        <pc:spChg chg="mod">
          <ac:chgData name="Sammy Bergman" userId="aa2cb88fd5b117a1" providerId="LiveId" clId="{992B6D81-3046-4D78-B125-FE060CCBEBE0}" dt="2021-01-06T01:58:58.069" v="83" actId="20577"/>
          <ac:spMkLst>
            <pc:docMk/>
            <pc:sldMk cId="1716858922" sldId="260"/>
            <ac:spMk id="3" creationId="{4F05CB81-5F55-4F37-8F60-7211EC761DD3}"/>
          </ac:spMkLst>
        </pc:spChg>
      </pc:sldChg>
      <pc:sldChg chg="modSp mod">
        <pc:chgData name="Sammy Bergman" userId="aa2cb88fd5b117a1" providerId="LiveId" clId="{992B6D81-3046-4D78-B125-FE060CCBEBE0}" dt="2021-01-06T01:59:23.909" v="84" actId="20577"/>
        <pc:sldMkLst>
          <pc:docMk/>
          <pc:sldMk cId="3770625888" sldId="261"/>
        </pc:sldMkLst>
        <pc:spChg chg="mod">
          <ac:chgData name="Sammy Bergman" userId="aa2cb88fd5b117a1" providerId="LiveId" clId="{992B6D81-3046-4D78-B125-FE060CCBEBE0}" dt="2021-01-06T01:59:23.909" v="84" actId="20577"/>
          <ac:spMkLst>
            <pc:docMk/>
            <pc:sldMk cId="3770625888" sldId="261"/>
            <ac:spMk id="3" creationId="{C084645E-F005-4729-BD1E-B292CD253892}"/>
          </ac:spMkLst>
        </pc:spChg>
      </pc:sldChg>
      <pc:sldChg chg="modSp mod">
        <pc:chgData name="Sammy Bergman" userId="aa2cb88fd5b117a1" providerId="LiveId" clId="{992B6D81-3046-4D78-B125-FE060CCBEBE0}" dt="2021-01-06T02:17:26.542" v="112" actId="27636"/>
        <pc:sldMkLst>
          <pc:docMk/>
          <pc:sldMk cId="1377250318" sldId="262"/>
        </pc:sldMkLst>
        <pc:spChg chg="mod">
          <ac:chgData name="Sammy Bergman" userId="aa2cb88fd5b117a1" providerId="LiveId" clId="{992B6D81-3046-4D78-B125-FE060CCBEBE0}" dt="2021-01-06T02:17:26.542" v="112" actId="27636"/>
          <ac:spMkLst>
            <pc:docMk/>
            <pc:sldMk cId="1377250318" sldId="262"/>
            <ac:spMk id="3" creationId="{4E889C70-34E5-4689-8E01-9C6AA29FB3DD}"/>
          </ac:spMkLst>
        </pc:spChg>
      </pc:sldChg>
      <pc:sldChg chg="modSp mod">
        <pc:chgData name="Sammy Bergman" userId="aa2cb88fd5b117a1" providerId="LiveId" clId="{992B6D81-3046-4D78-B125-FE060CCBEBE0}" dt="2021-01-06T02:41:24.291" v="118" actId="20577"/>
        <pc:sldMkLst>
          <pc:docMk/>
          <pc:sldMk cId="1941853301" sldId="263"/>
        </pc:sldMkLst>
        <pc:spChg chg="mod">
          <ac:chgData name="Sammy Bergman" userId="aa2cb88fd5b117a1" providerId="LiveId" clId="{992B6D81-3046-4D78-B125-FE060CCBEBE0}" dt="2021-01-06T02:41:24.291" v="118" actId="20577"/>
          <ac:spMkLst>
            <pc:docMk/>
            <pc:sldMk cId="1941853301" sldId="263"/>
            <ac:spMk id="3" creationId="{6D63009C-8282-429E-9908-C4BBC5F5F12A}"/>
          </ac:spMkLst>
        </pc:spChg>
      </pc:sldChg>
      <pc:sldChg chg="modSp mod">
        <pc:chgData name="Sammy Bergman" userId="aa2cb88fd5b117a1" providerId="LiveId" clId="{992B6D81-3046-4D78-B125-FE060CCBEBE0}" dt="2021-01-06T02:41:52.210" v="120" actId="123"/>
        <pc:sldMkLst>
          <pc:docMk/>
          <pc:sldMk cId="149433940" sldId="264"/>
        </pc:sldMkLst>
        <pc:spChg chg="mod">
          <ac:chgData name="Sammy Bergman" userId="aa2cb88fd5b117a1" providerId="LiveId" clId="{992B6D81-3046-4D78-B125-FE060CCBEBE0}" dt="2021-01-06T02:41:52.210" v="120" actId="123"/>
          <ac:spMkLst>
            <pc:docMk/>
            <pc:sldMk cId="149433940" sldId="264"/>
            <ac:spMk id="3" creationId="{713B9D35-8841-41D9-8A8F-02D41437C90F}"/>
          </ac:spMkLst>
        </pc:spChg>
      </pc:sldChg>
      <pc:sldChg chg="modSp mod">
        <pc:chgData name="Sammy Bergman" userId="aa2cb88fd5b117a1" providerId="LiveId" clId="{992B6D81-3046-4D78-B125-FE060CCBEBE0}" dt="2021-01-06T04:07:25.684" v="121" actId="20577"/>
        <pc:sldMkLst>
          <pc:docMk/>
          <pc:sldMk cId="43661513" sldId="270"/>
        </pc:sldMkLst>
        <pc:spChg chg="mod">
          <ac:chgData name="Sammy Bergman" userId="aa2cb88fd5b117a1" providerId="LiveId" clId="{992B6D81-3046-4D78-B125-FE060CCBEBE0}" dt="2021-01-06T04:07:25.684" v="121" actId="20577"/>
          <ac:spMkLst>
            <pc:docMk/>
            <pc:sldMk cId="43661513" sldId="270"/>
            <ac:spMk id="3" creationId="{5BE7D1B9-8E3C-4C09-8E01-9549A722843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49458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17702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227030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464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59175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B06BC0-7AB2-4BB1-9020-A96A5D12290D}"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68061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BB06BC0-7AB2-4BB1-9020-A96A5D12290D}"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58710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40935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276776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183074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06BC0-7AB2-4BB1-9020-A96A5D12290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176691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06BC0-7AB2-4BB1-9020-A96A5D12290D}"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56014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971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B06BC0-7AB2-4BB1-9020-A96A5D12290D}"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78307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B06BC0-7AB2-4BB1-9020-A96A5D12290D}"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70013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BB06BC0-7AB2-4BB1-9020-A96A5D12290D}"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25076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349594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B06BC0-7AB2-4BB1-9020-A96A5D12290D}"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DB16-E82C-4C88-A97F-CABD1343CAEA}" type="slidenum">
              <a:rPr lang="en-US" smtClean="0"/>
              <a:t>‹#›</a:t>
            </a:fld>
            <a:endParaRPr lang="en-US"/>
          </a:p>
        </p:txBody>
      </p:sp>
    </p:spTree>
    <p:extLst>
      <p:ext uri="{BB962C8B-B14F-4D97-AF65-F5344CB8AC3E}">
        <p14:creationId xmlns:p14="http://schemas.microsoft.com/office/powerpoint/2010/main" val="90685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BB06BC0-7AB2-4BB1-9020-A96A5D12290D}" type="datetimeFigureOut">
              <a:rPr lang="en-US" smtClean="0"/>
              <a:t>1/5/2021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6B3DB16-E82C-4C88-A97F-CABD1343CAEA}" type="slidenum">
              <a:rPr lang="en-US" smtClean="0"/>
              <a:t>‹#›</a:t>
            </a:fld>
            <a:endParaRPr lang="en-US"/>
          </a:p>
        </p:txBody>
      </p:sp>
    </p:spTree>
    <p:extLst>
      <p:ext uri="{BB962C8B-B14F-4D97-AF65-F5344CB8AC3E}">
        <p14:creationId xmlns:p14="http://schemas.microsoft.com/office/powerpoint/2010/main" val="4332999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Genesis.5.3" TargetMode="External"/><Relationship Id="rId2" Type="http://schemas.openxmlformats.org/officeDocument/2006/relationships/hyperlink" Target="/Bamidbar_Rabbah.14.12"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Bamidbar_Rabbah.14.12"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Bamidbar_Rabbah.13.16"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Bamidbar_Rabbah.13.14" TargetMode="External"/><Relationship Id="rId2" Type="http://schemas.openxmlformats.org/officeDocument/2006/relationships/hyperlink" Target="/Genesis.18.7" TargetMode="External"/><Relationship Id="rId1" Type="http://schemas.openxmlformats.org/officeDocument/2006/relationships/slideLayout" Target="../slideLayouts/slideLayout18.xml"/><Relationship Id="rId4" Type="http://schemas.openxmlformats.org/officeDocument/2006/relationships/hyperlink" Target="/Genesis.30.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Bamidbar_Rabbah.14.10" TargetMode="External"/><Relationship Id="rId2" Type="http://schemas.openxmlformats.org/officeDocument/2006/relationships/hyperlink" Target="/Bamidbar_Rabbah.13.19"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5CDF-C322-441D-9786-5D53C54ECAFC}"/>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CA" sz="6000" dirty="0"/>
              <a:t>Exploring the Jewish World of Medieval Provence</a:t>
            </a:r>
            <a:endParaRPr lang="en-US" sz="6000" dirty="0"/>
          </a:p>
        </p:txBody>
      </p:sp>
      <p:pic>
        <p:nvPicPr>
          <p:cNvPr id="7" name="Content Placeholder 6" descr="Text&#10;&#10;Description automatically generated">
            <a:extLst>
              <a:ext uri="{FF2B5EF4-FFF2-40B4-BE49-F238E27FC236}">
                <a16:creationId xmlns:a16="http://schemas.microsoft.com/office/drawing/2014/main" id="{4E2A9D6B-01A3-4B6B-B8CB-7D97268EAE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028" r="2" b="603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969028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שימוש נוצרי בפנטסיה יהודית: על משה הדרשן - יְקוּם תַּרְבּוּת">
            <a:extLst>
              <a:ext uri="{FF2B5EF4-FFF2-40B4-BE49-F238E27FC236}">
                <a16:creationId xmlns:a16="http://schemas.microsoft.com/office/drawing/2014/main" id="{33BA2C2B-C1C8-4381-B1B7-FD7743453A4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688" r="4022" b="1"/>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29AD49-1D66-499B-90BA-12C00D4B1F3A}"/>
              </a:ext>
            </a:extLst>
          </p:cNvPr>
          <p:cNvSpPr>
            <a:spLocks noGrp="1"/>
          </p:cNvSpPr>
          <p:nvPr>
            <p:ph type="title"/>
          </p:nvPr>
        </p:nvSpPr>
        <p:spPr>
          <a:xfrm>
            <a:off x="4465050" y="618517"/>
            <a:ext cx="6672886" cy="1596177"/>
          </a:xfrm>
        </p:spPr>
        <p:txBody>
          <a:bodyPr vert="horz" lIns="91440" tIns="45720" rIns="91440" bIns="45720" rtlCol="0" anchor="ctr">
            <a:normAutofit/>
          </a:bodyPr>
          <a:lstStyle/>
          <a:p>
            <a:r>
              <a:rPr lang="en-US"/>
              <a:t>Rabbi Moshe HaDarshan: Father of the Sermon</a:t>
            </a:r>
          </a:p>
        </p:txBody>
      </p:sp>
      <p:sp>
        <p:nvSpPr>
          <p:cNvPr id="4" name="TextBox 3">
            <a:extLst>
              <a:ext uri="{FF2B5EF4-FFF2-40B4-BE49-F238E27FC236}">
                <a16:creationId xmlns:a16="http://schemas.microsoft.com/office/drawing/2014/main" id="{347ED45C-8C7B-4141-964E-250B19D2F74A}"/>
              </a:ext>
            </a:extLst>
          </p:cNvPr>
          <p:cNvSpPr txBox="1"/>
          <p:nvPr/>
        </p:nvSpPr>
        <p:spPr>
          <a:xfrm>
            <a:off x="4465048" y="2367092"/>
            <a:ext cx="6672887" cy="3424107"/>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r>
              <a:rPr lang="en-US" cap="all"/>
              <a:t>https://kotar.cet.ac.il/KotarApp/Viewer.aspx?nBookID=98928714#31.1260.6.default</a:t>
            </a:r>
          </a:p>
        </p:txBody>
      </p:sp>
    </p:spTree>
    <p:extLst>
      <p:ext uri="{BB962C8B-B14F-4D97-AF65-F5344CB8AC3E}">
        <p14:creationId xmlns:p14="http://schemas.microsoft.com/office/powerpoint/2010/main" val="69812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876D-9A51-46F9-BFB7-920E417895CE}"/>
              </a:ext>
            </a:extLst>
          </p:cNvPr>
          <p:cNvSpPr>
            <a:spLocks noGrp="1"/>
          </p:cNvSpPr>
          <p:nvPr>
            <p:ph type="title"/>
          </p:nvPr>
        </p:nvSpPr>
        <p:spPr/>
        <p:txBody>
          <a:bodyPr/>
          <a:lstStyle/>
          <a:p>
            <a:r>
              <a:rPr lang="en-CA" dirty="0"/>
              <a:t>A Bit of Biographical Information</a:t>
            </a:r>
            <a:endParaRPr lang="en-US" dirty="0"/>
          </a:p>
        </p:txBody>
      </p:sp>
      <p:sp>
        <p:nvSpPr>
          <p:cNvPr id="3" name="Content Placeholder 2">
            <a:extLst>
              <a:ext uri="{FF2B5EF4-FFF2-40B4-BE49-F238E27FC236}">
                <a16:creationId xmlns:a16="http://schemas.microsoft.com/office/drawing/2014/main" id="{F66A8C8A-1535-4F22-BC35-C566786F8DF2}"/>
              </a:ext>
            </a:extLst>
          </p:cNvPr>
          <p:cNvSpPr>
            <a:spLocks noGrp="1"/>
          </p:cNvSpPr>
          <p:nvPr>
            <p:ph idx="1"/>
          </p:nvPr>
        </p:nvSpPr>
        <p:spPr/>
        <p:txBody>
          <a:bodyPr/>
          <a:lstStyle/>
          <a:p>
            <a:r>
              <a:rPr lang="en-US" dirty="0"/>
              <a:t>Rabbi Moshe </a:t>
            </a:r>
            <a:r>
              <a:rPr lang="en-US" dirty="0" err="1"/>
              <a:t>HaDarshan</a:t>
            </a:r>
            <a:r>
              <a:rPr lang="en-US" dirty="0"/>
              <a:t>- Darshan=Preacher- Very little was written about him</a:t>
            </a:r>
          </a:p>
          <a:p>
            <a:pPr lvl="1"/>
            <a:r>
              <a:rPr lang="en-US" dirty="0"/>
              <a:t>He is always referred to as a preacher, and often associated with Narbonne, which suggests he delivered much of his written work orally to crowds in the community.</a:t>
            </a:r>
          </a:p>
          <a:p>
            <a:pPr lvl="1"/>
            <a:r>
              <a:rPr lang="en-US" dirty="0"/>
              <a:t>He had a son named Yehuda, who was also knows as a preacher, and a brother named Levi, who was also a scholar.</a:t>
            </a:r>
          </a:p>
          <a:p>
            <a:pPr lvl="1"/>
            <a:r>
              <a:rPr lang="en-US" dirty="0"/>
              <a:t>He was the teacher of Rabbi </a:t>
            </a:r>
            <a:r>
              <a:rPr lang="en-US" dirty="0" err="1"/>
              <a:t>Natan</a:t>
            </a:r>
            <a:r>
              <a:rPr lang="en-US" dirty="0"/>
              <a:t> son of </a:t>
            </a:r>
            <a:r>
              <a:rPr lang="en-US" dirty="0" err="1"/>
              <a:t>Yechiel</a:t>
            </a:r>
            <a:r>
              <a:rPr lang="en-US" dirty="0"/>
              <a:t> of Rome who wrote an important Talmudic Encyclopedia.</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9630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0CE1-EEB5-4479-8F29-6A11639AE048}"/>
              </a:ext>
            </a:extLst>
          </p:cNvPr>
          <p:cNvSpPr>
            <a:spLocks noGrp="1"/>
          </p:cNvSpPr>
          <p:nvPr>
            <p:ph type="title"/>
          </p:nvPr>
        </p:nvSpPr>
        <p:spPr/>
        <p:txBody>
          <a:bodyPr/>
          <a:lstStyle/>
          <a:p>
            <a:r>
              <a:rPr lang="en-US" dirty="0"/>
              <a:t>The Sermons of R’ Moshe</a:t>
            </a:r>
          </a:p>
        </p:txBody>
      </p:sp>
      <p:sp>
        <p:nvSpPr>
          <p:cNvPr id="3" name="Content Placeholder 2">
            <a:extLst>
              <a:ext uri="{FF2B5EF4-FFF2-40B4-BE49-F238E27FC236}">
                <a16:creationId xmlns:a16="http://schemas.microsoft.com/office/drawing/2014/main" id="{DCE8CB57-756D-4D61-BE3A-F2A83D7C90C5}"/>
              </a:ext>
            </a:extLst>
          </p:cNvPr>
          <p:cNvSpPr>
            <a:spLocks noGrp="1"/>
          </p:cNvSpPr>
          <p:nvPr>
            <p:ph idx="1"/>
          </p:nvPr>
        </p:nvSpPr>
        <p:spPr/>
        <p:txBody>
          <a:bodyPr>
            <a:normAutofit fontScale="92500" lnSpcReduction="10000"/>
          </a:bodyPr>
          <a:lstStyle/>
          <a:p>
            <a:r>
              <a:rPr lang="en-US" dirty="0"/>
              <a:t>Rabbi Moshe </a:t>
            </a:r>
            <a:r>
              <a:rPr lang="en-US" dirty="0" err="1"/>
              <a:t>HaDarshan’s</a:t>
            </a:r>
            <a:r>
              <a:rPr lang="en-US" dirty="0"/>
              <a:t> ideas were primarily promulgated in the commentary of Rabbi </a:t>
            </a:r>
            <a:r>
              <a:rPr lang="en-US" dirty="0" err="1"/>
              <a:t>Shlomo</a:t>
            </a:r>
            <a:r>
              <a:rPr lang="en-US" dirty="0"/>
              <a:t> </a:t>
            </a:r>
            <a:r>
              <a:rPr lang="en-US" dirty="0" err="1"/>
              <a:t>Yitzchaki</a:t>
            </a:r>
            <a:r>
              <a:rPr lang="en-US" dirty="0"/>
              <a:t> (</a:t>
            </a:r>
            <a:r>
              <a:rPr lang="en-US" dirty="0" err="1"/>
              <a:t>Rashi</a:t>
            </a:r>
            <a:r>
              <a:rPr lang="en-US" dirty="0"/>
              <a:t>), the most prolific biblical, and Talmudic commentator of his time, and even today.</a:t>
            </a:r>
          </a:p>
          <a:p>
            <a:pPr lvl="1"/>
            <a:r>
              <a:rPr lang="en-US" dirty="0" err="1"/>
              <a:t>Rashi</a:t>
            </a:r>
            <a:r>
              <a:rPr lang="en-US" dirty="0"/>
              <a:t>, who lived in Northern France (Troyes) knew of Rabbi Moshe’s sermons even though they were delivered in Southern France.</a:t>
            </a:r>
          </a:p>
          <a:p>
            <a:r>
              <a:rPr lang="en-US" dirty="0"/>
              <a:t>His work is often quoted by Don Isaac Abravanel (15</a:t>
            </a:r>
            <a:r>
              <a:rPr lang="en-US" baseline="30000" dirty="0"/>
              <a:t>th</a:t>
            </a:r>
            <a:r>
              <a:rPr lang="en-US" dirty="0"/>
              <a:t> century Spain)</a:t>
            </a:r>
          </a:p>
          <a:p>
            <a:r>
              <a:rPr lang="en-CA" dirty="0"/>
              <a:t>He is also quoted in Pugio Fidei, a polemical work written by Ramon’ Marti, a 13</a:t>
            </a:r>
            <a:r>
              <a:rPr lang="en-CA" baseline="30000" dirty="0"/>
              <a:t>th</a:t>
            </a:r>
            <a:r>
              <a:rPr lang="en-CA" dirty="0"/>
              <a:t> century Dominican monk.</a:t>
            </a:r>
          </a:p>
          <a:p>
            <a:r>
              <a:rPr lang="en-CA" dirty="0"/>
              <a:t>However, his actual works are no longer extant. </a:t>
            </a:r>
            <a:endParaRPr lang="en-US" dirty="0"/>
          </a:p>
        </p:txBody>
      </p:sp>
    </p:spTree>
    <p:extLst>
      <p:ext uri="{BB962C8B-B14F-4D97-AF65-F5344CB8AC3E}">
        <p14:creationId xmlns:p14="http://schemas.microsoft.com/office/powerpoint/2010/main" val="275506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3BFD-3765-4473-B6DE-624979B033ED}"/>
              </a:ext>
            </a:extLst>
          </p:cNvPr>
          <p:cNvSpPr>
            <a:spLocks noGrp="1"/>
          </p:cNvSpPr>
          <p:nvPr>
            <p:ph type="title"/>
          </p:nvPr>
        </p:nvSpPr>
        <p:spPr/>
        <p:txBody>
          <a:bodyPr/>
          <a:lstStyle/>
          <a:p>
            <a:r>
              <a:rPr lang="en-CA"/>
              <a:t>Finding Meaning in Numbers</a:t>
            </a:r>
            <a:endParaRPr lang="en-US" dirty="0"/>
          </a:p>
        </p:txBody>
      </p:sp>
      <p:sp>
        <p:nvSpPr>
          <p:cNvPr id="3" name="Content Placeholder 2">
            <a:extLst>
              <a:ext uri="{FF2B5EF4-FFF2-40B4-BE49-F238E27FC236}">
                <a16:creationId xmlns:a16="http://schemas.microsoft.com/office/drawing/2014/main" id="{F43F68A7-0C49-46AA-8765-7DF5E7918690}"/>
              </a:ext>
            </a:extLst>
          </p:cNvPr>
          <p:cNvSpPr>
            <a:spLocks noGrp="1"/>
          </p:cNvSpPr>
          <p:nvPr>
            <p:ph idx="1"/>
          </p:nvPr>
        </p:nvSpPr>
        <p:spPr/>
        <p:txBody>
          <a:bodyPr>
            <a:normAutofit fontScale="85000" lnSpcReduction="20000"/>
          </a:bodyPr>
          <a:lstStyle/>
          <a:p>
            <a:pPr marL="0" indent="0">
              <a:lnSpc>
                <a:spcPct val="120000"/>
              </a:lnSpc>
              <a:buNone/>
            </a:pPr>
            <a:r>
              <a:rPr lang="en-CA" sz="2000" b="1" dirty="0" err="1">
                <a:latin typeface="Times New Roman" panose="02020603050405020304" pitchFamily="18" charset="0"/>
                <a:cs typeface="Times New Roman" panose="02020603050405020304" pitchFamily="18" charset="0"/>
              </a:rPr>
              <a:t>Bamidbar</a:t>
            </a:r>
            <a:r>
              <a:rPr lang="en-CA" sz="2000" b="1" dirty="0">
                <a:latin typeface="Times New Roman" panose="02020603050405020304" pitchFamily="18" charset="0"/>
                <a:cs typeface="Times New Roman" panose="02020603050405020304" pitchFamily="18" charset="0"/>
              </a:rPr>
              <a:t> Chapter 7, Offerings of the Princes upon the Dedication of the </a:t>
            </a:r>
            <a:r>
              <a:rPr lang="en-CA" sz="2000" b="1" dirty="0" err="1">
                <a:latin typeface="Times New Roman" panose="02020603050405020304" pitchFamily="18" charset="0"/>
                <a:cs typeface="Times New Roman" panose="02020603050405020304" pitchFamily="18" charset="0"/>
              </a:rPr>
              <a:t>Tabernac</a:t>
            </a:r>
            <a:r>
              <a:rPr lang="en-US" sz="2000" b="1" dirty="0">
                <a:latin typeface="Times New Roman" panose="02020603050405020304" pitchFamily="18" charset="0"/>
                <a:cs typeface="Times New Roman" panose="02020603050405020304" pitchFamily="18" charset="0"/>
              </a:rPr>
              <a:t>le (JPS 1985)</a:t>
            </a:r>
          </a:p>
          <a:p>
            <a:pPr marL="0" indent="0">
              <a:lnSpc>
                <a:spcPct val="130000"/>
              </a:lnSpc>
              <a:buNone/>
            </a:pPr>
            <a:r>
              <a:rPr lang="en-US" sz="2200" dirty="0">
                <a:latin typeface="Times New Roman" panose="02020603050405020304" pitchFamily="18" charset="0"/>
                <a:cs typeface="Times New Roman" panose="02020603050405020304" pitchFamily="18" charset="0"/>
              </a:rPr>
              <a:t>The one who presented his offering on the first day was Nahshon son of </a:t>
            </a:r>
            <a:r>
              <a:rPr lang="en-US" sz="2200" dirty="0" err="1">
                <a:latin typeface="Times New Roman" panose="02020603050405020304" pitchFamily="18" charset="0"/>
                <a:cs typeface="Times New Roman" panose="02020603050405020304" pitchFamily="18" charset="0"/>
              </a:rPr>
              <a:t>Amminadab</a:t>
            </a:r>
            <a:r>
              <a:rPr lang="en-US" sz="2200" dirty="0">
                <a:latin typeface="Times New Roman" panose="02020603050405020304" pitchFamily="18" charset="0"/>
                <a:cs typeface="Times New Roman" panose="02020603050405020304" pitchFamily="18" charset="0"/>
              </a:rPr>
              <a:t> of the tribe of Judah. His offering: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silver bowl weighing </a:t>
            </a:r>
            <a:r>
              <a:rPr lang="en-US" sz="2200" b="1" dirty="0">
                <a:latin typeface="Times New Roman" panose="02020603050405020304" pitchFamily="18" charset="0"/>
                <a:cs typeface="Times New Roman" panose="02020603050405020304" pitchFamily="18" charset="0"/>
              </a:rPr>
              <a:t>130</a:t>
            </a:r>
            <a:r>
              <a:rPr lang="en-US" sz="2200" dirty="0">
                <a:latin typeface="Times New Roman" panose="02020603050405020304" pitchFamily="18" charset="0"/>
                <a:cs typeface="Times New Roman" panose="02020603050405020304" pitchFamily="18" charset="0"/>
              </a:rPr>
              <a:t> shekels and one silver basin of </a:t>
            </a:r>
            <a:r>
              <a:rPr lang="en-US" sz="2200" b="1" dirty="0">
                <a:latin typeface="Times New Roman" panose="02020603050405020304" pitchFamily="18" charset="0"/>
                <a:cs typeface="Times New Roman" panose="02020603050405020304" pitchFamily="18" charset="0"/>
              </a:rPr>
              <a:t>70</a:t>
            </a:r>
            <a:r>
              <a:rPr lang="en-US" sz="2200" dirty="0">
                <a:latin typeface="Times New Roman" panose="02020603050405020304" pitchFamily="18" charset="0"/>
                <a:cs typeface="Times New Roman" panose="02020603050405020304" pitchFamily="18" charset="0"/>
              </a:rPr>
              <a:t> shekels by the sanctuary weight, both filled with choice flour with oil mixed in, for a meal offering;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gold ladle of </a:t>
            </a:r>
            <a:r>
              <a:rPr lang="en-US" sz="2200" b="1" dirty="0">
                <a:latin typeface="Times New Roman" panose="02020603050405020304" pitchFamily="18" charset="0"/>
                <a:cs typeface="Times New Roman" panose="02020603050405020304" pitchFamily="18" charset="0"/>
              </a:rPr>
              <a:t>10</a:t>
            </a:r>
            <a:r>
              <a:rPr lang="en-US" sz="2200" dirty="0">
                <a:latin typeface="Times New Roman" panose="02020603050405020304" pitchFamily="18" charset="0"/>
                <a:cs typeface="Times New Roman" panose="02020603050405020304" pitchFamily="18" charset="0"/>
              </a:rPr>
              <a:t> shekels, filled with incense;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bull of the herd,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ram, and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lamb in its first year, for a burnt offering; </a:t>
            </a: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goat for a sin offering; and for his sacrifice of well-being: </a:t>
            </a:r>
            <a:r>
              <a:rPr lang="en-US" sz="2200" b="1"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oxen, </a:t>
            </a:r>
            <a:r>
              <a:rPr lang="en-US" sz="2200" b="1"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rams, </a:t>
            </a:r>
            <a:r>
              <a:rPr lang="en-US" sz="2200" b="1"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he-goats, and </a:t>
            </a:r>
            <a:r>
              <a:rPr lang="en-US" sz="2200" b="1"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yearling lambs. That was the offering of Nahshon son of </a:t>
            </a:r>
            <a:r>
              <a:rPr lang="en-US" sz="2200" dirty="0" err="1">
                <a:latin typeface="Times New Roman" panose="02020603050405020304" pitchFamily="18" charset="0"/>
                <a:cs typeface="Times New Roman" panose="02020603050405020304" pitchFamily="18" charset="0"/>
              </a:rPr>
              <a:t>Amminadab</a:t>
            </a:r>
            <a:r>
              <a:rPr lang="en-US" sz="2200" dirty="0">
                <a:latin typeface="Times New Roman" panose="02020603050405020304" pitchFamily="18" charset="0"/>
                <a:cs typeface="Times New Roman" panose="02020603050405020304" pitchFamily="18" charset="0"/>
              </a:rPr>
              <a:t>.</a:t>
            </a:r>
          </a:p>
          <a:p>
            <a:pPr marL="0" indent="0">
              <a:lnSpc>
                <a:spcPct val="12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69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C1F6-0042-4113-84D0-8E3E4F484CF4}"/>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5BE7D1B9-8E3C-4C09-8E01-9549A722843A}"/>
              </a:ext>
            </a:extLst>
          </p:cNvPr>
          <p:cNvSpPr>
            <a:spLocks noGrp="1"/>
          </p:cNvSpPr>
          <p:nvPr>
            <p:ph idx="1"/>
          </p:nvPr>
        </p:nvSpPr>
        <p:spPr>
          <a:xfrm>
            <a:off x="426720" y="1825625"/>
            <a:ext cx="11501120" cy="4351338"/>
          </a:xfrm>
        </p:spPr>
        <p:txBody>
          <a:bodyPr>
            <a:normAutofit fontScale="85000" lnSpcReduction="20000"/>
          </a:bodyPr>
          <a:lstStyle/>
          <a:p>
            <a:pPr marL="0" indent="0">
              <a:buNone/>
            </a:pPr>
            <a:endParaRPr lang="en-US" sz="2400" b="1" i="1"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silver bowl weighing </a:t>
            </a:r>
            <a:r>
              <a:rPr lang="en-US" sz="2400" b="1" i="1" dirty="0">
                <a:latin typeface="Times New Roman" panose="02020603050405020304" pitchFamily="18" charset="0"/>
                <a:cs typeface="Times New Roman" panose="02020603050405020304" pitchFamily="18" charset="0"/>
              </a:rPr>
              <a:t>130</a:t>
            </a:r>
            <a:r>
              <a:rPr lang="en-US" sz="2400" i="1" dirty="0">
                <a:latin typeface="Times New Roman" panose="02020603050405020304" pitchFamily="18" charset="0"/>
                <a:cs typeface="Times New Roman" panose="02020603050405020304" pitchFamily="18" charset="0"/>
              </a:rPr>
              <a:t> shekels</a:t>
            </a:r>
            <a:endParaRPr lang="en-US"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buNone/>
            </a:pPr>
            <a:r>
              <a:rPr lang="he-IL"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קערת כסף</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The numerical value of its letters (of the letters of these two words) is 930 (100+70+200+400=770+20+60+80=930) corresponding to the years of Adam ha-Rishon (</a:t>
            </a:r>
            <a:r>
              <a:rPr lang="en-US" sz="24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14:12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0" indent="0">
              <a:lnSpc>
                <a:spcPct val="150000"/>
              </a:lnSpc>
              <a:buNone/>
            </a:pPr>
            <a:r>
              <a:rPr lang="he-IL"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שלשים ומאה משקלה</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THE WEIGHT THEREOF WAS AN HUNDRED AND THIRTY SHEKELS — in allusion to the fact that when he (Adam) first raised children to maintain the world in existence he was 130 years old, for it is said, (</a:t>
            </a:r>
            <a:r>
              <a:rPr lang="en-US" sz="24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Genesis 5:3</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Adam lived a hundred and thirty years and then begat [a son]” (</a:t>
            </a:r>
            <a:r>
              <a:rPr lang="en-US" sz="24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14:12</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lvl="1" indent="0">
              <a:lnSpc>
                <a:spcPct val="107000"/>
              </a:lnSpc>
              <a:spcBef>
                <a:spcPts val="0"/>
              </a:spcBef>
              <a:spcAft>
                <a:spcPts val="800"/>
              </a:spcAft>
              <a:buNone/>
            </a:pPr>
            <a:endParaRPr lang="en-US"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4366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29A8-9D83-41B5-B056-26D19C9BB9A6}"/>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2937A96A-CEC4-4BF8-918F-EF7F09A90839}"/>
              </a:ext>
            </a:extLst>
          </p:cNvPr>
          <p:cNvSpPr>
            <a:spLocks noGrp="1"/>
          </p:cNvSpPr>
          <p:nvPr>
            <p:ph idx="1"/>
          </p:nvPr>
        </p:nvSpPr>
        <p:spPr/>
        <p:txBody>
          <a:bodyPr>
            <a:normAutofit fontScale="62500" lnSpcReduction="20000"/>
          </a:bodyPr>
          <a:lstStyle/>
          <a:p>
            <a:pPr marL="0" indent="0" algn="just">
              <a:lnSpc>
                <a:spcPct val="130000"/>
              </a:lnSpc>
              <a:buNone/>
            </a:pPr>
            <a:r>
              <a:rPr lang="en-US" sz="3400" b="1" i="1" dirty="0">
                <a:latin typeface="Times New Roman" panose="02020603050405020304" pitchFamily="18" charset="0"/>
                <a:cs typeface="Times New Roman" panose="02020603050405020304" pitchFamily="18" charset="0"/>
              </a:rPr>
              <a:t>and one silver basin of 70 shekels by the sanctuary weight</a:t>
            </a:r>
          </a:p>
          <a:p>
            <a:pPr algn="just">
              <a:lnSpc>
                <a:spcPct val="130000"/>
              </a:lnSpc>
            </a:pPr>
            <a:r>
              <a:rPr lang="en-US" sz="3400" dirty="0" err="1">
                <a:latin typeface="Times New Roman" panose="02020603050405020304" pitchFamily="18" charset="0"/>
                <a:cs typeface="Times New Roman" panose="02020603050405020304" pitchFamily="18" charset="0"/>
              </a:rPr>
              <a:t>מזרק</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אחד</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כסף</a:t>
            </a:r>
            <a:r>
              <a:rPr lang="en-US" sz="3400" dirty="0">
                <a:latin typeface="Times New Roman" panose="02020603050405020304" pitchFamily="18" charset="0"/>
                <a:cs typeface="Times New Roman" panose="02020603050405020304" pitchFamily="18" charset="0"/>
              </a:rPr>
              <a:t>— The numerical value of these words is 520, being an allusion to Noah who begot children at the age of 500 and also an allusion to the twenty years before his offspring were born when the decree regarding the flood was made (thus together 520 years)… —(</a:t>
            </a:r>
            <a:r>
              <a:rPr lang="en-US" sz="3400" dirty="0">
                <a:latin typeface="Times New Roman" panose="02020603050405020304" pitchFamily="18" charset="0"/>
                <a:cs typeface="Times New Roman" panose="02020603050405020304" pitchFamily="18" charset="0"/>
                <a:hlinkClick r:id="rId2"/>
              </a:rPr>
              <a:t>Numbers Rabbah 14:12</a:t>
            </a:r>
            <a:r>
              <a:rPr lang="en-US" sz="3400" dirty="0">
                <a:latin typeface="Times New Roman" panose="02020603050405020304" pitchFamily="18" charset="0"/>
                <a:cs typeface="Times New Roman" panose="02020603050405020304" pitchFamily="18" charset="0"/>
              </a:rPr>
              <a:t>). </a:t>
            </a:r>
          </a:p>
          <a:p>
            <a:pPr algn="just">
              <a:lnSpc>
                <a:spcPct val="130000"/>
              </a:lnSpc>
            </a:pPr>
            <a:r>
              <a:rPr lang="he-IL"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שבעים</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שקלSEVENTY</a:t>
            </a:r>
            <a:r>
              <a:rPr lang="en-US" sz="3400" dirty="0">
                <a:latin typeface="Times New Roman" panose="02020603050405020304" pitchFamily="18" charset="0"/>
                <a:cs typeface="Times New Roman" panose="02020603050405020304" pitchFamily="18" charset="0"/>
              </a:rPr>
              <a:t> SHEKELS — corresponding to the seventy nations that descended from his (Noah’s) sons (</a:t>
            </a:r>
            <a:r>
              <a:rPr lang="en-US" sz="3400" dirty="0">
                <a:latin typeface="Times New Roman" panose="02020603050405020304" pitchFamily="18" charset="0"/>
                <a:cs typeface="Times New Roman" panose="02020603050405020304" pitchFamily="18" charset="0"/>
                <a:hlinkClick r:id="rId2"/>
              </a:rPr>
              <a:t>Numbers Rabbah 14:12</a:t>
            </a:r>
            <a:r>
              <a:rPr lang="en-US" sz="34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2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1078-5F3F-493A-8190-C54BBDCB0242}"/>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3DE8822D-75FD-4860-8BDE-C487AF23841E}"/>
              </a:ext>
            </a:extLst>
          </p:cNvPr>
          <p:cNvSpPr>
            <a:spLocks noGrp="1"/>
          </p:cNvSpPr>
          <p:nvPr>
            <p:ph idx="1"/>
          </p:nvPr>
        </p:nvSpPr>
        <p:spPr>
          <a:xfrm>
            <a:off x="913775" y="2367093"/>
            <a:ext cx="10364452" cy="3993067"/>
          </a:xfrm>
        </p:spPr>
        <p:txBody>
          <a:bodyPr>
            <a:noAutofit/>
          </a:bodyPr>
          <a:lstStyle/>
          <a:p>
            <a:pPr marL="0" indent="0">
              <a:buNone/>
            </a:pPr>
            <a:r>
              <a:rPr lang="en-US" sz="1800" b="1" i="1" dirty="0">
                <a:latin typeface="Times New Roman" panose="02020603050405020304" pitchFamily="18" charset="0"/>
                <a:cs typeface="Times New Roman" panose="02020603050405020304" pitchFamily="18" charset="0"/>
              </a:rPr>
              <a:t>1 gold ladle of 10 shekels, filled with incense</a:t>
            </a:r>
          </a:p>
          <a:p>
            <a:pPr marL="0" marR="0" algn="just">
              <a:spcBef>
                <a:spcPts val="0"/>
              </a:spcBef>
              <a:spcAft>
                <a:spcPts val="800"/>
              </a:spcAft>
            </a:pP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כף) כף אחת</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also denotes “hand”) — in allusion to the Torah that was given from the hand of the Holy One, blessed be He (</a:t>
            </a:r>
            <a:r>
              <a:rPr lang="en-US" sz="18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13:16</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800"/>
              </a:spcAft>
            </a:pP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עשרה זהב</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TEN SHEKELS, GOLD — corresponding to the Ten Commandments (</a:t>
            </a:r>
            <a:r>
              <a:rPr lang="en-US" sz="18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13:16</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spcBef>
                <a:spcPts val="0"/>
              </a:spcBef>
              <a:spcAft>
                <a:spcPts val="800"/>
              </a:spcAft>
            </a:pP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מלאה קטרת</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The total of the word </a:t>
            </a: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קטרת</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according to their numerical value is 613, the number of the Biblical commandments, except that you must exchange the </a:t>
            </a: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קו"ף</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by </a:t>
            </a: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דל"ת</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according to the “Method of Permutation” known as </a:t>
            </a:r>
            <a:r>
              <a:rPr lang="he-I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א׳׳ת ב"ש ג"ר ד"ק</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(by which the first letter of the Alphabet may take the place of the last, the second that of the one before last etc.) (</a:t>
            </a:r>
            <a:r>
              <a:rPr lang="en-US" sz="18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13:16</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i="1" dirty="0"/>
          </a:p>
        </p:txBody>
      </p:sp>
    </p:spTree>
    <p:extLst>
      <p:ext uri="{BB962C8B-B14F-4D97-AF65-F5344CB8AC3E}">
        <p14:creationId xmlns:p14="http://schemas.microsoft.com/office/powerpoint/2010/main" val="178321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0FD1-AFE9-4BFB-B676-AD6A2E6D592B}"/>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50D7D3A6-6106-41C0-8C2A-E5540A6CC375}"/>
              </a:ext>
            </a:extLst>
          </p:cNvPr>
          <p:cNvSpPr>
            <a:spLocks noGrp="1"/>
          </p:cNvSpPr>
          <p:nvPr>
            <p:ph idx="1"/>
          </p:nvPr>
        </p:nvSpPr>
        <p:spPr/>
        <p:txBody>
          <a:bodyPr>
            <a:normAutofit fontScale="55000" lnSpcReduction="20000"/>
          </a:bodyPr>
          <a:lstStyle/>
          <a:p>
            <a:pPr marL="0" indent="0">
              <a:buNone/>
            </a:pPr>
            <a:r>
              <a:rPr lang="en-US" sz="2800" b="1" i="1" dirty="0">
                <a:latin typeface="Times New Roman" panose="02020603050405020304" pitchFamily="18" charset="0"/>
                <a:cs typeface="Times New Roman" panose="02020603050405020304" pitchFamily="18" charset="0"/>
              </a:rPr>
              <a:t>1 bull of the herd, 1 ram, and 1 lamb in its first year, for a burnt offering; 1 goat for a sin offering</a:t>
            </a:r>
          </a:p>
          <a:p>
            <a:pPr marL="0" indent="0">
              <a:buNone/>
            </a:pPr>
            <a:endParaRPr lang="en-US" sz="2600" i="1" dirty="0">
              <a:latin typeface="Times New Roman" panose="02020603050405020304" pitchFamily="18" charset="0"/>
              <a:cs typeface="Times New Roman" panose="02020603050405020304" pitchFamily="18" charset="0"/>
            </a:endParaRPr>
          </a:p>
          <a:p>
            <a:pPr marL="0" marR="0">
              <a:lnSpc>
                <a:spcPct val="140000"/>
              </a:lnSpc>
              <a:spcBef>
                <a:spcPts val="0"/>
              </a:spcBef>
              <a:spcAft>
                <a:spcPts val="800"/>
              </a:spcAft>
            </a:pPr>
            <a:r>
              <a:rPr lang="he-IL" sz="2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פר אחד</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ONE BULLOCK, [A YOUNG ONE, </a:t>
            </a:r>
            <a:r>
              <a:rPr lang="he-IL" sz="2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בן בקר</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in allusion to Abraham of whom it states, (</a:t>
            </a:r>
            <a:r>
              <a:rPr lang="en-US" sz="29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Genesis 18:7</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he took a young bull (</a:t>
            </a:r>
            <a:r>
              <a:rPr lang="he-IL" sz="2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בן בקר</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9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13:14</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40000"/>
              </a:lnSpc>
              <a:spcBef>
                <a:spcPts val="0"/>
              </a:spcBef>
              <a:spcAft>
                <a:spcPts val="800"/>
              </a:spcAft>
            </a:pPr>
            <a:r>
              <a:rPr lang="he-IL" sz="2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איל אחד</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ONE RAM — in allusion to Isaac, with reference to whom Scripture states, (Genesis XXII 13) “and he (Abraham) took the ram (</a:t>
            </a:r>
            <a:r>
              <a:rPr lang="he-IL" sz="2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האיל</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offered it up … in the stead of his son]” (</a:t>
            </a:r>
            <a:r>
              <a:rPr lang="en-US" sz="29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13:14</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40000"/>
              </a:lnSpc>
              <a:spcBef>
                <a:spcPts val="0"/>
              </a:spcBef>
              <a:spcAft>
                <a:spcPts val="800"/>
              </a:spcAft>
            </a:pPr>
            <a:r>
              <a:rPr lang="he-IL" sz="2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כבש אחד</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ONE LAMB — in allusion to Jacob of whom Scripture states, (</a:t>
            </a:r>
            <a:r>
              <a:rPr lang="en-US" sz="29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4"/>
              </a:rPr>
              <a:t>Genesis 30:40</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Jacob did separate the lambs” (</a:t>
            </a:r>
            <a:r>
              <a:rPr lang="en-US" sz="29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13:14</a:t>
            </a:r>
            <a:r>
              <a:rPr lang="en-US" sz="29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119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1A45-37FF-4B51-96B4-008F7D992AD7}"/>
              </a:ext>
            </a:extLst>
          </p:cNvPr>
          <p:cNvSpPr>
            <a:spLocks noGrp="1"/>
          </p:cNvSpPr>
          <p:nvPr>
            <p:ph type="title"/>
          </p:nvPr>
        </p:nvSpPr>
        <p:spPr/>
        <p:txBody>
          <a:bodyPr/>
          <a:lstStyle/>
          <a:p>
            <a:r>
              <a:rPr lang="en-CA" dirty="0"/>
              <a:t>Finding Meaning in Numbers- (</a:t>
            </a:r>
            <a:r>
              <a:rPr lang="en-CA" dirty="0" err="1"/>
              <a:t>Rashi</a:t>
            </a:r>
            <a:r>
              <a:rPr lang="en-CA" dirty="0"/>
              <a:t> on </a:t>
            </a:r>
            <a:r>
              <a:rPr lang="en-CA" dirty="0" err="1"/>
              <a:t>Bamidbar</a:t>
            </a:r>
            <a:r>
              <a:rPr lang="en-CA" dirty="0"/>
              <a:t> 7, Rosenbaum and Silbermann)</a:t>
            </a:r>
            <a:endParaRPr lang="en-US" dirty="0"/>
          </a:p>
        </p:txBody>
      </p:sp>
      <p:sp>
        <p:nvSpPr>
          <p:cNvPr id="3" name="Content Placeholder 2">
            <a:extLst>
              <a:ext uri="{FF2B5EF4-FFF2-40B4-BE49-F238E27FC236}">
                <a16:creationId xmlns:a16="http://schemas.microsoft.com/office/drawing/2014/main" id="{E36C057B-4EDA-491E-92B0-D872CEE8CBB8}"/>
              </a:ext>
            </a:extLst>
          </p:cNvPr>
          <p:cNvSpPr>
            <a:spLocks noGrp="1"/>
          </p:cNvSpPr>
          <p:nvPr>
            <p:ph idx="1"/>
          </p:nvPr>
        </p:nvSpPr>
        <p:spPr>
          <a:xfrm>
            <a:off x="838200" y="1825625"/>
            <a:ext cx="10515600" cy="4796848"/>
          </a:xfrm>
        </p:spPr>
        <p:txBody>
          <a:bodyPr>
            <a:normAutofit fontScale="77500" lnSpcReduction="20000"/>
          </a:bodyPr>
          <a:lstStyle/>
          <a:p>
            <a:pPr marL="0" indent="0">
              <a:buNone/>
            </a:pPr>
            <a:r>
              <a:rPr lang="en-US" sz="2800" i="1" dirty="0">
                <a:latin typeface="Times New Roman" panose="02020603050405020304" pitchFamily="18" charset="0"/>
                <a:cs typeface="Times New Roman" panose="02020603050405020304" pitchFamily="18" charset="0"/>
              </a:rPr>
              <a:t>and for his sacrifice of well-being: </a:t>
            </a:r>
            <a:r>
              <a:rPr lang="en-US" sz="2800" b="1" i="1" dirty="0">
                <a:latin typeface="Times New Roman" panose="02020603050405020304" pitchFamily="18" charset="0"/>
                <a:cs typeface="Times New Roman" panose="02020603050405020304" pitchFamily="18" charset="0"/>
              </a:rPr>
              <a:t>2</a:t>
            </a:r>
            <a:r>
              <a:rPr lang="en-US" sz="2800" i="1" dirty="0">
                <a:latin typeface="Times New Roman" panose="02020603050405020304" pitchFamily="18" charset="0"/>
                <a:cs typeface="Times New Roman" panose="02020603050405020304" pitchFamily="18" charset="0"/>
              </a:rPr>
              <a:t> oxen, </a:t>
            </a:r>
            <a:r>
              <a:rPr lang="en-US" sz="2800" b="1" i="1" dirty="0">
                <a:latin typeface="Times New Roman" panose="02020603050405020304" pitchFamily="18" charset="0"/>
                <a:cs typeface="Times New Roman" panose="02020603050405020304" pitchFamily="18" charset="0"/>
              </a:rPr>
              <a:t>5</a:t>
            </a:r>
            <a:r>
              <a:rPr lang="en-US" sz="2800" i="1" dirty="0">
                <a:latin typeface="Times New Roman" panose="02020603050405020304" pitchFamily="18" charset="0"/>
                <a:cs typeface="Times New Roman" panose="02020603050405020304" pitchFamily="18" charset="0"/>
              </a:rPr>
              <a:t> rams, </a:t>
            </a:r>
            <a:r>
              <a:rPr lang="en-US" sz="2800" b="1" i="1" dirty="0">
                <a:latin typeface="Times New Roman" panose="02020603050405020304" pitchFamily="18" charset="0"/>
                <a:cs typeface="Times New Roman" panose="02020603050405020304" pitchFamily="18" charset="0"/>
              </a:rPr>
              <a:t>5</a:t>
            </a:r>
            <a:r>
              <a:rPr lang="en-US" sz="2800" i="1" dirty="0">
                <a:latin typeface="Times New Roman" panose="02020603050405020304" pitchFamily="18" charset="0"/>
                <a:cs typeface="Times New Roman" panose="02020603050405020304" pitchFamily="18" charset="0"/>
              </a:rPr>
              <a:t> he-goats, and </a:t>
            </a:r>
            <a:r>
              <a:rPr lang="en-US" sz="2800" b="1" i="1" dirty="0">
                <a:latin typeface="Times New Roman" panose="02020603050405020304" pitchFamily="18" charset="0"/>
                <a:cs typeface="Times New Roman" panose="02020603050405020304" pitchFamily="18" charset="0"/>
              </a:rPr>
              <a:t>5</a:t>
            </a:r>
            <a:r>
              <a:rPr lang="en-US" sz="2800" i="1" dirty="0">
                <a:latin typeface="Times New Roman" panose="02020603050405020304" pitchFamily="18" charset="0"/>
                <a:cs typeface="Times New Roman" panose="02020603050405020304" pitchFamily="18" charset="0"/>
              </a:rPr>
              <a:t> yearling lambs.</a:t>
            </a:r>
          </a:p>
          <a:p>
            <a:pPr marL="0" indent="0">
              <a:buNone/>
            </a:pPr>
            <a:endParaRPr lang="en-US" sz="2200" i="1" dirty="0">
              <a:latin typeface="Times New Roman" panose="02020603050405020304" pitchFamily="18" charset="0"/>
              <a:cs typeface="Times New Roman" panose="02020603050405020304" pitchFamily="18" charset="0"/>
            </a:endParaRPr>
          </a:p>
          <a:p>
            <a:pPr marL="0" marR="0">
              <a:lnSpc>
                <a:spcPct val="140000"/>
              </a:lnSpc>
              <a:spcBef>
                <a:spcPts val="0"/>
              </a:spcBef>
              <a:spcAft>
                <a:spcPts val="800"/>
              </a:spcAft>
            </a:pPr>
            <a:r>
              <a:rPr lang="he-IL" sz="2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ולזבח השלמים בקר שנים</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FOR A SACRIFICE OF PEACE-OFFERINGS TWO OXEN — The two peace-offerings are an allusion to Moses and Aaron who made peace between Israel and their Father in Heaven (</a:t>
            </a:r>
            <a:r>
              <a:rPr lang="en-US" sz="21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Numbers Rabbah 13:19</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40000"/>
              </a:lnSpc>
              <a:spcBef>
                <a:spcPts val="0"/>
              </a:spcBef>
              <a:spcAft>
                <a:spcPts val="800"/>
              </a:spcAft>
            </a:pPr>
            <a:r>
              <a:rPr lang="he-IL" sz="2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אילם כבשים ועתדים</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 three species — in allusion to the three divisions of the nation: priests, Levites and ordinary Israelites, and also in allusion to the Pentateuch, the Prophets and the Hagiographa, the three sections of the Holy Scriptures. There are three times “five”, in allusion to the “Five Books of Moses”, to the five Commandments written on one of the Tablets and to the five written on the other (</a:t>
            </a:r>
            <a:r>
              <a:rPr lang="en-US" sz="2100"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3"/>
              </a:rPr>
              <a:t>Numbers Rabbah 14:10</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1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Thus far have I found in the work of R. Moshe the Preacher. </a:t>
            </a:r>
          </a:p>
          <a:p>
            <a:pPr marL="0" marR="0">
              <a:lnSpc>
                <a:spcPct val="140000"/>
              </a:lnSpc>
              <a:spcBef>
                <a:spcPts val="0"/>
              </a:spcBef>
              <a:spcAft>
                <a:spcPts val="800"/>
              </a:spcAft>
            </a:pPr>
            <a:r>
              <a:rPr lang="en-US" sz="21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Based on these references- </a:t>
            </a:r>
            <a:r>
              <a:rPr lang="en-US" sz="2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Many ascribe Midrash </a:t>
            </a:r>
            <a:r>
              <a:rPr lang="en-US" sz="21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Bamid</a:t>
            </a:r>
            <a:r>
              <a:rPr lang="en-US" sz="21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bar</a:t>
            </a:r>
            <a:r>
              <a:rPr lang="en-US" sz="21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Rabbah to Rabbi Moshe</a:t>
            </a:r>
            <a:endParaRPr lang="en-US" sz="21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2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endParaRPr lang="en-US" sz="22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i="1" dirty="0"/>
          </a:p>
        </p:txBody>
      </p:sp>
    </p:spTree>
    <p:extLst>
      <p:ext uri="{BB962C8B-B14F-4D97-AF65-F5344CB8AC3E}">
        <p14:creationId xmlns:p14="http://schemas.microsoft.com/office/powerpoint/2010/main" val="220901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A29E-54C5-4342-B05F-23AF8EF90848}"/>
              </a:ext>
            </a:extLst>
          </p:cNvPr>
          <p:cNvSpPr>
            <a:spLocks noGrp="1"/>
          </p:cNvSpPr>
          <p:nvPr>
            <p:ph type="title"/>
          </p:nvPr>
        </p:nvSpPr>
        <p:spPr/>
        <p:txBody>
          <a:bodyPr/>
          <a:lstStyle/>
          <a:p>
            <a:r>
              <a:rPr lang="en-US" dirty="0"/>
              <a:t>The </a:t>
            </a:r>
            <a:r>
              <a:rPr lang="en-US" dirty="0" err="1"/>
              <a:t>Tabernlace</a:t>
            </a:r>
            <a:r>
              <a:rPr lang="en-US" dirty="0"/>
              <a:t>: Making Connections</a:t>
            </a:r>
          </a:p>
        </p:txBody>
      </p:sp>
      <p:sp>
        <p:nvSpPr>
          <p:cNvPr id="3" name="Content Placeholder 2">
            <a:extLst>
              <a:ext uri="{FF2B5EF4-FFF2-40B4-BE49-F238E27FC236}">
                <a16:creationId xmlns:a16="http://schemas.microsoft.com/office/drawing/2014/main" id="{CDE45B61-008C-425F-94D4-1C51CED6F39D}"/>
              </a:ext>
            </a:extLst>
          </p:cNvPr>
          <p:cNvSpPr>
            <a:spLocks noGrp="1"/>
          </p:cNvSpPr>
          <p:nvPr>
            <p:ph idx="1"/>
          </p:nvPr>
        </p:nvSpPr>
        <p:spPr/>
        <p:txBody>
          <a:bodyPr/>
          <a:lstStyle/>
          <a:p>
            <a:r>
              <a:rPr lang="en-US" b="1" dirty="0"/>
              <a:t>Connecting to the beginning of time- </a:t>
            </a:r>
            <a:r>
              <a:rPr lang="en-US" dirty="0"/>
              <a:t>(Adam, </a:t>
            </a:r>
            <a:r>
              <a:rPr lang="en-US" dirty="0" err="1"/>
              <a:t>Noach</a:t>
            </a:r>
            <a:r>
              <a:rPr lang="en-US" dirty="0"/>
              <a:t>)- Building a Resting Place for G-d is the realization of human potential</a:t>
            </a:r>
          </a:p>
          <a:p>
            <a:r>
              <a:rPr lang="en-US" b="1" dirty="0"/>
              <a:t>Connecting to the Giving of Torah- </a:t>
            </a:r>
            <a:r>
              <a:rPr lang="en-US" dirty="0"/>
              <a:t>the Tabernacle is a mobile Mount Sinai, a method of propagating Divine Revelation within the camp of Israel.</a:t>
            </a:r>
          </a:p>
          <a:p>
            <a:r>
              <a:rPr lang="en-US" b="1" dirty="0"/>
              <a:t>Connecting to the </a:t>
            </a:r>
            <a:r>
              <a:rPr lang="en-US" b="1" dirty="0" err="1"/>
              <a:t>Avot</a:t>
            </a:r>
            <a:r>
              <a:rPr lang="en-US" b="1" dirty="0"/>
              <a:t>, Moses and </a:t>
            </a:r>
            <a:r>
              <a:rPr lang="en-US" b="1" dirty="0" err="1"/>
              <a:t>Aharon</a:t>
            </a:r>
            <a:r>
              <a:rPr lang="en-US" b="1" dirty="0"/>
              <a:t>- </a:t>
            </a:r>
            <a:r>
              <a:rPr lang="en-US" dirty="0"/>
              <a:t>Israel merits the Tabernacle of the righteousness of its forebearers and leaders</a:t>
            </a:r>
          </a:p>
          <a:p>
            <a:r>
              <a:rPr lang="en-US" b="1" dirty="0"/>
              <a:t>Connecting to Priests, Levites, and Israelites- </a:t>
            </a:r>
            <a:r>
              <a:rPr lang="en-US" dirty="0"/>
              <a:t>The whole nation has a responsibility to maintain the sanctity to live in the midst of G-d</a:t>
            </a:r>
            <a:endParaRPr lang="en-US" b="1" dirty="0"/>
          </a:p>
          <a:p>
            <a:endParaRPr lang="en-US" b="1" dirty="0"/>
          </a:p>
        </p:txBody>
      </p:sp>
    </p:spTree>
    <p:extLst>
      <p:ext uri="{BB962C8B-B14F-4D97-AF65-F5344CB8AC3E}">
        <p14:creationId xmlns:p14="http://schemas.microsoft.com/office/powerpoint/2010/main" val="345101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5CAF-EB13-49D8-B59F-166704A1DE6F}"/>
              </a:ext>
            </a:extLst>
          </p:cNvPr>
          <p:cNvSpPr>
            <a:spLocks noGrp="1"/>
          </p:cNvSpPr>
          <p:nvPr>
            <p:ph type="title"/>
          </p:nvPr>
        </p:nvSpPr>
        <p:spPr>
          <a:xfrm>
            <a:off x="630382" y="4682836"/>
            <a:ext cx="10799618" cy="2286000"/>
          </a:xfrm>
        </p:spPr>
        <p:txBody>
          <a:bodyPr vert="horz" lIns="91440" tIns="45720" rIns="91440" bIns="45720" rtlCol="0" anchor="ctr">
            <a:noAutofit/>
          </a:bodyPr>
          <a:lstStyle/>
          <a:p>
            <a:r>
              <a:rPr lang="en-US" sz="2000" dirty="0"/>
              <a:t> </a:t>
            </a:r>
            <a:r>
              <a:rPr lang="en-US" sz="2000" dirty="0">
                <a:latin typeface="Times New Roman" panose="02020603050405020304" pitchFamily="18" charset="0"/>
                <a:cs typeface="Times New Roman" panose="02020603050405020304" pitchFamily="18" charset="0"/>
              </a:rPr>
              <a:t>“Provence”-in Medieval Jewish sources refers to the </a:t>
            </a:r>
            <a:r>
              <a:rPr lang="en-US" sz="2000" b="1" dirty="0">
                <a:latin typeface="Times New Roman" panose="02020603050405020304" pitchFamily="18" charset="0"/>
                <a:cs typeface="Times New Roman" panose="02020603050405020304" pitchFamily="18" charset="0"/>
              </a:rPr>
              <a:t>southeastern region of France, spanning from Languedoc to Provence-Alpes and even to parts of </a:t>
            </a:r>
            <a:r>
              <a:rPr lang="en-US" sz="2000" b="1" dirty="0" err="1">
                <a:latin typeface="Times New Roman" panose="02020603050405020304" pitchFamily="18" charset="0"/>
                <a:cs typeface="Times New Roman" panose="02020603050405020304" pitchFamily="18" charset="0"/>
              </a:rPr>
              <a:t>rhone</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image from https://cdn.britannica.com/s:700x500/83/683-050-E4AF38C8/France-map-boundaries-cities-locator.jpg</a:t>
            </a:r>
          </a:p>
        </p:txBody>
      </p:sp>
      <p:pic>
        <p:nvPicPr>
          <p:cNvPr id="2050" name="Picture 2" descr="France. Political map: boundaries, cities. Includes locator.">
            <a:extLst>
              <a:ext uri="{FF2B5EF4-FFF2-40B4-BE49-F238E27FC236}">
                <a16:creationId xmlns:a16="http://schemas.microsoft.com/office/drawing/2014/main" id="{9CEB5954-1409-4B1E-ABC7-1B7EA7C4F12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1252"/>
          <a:stretch/>
        </p:blipFill>
        <p:spPr bwMode="auto">
          <a:xfrm>
            <a:off x="0" y="1"/>
            <a:ext cx="12192000" cy="468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0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36B2-BF6D-4F66-8A54-2936432B924E}"/>
              </a:ext>
            </a:extLst>
          </p:cNvPr>
          <p:cNvSpPr>
            <a:spLocks noGrp="1"/>
          </p:cNvSpPr>
          <p:nvPr>
            <p:ph type="title"/>
          </p:nvPr>
        </p:nvSpPr>
        <p:spPr/>
        <p:txBody>
          <a:bodyPr/>
          <a:lstStyle/>
          <a:p>
            <a:r>
              <a:rPr lang="en-CA" dirty="0"/>
              <a:t>The Travels of Israel in the Desert</a:t>
            </a:r>
            <a:br>
              <a:rPr lang="en-CA" dirty="0"/>
            </a:br>
            <a:r>
              <a:rPr lang="en-CA" dirty="0" err="1"/>
              <a:t>Bamidbar</a:t>
            </a:r>
            <a:r>
              <a:rPr lang="en-CA" dirty="0"/>
              <a:t> 33:1-7 (JPS Tanakh 1985)</a:t>
            </a:r>
            <a:endParaRPr lang="en-US" dirty="0"/>
          </a:p>
        </p:txBody>
      </p:sp>
      <p:sp>
        <p:nvSpPr>
          <p:cNvPr id="3" name="Content Placeholder 2">
            <a:extLst>
              <a:ext uri="{FF2B5EF4-FFF2-40B4-BE49-F238E27FC236}">
                <a16:creationId xmlns:a16="http://schemas.microsoft.com/office/drawing/2014/main" id="{C6CAB974-DB63-4147-BBE0-2D5311BBA1DC}"/>
              </a:ext>
            </a:extLst>
          </p:cNvPr>
          <p:cNvSpPr>
            <a:spLocks noGrp="1"/>
          </p:cNvSpPr>
          <p:nvPr>
            <p:ph idx="1"/>
          </p:nvPr>
        </p:nvSpPr>
        <p:spPr/>
        <p:txBody>
          <a:bodyPr>
            <a:normAutofit fontScale="70000" lnSpcReduction="20000"/>
          </a:bodyPr>
          <a:lstStyle/>
          <a:p>
            <a:r>
              <a:rPr lang="en-US" dirty="0"/>
              <a:t>These were the marches of the Israelites who started out from the land of Egypt, troop by troop, in the charge of Moses and Aaron. </a:t>
            </a:r>
          </a:p>
          <a:p>
            <a:r>
              <a:rPr lang="en-US" dirty="0"/>
              <a:t>Moses recorded the starting points of their various marches as directed by the LORD. Their marches, by starting points, were as follows: </a:t>
            </a:r>
          </a:p>
          <a:p>
            <a:r>
              <a:rPr lang="en-US" dirty="0"/>
              <a:t>They set out from Rameses in the first month, on the fifteenth day of the first month. It was on the morrow of the </a:t>
            </a:r>
            <a:r>
              <a:rPr lang="en-US" dirty="0" err="1"/>
              <a:t>passover</a:t>
            </a:r>
            <a:r>
              <a:rPr lang="en-US" dirty="0"/>
              <a:t> offering that the Israelites started out defiantly, in plain view of all the Egyptians. </a:t>
            </a:r>
          </a:p>
          <a:p>
            <a:r>
              <a:rPr lang="en-US" dirty="0"/>
              <a:t>The Egyptians meanwhile were burying those among them whom the LORD had struck down, every first-born—whereby the LORD executed judgment on their gods. </a:t>
            </a:r>
          </a:p>
          <a:p>
            <a:r>
              <a:rPr lang="en-US" dirty="0"/>
              <a:t>The Israelites set out from Rameses and encamped at Succoth. </a:t>
            </a:r>
          </a:p>
          <a:p>
            <a:r>
              <a:rPr lang="en-US" dirty="0"/>
              <a:t>They set out from Succoth and encamped at </a:t>
            </a:r>
            <a:r>
              <a:rPr lang="en-US" dirty="0" err="1"/>
              <a:t>Etham</a:t>
            </a:r>
            <a:r>
              <a:rPr lang="en-US" dirty="0"/>
              <a:t>, which is on the edge of the wilderness. </a:t>
            </a:r>
          </a:p>
          <a:p>
            <a:r>
              <a:rPr lang="en-US" dirty="0"/>
              <a:t>They set out from </a:t>
            </a:r>
            <a:r>
              <a:rPr lang="en-US" dirty="0" err="1"/>
              <a:t>Etham</a:t>
            </a:r>
            <a:r>
              <a:rPr lang="en-US" dirty="0"/>
              <a:t> and turned about toward Pi-</a:t>
            </a:r>
            <a:r>
              <a:rPr lang="en-US" dirty="0" err="1"/>
              <a:t>hahiroth</a:t>
            </a:r>
            <a:r>
              <a:rPr lang="en-US" dirty="0"/>
              <a:t>, which faces Baal-</a:t>
            </a:r>
            <a:r>
              <a:rPr lang="en-US" dirty="0" err="1"/>
              <a:t>zephon</a:t>
            </a:r>
            <a:r>
              <a:rPr lang="en-US" dirty="0"/>
              <a:t>, and they encamped before </a:t>
            </a:r>
            <a:r>
              <a:rPr lang="en-US" dirty="0" err="1"/>
              <a:t>Migdol</a:t>
            </a:r>
            <a:r>
              <a:rPr lang="en-US" dirty="0"/>
              <a:t>….</a:t>
            </a:r>
          </a:p>
          <a:p>
            <a:pPr marL="0" indent="0">
              <a:buNone/>
            </a:pPr>
            <a:endParaRPr lang="en-US" dirty="0"/>
          </a:p>
        </p:txBody>
      </p:sp>
    </p:spTree>
    <p:extLst>
      <p:ext uri="{BB962C8B-B14F-4D97-AF65-F5344CB8AC3E}">
        <p14:creationId xmlns:p14="http://schemas.microsoft.com/office/powerpoint/2010/main" val="386859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0724-B999-48BB-A1B5-008A71589F33}"/>
              </a:ext>
            </a:extLst>
          </p:cNvPr>
          <p:cNvSpPr>
            <a:spLocks noGrp="1"/>
          </p:cNvSpPr>
          <p:nvPr>
            <p:ph type="title"/>
          </p:nvPr>
        </p:nvSpPr>
        <p:spPr/>
        <p:txBody>
          <a:bodyPr/>
          <a:lstStyle/>
          <a:p>
            <a:r>
              <a:rPr lang="en-CA" dirty="0"/>
              <a:t>The Travels of Israel in the Desert (</a:t>
            </a:r>
            <a:r>
              <a:rPr lang="en-CA" dirty="0" err="1"/>
              <a:t>Rashi</a:t>
            </a:r>
            <a:r>
              <a:rPr lang="en-CA" dirty="0"/>
              <a:t> on </a:t>
            </a:r>
            <a:r>
              <a:rPr lang="en-CA" dirty="0" err="1"/>
              <a:t>Bamidbar</a:t>
            </a:r>
            <a:r>
              <a:rPr lang="en-CA" dirty="0"/>
              <a:t> 33:1)</a:t>
            </a:r>
            <a:endParaRPr lang="en-US" dirty="0"/>
          </a:p>
        </p:txBody>
      </p:sp>
      <p:sp>
        <p:nvSpPr>
          <p:cNvPr id="3" name="Content Placeholder 2">
            <a:extLst>
              <a:ext uri="{FF2B5EF4-FFF2-40B4-BE49-F238E27FC236}">
                <a16:creationId xmlns:a16="http://schemas.microsoft.com/office/drawing/2014/main" id="{1496413C-51E0-4076-BE46-40A377553CAF}"/>
              </a:ext>
            </a:extLst>
          </p:cNvPr>
          <p:cNvSpPr>
            <a:spLocks noGrp="1"/>
          </p:cNvSpPr>
          <p:nvPr>
            <p:ph idx="1"/>
          </p:nvPr>
        </p:nvSpPr>
        <p:spPr>
          <a:xfrm>
            <a:off x="0" y="2052319"/>
            <a:ext cx="12192000" cy="4124643"/>
          </a:xfrm>
        </p:spPr>
        <p:txBody>
          <a:bodyPr>
            <a:noAutofit/>
          </a:bodyPr>
          <a:lstStyle/>
          <a:p>
            <a:pPr marL="0" indent="0" algn="just">
              <a:buNone/>
            </a:pPr>
            <a:r>
              <a:rPr lang="he-IL" sz="1800" dirty="0">
                <a:cs typeface="+mj-cs"/>
              </a:rPr>
              <a:t>אלה מסעי</a:t>
            </a:r>
            <a:r>
              <a:rPr lang="en-CA" sz="1800" dirty="0">
                <a:cs typeface="+mj-cs"/>
              </a:rPr>
              <a:t> </a:t>
            </a:r>
            <a:r>
              <a:rPr lang="en-US" sz="1800" dirty="0">
                <a:cs typeface="+mj-cs"/>
              </a:rPr>
              <a:t>THESE ARE THE JOURNEYS (STAGES) [OF THE CHILDREN OF ISRAEL] — Why are these stations recorded here? In order to make known the loving acts of the Omnipresent: that although He had decreed against them to make them move about and wander in the wilderness, you should not think that they wandered and moved about without cessation from one station to another station all the forty years, and that they had no rest, for you see that there are here only forty-two stages. </a:t>
            </a:r>
          </a:p>
          <a:p>
            <a:pPr algn="just"/>
            <a:r>
              <a:rPr lang="en-US" sz="1800" dirty="0">
                <a:cs typeface="+mj-cs"/>
              </a:rPr>
              <a:t>Deduct from them fourteen, all of which were their stopping places in the first year after they left Egypt, before the decree was made, viz., from the time when they journeyed from Rameses until when they came to </a:t>
            </a:r>
            <a:r>
              <a:rPr lang="en-US" sz="1800" dirty="0" err="1">
                <a:cs typeface="+mj-cs"/>
              </a:rPr>
              <a:t>Rithmah</a:t>
            </a:r>
            <a:r>
              <a:rPr lang="en-US" sz="1800" dirty="0">
                <a:cs typeface="+mj-cs"/>
              </a:rPr>
              <a:t> whence the spies were sent out …</a:t>
            </a:r>
          </a:p>
          <a:p>
            <a:pPr algn="just"/>
            <a:r>
              <a:rPr lang="en-US" sz="1800" dirty="0">
                <a:cs typeface="+mj-cs"/>
              </a:rPr>
              <a:t>Further deduct from them the eight stages which were after Aaron’s death viz., those from Mount </a:t>
            </a:r>
            <a:r>
              <a:rPr lang="en-US" sz="1800" dirty="0" err="1">
                <a:cs typeface="+mj-cs"/>
              </a:rPr>
              <a:t>Hor</a:t>
            </a:r>
            <a:r>
              <a:rPr lang="en-US" sz="1800" dirty="0">
                <a:cs typeface="+mj-cs"/>
              </a:rPr>
              <a:t> to the plains of Moab in the </a:t>
            </a:r>
            <a:r>
              <a:rPr lang="en-US" sz="1800" dirty="0" err="1">
                <a:cs typeface="+mj-cs"/>
              </a:rPr>
              <a:t>fourtieth</a:t>
            </a:r>
            <a:r>
              <a:rPr lang="en-US" sz="1800" dirty="0">
                <a:cs typeface="+mj-cs"/>
              </a:rPr>
              <a:t> year (v. 38). It follows that during the whole of the thirty eight years they made only twenty journeys. </a:t>
            </a:r>
            <a:r>
              <a:rPr lang="en-US" sz="1800" b="1" dirty="0">
                <a:cs typeface="+mj-cs"/>
              </a:rPr>
              <a:t>This is excerpted from the work of R. Moses the Preacher</a:t>
            </a:r>
          </a:p>
        </p:txBody>
      </p:sp>
    </p:spTree>
    <p:extLst>
      <p:ext uri="{BB962C8B-B14F-4D97-AF65-F5344CB8AC3E}">
        <p14:creationId xmlns:p14="http://schemas.microsoft.com/office/powerpoint/2010/main" val="429309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D66F100D-BC18-4B24-8E34-1272605E89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021" r="5298" b="1"/>
          <a:stretch/>
        </p:blipFill>
        <p:spPr>
          <a:xfrm>
            <a:off x="20" y="1282"/>
            <a:ext cx="12191980" cy="6856718"/>
          </a:xfrm>
          <a:prstGeom prst="rect">
            <a:avLst/>
          </a:prstGeom>
        </p:spPr>
      </p:pic>
    </p:spTree>
    <p:extLst>
      <p:ext uri="{BB962C8B-B14F-4D97-AF65-F5344CB8AC3E}">
        <p14:creationId xmlns:p14="http://schemas.microsoft.com/office/powerpoint/2010/main" val="279049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3D568F30-F6E2-4D91-A879-E5D8E89768CA}"/>
              </a:ext>
            </a:extLst>
          </p:cNvPr>
          <p:cNvSpPr>
            <a:spLocks noGrp="1"/>
          </p:cNvSpPr>
          <p:nvPr>
            <p:ph type="title"/>
          </p:nvPr>
        </p:nvSpPr>
        <p:spPr>
          <a:xfrm>
            <a:off x="959896" y="960814"/>
            <a:ext cx="2732249" cy="4912936"/>
          </a:xfrm>
        </p:spPr>
        <p:txBody>
          <a:bodyPr anchor="b">
            <a:normAutofit/>
          </a:bodyPr>
          <a:lstStyle/>
          <a:p>
            <a:pPr algn="r"/>
            <a:r>
              <a:rPr lang="en-US" sz="4000">
                <a:solidFill>
                  <a:schemeClr val="bg1"/>
                </a:solidFill>
                <a:latin typeface="Times New Roman" panose="02020603050405020304" pitchFamily="18" charset="0"/>
                <a:cs typeface="Times New Roman" panose="02020603050405020304" pitchFamily="18" charset="0"/>
              </a:rPr>
              <a:t>French Jewry in the Bible!</a:t>
            </a:r>
          </a:p>
        </p:txBody>
      </p:sp>
      <p:sp>
        <p:nvSpPr>
          <p:cNvPr id="3" name="Content Placeholder 2">
            <a:extLst>
              <a:ext uri="{FF2B5EF4-FFF2-40B4-BE49-F238E27FC236}">
                <a16:creationId xmlns:a16="http://schemas.microsoft.com/office/drawing/2014/main" id="{4F05CB81-5F55-4F37-8F60-7211EC761DD3}"/>
              </a:ext>
            </a:extLst>
          </p:cNvPr>
          <p:cNvSpPr>
            <a:spLocks noGrp="1"/>
          </p:cNvSpPr>
          <p:nvPr>
            <p:ph idx="1"/>
          </p:nvPr>
        </p:nvSpPr>
        <p:spPr>
          <a:xfrm>
            <a:off x="4979078" y="960814"/>
            <a:ext cx="6247722" cy="4830385"/>
          </a:xfrm>
        </p:spPr>
        <p:txBody>
          <a:bodyPr anchor="ctr">
            <a:normAutofit fontScale="92500" lnSpcReduction="10000"/>
          </a:bodyPr>
          <a:lstStyle/>
          <a:p>
            <a:pPr marL="0" indent="0">
              <a:lnSpc>
                <a:spcPct val="110000"/>
              </a:lnSpc>
              <a:buNone/>
            </a:pPr>
            <a:endParaRPr lang="en-US" sz="1700" b="1" dirty="0">
              <a:latin typeface="Times New Roman" panose="02020603050405020304" pitchFamily="18" charset="0"/>
              <a:cs typeface="Times New Roman" panose="02020603050405020304" pitchFamily="18" charset="0"/>
            </a:endParaRPr>
          </a:p>
          <a:p>
            <a:pPr marL="0" indent="0">
              <a:lnSpc>
                <a:spcPct val="110000"/>
              </a:lnSpc>
              <a:buNone/>
            </a:pPr>
            <a:r>
              <a:rPr lang="en-US" sz="1700" b="1" dirty="0" err="1">
                <a:latin typeface="Times New Roman" panose="02020603050405020304" pitchFamily="18" charset="0"/>
                <a:cs typeface="Times New Roman" panose="02020603050405020304" pitchFamily="18" charset="0"/>
              </a:rPr>
              <a:t>Ovadiah</a:t>
            </a:r>
            <a:r>
              <a:rPr lang="en-US" sz="1700" b="1" dirty="0">
                <a:latin typeface="Times New Roman" panose="02020603050405020304" pitchFamily="18" charset="0"/>
                <a:cs typeface="Times New Roman" panose="02020603050405020304" pitchFamily="18" charset="0"/>
              </a:rPr>
              <a:t> 1:20 (</a:t>
            </a:r>
            <a:r>
              <a:rPr lang="en-US" sz="1700" b="1" dirty="0" err="1">
                <a:latin typeface="Times New Roman" panose="02020603050405020304" pitchFamily="18" charset="0"/>
                <a:cs typeface="Times New Roman" panose="02020603050405020304" pitchFamily="18" charset="0"/>
              </a:rPr>
              <a:t>Koren</a:t>
            </a:r>
            <a:r>
              <a:rPr lang="en-US" sz="1700" b="1" dirty="0">
                <a:latin typeface="Times New Roman" panose="02020603050405020304" pitchFamily="18" charset="0"/>
                <a:cs typeface="Times New Roman" panose="02020603050405020304" pitchFamily="18" charset="0"/>
              </a:rPr>
              <a:t> Jerusalem B</a:t>
            </a:r>
            <a:r>
              <a:rPr lang="en-CA" sz="1700" b="1" dirty="0" err="1">
                <a:latin typeface="Times New Roman" panose="02020603050405020304" pitchFamily="18" charset="0"/>
                <a:cs typeface="Times New Roman" panose="02020603050405020304" pitchFamily="18" charset="0"/>
              </a:rPr>
              <a:t>ible</a:t>
            </a:r>
            <a:r>
              <a:rPr lang="en-CA" sz="1700" b="1" dirty="0">
                <a:latin typeface="Times New Roman" panose="02020603050405020304" pitchFamily="18" charset="0"/>
                <a:cs typeface="Times New Roman" panose="02020603050405020304" pitchFamily="18" charset="0"/>
              </a:rPr>
              <a:t> Translation)</a:t>
            </a:r>
          </a:p>
          <a:p>
            <a:pPr marL="0" indent="0">
              <a:lnSpc>
                <a:spcPct val="110000"/>
              </a:lnSpc>
              <a:buNone/>
            </a:pPr>
            <a:r>
              <a:rPr lang="en-US" sz="1700" i="1" dirty="0">
                <a:latin typeface="Times New Roman" panose="02020603050405020304" pitchFamily="18" charset="0"/>
                <a:cs typeface="Times New Roman" panose="02020603050405020304" pitchFamily="18" charset="0"/>
              </a:rPr>
              <a:t>And this exiled host of the children of </a:t>
            </a:r>
            <a:r>
              <a:rPr lang="en-US" sz="1700" i="1" dirty="0" err="1">
                <a:latin typeface="Times New Roman" panose="02020603050405020304" pitchFamily="18" charset="0"/>
                <a:cs typeface="Times New Roman" panose="02020603050405020304" pitchFamily="18" charset="0"/>
              </a:rPr>
              <a:t>Yisra᾽el</a:t>
            </a:r>
            <a:r>
              <a:rPr lang="en-US" sz="1700" i="1" dirty="0">
                <a:latin typeface="Times New Roman" panose="02020603050405020304" pitchFamily="18" charset="0"/>
                <a:cs typeface="Times New Roman" panose="02020603050405020304" pitchFamily="18" charset="0"/>
              </a:rPr>
              <a:t> who are among the </a:t>
            </a:r>
            <a:r>
              <a:rPr lang="en-US" sz="1700" i="1" dirty="0" err="1">
                <a:latin typeface="Times New Roman" panose="02020603050405020304" pitchFamily="18" charset="0"/>
                <a:cs typeface="Times New Roman" panose="02020603050405020304" pitchFamily="18" charset="0"/>
              </a:rPr>
              <a:t>Kena῾anim</a:t>
            </a:r>
            <a:r>
              <a:rPr lang="en-US" sz="1700" i="1" dirty="0">
                <a:latin typeface="Times New Roman" panose="02020603050405020304" pitchFamily="18" charset="0"/>
                <a:cs typeface="Times New Roman" panose="02020603050405020304" pitchFamily="18" charset="0"/>
              </a:rPr>
              <a:t> as far as </a:t>
            </a:r>
            <a:r>
              <a:rPr lang="en-US" sz="1700" b="1" i="1" dirty="0" err="1">
                <a:latin typeface="Times New Roman" panose="02020603050405020304" pitchFamily="18" charset="0"/>
                <a:cs typeface="Times New Roman" panose="02020603050405020304" pitchFamily="18" charset="0"/>
              </a:rPr>
              <a:t>Żarefat</a:t>
            </a:r>
            <a:r>
              <a:rPr lang="en-US" sz="1700" i="1" dirty="0">
                <a:latin typeface="Times New Roman" panose="02020603050405020304" pitchFamily="18" charset="0"/>
                <a:cs typeface="Times New Roman" panose="02020603050405020304" pitchFamily="18" charset="0"/>
              </a:rPr>
              <a:t>, and the exiles of </a:t>
            </a:r>
            <a:r>
              <a:rPr lang="en-US" sz="1700" i="1" dirty="0" err="1">
                <a:latin typeface="Times New Roman" panose="02020603050405020304" pitchFamily="18" charset="0"/>
                <a:cs typeface="Times New Roman" panose="02020603050405020304" pitchFamily="18" charset="0"/>
              </a:rPr>
              <a:t>Yerushalayim</a:t>
            </a:r>
            <a:r>
              <a:rPr lang="en-US" sz="1700" i="1" dirty="0">
                <a:latin typeface="Times New Roman" panose="02020603050405020304" pitchFamily="18" charset="0"/>
                <a:cs typeface="Times New Roman" panose="02020603050405020304" pitchFamily="18" charset="0"/>
              </a:rPr>
              <a:t> who are in </a:t>
            </a:r>
            <a:r>
              <a:rPr lang="en-US" sz="1700" i="1" dirty="0" err="1">
                <a:latin typeface="Times New Roman" panose="02020603050405020304" pitchFamily="18" charset="0"/>
                <a:cs typeface="Times New Roman" panose="02020603050405020304" pitchFamily="18" charset="0"/>
              </a:rPr>
              <a:t>Sefarad</a:t>
            </a:r>
            <a:r>
              <a:rPr lang="en-US" sz="1700" i="1" dirty="0">
                <a:latin typeface="Times New Roman" panose="02020603050405020304" pitchFamily="18" charset="0"/>
                <a:cs typeface="Times New Roman" panose="02020603050405020304" pitchFamily="18" charset="0"/>
              </a:rPr>
              <a:t>, shall occupy the cities of the Negev.</a:t>
            </a:r>
          </a:p>
          <a:p>
            <a:pPr marL="0" indent="0">
              <a:lnSpc>
                <a:spcPct val="110000"/>
              </a:lnSpc>
              <a:buNone/>
            </a:pPr>
            <a:endParaRPr lang="en-US" sz="1700" dirty="0">
              <a:latin typeface="Times New Roman" panose="02020603050405020304" pitchFamily="18" charset="0"/>
              <a:cs typeface="Times New Roman" panose="02020603050405020304" pitchFamily="18" charset="0"/>
            </a:endParaRPr>
          </a:p>
          <a:p>
            <a:pPr marL="0" indent="0">
              <a:lnSpc>
                <a:spcPct val="110000"/>
              </a:lnSpc>
              <a:buNone/>
            </a:pPr>
            <a:r>
              <a:rPr lang="en-US" sz="1700" b="1" dirty="0">
                <a:latin typeface="Times New Roman" panose="02020603050405020304" pitchFamily="18" charset="0"/>
                <a:cs typeface="Times New Roman" panose="02020603050405020304" pitchFamily="18" charset="0"/>
              </a:rPr>
              <a:t>Rabbi </a:t>
            </a:r>
            <a:r>
              <a:rPr lang="en-US" sz="1700" b="1" dirty="0" err="1">
                <a:latin typeface="Times New Roman" panose="02020603050405020304" pitchFamily="18" charset="0"/>
                <a:cs typeface="Times New Roman" panose="02020603050405020304" pitchFamily="18" charset="0"/>
              </a:rPr>
              <a:t>Shlomo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Yitzchaki</a:t>
            </a:r>
            <a:r>
              <a:rPr lang="en-US" sz="1700" b="1" dirty="0">
                <a:latin typeface="Times New Roman" panose="02020603050405020304" pitchFamily="18" charset="0"/>
                <a:cs typeface="Times New Roman" panose="02020603050405020304" pitchFamily="18" charset="0"/>
              </a:rPr>
              <a:t> (11</a:t>
            </a:r>
            <a:r>
              <a:rPr lang="en-US" sz="1700" b="1" baseline="30000" dirty="0">
                <a:latin typeface="Times New Roman" panose="02020603050405020304" pitchFamily="18" charset="0"/>
                <a:cs typeface="Times New Roman" panose="02020603050405020304" pitchFamily="18" charset="0"/>
              </a:rPr>
              <a:t>th</a:t>
            </a:r>
            <a:r>
              <a:rPr lang="en-US" sz="1700" b="1" dirty="0">
                <a:latin typeface="Times New Roman" panose="02020603050405020304" pitchFamily="18" charset="0"/>
                <a:cs typeface="Times New Roman" panose="02020603050405020304" pitchFamily="18" charset="0"/>
              </a:rPr>
              <a:t> Century Troyes) ibid. (Soncino Press tr.)</a:t>
            </a:r>
          </a:p>
          <a:p>
            <a:pPr marL="0" indent="0">
              <a:lnSpc>
                <a:spcPct val="110000"/>
              </a:lnSpc>
              <a:buNone/>
            </a:pPr>
            <a:r>
              <a:rPr lang="en-US" sz="1700" i="1" dirty="0">
                <a:latin typeface="Times New Roman" panose="02020603050405020304" pitchFamily="18" charset="0"/>
                <a:cs typeface="Times New Roman" panose="02020603050405020304" pitchFamily="18" charset="0"/>
              </a:rPr>
              <a:t>The exegetes claim that Zarephath is the kingdom called </a:t>
            </a:r>
            <a:r>
              <a:rPr lang="en-US" sz="1700" b="1" i="1" dirty="0">
                <a:latin typeface="Times New Roman" panose="02020603050405020304" pitchFamily="18" charset="0"/>
                <a:cs typeface="Times New Roman" panose="02020603050405020304" pitchFamily="18" charset="0"/>
              </a:rPr>
              <a:t>France</a:t>
            </a:r>
            <a:r>
              <a:rPr lang="en-US" sz="1700" i="1" dirty="0">
                <a:latin typeface="Times New Roman" panose="02020603050405020304" pitchFamily="18" charset="0"/>
                <a:cs typeface="Times New Roman" panose="02020603050405020304" pitchFamily="18" charset="0"/>
              </a:rPr>
              <a:t> in French. </a:t>
            </a:r>
            <a:r>
              <a:rPr lang="en-US" sz="1700" b="1" i="1" dirty="0" err="1">
                <a:latin typeface="Times New Roman" panose="02020603050405020304" pitchFamily="18" charset="0"/>
                <a:cs typeface="Times New Roman" panose="02020603050405020304" pitchFamily="18" charset="0"/>
              </a:rPr>
              <a:t>Sepharad</a:t>
            </a:r>
            <a:r>
              <a:rPr lang="en-US" sz="1700" i="1" dirty="0">
                <a:latin typeface="Times New Roman" panose="02020603050405020304" pitchFamily="18" charset="0"/>
                <a:cs typeface="Times New Roman" panose="02020603050405020304" pitchFamily="18" charset="0"/>
              </a:rPr>
              <a:t>—Jonathan renders: Spain.</a:t>
            </a:r>
          </a:p>
          <a:p>
            <a:pPr>
              <a:lnSpc>
                <a:spcPct val="110000"/>
              </a:lnSpc>
            </a:pPr>
            <a:r>
              <a:rPr lang="en-US" sz="1700" dirty="0">
                <a:latin typeface="Times New Roman" panose="02020603050405020304" pitchFamily="18" charset="0"/>
                <a:cs typeface="Times New Roman" panose="02020603050405020304" pitchFamily="18" charset="0"/>
              </a:rPr>
              <a:t>According to this read, this verse alludes to Jewish Refugees from the Roman exile (2</a:t>
            </a:r>
            <a:r>
              <a:rPr lang="en-US" sz="1700" baseline="30000" dirty="0">
                <a:latin typeface="Times New Roman" panose="02020603050405020304" pitchFamily="18" charset="0"/>
                <a:cs typeface="Times New Roman" panose="02020603050405020304" pitchFamily="18" charset="0"/>
              </a:rPr>
              <a:t>nd</a:t>
            </a:r>
            <a:r>
              <a:rPr lang="en-US" sz="1700" dirty="0">
                <a:latin typeface="Times New Roman" panose="02020603050405020304" pitchFamily="18" charset="0"/>
                <a:cs typeface="Times New Roman" panose="02020603050405020304" pitchFamily="18" charset="0"/>
              </a:rPr>
              <a:t> Temple Period) who migrated to France and Spain</a:t>
            </a:r>
          </a:p>
          <a:p>
            <a:pPr marL="0" indent="0">
              <a:lnSpc>
                <a:spcPct val="110000"/>
              </a:lnSpc>
              <a:buNone/>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85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D8CA726D-79FE-44FF-AACD-74FB36DE63EA}"/>
              </a:ext>
            </a:extLst>
          </p:cNvPr>
          <p:cNvSpPr>
            <a:spLocks noGrp="1"/>
          </p:cNvSpPr>
          <p:nvPr>
            <p:ph type="title"/>
          </p:nvPr>
        </p:nvSpPr>
        <p:spPr>
          <a:xfrm>
            <a:off x="959896" y="960814"/>
            <a:ext cx="2732249" cy="4912936"/>
          </a:xfrm>
        </p:spPr>
        <p:txBody>
          <a:bodyPr anchor="b">
            <a:normAutofit/>
          </a:bodyPr>
          <a:lstStyle/>
          <a:p>
            <a:pPr algn="r"/>
            <a:r>
              <a:rPr lang="en-CA" sz="4000">
                <a:solidFill>
                  <a:schemeClr val="bg1"/>
                </a:solidFill>
              </a:rPr>
              <a:t>Jewish Presence in Provence</a:t>
            </a:r>
            <a:br>
              <a:rPr lang="en-CA" sz="4000">
                <a:solidFill>
                  <a:schemeClr val="bg1"/>
                </a:solidFill>
              </a:rPr>
            </a:br>
            <a:endParaRPr lang="en-US" sz="4000" b="1">
              <a:solidFill>
                <a:schemeClr val="bg1"/>
              </a:solidFill>
            </a:endParaRPr>
          </a:p>
        </p:txBody>
      </p:sp>
      <p:sp>
        <p:nvSpPr>
          <p:cNvPr id="3" name="Content Placeholder 2">
            <a:extLst>
              <a:ext uri="{FF2B5EF4-FFF2-40B4-BE49-F238E27FC236}">
                <a16:creationId xmlns:a16="http://schemas.microsoft.com/office/drawing/2014/main" id="{C084645E-F005-4729-BD1E-B292CD253892}"/>
              </a:ext>
            </a:extLst>
          </p:cNvPr>
          <p:cNvSpPr>
            <a:spLocks noGrp="1"/>
          </p:cNvSpPr>
          <p:nvPr>
            <p:ph idx="1"/>
          </p:nvPr>
        </p:nvSpPr>
        <p:spPr>
          <a:xfrm>
            <a:off x="4979078" y="960814"/>
            <a:ext cx="6247722" cy="4830385"/>
          </a:xfrm>
        </p:spPr>
        <p:txBody>
          <a:bodyPr anchor="ctr">
            <a:normAutofit/>
          </a:bodyPr>
          <a:lstStyle/>
          <a:p>
            <a:pPr>
              <a:lnSpc>
                <a:spcPct val="110000"/>
              </a:lnSpc>
            </a:pPr>
            <a:r>
              <a:rPr lang="en-CA" sz="1500" dirty="0"/>
              <a:t>Jews likely first migrated to France (then Gaul) after the Roman Conquest in the 1</a:t>
            </a:r>
            <a:r>
              <a:rPr lang="en-CA" sz="1500" baseline="30000" dirty="0"/>
              <a:t>st</a:t>
            </a:r>
            <a:r>
              <a:rPr lang="en-CA" sz="1500" dirty="0"/>
              <a:t> century C.E. </a:t>
            </a:r>
          </a:p>
          <a:p>
            <a:pPr>
              <a:lnSpc>
                <a:spcPct val="110000"/>
              </a:lnSpc>
            </a:pPr>
            <a:r>
              <a:rPr lang="en-CA" sz="1500" dirty="0"/>
              <a:t>Earliest Record of Jews in France is in the fourth century C.E when St. Hilary of </a:t>
            </a:r>
            <a:r>
              <a:rPr lang="en-CA" sz="1500" dirty="0" err="1"/>
              <a:t>Poiters</a:t>
            </a:r>
            <a:r>
              <a:rPr lang="en-CA" sz="1500" dirty="0"/>
              <a:t> was praised for fleeing from the Jewish Community.</a:t>
            </a:r>
          </a:p>
          <a:p>
            <a:pPr>
              <a:lnSpc>
                <a:spcPct val="110000"/>
              </a:lnSpc>
            </a:pPr>
            <a:r>
              <a:rPr lang="en-CA" sz="1500" dirty="0"/>
              <a:t>We have written records of a Jewish presence in Provence as early as the 6</a:t>
            </a:r>
            <a:r>
              <a:rPr lang="en-CA" sz="1500" baseline="30000" dirty="0"/>
              <a:t>th</a:t>
            </a:r>
            <a:r>
              <a:rPr lang="en-CA" sz="1500" dirty="0"/>
              <a:t> century C.E. </a:t>
            </a:r>
          </a:p>
          <a:p>
            <a:pPr lvl="1">
              <a:lnSpc>
                <a:spcPct val="110000"/>
              </a:lnSpc>
            </a:pPr>
            <a:r>
              <a:rPr lang="en-CA" sz="1500" dirty="0"/>
              <a:t>Gregory of Tours, a 6</a:t>
            </a:r>
            <a:r>
              <a:rPr lang="en-CA" sz="1500" baseline="30000" dirty="0"/>
              <a:t>th</a:t>
            </a:r>
            <a:r>
              <a:rPr lang="en-CA" sz="1500" dirty="0"/>
              <a:t> century historian, writes in his work: “History of the Franks” about various measures the bishops enacted against Jews in Narbonne, and Clermont.</a:t>
            </a:r>
          </a:p>
          <a:p>
            <a:pPr>
              <a:lnSpc>
                <a:spcPct val="110000"/>
              </a:lnSpc>
            </a:pPr>
            <a:r>
              <a:rPr lang="en-US" sz="1500" dirty="0"/>
              <a:t>For centuries, the Jews of France suffered from incredible persecution from their Christian overlords.</a:t>
            </a:r>
          </a:p>
          <a:p>
            <a:pPr>
              <a:lnSpc>
                <a:spcPct val="110000"/>
              </a:lnSpc>
            </a:pPr>
            <a:r>
              <a:rPr lang="en-CA" sz="1500" b="1" dirty="0"/>
              <a:t>Jewish Encyclopedia Volume 5</a:t>
            </a:r>
            <a:br>
              <a:rPr lang="en-CA" sz="1500" b="1" dirty="0"/>
            </a:br>
            <a:r>
              <a:rPr lang="en-CA" sz="1500" b="1" dirty="0"/>
              <a:t>https://babel.hathitrust.org/cgi/pt?id=mdp.39015064245445&amp;view=1up&amp;seq=589</a:t>
            </a:r>
            <a:endParaRPr lang="en-US" sz="1500" dirty="0"/>
          </a:p>
        </p:txBody>
      </p:sp>
    </p:spTree>
    <p:extLst>
      <p:ext uri="{BB962C8B-B14F-4D97-AF65-F5344CB8AC3E}">
        <p14:creationId xmlns:p14="http://schemas.microsoft.com/office/powerpoint/2010/main" val="37706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0DC0CF94-2AAE-42D0-974D-534DEF2C684B}"/>
              </a:ext>
            </a:extLst>
          </p:cNvPr>
          <p:cNvSpPr>
            <a:spLocks noGrp="1"/>
          </p:cNvSpPr>
          <p:nvPr>
            <p:ph type="title"/>
          </p:nvPr>
        </p:nvSpPr>
        <p:spPr>
          <a:xfrm>
            <a:off x="959896" y="960814"/>
            <a:ext cx="2732249" cy="4912936"/>
          </a:xfrm>
        </p:spPr>
        <p:txBody>
          <a:bodyPr anchor="b">
            <a:normAutofit/>
          </a:bodyPr>
          <a:lstStyle/>
          <a:p>
            <a:pPr algn="r"/>
            <a:r>
              <a:rPr lang="en-CA" sz="4000">
                <a:solidFill>
                  <a:schemeClr val="bg1"/>
                </a:solidFill>
              </a:rPr>
              <a:t>12</a:t>
            </a:r>
            <a:r>
              <a:rPr lang="en-CA" sz="4000" baseline="30000">
                <a:solidFill>
                  <a:schemeClr val="bg1"/>
                </a:solidFill>
              </a:rPr>
              <a:t>th</a:t>
            </a:r>
            <a:r>
              <a:rPr lang="en-CA" sz="4000">
                <a:solidFill>
                  <a:schemeClr val="bg1"/>
                </a:solidFill>
              </a:rPr>
              <a:t> Century Provence: The Golden Age of Jewish France</a:t>
            </a:r>
            <a:endParaRPr lang="en-US" sz="4000">
              <a:solidFill>
                <a:schemeClr val="bg1"/>
              </a:solidFill>
            </a:endParaRPr>
          </a:p>
        </p:txBody>
      </p:sp>
      <p:sp>
        <p:nvSpPr>
          <p:cNvPr id="3" name="Content Placeholder 2">
            <a:extLst>
              <a:ext uri="{FF2B5EF4-FFF2-40B4-BE49-F238E27FC236}">
                <a16:creationId xmlns:a16="http://schemas.microsoft.com/office/drawing/2014/main" id="{4E889C70-34E5-4689-8E01-9C6AA29FB3DD}"/>
              </a:ext>
            </a:extLst>
          </p:cNvPr>
          <p:cNvSpPr>
            <a:spLocks noGrp="1"/>
          </p:cNvSpPr>
          <p:nvPr>
            <p:ph idx="1"/>
          </p:nvPr>
        </p:nvSpPr>
        <p:spPr>
          <a:xfrm>
            <a:off x="4979078" y="960814"/>
            <a:ext cx="6247722" cy="4830385"/>
          </a:xfrm>
        </p:spPr>
        <p:txBody>
          <a:bodyPr anchor="ctr">
            <a:normAutofit fontScale="92500"/>
          </a:bodyPr>
          <a:lstStyle/>
          <a:p>
            <a:pPr>
              <a:lnSpc>
                <a:spcPct val="110000"/>
              </a:lnSpc>
            </a:pPr>
            <a:r>
              <a:rPr lang="en-CA" sz="1500" dirty="0"/>
              <a:t>In the 12</a:t>
            </a:r>
            <a:r>
              <a:rPr lang="en-CA" sz="1500" baseline="30000" dirty="0"/>
              <a:t>th</a:t>
            </a:r>
            <a:r>
              <a:rPr lang="en-CA" sz="1500" dirty="0"/>
              <a:t> century, conditions for the Jewish community in Provence improved.</a:t>
            </a:r>
          </a:p>
          <a:p>
            <a:pPr>
              <a:lnSpc>
                <a:spcPct val="110000"/>
              </a:lnSpc>
            </a:pPr>
            <a:r>
              <a:rPr lang="en-CA" sz="1500" dirty="0"/>
              <a:t>They played An important role in the economy as farmers for the counts.</a:t>
            </a:r>
          </a:p>
          <a:p>
            <a:pPr>
              <a:lnSpc>
                <a:spcPct val="110000"/>
              </a:lnSpc>
            </a:pPr>
            <a:r>
              <a:rPr lang="en-CA" sz="1500" dirty="0"/>
              <a:t>The counts even appointed Jews as bailiffs</a:t>
            </a:r>
          </a:p>
          <a:p>
            <a:pPr>
              <a:lnSpc>
                <a:spcPct val="110000"/>
              </a:lnSpc>
            </a:pPr>
            <a:r>
              <a:rPr lang="en-CA" sz="1500" dirty="0"/>
              <a:t>The newfound favourable Attitude of the French Christian community toward the Jews of Provence led to an incredibly fruitful period of scholarship.</a:t>
            </a:r>
          </a:p>
          <a:p>
            <a:pPr marL="0" indent="0">
              <a:lnSpc>
                <a:spcPct val="110000"/>
              </a:lnSpc>
              <a:buNone/>
            </a:pPr>
            <a:r>
              <a:rPr lang="en-CA" sz="1500" b="1" dirty="0"/>
              <a:t>Benjamin of </a:t>
            </a:r>
            <a:r>
              <a:rPr lang="en-CA" sz="1500" b="1" dirty="0" err="1"/>
              <a:t>Tudela</a:t>
            </a:r>
            <a:r>
              <a:rPr lang="en-CA" sz="1500" b="1" dirty="0"/>
              <a:t> (12</a:t>
            </a:r>
            <a:r>
              <a:rPr lang="en-CA" sz="1500" b="1" baseline="30000" dirty="0"/>
              <a:t>th</a:t>
            </a:r>
            <a:r>
              <a:rPr lang="en-CA" sz="1500" b="1" dirty="0"/>
              <a:t> century), The Travels of Benjamin </a:t>
            </a:r>
            <a:r>
              <a:rPr lang="en-CA" sz="1500" b="1" dirty="0" err="1"/>
              <a:t>Tudela</a:t>
            </a:r>
            <a:r>
              <a:rPr lang="en-CA" sz="1500" b="1" dirty="0"/>
              <a:t> describing </a:t>
            </a:r>
            <a:r>
              <a:rPr lang="en-CA" sz="1500" b="1" dirty="0" err="1"/>
              <a:t>Lunel</a:t>
            </a:r>
            <a:endParaRPr lang="en-CA" sz="1500" b="1" dirty="0"/>
          </a:p>
          <a:p>
            <a:pPr marL="0" indent="0">
              <a:lnSpc>
                <a:spcPct val="110000"/>
              </a:lnSpc>
              <a:spcBef>
                <a:spcPts val="0"/>
              </a:spcBef>
              <a:buNone/>
            </a:pPr>
            <a:r>
              <a:rPr lang="en-CA" sz="1300" b="1" dirty="0"/>
              <a:t>https://www.gutenberg.org/files/14981/14981-h/14981-h.htm#FNanchor_12_12</a:t>
            </a:r>
          </a:p>
          <a:p>
            <a:pPr marL="0" indent="0" algn="just">
              <a:lnSpc>
                <a:spcPct val="110000"/>
              </a:lnSpc>
              <a:buNone/>
            </a:pPr>
            <a:r>
              <a:rPr lang="en-US" sz="1400" b="0" i="0" dirty="0">
                <a:solidFill>
                  <a:srgbClr val="000000"/>
                </a:solidFill>
                <a:effectLst/>
                <a:latin typeface="Times New Roman" panose="02020603050405020304" pitchFamily="18" charset="0"/>
              </a:rPr>
              <a:t>The students that come from distant lands to learn the Law are taught, boarded, lodged and clothed by the congregation, so long as they attend the house of study. The community has wise, understanding and saintly men of great benevolence, who lend a helping hand to all their brethren both far and near. The congregation consists of about 300 Jews—may the Lord preserve them.</a:t>
            </a:r>
            <a:endParaRPr lang="en-US" sz="1500" i="1" dirty="0"/>
          </a:p>
        </p:txBody>
      </p:sp>
    </p:spTree>
    <p:extLst>
      <p:ext uri="{BB962C8B-B14F-4D97-AF65-F5344CB8AC3E}">
        <p14:creationId xmlns:p14="http://schemas.microsoft.com/office/powerpoint/2010/main" val="137725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C6115F43-DD90-4173-BFA0-1F6337B50C1D}"/>
              </a:ext>
            </a:extLst>
          </p:cNvPr>
          <p:cNvSpPr>
            <a:spLocks noGrp="1"/>
          </p:cNvSpPr>
          <p:nvPr>
            <p:ph type="title"/>
          </p:nvPr>
        </p:nvSpPr>
        <p:spPr>
          <a:xfrm>
            <a:off x="959896" y="960814"/>
            <a:ext cx="2732249" cy="4912936"/>
          </a:xfrm>
        </p:spPr>
        <p:txBody>
          <a:bodyPr anchor="b">
            <a:normAutofit/>
          </a:bodyPr>
          <a:lstStyle/>
          <a:p>
            <a:pPr algn="r"/>
            <a:r>
              <a:rPr lang="en-CA" sz="3400">
                <a:solidFill>
                  <a:schemeClr val="bg1"/>
                </a:solidFill>
              </a:rPr>
              <a:t>Innovation and Debate in Provence</a:t>
            </a:r>
            <a:endParaRPr lang="en-US" sz="3400">
              <a:solidFill>
                <a:schemeClr val="bg1"/>
              </a:solidFill>
            </a:endParaRPr>
          </a:p>
        </p:txBody>
      </p:sp>
      <p:sp>
        <p:nvSpPr>
          <p:cNvPr id="3" name="Content Placeholder 2">
            <a:extLst>
              <a:ext uri="{FF2B5EF4-FFF2-40B4-BE49-F238E27FC236}">
                <a16:creationId xmlns:a16="http://schemas.microsoft.com/office/drawing/2014/main" id="{6D63009C-8282-429E-9908-C4BBC5F5F12A}"/>
              </a:ext>
            </a:extLst>
          </p:cNvPr>
          <p:cNvSpPr>
            <a:spLocks noGrp="1"/>
          </p:cNvSpPr>
          <p:nvPr>
            <p:ph idx="1"/>
          </p:nvPr>
        </p:nvSpPr>
        <p:spPr>
          <a:xfrm>
            <a:off x="4979078" y="426720"/>
            <a:ext cx="6247722" cy="5364479"/>
          </a:xfrm>
        </p:spPr>
        <p:txBody>
          <a:bodyPr anchor="ctr">
            <a:normAutofit/>
          </a:bodyPr>
          <a:lstStyle/>
          <a:p>
            <a:r>
              <a:rPr lang="en-CA" sz="1800" dirty="0"/>
              <a:t>Biblical Exegesis- Rabbi Joseph Kimhi and his sons Rabbi David and Rabbi Moshe Kimchi</a:t>
            </a:r>
          </a:p>
          <a:p>
            <a:pPr lvl="1"/>
            <a:r>
              <a:rPr lang="en-CA" dirty="0"/>
              <a:t>Classical interpretation was bolstered by analysis which emphasized Hebrew grammar, often by comparing it to Arabic.</a:t>
            </a:r>
          </a:p>
          <a:p>
            <a:r>
              <a:rPr lang="en-CA" sz="1800" dirty="0"/>
              <a:t>Talmudic Methodology- </a:t>
            </a:r>
          </a:p>
          <a:p>
            <a:pPr lvl="1"/>
            <a:r>
              <a:rPr lang="en-CA" dirty="0"/>
              <a:t>Rabbi Yitzchak </a:t>
            </a:r>
            <a:r>
              <a:rPr lang="en-CA" dirty="0" err="1"/>
              <a:t>Alfasi</a:t>
            </a:r>
            <a:r>
              <a:rPr lang="en-CA" dirty="0"/>
              <a:t>- (11</a:t>
            </a:r>
            <a:r>
              <a:rPr lang="en-CA" baseline="30000" dirty="0"/>
              <a:t>th</a:t>
            </a:r>
            <a:r>
              <a:rPr lang="en-CA" dirty="0"/>
              <a:t> century Morocco) Wrote a treatise focusing on the strictly legal aspects of the Talmud.</a:t>
            </a:r>
          </a:p>
          <a:p>
            <a:pPr lvl="1"/>
            <a:r>
              <a:rPr lang="en-CA" dirty="0"/>
              <a:t>Some such as R’ Avraham Av Beit Din, focused on elucidating his work.</a:t>
            </a:r>
          </a:p>
          <a:p>
            <a:pPr lvl="1"/>
            <a:r>
              <a:rPr lang="en-CA" dirty="0"/>
              <a:t>Rabbi </a:t>
            </a:r>
            <a:r>
              <a:rPr lang="en-CA" dirty="0" err="1"/>
              <a:t>Zerachiah</a:t>
            </a:r>
            <a:r>
              <a:rPr lang="en-CA" dirty="0"/>
              <a:t> </a:t>
            </a:r>
            <a:r>
              <a:rPr lang="en-CA" dirty="0" err="1"/>
              <a:t>HaLevi</a:t>
            </a:r>
            <a:r>
              <a:rPr lang="en-CA" dirty="0"/>
              <a:t> wrote a commentary disputing many of Rabbi </a:t>
            </a:r>
            <a:r>
              <a:rPr lang="en-CA" dirty="0" err="1"/>
              <a:t>Alfasi’s</a:t>
            </a:r>
            <a:r>
              <a:rPr lang="en-CA" dirty="0"/>
              <a:t> conclusions.</a:t>
            </a:r>
          </a:p>
          <a:p>
            <a:pPr lvl="1"/>
            <a:endParaRPr lang="en-CA" dirty="0"/>
          </a:p>
          <a:p>
            <a:pPr lvl="1"/>
            <a:endParaRPr lang="en-US" dirty="0"/>
          </a:p>
        </p:txBody>
      </p:sp>
    </p:spTree>
    <p:extLst>
      <p:ext uri="{BB962C8B-B14F-4D97-AF65-F5344CB8AC3E}">
        <p14:creationId xmlns:p14="http://schemas.microsoft.com/office/powerpoint/2010/main" val="194185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6D2FFF0A-0AD8-4271-BA89-ABBB2BCF11B6}"/>
              </a:ext>
            </a:extLst>
          </p:cNvPr>
          <p:cNvSpPr>
            <a:spLocks noGrp="1"/>
          </p:cNvSpPr>
          <p:nvPr>
            <p:ph type="title"/>
          </p:nvPr>
        </p:nvSpPr>
        <p:spPr>
          <a:xfrm>
            <a:off x="959896" y="960814"/>
            <a:ext cx="2732249" cy="4912936"/>
          </a:xfrm>
        </p:spPr>
        <p:txBody>
          <a:bodyPr anchor="b">
            <a:normAutofit/>
          </a:bodyPr>
          <a:lstStyle/>
          <a:p>
            <a:pPr algn="r"/>
            <a:r>
              <a:rPr lang="en-CA" sz="3400">
                <a:solidFill>
                  <a:schemeClr val="bg1"/>
                </a:solidFill>
              </a:rPr>
              <a:t>Innovation and Debate in Provence</a:t>
            </a:r>
            <a:endParaRPr lang="en-US" sz="3400">
              <a:solidFill>
                <a:schemeClr val="bg1"/>
              </a:solidFill>
            </a:endParaRPr>
          </a:p>
        </p:txBody>
      </p:sp>
      <p:sp>
        <p:nvSpPr>
          <p:cNvPr id="3" name="Content Placeholder 2">
            <a:extLst>
              <a:ext uri="{FF2B5EF4-FFF2-40B4-BE49-F238E27FC236}">
                <a16:creationId xmlns:a16="http://schemas.microsoft.com/office/drawing/2014/main" id="{713B9D35-8841-41D9-8A8F-02D41437C90F}"/>
              </a:ext>
            </a:extLst>
          </p:cNvPr>
          <p:cNvSpPr>
            <a:spLocks noGrp="1"/>
          </p:cNvSpPr>
          <p:nvPr>
            <p:ph idx="1"/>
          </p:nvPr>
        </p:nvSpPr>
        <p:spPr>
          <a:xfrm>
            <a:off x="4979078" y="960814"/>
            <a:ext cx="6247722" cy="4830385"/>
          </a:xfrm>
        </p:spPr>
        <p:txBody>
          <a:bodyPr anchor="ctr">
            <a:normAutofit/>
          </a:bodyPr>
          <a:lstStyle/>
          <a:p>
            <a:r>
              <a:rPr lang="en-CA" sz="1800" dirty="0"/>
              <a:t>Philosophy and Secular Knowledge- Provence became the center of Jewish philosophy</a:t>
            </a:r>
          </a:p>
          <a:p>
            <a:pPr lvl="1"/>
            <a:r>
              <a:rPr lang="en-CA" b="1" dirty="0"/>
              <a:t>Translation-</a:t>
            </a:r>
            <a:r>
              <a:rPr lang="en-CA" dirty="0"/>
              <a:t> The Ibn </a:t>
            </a:r>
            <a:r>
              <a:rPr lang="en-CA" dirty="0" err="1"/>
              <a:t>Tibbon</a:t>
            </a:r>
            <a:r>
              <a:rPr lang="en-CA" dirty="0"/>
              <a:t> family led by Saul Ibn </a:t>
            </a:r>
            <a:r>
              <a:rPr lang="en-CA" dirty="0" err="1"/>
              <a:t>Tibbon</a:t>
            </a:r>
            <a:r>
              <a:rPr lang="en-CA" dirty="0"/>
              <a:t>, who moved from Spain to </a:t>
            </a:r>
            <a:r>
              <a:rPr lang="en-CA" dirty="0" err="1"/>
              <a:t>Lunel</a:t>
            </a:r>
            <a:r>
              <a:rPr lang="en-CA" dirty="0"/>
              <a:t>, translated philosophical Judeo- Arabic works such as “Duties of the Heart” by Rabbi </a:t>
            </a:r>
            <a:r>
              <a:rPr lang="en-CA" dirty="0" err="1"/>
              <a:t>Bahya</a:t>
            </a:r>
            <a:r>
              <a:rPr lang="en-CA" dirty="0"/>
              <a:t> ibn </a:t>
            </a:r>
            <a:r>
              <a:rPr lang="en-CA" dirty="0" err="1"/>
              <a:t>Pakudah</a:t>
            </a:r>
            <a:r>
              <a:rPr lang="en-CA" dirty="0"/>
              <a:t>, “</a:t>
            </a:r>
            <a:r>
              <a:rPr lang="en-CA" dirty="0" err="1"/>
              <a:t>Cuzari</a:t>
            </a:r>
            <a:r>
              <a:rPr lang="en-CA" dirty="0"/>
              <a:t>” by Rabbi Yehudi </a:t>
            </a:r>
            <a:r>
              <a:rPr lang="en-CA" dirty="0" err="1"/>
              <a:t>HaLevi</a:t>
            </a:r>
            <a:r>
              <a:rPr lang="en-CA" dirty="0"/>
              <a:t> from Arabic to Hebrew.</a:t>
            </a:r>
          </a:p>
          <a:p>
            <a:pPr lvl="1"/>
            <a:r>
              <a:rPr lang="en-CA" dirty="0"/>
              <a:t>His son, Samuel Ibn </a:t>
            </a:r>
            <a:r>
              <a:rPr lang="en-CA" dirty="0" err="1"/>
              <a:t>Tibbon</a:t>
            </a:r>
            <a:r>
              <a:rPr lang="en-CA" dirty="0"/>
              <a:t>, translated the works of Maimonides, including Guide for the Perplexed, and his commentary on the Mishna, as well the works of Aristotle and Averroes, and the works of a few Islamic authors on Astronomy, and Meteorology.</a:t>
            </a:r>
          </a:p>
          <a:p>
            <a:pPr lvl="1"/>
            <a:endParaRPr lang="en-CA" dirty="0"/>
          </a:p>
          <a:p>
            <a:pPr marL="0" indent="0">
              <a:buNone/>
            </a:pPr>
            <a:endParaRPr lang="en-US" sz="1800" dirty="0"/>
          </a:p>
        </p:txBody>
      </p:sp>
    </p:spTree>
    <p:extLst>
      <p:ext uri="{BB962C8B-B14F-4D97-AF65-F5344CB8AC3E}">
        <p14:creationId xmlns:p14="http://schemas.microsoft.com/office/powerpoint/2010/main" val="14943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1A02998A-7D7A-4FF8-AED2-8731BE5AA2B0}"/>
              </a:ext>
            </a:extLst>
          </p:cNvPr>
          <p:cNvSpPr>
            <a:spLocks noGrp="1"/>
          </p:cNvSpPr>
          <p:nvPr>
            <p:ph type="title"/>
          </p:nvPr>
        </p:nvSpPr>
        <p:spPr>
          <a:xfrm>
            <a:off x="959896" y="960814"/>
            <a:ext cx="2732249" cy="4912936"/>
          </a:xfrm>
        </p:spPr>
        <p:txBody>
          <a:bodyPr anchor="b">
            <a:normAutofit/>
          </a:bodyPr>
          <a:lstStyle/>
          <a:p>
            <a:pPr algn="r"/>
            <a:r>
              <a:rPr lang="en-US" sz="2800">
                <a:solidFill>
                  <a:schemeClr val="bg1"/>
                </a:solidFill>
              </a:rPr>
              <a:t>Traditionalists and Mystics of Provence</a:t>
            </a:r>
          </a:p>
        </p:txBody>
      </p:sp>
      <p:sp>
        <p:nvSpPr>
          <p:cNvPr id="3" name="Content Placeholder 2">
            <a:extLst>
              <a:ext uri="{FF2B5EF4-FFF2-40B4-BE49-F238E27FC236}">
                <a16:creationId xmlns:a16="http://schemas.microsoft.com/office/drawing/2014/main" id="{385FF6F3-9F1C-469B-9E06-81EF10E1DBF3}"/>
              </a:ext>
            </a:extLst>
          </p:cNvPr>
          <p:cNvSpPr>
            <a:spLocks noGrp="1"/>
          </p:cNvSpPr>
          <p:nvPr>
            <p:ph idx="1"/>
          </p:nvPr>
        </p:nvSpPr>
        <p:spPr>
          <a:xfrm>
            <a:off x="4979078" y="960814"/>
            <a:ext cx="6247722" cy="4830385"/>
          </a:xfrm>
        </p:spPr>
        <p:txBody>
          <a:bodyPr anchor="ctr">
            <a:normAutofit/>
          </a:bodyPr>
          <a:lstStyle/>
          <a:p>
            <a:r>
              <a:rPr lang="en-US" sz="1800" dirty="0"/>
              <a:t>However, there was also a school of Rabbis who clung to Tradition and were opposed to the newfound integration of secular philosophy with Jewish thought.</a:t>
            </a:r>
          </a:p>
          <a:p>
            <a:pPr lvl="1"/>
            <a:r>
              <a:rPr lang="en-US" dirty="0"/>
              <a:t>Rabbi Avraham ibn David of </a:t>
            </a:r>
            <a:r>
              <a:rPr lang="en-US" dirty="0" err="1"/>
              <a:t>Posquerres</a:t>
            </a:r>
            <a:r>
              <a:rPr lang="en-US" dirty="0"/>
              <a:t>- wrote a work critiquing the Rambam’s </a:t>
            </a:r>
            <a:r>
              <a:rPr lang="en-US" dirty="0" err="1"/>
              <a:t>Mishneh</a:t>
            </a:r>
            <a:r>
              <a:rPr lang="en-US" dirty="0"/>
              <a:t> Torah.</a:t>
            </a:r>
          </a:p>
          <a:p>
            <a:pPr lvl="1"/>
            <a:r>
              <a:rPr lang="en-US" dirty="0"/>
              <a:t>Rabbi Solomon of Montpellier along with Rabbi Yonah ben Avraham </a:t>
            </a:r>
            <a:r>
              <a:rPr lang="en-US" dirty="0" err="1"/>
              <a:t>Gerondi</a:t>
            </a:r>
            <a:r>
              <a:rPr lang="en-US" dirty="0"/>
              <a:t> issued a ban on the study of philosophy which included the Rambam’s Guide, and his “Book of Knowledge”.</a:t>
            </a:r>
          </a:p>
          <a:p>
            <a:r>
              <a:rPr lang="en-US" sz="1800" dirty="0"/>
              <a:t>Cabala- Rabbi Avraham ibn David of </a:t>
            </a:r>
            <a:r>
              <a:rPr lang="en-US" sz="1800" dirty="0" err="1"/>
              <a:t>Posquerres</a:t>
            </a:r>
            <a:r>
              <a:rPr lang="en-US" sz="1800" dirty="0"/>
              <a:t> and his son Rabbi Isaac the blind began a new school Cabalists.  </a:t>
            </a:r>
          </a:p>
        </p:txBody>
      </p:sp>
    </p:spTree>
    <p:extLst>
      <p:ext uri="{BB962C8B-B14F-4D97-AF65-F5344CB8AC3E}">
        <p14:creationId xmlns:p14="http://schemas.microsoft.com/office/powerpoint/2010/main" val="737197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835</TotalTime>
  <Words>2437</Words>
  <Application>Microsoft Office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Tw Cen MT</vt:lpstr>
      <vt:lpstr>Droplet</vt:lpstr>
      <vt:lpstr>Exploring the Jewish World of Medieval Provence</vt:lpstr>
      <vt:lpstr> “Provence”-in Medieval Jewish sources refers to the southeastern region of France, spanning from Languedoc to Provence-Alpes and even to parts of rhone  image from https://cdn.britannica.com/s:700x500/83/683-050-E4AF38C8/France-map-boundaries-cities-locator.jpg</vt:lpstr>
      <vt:lpstr>PowerPoint Presentation</vt:lpstr>
      <vt:lpstr>French Jewry in the Bible!</vt:lpstr>
      <vt:lpstr>Jewish Presence in Provence </vt:lpstr>
      <vt:lpstr>12th Century Provence: The Golden Age of Jewish France</vt:lpstr>
      <vt:lpstr>Innovation and Debate in Provence</vt:lpstr>
      <vt:lpstr>Innovation and Debate in Provence</vt:lpstr>
      <vt:lpstr>Traditionalists and Mystics of Provence</vt:lpstr>
      <vt:lpstr>Rabbi Moshe HaDarshan: Father of the Sermon</vt:lpstr>
      <vt:lpstr>A Bit of Biographical Information</vt:lpstr>
      <vt:lpstr>The Sermons of R’ Moshe</vt:lpstr>
      <vt:lpstr>Finding Meaning in Numbers</vt:lpstr>
      <vt:lpstr>Finding Meaning in Numbers- (Rashi on Bamidbar 7, Rosenbaum and Silbermann)</vt:lpstr>
      <vt:lpstr>Finding Meaning in Numbers- (Rashi on Bamidbar 7, Rosenbaum and Silbermann)</vt:lpstr>
      <vt:lpstr>Finding Meaning in Numbers- (Rashi on Bamidbar 7, Rosenbaum and Silbermann)</vt:lpstr>
      <vt:lpstr>Finding Meaning in Numbers- (Rashi on Bamidbar 7, Rosenbaum and Silbermann)</vt:lpstr>
      <vt:lpstr>Finding Meaning in Numbers- (Rashi on Bamidbar 7, Rosenbaum and Silbermann)</vt:lpstr>
      <vt:lpstr>The Tabernlace: Making Connections</vt:lpstr>
      <vt:lpstr>The Travels of Israel in the Desert Bamidbar 33:1-7 (JPS Tanakh 1985)</vt:lpstr>
      <vt:lpstr>The Travels of Israel in the Desert (Rashi on Bamidbar 33:1)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Jewish World of Medieval Provence</dc:title>
  <dc:creator>Sammy Bergman</dc:creator>
  <cp:lastModifiedBy>Sammy Bergman</cp:lastModifiedBy>
  <cp:revision>2</cp:revision>
  <dcterms:created xsi:type="dcterms:W3CDTF">2021-01-04T21:23:10Z</dcterms:created>
  <dcterms:modified xsi:type="dcterms:W3CDTF">2021-01-06T04:07:58Z</dcterms:modified>
</cp:coreProperties>
</file>