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3" r:id="rId5"/>
    <p:sldId id="265" r:id="rId6"/>
    <p:sldId id="319" r:id="rId7"/>
    <p:sldId id="264" r:id="rId8"/>
    <p:sldId id="266" r:id="rId9"/>
    <p:sldId id="321" r:id="rId10"/>
    <p:sldId id="258" r:id="rId11"/>
    <p:sldId id="320" r:id="rId12"/>
    <p:sldId id="280" r:id="rId13"/>
    <p:sldId id="282" r:id="rId14"/>
    <p:sldId id="322" r:id="rId15"/>
    <p:sldId id="323" r:id="rId16"/>
    <p:sldId id="292" r:id="rId17"/>
    <p:sldId id="324" r:id="rId18"/>
    <p:sldId id="32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48" y="2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A7C8C-4F1F-46A4-AD29-0E0AA125BA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B35507-A740-411A-BD05-6284EEEF78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EE9B0B-BFB9-4064-BAC5-ACDCD51952E6}"/>
              </a:ext>
            </a:extLst>
          </p:cNvPr>
          <p:cNvSpPr>
            <a:spLocks noGrp="1"/>
          </p:cNvSpPr>
          <p:nvPr>
            <p:ph type="dt" sz="half" idx="10"/>
          </p:nvPr>
        </p:nvSpPr>
        <p:spPr/>
        <p:txBody>
          <a:bodyPr/>
          <a:lstStyle/>
          <a:p>
            <a:fld id="{D905D3ED-4011-4416-A922-8833344D3590}" type="datetimeFigureOut">
              <a:rPr lang="en-US" smtClean="0"/>
              <a:t>10/25/2021</a:t>
            </a:fld>
            <a:endParaRPr lang="en-US"/>
          </a:p>
        </p:txBody>
      </p:sp>
      <p:sp>
        <p:nvSpPr>
          <p:cNvPr id="5" name="Footer Placeholder 4">
            <a:extLst>
              <a:ext uri="{FF2B5EF4-FFF2-40B4-BE49-F238E27FC236}">
                <a16:creationId xmlns:a16="http://schemas.microsoft.com/office/drawing/2014/main" id="{65B81D1C-E2C2-45AE-BA70-DBF966A8F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5DF5C4-0D36-472A-82AF-CC8EE5C481E4}"/>
              </a:ext>
            </a:extLst>
          </p:cNvPr>
          <p:cNvSpPr>
            <a:spLocks noGrp="1"/>
          </p:cNvSpPr>
          <p:nvPr>
            <p:ph type="sldNum" sz="quarter" idx="12"/>
          </p:nvPr>
        </p:nvSpPr>
        <p:spPr/>
        <p:txBody>
          <a:bodyPr/>
          <a:lstStyle/>
          <a:p>
            <a:fld id="{07FDD048-A84C-4430-BD8F-AAC3AB441EFA}" type="slidenum">
              <a:rPr lang="en-US" smtClean="0"/>
              <a:t>‹#›</a:t>
            </a:fld>
            <a:endParaRPr lang="en-US"/>
          </a:p>
        </p:txBody>
      </p:sp>
    </p:spTree>
    <p:extLst>
      <p:ext uri="{BB962C8B-B14F-4D97-AF65-F5344CB8AC3E}">
        <p14:creationId xmlns:p14="http://schemas.microsoft.com/office/powerpoint/2010/main" val="72246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3F1AB-E5B7-4E6A-B1D2-C8278BB032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E77387-7C2E-4C85-A007-ADCA14F300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96837A-19FC-4B94-A189-D0FE1486D373}"/>
              </a:ext>
            </a:extLst>
          </p:cNvPr>
          <p:cNvSpPr>
            <a:spLocks noGrp="1"/>
          </p:cNvSpPr>
          <p:nvPr>
            <p:ph type="dt" sz="half" idx="10"/>
          </p:nvPr>
        </p:nvSpPr>
        <p:spPr/>
        <p:txBody>
          <a:bodyPr/>
          <a:lstStyle/>
          <a:p>
            <a:fld id="{D905D3ED-4011-4416-A922-8833344D3590}" type="datetimeFigureOut">
              <a:rPr lang="en-US" smtClean="0"/>
              <a:t>10/25/2021</a:t>
            </a:fld>
            <a:endParaRPr lang="en-US"/>
          </a:p>
        </p:txBody>
      </p:sp>
      <p:sp>
        <p:nvSpPr>
          <p:cNvPr id="5" name="Footer Placeholder 4">
            <a:extLst>
              <a:ext uri="{FF2B5EF4-FFF2-40B4-BE49-F238E27FC236}">
                <a16:creationId xmlns:a16="http://schemas.microsoft.com/office/drawing/2014/main" id="{51601CB6-B461-4707-BFD7-E0759889AC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6A8B8-B7EF-4678-94D1-8A001A80AA44}"/>
              </a:ext>
            </a:extLst>
          </p:cNvPr>
          <p:cNvSpPr>
            <a:spLocks noGrp="1"/>
          </p:cNvSpPr>
          <p:nvPr>
            <p:ph type="sldNum" sz="quarter" idx="12"/>
          </p:nvPr>
        </p:nvSpPr>
        <p:spPr/>
        <p:txBody>
          <a:bodyPr/>
          <a:lstStyle/>
          <a:p>
            <a:fld id="{07FDD048-A84C-4430-BD8F-AAC3AB441EFA}" type="slidenum">
              <a:rPr lang="en-US" smtClean="0"/>
              <a:t>‹#›</a:t>
            </a:fld>
            <a:endParaRPr lang="en-US"/>
          </a:p>
        </p:txBody>
      </p:sp>
    </p:spTree>
    <p:extLst>
      <p:ext uri="{BB962C8B-B14F-4D97-AF65-F5344CB8AC3E}">
        <p14:creationId xmlns:p14="http://schemas.microsoft.com/office/powerpoint/2010/main" val="1908143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270A57-1F33-4A7B-9BAE-7A71076E27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4AD1A8-F013-4E38-8388-A63A8D2871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B441F0-91E3-41DA-A151-B47B347760D7}"/>
              </a:ext>
            </a:extLst>
          </p:cNvPr>
          <p:cNvSpPr>
            <a:spLocks noGrp="1"/>
          </p:cNvSpPr>
          <p:nvPr>
            <p:ph type="dt" sz="half" idx="10"/>
          </p:nvPr>
        </p:nvSpPr>
        <p:spPr/>
        <p:txBody>
          <a:bodyPr/>
          <a:lstStyle/>
          <a:p>
            <a:fld id="{D905D3ED-4011-4416-A922-8833344D3590}" type="datetimeFigureOut">
              <a:rPr lang="en-US" smtClean="0"/>
              <a:t>10/25/2021</a:t>
            </a:fld>
            <a:endParaRPr lang="en-US"/>
          </a:p>
        </p:txBody>
      </p:sp>
      <p:sp>
        <p:nvSpPr>
          <p:cNvPr id="5" name="Footer Placeholder 4">
            <a:extLst>
              <a:ext uri="{FF2B5EF4-FFF2-40B4-BE49-F238E27FC236}">
                <a16:creationId xmlns:a16="http://schemas.microsoft.com/office/drawing/2014/main" id="{7DB1D943-3B14-409D-A8D6-08224C96C0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80CBAD-061D-4E31-94AE-BEC7E6E20603}"/>
              </a:ext>
            </a:extLst>
          </p:cNvPr>
          <p:cNvSpPr>
            <a:spLocks noGrp="1"/>
          </p:cNvSpPr>
          <p:nvPr>
            <p:ph type="sldNum" sz="quarter" idx="12"/>
          </p:nvPr>
        </p:nvSpPr>
        <p:spPr/>
        <p:txBody>
          <a:bodyPr/>
          <a:lstStyle/>
          <a:p>
            <a:fld id="{07FDD048-A84C-4430-BD8F-AAC3AB441EFA}" type="slidenum">
              <a:rPr lang="en-US" smtClean="0"/>
              <a:t>‹#›</a:t>
            </a:fld>
            <a:endParaRPr lang="en-US"/>
          </a:p>
        </p:txBody>
      </p:sp>
    </p:spTree>
    <p:extLst>
      <p:ext uri="{BB962C8B-B14F-4D97-AF65-F5344CB8AC3E}">
        <p14:creationId xmlns:p14="http://schemas.microsoft.com/office/powerpoint/2010/main" val="1809870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hasCustomPrompt="1"/>
          </p:nvPr>
        </p:nvSpPr>
        <p:spPr>
          <a:xfrm>
            <a:off x="913774" y="2367092"/>
            <a:ext cx="10363826" cy="3424107"/>
          </a:xfrm>
        </p:spPr>
        <p:txBody>
          <a:bodyPr/>
          <a:lstStyle>
            <a:lvl1pPr>
              <a:defRPr cap="none"/>
            </a:lvl1pPr>
            <a:lvl2pPr>
              <a:defRPr cap="none"/>
            </a:lvl2pPr>
            <a:lvl3pPr>
              <a:defRPr cap="none"/>
            </a:lvl3pPr>
            <a:lvl4pPr>
              <a:defRPr cap="none"/>
            </a:lvl4pPr>
            <a:lvl5pPr>
              <a:defRPr cap="none"/>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BB06BC0-7AB2-4BB1-9020-A96A5D12290D}" type="datetimeFigureOut">
              <a:rPr lang="en-US" smtClean="0"/>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B3DB16-E82C-4C88-A97F-CABD1343CAEA}" type="slidenum">
              <a:rPr lang="en-US" smtClean="0"/>
              <a:t>‹#›</a:t>
            </a:fld>
            <a:endParaRPr lang="en-US"/>
          </a:p>
        </p:txBody>
      </p:sp>
    </p:spTree>
    <p:extLst>
      <p:ext uri="{BB962C8B-B14F-4D97-AF65-F5344CB8AC3E}">
        <p14:creationId xmlns:p14="http://schemas.microsoft.com/office/powerpoint/2010/main" val="4117511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9537B-4DA1-4373-B35B-384CFBBCE4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106DEF-256A-49CB-A220-9930E5245A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636224-E725-4DC6-9F1E-EC2FCAC9B3C8}"/>
              </a:ext>
            </a:extLst>
          </p:cNvPr>
          <p:cNvSpPr>
            <a:spLocks noGrp="1"/>
          </p:cNvSpPr>
          <p:nvPr>
            <p:ph type="dt" sz="half" idx="10"/>
          </p:nvPr>
        </p:nvSpPr>
        <p:spPr/>
        <p:txBody>
          <a:bodyPr/>
          <a:lstStyle/>
          <a:p>
            <a:fld id="{D905D3ED-4011-4416-A922-8833344D3590}" type="datetimeFigureOut">
              <a:rPr lang="en-US" smtClean="0"/>
              <a:t>10/25/2021</a:t>
            </a:fld>
            <a:endParaRPr lang="en-US"/>
          </a:p>
        </p:txBody>
      </p:sp>
      <p:sp>
        <p:nvSpPr>
          <p:cNvPr id="5" name="Footer Placeholder 4">
            <a:extLst>
              <a:ext uri="{FF2B5EF4-FFF2-40B4-BE49-F238E27FC236}">
                <a16:creationId xmlns:a16="http://schemas.microsoft.com/office/drawing/2014/main" id="{02B8BC2C-AAD2-406A-BAB7-29F16C66B5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FF053E-E980-4638-AB06-6E1CC216CED4}"/>
              </a:ext>
            </a:extLst>
          </p:cNvPr>
          <p:cNvSpPr>
            <a:spLocks noGrp="1"/>
          </p:cNvSpPr>
          <p:nvPr>
            <p:ph type="sldNum" sz="quarter" idx="12"/>
          </p:nvPr>
        </p:nvSpPr>
        <p:spPr/>
        <p:txBody>
          <a:bodyPr/>
          <a:lstStyle/>
          <a:p>
            <a:fld id="{07FDD048-A84C-4430-BD8F-AAC3AB441EFA}" type="slidenum">
              <a:rPr lang="en-US" smtClean="0"/>
              <a:t>‹#›</a:t>
            </a:fld>
            <a:endParaRPr lang="en-US"/>
          </a:p>
        </p:txBody>
      </p:sp>
    </p:spTree>
    <p:extLst>
      <p:ext uri="{BB962C8B-B14F-4D97-AF65-F5344CB8AC3E}">
        <p14:creationId xmlns:p14="http://schemas.microsoft.com/office/powerpoint/2010/main" val="1870573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4D948-EA04-401C-A715-611C861974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F621F4-8C7A-4A0B-B640-2A5DA2009D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ADD6C4-40D1-4122-8C85-36E94836BC1F}"/>
              </a:ext>
            </a:extLst>
          </p:cNvPr>
          <p:cNvSpPr>
            <a:spLocks noGrp="1"/>
          </p:cNvSpPr>
          <p:nvPr>
            <p:ph type="dt" sz="half" idx="10"/>
          </p:nvPr>
        </p:nvSpPr>
        <p:spPr/>
        <p:txBody>
          <a:bodyPr/>
          <a:lstStyle/>
          <a:p>
            <a:fld id="{D905D3ED-4011-4416-A922-8833344D3590}" type="datetimeFigureOut">
              <a:rPr lang="en-US" smtClean="0"/>
              <a:t>10/25/2021</a:t>
            </a:fld>
            <a:endParaRPr lang="en-US"/>
          </a:p>
        </p:txBody>
      </p:sp>
      <p:sp>
        <p:nvSpPr>
          <p:cNvPr id="5" name="Footer Placeholder 4">
            <a:extLst>
              <a:ext uri="{FF2B5EF4-FFF2-40B4-BE49-F238E27FC236}">
                <a16:creationId xmlns:a16="http://schemas.microsoft.com/office/drawing/2014/main" id="{B5395C36-E25C-4CED-9211-005432110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CE1AD9-995B-43E5-BBED-EF5616D6C10E}"/>
              </a:ext>
            </a:extLst>
          </p:cNvPr>
          <p:cNvSpPr>
            <a:spLocks noGrp="1"/>
          </p:cNvSpPr>
          <p:nvPr>
            <p:ph type="sldNum" sz="quarter" idx="12"/>
          </p:nvPr>
        </p:nvSpPr>
        <p:spPr/>
        <p:txBody>
          <a:bodyPr/>
          <a:lstStyle/>
          <a:p>
            <a:fld id="{07FDD048-A84C-4430-BD8F-AAC3AB441EFA}" type="slidenum">
              <a:rPr lang="en-US" smtClean="0"/>
              <a:t>‹#›</a:t>
            </a:fld>
            <a:endParaRPr lang="en-US"/>
          </a:p>
        </p:txBody>
      </p:sp>
    </p:spTree>
    <p:extLst>
      <p:ext uri="{BB962C8B-B14F-4D97-AF65-F5344CB8AC3E}">
        <p14:creationId xmlns:p14="http://schemas.microsoft.com/office/powerpoint/2010/main" val="4285757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6BA8-B8D2-4ACB-A447-682E916EE4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921B18-571E-487B-9371-087CC05DDC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ACFD2A-C203-41EE-B436-BD1AAA4F81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7ED9E7-8B70-4C95-AB46-4C25FB6A246E}"/>
              </a:ext>
            </a:extLst>
          </p:cNvPr>
          <p:cNvSpPr>
            <a:spLocks noGrp="1"/>
          </p:cNvSpPr>
          <p:nvPr>
            <p:ph type="dt" sz="half" idx="10"/>
          </p:nvPr>
        </p:nvSpPr>
        <p:spPr/>
        <p:txBody>
          <a:bodyPr/>
          <a:lstStyle/>
          <a:p>
            <a:fld id="{D905D3ED-4011-4416-A922-8833344D3590}" type="datetimeFigureOut">
              <a:rPr lang="en-US" smtClean="0"/>
              <a:t>10/25/2021</a:t>
            </a:fld>
            <a:endParaRPr lang="en-US"/>
          </a:p>
        </p:txBody>
      </p:sp>
      <p:sp>
        <p:nvSpPr>
          <p:cNvPr id="6" name="Footer Placeholder 5">
            <a:extLst>
              <a:ext uri="{FF2B5EF4-FFF2-40B4-BE49-F238E27FC236}">
                <a16:creationId xmlns:a16="http://schemas.microsoft.com/office/drawing/2014/main" id="{562863EE-EE6D-458D-B7E0-1A4296FF91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574BC2-0B2D-4602-B307-042B6B42AF9C}"/>
              </a:ext>
            </a:extLst>
          </p:cNvPr>
          <p:cNvSpPr>
            <a:spLocks noGrp="1"/>
          </p:cNvSpPr>
          <p:nvPr>
            <p:ph type="sldNum" sz="quarter" idx="12"/>
          </p:nvPr>
        </p:nvSpPr>
        <p:spPr/>
        <p:txBody>
          <a:bodyPr/>
          <a:lstStyle/>
          <a:p>
            <a:fld id="{07FDD048-A84C-4430-BD8F-AAC3AB441EFA}" type="slidenum">
              <a:rPr lang="en-US" smtClean="0"/>
              <a:t>‹#›</a:t>
            </a:fld>
            <a:endParaRPr lang="en-US"/>
          </a:p>
        </p:txBody>
      </p:sp>
    </p:spTree>
    <p:extLst>
      <p:ext uri="{BB962C8B-B14F-4D97-AF65-F5344CB8AC3E}">
        <p14:creationId xmlns:p14="http://schemas.microsoft.com/office/powerpoint/2010/main" val="23363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56551-F9F0-4673-9A3B-8EE44D906F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B8B26B-2F9B-49AA-8CD9-B5D4107F9C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AF1E99-B30F-45BD-ADD6-B73C54811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C52131-EFFB-49D3-B713-14C371DA78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428D5D-2DE0-49C2-91A6-D99CFF90FD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6B7733-EED2-46B0-9E36-1E5F107BC28F}"/>
              </a:ext>
            </a:extLst>
          </p:cNvPr>
          <p:cNvSpPr>
            <a:spLocks noGrp="1"/>
          </p:cNvSpPr>
          <p:nvPr>
            <p:ph type="dt" sz="half" idx="10"/>
          </p:nvPr>
        </p:nvSpPr>
        <p:spPr/>
        <p:txBody>
          <a:bodyPr/>
          <a:lstStyle/>
          <a:p>
            <a:fld id="{D905D3ED-4011-4416-A922-8833344D3590}" type="datetimeFigureOut">
              <a:rPr lang="en-US" smtClean="0"/>
              <a:t>10/25/2021</a:t>
            </a:fld>
            <a:endParaRPr lang="en-US"/>
          </a:p>
        </p:txBody>
      </p:sp>
      <p:sp>
        <p:nvSpPr>
          <p:cNvPr id="8" name="Footer Placeholder 7">
            <a:extLst>
              <a:ext uri="{FF2B5EF4-FFF2-40B4-BE49-F238E27FC236}">
                <a16:creationId xmlns:a16="http://schemas.microsoft.com/office/drawing/2014/main" id="{029CEAB5-C337-4145-AC58-54B99150F9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357C11-0B8C-40D6-8D2A-79E55EA6ADFE}"/>
              </a:ext>
            </a:extLst>
          </p:cNvPr>
          <p:cNvSpPr>
            <a:spLocks noGrp="1"/>
          </p:cNvSpPr>
          <p:nvPr>
            <p:ph type="sldNum" sz="quarter" idx="12"/>
          </p:nvPr>
        </p:nvSpPr>
        <p:spPr/>
        <p:txBody>
          <a:bodyPr/>
          <a:lstStyle/>
          <a:p>
            <a:fld id="{07FDD048-A84C-4430-BD8F-AAC3AB441EFA}" type="slidenum">
              <a:rPr lang="en-US" smtClean="0"/>
              <a:t>‹#›</a:t>
            </a:fld>
            <a:endParaRPr lang="en-US"/>
          </a:p>
        </p:txBody>
      </p:sp>
    </p:spTree>
    <p:extLst>
      <p:ext uri="{BB962C8B-B14F-4D97-AF65-F5344CB8AC3E}">
        <p14:creationId xmlns:p14="http://schemas.microsoft.com/office/powerpoint/2010/main" val="160897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CAC6A-18A7-48F6-9138-801E8EB675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CE9D25-41AD-4F18-BD1C-A2DE591E5BA5}"/>
              </a:ext>
            </a:extLst>
          </p:cNvPr>
          <p:cNvSpPr>
            <a:spLocks noGrp="1"/>
          </p:cNvSpPr>
          <p:nvPr>
            <p:ph type="dt" sz="half" idx="10"/>
          </p:nvPr>
        </p:nvSpPr>
        <p:spPr/>
        <p:txBody>
          <a:bodyPr/>
          <a:lstStyle/>
          <a:p>
            <a:fld id="{D905D3ED-4011-4416-A922-8833344D3590}" type="datetimeFigureOut">
              <a:rPr lang="en-US" smtClean="0"/>
              <a:t>10/25/2021</a:t>
            </a:fld>
            <a:endParaRPr lang="en-US"/>
          </a:p>
        </p:txBody>
      </p:sp>
      <p:sp>
        <p:nvSpPr>
          <p:cNvPr id="4" name="Footer Placeholder 3">
            <a:extLst>
              <a:ext uri="{FF2B5EF4-FFF2-40B4-BE49-F238E27FC236}">
                <a16:creationId xmlns:a16="http://schemas.microsoft.com/office/drawing/2014/main" id="{40A82674-A27B-40FF-83D5-13D72021F0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4459D8-E96E-4889-831C-BC3D60183E47}"/>
              </a:ext>
            </a:extLst>
          </p:cNvPr>
          <p:cNvSpPr>
            <a:spLocks noGrp="1"/>
          </p:cNvSpPr>
          <p:nvPr>
            <p:ph type="sldNum" sz="quarter" idx="12"/>
          </p:nvPr>
        </p:nvSpPr>
        <p:spPr/>
        <p:txBody>
          <a:bodyPr/>
          <a:lstStyle/>
          <a:p>
            <a:fld id="{07FDD048-A84C-4430-BD8F-AAC3AB441EFA}" type="slidenum">
              <a:rPr lang="en-US" smtClean="0"/>
              <a:t>‹#›</a:t>
            </a:fld>
            <a:endParaRPr lang="en-US"/>
          </a:p>
        </p:txBody>
      </p:sp>
    </p:spTree>
    <p:extLst>
      <p:ext uri="{BB962C8B-B14F-4D97-AF65-F5344CB8AC3E}">
        <p14:creationId xmlns:p14="http://schemas.microsoft.com/office/powerpoint/2010/main" val="2180398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9C141F-B5F0-4DCC-9B78-8DBBB794252E}"/>
              </a:ext>
            </a:extLst>
          </p:cNvPr>
          <p:cNvSpPr>
            <a:spLocks noGrp="1"/>
          </p:cNvSpPr>
          <p:nvPr>
            <p:ph type="dt" sz="half" idx="10"/>
          </p:nvPr>
        </p:nvSpPr>
        <p:spPr/>
        <p:txBody>
          <a:bodyPr/>
          <a:lstStyle/>
          <a:p>
            <a:fld id="{D905D3ED-4011-4416-A922-8833344D3590}" type="datetimeFigureOut">
              <a:rPr lang="en-US" smtClean="0"/>
              <a:t>10/25/2021</a:t>
            </a:fld>
            <a:endParaRPr lang="en-US"/>
          </a:p>
        </p:txBody>
      </p:sp>
      <p:sp>
        <p:nvSpPr>
          <p:cNvPr id="3" name="Footer Placeholder 2">
            <a:extLst>
              <a:ext uri="{FF2B5EF4-FFF2-40B4-BE49-F238E27FC236}">
                <a16:creationId xmlns:a16="http://schemas.microsoft.com/office/drawing/2014/main" id="{53AD0677-21A8-4184-B558-5EB6010B8B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623A42-44C3-4CE9-B75C-9E391FC6526C}"/>
              </a:ext>
            </a:extLst>
          </p:cNvPr>
          <p:cNvSpPr>
            <a:spLocks noGrp="1"/>
          </p:cNvSpPr>
          <p:nvPr>
            <p:ph type="sldNum" sz="quarter" idx="12"/>
          </p:nvPr>
        </p:nvSpPr>
        <p:spPr/>
        <p:txBody>
          <a:bodyPr/>
          <a:lstStyle/>
          <a:p>
            <a:fld id="{07FDD048-A84C-4430-BD8F-AAC3AB441EFA}" type="slidenum">
              <a:rPr lang="en-US" smtClean="0"/>
              <a:t>‹#›</a:t>
            </a:fld>
            <a:endParaRPr lang="en-US"/>
          </a:p>
        </p:txBody>
      </p:sp>
    </p:spTree>
    <p:extLst>
      <p:ext uri="{BB962C8B-B14F-4D97-AF65-F5344CB8AC3E}">
        <p14:creationId xmlns:p14="http://schemas.microsoft.com/office/powerpoint/2010/main" val="1668211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C2FB2-3C46-4DE0-8887-7720A64EBD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513A0A-B85F-4A2A-BCAF-C857597947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1FB5B1-3094-4896-B322-C9B7B61131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FA8FCA-E5CD-4CB6-A987-A77B062B653B}"/>
              </a:ext>
            </a:extLst>
          </p:cNvPr>
          <p:cNvSpPr>
            <a:spLocks noGrp="1"/>
          </p:cNvSpPr>
          <p:nvPr>
            <p:ph type="dt" sz="half" idx="10"/>
          </p:nvPr>
        </p:nvSpPr>
        <p:spPr/>
        <p:txBody>
          <a:bodyPr/>
          <a:lstStyle/>
          <a:p>
            <a:fld id="{D905D3ED-4011-4416-A922-8833344D3590}" type="datetimeFigureOut">
              <a:rPr lang="en-US" smtClean="0"/>
              <a:t>10/25/2021</a:t>
            </a:fld>
            <a:endParaRPr lang="en-US"/>
          </a:p>
        </p:txBody>
      </p:sp>
      <p:sp>
        <p:nvSpPr>
          <p:cNvPr id="6" name="Footer Placeholder 5">
            <a:extLst>
              <a:ext uri="{FF2B5EF4-FFF2-40B4-BE49-F238E27FC236}">
                <a16:creationId xmlns:a16="http://schemas.microsoft.com/office/drawing/2014/main" id="{3711FA87-854E-4AF6-9988-31DF8319EC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2D3157-6DC0-4725-B992-5ADFB5748FAE}"/>
              </a:ext>
            </a:extLst>
          </p:cNvPr>
          <p:cNvSpPr>
            <a:spLocks noGrp="1"/>
          </p:cNvSpPr>
          <p:nvPr>
            <p:ph type="sldNum" sz="quarter" idx="12"/>
          </p:nvPr>
        </p:nvSpPr>
        <p:spPr/>
        <p:txBody>
          <a:bodyPr/>
          <a:lstStyle/>
          <a:p>
            <a:fld id="{07FDD048-A84C-4430-BD8F-AAC3AB441EFA}" type="slidenum">
              <a:rPr lang="en-US" smtClean="0"/>
              <a:t>‹#›</a:t>
            </a:fld>
            <a:endParaRPr lang="en-US"/>
          </a:p>
        </p:txBody>
      </p:sp>
    </p:spTree>
    <p:extLst>
      <p:ext uri="{BB962C8B-B14F-4D97-AF65-F5344CB8AC3E}">
        <p14:creationId xmlns:p14="http://schemas.microsoft.com/office/powerpoint/2010/main" val="3818318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9C5FA-91C7-4A04-B788-8576D6971C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E90CCE-7D54-4645-9C9E-3AF96DC5D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5F1EE8-3DE7-4DD1-8899-8EC6EF935E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DC847E-9606-4FF8-B918-0ACC2D868D24}"/>
              </a:ext>
            </a:extLst>
          </p:cNvPr>
          <p:cNvSpPr>
            <a:spLocks noGrp="1"/>
          </p:cNvSpPr>
          <p:nvPr>
            <p:ph type="dt" sz="half" idx="10"/>
          </p:nvPr>
        </p:nvSpPr>
        <p:spPr/>
        <p:txBody>
          <a:bodyPr/>
          <a:lstStyle/>
          <a:p>
            <a:fld id="{D905D3ED-4011-4416-A922-8833344D3590}" type="datetimeFigureOut">
              <a:rPr lang="en-US" smtClean="0"/>
              <a:t>10/25/2021</a:t>
            </a:fld>
            <a:endParaRPr lang="en-US"/>
          </a:p>
        </p:txBody>
      </p:sp>
      <p:sp>
        <p:nvSpPr>
          <p:cNvPr id="6" name="Footer Placeholder 5">
            <a:extLst>
              <a:ext uri="{FF2B5EF4-FFF2-40B4-BE49-F238E27FC236}">
                <a16:creationId xmlns:a16="http://schemas.microsoft.com/office/drawing/2014/main" id="{E0BE83B7-5A08-4E3B-8A41-2DE9F0DED1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AB125-502F-4BC9-B844-3270F41FA525}"/>
              </a:ext>
            </a:extLst>
          </p:cNvPr>
          <p:cNvSpPr>
            <a:spLocks noGrp="1"/>
          </p:cNvSpPr>
          <p:nvPr>
            <p:ph type="sldNum" sz="quarter" idx="12"/>
          </p:nvPr>
        </p:nvSpPr>
        <p:spPr/>
        <p:txBody>
          <a:bodyPr/>
          <a:lstStyle/>
          <a:p>
            <a:fld id="{07FDD048-A84C-4430-BD8F-AAC3AB441EFA}" type="slidenum">
              <a:rPr lang="en-US" smtClean="0"/>
              <a:t>‹#›</a:t>
            </a:fld>
            <a:endParaRPr lang="en-US"/>
          </a:p>
        </p:txBody>
      </p:sp>
    </p:spTree>
    <p:extLst>
      <p:ext uri="{BB962C8B-B14F-4D97-AF65-F5344CB8AC3E}">
        <p14:creationId xmlns:p14="http://schemas.microsoft.com/office/powerpoint/2010/main" val="380291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4960FD-D6C5-447F-8A20-506429D1EF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61E08D-9BB3-4261-ADE8-17FB68177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5953CB-8A9E-4172-90D6-5BC6DD36D2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5D3ED-4011-4416-A922-8833344D3590}" type="datetimeFigureOut">
              <a:rPr lang="en-US" smtClean="0"/>
              <a:t>10/25/2021</a:t>
            </a:fld>
            <a:endParaRPr lang="en-US"/>
          </a:p>
        </p:txBody>
      </p:sp>
      <p:sp>
        <p:nvSpPr>
          <p:cNvPr id="5" name="Footer Placeholder 4">
            <a:extLst>
              <a:ext uri="{FF2B5EF4-FFF2-40B4-BE49-F238E27FC236}">
                <a16:creationId xmlns:a16="http://schemas.microsoft.com/office/drawing/2014/main" id="{9F48C889-B5F8-42EA-903F-222161132C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5D5D50-F3CC-402F-B447-5C80C6F47A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DD048-A84C-4430-BD8F-AAC3AB441EFA}" type="slidenum">
              <a:rPr lang="en-US" smtClean="0"/>
              <a:t>‹#›</a:t>
            </a:fld>
            <a:endParaRPr lang="en-US"/>
          </a:p>
        </p:txBody>
      </p:sp>
    </p:spTree>
    <p:extLst>
      <p:ext uri="{BB962C8B-B14F-4D97-AF65-F5344CB8AC3E}">
        <p14:creationId xmlns:p14="http://schemas.microsoft.com/office/powerpoint/2010/main" val="2855236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Isosceles Triangle 80">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76C51F68-E422-4AF7-A38F-689C0B30F29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487617" y="104905"/>
            <a:ext cx="5216765" cy="675309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3" name="Isosceles Triangle 82">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1921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C8342-5D51-438A-BA3B-04ED3E89FA89}"/>
              </a:ext>
            </a:extLst>
          </p:cNvPr>
          <p:cNvSpPr>
            <a:spLocks noGrp="1"/>
          </p:cNvSpPr>
          <p:nvPr>
            <p:ph type="title"/>
          </p:nvPr>
        </p:nvSpPr>
        <p:spPr/>
        <p:txBody>
          <a:bodyPr/>
          <a:lstStyle/>
          <a:p>
            <a:r>
              <a:rPr lang="en-US" dirty="0"/>
              <a:t>Letter from Solomon Ben Judah </a:t>
            </a:r>
            <a:r>
              <a:rPr lang="en-US" dirty="0" err="1"/>
              <a:t>HaKohen</a:t>
            </a:r>
            <a:endParaRPr lang="en-US" dirty="0"/>
          </a:p>
        </p:txBody>
      </p:sp>
      <p:sp>
        <p:nvSpPr>
          <p:cNvPr id="3" name="Content Placeholder 2">
            <a:extLst>
              <a:ext uri="{FF2B5EF4-FFF2-40B4-BE49-F238E27FC236}">
                <a16:creationId xmlns:a16="http://schemas.microsoft.com/office/drawing/2014/main" id="{9C046438-C5B8-41CA-BAF3-B1B7CEB5DDEC}"/>
              </a:ext>
            </a:extLst>
          </p:cNvPr>
          <p:cNvSpPr>
            <a:spLocks noGrp="1"/>
          </p:cNvSpPr>
          <p:nvPr>
            <p:ph idx="1"/>
          </p:nvPr>
        </p:nvSpPr>
        <p:spPr/>
        <p:txBody>
          <a:bodyPr>
            <a:normAutofit lnSpcReduction="10000"/>
          </a:bodyPr>
          <a:lstStyle/>
          <a:p>
            <a:pPr marL="0" indent="0" algn="just">
              <a:buNone/>
            </a:pPr>
            <a:r>
              <a:rPr lang="en-US" dirty="0"/>
              <a:t>You will want to know news of the Maghrib, which will cause the ears of all who hear it to burn … After that, he [Abd al-Mu’min] conquered </a:t>
            </a:r>
            <a:r>
              <a:rPr lang="en-US" dirty="0" err="1"/>
              <a:t>Tlemcen</a:t>
            </a:r>
            <a:r>
              <a:rPr lang="en-US" dirty="0"/>
              <a:t> and killed all those within it except for those who transgressed [that is, converted to Islam] … After he entered the city [of </a:t>
            </a:r>
            <a:r>
              <a:rPr lang="en-US" dirty="0" err="1"/>
              <a:t>Sijilmasa</a:t>
            </a:r>
            <a:r>
              <a:rPr lang="en-US" dirty="0"/>
              <a:t>], he gathered all the Jews and offered them the option of transgressing [converting to Islam], and after seven months of enticing them, during all of which time they fasted and prayed, one of his officers came and demanded that they transgress. They declined, and one hundred fifty Jews were slaughtered for the unity of God’s Name …</a:t>
            </a:r>
          </a:p>
          <a:p>
            <a:r>
              <a:rPr lang="en-US" dirty="0" err="1"/>
              <a:t>Halbertal</a:t>
            </a:r>
            <a:r>
              <a:rPr lang="en-US" dirty="0"/>
              <a:t>, Moshe. Maimonides (p. 24). Princeton University Press. Kindle Edition. </a:t>
            </a:r>
          </a:p>
        </p:txBody>
      </p:sp>
    </p:spTree>
    <p:extLst>
      <p:ext uri="{BB962C8B-B14F-4D97-AF65-F5344CB8AC3E}">
        <p14:creationId xmlns:p14="http://schemas.microsoft.com/office/powerpoint/2010/main" val="1206319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1B9A4-3F5D-4891-806C-F402BD1ACE9F}"/>
              </a:ext>
            </a:extLst>
          </p:cNvPr>
          <p:cNvSpPr>
            <a:spLocks noGrp="1"/>
          </p:cNvSpPr>
          <p:nvPr>
            <p:ph type="title"/>
          </p:nvPr>
        </p:nvSpPr>
        <p:spPr/>
        <p:txBody>
          <a:bodyPr/>
          <a:lstStyle/>
          <a:p>
            <a:r>
              <a:rPr lang="en-US" dirty="0"/>
              <a:t> Fleeing Morocco- Settling in Egypt</a:t>
            </a:r>
          </a:p>
        </p:txBody>
      </p:sp>
      <p:sp>
        <p:nvSpPr>
          <p:cNvPr id="3" name="Content Placeholder 2">
            <a:extLst>
              <a:ext uri="{FF2B5EF4-FFF2-40B4-BE49-F238E27FC236}">
                <a16:creationId xmlns:a16="http://schemas.microsoft.com/office/drawing/2014/main" id="{F3233AE9-0683-48DC-A4BB-161B92800449}"/>
              </a:ext>
            </a:extLst>
          </p:cNvPr>
          <p:cNvSpPr>
            <a:spLocks noGrp="1"/>
          </p:cNvSpPr>
          <p:nvPr>
            <p:ph idx="1"/>
          </p:nvPr>
        </p:nvSpPr>
        <p:spPr/>
        <p:txBody>
          <a:bodyPr>
            <a:normAutofit fontScale="62500" lnSpcReduction="20000"/>
          </a:bodyPr>
          <a:lstStyle/>
          <a:p>
            <a:r>
              <a:rPr lang="en-US" dirty="0"/>
              <a:t>The Rambam’s family migrated to Israel for about a year before ultimately settling in Egypt in 1166.</a:t>
            </a:r>
          </a:p>
          <a:p>
            <a:r>
              <a:rPr lang="en-CA" dirty="0">
                <a:cs typeface="+mj-cs"/>
              </a:rPr>
              <a:t>IN 1171, Rambam was appointed “</a:t>
            </a:r>
            <a:r>
              <a:rPr lang="en-CA" dirty="0" err="1">
                <a:cs typeface="+mj-cs"/>
              </a:rPr>
              <a:t>Rais</a:t>
            </a:r>
            <a:r>
              <a:rPr lang="en-CA" dirty="0">
                <a:cs typeface="+mj-cs"/>
              </a:rPr>
              <a:t> al-</a:t>
            </a:r>
            <a:r>
              <a:rPr lang="en-CA" dirty="0" err="1">
                <a:cs typeface="+mj-cs"/>
              </a:rPr>
              <a:t>yahud</a:t>
            </a:r>
            <a:r>
              <a:rPr lang="en-CA" dirty="0">
                <a:cs typeface="+mj-cs"/>
              </a:rPr>
              <a:t>”- the official head of the Jewish community. This appointment required both approval of the Muslim government and the Jewish community.</a:t>
            </a:r>
          </a:p>
          <a:p>
            <a:r>
              <a:rPr lang="en-CA" dirty="0">
                <a:cs typeface="+mj-cs"/>
              </a:rPr>
              <a:t>Rambam enjoyed immediate halachic authority. One enactment he made was to “eradicate” the silent Amidah on Shabbat and Yom Tov:</a:t>
            </a:r>
          </a:p>
          <a:p>
            <a:pPr marL="0" indent="0" algn="just">
              <a:lnSpc>
                <a:spcPct val="120000"/>
              </a:lnSpc>
              <a:buNone/>
            </a:pPr>
            <a:r>
              <a:rPr lang="en-CA" b="1" dirty="0">
                <a:cs typeface="+mj-cs"/>
              </a:rPr>
              <a:t>Responsa of Rambam 256</a:t>
            </a:r>
            <a:endParaRPr lang="he-IL" b="1" dirty="0">
              <a:cs typeface="+mj-cs"/>
            </a:endParaRPr>
          </a:p>
          <a:p>
            <a:pPr marL="0" indent="0" algn="just">
              <a:lnSpc>
                <a:spcPct val="120000"/>
              </a:lnSpc>
              <a:buNone/>
            </a:pPr>
            <a:r>
              <a:rPr lang="en-CA" dirty="0">
                <a:cs typeface="+mj-cs"/>
              </a:rPr>
              <a:t> “</a:t>
            </a:r>
            <a:r>
              <a:rPr lang="en-US" dirty="0">
                <a:cs typeface="+mj-cs"/>
              </a:rPr>
              <a:t>And what compels me to do this is, that all the people at the time of the prayer of the Cantor not watch what he says, but speak with each other and go out and he blesses a blessing for almost no reason, since it is not heard. And anyone who is not knowledgeable, when he sees wise disciples and others talking and conversing and behaving as one who does not pray during the prayer of the cantor, he does the same and it is determined in the hearts of all people that one can only pray silently </a:t>
            </a:r>
            <a:endParaRPr lang="en-CA" dirty="0">
              <a:cs typeface="+mj-cs"/>
            </a:endParaRPr>
          </a:p>
          <a:p>
            <a:r>
              <a:rPr lang="en-CA" dirty="0"/>
              <a:t>Rambam faced opposition from Sar Shalom </a:t>
            </a:r>
            <a:r>
              <a:rPr lang="en-CA" dirty="0" err="1"/>
              <a:t>HaLevi</a:t>
            </a:r>
            <a:r>
              <a:rPr lang="en-CA" dirty="0"/>
              <a:t> who had </a:t>
            </a:r>
            <a:r>
              <a:rPr lang="en-CA" dirty="0" err="1"/>
              <a:t>beein</a:t>
            </a:r>
            <a:r>
              <a:rPr lang="en-CA" dirty="0"/>
              <a:t> </a:t>
            </a:r>
            <a:r>
              <a:rPr lang="en-CA" dirty="0" err="1"/>
              <a:t>rais</a:t>
            </a:r>
            <a:r>
              <a:rPr lang="en-CA" dirty="0"/>
              <a:t> al-</a:t>
            </a:r>
            <a:r>
              <a:rPr lang="en-CA" dirty="0" err="1"/>
              <a:t>yahud</a:t>
            </a:r>
            <a:r>
              <a:rPr lang="en-CA" dirty="0"/>
              <a:t> when the Rambam arrived. And lost </a:t>
            </a:r>
            <a:r>
              <a:rPr lang="en-US" dirty="0"/>
              <a:t>his position to Sar Shalom after holding it for two years:</a:t>
            </a:r>
          </a:p>
          <a:p>
            <a:endParaRPr lang="en-US" dirty="0"/>
          </a:p>
        </p:txBody>
      </p:sp>
    </p:spTree>
    <p:extLst>
      <p:ext uri="{BB962C8B-B14F-4D97-AF65-F5344CB8AC3E}">
        <p14:creationId xmlns:p14="http://schemas.microsoft.com/office/powerpoint/2010/main" val="2284949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BF5F3-046B-4A18-AA7C-3534E8C58A08}"/>
              </a:ext>
            </a:extLst>
          </p:cNvPr>
          <p:cNvSpPr>
            <a:spLocks noGrp="1"/>
          </p:cNvSpPr>
          <p:nvPr>
            <p:ph type="title"/>
          </p:nvPr>
        </p:nvSpPr>
        <p:spPr/>
        <p:txBody>
          <a:bodyPr/>
          <a:lstStyle/>
          <a:p>
            <a:r>
              <a:rPr lang="en-CA" dirty="0"/>
              <a:t>Death of His Brother and the end of an Era	</a:t>
            </a:r>
            <a:endParaRPr lang="en-US" dirty="0"/>
          </a:p>
        </p:txBody>
      </p:sp>
      <p:sp>
        <p:nvSpPr>
          <p:cNvPr id="3" name="Content Placeholder 2">
            <a:extLst>
              <a:ext uri="{FF2B5EF4-FFF2-40B4-BE49-F238E27FC236}">
                <a16:creationId xmlns:a16="http://schemas.microsoft.com/office/drawing/2014/main" id="{B9C0B1AF-9ED4-4827-AC2C-CC2CD89E180A}"/>
              </a:ext>
            </a:extLst>
          </p:cNvPr>
          <p:cNvSpPr>
            <a:spLocks noGrp="1"/>
          </p:cNvSpPr>
          <p:nvPr>
            <p:ph idx="1"/>
          </p:nvPr>
        </p:nvSpPr>
        <p:spPr/>
        <p:txBody>
          <a:bodyPr>
            <a:normAutofit fontScale="70000" lnSpcReduction="20000"/>
          </a:bodyPr>
          <a:lstStyle/>
          <a:p>
            <a:r>
              <a:rPr lang="en-CA" dirty="0"/>
              <a:t>During his first 10 years in Egypt, the Rambam enjoyed immense productivity allowing him to complete his Mishnah Torah.</a:t>
            </a:r>
          </a:p>
          <a:p>
            <a:r>
              <a:rPr lang="en-CA" dirty="0"/>
              <a:t>He was able to dedicated his time toward studying and writing because his brother took care of the family business.</a:t>
            </a:r>
          </a:p>
          <a:p>
            <a:r>
              <a:rPr lang="en-CA" dirty="0"/>
              <a:t>That all changed when tragedy befell his brother who died when his ship sunk in the Indian ocean.</a:t>
            </a:r>
          </a:p>
          <a:p>
            <a:pPr marL="0" indent="0" algn="just">
              <a:lnSpc>
                <a:spcPct val="130000"/>
              </a:lnSpc>
              <a:spcBef>
                <a:spcPts val="100"/>
              </a:spcBef>
              <a:buNone/>
            </a:pPr>
            <a:r>
              <a:rPr lang="en-US" i="1" dirty="0">
                <a:latin typeface="Times New Roman" panose="02020603050405020304" pitchFamily="18" charset="0"/>
                <a:cs typeface="Times New Roman" panose="02020603050405020304" pitchFamily="18" charset="0"/>
              </a:rPr>
              <a:t>Close to eight years have now elapsed and I still mourn for him for there can be no consolation. What can possibly comfort me? He grew up on my knees, he was my brother, my pupil. He went abroad to trade that I might remain at home and continue my studies. He was well versed in Talmud and Bible and an accomplished grammarian. My greatest joy was to see him. Now every joy has been dimmed. He has departed to his eternal life and left me confounded in a strange land. Whenever I come across his handwriting on one of his books my heart turns within me and my grief reawakens.</a:t>
            </a:r>
          </a:p>
          <a:p>
            <a:pPr marL="0" indent="0">
              <a:lnSpc>
                <a:spcPct val="130000"/>
              </a:lnSpc>
              <a:spcBef>
                <a:spcPts val="100"/>
              </a:spcBef>
              <a:buNone/>
            </a:pPr>
            <a:r>
              <a:rPr lang="en-US" dirty="0" err="1">
                <a:latin typeface="Times New Roman" panose="02020603050405020304" pitchFamily="18" charset="0"/>
                <a:cs typeface="Times New Roman" panose="02020603050405020304" pitchFamily="18" charset="0"/>
              </a:rPr>
              <a:t>Halbertal</a:t>
            </a:r>
            <a:r>
              <a:rPr lang="en-US" dirty="0">
                <a:latin typeface="Times New Roman" panose="02020603050405020304" pitchFamily="18" charset="0"/>
                <a:cs typeface="Times New Roman" panose="02020603050405020304" pitchFamily="18" charset="0"/>
              </a:rPr>
              <a:t>, Moshe. Maimonides (pp. 59-60). Princeton University Press. Kindle Edition. </a:t>
            </a:r>
          </a:p>
          <a:p>
            <a:pPr marL="0" indent="0">
              <a:buNone/>
            </a:pPr>
            <a:endParaRPr lang="en-US" dirty="0"/>
          </a:p>
        </p:txBody>
      </p:sp>
    </p:spTree>
    <p:extLst>
      <p:ext uri="{BB962C8B-B14F-4D97-AF65-F5344CB8AC3E}">
        <p14:creationId xmlns:p14="http://schemas.microsoft.com/office/powerpoint/2010/main" val="1089410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C1CFD-9A19-454E-8CEC-8735F1E5C689}"/>
              </a:ext>
            </a:extLst>
          </p:cNvPr>
          <p:cNvSpPr>
            <a:spLocks noGrp="1"/>
          </p:cNvSpPr>
          <p:nvPr>
            <p:ph type="title"/>
          </p:nvPr>
        </p:nvSpPr>
        <p:spPr/>
        <p:txBody>
          <a:bodyPr/>
          <a:lstStyle/>
          <a:p>
            <a:r>
              <a:rPr lang="en-CA" dirty="0"/>
              <a:t>A Palace Physician</a:t>
            </a:r>
            <a:endParaRPr lang="en-US" dirty="0"/>
          </a:p>
        </p:txBody>
      </p:sp>
      <p:sp>
        <p:nvSpPr>
          <p:cNvPr id="3" name="Content Placeholder 2">
            <a:extLst>
              <a:ext uri="{FF2B5EF4-FFF2-40B4-BE49-F238E27FC236}">
                <a16:creationId xmlns:a16="http://schemas.microsoft.com/office/drawing/2014/main" id="{AB766316-F648-4A78-8988-3D01E92A4AA7}"/>
              </a:ext>
            </a:extLst>
          </p:cNvPr>
          <p:cNvSpPr>
            <a:spLocks noGrp="1"/>
          </p:cNvSpPr>
          <p:nvPr>
            <p:ph idx="1"/>
          </p:nvPr>
        </p:nvSpPr>
        <p:spPr/>
        <p:txBody>
          <a:bodyPr>
            <a:normAutofit fontScale="70000" lnSpcReduction="20000"/>
          </a:bodyPr>
          <a:lstStyle/>
          <a:p>
            <a:r>
              <a:rPr lang="en-CA" dirty="0"/>
              <a:t>Rambam refused to take fund for his rabbinic post and instead began to practice medicine</a:t>
            </a:r>
          </a:p>
          <a:p>
            <a:pPr marL="0" indent="0">
              <a:buNone/>
            </a:pPr>
            <a:r>
              <a:rPr lang="en-CA" b="1" dirty="0" err="1"/>
              <a:t>Igrot</a:t>
            </a:r>
            <a:r>
              <a:rPr lang="en-CA" b="1" dirty="0"/>
              <a:t> </a:t>
            </a:r>
            <a:r>
              <a:rPr lang="en-CA" b="1" dirty="0" err="1"/>
              <a:t>HaRambam</a:t>
            </a:r>
            <a:r>
              <a:rPr lang="en-CA" b="1" dirty="0"/>
              <a:t> pg. 313</a:t>
            </a:r>
          </a:p>
          <a:p>
            <a:pPr marL="0" indent="0" algn="just">
              <a:lnSpc>
                <a:spcPct val="130000"/>
              </a:lnSpc>
              <a:buNone/>
            </a:pPr>
            <a:r>
              <a:rPr lang="en-US" i="1" dirty="0"/>
              <a:t>I tell you that I have become known as a physician among the mighty, such as the chief judge, the emirs, and the house of al-</a:t>
            </a:r>
            <a:r>
              <a:rPr lang="en-US" i="1" dirty="0" err="1"/>
              <a:t>Faḍil</a:t>
            </a:r>
            <a:r>
              <a:rPr lang="en-US" i="1" dirty="0"/>
              <a:t> and the other princes of the land, those who lack nothing. But as for the masses, I am beyond their reach, and they have no way to approach me. And this causes me to spend the entire day in Cairo, tending to the sick, and when I get back to </a:t>
            </a:r>
            <a:r>
              <a:rPr lang="en-US" i="1" dirty="0" err="1"/>
              <a:t>Fustat</a:t>
            </a:r>
            <a:r>
              <a:rPr lang="en-US" i="1" dirty="0"/>
              <a:t>, all I can do for the rest of the day and into the night is to examine the medical texts that I need to consult…. As a result, I do not have a moment to study Torah except on the Sabbath, and as for other sciences, I do not have a moment to study any of them, and this harms me greatly.</a:t>
            </a:r>
          </a:p>
          <a:p>
            <a:pPr marL="0" indent="0">
              <a:buNone/>
            </a:pPr>
            <a:r>
              <a:rPr lang="en-US" dirty="0" err="1"/>
              <a:t>Halbertal</a:t>
            </a:r>
            <a:r>
              <a:rPr lang="en-US" dirty="0"/>
              <a:t>, Moshe. Maimonides (pp. 63-64). Princeton University Press. Kindle Edition. </a:t>
            </a:r>
          </a:p>
          <a:p>
            <a:r>
              <a:rPr lang="en-US" dirty="0"/>
              <a:t>During this period of his life, the Rambam wrote his philosophical work Guide for the Perplexed</a:t>
            </a:r>
          </a:p>
        </p:txBody>
      </p:sp>
    </p:spTree>
    <p:extLst>
      <p:ext uri="{BB962C8B-B14F-4D97-AF65-F5344CB8AC3E}">
        <p14:creationId xmlns:p14="http://schemas.microsoft.com/office/powerpoint/2010/main" val="3273756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E28B-B358-4258-8985-6B385FE1FC84}"/>
              </a:ext>
            </a:extLst>
          </p:cNvPr>
          <p:cNvSpPr>
            <a:spLocks noGrp="1"/>
          </p:cNvSpPr>
          <p:nvPr>
            <p:ph type="title"/>
          </p:nvPr>
        </p:nvSpPr>
        <p:spPr/>
        <p:txBody>
          <a:bodyPr/>
          <a:lstStyle/>
          <a:p>
            <a:pPr algn="ctr"/>
            <a:r>
              <a:rPr lang="en-US" dirty="0"/>
              <a:t>Works of the Rambam</a:t>
            </a:r>
          </a:p>
        </p:txBody>
      </p:sp>
      <p:sp>
        <p:nvSpPr>
          <p:cNvPr id="3" name="Content Placeholder 2">
            <a:extLst>
              <a:ext uri="{FF2B5EF4-FFF2-40B4-BE49-F238E27FC236}">
                <a16:creationId xmlns:a16="http://schemas.microsoft.com/office/drawing/2014/main" id="{B7DA41A9-BB9F-4E3B-85F6-9DEA424E89FD}"/>
              </a:ext>
            </a:extLst>
          </p:cNvPr>
          <p:cNvSpPr>
            <a:spLocks noGrp="1"/>
          </p:cNvSpPr>
          <p:nvPr>
            <p:ph idx="1"/>
          </p:nvPr>
        </p:nvSpPr>
        <p:spPr/>
        <p:txBody>
          <a:bodyPr>
            <a:normAutofit/>
          </a:bodyPr>
          <a:lstStyle/>
          <a:p>
            <a:pPr algn="just"/>
            <a:r>
              <a:rPr lang="en-US" dirty="0">
                <a:latin typeface="Bahnschrift" panose="020B0502040204020203" pitchFamily="34" charset="0"/>
              </a:rPr>
              <a:t>Commentary to the Mishnah- (Kitab as Siraj- Book of the Lantern) An explanation and elucidation of the 6 books of Mishnah (Primary source of the Oral Tradition) which are comprised of 63 tractates.</a:t>
            </a:r>
          </a:p>
          <a:p>
            <a:pPr algn="just"/>
            <a:r>
              <a:rPr lang="en-US" dirty="0" err="1">
                <a:latin typeface="Bahnschrift" panose="020B0502040204020203" pitchFamily="34" charset="0"/>
              </a:rPr>
              <a:t>Sefer</a:t>
            </a:r>
            <a:r>
              <a:rPr lang="en-US" dirty="0">
                <a:latin typeface="Bahnschrift" panose="020B0502040204020203" pitchFamily="34" charset="0"/>
              </a:rPr>
              <a:t> </a:t>
            </a:r>
            <a:r>
              <a:rPr lang="en-US" dirty="0" err="1">
                <a:latin typeface="Bahnschrift" panose="020B0502040204020203" pitchFamily="34" charset="0"/>
              </a:rPr>
              <a:t>Hamitzvot</a:t>
            </a:r>
            <a:r>
              <a:rPr lang="en-US" dirty="0">
                <a:latin typeface="Bahnschrift" panose="020B0502040204020203" pitchFamily="34" charset="0"/>
              </a:rPr>
              <a:t> (Book of Commandments)- An elucidation of the 613 biblical mitzvot. </a:t>
            </a:r>
          </a:p>
          <a:p>
            <a:pPr algn="just"/>
            <a:r>
              <a:rPr lang="en-US" dirty="0" err="1">
                <a:latin typeface="Bahnschrift" panose="020B0502040204020203" pitchFamily="34" charset="0"/>
              </a:rPr>
              <a:t>Mishneh</a:t>
            </a:r>
            <a:r>
              <a:rPr lang="en-US" dirty="0">
                <a:latin typeface="Bahnschrift" panose="020B0502040204020203" pitchFamily="34" charset="0"/>
              </a:rPr>
              <a:t> Torah- A comprehensive guide to Jewish Law and Jewish Life</a:t>
            </a:r>
          </a:p>
          <a:p>
            <a:pPr algn="just"/>
            <a:r>
              <a:rPr lang="en-US" dirty="0">
                <a:latin typeface="Bahnschrift" panose="020B0502040204020203" pitchFamily="34" charset="0"/>
              </a:rPr>
              <a:t>Guide for the Perplexed- A Philosophical Treatise which guides the reader through the esoteric parts of the bible.</a:t>
            </a:r>
          </a:p>
        </p:txBody>
      </p:sp>
    </p:spTree>
    <p:extLst>
      <p:ext uri="{BB962C8B-B14F-4D97-AF65-F5344CB8AC3E}">
        <p14:creationId xmlns:p14="http://schemas.microsoft.com/office/powerpoint/2010/main" val="4042156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7073C-99BB-4340-9762-87ADF425CCE6}"/>
              </a:ext>
            </a:extLst>
          </p:cNvPr>
          <p:cNvSpPr>
            <a:spLocks noGrp="1"/>
          </p:cNvSpPr>
          <p:nvPr>
            <p:ph type="title"/>
          </p:nvPr>
        </p:nvSpPr>
        <p:spPr/>
        <p:txBody>
          <a:bodyPr/>
          <a:lstStyle/>
          <a:p>
            <a:pPr algn="ctr"/>
            <a:r>
              <a:rPr lang="en-US" dirty="0"/>
              <a:t>A Controversial Figure</a:t>
            </a:r>
          </a:p>
        </p:txBody>
      </p:sp>
      <p:sp>
        <p:nvSpPr>
          <p:cNvPr id="3" name="Content Placeholder 2">
            <a:extLst>
              <a:ext uri="{FF2B5EF4-FFF2-40B4-BE49-F238E27FC236}">
                <a16:creationId xmlns:a16="http://schemas.microsoft.com/office/drawing/2014/main" id="{6F8505C1-C929-4C2A-971E-B27D7B1D0257}"/>
              </a:ext>
            </a:extLst>
          </p:cNvPr>
          <p:cNvSpPr>
            <a:spLocks noGrp="1"/>
          </p:cNvSpPr>
          <p:nvPr>
            <p:ph idx="1"/>
          </p:nvPr>
        </p:nvSpPr>
        <p:spPr/>
        <p:txBody>
          <a:bodyPr>
            <a:normAutofit fontScale="77500" lnSpcReduction="20000"/>
          </a:bodyPr>
          <a:lstStyle/>
          <a:p>
            <a:pPr algn="just">
              <a:lnSpc>
                <a:spcPct val="130000"/>
              </a:lnSpc>
            </a:pPr>
            <a:r>
              <a:rPr lang="en-US" dirty="0"/>
              <a:t>Ambitious Goals- In his writing, the Rambam attempted to organize the Halacha in a way no one had done before.</a:t>
            </a:r>
          </a:p>
          <a:p>
            <a:pPr marL="0" indent="0" algn="just">
              <a:lnSpc>
                <a:spcPct val="130000"/>
              </a:lnSpc>
              <a:buNone/>
            </a:pPr>
            <a:r>
              <a:rPr lang="en-US" b="1" dirty="0"/>
              <a:t>Introduction to </a:t>
            </a:r>
            <a:r>
              <a:rPr lang="en-US" b="1" dirty="0" err="1"/>
              <a:t>Mishneh</a:t>
            </a:r>
            <a:r>
              <a:rPr lang="en-US" b="1" dirty="0"/>
              <a:t> Torah</a:t>
            </a:r>
          </a:p>
          <a:p>
            <a:pPr marL="0" indent="0" algn="just">
              <a:lnSpc>
                <a:spcPct val="130000"/>
              </a:lnSpc>
              <a:buNone/>
            </a:pPr>
            <a:r>
              <a:rPr lang="en-CA" b="1" dirty="0">
                <a:effectLst/>
                <a:latin typeface="Times New Roman" panose="02020603050405020304" pitchFamily="18" charset="0"/>
                <a:ea typeface="Calibri" panose="020F0502020204030204" pitchFamily="34" charset="0"/>
                <a:cs typeface="Times New Roman" panose="02020603050405020304" pitchFamily="18" charset="0"/>
              </a:rPr>
              <a:t>Rambam: </a:t>
            </a:r>
            <a:r>
              <a:rPr lang="en-CA" dirty="0">
                <a:effectLst/>
                <a:latin typeface="Times New Roman" panose="02020603050405020304" pitchFamily="18" charset="0"/>
                <a:ea typeface="Calibri" panose="020F0502020204030204" pitchFamily="34" charset="0"/>
                <a:cs typeface="Times New Roman" panose="02020603050405020304" pitchFamily="18" charset="0"/>
              </a:rPr>
              <a:t>Generally speaking, [I authored this work] so that the reader won’t need any other composition in the world for any law among the laws of Israel. Rather this composition will gather the entirety of the oral tradition, with the decrees, customs, and edicts which were issued from the days of Moses our teacher, until the composition of the Talmud, and as the Geonim explained to us in their composition after the Talmud. Therefore, I have called this composition: “The Companion of Torah”, for  a person should read the written Torah first, and afterward read this.</a:t>
            </a:r>
          </a:p>
          <a:p>
            <a:pPr marL="0" indent="0" algn="just">
              <a:lnSpc>
                <a:spcPct val="130000"/>
              </a:lnSpc>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30000"/>
              </a:lnSpc>
              <a:buNone/>
            </a:pPr>
            <a:endParaRPr lang="en-US" b="1" dirty="0"/>
          </a:p>
        </p:txBody>
      </p:sp>
    </p:spTree>
    <p:extLst>
      <p:ext uri="{BB962C8B-B14F-4D97-AF65-F5344CB8AC3E}">
        <p14:creationId xmlns:p14="http://schemas.microsoft.com/office/powerpoint/2010/main" val="3681528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FBBBA-6280-4408-AED6-0CE2046A71EA}"/>
              </a:ext>
            </a:extLst>
          </p:cNvPr>
          <p:cNvSpPr>
            <a:spLocks noGrp="1"/>
          </p:cNvSpPr>
          <p:nvPr>
            <p:ph type="title"/>
          </p:nvPr>
        </p:nvSpPr>
        <p:spPr/>
        <p:txBody>
          <a:bodyPr/>
          <a:lstStyle/>
          <a:p>
            <a:r>
              <a:rPr lang="en-US" dirty="0"/>
              <a:t>Objections to </a:t>
            </a:r>
            <a:r>
              <a:rPr lang="en-US" dirty="0" err="1"/>
              <a:t>Mishneh</a:t>
            </a:r>
            <a:r>
              <a:rPr lang="en-US" dirty="0"/>
              <a:t> Torah</a:t>
            </a:r>
          </a:p>
        </p:txBody>
      </p:sp>
      <p:sp>
        <p:nvSpPr>
          <p:cNvPr id="3" name="Content Placeholder 2">
            <a:extLst>
              <a:ext uri="{FF2B5EF4-FFF2-40B4-BE49-F238E27FC236}">
                <a16:creationId xmlns:a16="http://schemas.microsoft.com/office/drawing/2014/main" id="{802C14E3-42EB-44C1-B1C2-9489B3D42B41}"/>
              </a:ext>
            </a:extLst>
          </p:cNvPr>
          <p:cNvSpPr>
            <a:spLocks noGrp="1"/>
          </p:cNvSpPr>
          <p:nvPr>
            <p:ph sz="quarter" idx="13"/>
          </p:nvPr>
        </p:nvSpPr>
        <p:spPr>
          <a:xfrm>
            <a:off x="342472" y="1730094"/>
            <a:ext cx="11507056" cy="3735757"/>
          </a:xfrm>
        </p:spPr>
        <p:txBody>
          <a:bodyPr>
            <a:noAutofit/>
          </a:bodyPr>
          <a:lstStyle/>
          <a:p>
            <a:pPr marL="0" indent="0" algn="just">
              <a:lnSpc>
                <a:spcPct val="150000"/>
              </a:lnSpc>
              <a:buNone/>
            </a:pPr>
            <a:r>
              <a:rPr lang="en-CA" sz="1700" b="1" dirty="0">
                <a:effectLst/>
                <a:latin typeface="Times New Roman" panose="02020603050405020304" pitchFamily="18" charset="0"/>
                <a:ea typeface="Calibri" panose="020F0502020204030204" pitchFamily="34" charset="0"/>
                <a:cs typeface="Times New Roman" panose="02020603050405020304" pitchFamily="18" charset="0"/>
              </a:rPr>
              <a:t>Rabbi Avraham Ibn David’s Response</a:t>
            </a:r>
            <a:r>
              <a:rPr lang="en-CA" sz="1700" dirty="0">
                <a:effectLst/>
                <a:latin typeface="Times New Roman" panose="02020603050405020304" pitchFamily="18" charset="0"/>
                <a:ea typeface="Calibri" panose="020F0502020204030204" pitchFamily="34" charset="0"/>
                <a:cs typeface="Times New Roman" panose="02020603050405020304" pitchFamily="18" charset="0"/>
              </a:rPr>
              <a:t>: Avraham said, </a:t>
            </a:r>
            <a:r>
              <a:rPr lang="en-CA" sz="1700" b="1" dirty="0">
                <a:effectLst/>
                <a:latin typeface="Times New Roman" panose="02020603050405020304" pitchFamily="18" charset="0"/>
                <a:ea typeface="Calibri" panose="020F0502020204030204" pitchFamily="34" charset="0"/>
                <a:cs typeface="Times New Roman" panose="02020603050405020304" pitchFamily="18" charset="0"/>
              </a:rPr>
              <a:t>he attempted to improve but he didn’t improve</a:t>
            </a:r>
            <a:r>
              <a:rPr lang="en-CA" sz="1700" dirty="0">
                <a:effectLst/>
                <a:latin typeface="Times New Roman" panose="02020603050405020304" pitchFamily="18" charset="0"/>
                <a:ea typeface="Calibri" panose="020F0502020204030204" pitchFamily="34" charset="0"/>
                <a:cs typeface="Times New Roman" panose="02020603050405020304" pitchFamily="18" charset="0"/>
              </a:rPr>
              <a:t>. For he abandoned the path of all the authors before him. For they brought proofs to their words and wrote the matter in the name of those who said them. This was greatly beneficial, for many times a judge may think to forbid, or permit, and his proof his from one place and if he knew there someone greater than him understood the topic differently, he would retract. </a:t>
            </a:r>
          </a:p>
          <a:p>
            <a:pPr marL="0" indent="0" algn="just">
              <a:lnSpc>
                <a:spcPct val="150000"/>
              </a:lnSpc>
              <a:buNone/>
            </a:pPr>
            <a:r>
              <a:rPr lang="en-CA" sz="1700" dirty="0">
                <a:effectLst/>
                <a:latin typeface="Times New Roman" panose="02020603050405020304" pitchFamily="18" charset="0"/>
                <a:ea typeface="Calibri" panose="020F0502020204030204" pitchFamily="34" charset="0"/>
                <a:cs typeface="Times New Roman" panose="02020603050405020304" pitchFamily="18" charset="0"/>
              </a:rPr>
              <a:t>Now, I don’t know why I should retract from my tradition and my proof simply because of the composition of this author. If my disputant is greater than I, good, and if I am greater than he- why should I reject my opinion for his. Furthermore, there are matters the Geonim argued upon with each others and this author chose the words of one and wrote them in his composition. </a:t>
            </a:r>
            <a:r>
              <a:rPr lang="en-CA" sz="1700" b="1" dirty="0">
                <a:effectLst/>
                <a:latin typeface="Times New Roman" panose="02020603050405020304" pitchFamily="18" charset="0"/>
                <a:ea typeface="Calibri" panose="020F0502020204030204" pitchFamily="34" charset="0"/>
                <a:cs typeface="Times New Roman" panose="02020603050405020304" pitchFamily="18" charset="0"/>
              </a:rPr>
              <a:t>Why should I rely on his choice if it appears incorrect in my eyes</a:t>
            </a:r>
            <a:r>
              <a:rPr lang="en-CA" sz="1700" dirty="0">
                <a:effectLst/>
                <a:latin typeface="Times New Roman" panose="02020603050405020304" pitchFamily="18" charset="0"/>
                <a:ea typeface="Calibri" panose="020F0502020204030204" pitchFamily="34" charset="0"/>
                <a:cs typeface="Times New Roman" panose="02020603050405020304" pitchFamily="18" charset="0"/>
              </a:rPr>
              <a:t>, and I don’t know whether his disputant is appropriate to argue upon or not. This is only because of an “extra spirit” within him (see Daniel 6:4). </a:t>
            </a:r>
            <a:endParaRPr lang="en-US" sz="17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pPr>
            <a:endParaRPr lang="en-US" sz="1700" dirty="0"/>
          </a:p>
        </p:txBody>
      </p:sp>
    </p:spTree>
    <p:extLst>
      <p:ext uri="{BB962C8B-B14F-4D97-AF65-F5344CB8AC3E}">
        <p14:creationId xmlns:p14="http://schemas.microsoft.com/office/powerpoint/2010/main" val="2053597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06AB4-83AA-44D8-8A20-769DF0A17AB3}"/>
              </a:ext>
            </a:extLst>
          </p:cNvPr>
          <p:cNvSpPr>
            <a:spLocks noGrp="1"/>
          </p:cNvSpPr>
          <p:nvPr>
            <p:ph type="title"/>
          </p:nvPr>
        </p:nvSpPr>
        <p:spPr/>
        <p:txBody>
          <a:bodyPr/>
          <a:lstStyle/>
          <a:p>
            <a:pPr algn="ctr"/>
            <a:r>
              <a:rPr lang="en-US" dirty="0"/>
              <a:t>A Controversial Figure</a:t>
            </a:r>
          </a:p>
        </p:txBody>
      </p:sp>
      <p:sp>
        <p:nvSpPr>
          <p:cNvPr id="3" name="Content Placeholder 2">
            <a:extLst>
              <a:ext uri="{FF2B5EF4-FFF2-40B4-BE49-F238E27FC236}">
                <a16:creationId xmlns:a16="http://schemas.microsoft.com/office/drawing/2014/main" id="{8A492F83-F52F-4D72-B075-D0C4EF180593}"/>
              </a:ext>
            </a:extLst>
          </p:cNvPr>
          <p:cNvSpPr>
            <a:spLocks noGrp="1"/>
          </p:cNvSpPr>
          <p:nvPr>
            <p:ph idx="1"/>
          </p:nvPr>
        </p:nvSpPr>
        <p:spPr/>
        <p:txBody>
          <a:bodyPr>
            <a:normAutofit fontScale="77500" lnSpcReduction="20000"/>
          </a:bodyPr>
          <a:lstStyle/>
          <a:p>
            <a:r>
              <a:rPr lang="en-US" dirty="0"/>
              <a:t>Challenges to Predecessors- The Rambam wasn’t afraid to challenge the rulings of the Geonim, the leading halachic authorities of Babylon from the previous generations. </a:t>
            </a:r>
          </a:p>
          <a:p>
            <a:pPr marL="0" indent="0" algn="just">
              <a:lnSpc>
                <a:spcPct val="130000"/>
              </a:lnSpc>
              <a:buNone/>
            </a:pPr>
            <a:r>
              <a:rPr lang="en-US" dirty="0"/>
              <a:t>What I wrote in the work [</a:t>
            </a:r>
            <a:r>
              <a:rPr lang="en-US" dirty="0" err="1"/>
              <a:t>Mishneh</a:t>
            </a:r>
            <a:r>
              <a:rPr lang="en-US" dirty="0"/>
              <a:t> Torah] is doubtlessly correct, and so I wrote in the Commentary on the Mishnah [in a revision of the first version]. What you have is the first edition, which I published before close scrutiny, following, in this passage, what R. </a:t>
            </a:r>
            <a:r>
              <a:rPr lang="en-US" dirty="0" err="1"/>
              <a:t>Hafetz</a:t>
            </a:r>
            <a:r>
              <a:rPr lang="en-US" dirty="0"/>
              <a:t> wrote in </a:t>
            </a:r>
            <a:r>
              <a:rPr lang="en-US" dirty="0" err="1"/>
              <a:t>Sefer</a:t>
            </a:r>
            <a:r>
              <a:rPr lang="en-US" dirty="0"/>
              <a:t> ha-Mitzvot. The mistake is his, and I followed it without verifying. But when I examined and scrutinized these passages, it became clear that what I wrote in the work is correct, and I revised the commentary. Similarly, in that first version of the commentary are some ten matters on which I followed one of the Geonim and was later made aware of their mistake. (</a:t>
            </a:r>
            <a:r>
              <a:rPr lang="en-US" dirty="0" err="1"/>
              <a:t>Iggerot</a:t>
            </a:r>
            <a:r>
              <a:rPr lang="en-US" dirty="0"/>
              <a:t>, pp. 647–649)</a:t>
            </a:r>
          </a:p>
          <a:p>
            <a:pPr marL="0" indent="0">
              <a:buNone/>
            </a:pPr>
            <a:r>
              <a:rPr lang="en-US" dirty="0" err="1"/>
              <a:t>Halbertal</a:t>
            </a:r>
            <a:r>
              <a:rPr lang="en-US" dirty="0"/>
              <a:t>, Moshe. Maimonides (p. 94). Princeton University Press. Kindle Edition. </a:t>
            </a:r>
          </a:p>
        </p:txBody>
      </p:sp>
    </p:spTree>
    <p:extLst>
      <p:ext uri="{BB962C8B-B14F-4D97-AF65-F5344CB8AC3E}">
        <p14:creationId xmlns:p14="http://schemas.microsoft.com/office/powerpoint/2010/main" val="1303347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B0765-ECC7-4181-85AE-B56691945F0D}"/>
              </a:ext>
            </a:extLst>
          </p:cNvPr>
          <p:cNvSpPr>
            <a:spLocks noGrp="1"/>
          </p:cNvSpPr>
          <p:nvPr>
            <p:ph type="title"/>
          </p:nvPr>
        </p:nvSpPr>
        <p:spPr/>
        <p:txBody>
          <a:bodyPr/>
          <a:lstStyle/>
          <a:p>
            <a:pPr algn="ctr"/>
            <a:r>
              <a:rPr lang="en-US" dirty="0"/>
              <a:t>A Controversial Figure</a:t>
            </a:r>
          </a:p>
        </p:txBody>
      </p:sp>
      <p:sp>
        <p:nvSpPr>
          <p:cNvPr id="3" name="Content Placeholder 2">
            <a:extLst>
              <a:ext uri="{FF2B5EF4-FFF2-40B4-BE49-F238E27FC236}">
                <a16:creationId xmlns:a16="http://schemas.microsoft.com/office/drawing/2014/main" id="{37BBECCA-4DA5-426A-92EF-90A07FAE3E85}"/>
              </a:ext>
            </a:extLst>
          </p:cNvPr>
          <p:cNvSpPr>
            <a:spLocks noGrp="1"/>
          </p:cNvSpPr>
          <p:nvPr>
            <p:ph idx="1"/>
          </p:nvPr>
        </p:nvSpPr>
        <p:spPr/>
        <p:txBody>
          <a:bodyPr>
            <a:normAutofit fontScale="92500"/>
          </a:bodyPr>
          <a:lstStyle/>
          <a:p>
            <a:r>
              <a:rPr lang="en-US" dirty="0"/>
              <a:t>Embrace of Aristotle- The Rambam embraced the wisdom of Aristotle. His philosophy had a great influence on the Rambam’s worldview</a:t>
            </a:r>
          </a:p>
          <a:p>
            <a:r>
              <a:rPr lang="en-US" dirty="0"/>
              <a:t>Many of the “halachic” works of the Rambam contains large selections of philosophy.</a:t>
            </a:r>
          </a:p>
          <a:p>
            <a:pPr marL="0" marR="0" lvl="0" indent="0" rtl="0">
              <a:lnSpc>
                <a:spcPct val="115000"/>
              </a:lnSpc>
              <a:spcBef>
                <a:spcPts val="0"/>
              </a:spcBef>
              <a:spcAft>
                <a:spcPts val="0"/>
              </a:spcAft>
              <a:buNone/>
            </a:pPr>
            <a:r>
              <a:rPr lang="en-US" sz="1800" b="1" dirty="0" err="1">
                <a:effectLst/>
                <a:latin typeface="Times New Roman" panose="02020603050405020304" pitchFamily="18" charset="0"/>
                <a:ea typeface="Calibri" panose="020F0502020204030204" pitchFamily="34" charset="0"/>
                <a:cs typeface="Arial" panose="020B0604020202020204" pitchFamily="34" charset="0"/>
              </a:rPr>
              <a:t>Mishneh</a:t>
            </a:r>
            <a:r>
              <a:rPr lang="en-US" sz="1800" b="1" dirty="0">
                <a:effectLst/>
                <a:latin typeface="Times New Roman" panose="02020603050405020304" pitchFamily="18" charset="0"/>
                <a:ea typeface="Calibri" panose="020F0502020204030204" pitchFamily="34" charset="0"/>
                <a:cs typeface="Arial" panose="020B0604020202020204" pitchFamily="34" charset="0"/>
              </a:rPr>
              <a:t> Torah: Foundations of the Torah 1:1 (Simon Glazer Translation)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The foundation of foundations and firmest pillar of all wisdom is, To know that there is a First Being, that He caused all beings to be, and that all beings from heaven and earth, and from between them, could not be save for the truth of His Own Being.</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a:lnSpc>
                <a:spcPct val="115000"/>
              </a:lnSpc>
              <a:spcBef>
                <a:spcPts val="0"/>
              </a:spcBef>
              <a:spcAft>
                <a:spcPts val="0"/>
              </a:spcAft>
              <a:buNone/>
            </a:pPr>
            <a:r>
              <a:rPr lang="en-US" sz="1800" b="1" dirty="0" err="1">
                <a:effectLst/>
                <a:latin typeface="Times New Roman" panose="02020603050405020304" pitchFamily="18" charset="0"/>
                <a:ea typeface="Calibri" panose="020F0502020204030204" pitchFamily="34" charset="0"/>
                <a:cs typeface="Arial" panose="020B0604020202020204" pitchFamily="34" charset="0"/>
              </a:rPr>
              <a:t>Mishneh</a:t>
            </a:r>
            <a:r>
              <a:rPr lang="en-US" sz="1800" b="1" dirty="0">
                <a:effectLst/>
                <a:latin typeface="Times New Roman" panose="02020603050405020304" pitchFamily="18" charset="0"/>
                <a:ea typeface="Calibri" panose="020F0502020204030204" pitchFamily="34" charset="0"/>
                <a:cs typeface="Arial" panose="020B0604020202020204" pitchFamily="34" charset="0"/>
              </a:rPr>
              <a:t> Torah ibid. 1:5</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Arial" panose="020B0604020202020204" pitchFamily="34" charset="0"/>
              </a:rPr>
              <a:t>This Being is the G-d of the universe, Lord of the whole earth, who guides the sphere with an infinite force, a force of perpetual motion; for the sphere revolves continuously, which would be impossible without someone causing it to revolve; and it is He, blessed is He! Who causes it to revolve without hand and without body.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672810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60A9CC-DE6A-463C-9217-532FA3557236}"/>
              </a:ext>
            </a:extLst>
          </p:cNvPr>
          <p:cNvSpPr>
            <a:spLocks noGrp="1"/>
          </p:cNvSpPr>
          <p:nvPr>
            <p:ph type="title"/>
          </p:nvPr>
        </p:nvSpPr>
        <p:spPr>
          <a:xfrm>
            <a:off x="5297762" y="640080"/>
            <a:ext cx="6251110" cy="3566160"/>
          </a:xfrm>
        </p:spPr>
        <p:txBody>
          <a:bodyPr vert="horz" lIns="91440" tIns="45720" rIns="91440" bIns="45720" rtlCol="0" anchor="b">
            <a:normAutofit/>
          </a:bodyPr>
          <a:lstStyle/>
          <a:p>
            <a:r>
              <a:rPr lang="en-US" sz="5400"/>
              <a:t>Rabbi Moses Miamonides- A Brief Biography</a:t>
            </a:r>
          </a:p>
        </p:txBody>
      </p:sp>
      <p:pic>
        <p:nvPicPr>
          <p:cNvPr id="4" name="Picture 2" descr="Maimonides | Princeton University Press">
            <a:extLst>
              <a:ext uri="{FF2B5EF4-FFF2-40B4-BE49-F238E27FC236}">
                <a16:creationId xmlns:a16="http://schemas.microsoft.com/office/drawing/2014/main" id="{BB3639FC-6E1B-4DF0-A597-DEDB59D267B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250" r="1" b="1"/>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16"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0471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B1456-CE52-46D9-97EF-025F9DAB1A38}"/>
              </a:ext>
            </a:extLst>
          </p:cNvPr>
          <p:cNvSpPr>
            <a:spLocks noGrp="1"/>
          </p:cNvSpPr>
          <p:nvPr>
            <p:ph type="title"/>
          </p:nvPr>
        </p:nvSpPr>
        <p:spPr/>
        <p:txBody>
          <a:bodyPr/>
          <a:lstStyle/>
          <a:p>
            <a:r>
              <a:rPr lang="en-US" dirty="0"/>
              <a:t>From Moses to Moses</a:t>
            </a:r>
          </a:p>
        </p:txBody>
      </p:sp>
      <p:sp>
        <p:nvSpPr>
          <p:cNvPr id="3" name="Content Placeholder 2">
            <a:extLst>
              <a:ext uri="{FF2B5EF4-FFF2-40B4-BE49-F238E27FC236}">
                <a16:creationId xmlns:a16="http://schemas.microsoft.com/office/drawing/2014/main" id="{67DA8CE9-B188-482F-AD4E-9229A410AC0A}"/>
              </a:ext>
            </a:extLst>
          </p:cNvPr>
          <p:cNvSpPr>
            <a:spLocks noGrp="1"/>
          </p:cNvSpPr>
          <p:nvPr>
            <p:ph idx="1"/>
          </p:nvPr>
        </p:nvSpPr>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Rabbi Aaron ben </a:t>
            </a:r>
            <a:r>
              <a:rPr lang="en-US" b="1" dirty="0" err="1">
                <a:latin typeface="Times New Roman" panose="02020603050405020304" pitchFamily="18" charset="0"/>
                <a:cs typeface="Times New Roman" panose="02020603050405020304" pitchFamily="18" charset="0"/>
              </a:rPr>
              <a:t>Meshullam</a:t>
            </a:r>
            <a:r>
              <a:rPr lang="en-US" b="1" dirty="0">
                <a:latin typeface="Times New Roman" panose="02020603050405020304" pitchFamily="18" charset="0"/>
                <a:cs typeface="Times New Roman" panose="02020603050405020304" pitchFamily="18" charset="0"/>
              </a:rPr>
              <a:t> (13</a:t>
            </a:r>
            <a:r>
              <a:rPr lang="en-US" b="1" baseline="30000" dirty="0">
                <a:latin typeface="Times New Roman" panose="02020603050405020304" pitchFamily="18" charset="0"/>
                <a:cs typeface="Times New Roman" panose="02020603050405020304" pitchFamily="18" charset="0"/>
              </a:rPr>
              <a:t>th</a:t>
            </a:r>
            <a:r>
              <a:rPr lang="en-US" b="1" dirty="0">
                <a:latin typeface="Times New Roman" panose="02020603050405020304" pitchFamily="18" charset="0"/>
                <a:cs typeface="Times New Roman" panose="02020603050405020304" pitchFamily="18" charset="0"/>
              </a:rPr>
              <a:t> century Provence) letter to Rabbi Meir Abulafia of Toledo</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Indeed, his God sent him [that is, Maimonides] to restore His people, for He saw that the sages’ capacity had fallen short and the lot of the children of Israel was becoming more and more dismal. And so he raised his arm and extended his mighty rod over the sea of the Talmud so that the children of Israel might enter the sea on dry land; and from the sea of foolishness he drew his people, instilling His Torah</a:t>
            </a:r>
          </a:p>
          <a:p>
            <a:pPr marL="0" indent="0" algn="just">
              <a:buNone/>
            </a:pPr>
            <a:r>
              <a:rPr lang="en-US" dirty="0" err="1">
                <a:latin typeface="Times New Roman" panose="02020603050405020304" pitchFamily="18" charset="0"/>
                <a:cs typeface="Times New Roman" panose="02020603050405020304" pitchFamily="18" charset="0"/>
              </a:rPr>
              <a:t>Halbertal</a:t>
            </a:r>
            <a:r>
              <a:rPr lang="en-US" dirty="0">
                <a:latin typeface="Times New Roman" panose="02020603050405020304" pitchFamily="18" charset="0"/>
                <a:cs typeface="Times New Roman" panose="02020603050405020304" pitchFamily="18" charset="0"/>
              </a:rPr>
              <a:t>, Moshe. Maimonides (p. 13). Princeton University Press. Kindle Edition. </a:t>
            </a:r>
          </a:p>
        </p:txBody>
      </p:sp>
    </p:spTree>
    <p:extLst>
      <p:ext uri="{BB962C8B-B14F-4D97-AF65-F5344CB8AC3E}">
        <p14:creationId xmlns:p14="http://schemas.microsoft.com/office/powerpoint/2010/main" val="426664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57F67-1CAA-4AC4-8765-3D742B1ED1BA}"/>
              </a:ext>
            </a:extLst>
          </p:cNvPr>
          <p:cNvSpPr>
            <a:spLocks noGrp="1"/>
          </p:cNvSpPr>
          <p:nvPr>
            <p:ph type="title"/>
          </p:nvPr>
        </p:nvSpPr>
        <p:spPr/>
        <p:txBody>
          <a:bodyPr/>
          <a:lstStyle/>
          <a:p>
            <a:r>
              <a:rPr lang="en-US" dirty="0"/>
              <a:t>Born in Cordoba, Andalusia (Southern Spain)	</a:t>
            </a:r>
          </a:p>
        </p:txBody>
      </p:sp>
      <p:sp>
        <p:nvSpPr>
          <p:cNvPr id="3" name="Content Placeholder 2">
            <a:extLst>
              <a:ext uri="{FF2B5EF4-FFF2-40B4-BE49-F238E27FC236}">
                <a16:creationId xmlns:a16="http://schemas.microsoft.com/office/drawing/2014/main" id="{C3B1D3B6-7FE3-468E-943F-E3AE792FE8D7}"/>
              </a:ext>
            </a:extLst>
          </p:cNvPr>
          <p:cNvSpPr>
            <a:spLocks noGrp="1"/>
          </p:cNvSpPr>
          <p:nvPr>
            <p:ph idx="1"/>
          </p:nvPr>
        </p:nvSpPr>
        <p:spPr/>
        <p:txBody>
          <a:bodyPr>
            <a:normAutofit fontScale="92500" lnSpcReduction="20000"/>
          </a:bodyPr>
          <a:lstStyle/>
          <a:p>
            <a:pPr>
              <a:lnSpc>
                <a:spcPct val="120000"/>
              </a:lnSpc>
            </a:pPr>
            <a:r>
              <a:rPr lang="en-US" dirty="0">
                <a:latin typeface="Times New Roman" panose="02020603050405020304" pitchFamily="18" charset="0"/>
                <a:ea typeface="Tahoma" panose="020B0604030504040204" pitchFamily="34" charset="0"/>
                <a:cs typeface="Times New Roman" panose="02020603050405020304" pitchFamily="18" charset="0"/>
              </a:rPr>
              <a:t>Rabbi Moses ben </a:t>
            </a:r>
            <a:r>
              <a:rPr lang="en-US" dirty="0" err="1">
                <a:latin typeface="Times New Roman" panose="02020603050405020304" pitchFamily="18" charset="0"/>
                <a:ea typeface="Tahoma" panose="020B0604030504040204" pitchFamily="34" charset="0"/>
                <a:cs typeface="Times New Roman" panose="02020603050405020304" pitchFamily="18" charset="0"/>
              </a:rPr>
              <a:t>Maimon</a:t>
            </a:r>
            <a:r>
              <a:rPr lang="en-US" dirty="0">
                <a:latin typeface="Times New Roman" panose="02020603050405020304" pitchFamily="18" charset="0"/>
                <a:ea typeface="Tahoma" panose="020B0604030504040204" pitchFamily="34" charset="0"/>
                <a:cs typeface="Times New Roman" panose="02020603050405020304" pitchFamily="18" charset="0"/>
              </a:rPr>
              <a:t> was born in about 1138 in Cordoba, Andalusia.</a:t>
            </a:r>
          </a:p>
          <a:p>
            <a:pPr>
              <a:lnSpc>
                <a:spcPct val="120000"/>
              </a:lnSpc>
            </a:pPr>
            <a:r>
              <a:rPr lang="en-US" dirty="0">
                <a:latin typeface="Times New Roman" panose="02020603050405020304" pitchFamily="18" charset="0"/>
                <a:ea typeface="Tahoma" panose="020B0604030504040204" pitchFamily="34" charset="0"/>
                <a:cs typeface="Times New Roman" panose="02020603050405020304" pitchFamily="18" charset="0"/>
              </a:rPr>
              <a:t>In the beginning of the middle ages, Jewish life in Cordoba flourished.</a:t>
            </a:r>
          </a:p>
          <a:p>
            <a:pPr>
              <a:lnSpc>
                <a:spcPct val="120000"/>
              </a:lnSpc>
            </a:pPr>
            <a:r>
              <a:rPr lang="en-US" dirty="0">
                <a:latin typeface="Times New Roman" panose="02020603050405020304" pitchFamily="18" charset="0"/>
                <a:ea typeface="Tahoma" panose="020B0604030504040204" pitchFamily="34" charset="0"/>
                <a:cs typeface="Times New Roman" panose="02020603050405020304" pitchFamily="18" charset="0"/>
              </a:rPr>
              <a:t>Poetry- Samuel </a:t>
            </a:r>
            <a:r>
              <a:rPr lang="en-US" dirty="0" err="1">
                <a:latin typeface="Times New Roman" panose="02020603050405020304" pitchFamily="18" charset="0"/>
                <a:ea typeface="Tahoma" panose="020B0604030504040204" pitchFamily="34" charset="0"/>
                <a:cs typeface="Times New Roman" panose="02020603050405020304" pitchFamily="18" charset="0"/>
              </a:rPr>
              <a:t>HaNagid</a:t>
            </a:r>
            <a:r>
              <a:rPr lang="en-US" dirty="0">
                <a:latin typeface="Times New Roman" panose="02020603050405020304" pitchFamily="18" charset="0"/>
                <a:ea typeface="Tahoma" panose="020B0604030504040204" pitchFamily="34" charset="0"/>
                <a:cs typeface="Times New Roman" panose="02020603050405020304" pitchFamily="18" charset="0"/>
              </a:rPr>
              <a:t>, Solomon Ibn </a:t>
            </a:r>
            <a:r>
              <a:rPr lang="en-US" dirty="0" err="1">
                <a:latin typeface="Times New Roman" panose="02020603050405020304" pitchFamily="18" charset="0"/>
                <a:ea typeface="Tahoma" panose="020B0604030504040204" pitchFamily="34" charset="0"/>
                <a:cs typeface="Times New Roman" panose="02020603050405020304" pitchFamily="18" charset="0"/>
              </a:rPr>
              <a:t>Gabirol</a:t>
            </a:r>
            <a:r>
              <a:rPr lang="en-US" dirty="0">
                <a:latin typeface="Times New Roman" panose="02020603050405020304" pitchFamily="18" charset="0"/>
                <a:ea typeface="Tahoma" panose="020B0604030504040204" pitchFamily="34" charset="0"/>
                <a:cs typeface="Times New Roman" panose="02020603050405020304" pitchFamily="18" charset="0"/>
              </a:rPr>
              <a:t>, Judah Halevi, Avraham Ibn Ezra</a:t>
            </a:r>
          </a:p>
          <a:p>
            <a:pPr>
              <a:lnSpc>
                <a:spcPct val="120000"/>
              </a:lnSpc>
            </a:pPr>
            <a:r>
              <a:rPr lang="en-US" dirty="0">
                <a:latin typeface="Times New Roman" panose="02020603050405020304" pitchFamily="18" charset="0"/>
                <a:ea typeface="Tahoma" panose="020B0604030504040204" pitchFamily="34" charset="0"/>
                <a:cs typeface="Times New Roman" panose="02020603050405020304" pitchFamily="18" charset="0"/>
              </a:rPr>
              <a:t>Philosophy- </a:t>
            </a:r>
            <a:r>
              <a:rPr lang="en-US" dirty="0" err="1">
                <a:latin typeface="Times New Roman" panose="02020603050405020304" pitchFamily="18" charset="0"/>
                <a:ea typeface="Tahoma" panose="020B0604030504040204" pitchFamily="34" charset="0"/>
                <a:cs typeface="Times New Roman" panose="02020603050405020304" pitchFamily="18" charset="0"/>
              </a:rPr>
              <a:t>Bahyah</a:t>
            </a:r>
            <a:r>
              <a:rPr lang="en-US" dirty="0">
                <a:latin typeface="Times New Roman" panose="02020603050405020304" pitchFamily="18" charset="0"/>
                <a:ea typeface="Tahoma" panose="020B0604030504040204" pitchFamily="34" charset="0"/>
                <a:cs typeface="Times New Roman" panose="02020603050405020304" pitchFamily="18" charset="0"/>
              </a:rPr>
              <a:t> Ibn </a:t>
            </a:r>
            <a:r>
              <a:rPr lang="en-US" dirty="0" err="1">
                <a:latin typeface="Times New Roman" panose="02020603050405020304" pitchFamily="18" charset="0"/>
                <a:ea typeface="Tahoma" panose="020B0604030504040204" pitchFamily="34" charset="0"/>
                <a:cs typeface="Times New Roman" panose="02020603050405020304" pitchFamily="18" charset="0"/>
              </a:rPr>
              <a:t>Paqudah</a:t>
            </a:r>
            <a:r>
              <a:rPr lang="en-US" dirty="0">
                <a:latin typeface="Times New Roman" panose="02020603050405020304" pitchFamily="18" charset="0"/>
                <a:ea typeface="Tahoma" panose="020B0604030504040204" pitchFamily="34" charset="0"/>
                <a:cs typeface="Times New Roman" panose="02020603050405020304" pitchFamily="18" charset="0"/>
              </a:rPr>
              <a:t> (Duties of the Heart), Ibn </a:t>
            </a:r>
            <a:r>
              <a:rPr lang="en-US" dirty="0" err="1">
                <a:latin typeface="Times New Roman" panose="02020603050405020304" pitchFamily="18" charset="0"/>
                <a:ea typeface="Tahoma" panose="020B0604030504040204" pitchFamily="34" charset="0"/>
                <a:cs typeface="Times New Roman" panose="02020603050405020304" pitchFamily="18" charset="0"/>
              </a:rPr>
              <a:t>Gabirol</a:t>
            </a:r>
            <a:r>
              <a:rPr lang="en-US" dirty="0">
                <a:latin typeface="Times New Roman" panose="02020603050405020304" pitchFamily="18" charset="0"/>
                <a:ea typeface="Tahoma" panose="020B0604030504040204" pitchFamily="34" charset="0"/>
                <a:cs typeface="Times New Roman" panose="02020603050405020304" pitchFamily="18" charset="0"/>
              </a:rPr>
              <a:t> (</a:t>
            </a:r>
            <a:r>
              <a:rPr lang="en-US" dirty="0" err="1">
                <a:latin typeface="Times New Roman" panose="02020603050405020304" pitchFamily="18" charset="0"/>
                <a:ea typeface="Tahoma" panose="020B0604030504040204" pitchFamily="34" charset="0"/>
                <a:cs typeface="Times New Roman" panose="02020603050405020304" pitchFamily="18" charset="0"/>
              </a:rPr>
              <a:t>Mekor</a:t>
            </a:r>
            <a:r>
              <a:rPr lang="en-US" dirty="0">
                <a:latin typeface="Times New Roman" panose="02020603050405020304" pitchFamily="18" charset="0"/>
                <a:ea typeface="Tahoma" panose="020B0604030504040204" pitchFamily="34" charset="0"/>
                <a:cs typeface="Times New Roman" panose="02020603050405020304" pitchFamily="18" charset="0"/>
              </a:rPr>
              <a:t> Chaim), Judah </a:t>
            </a:r>
            <a:r>
              <a:rPr lang="en-US" dirty="0" err="1">
                <a:latin typeface="Times New Roman" panose="02020603050405020304" pitchFamily="18" charset="0"/>
                <a:ea typeface="Tahoma" panose="020B0604030504040204" pitchFamily="34" charset="0"/>
                <a:cs typeface="Times New Roman" panose="02020603050405020304" pitchFamily="18" charset="0"/>
              </a:rPr>
              <a:t>HaLevi</a:t>
            </a:r>
            <a:r>
              <a:rPr lang="en-US" dirty="0">
                <a:latin typeface="Times New Roman" panose="02020603050405020304" pitchFamily="18" charset="0"/>
                <a:ea typeface="Tahoma" panose="020B0604030504040204" pitchFamily="34" charset="0"/>
                <a:cs typeface="Times New Roman" panose="02020603050405020304" pitchFamily="18" charset="0"/>
              </a:rPr>
              <a:t> (</a:t>
            </a:r>
            <a:r>
              <a:rPr lang="en-US" dirty="0" err="1">
                <a:latin typeface="Times New Roman" panose="02020603050405020304" pitchFamily="18" charset="0"/>
                <a:ea typeface="Tahoma" panose="020B0604030504040204" pitchFamily="34" charset="0"/>
                <a:cs typeface="Times New Roman" panose="02020603050405020304" pitchFamily="18" charset="0"/>
              </a:rPr>
              <a:t>Kuzari</a:t>
            </a:r>
            <a:r>
              <a:rPr lang="en-US" dirty="0">
                <a:latin typeface="Times New Roman" panose="02020603050405020304" pitchFamily="18" charset="0"/>
                <a:ea typeface="Tahoma" panose="020B0604030504040204" pitchFamily="34" charset="0"/>
                <a:cs typeface="Times New Roman" panose="02020603050405020304" pitchFamily="18" charset="0"/>
              </a:rPr>
              <a:t>)</a:t>
            </a:r>
          </a:p>
          <a:p>
            <a:pPr>
              <a:lnSpc>
                <a:spcPct val="120000"/>
              </a:lnSpc>
            </a:pPr>
            <a:r>
              <a:rPr lang="en-US" dirty="0">
                <a:latin typeface="Times New Roman" panose="02020603050405020304" pitchFamily="18" charset="0"/>
                <a:ea typeface="Tahoma" panose="020B0604030504040204" pitchFamily="34" charset="0"/>
                <a:cs typeface="Times New Roman" panose="02020603050405020304" pitchFamily="18" charset="0"/>
              </a:rPr>
              <a:t>Jewish Law- Rabbi Isaac </a:t>
            </a:r>
            <a:r>
              <a:rPr lang="en-US" dirty="0" err="1">
                <a:latin typeface="Times New Roman" panose="02020603050405020304" pitchFamily="18" charset="0"/>
                <a:ea typeface="Tahoma" panose="020B0604030504040204" pitchFamily="34" charset="0"/>
                <a:cs typeface="Times New Roman" panose="02020603050405020304" pitchFamily="18" charset="0"/>
              </a:rPr>
              <a:t>Alfasi</a:t>
            </a:r>
            <a:r>
              <a:rPr lang="en-US" dirty="0">
                <a:latin typeface="Times New Roman" panose="02020603050405020304" pitchFamily="18" charset="0"/>
                <a:ea typeface="Tahoma" panose="020B0604030504040204" pitchFamily="34" charset="0"/>
                <a:cs typeface="Times New Roman" panose="02020603050405020304" pitchFamily="18" charset="0"/>
              </a:rPr>
              <a:t> (Rif)- head of yeshiva in </a:t>
            </a:r>
            <a:r>
              <a:rPr lang="en-US" dirty="0" err="1">
                <a:latin typeface="Times New Roman" panose="02020603050405020304" pitchFamily="18" charset="0"/>
                <a:ea typeface="Tahoma" panose="020B0604030504040204" pitchFamily="34" charset="0"/>
                <a:cs typeface="Times New Roman" panose="02020603050405020304" pitchFamily="18" charset="0"/>
              </a:rPr>
              <a:t>Lucena</a:t>
            </a:r>
            <a:r>
              <a:rPr lang="en-US" dirty="0">
                <a:latin typeface="Times New Roman" panose="02020603050405020304" pitchFamily="18" charset="0"/>
                <a:ea typeface="Tahoma" panose="020B0604030504040204" pitchFamily="34" charset="0"/>
                <a:cs typeface="Times New Roman" panose="02020603050405020304" pitchFamily="18" charset="0"/>
              </a:rPr>
              <a:t>, Rabbi Joseph </a:t>
            </a:r>
            <a:r>
              <a:rPr lang="en-US" dirty="0" err="1">
                <a:latin typeface="Times New Roman" panose="02020603050405020304" pitchFamily="18" charset="0"/>
                <a:ea typeface="Tahoma" panose="020B0604030504040204" pitchFamily="34" charset="0"/>
                <a:cs typeface="Times New Roman" panose="02020603050405020304" pitchFamily="18" charset="0"/>
              </a:rPr>
              <a:t>HaLevi</a:t>
            </a:r>
            <a:r>
              <a:rPr lang="en-US" dirty="0">
                <a:latin typeface="Times New Roman" panose="02020603050405020304" pitchFamily="18" charset="0"/>
                <a:ea typeface="Tahoma" panose="020B0604030504040204" pitchFamily="34" charset="0"/>
                <a:cs typeface="Times New Roman" panose="02020603050405020304" pitchFamily="18" charset="0"/>
              </a:rPr>
              <a:t> Ibn </a:t>
            </a:r>
            <a:r>
              <a:rPr lang="en-US" dirty="0" err="1">
                <a:latin typeface="Times New Roman" panose="02020603050405020304" pitchFamily="18" charset="0"/>
                <a:ea typeface="Tahoma" panose="020B0604030504040204" pitchFamily="34" charset="0"/>
                <a:cs typeface="Times New Roman" panose="02020603050405020304" pitchFamily="18" charset="0"/>
              </a:rPr>
              <a:t>Migash</a:t>
            </a:r>
            <a:r>
              <a:rPr lang="en-US" dirty="0">
                <a:latin typeface="Times New Roman" panose="02020603050405020304" pitchFamily="18" charset="0"/>
                <a:ea typeface="Tahoma" panose="020B0604030504040204" pitchFamily="34" charset="0"/>
                <a:cs typeface="Times New Roman" panose="02020603050405020304" pitchFamily="18" charset="0"/>
              </a:rPr>
              <a:t>- successor to Rif and the teacher of </a:t>
            </a:r>
            <a:r>
              <a:rPr lang="en-US" dirty="0" err="1">
                <a:latin typeface="Times New Roman" panose="02020603050405020304" pitchFamily="18" charset="0"/>
                <a:ea typeface="Tahoma" panose="020B0604030504040204" pitchFamily="34" charset="0"/>
                <a:cs typeface="Times New Roman" panose="02020603050405020304" pitchFamily="18" charset="0"/>
              </a:rPr>
              <a:t>Maimon</a:t>
            </a:r>
            <a:r>
              <a:rPr lang="en-US" dirty="0">
                <a:latin typeface="Times New Roman" panose="02020603050405020304" pitchFamily="18" charset="0"/>
                <a:ea typeface="Tahoma" panose="020B0604030504040204" pitchFamily="34" charset="0"/>
                <a:cs typeface="Times New Roman" panose="02020603050405020304" pitchFamily="18" charset="0"/>
              </a:rPr>
              <a:t> (Rambam’s father) who was a Judge.</a:t>
            </a:r>
          </a:p>
        </p:txBody>
      </p:sp>
    </p:spTree>
    <p:extLst>
      <p:ext uri="{BB962C8B-B14F-4D97-AF65-F5344CB8AC3E}">
        <p14:creationId xmlns:p14="http://schemas.microsoft.com/office/powerpoint/2010/main" val="1965345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D4F94-2322-4DC7-9D79-60E693AA5E16}"/>
              </a:ext>
            </a:extLst>
          </p:cNvPr>
          <p:cNvSpPr>
            <a:spLocks noGrp="1"/>
          </p:cNvSpPr>
          <p:nvPr>
            <p:ph type="title"/>
          </p:nvPr>
        </p:nvSpPr>
        <p:spPr/>
        <p:txBody>
          <a:bodyPr/>
          <a:lstStyle/>
          <a:p>
            <a:r>
              <a:rPr lang="en-US" dirty="0"/>
              <a:t>Life in Andalusia		</a:t>
            </a:r>
          </a:p>
        </p:txBody>
      </p:sp>
      <p:sp>
        <p:nvSpPr>
          <p:cNvPr id="3" name="Content Placeholder 2">
            <a:extLst>
              <a:ext uri="{FF2B5EF4-FFF2-40B4-BE49-F238E27FC236}">
                <a16:creationId xmlns:a16="http://schemas.microsoft.com/office/drawing/2014/main" id="{AB829BFE-E1AA-48CD-9412-42B3428F6C23}"/>
              </a:ext>
            </a:extLst>
          </p:cNvPr>
          <p:cNvSpPr>
            <a:spLocks noGrp="1"/>
          </p:cNvSpPr>
          <p:nvPr>
            <p:ph idx="1"/>
          </p:nvPr>
        </p:nvSpPr>
        <p:spPr/>
        <p:txBody>
          <a:bodyPr>
            <a:normAutofit fontScale="92500" lnSpcReduction="20000"/>
          </a:bodyPr>
          <a:lstStyle/>
          <a:p>
            <a:pPr>
              <a:lnSpc>
                <a:spcPct val="120000"/>
              </a:lnSpc>
            </a:pPr>
            <a:r>
              <a:rPr lang="en-US" dirty="0">
                <a:latin typeface="Times New Roman" panose="02020603050405020304" pitchFamily="18" charset="0"/>
                <a:cs typeface="Times New Roman" panose="02020603050405020304" pitchFamily="18" charset="0"/>
              </a:rPr>
              <a:t>Rambam’s family had deep roots in Andalusia.</a:t>
            </a:r>
          </a:p>
          <a:p>
            <a:pPr lvl="1">
              <a:lnSpc>
                <a:spcPct val="120000"/>
              </a:lnSpc>
            </a:pPr>
            <a:r>
              <a:rPr lang="en-US" dirty="0">
                <a:latin typeface="Times New Roman" panose="02020603050405020304" pitchFamily="18" charset="0"/>
                <a:cs typeface="Times New Roman" panose="02020603050405020304" pitchFamily="18" charset="0"/>
              </a:rPr>
              <a:t>In a letter, he traces his roots seven generations back to a judge named </a:t>
            </a:r>
            <a:r>
              <a:rPr lang="en-US" dirty="0" err="1">
                <a:latin typeface="Times New Roman" panose="02020603050405020304" pitchFamily="18" charset="0"/>
                <a:cs typeface="Times New Roman" panose="02020603050405020304" pitchFamily="18" charset="0"/>
              </a:rPr>
              <a:t>Ovadiah</a:t>
            </a:r>
            <a:r>
              <a:rPr lang="en-US" dirty="0">
                <a:latin typeface="Times New Roman" panose="02020603050405020304" pitchFamily="18" charset="0"/>
                <a:cs typeface="Times New Roman" panose="02020603050405020304" pitchFamily="18" charset="0"/>
              </a:rPr>
              <a:t>.</a:t>
            </a:r>
          </a:p>
          <a:p>
            <a:pPr>
              <a:lnSpc>
                <a:spcPct val="120000"/>
              </a:lnSpc>
            </a:pPr>
            <a:r>
              <a:rPr lang="en-US" dirty="0" err="1">
                <a:latin typeface="Times New Roman" panose="02020603050405020304" pitchFamily="18" charset="0"/>
                <a:cs typeface="Times New Roman" panose="02020603050405020304" pitchFamily="18" charset="0"/>
              </a:rPr>
              <a:t>Mamimonides</a:t>
            </a:r>
            <a:r>
              <a:rPr lang="en-US" dirty="0">
                <a:latin typeface="Times New Roman" panose="02020603050405020304" pitchFamily="18" charset="0"/>
                <a:cs typeface="Times New Roman" panose="02020603050405020304" pitchFamily="18" charset="0"/>
              </a:rPr>
              <a:t> received his halachic, philosophical, and scientific training in Andalusia.</a:t>
            </a:r>
          </a:p>
          <a:p>
            <a:pPr lvl="1">
              <a:lnSpc>
                <a:spcPct val="120000"/>
              </a:lnSpc>
            </a:pPr>
            <a:r>
              <a:rPr lang="en-US" dirty="0">
                <a:latin typeface="Times New Roman" panose="02020603050405020304" pitchFamily="18" charset="0"/>
                <a:cs typeface="Times New Roman" panose="02020603050405020304" pitchFamily="18" charset="0"/>
              </a:rPr>
              <a:t>He began writing his commentary on the Mishna at the age of 23 shortly after his family left</a:t>
            </a:r>
          </a:p>
          <a:p>
            <a:pPr lvl="1">
              <a:lnSpc>
                <a:spcPct val="120000"/>
              </a:lnSpc>
            </a:pPr>
            <a:r>
              <a:rPr lang="en-US" dirty="0">
                <a:latin typeface="Times New Roman" panose="02020603050405020304" pitchFamily="18" charset="0"/>
                <a:cs typeface="Times New Roman" panose="02020603050405020304" pitchFamily="18" charset="0"/>
              </a:rPr>
              <a:t>He wrote a treatise on logic at 16 years old.</a:t>
            </a:r>
          </a:p>
          <a:p>
            <a:pPr>
              <a:lnSpc>
                <a:spcPct val="120000"/>
              </a:lnSpc>
            </a:pPr>
            <a:r>
              <a:rPr lang="en-US" dirty="0">
                <a:latin typeface="Times New Roman" panose="02020603050405020304" pitchFamily="18" charset="0"/>
                <a:cs typeface="Times New Roman" panose="02020603050405020304" pitchFamily="18" charset="0"/>
              </a:rPr>
              <a:t>Maimonides was very familiar with Muslim philosophy. He admired Aristotle and studied the works of his Muslim interpreters including Al </a:t>
            </a:r>
            <a:r>
              <a:rPr lang="en-US" dirty="0" err="1">
                <a:latin typeface="Times New Roman" panose="02020603050405020304" pitchFamily="18" charset="0"/>
                <a:cs typeface="Times New Roman" panose="02020603050405020304" pitchFamily="18" charset="0"/>
              </a:rPr>
              <a:t>Farabi</a:t>
            </a:r>
            <a:r>
              <a:rPr lang="en-US" dirty="0">
                <a:latin typeface="Times New Roman" panose="02020603050405020304" pitchFamily="18" charset="0"/>
                <a:cs typeface="Times New Roman" panose="02020603050405020304" pitchFamily="18" charset="0"/>
              </a:rPr>
              <a:t>, Ibn </a:t>
            </a:r>
            <a:r>
              <a:rPr lang="en-US" dirty="0" err="1">
                <a:latin typeface="Times New Roman" panose="02020603050405020304" pitchFamily="18" charset="0"/>
                <a:cs typeface="Times New Roman" panose="02020603050405020304" pitchFamily="18" charset="0"/>
              </a:rPr>
              <a:t>Bajja</a:t>
            </a:r>
            <a:r>
              <a:rPr lang="en-US" dirty="0">
                <a:latin typeface="Times New Roman" panose="02020603050405020304" pitchFamily="18" charset="0"/>
                <a:cs typeface="Times New Roman" panose="02020603050405020304" pitchFamily="18" charset="0"/>
              </a:rPr>
              <a:t>, and Ibn </a:t>
            </a:r>
            <a:r>
              <a:rPr lang="en-US" dirty="0" err="1">
                <a:latin typeface="Times New Roman" panose="02020603050405020304" pitchFamily="18" charset="0"/>
                <a:cs typeface="Times New Roman" panose="02020603050405020304" pitchFamily="18" charset="0"/>
              </a:rPr>
              <a:t>Rushid</a:t>
            </a:r>
            <a:r>
              <a:rPr lang="en-US" dirty="0">
                <a:latin typeface="Times New Roman" panose="02020603050405020304" pitchFamily="18" charset="0"/>
                <a:cs typeface="Times New Roman" panose="02020603050405020304" pitchFamily="18" charset="0"/>
              </a:rPr>
              <a:t> (Averroes)</a:t>
            </a:r>
          </a:p>
        </p:txBody>
      </p:sp>
    </p:spTree>
    <p:extLst>
      <p:ext uri="{BB962C8B-B14F-4D97-AF65-F5344CB8AC3E}">
        <p14:creationId xmlns:p14="http://schemas.microsoft.com/office/powerpoint/2010/main" val="2875018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F04C8-4877-40AD-A90E-E2D062216BFC}"/>
              </a:ext>
            </a:extLst>
          </p:cNvPr>
          <p:cNvSpPr>
            <a:spLocks noGrp="1"/>
          </p:cNvSpPr>
          <p:nvPr>
            <p:ph type="title"/>
          </p:nvPr>
        </p:nvSpPr>
        <p:spPr/>
        <p:txBody>
          <a:bodyPr/>
          <a:lstStyle/>
          <a:p>
            <a:r>
              <a:rPr lang="en-US" dirty="0"/>
              <a:t>Admiration for Aristotle</a:t>
            </a:r>
          </a:p>
        </p:txBody>
      </p:sp>
      <p:sp>
        <p:nvSpPr>
          <p:cNvPr id="3" name="Content Placeholder 2">
            <a:extLst>
              <a:ext uri="{FF2B5EF4-FFF2-40B4-BE49-F238E27FC236}">
                <a16:creationId xmlns:a16="http://schemas.microsoft.com/office/drawing/2014/main" id="{973B1DC1-6093-4631-B84D-687B54142EAC}"/>
              </a:ext>
            </a:extLst>
          </p:cNvPr>
          <p:cNvSpPr>
            <a:spLocks noGrp="1"/>
          </p:cNvSpPr>
          <p:nvPr>
            <p:ph idx="1"/>
          </p:nvPr>
        </p:nvSpPr>
        <p:spPr/>
        <p:txBody>
          <a:bodyPr>
            <a:normAutofit fontScale="70000" lnSpcReduction="20000"/>
          </a:bodyPr>
          <a:lstStyle/>
          <a:p>
            <a:pPr marL="0" indent="0">
              <a:lnSpc>
                <a:spcPct val="135000"/>
              </a:lnSpc>
              <a:buNone/>
            </a:pPr>
            <a:r>
              <a:rPr lang="en-US" b="1" dirty="0"/>
              <a:t>Letter to Samuel Ibn </a:t>
            </a:r>
            <a:r>
              <a:rPr lang="en-US" b="1" dirty="0" err="1"/>
              <a:t>Tibbon</a:t>
            </a:r>
            <a:endParaRPr lang="en-US" b="1" dirty="0"/>
          </a:p>
          <a:p>
            <a:pPr marL="0" indent="0" algn="just">
              <a:lnSpc>
                <a:spcPct val="135000"/>
              </a:lnSpc>
              <a:buNone/>
            </a:pPr>
            <a:r>
              <a:rPr lang="en-US" dirty="0"/>
              <a:t>Generally, I would advise you to study only the works of logic composed by the scholar Abu </a:t>
            </a:r>
            <a:r>
              <a:rPr lang="en-US" dirty="0" err="1"/>
              <a:t>Naṣr</a:t>
            </a:r>
            <a:r>
              <a:rPr lang="en-US" dirty="0"/>
              <a:t> al-</a:t>
            </a:r>
            <a:r>
              <a:rPr lang="en-US" dirty="0" err="1"/>
              <a:t>Farabi</a:t>
            </a:r>
            <a:r>
              <a:rPr lang="en-US" dirty="0"/>
              <a:t>, for everything he has written, especially The Principle of Existing Things, is like fine flour…. Similarly, Ibn </a:t>
            </a:r>
            <a:r>
              <a:rPr lang="en-US" dirty="0" err="1"/>
              <a:t>Bajja</a:t>
            </a:r>
            <a:r>
              <a:rPr lang="en-US" dirty="0"/>
              <a:t> (Abu Bakr Ibn al-</a:t>
            </a:r>
            <a:r>
              <a:rPr lang="en-US" dirty="0" err="1"/>
              <a:t>Ṣa’igh</a:t>
            </a:r>
            <a:r>
              <a:rPr lang="en-US" dirty="0"/>
              <a:t>) was a great philosopher. All his writings are lucid to one who understands, and correct to those that find knowledge. The works of Aristotle are the basis for all these philosophical books and, as I indicated before, they can be understood only with the help of the commentaries of Alexander, Themistius and Averroes…. </a:t>
            </a:r>
            <a:r>
              <a:rPr lang="en-US" b="1" dirty="0"/>
              <a:t>For Aristotle reached the highest level of knowledge to which man can ascend, with the exception of one who experiences the emanation of the Divine Spirit</a:t>
            </a:r>
            <a:r>
              <a:rPr lang="en-US" dirty="0"/>
              <a:t>, who can attain the degree of prophecy, above which there is no higher stage. (Letters of Maimonides, p. 136)</a:t>
            </a:r>
          </a:p>
          <a:p>
            <a:pPr marL="0" indent="0">
              <a:lnSpc>
                <a:spcPct val="135000"/>
              </a:lnSpc>
              <a:buNone/>
            </a:pPr>
            <a:r>
              <a:rPr lang="en-US" dirty="0" err="1"/>
              <a:t>Halbertal</a:t>
            </a:r>
            <a:r>
              <a:rPr lang="en-US" dirty="0"/>
              <a:t>, Moshe. Maimonides (p. 21). Princeton University Press. Kindle Edition. </a:t>
            </a:r>
          </a:p>
        </p:txBody>
      </p:sp>
    </p:spTree>
    <p:extLst>
      <p:ext uri="{BB962C8B-B14F-4D97-AF65-F5344CB8AC3E}">
        <p14:creationId xmlns:p14="http://schemas.microsoft.com/office/powerpoint/2010/main" val="1232223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5FC4B-8290-4606-990A-D32BB533984B}"/>
              </a:ext>
            </a:extLst>
          </p:cNvPr>
          <p:cNvSpPr>
            <a:spLocks noGrp="1"/>
          </p:cNvSpPr>
          <p:nvPr>
            <p:ph type="title"/>
          </p:nvPr>
        </p:nvSpPr>
        <p:spPr/>
        <p:txBody>
          <a:bodyPr/>
          <a:lstStyle/>
          <a:p>
            <a:r>
              <a:rPr lang="en-US" dirty="0" err="1"/>
              <a:t>Almohads</a:t>
            </a:r>
            <a:r>
              <a:rPr lang="en-US" dirty="0"/>
              <a:t> and Flight from Andalusia	</a:t>
            </a:r>
          </a:p>
        </p:txBody>
      </p:sp>
      <p:sp>
        <p:nvSpPr>
          <p:cNvPr id="3" name="Content Placeholder 2">
            <a:extLst>
              <a:ext uri="{FF2B5EF4-FFF2-40B4-BE49-F238E27FC236}">
                <a16:creationId xmlns:a16="http://schemas.microsoft.com/office/drawing/2014/main" id="{A8CBF915-9CCE-42EC-81E3-F626711A6F48}"/>
              </a:ext>
            </a:extLst>
          </p:cNvPr>
          <p:cNvSpPr>
            <a:spLocks noGrp="1"/>
          </p:cNvSpPr>
          <p:nvPr>
            <p:ph idx="1"/>
          </p:nvPr>
        </p:nvSpPr>
        <p:spPr/>
        <p:txBody>
          <a:bodyPr>
            <a:normAutofit/>
          </a:bodyPr>
          <a:lstStyle/>
          <a:p>
            <a:pPr>
              <a:lnSpc>
                <a:spcPct val="120000"/>
              </a:lnSpc>
            </a:pPr>
            <a:r>
              <a:rPr lang="en-US" sz="2000" dirty="0" err="1">
                <a:latin typeface="Times New Roman" panose="02020603050405020304" pitchFamily="18" charset="0"/>
                <a:cs typeface="Times New Roman" panose="02020603050405020304" pitchFamily="18" charset="0"/>
              </a:rPr>
              <a:t>Almohads</a:t>
            </a:r>
            <a:r>
              <a:rPr lang="en-US" sz="2000" dirty="0">
                <a:latin typeface="Times New Roman" panose="02020603050405020304" pitchFamily="18" charset="0"/>
                <a:cs typeface="Times New Roman" panose="02020603050405020304" pitchFamily="18" charset="0"/>
              </a:rPr>
              <a:t>- Radical Islamic movement who conquered North Africa and Andalusia .</a:t>
            </a:r>
          </a:p>
          <a:p>
            <a:pPr>
              <a:lnSpc>
                <a:spcPct val="120000"/>
              </a:lnSpc>
            </a:pPr>
            <a:r>
              <a:rPr lang="en-US" sz="2000" dirty="0">
                <a:latin typeface="Times New Roman" panose="02020603050405020304" pitchFamily="18" charset="0"/>
                <a:cs typeface="Times New Roman" panose="02020603050405020304" pitchFamily="18" charset="0"/>
              </a:rPr>
              <a:t>Some Jews fled to Provence including the Ibn </a:t>
            </a:r>
            <a:r>
              <a:rPr lang="en-US" sz="2000" dirty="0" err="1">
                <a:latin typeface="Times New Roman" panose="02020603050405020304" pitchFamily="18" charset="0"/>
                <a:cs typeface="Times New Roman" panose="02020603050405020304" pitchFamily="18" charset="0"/>
              </a:rPr>
              <a:t>Tibbon</a:t>
            </a:r>
            <a:r>
              <a:rPr lang="en-US" sz="2000" dirty="0">
                <a:latin typeface="Times New Roman" panose="02020603050405020304" pitchFamily="18" charset="0"/>
                <a:cs typeface="Times New Roman" panose="02020603050405020304" pitchFamily="18" charset="0"/>
              </a:rPr>
              <a:t> Family.</a:t>
            </a:r>
          </a:p>
          <a:p>
            <a:pPr>
              <a:lnSpc>
                <a:spcPct val="120000"/>
              </a:lnSpc>
            </a:pPr>
            <a:r>
              <a:rPr lang="en-US" sz="2000" dirty="0">
                <a:latin typeface="Times New Roman" panose="02020603050405020304" pitchFamily="18" charset="0"/>
                <a:cs typeface="Times New Roman" panose="02020603050405020304" pitchFamily="18" charset="0"/>
              </a:rPr>
              <a:t>Rambam’s family left Cordoba in 1148 and remaining in Andalusia for a few years before fleeing for the Maghrib.</a:t>
            </a:r>
          </a:p>
          <a:p>
            <a:pPr>
              <a:lnSpc>
                <a:spcPct val="120000"/>
              </a:lnSpc>
            </a:pPr>
            <a:r>
              <a:rPr lang="en-US" sz="2000" dirty="0">
                <a:latin typeface="Times New Roman" panose="02020603050405020304" pitchFamily="18" charset="0"/>
                <a:cs typeface="Times New Roman" panose="02020603050405020304" pitchFamily="18" charset="0"/>
              </a:rPr>
              <a:t>Rambam always had immense respect and appreciation for Andalusia and its scholars.</a:t>
            </a:r>
          </a:p>
          <a:p>
            <a:pPr lvl="1">
              <a:lnSpc>
                <a:spcPct val="120000"/>
              </a:lnSpc>
            </a:pPr>
            <a:r>
              <a:rPr lang="en-US" sz="2000" dirty="0">
                <a:latin typeface="Times New Roman" panose="02020603050405020304" pitchFamily="18" charset="0"/>
                <a:cs typeface="Times New Roman" panose="02020603050405020304" pitchFamily="18" charset="0"/>
              </a:rPr>
              <a:t>He always refers to R. </a:t>
            </a:r>
            <a:r>
              <a:rPr lang="en-US" sz="2000" dirty="0" err="1">
                <a:latin typeface="Times New Roman" panose="02020603050405020304" pitchFamily="18" charset="0"/>
                <a:cs typeface="Times New Roman" panose="02020603050405020304" pitchFamily="18" charset="0"/>
              </a:rPr>
              <a:t>Alfasi</a:t>
            </a:r>
            <a:r>
              <a:rPr lang="en-US" sz="2000" dirty="0">
                <a:latin typeface="Times New Roman" panose="02020603050405020304" pitchFamily="18" charset="0"/>
                <a:cs typeface="Times New Roman" panose="02020603050405020304" pitchFamily="18" charset="0"/>
              </a:rPr>
              <a:t>, and R. Ibn </a:t>
            </a:r>
            <a:r>
              <a:rPr lang="en-US" sz="2000" dirty="0" err="1">
                <a:latin typeface="Times New Roman" panose="02020603050405020304" pitchFamily="18" charset="0"/>
                <a:cs typeface="Times New Roman" panose="02020603050405020304" pitchFamily="18" charset="0"/>
              </a:rPr>
              <a:t>Migash</a:t>
            </a:r>
            <a:r>
              <a:rPr lang="en-US" sz="2000" dirty="0">
                <a:latin typeface="Times New Roman" panose="02020603050405020304" pitchFamily="18" charset="0"/>
                <a:cs typeface="Times New Roman" panose="02020603050405020304" pitchFamily="18" charset="0"/>
              </a:rPr>
              <a:t> with the utmost respect and claims to rarely disagree with them.</a:t>
            </a:r>
          </a:p>
          <a:p>
            <a:pPr lvl="1">
              <a:lnSpc>
                <a:spcPct val="120000"/>
              </a:lnSpc>
            </a:pPr>
            <a:r>
              <a:rPr lang="en-US" sz="2000" dirty="0">
                <a:latin typeface="Times New Roman" panose="02020603050405020304" pitchFamily="18" charset="0"/>
                <a:cs typeface="Times New Roman" panose="02020603050405020304" pitchFamily="18" charset="0"/>
              </a:rPr>
              <a:t>In the Guide he rarely mentions Ibn Ezra, </a:t>
            </a:r>
            <a:r>
              <a:rPr lang="en-US" sz="2000" dirty="0" err="1">
                <a:latin typeface="Times New Roman" panose="02020603050405020304" pitchFamily="18" charset="0"/>
                <a:cs typeface="Times New Roman" panose="02020603050405020304" pitchFamily="18" charset="0"/>
              </a:rPr>
              <a:t>Saadayah</a:t>
            </a:r>
            <a:r>
              <a:rPr lang="en-US" sz="2000" dirty="0">
                <a:latin typeface="Times New Roman" panose="02020603050405020304" pitchFamily="18" charset="0"/>
                <a:cs typeface="Times New Roman" panose="02020603050405020304" pitchFamily="18" charset="0"/>
              </a:rPr>
              <a:t> Gaon, or Ibn </a:t>
            </a:r>
            <a:r>
              <a:rPr lang="en-US" sz="2000" dirty="0" err="1">
                <a:latin typeface="Times New Roman" panose="02020603050405020304" pitchFamily="18" charset="0"/>
                <a:cs typeface="Times New Roman" panose="02020603050405020304" pitchFamily="18" charset="0"/>
              </a:rPr>
              <a:t>Gabirol</a:t>
            </a:r>
            <a:r>
              <a:rPr lang="en-US" sz="2000" dirty="0">
                <a:latin typeface="Times New Roman" panose="02020603050405020304" pitchFamily="18" charset="0"/>
                <a:cs typeface="Times New Roman" panose="02020603050405020304" pitchFamily="18" charset="0"/>
              </a:rPr>
              <a:t> by name even though he rejected their schools of thought</a:t>
            </a:r>
          </a:p>
          <a:p>
            <a:pPr>
              <a:lnSpc>
                <a:spcPct val="120000"/>
              </a:lnSpc>
            </a:pPr>
            <a:endParaRPr lang="en-US" sz="2000" dirty="0">
              <a:latin typeface="Times New Roman" panose="02020603050405020304" pitchFamily="18" charset="0"/>
              <a:cs typeface="Times New Roman" panose="02020603050405020304" pitchFamily="18" charset="0"/>
            </a:endParaRPr>
          </a:p>
          <a:p>
            <a:pPr>
              <a:lnSpc>
                <a:spcPct val="120000"/>
              </a:lnSpc>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631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AD188-654D-4238-95F4-85DA76B7C3EF}"/>
              </a:ext>
            </a:extLst>
          </p:cNvPr>
          <p:cNvSpPr>
            <a:spLocks noGrp="1"/>
          </p:cNvSpPr>
          <p:nvPr>
            <p:ph type="title"/>
          </p:nvPr>
        </p:nvSpPr>
        <p:spPr/>
        <p:txBody>
          <a:bodyPr/>
          <a:lstStyle/>
          <a:p>
            <a:r>
              <a:rPr lang="en-US" dirty="0"/>
              <a:t>Persecution in Morocco</a:t>
            </a:r>
          </a:p>
        </p:txBody>
      </p:sp>
      <p:sp>
        <p:nvSpPr>
          <p:cNvPr id="3" name="Content Placeholder 2">
            <a:extLst>
              <a:ext uri="{FF2B5EF4-FFF2-40B4-BE49-F238E27FC236}">
                <a16:creationId xmlns:a16="http://schemas.microsoft.com/office/drawing/2014/main" id="{67308FE3-2534-4A02-8ECD-54CDDCADDF56}"/>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Rambam’s family traveled to Fez, Morocco where they experienced worse persecution.</a:t>
            </a:r>
          </a:p>
          <a:p>
            <a:r>
              <a:rPr lang="en-US" dirty="0">
                <a:latin typeface="Times New Roman" panose="02020603050405020304" pitchFamily="18" charset="0"/>
                <a:cs typeface="Times New Roman" panose="02020603050405020304" pitchFamily="18" charset="0"/>
              </a:rPr>
              <a:t>Jews were faced with the option of either death or conversion to Islam.</a:t>
            </a:r>
          </a:p>
          <a:p>
            <a:r>
              <a:rPr lang="en-US" dirty="0">
                <a:latin typeface="Times New Roman" panose="02020603050405020304" pitchFamily="18" charset="0"/>
                <a:cs typeface="Times New Roman" panose="02020603050405020304" pitchFamily="18" charset="0"/>
              </a:rPr>
              <a:t>Many chose the latter, and lived Jewish lives in secrecy.</a:t>
            </a:r>
          </a:p>
          <a:p>
            <a:pPr marL="0" indent="0">
              <a:buNone/>
            </a:pPr>
            <a:endParaRPr lang="en-US" dirty="0"/>
          </a:p>
        </p:txBody>
      </p:sp>
    </p:spTree>
    <p:extLst>
      <p:ext uri="{BB962C8B-B14F-4D97-AF65-F5344CB8AC3E}">
        <p14:creationId xmlns:p14="http://schemas.microsoft.com/office/powerpoint/2010/main" val="3357785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0B8FB-6B60-4402-B01C-3AED6162AB02}"/>
              </a:ext>
            </a:extLst>
          </p:cNvPr>
          <p:cNvSpPr>
            <a:spLocks noGrp="1"/>
          </p:cNvSpPr>
          <p:nvPr>
            <p:ph type="title"/>
          </p:nvPr>
        </p:nvSpPr>
        <p:spPr/>
        <p:txBody>
          <a:bodyPr/>
          <a:lstStyle/>
          <a:p>
            <a:r>
              <a:rPr lang="en-US" dirty="0"/>
              <a:t>Persecution in Morocco</a:t>
            </a:r>
          </a:p>
        </p:txBody>
      </p:sp>
      <p:sp>
        <p:nvSpPr>
          <p:cNvPr id="3" name="Content Placeholder 2">
            <a:extLst>
              <a:ext uri="{FF2B5EF4-FFF2-40B4-BE49-F238E27FC236}">
                <a16:creationId xmlns:a16="http://schemas.microsoft.com/office/drawing/2014/main" id="{BE044CD2-1FD1-44E7-8E5E-A9CCE9CF6353}"/>
              </a:ext>
            </a:extLst>
          </p:cNvPr>
          <p:cNvSpPr>
            <a:spLocks noGrp="1"/>
          </p:cNvSpPr>
          <p:nvPr>
            <p:ph idx="1"/>
          </p:nvPr>
        </p:nvSpPr>
        <p:spPr/>
        <p:txBody>
          <a:bodyPr>
            <a:normAutofit fontScale="62500" lnSpcReduction="20000"/>
          </a:bodyPr>
          <a:lstStyle/>
          <a:p>
            <a:pPr>
              <a:spcBef>
                <a:spcPts val="10"/>
              </a:spcBef>
            </a:pPr>
            <a:r>
              <a:rPr lang="en-US" dirty="0">
                <a:latin typeface="Times New Roman" panose="02020603050405020304" pitchFamily="18" charset="0"/>
                <a:cs typeface="Times New Roman" panose="02020603050405020304" pitchFamily="18" charset="0"/>
              </a:rPr>
              <a:t>The Rambam completed his first major work, the Commentary in the Mishna during the years he spent fleeing from persecution.</a:t>
            </a:r>
          </a:p>
          <a:p>
            <a:pPr marL="0" indent="0">
              <a:lnSpc>
                <a:spcPct val="130000"/>
              </a:lnSpc>
              <a:spcBef>
                <a:spcPts val="10"/>
              </a:spcBef>
              <a:buNone/>
            </a:pPr>
            <a:r>
              <a:rPr lang="en-US" b="1" dirty="0">
                <a:latin typeface="Times New Roman" panose="02020603050405020304" pitchFamily="18" charset="0"/>
                <a:cs typeface="Times New Roman" panose="02020603050405020304" pitchFamily="18" charset="0"/>
              </a:rPr>
              <a:t>Conclusion to the Commentary on the Mishnah</a:t>
            </a:r>
          </a:p>
          <a:p>
            <a:pPr marL="0" indent="0" algn="just">
              <a:lnSpc>
                <a:spcPct val="130000"/>
              </a:lnSpc>
              <a:spcBef>
                <a:spcPts val="10"/>
              </a:spcBef>
              <a:buNone/>
            </a:pPr>
            <a:r>
              <a:rPr lang="en-US" dirty="0">
                <a:latin typeface="Times New Roman" panose="02020603050405020304" pitchFamily="18" charset="0"/>
                <a:cs typeface="Times New Roman" panose="02020603050405020304" pitchFamily="18" charset="0"/>
              </a:rPr>
              <a:t>We have completed this treatise as we intended it, and I beseech Him, may He be exalted, and plead before Him that he save me from error. But anyone who finds reason to raise a question or believes he has an interpretation of any of the halakhot that is better than mine should so note and judge me favorably, for what I have taken upon myself to do here is no small matter easily discharged by one possessed of righteousness and a good sense of discernment. That is especially so because my heart is often burdened by the troubles of the time and what God has decreed for us with regard to exile and wandering the world from one end to the other; and perhaps we have already received the associated reward, for exile atones for sin. He, may He be exalted, knows </a:t>
            </a:r>
            <a:r>
              <a:rPr lang="en-US" b="1" dirty="0">
                <a:latin typeface="Times New Roman" panose="02020603050405020304" pitchFamily="18" charset="0"/>
                <a:cs typeface="Times New Roman" panose="02020603050405020304" pitchFamily="18" charset="0"/>
              </a:rPr>
              <a:t>I wrote my interpretation of some halakhot while I was journeying on the road, and I listed some of them while I was aboard ship on the Mediterranean Sea.</a:t>
            </a:r>
          </a:p>
          <a:p>
            <a:pPr marL="0" indent="0">
              <a:buNone/>
            </a:pPr>
            <a:r>
              <a:rPr lang="en-US" b="1" dirty="0" err="1">
                <a:latin typeface="Times New Roman" panose="02020603050405020304" pitchFamily="18" charset="0"/>
                <a:cs typeface="Times New Roman" panose="02020603050405020304" pitchFamily="18" charset="0"/>
              </a:rPr>
              <a:t>Halbertal</a:t>
            </a:r>
            <a:r>
              <a:rPr lang="en-US" b="1" dirty="0">
                <a:latin typeface="Times New Roman" panose="02020603050405020304" pitchFamily="18" charset="0"/>
                <a:cs typeface="Times New Roman" panose="02020603050405020304" pitchFamily="18" charset="0"/>
              </a:rPr>
              <a:t>, Moshe. Maimonides (pp. 23-24). Princeton University Press. Kindle Edition. </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3048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2527</Words>
  <Application>Microsoft Office PowerPoint</Application>
  <PresentationFormat>Widescreen</PresentationFormat>
  <Paragraphs>83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Bahnschrift</vt:lpstr>
      <vt:lpstr>Calibri</vt:lpstr>
      <vt:lpstr>Calibri Light</vt:lpstr>
      <vt:lpstr>Times New Roman</vt:lpstr>
      <vt:lpstr>Office Theme</vt:lpstr>
      <vt:lpstr>PowerPoint Presentation</vt:lpstr>
      <vt:lpstr>Rabbi Moses Miamonides- A Brief Biography</vt:lpstr>
      <vt:lpstr>From Moses to Moses</vt:lpstr>
      <vt:lpstr>Born in Cordoba, Andalusia (Southern Spain) </vt:lpstr>
      <vt:lpstr>Life in Andalusia  </vt:lpstr>
      <vt:lpstr>Admiration for Aristotle</vt:lpstr>
      <vt:lpstr>Almohads and Flight from Andalusia </vt:lpstr>
      <vt:lpstr>Persecution in Morocco</vt:lpstr>
      <vt:lpstr>Persecution in Morocco</vt:lpstr>
      <vt:lpstr>Letter from Solomon Ben Judah HaKohen</vt:lpstr>
      <vt:lpstr> Fleeing Morocco- Settling in Egypt</vt:lpstr>
      <vt:lpstr>Death of His Brother and the end of an Era </vt:lpstr>
      <vt:lpstr>A Palace Physician</vt:lpstr>
      <vt:lpstr>Works of the Rambam</vt:lpstr>
      <vt:lpstr>A Controversial Figure</vt:lpstr>
      <vt:lpstr>Objections to Mishneh Torah</vt:lpstr>
      <vt:lpstr>A Controversial Figure</vt:lpstr>
      <vt:lpstr>A Controversial Figure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Sammy Bergman</dc:creator>
  <cp:lastModifiedBy>Sammy Bergman</cp:lastModifiedBy>
  <cp:revision>1</cp:revision>
  <dcterms:created xsi:type="dcterms:W3CDTF">2021-10-25T19:22:31Z</dcterms:created>
  <dcterms:modified xsi:type="dcterms:W3CDTF">2021-10-25T21:43:20Z</dcterms:modified>
</cp:coreProperties>
</file>