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73" r:id="rId3"/>
    <p:sldId id="266" r:id="rId4"/>
    <p:sldId id="270" r:id="rId5"/>
    <p:sldId id="271" r:id="rId6"/>
    <p:sldId id="257" r:id="rId7"/>
    <p:sldId id="278" r:id="rId8"/>
    <p:sldId id="274" r:id="rId9"/>
    <p:sldId id="275" r:id="rId10"/>
    <p:sldId id="272" r:id="rId11"/>
    <p:sldId id="276" r:id="rId12"/>
    <p:sldId id="277"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EF5154-89FC-446E-BD2E-B4058D6B4D6F}" v="7" dt="2020-11-04T20:28:43.6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81781" autoAdjust="0"/>
  </p:normalViewPr>
  <p:slideViewPr>
    <p:cSldViewPr snapToGrid="0">
      <p:cViewPr varScale="1">
        <p:scale>
          <a:sx n="54" d="100"/>
          <a:sy n="54" d="100"/>
        </p:scale>
        <p:origin x="11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2DEF5154-89FC-446E-BD2E-B4058D6B4D6F}"/>
    <pc:docChg chg="undo redo custSel addSld modSld">
      <pc:chgData name="Sammy Bergman" userId="aa2cb88fd5b117a1" providerId="LiveId" clId="{2DEF5154-89FC-446E-BD2E-B4058D6B4D6F}" dt="2020-11-04T20:38:25.474" v="5831" actId="255"/>
      <pc:docMkLst>
        <pc:docMk/>
      </pc:docMkLst>
      <pc:sldChg chg="modSp mod">
        <pc:chgData name="Sammy Bergman" userId="aa2cb88fd5b117a1" providerId="LiveId" clId="{2DEF5154-89FC-446E-BD2E-B4058D6B4D6F}" dt="2020-11-04T20:37:22.353" v="5821" actId="1076"/>
        <pc:sldMkLst>
          <pc:docMk/>
          <pc:sldMk cId="4287587789" sldId="274"/>
        </pc:sldMkLst>
        <pc:spChg chg="mod">
          <ac:chgData name="Sammy Bergman" userId="aa2cb88fd5b117a1" providerId="LiveId" clId="{2DEF5154-89FC-446E-BD2E-B4058D6B4D6F}" dt="2020-11-04T20:37:16.395" v="5820" actId="14100"/>
          <ac:spMkLst>
            <pc:docMk/>
            <pc:sldMk cId="4287587789" sldId="274"/>
            <ac:spMk id="2" creationId="{B9738553-CAD1-489E-BE96-074401F90BD4}"/>
          </ac:spMkLst>
        </pc:spChg>
        <pc:graphicFrameChg chg="mod modGraphic">
          <ac:chgData name="Sammy Bergman" userId="aa2cb88fd5b117a1" providerId="LiveId" clId="{2DEF5154-89FC-446E-BD2E-B4058D6B4D6F}" dt="2020-11-04T20:37:22.353" v="5821" actId="1076"/>
          <ac:graphicFrameMkLst>
            <pc:docMk/>
            <pc:sldMk cId="4287587789" sldId="274"/>
            <ac:graphicFrameMk id="4" creationId="{466385E8-286A-4CB0-9101-4DCE7B24B351}"/>
          </ac:graphicFrameMkLst>
        </pc:graphicFrameChg>
      </pc:sldChg>
      <pc:sldChg chg="modSp mod">
        <pc:chgData name="Sammy Bergman" userId="aa2cb88fd5b117a1" providerId="LiveId" clId="{2DEF5154-89FC-446E-BD2E-B4058D6B4D6F}" dt="2020-11-04T20:37:50.770" v="5830" actId="20577"/>
        <pc:sldMkLst>
          <pc:docMk/>
          <pc:sldMk cId="247700072" sldId="275"/>
        </pc:sldMkLst>
        <pc:spChg chg="mod">
          <ac:chgData name="Sammy Bergman" userId="aa2cb88fd5b117a1" providerId="LiveId" clId="{2DEF5154-89FC-446E-BD2E-B4058D6B4D6F}" dt="2020-11-04T20:37:44.741" v="5827" actId="20577"/>
          <ac:spMkLst>
            <pc:docMk/>
            <pc:sldMk cId="247700072" sldId="275"/>
            <ac:spMk id="5" creationId="{9666AE48-7F88-47EF-98D9-941ACB487C40}"/>
          </ac:spMkLst>
        </pc:spChg>
        <pc:graphicFrameChg chg="modGraphic">
          <ac:chgData name="Sammy Bergman" userId="aa2cb88fd5b117a1" providerId="LiveId" clId="{2DEF5154-89FC-446E-BD2E-B4058D6B4D6F}" dt="2020-11-04T20:37:50.770" v="5830" actId="20577"/>
          <ac:graphicFrameMkLst>
            <pc:docMk/>
            <pc:sldMk cId="247700072" sldId="275"/>
            <ac:graphicFrameMk id="4" creationId="{819FFA5C-C88E-4FEE-AC2A-82B805E36F92}"/>
          </ac:graphicFrameMkLst>
        </pc:graphicFrameChg>
      </pc:sldChg>
      <pc:sldChg chg="modSp mod">
        <pc:chgData name="Sammy Bergman" userId="aa2cb88fd5b117a1" providerId="LiveId" clId="{2DEF5154-89FC-446E-BD2E-B4058D6B4D6F}" dt="2020-11-04T20:38:25.474" v="5831" actId="255"/>
        <pc:sldMkLst>
          <pc:docMk/>
          <pc:sldMk cId="1134740707" sldId="281"/>
        </pc:sldMkLst>
        <pc:spChg chg="mod">
          <ac:chgData name="Sammy Bergman" userId="aa2cb88fd5b117a1" providerId="LiveId" clId="{2DEF5154-89FC-446E-BD2E-B4058D6B4D6F}" dt="2020-11-04T20:38:25.474" v="5831" actId="255"/>
          <ac:spMkLst>
            <pc:docMk/>
            <pc:sldMk cId="1134740707" sldId="281"/>
            <ac:spMk id="3" creationId="{A3708206-854E-451A-B16F-A7EC5B558F5A}"/>
          </ac:spMkLst>
        </pc:spChg>
      </pc:sldChg>
      <pc:sldChg chg="modSp new mod">
        <pc:chgData name="Sammy Bergman" userId="aa2cb88fd5b117a1" providerId="LiveId" clId="{2DEF5154-89FC-446E-BD2E-B4058D6B4D6F}" dt="2020-11-04T19:09:51.074" v="2343" actId="20577"/>
        <pc:sldMkLst>
          <pc:docMk/>
          <pc:sldMk cId="1613293456" sldId="282"/>
        </pc:sldMkLst>
        <pc:spChg chg="mod">
          <ac:chgData name="Sammy Bergman" userId="aa2cb88fd5b117a1" providerId="LiveId" clId="{2DEF5154-89FC-446E-BD2E-B4058D6B4D6F}" dt="2020-11-04T18:41:06.150" v="35" actId="20577"/>
          <ac:spMkLst>
            <pc:docMk/>
            <pc:sldMk cId="1613293456" sldId="282"/>
            <ac:spMk id="2" creationId="{1F3DF862-75FB-480B-85E7-56A5705683BA}"/>
          </ac:spMkLst>
        </pc:spChg>
        <pc:spChg chg="mod">
          <ac:chgData name="Sammy Bergman" userId="aa2cb88fd5b117a1" providerId="LiveId" clId="{2DEF5154-89FC-446E-BD2E-B4058D6B4D6F}" dt="2020-11-04T19:09:51.074" v="2343" actId="20577"/>
          <ac:spMkLst>
            <pc:docMk/>
            <pc:sldMk cId="1613293456" sldId="282"/>
            <ac:spMk id="3" creationId="{43D05C92-892F-4204-AE07-9C28E15EC062}"/>
          </ac:spMkLst>
        </pc:spChg>
      </pc:sldChg>
      <pc:sldChg chg="modSp new mod">
        <pc:chgData name="Sammy Bergman" userId="aa2cb88fd5b117a1" providerId="LiveId" clId="{2DEF5154-89FC-446E-BD2E-B4058D6B4D6F}" dt="2020-11-04T18:51:17.180" v="977" actId="20577"/>
        <pc:sldMkLst>
          <pc:docMk/>
          <pc:sldMk cId="288216325" sldId="283"/>
        </pc:sldMkLst>
        <pc:spChg chg="mod">
          <ac:chgData name="Sammy Bergman" userId="aa2cb88fd5b117a1" providerId="LiveId" clId="{2DEF5154-89FC-446E-BD2E-B4058D6B4D6F}" dt="2020-11-04T18:47:11.765" v="570" actId="20577"/>
          <ac:spMkLst>
            <pc:docMk/>
            <pc:sldMk cId="288216325" sldId="283"/>
            <ac:spMk id="2" creationId="{1465E94E-EB32-462A-8186-6B3F729357C7}"/>
          </ac:spMkLst>
        </pc:spChg>
        <pc:spChg chg="mod">
          <ac:chgData name="Sammy Bergman" userId="aa2cb88fd5b117a1" providerId="LiveId" clId="{2DEF5154-89FC-446E-BD2E-B4058D6B4D6F}" dt="2020-11-04T18:51:17.180" v="977" actId="20577"/>
          <ac:spMkLst>
            <pc:docMk/>
            <pc:sldMk cId="288216325" sldId="283"/>
            <ac:spMk id="3" creationId="{D9876A64-E0CE-4A16-AE99-D0EB1E2094AC}"/>
          </ac:spMkLst>
        </pc:spChg>
      </pc:sldChg>
      <pc:sldChg chg="modSp new mod">
        <pc:chgData name="Sammy Bergman" userId="aa2cb88fd5b117a1" providerId="LiveId" clId="{2DEF5154-89FC-446E-BD2E-B4058D6B4D6F}" dt="2020-11-04T19:03:53.117" v="2159" actId="20577"/>
        <pc:sldMkLst>
          <pc:docMk/>
          <pc:sldMk cId="1465535923" sldId="284"/>
        </pc:sldMkLst>
        <pc:spChg chg="mod">
          <ac:chgData name="Sammy Bergman" userId="aa2cb88fd5b117a1" providerId="LiveId" clId="{2DEF5154-89FC-446E-BD2E-B4058D6B4D6F}" dt="2020-11-04T18:55:22.789" v="1049" actId="255"/>
          <ac:spMkLst>
            <pc:docMk/>
            <pc:sldMk cId="1465535923" sldId="284"/>
            <ac:spMk id="2" creationId="{C829600B-0E21-45DA-BB86-BD8B34163AB1}"/>
          </ac:spMkLst>
        </pc:spChg>
        <pc:spChg chg="mod">
          <ac:chgData name="Sammy Bergman" userId="aa2cb88fd5b117a1" providerId="LiveId" clId="{2DEF5154-89FC-446E-BD2E-B4058D6B4D6F}" dt="2020-11-04T19:03:53.117" v="2159" actId="20577"/>
          <ac:spMkLst>
            <pc:docMk/>
            <pc:sldMk cId="1465535923" sldId="284"/>
            <ac:spMk id="3" creationId="{EE34AAE2-27CF-4FE6-A025-4B1B8AE0F52B}"/>
          </ac:spMkLst>
        </pc:spChg>
      </pc:sldChg>
      <pc:sldChg chg="modSp new mod">
        <pc:chgData name="Sammy Bergman" userId="aa2cb88fd5b117a1" providerId="LiveId" clId="{2DEF5154-89FC-446E-BD2E-B4058D6B4D6F}" dt="2020-11-04T19:17:26.135" v="3040" actId="207"/>
        <pc:sldMkLst>
          <pc:docMk/>
          <pc:sldMk cId="1125344877" sldId="285"/>
        </pc:sldMkLst>
        <pc:spChg chg="mod">
          <ac:chgData name="Sammy Bergman" userId="aa2cb88fd5b117a1" providerId="LiveId" clId="{2DEF5154-89FC-446E-BD2E-B4058D6B4D6F}" dt="2020-11-04T19:04:12.855" v="2195" actId="20577"/>
          <ac:spMkLst>
            <pc:docMk/>
            <pc:sldMk cId="1125344877" sldId="285"/>
            <ac:spMk id="2" creationId="{FB10623F-C788-42B0-B260-E61B1FB1B51B}"/>
          </ac:spMkLst>
        </pc:spChg>
        <pc:spChg chg="mod">
          <ac:chgData name="Sammy Bergman" userId="aa2cb88fd5b117a1" providerId="LiveId" clId="{2DEF5154-89FC-446E-BD2E-B4058D6B4D6F}" dt="2020-11-04T19:17:26.135" v="3040" actId="207"/>
          <ac:spMkLst>
            <pc:docMk/>
            <pc:sldMk cId="1125344877" sldId="285"/>
            <ac:spMk id="3" creationId="{48B45D57-D018-49C0-B9F4-CF7232AD9D95}"/>
          </ac:spMkLst>
        </pc:spChg>
      </pc:sldChg>
      <pc:sldChg chg="modSp new mod">
        <pc:chgData name="Sammy Bergman" userId="aa2cb88fd5b117a1" providerId="LiveId" clId="{2DEF5154-89FC-446E-BD2E-B4058D6B4D6F}" dt="2020-11-04T19:36:39.319" v="3469" actId="207"/>
        <pc:sldMkLst>
          <pc:docMk/>
          <pc:sldMk cId="446646668" sldId="286"/>
        </pc:sldMkLst>
        <pc:spChg chg="mod">
          <ac:chgData name="Sammy Bergman" userId="aa2cb88fd5b117a1" providerId="LiveId" clId="{2DEF5154-89FC-446E-BD2E-B4058D6B4D6F}" dt="2020-11-04T19:21:09.880" v="3119" actId="20577"/>
          <ac:spMkLst>
            <pc:docMk/>
            <pc:sldMk cId="446646668" sldId="286"/>
            <ac:spMk id="2" creationId="{08D4F607-6CEA-4437-8F7A-155797BDDA0A}"/>
          </ac:spMkLst>
        </pc:spChg>
        <pc:spChg chg="mod">
          <ac:chgData name="Sammy Bergman" userId="aa2cb88fd5b117a1" providerId="LiveId" clId="{2DEF5154-89FC-446E-BD2E-B4058D6B4D6F}" dt="2020-11-04T19:36:39.319" v="3469" actId="207"/>
          <ac:spMkLst>
            <pc:docMk/>
            <pc:sldMk cId="446646668" sldId="286"/>
            <ac:spMk id="3" creationId="{11AFC8D6-06A4-4C56-81BF-D27EAA0B517E}"/>
          </ac:spMkLst>
        </pc:spChg>
      </pc:sldChg>
      <pc:sldChg chg="modSp new mod">
        <pc:chgData name="Sammy Bergman" userId="aa2cb88fd5b117a1" providerId="LiveId" clId="{2DEF5154-89FC-446E-BD2E-B4058D6B4D6F}" dt="2020-11-04T19:43:18.285" v="4019" actId="20577"/>
        <pc:sldMkLst>
          <pc:docMk/>
          <pc:sldMk cId="1878434173" sldId="287"/>
        </pc:sldMkLst>
        <pc:spChg chg="mod">
          <ac:chgData name="Sammy Bergman" userId="aa2cb88fd5b117a1" providerId="LiveId" clId="{2DEF5154-89FC-446E-BD2E-B4058D6B4D6F}" dt="2020-11-04T19:37:37.164" v="3532" actId="20577"/>
          <ac:spMkLst>
            <pc:docMk/>
            <pc:sldMk cId="1878434173" sldId="287"/>
            <ac:spMk id="2" creationId="{C41C1784-41F1-4E06-8D18-0096118C8039}"/>
          </ac:spMkLst>
        </pc:spChg>
        <pc:spChg chg="mod">
          <ac:chgData name="Sammy Bergman" userId="aa2cb88fd5b117a1" providerId="LiveId" clId="{2DEF5154-89FC-446E-BD2E-B4058D6B4D6F}" dt="2020-11-04T19:43:18.285" v="4019" actId="20577"/>
          <ac:spMkLst>
            <pc:docMk/>
            <pc:sldMk cId="1878434173" sldId="287"/>
            <ac:spMk id="3" creationId="{3A294175-6D44-4913-A2FE-036454752AB3}"/>
          </ac:spMkLst>
        </pc:spChg>
      </pc:sldChg>
      <pc:sldChg chg="modSp new mod">
        <pc:chgData name="Sammy Bergman" userId="aa2cb88fd5b117a1" providerId="LiveId" clId="{2DEF5154-89FC-446E-BD2E-B4058D6B4D6F}" dt="2020-11-04T19:50:54.870" v="4266" actId="207"/>
        <pc:sldMkLst>
          <pc:docMk/>
          <pc:sldMk cId="1685957982" sldId="288"/>
        </pc:sldMkLst>
        <pc:spChg chg="mod">
          <ac:chgData name="Sammy Bergman" userId="aa2cb88fd5b117a1" providerId="LiveId" clId="{2DEF5154-89FC-446E-BD2E-B4058D6B4D6F}" dt="2020-11-04T19:43:35.362" v="4021"/>
          <ac:spMkLst>
            <pc:docMk/>
            <pc:sldMk cId="1685957982" sldId="288"/>
            <ac:spMk id="2" creationId="{F9AD673A-D402-44EE-BB56-0E7D2715D4A8}"/>
          </ac:spMkLst>
        </pc:spChg>
        <pc:spChg chg="mod">
          <ac:chgData name="Sammy Bergman" userId="aa2cb88fd5b117a1" providerId="LiveId" clId="{2DEF5154-89FC-446E-BD2E-B4058D6B4D6F}" dt="2020-11-04T19:50:54.870" v="4266" actId="207"/>
          <ac:spMkLst>
            <pc:docMk/>
            <pc:sldMk cId="1685957982" sldId="288"/>
            <ac:spMk id="3" creationId="{808F319E-42B7-40E3-8F13-C1057A2E817D}"/>
          </ac:spMkLst>
        </pc:spChg>
      </pc:sldChg>
      <pc:sldChg chg="modSp new mod">
        <pc:chgData name="Sammy Bergman" userId="aa2cb88fd5b117a1" providerId="LiveId" clId="{2DEF5154-89FC-446E-BD2E-B4058D6B4D6F}" dt="2020-11-04T20:06:31.579" v="4942" actId="20577"/>
        <pc:sldMkLst>
          <pc:docMk/>
          <pc:sldMk cId="3518212809" sldId="289"/>
        </pc:sldMkLst>
        <pc:spChg chg="mod">
          <ac:chgData name="Sammy Bergman" userId="aa2cb88fd5b117a1" providerId="LiveId" clId="{2DEF5154-89FC-446E-BD2E-B4058D6B4D6F}" dt="2020-11-04T19:51:15.970" v="4301" actId="20577"/>
          <ac:spMkLst>
            <pc:docMk/>
            <pc:sldMk cId="3518212809" sldId="289"/>
            <ac:spMk id="2" creationId="{7A03D807-E398-49FB-BE14-D573583A5FA7}"/>
          </ac:spMkLst>
        </pc:spChg>
        <pc:spChg chg="mod">
          <ac:chgData name="Sammy Bergman" userId="aa2cb88fd5b117a1" providerId="LiveId" clId="{2DEF5154-89FC-446E-BD2E-B4058D6B4D6F}" dt="2020-11-04T20:06:31.579" v="4942" actId="20577"/>
          <ac:spMkLst>
            <pc:docMk/>
            <pc:sldMk cId="3518212809" sldId="289"/>
            <ac:spMk id="3" creationId="{0707DA5D-3BE5-4E09-AFC9-31202A5BA5B7}"/>
          </ac:spMkLst>
        </pc:spChg>
      </pc:sldChg>
      <pc:sldChg chg="addSp delSp modSp new mod">
        <pc:chgData name="Sammy Bergman" userId="aa2cb88fd5b117a1" providerId="LiveId" clId="{2DEF5154-89FC-446E-BD2E-B4058D6B4D6F}" dt="2020-11-04T20:15:17.349" v="5100" actId="255"/>
        <pc:sldMkLst>
          <pc:docMk/>
          <pc:sldMk cId="2863754003" sldId="290"/>
        </pc:sldMkLst>
        <pc:spChg chg="mod">
          <ac:chgData name="Sammy Bergman" userId="aa2cb88fd5b117a1" providerId="LiveId" clId="{2DEF5154-89FC-446E-BD2E-B4058D6B4D6F}" dt="2020-11-04T20:09:18.074" v="4985" actId="20577"/>
          <ac:spMkLst>
            <pc:docMk/>
            <pc:sldMk cId="2863754003" sldId="290"/>
            <ac:spMk id="2" creationId="{3ACD023E-79F4-4F31-B5BD-FD1E773B5C7D}"/>
          </ac:spMkLst>
        </pc:spChg>
        <pc:spChg chg="mod">
          <ac:chgData name="Sammy Bergman" userId="aa2cb88fd5b117a1" providerId="LiveId" clId="{2DEF5154-89FC-446E-BD2E-B4058D6B4D6F}" dt="2020-11-04T20:11:04.485" v="5018" actId="27636"/>
          <ac:spMkLst>
            <pc:docMk/>
            <pc:sldMk cId="2863754003" sldId="290"/>
            <ac:spMk id="3" creationId="{42C139C8-457F-426F-AEA5-40C028CB070B}"/>
          </ac:spMkLst>
        </pc:spChg>
        <pc:graphicFrameChg chg="add del">
          <ac:chgData name="Sammy Bergman" userId="aa2cb88fd5b117a1" providerId="LiveId" clId="{2DEF5154-89FC-446E-BD2E-B4058D6B4D6F}" dt="2020-11-04T20:10:45.508" v="5011" actId="3680"/>
          <ac:graphicFrameMkLst>
            <pc:docMk/>
            <pc:sldMk cId="2863754003" sldId="290"/>
            <ac:graphicFrameMk id="4" creationId="{BAE118A1-932D-4182-8E26-97C0E05F9198}"/>
          </ac:graphicFrameMkLst>
        </pc:graphicFrameChg>
        <pc:graphicFrameChg chg="add mod modGraphic">
          <ac:chgData name="Sammy Bergman" userId="aa2cb88fd5b117a1" providerId="LiveId" clId="{2DEF5154-89FC-446E-BD2E-B4058D6B4D6F}" dt="2020-11-04T20:15:17.349" v="5100" actId="255"/>
          <ac:graphicFrameMkLst>
            <pc:docMk/>
            <pc:sldMk cId="2863754003" sldId="290"/>
            <ac:graphicFrameMk id="5" creationId="{479EF925-2845-43C7-A27F-CFAB6B28AD42}"/>
          </ac:graphicFrameMkLst>
        </pc:graphicFrameChg>
      </pc:sldChg>
      <pc:sldChg chg="addSp modSp add mod">
        <pc:chgData name="Sammy Bergman" userId="aa2cb88fd5b117a1" providerId="LiveId" clId="{2DEF5154-89FC-446E-BD2E-B4058D6B4D6F}" dt="2020-11-04T20:21:02.481" v="5238" actId="20577"/>
        <pc:sldMkLst>
          <pc:docMk/>
          <pc:sldMk cId="4059485384" sldId="291"/>
        </pc:sldMkLst>
        <pc:spChg chg="mod">
          <ac:chgData name="Sammy Bergman" userId="aa2cb88fd5b117a1" providerId="LiveId" clId="{2DEF5154-89FC-446E-BD2E-B4058D6B4D6F}" dt="2020-11-04T20:15:41.827" v="5103" actId="27636"/>
          <ac:spMkLst>
            <pc:docMk/>
            <pc:sldMk cId="4059485384" sldId="291"/>
            <ac:spMk id="3" creationId="{42C139C8-457F-426F-AEA5-40C028CB070B}"/>
          </ac:spMkLst>
        </pc:spChg>
        <pc:graphicFrameChg chg="add mod modGraphic">
          <ac:chgData name="Sammy Bergman" userId="aa2cb88fd5b117a1" providerId="LiveId" clId="{2DEF5154-89FC-446E-BD2E-B4058D6B4D6F}" dt="2020-11-04T20:21:02.481" v="5238" actId="20577"/>
          <ac:graphicFrameMkLst>
            <pc:docMk/>
            <pc:sldMk cId="4059485384" sldId="291"/>
            <ac:graphicFrameMk id="4" creationId="{04D26246-0864-440A-91C7-E69ECA50610D}"/>
          </ac:graphicFrameMkLst>
        </pc:graphicFrameChg>
      </pc:sldChg>
      <pc:sldChg chg="addSp delSp modSp new mod">
        <pc:chgData name="Sammy Bergman" userId="aa2cb88fd5b117a1" providerId="LiveId" clId="{2DEF5154-89FC-446E-BD2E-B4058D6B4D6F}" dt="2020-11-04T20:33:02.996" v="5800" actId="14100"/>
        <pc:sldMkLst>
          <pc:docMk/>
          <pc:sldMk cId="1178440521" sldId="292"/>
        </pc:sldMkLst>
        <pc:spChg chg="mod">
          <ac:chgData name="Sammy Bergman" userId="aa2cb88fd5b117a1" providerId="LiveId" clId="{2DEF5154-89FC-446E-BD2E-B4058D6B4D6F}" dt="2020-11-04T20:21:35.702" v="5295" actId="313"/>
          <ac:spMkLst>
            <pc:docMk/>
            <pc:sldMk cId="1178440521" sldId="292"/>
            <ac:spMk id="2" creationId="{4267803D-5EF7-4897-BB68-8FDDA902D245}"/>
          </ac:spMkLst>
        </pc:spChg>
        <pc:spChg chg="del">
          <ac:chgData name="Sammy Bergman" userId="aa2cb88fd5b117a1" providerId="LiveId" clId="{2DEF5154-89FC-446E-BD2E-B4058D6B4D6F}" dt="2020-11-04T20:22:01.124" v="5296" actId="3680"/>
          <ac:spMkLst>
            <pc:docMk/>
            <pc:sldMk cId="1178440521" sldId="292"/>
            <ac:spMk id="3" creationId="{7D3216BA-97F6-4E2C-86B0-5BAAD6F9B686}"/>
          </ac:spMkLst>
        </pc:spChg>
        <pc:spChg chg="add del mod">
          <ac:chgData name="Sammy Bergman" userId="aa2cb88fd5b117a1" providerId="LiveId" clId="{2DEF5154-89FC-446E-BD2E-B4058D6B4D6F}" dt="2020-11-04T20:27:43.253" v="5492" actId="1076"/>
          <ac:spMkLst>
            <pc:docMk/>
            <pc:sldMk cId="1178440521" sldId="292"/>
            <ac:spMk id="5" creationId="{BFC610CB-B4AE-42A1-892B-0BAD0B3041CA}"/>
          </ac:spMkLst>
        </pc:spChg>
        <pc:graphicFrameChg chg="add mod ord modGraphic">
          <ac:chgData name="Sammy Bergman" userId="aa2cb88fd5b117a1" providerId="LiveId" clId="{2DEF5154-89FC-446E-BD2E-B4058D6B4D6F}" dt="2020-11-04T20:27:28.223" v="5490" actId="1076"/>
          <ac:graphicFrameMkLst>
            <pc:docMk/>
            <pc:sldMk cId="1178440521" sldId="292"/>
            <ac:graphicFrameMk id="4" creationId="{813B659B-1FC0-41C0-8DDF-D15CCA7338EF}"/>
          </ac:graphicFrameMkLst>
        </pc:graphicFrameChg>
        <pc:graphicFrameChg chg="add mod modGraphic">
          <ac:chgData name="Sammy Bergman" userId="aa2cb88fd5b117a1" providerId="LiveId" clId="{2DEF5154-89FC-446E-BD2E-B4058D6B4D6F}" dt="2020-11-04T20:33:02.996" v="5800" actId="14100"/>
          <ac:graphicFrameMkLst>
            <pc:docMk/>
            <pc:sldMk cId="1178440521" sldId="292"/>
            <ac:graphicFrameMk id="6" creationId="{C6BA83B4-B26A-4954-8A20-7BEB5C4130F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C30B4-FF33-4843-9DBB-7DAE714FBD40}" type="datetimeFigureOut">
              <a:rPr lang="en-US" smtClean="0"/>
              <a:t>11/4/2020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7C364-F638-446F-9FBA-B862B5385FDE}" type="slidenum">
              <a:rPr lang="en-US" smtClean="0"/>
              <a:t>‹#›</a:t>
            </a:fld>
            <a:endParaRPr lang="en-US"/>
          </a:p>
        </p:txBody>
      </p:sp>
    </p:spTree>
    <p:extLst>
      <p:ext uri="{BB962C8B-B14F-4D97-AF65-F5344CB8AC3E}">
        <p14:creationId xmlns:p14="http://schemas.microsoft.com/office/powerpoint/2010/main" val="3254771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11/4/2020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Genesis.1.3" TargetMode="External"/><Relationship Id="rId2" Type="http://schemas.openxmlformats.org/officeDocument/2006/relationships/hyperlink" Target="/Genesis.1.2" TargetMode="External"/><Relationship Id="rId1" Type="http://schemas.openxmlformats.org/officeDocument/2006/relationships/slideLayout" Target="../slideLayouts/slideLayout2.xml"/><Relationship Id="rId4" Type="http://schemas.openxmlformats.org/officeDocument/2006/relationships/hyperlink" Target="/Genesis.1.4"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C2702-8531-49C0-8DB8-AED96B48DEC6}"/>
              </a:ext>
            </a:extLst>
          </p:cNvPr>
          <p:cNvSpPr>
            <a:spLocks noGrp="1"/>
          </p:cNvSpPr>
          <p:nvPr>
            <p:ph type="ctrTitle"/>
          </p:nvPr>
        </p:nvSpPr>
        <p:spPr/>
        <p:txBody>
          <a:bodyPr>
            <a:normAutofit/>
          </a:bodyPr>
          <a:lstStyle/>
          <a:p>
            <a:pPr algn="ctr"/>
            <a:r>
              <a:rPr lang="en-US" sz="4000" dirty="0"/>
              <a:t>Genesis Journeys</a:t>
            </a:r>
            <a:br>
              <a:rPr lang="en-US" sz="4000" dirty="0">
                <a:solidFill>
                  <a:srgbClr val="0070C0"/>
                </a:solidFill>
              </a:rPr>
            </a:br>
            <a:r>
              <a:rPr lang="en-US" sz="4000" dirty="0">
                <a:solidFill>
                  <a:srgbClr val="0070C0"/>
                </a:solidFill>
              </a:rPr>
              <a:t>The Mystery of the first Seven Days</a:t>
            </a:r>
            <a:br>
              <a:rPr lang="en-US" sz="4000" dirty="0">
                <a:solidFill>
                  <a:srgbClr val="0070C0"/>
                </a:solidFill>
              </a:rPr>
            </a:br>
            <a:endParaRPr lang="en-US" sz="4000" dirty="0"/>
          </a:p>
        </p:txBody>
      </p:sp>
      <p:sp>
        <p:nvSpPr>
          <p:cNvPr id="3" name="Subtitle 2">
            <a:extLst>
              <a:ext uri="{FF2B5EF4-FFF2-40B4-BE49-F238E27FC236}">
                <a16:creationId xmlns:a16="http://schemas.microsoft.com/office/drawing/2014/main" id="{4D147B8A-8FD6-4E4A-8855-D1E167433BC9}"/>
              </a:ext>
            </a:extLst>
          </p:cNvPr>
          <p:cNvSpPr>
            <a:spLocks noGrp="1"/>
          </p:cNvSpPr>
          <p:nvPr>
            <p:ph type="subTitle" idx="1"/>
          </p:nvPr>
        </p:nvSpPr>
        <p:spPr/>
        <p:txBody>
          <a:bodyPr>
            <a:normAutofit/>
          </a:bodyPr>
          <a:lstStyle/>
          <a:p>
            <a:pPr algn="ctr"/>
            <a:r>
              <a:rPr lang="en-US" sz="2200" dirty="0">
                <a:solidFill>
                  <a:srgbClr val="0070C0"/>
                </a:solidFill>
              </a:rPr>
              <a:t>Part 3: Interpreting Genesis Through A Modern lens</a:t>
            </a:r>
            <a:endParaRPr lang="en-US" sz="2200" dirty="0">
              <a:solidFill>
                <a:srgbClr val="FFFFFF"/>
              </a:solidFill>
            </a:endParaRPr>
          </a:p>
          <a:p>
            <a:endParaRPr lang="en-US" dirty="0">
              <a:solidFill>
                <a:srgbClr val="FFFFFF"/>
              </a:solidFill>
            </a:endParaRPr>
          </a:p>
          <a:p>
            <a:pPr algn="ctr"/>
            <a:r>
              <a:rPr lang="en-US" sz="1800" dirty="0">
                <a:solidFill>
                  <a:srgbClr val="FFFFFF"/>
                </a:solidFill>
              </a:rPr>
              <a:t>Rabbi Sammy Bergman sbergman@torontotorah.com</a:t>
            </a:r>
          </a:p>
          <a:p>
            <a:endParaRPr lang="en-US" dirty="0"/>
          </a:p>
        </p:txBody>
      </p:sp>
      <p:pic>
        <p:nvPicPr>
          <p:cNvPr id="5" name="Picture 4">
            <a:extLst>
              <a:ext uri="{FF2B5EF4-FFF2-40B4-BE49-F238E27FC236}">
                <a16:creationId xmlns:a16="http://schemas.microsoft.com/office/drawing/2014/main" id="{A449CB63-EF0F-4267-9322-626834C8120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08281" y="213043"/>
            <a:ext cx="2277745" cy="416559"/>
          </a:xfrm>
          <a:prstGeom prst="rect">
            <a:avLst/>
          </a:prstGeom>
        </p:spPr>
      </p:pic>
      <p:pic>
        <p:nvPicPr>
          <p:cNvPr id="9" name="Picture 8" descr="Logo&#10;&#10;Description automatically generated">
            <a:extLst>
              <a:ext uri="{FF2B5EF4-FFF2-40B4-BE49-F238E27FC236}">
                <a16:creationId xmlns:a16="http://schemas.microsoft.com/office/drawing/2014/main" id="{AA7AFC5C-A298-4EB1-B4C3-34EBFACEB1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7025" y="193993"/>
            <a:ext cx="1496694" cy="1496694"/>
          </a:xfrm>
          <a:prstGeom prst="rect">
            <a:avLst/>
          </a:prstGeom>
        </p:spPr>
      </p:pic>
    </p:spTree>
    <p:extLst>
      <p:ext uri="{BB962C8B-B14F-4D97-AF65-F5344CB8AC3E}">
        <p14:creationId xmlns:p14="http://schemas.microsoft.com/office/powerpoint/2010/main" val="491075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16B35-8F12-4645-B943-7E4AEB8C554C}"/>
              </a:ext>
            </a:extLst>
          </p:cNvPr>
          <p:cNvSpPr>
            <a:spLocks noGrp="1"/>
          </p:cNvSpPr>
          <p:nvPr>
            <p:ph type="title"/>
          </p:nvPr>
        </p:nvSpPr>
        <p:spPr/>
        <p:txBody>
          <a:bodyPr/>
          <a:lstStyle/>
          <a:p>
            <a:pPr algn="ctr"/>
            <a:r>
              <a:rPr lang="he-IL" dirty="0"/>
              <a:t>שבת</a:t>
            </a:r>
            <a:r>
              <a:rPr lang="en-CA" dirty="0"/>
              <a:t> and </a:t>
            </a:r>
            <a:r>
              <a:rPr lang="he-IL" dirty="0"/>
              <a:t>בראשית</a:t>
            </a:r>
            <a:endParaRPr lang="en-US" dirty="0"/>
          </a:p>
        </p:txBody>
      </p:sp>
      <p:graphicFrame>
        <p:nvGraphicFramePr>
          <p:cNvPr id="4" name="Table 4">
            <a:extLst>
              <a:ext uri="{FF2B5EF4-FFF2-40B4-BE49-F238E27FC236}">
                <a16:creationId xmlns:a16="http://schemas.microsoft.com/office/drawing/2014/main" id="{EAAFE084-6B1E-4E9C-A4E5-A48DC7FEA945}"/>
              </a:ext>
            </a:extLst>
          </p:cNvPr>
          <p:cNvGraphicFramePr>
            <a:graphicFrameLocks noGrp="1"/>
          </p:cNvGraphicFramePr>
          <p:nvPr>
            <p:ph idx="1"/>
            <p:extLst>
              <p:ext uri="{D42A27DB-BD31-4B8C-83A1-F6EECF244321}">
                <p14:modId xmlns:p14="http://schemas.microsoft.com/office/powerpoint/2010/main" val="4280893568"/>
              </p:ext>
            </p:extLst>
          </p:nvPr>
        </p:nvGraphicFramePr>
        <p:xfrm>
          <a:off x="1028700" y="2097088"/>
          <a:ext cx="10131424" cy="3048000"/>
        </p:xfrm>
        <a:graphic>
          <a:graphicData uri="http://schemas.openxmlformats.org/drawingml/2006/table">
            <a:tbl>
              <a:tblPr firstRow="1" bandRow="1">
                <a:tableStyleId>{5C22544A-7EE6-4342-B048-85BDC9FD1C3A}</a:tableStyleId>
              </a:tblPr>
              <a:tblGrid>
                <a:gridCol w="5065712">
                  <a:extLst>
                    <a:ext uri="{9D8B030D-6E8A-4147-A177-3AD203B41FA5}">
                      <a16:colId xmlns:a16="http://schemas.microsoft.com/office/drawing/2014/main" val="3293100756"/>
                    </a:ext>
                  </a:extLst>
                </a:gridCol>
                <a:gridCol w="5065712">
                  <a:extLst>
                    <a:ext uri="{9D8B030D-6E8A-4147-A177-3AD203B41FA5}">
                      <a16:colId xmlns:a16="http://schemas.microsoft.com/office/drawing/2014/main" val="826475448"/>
                    </a:ext>
                  </a:extLst>
                </a:gridCol>
              </a:tblGrid>
              <a:tr h="370840">
                <a:tc>
                  <a:txBody>
                    <a:bodyPr/>
                    <a:lstStyle/>
                    <a:p>
                      <a:pPr algn="ctr"/>
                      <a:r>
                        <a:rPr lang="en-CA" sz="2200" b="0" dirty="0"/>
                        <a:t>Prologue</a:t>
                      </a:r>
                      <a:endParaRPr lang="en-US" sz="2200" b="0" dirty="0"/>
                    </a:p>
                  </a:txBody>
                  <a:tcPr/>
                </a:tc>
                <a:tc>
                  <a:txBody>
                    <a:bodyPr/>
                    <a:lstStyle/>
                    <a:p>
                      <a:pPr algn="ctr"/>
                      <a:r>
                        <a:rPr lang="en-CA" sz="2200" dirty="0"/>
                        <a:t>Epilogue</a:t>
                      </a:r>
                      <a:endParaRPr lang="en-US" sz="2200" dirty="0"/>
                    </a:p>
                  </a:txBody>
                  <a:tcPr/>
                </a:tc>
                <a:extLst>
                  <a:ext uri="{0D108BD9-81ED-4DB2-BD59-A6C34878D82A}">
                    <a16:rowId xmlns:a16="http://schemas.microsoft.com/office/drawing/2014/main" val="634554112"/>
                  </a:ext>
                </a:extLst>
              </a:tr>
              <a:tr h="370840">
                <a:tc>
                  <a:txBody>
                    <a:bodyPr/>
                    <a:lstStyle/>
                    <a:p>
                      <a:pPr algn="ctr"/>
                      <a:r>
                        <a:rPr lang="he-IL" sz="2200" dirty="0"/>
                        <a:t>בראשית ברא אלוקים את השמים ואת הארץ</a:t>
                      </a:r>
                      <a:r>
                        <a:rPr lang="en-CA" sz="2200" dirty="0"/>
                        <a:t>- The Beginning of the Creation of Heaven and Earth</a:t>
                      </a:r>
                      <a:endParaRPr lang="en-US" sz="2200" dirty="0"/>
                    </a:p>
                  </a:txBody>
                  <a:tcPr/>
                </a:tc>
                <a:tc>
                  <a:txBody>
                    <a:bodyPr/>
                    <a:lstStyle/>
                    <a:p>
                      <a:pPr algn="ctr"/>
                      <a:r>
                        <a:rPr lang="he-IL" sz="2200" dirty="0"/>
                        <a:t>ויכולו השמים והארץ</a:t>
                      </a:r>
                      <a:r>
                        <a:rPr lang="en-CA" sz="2200" dirty="0"/>
                        <a:t>- The Heavens and Earth are completed</a:t>
                      </a:r>
                      <a:endParaRPr lang="en-US" sz="2200" dirty="0"/>
                    </a:p>
                  </a:txBody>
                  <a:tcPr/>
                </a:tc>
                <a:extLst>
                  <a:ext uri="{0D108BD9-81ED-4DB2-BD59-A6C34878D82A}">
                    <a16:rowId xmlns:a16="http://schemas.microsoft.com/office/drawing/2014/main" val="169655339"/>
                  </a:ext>
                </a:extLst>
              </a:tr>
              <a:tr h="370840">
                <a:tc>
                  <a:txBody>
                    <a:bodyPr/>
                    <a:lstStyle/>
                    <a:p>
                      <a:pPr algn="ctr"/>
                      <a:r>
                        <a:rPr lang="he-IL" sz="2200" dirty="0"/>
                        <a:t>והארץ היתה תהו ובהו</a:t>
                      </a:r>
                      <a:r>
                        <a:rPr lang="en-CA" sz="2200" dirty="0"/>
                        <a:t>- A World Of Chaos and Emptiness</a:t>
                      </a:r>
                      <a:endParaRPr lang="en-US" sz="2200" dirty="0"/>
                    </a:p>
                  </a:txBody>
                  <a:tcPr/>
                </a:tc>
                <a:tc>
                  <a:txBody>
                    <a:bodyPr/>
                    <a:lstStyle/>
                    <a:p>
                      <a:pPr algn="ctr"/>
                      <a:r>
                        <a:rPr lang="he-IL" sz="2200" dirty="0"/>
                        <a:t>ויכל אלוקים..</a:t>
                      </a:r>
                      <a:r>
                        <a:rPr lang="en-CA" sz="2200" dirty="0"/>
                        <a:t>- All the work has been completed</a:t>
                      </a:r>
                      <a:endParaRPr lang="en-US" sz="2200" dirty="0"/>
                    </a:p>
                  </a:txBody>
                  <a:tcPr/>
                </a:tc>
                <a:extLst>
                  <a:ext uri="{0D108BD9-81ED-4DB2-BD59-A6C34878D82A}">
                    <a16:rowId xmlns:a16="http://schemas.microsoft.com/office/drawing/2014/main" val="2326995838"/>
                  </a:ext>
                </a:extLst>
              </a:tr>
              <a:tr h="370840">
                <a:tc>
                  <a:txBody>
                    <a:bodyPr/>
                    <a:lstStyle/>
                    <a:p>
                      <a:pPr algn="ctr"/>
                      <a:r>
                        <a:rPr lang="he-IL" sz="2200" dirty="0"/>
                        <a:t>ורוח אלוקים</a:t>
                      </a:r>
                      <a:r>
                        <a:rPr lang="en-CA" sz="2200" dirty="0"/>
                        <a:t>- The Spirit of God Hovers Alone</a:t>
                      </a:r>
                      <a:endParaRPr lang="en-US" sz="2200" dirty="0"/>
                    </a:p>
                  </a:txBody>
                  <a:tcPr/>
                </a:tc>
                <a:tc>
                  <a:txBody>
                    <a:bodyPr/>
                    <a:lstStyle/>
                    <a:p>
                      <a:pPr algn="ctr"/>
                      <a:r>
                        <a:rPr lang="he-IL" sz="2200" dirty="0"/>
                        <a:t>וישבות...ויברך</a:t>
                      </a:r>
                      <a:r>
                        <a:rPr lang="en-CA" sz="2200" dirty="0"/>
                        <a:t>- Hashem can rest and celebrate</a:t>
                      </a:r>
                      <a:endParaRPr lang="en-US" sz="2200" dirty="0"/>
                    </a:p>
                  </a:txBody>
                  <a:tcPr/>
                </a:tc>
                <a:extLst>
                  <a:ext uri="{0D108BD9-81ED-4DB2-BD59-A6C34878D82A}">
                    <a16:rowId xmlns:a16="http://schemas.microsoft.com/office/drawing/2014/main" val="1487255863"/>
                  </a:ext>
                </a:extLst>
              </a:tr>
            </a:tbl>
          </a:graphicData>
        </a:graphic>
      </p:graphicFrame>
    </p:spTree>
    <p:extLst>
      <p:ext uri="{BB962C8B-B14F-4D97-AF65-F5344CB8AC3E}">
        <p14:creationId xmlns:p14="http://schemas.microsoft.com/office/powerpoint/2010/main" val="327820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9FDB-2B22-4D7D-97AA-1FAB5730009C}"/>
              </a:ext>
            </a:extLst>
          </p:cNvPr>
          <p:cNvSpPr>
            <a:spLocks noGrp="1"/>
          </p:cNvSpPr>
          <p:nvPr>
            <p:ph type="title"/>
          </p:nvPr>
        </p:nvSpPr>
        <p:spPr/>
        <p:txBody>
          <a:bodyPr>
            <a:normAutofit fontScale="90000"/>
          </a:bodyPr>
          <a:lstStyle/>
          <a:p>
            <a:pPr algn="ctr"/>
            <a:r>
              <a:rPr lang="he-IL" sz="2800" dirty="0"/>
              <a:t>סוף מעשה במחשבה תחילה</a:t>
            </a:r>
            <a:r>
              <a:rPr lang="en-CA" sz="2800" dirty="0"/>
              <a:t>- Shabbat: The Realization of A Master Plan</a:t>
            </a:r>
            <a:br>
              <a:rPr lang="en-CA" sz="2800" dirty="0"/>
            </a:br>
            <a:br>
              <a:rPr lang="en-CA" sz="2800" dirty="0"/>
            </a:br>
            <a:r>
              <a:rPr lang="en-CA" sz="2000" dirty="0">
                <a:solidFill>
                  <a:srgbClr val="0070C0"/>
                </a:solidFill>
              </a:rPr>
              <a:t>Rabbi Shimshon Raphael Hirsch on </a:t>
            </a:r>
            <a:r>
              <a:rPr lang="en-CA" sz="2000" dirty="0" err="1">
                <a:solidFill>
                  <a:srgbClr val="0070C0"/>
                </a:solidFill>
              </a:rPr>
              <a:t>Bereishit</a:t>
            </a:r>
            <a:r>
              <a:rPr lang="en-CA" sz="2000" dirty="0">
                <a:solidFill>
                  <a:srgbClr val="0070C0"/>
                </a:solidFill>
              </a:rPr>
              <a:t> 2:1</a:t>
            </a:r>
            <a:endParaRPr lang="en-US" sz="2800" dirty="0"/>
          </a:p>
        </p:txBody>
      </p:sp>
      <p:graphicFrame>
        <p:nvGraphicFramePr>
          <p:cNvPr id="4" name="Table 4">
            <a:extLst>
              <a:ext uri="{FF2B5EF4-FFF2-40B4-BE49-F238E27FC236}">
                <a16:creationId xmlns:a16="http://schemas.microsoft.com/office/drawing/2014/main" id="{F0B72C63-BC3A-4A95-9313-6E1FB7CFE921}"/>
              </a:ext>
            </a:extLst>
          </p:cNvPr>
          <p:cNvGraphicFramePr>
            <a:graphicFrameLocks noGrp="1"/>
          </p:cNvGraphicFramePr>
          <p:nvPr>
            <p:ph idx="1"/>
            <p:extLst>
              <p:ext uri="{D42A27DB-BD31-4B8C-83A1-F6EECF244321}">
                <p14:modId xmlns:p14="http://schemas.microsoft.com/office/powerpoint/2010/main" val="3449808816"/>
              </p:ext>
            </p:extLst>
          </p:nvPr>
        </p:nvGraphicFramePr>
        <p:xfrm>
          <a:off x="-1588" y="2097088"/>
          <a:ext cx="12192000" cy="4760912"/>
        </p:xfrm>
        <a:graphic>
          <a:graphicData uri="http://schemas.openxmlformats.org/drawingml/2006/table">
            <a:tbl>
              <a:tblPr firstRow="1" bandRow="1">
                <a:tableStyleId>{5C22544A-7EE6-4342-B048-85BDC9FD1C3A}</a:tableStyleId>
              </a:tblPr>
              <a:tblGrid>
                <a:gridCol w="7054029">
                  <a:extLst>
                    <a:ext uri="{9D8B030D-6E8A-4147-A177-3AD203B41FA5}">
                      <a16:colId xmlns:a16="http://schemas.microsoft.com/office/drawing/2014/main" val="1571266115"/>
                    </a:ext>
                  </a:extLst>
                </a:gridCol>
                <a:gridCol w="5137971">
                  <a:extLst>
                    <a:ext uri="{9D8B030D-6E8A-4147-A177-3AD203B41FA5}">
                      <a16:colId xmlns:a16="http://schemas.microsoft.com/office/drawing/2014/main" val="204324890"/>
                    </a:ext>
                  </a:extLst>
                </a:gridCol>
              </a:tblGrid>
              <a:tr h="4760912">
                <a:tc>
                  <a:txBody>
                    <a:bodyPr/>
                    <a:lstStyle/>
                    <a:p>
                      <a:pPr algn="just" fontAlgn="t"/>
                      <a:r>
                        <a:rPr lang="en-US" sz="2000" b="0" i="0" kern="1200" dirty="0">
                          <a:solidFill>
                            <a:schemeClr val="lt1"/>
                          </a:solidFill>
                          <a:effectLst/>
                          <a:latin typeface="+mn-lt"/>
                          <a:ea typeface="+mn-ea"/>
                          <a:cs typeface="+mn-cs"/>
                        </a:rPr>
                        <a:t>And the heavens and the earth and all their host - this verse is the proclamation that concludes the story of Genesis, and it is parallel to the opening proclamation. The beginning of the story of creation shows us heaven and earth, and it declares them: “In the </a:t>
                      </a:r>
                      <a:r>
                        <a:rPr lang="en-US" sz="2000" b="0" i="0" kern="1200" dirty="0" err="1">
                          <a:solidFill>
                            <a:schemeClr val="lt1"/>
                          </a:solidFill>
                          <a:effectLst/>
                          <a:latin typeface="+mn-lt"/>
                          <a:ea typeface="+mn-ea"/>
                          <a:cs typeface="+mn-cs"/>
                        </a:rPr>
                        <a:t>Begining</a:t>
                      </a:r>
                      <a:r>
                        <a:rPr lang="en-US" sz="2000" b="0" i="0" kern="1200" dirty="0">
                          <a:solidFill>
                            <a:schemeClr val="lt1"/>
                          </a:solidFill>
                          <a:effectLst/>
                          <a:latin typeface="+mn-lt"/>
                          <a:ea typeface="+mn-ea"/>
                          <a:cs typeface="+mn-cs"/>
                        </a:rPr>
                        <a:t>!" - God created all of these from their beginning. Now, the end shows us heaven and earth again, and declares upon them: "And they were finished!" - Heaven and earth were brought to this end! They have not existed since time immemorial, but have been brought into being; And before they were brought into being, they existed as an idea in the thought of their Creator. Heaven and earth and all their host were originally only a thought that arose in the heart of the Creator, and the execution of this thought was the purpose of their creation.</a:t>
                      </a:r>
                    </a:p>
                    <a:p>
                      <a:endParaRPr lang="en-US" dirty="0"/>
                    </a:p>
                  </a:txBody>
                  <a:tcPr>
                    <a:solidFill>
                      <a:srgbClr val="0070C0"/>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000" b="1" kern="1200" dirty="0">
                          <a:solidFill>
                            <a:schemeClr val="lt1"/>
                          </a:solidFill>
                          <a:effectLst/>
                          <a:latin typeface="+mn-lt"/>
                          <a:ea typeface="+mn-ea"/>
                          <a:cs typeface="+mn-cs"/>
                        </a:rPr>
                        <a:t>ויכלו השמים והארץ וכל צבאם – פסוק זה הוא המאמר המסיים את סיפור מעשה בראשית, והוא מקביל למאמר הפתיחה. תחילת סיפור מעשה בראשית מראה לנו שמים וארץ, והיא מכריזה עליהם: ״בראשית!״ – האלקים ברא את כל אלה מראשית תחילתם. עתה, מראה לנו הסיום שוב שמים וארץ, ומכריז עליהם: ״ויכלו!״ – השמים והארץ הובאו אל הסיום הזה! הם לא היו קיימים מאז ומתמיד, אלא הובאו לידי הוויה; ולפני שהובאו לידי הוויה, הם התקיימו ככוונה במחשבת בוראם. השמים והארץ וכל צבאם היו מקודם רק מחשבה שעלתה בלב הבורא, והוצאת מחשבה זו לפועל הייתה תכלית בריאתם. </a:t>
                      </a:r>
                      <a:endParaRPr lang="en-US" sz="2000" dirty="0"/>
                    </a:p>
                  </a:txBody>
                  <a:tcPr>
                    <a:solidFill>
                      <a:srgbClr val="0070C0"/>
                    </a:solidFill>
                  </a:tcPr>
                </a:tc>
                <a:extLst>
                  <a:ext uri="{0D108BD9-81ED-4DB2-BD59-A6C34878D82A}">
                    <a16:rowId xmlns:a16="http://schemas.microsoft.com/office/drawing/2014/main" val="3688170207"/>
                  </a:ext>
                </a:extLst>
              </a:tr>
            </a:tbl>
          </a:graphicData>
        </a:graphic>
      </p:graphicFrame>
    </p:spTree>
    <p:extLst>
      <p:ext uri="{BB962C8B-B14F-4D97-AF65-F5344CB8AC3E}">
        <p14:creationId xmlns:p14="http://schemas.microsoft.com/office/powerpoint/2010/main" val="2745247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9FDB-2B22-4D7D-97AA-1FAB5730009C}"/>
              </a:ext>
            </a:extLst>
          </p:cNvPr>
          <p:cNvSpPr>
            <a:spLocks noGrp="1"/>
          </p:cNvSpPr>
          <p:nvPr>
            <p:ph type="title"/>
          </p:nvPr>
        </p:nvSpPr>
        <p:spPr/>
        <p:txBody>
          <a:bodyPr>
            <a:normAutofit fontScale="90000"/>
          </a:bodyPr>
          <a:lstStyle/>
          <a:p>
            <a:pPr algn="ctr"/>
            <a:r>
              <a:rPr lang="he-IL" sz="2800" dirty="0"/>
              <a:t>סוף מעשה במחשבה תחילה</a:t>
            </a:r>
            <a:r>
              <a:rPr lang="en-CA" sz="2800" dirty="0"/>
              <a:t>- Shabbat: The Realization of A Master Plan</a:t>
            </a:r>
            <a:br>
              <a:rPr lang="en-CA" sz="2800" dirty="0"/>
            </a:br>
            <a:br>
              <a:rPr lang="en-CA" sz="2800" dirty="0"/>
            </a:br>
            <a:r>
              <a:rPr lang="en-CA" sz="2000" dirty="0">
                <a:solidFill>
                  <a:srgbClr val="0070C0"/>
                </a:solidFill>
              </a:rPr>
              <a:t>Rabbi Shimshon Raphael Hirsch on </a:t>
            </a:r>
            <a:r>
              <a:rPr lang="en-CA" sz="2000" dirty="0" err="1">
                <a:solidFill>
                  <a:srgbClr val="0070C0"/>
                </a:solidFill>
              </a:rPr>
              <a:t>Bereishit</a:t>
            </a:r>
            <a:r>
              <a:rPr lang="en-CA" sz="2000" dirty="0">
                <a:solidFill>
                  <a:srgbClr val="0070C0"/>
                </a:solidFill>
              </a:rPr>
              <a:t> 2:1</a:t>
            </a:r>
            <a:endParaRPr lang="en-US" sz="2800" dirty="0"/>
          </a:p>
        </p:txBody>
      </p:sp>
      <p:sp>
        <p:nvSpPr>
          <p:cNvPr id="5" name="Content Placeholder 4">
            <a:extLst>
              <a:ext uri="{FF2B5EF4-FFF2-40B4-BE49-F238E27FC236}">
                <a16:creationId xmlns:a16="http://schemas.microsoft.com/office/drawing/2014/main" id="{CCCBC040-1317-4A8E-BDB1-1E764ED3112B}"/>
              </a:ext>
            </a:extLst>
          </p:cNvPr>
          <p:cNvSpPr>
            <a:spLocks noGrp="1"/>
          </p:cNvSpPr>
          <p:nvPr>
            <p:ph idx="1"/>
          </p:nvPr>
        </p:nvSpPr>
        <p:spPr/>
        <p:txBody>
          <a:bodyPr>
            <a:normAutofit fontScale="92500" lnSpcReduction="20000"/>
          </a:bodyPr>
          <a:lstStyle/>
          <a:p>
            <a:r>
              <a:rPr lang="en-CA" dirty="0"/>
              <a:t>Rabbi Hirsch explains how each of the elements Completion discussed within Shabbat relates to the theme of seeing Hashem’s plan within nature:</a:t>
            </a:r>
          </a:p>
          <a:p>
            <a:pPr marL="457200" indent="-457200">
              <a:buFont typeface="+mj-lt"/>
              <a:buAutoNum type="arabicPeriod"/>
            </a:pPr>
            <a:r>
              <a:rPr lang="he-IL" dirty="0"/>
              <a:t>"כל צבאם"</a:t>
            </a:r>
            <a:r>
              <a:rPr lang="en-CA" dirty="0"/>
              <a:t>- The word </a:t>
            </a:r>
            <a:r>
              <a:rPr lang="he-IL" dirty="0"/>
              <a:t>צבא</a:t>
            </a:r>
            <a:r>
              <a:rPr lang="en-CA" dirty="0"/>
              <a:t> means a group of people who are united by the command of one leader. All the creations, great or small, are part of Hashem’s </a:t>
            </a:r>
            <a:r>
              <a:rPr lang="he-IL" dirty="0"/>
              <a:t>צבא</a:t>
            </a:r>
            <a:endParaRPr lang="en-CA" dirty="0"/>
          </a:p>
          <a:p>
            <a:pPr marL="457200" indent="-457200">
              <a:buFont typeface="+mj-lt"/>
              <a:buAutoNum type="arabicPeriod"/>
            </a:pPr>
            <a:r>
              <a:rPr lang="he-IL" dirty="0"/>
              <a:t>מלאכה</a:t>
            </a:r>
            <a:r>
              <a:rPr lang="en-CA" dirty="0"/>
              <a:t>- from the word </a:t>
            </a:r>
            <a:r>
              <a:rPr lang="he-IL" dirty="0"/>
              <a:t>"מלאך"</a:t>
            </a:r>
            <a:r>
              <a:rPr lang="en-CA" dirty="0"/>
              <a:t> or messenger. Any object which fulfills the goal of a thoughtful being can be called their handiwork.</a:t>
            </a:r>
          </a:p>
          <a:p>
            <a:r>
              <a:rPr lang="en-CA" dirty="0"/>
              <a:t>When a scientist investigates the depths of nature (whether they admit as much or not) they are probing the depths of G-d’s thoughts!</a:t>
            </a:r>
            <a:endParaRPr lang="en-US" dirty="0"/>
          </a:p>
        </p:txBody>
      </p:sp>
    </p:spTree>
    <p:extLst>
      <p:ext uri="{BB962C8B-B14F-4D97-AF65-F5344CB8AC3E}">
        <p14:creationId xmlns:p14="http://schemas.microsoft.com/office/powerpoint/2010/main" val="3695852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975E9-1584-498A-895E-FC23AF9FE026}"/>
              </a:ext>
            </a:extLst>
          </p:cNvPr>
          <p:cNvSpPr>
            <a:spLocks noGrp="1"/>
          </p:cNvSpPr>
          <p:nvPr>
            <p:ph type="title"/>
          </p:nvPr>
        </p:nvSpPr>
        <p:spPr/>
        <p:txBody>
          <a:bodyPr/>
          <a:lstStyle/>
          <a:p>
            <a:r>
              <a:rPr lang="en-CA" dirty="0"/>
              <a:t>Two Theories on the Syntax of </a:t>
            </a:r>
            <a:r>
              <a:rPr lang="en-CA" dirty="0" err="1"/>
              <a:t>Bereishit</a:t>
            </a:r>
            <a:r>
              <a:rPr lang="en-CA" dirty="0"/>
              <a:t> 1:1</a:t>
            </a:r>
            <a:endParaRPr lang="en-US" dirty="0"/>
          </a:p>
        </p:txBody>
      </p:sp>
      <p:sp>
        <p:nvSpPr>
          <p:cNvPr id="3" name="Content Placeholder 2">
            <a:extLst>
              <a:ext uri="{FF2B5EF4-FFF2-40B4-BE49-F238E27FC236}">
                <a16:creationId xmlns:a16="http://schemas.microsoft.com/office/drawing/2014/main" id="{8CB73991-7A4A-460D-9F5D-49A10DA043A8}"/>
              </a:ext>
            </a:extLst>
          </p:cNvPr>
          <p:cNvSpPr>
            <a:spLocks noGrp="1"/>
          </p:cNvSpPr>
          <p:nvPr>
            <p:ph idx="1"/>
          </p:nvPr>
        </p:nvSpPr>
        <p:spPr/>
        <p:txBody>
          <a:bodyPr/>
          <a:lstStyle/>
          <a:p>
            <a:r>
              <a:rPr lang="en-CA" dirty="0"/>
              <a:t>Theory 1- </a:t>
            </a:r>
            <a:r>
              <a:rPr lang="he-IL" dirty="0"/>
              <a:t>רש"י</a:t>
            </a:r>
            <a:r>
              <a:rPr lang="en-CA" dirty="0"/>
              <a:t> and </a:t>
            </a:r>
            <a:r>
              <a:rPr lang="he-IL" dirty="0"/>
              <a:t>אבן עזרא</a:t>
            </a:r>
            <a:r>
              <a:rPr lang="en-CA" dirty="0"/>
              <a:t>- One long run on sentence until verse </a:t>
            </a:r>
            <a:r>
              <a:rPr lang="he-IL" dirty="0"/>
              <a:t>"יהי אור"</a:t>
            </a:r>
            <a:endParaRPr lang="en-CA" dirty="0"/>
          </a:p>
          <a:p>
            <a:pPr lvl="1"/>
            <a:r>
              <a:rPr lang="he-IL" dirty="0"/>
              <a:t>בראשית ברוא..</a:t>
            </a:r>
            <a:r>
              <a:rPr lang="en-CA" dirty="0"/>
              <a:t>- In the Beginning of G-d’s creation… </a:t>
            </a:r>
          </a:p>
          <a:p>
            <a:pPr lvl="1"/>
            <a:r>
              <a:rPr lang="en-CA" dirty="0"/>
              <a:t>When the land was </a:t>
            </a:r>
            <a:r>
              <a:rPr lang="he-IL" dirty="0"/>
              <a:t>"תוהו ובהו</a:t>
            </a:r>
            <a:r>
              <a:rPr lang="en-CA" dirty="0"/>
              <a:t>…</a:t>
            </a:r>
          </a:p>
          <a:p>
            <a:pPr lvl="1"/>
            <a:r>
              <a:rPr lang="en-US" dirty="0"/>
              <a:t>Hashem said </a:t>
            </a:r>
            <a:r>
              <a:rPr lang="he-IL" dirty="0"/>
              <a:t>"יהי אור"</a:t>
            </a:r>
            <a:endParaRPr lang="en-CA" dirty="0"/>
          </a:p>
          <a:p>
            <a:r>
              <a:rPr lang="en-CA" dirty="0"/>
              <a:t>According to his theory, the verse never explicitly refers to the very beginning of time </a:t>
            </a:r>
            <a:r>
              <a:rPr lang="he-IL" dirty="0"/>
              <a:t>(שד"ל)</a:t>
            </a:r>
            <a:r>
              <a:rPr lang="en-CA" dirty="0"/>
              <a:t>. </a:t>
            </a:r>
            <a:endParaRPr lang="en-US" dirty="0"/>
          </a:p>
        </p:txBody>
      </p:sp>
    </p:spTree>
    <p:extLst>
      <p:ext uri="{BB962C8B-B14F-4D97-AF65-F5344CB8AC3E}">
        <p14:creationId xmlns:p14="http://schemas.microsoft.com/office/powerpoint/2010/main" val="133744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A8C70-4BB4-4085-BC57-54E56CCD8C00}"/>
              </a:ext>
            </a:extLst>
          </p:cNvPr>
          <p:cNvSpPr>
            <a:spLocks noGrp="1"/>
          </p:cNvSpPr>
          <p:nvPr>
            <p:ph type="title"/>
          </p:nvPr>
        </p:nvSpPr>
        <p:spPr/>
        <p:txBody>
          <a:bodyPr/>
          <a:lstStyle/>
          <a:p>
            <a:r>
              <a:rPr lang="en-CA" dirty="0"/>
              <a:t>Two Theories on the Syntax of </a:t>
            </a:r>
            <a:r>
              <a:rPr lang="en-CA" dirty="0" err="1"/>
              <a:t>Bereishit</a:t>
            </a:r>
            <a:r>
              <a:rPr lang="en-CA" dirty="0"/>
              <a:t> 1:1</a:t>
            </a:r>
            <a:endParaRPr lang="en-US" dirty="0"/>
          </a:p>
        </p:txBody>
      </p:sp>
      <p:sp>
        <p:nvSpPr>
          <p:cNvPr id="3" name="Content Placeholder 2">
            <a:extLst>
              <a:ext uri="{FF2B5EF4-FFF2-40B4-BE49-F238E27FC236}">
                <a16:creationId xmlns:a16="http://schemas.microsoft.com/office/drawing/2014/main" id="{F8C56E59-2CF4-492B-B670-43620D0EB771}"/>
              </a:ext>
            </a:extLst>
          </p:cNvPr>
          <p:cNvSpPr>
            <a:spLocks noGrp="1"/>
          </p:cNvSpPr>
          <p:nvPr>
            <p:ph idx="1"/>
          </p:nvPr>
        </p:nvSpPr>
        <p:spPr/>
        <p:txBody>
          <a:bodyPr>
            <a:normAutofit lnSpcReduction="10000"/>
          </a:bodyPr>
          <a:lstStyle/>
          <a:p>
            <a:r>
              <a:rPr lang="en-CA" dirty="0"/>
              <a:t>Theory 2- </a:t>
            </a:r>
            <a:r>
              <a:rPr lang="en-US" dirty="0"/>
              <a:t>Rambam, </a:t>
            </a:r>
            <a:r>
              <a:rPr lang="en-US" dirty="0" err="1"/>
              <a:t>Ramban</a:t>
            </a:r>
            <a:r>
              <a:rPr lang="en-US" dirty="0"/>
              <a:t>, R’ David </a:t>
            </a:r>
            <a:r>
              <a:rPr lang="en-US" dirty="0" err="1"/>
              <a:t>Tzvi</a:t>
            </a:r>
            <a:r>
              <a:rPr lang="en-US" dirty="0"/>
              <a:t> Hoffman-  Verse 1 is a general description followed by the specifics of each creation.</a:t>
            </a:r>
          </a:p>
          <a:p>
            <a:pPr lvl="1">
              <a:spcBef>
                <a:spcPts val="0"/>
              </a:spcBef>
            </a:pPr>
            <a:r>
              <a:rPr lang="en-US" sz="2400" dirty="0"/>
              <a:t>R</a:t>
            </a:r>
            <a:r>
              <a:rPr lang="en-CA" sz="2400" dirty="0" err="1"/>
              <a:t>abbi</a:t>
            </a:r>
            <a:r>
              <a:rPr lang="en-CA" sz="2400" dirty="0"/>
              <a:t> David </a:t>
            </a:r>
            <a:r>
              <a:rPr lang="en-CA" sz="2400" dirty="0" err="1"/>
              <a:t>Tzvi</a:t>
            </a:r>
            <a:r>
              <a:rPr lang="en-CA" sz="2400" dirty="0"/>
              <a:t> Hoffman on </a:t>
            </a:r>
            <a:r>
              <a:rPr lang="en-CA" sz="2400" dirty="0" err="1"/>
              <a:t>Bereishit</a:t>
            </a:r>
            <a:r>
              <a:rPr lang="en-CA" sz="2400" dirty="0"/>
              <a:t> 1:1</a:t>
            </a:r>
          </a:p>
          <a:p>
            <a:pPr marL="457200" lvl="1" indent="0" algn="r" rtl="1">
              <a:buNone/>
            </a:pPr>
            <a:r>
              <a:rPr lang="he-IL" sz="2400" b="0" i="0" dirty="0">
                <a:solidFill>
                  <a:srgbClr val="000000"/>
                </a:solidFill>
                <a:effectLst/>
                <a:latin typeface="SBLBibLit"/>
              </a:rPr>
              <a:t>בא הפסוק הראשון לומר בצורה כוללת את אשר הפסוקים הבאים מוסרים לנו בפרוטרוט.</a:t>
            </a:r>
            <a:endParaRPr lang="en-CA" sz="2400" b="0" i="0" dirty="0">
              <a:solidFill>
                <a:srgbClr val="000000"/>
              </a:solidFill>
              <a:effectLst/>
              <a:latin typeface="SBLBibLit"/>
            </a:endParaRPr>
          </a:p>
          <a:p>
            <a:pPr marL="457200" lvl="1" indent="0" algn="l">
              <a:buNone/>
            </a:pPr>
            <a:r>
              <a:rPr lang="en-CA" sz="2400" b="0" i="0" dirty="0">
                <a:effectLst/>
                <a:latin typeface="SBLBibLit"/>
              </a:rPr>
              <a:t>The first verse discusses in a general way what the ensuing verses discuss specifically</a:t>
            </a:r>
          </a:p>
          <a:p>
            <a:pPr marL="457200" lvl="1" indent="0" algn="r" rtl="1">
              <a:buNone/>
            </a:pPr>
            <a:r>
              <a:rPr lang="he-IL" b="0" i="0" dirty="0">
                <a:solidFill>
                  <a:srgbClr val="000000"/>
                </a:solidFill>
                <a:effectLst/>
                <a:latin typeface="SBLBibLit"/>
              </a:rPr>
              <a:t> </a:t>
            </a:r>
            <a:endParaRPr lang="en-CA" dirty="0"/>
          </a:p>
          <a:p>
            <a:pPr marL="0" indent="0" algn="l">
              <a:buNone/>
            </a:pPr>
            <a:endParaRPr lang="en-US" dirty="0"/>
          </a:p>
        </p:txBody>
      </p:sp>
    </p:spTree>
    <p:extLst>
      <p:ext uri="{BB962C8B-B14F-4D97-AF65-F5344CB8AC3E}">
        <p14:creationId xmlns:p14="http://schemas.microsoft.com/office/powerpoint/2010/main" val="507459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A52B8-F2CD-47C2-8F6F-D265A07DB482}"/>
              </a:ext>
            </a:extLst>
          </p:cNvPr>
          <p:cNvSpPr>
            <a:spLocks noGrp="1"/>
          </p:cNvSpPr>
          <p:nvPr>
            <p:ph type="title"/>
          </p:nvPr>
        </p:nvSpPr>
        <p:spPr/>
        <p:txBody>
          <a:bodyPr/>
          <a:lstStyle/>
          <a:p>
            <a:r>
              <a:rPr lang="en-CA" dirty="0"/>
              <a:t>Which Beginning?</a:t>
            </a:r>
            <a:endParaRPr lang="en-US" dirty="0"/>
          </a:p>
        </p:txBody>
      </p:sp>
      <p:sp>
        <p:nvSpPr>
          <p:cNvPr id="3" name="Content Placeholder 2">
            <a:extLst>
              <a:ext uri="{FF2B5EF4-FFF2-40B4-BE49-F238E27FC236}">
                <a16:creationId xmlns:a16="http://schemas.microsoft.com/office/drawing/2014/main" id="{A3708206-854E-451A-B16F-A7EC5B558F5A}"/>
              </a:ext>
            </a:extLst>
          </p:cNvPr>
          <p:cNvSpPr>
            <a:spLocks noGrp="1"/>
          </p:cNvSpPr>
          <p:nvPr>
            <p:ph idx="1"/>
          </p:nvPr>
        </p:nvSpPr>
        <p:spPr/>
        <p:txBody>
          <a:bodyPr/>
          <a:lstStyle/>
          <a:p>
            <a:r>
              <a:rPr lang="en-CA" dirty="0">
                <a:latin typeface="SBLBibLit"/>
              </a:rPr>
              <a:t>Which beginning does </a:t>
            </a:r>
            <a:r>
              <a:rPr lang="he-IL" dirty="0">
                <a:latin typeface="SBLBibLit"/>
              </a:rPr>
              <a:t>בראשית</a:t>
            </a:r>
            <a:r>
              <a:rPr lang="en-CA" dirty="0">
                <a:latin typeface="SBLBibLit"/>
              </a:rPr>
              <a:t> refer to?</a:t>
            </a:r>
          </a:p>
          <a:p>
            <a:pPr lvl="1"/>
            <a:r>
              <a:rPr lang="en-CA" b="0" i="0" dirty="0" err="1">
                <a:effectLst/>
                <a:latin typeface="SBLBibLit"/>
              </a:rPr>
              <a:t>Ramban</a:t>
            </a:r>
            <a:r>
              <a:rPr lang="en-CA" b="0" i="0" dirty="0">
                <a:effectLst/>
                <a:latin typeface="SBLBibLit"/>
              </a:rPr>
              <a:t> and </a:t>
            </a:r>
            <a:r>
              <a:rPr lang="en-CA" b="0" i="0" dirty="0" err="1">
                <a:effectLst/>
                <a:latin typeface="SBLBibLit"/>
              </a:rPr>
              <a:t>Seforno</a:t>
            </a:r>
            <a:r>
              <a:rPr lang="en-CA" dirty="0">
                <a:latin typeface="SBLBibLit"/>
              </a:rPr>
              <a:t>- In the beginning (of time)</a:t>
            </a:r>
          </a:p>
          <a:p>
            <a:pPr lvl="1"/>
            <a:r>
              <a:rPr lang="en-CA" b="0" i="0" dirty="0">
                <a:effectLst/>
                <a:latin typeface="SBLBibLit"/>
              </a:rPr>
              <a:t>Rambam- Guide of the Perplexed 2:30-(Friedlander) In creating a Beginning</a:t>
            </a:r>
          </a:p>
          <a:p>
            <a:pPr algn="just"/>
            <a:r>
              <a:rPr lang="en-US" sz="2000" dirty="0">
                <a:effectLst/>
                <a:latin typeface="Calibri" panose="020F0502020204030204" pitchFamily="34" charset="0"/>
                <a:ea typeface="Calibri" panose="020F0502020204030204" pitchFamily="34" charset="0"/>
                <a:cs typeface="Arial" panose="020B0604020202020204" pitchFamily="34" charset="0"/>
              </a:rPr>
              <a:t>The Universe has not been created out of an element that preceded it in time, since time itself formed part of the Creation. For this reason Scripture employs the term "</a:t>
            </a:r>
            <a:r>
              <a:rPr lang="en-US" sz="2000" dirty="0" err="1">
                <a:effectLst/>
                <a:latin typeface="Calibri" panose="020F0502020204030204" pitchFamily="34" charset="0"/>
                <a:ea typeface="Calibri" panose="020F0502020204030204" pitchFamily="34" charset="0"/>
                <a:cs typeface="Arial" panose="020B0604020202020204" pitchFamily="34" charset="0"/>
              </a:rPr>
              <a:t>bereishit</a:t>
            </a:r>
            <a:r>
              <a:rPr lang="en-US" sz="2000" dirty="0">
                <a:effectLst/>
                <a:latin typeface="Calibri" panose="020F0502020204030204" pitchFamily="34" charset="0"/>
                <a:ea typeface="Calibri" panose="020F0502020204030204" pitchFamily="34" charset="0"/>
                <a:cs typeface="Arial" panose="020B0604020202020204" pitchFamily="34" charset="0"/>
              </a:rPr>
              <a:t>" (in a principle), in which the </a:t>
            </a:r>
            <a:r>
              <a:rPr lang="he-IL" sz="2000" dirty="0">
                <a:effectLst/>
                <a:latin typeface="Calibri" panose="020F0502020204030204" pitchFamily="34" charset="0"/>
                <a:ea typeface="Calibri" panose="020F0502020204030204" pitchFamily="34" charset="0"/>
                <a:cs typeface="Arial" panose="020B0604020202020204" pitchFamily="34" charset="0"/>
              </a:rPr>
              <a:t>ב</a:t>
            </a:r>
            <a:r>
              <a:rPr lang="en-US" sz="2000" dirty="0">
                <a:effectLst/>
                <a:latin typeface="Calibri" panose="020F0502020204030204" pitchFamily="34" charset="0"/>
                <a:ea typeface="Calibri" panose="020F0502020204030204" pitchFamily="34" charset="0"/>
                <a:cs typeface="Arial" panose="020B0604020202020204" pitchFamily="34" charset="0"/>
              </a:rPr>
              <a:t> is a preposition denoting "in." </a:t>
            </a:r>
            <a:r>
              <a:rPr lang="en-US" sz="2000" b="1" dirty="0">
                <a:effectLst/>
                <a:latin typeface="Calibri" panose="020F0502020204030204" pitchFamily="34" charset="0"/>
                <a:ea typeface="Calibri" panose="020F0502020204030204" pitchFamily="34" charset="0"/>
                <a:cs typeface="Arial" panose="020B0604020202020204" pitchFamily="34" charset="0"/>
              </a:rPr>
              <a:t>The true explanation of the first verse of Genesis is as follows: "In [creating] a principle G-d created the beings above and the things below."</a:t>
            </a:r>
            <a:r>
              <a:rPr lang="en-US" sz="2000"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p>
        </p:txBody>
      </p:sp>
    </p:spTree>
    <p:extLst>
      <p:ext uri="{BB962C8B-B14F-4D97-AF65-F5344CB8AC3E}">
        <p14:creationId xmlns:p14="http://schemas.microsoft.com/office/powerpoint/2010/main" val="113474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F862-75FB-480B-85E7-56A5705683BA}"/>
              </a:ext>
            </a:extLst>
          </p:cNvPr>
          <p:cNvSpPr>
            <a:spLocks noGrp="1"/>
          </p:cNvSpPr>
          <p:nvPr>
            <p:ph type="title"/>
          </p:nvPr>
        </p:nvSpPr>
        <p:spPr/>
        <p:txBody>
          <a:bodyPr/>
          <a:lstStyle/>
          <a:p>
            <a:r>
              <a:rPr lang="en-US" dirty="0"/>
              <a:t>The Heavens and Earth</a:t>
            </a:r>
          </a:p>
        </p:txBody>
      </p:sp>
      <p:sp>
        <p:nvSpPr>
          <p:cNvPr id="3" name="Content Placeholder 2">
            <a:extLst>
              <a:ext uri="{FF2B5EF4-FFF2-40B4-BE49-F238E27FC236}">
                <a16:creationId xmlns:a16="http://schemas.microsoft.com/office/drawing/2014/main" id="{43D05C92-892F-4204-AE07-9C28E15EC062}"/>
              </a:ext>
            </a:extLst>
          </p:cNvPr>
          <p:cNvSpPr>
            <a:spLocks noGrp="1"/>
          </p:cNvSpPr>
          <p:nvPr>
            <p:ph idx="1"/>
          </p:nvPr>
        </p:nvSpPr>
        <p:spPr/>
        <p:txBody>
          <a:bodyPr>
            <a:normAutofit lnSpcReduction="10000"/>
          </a:bodyPr>
          <a:lstStyle/>
          <a:p>
            <a:r>
              <a:rPr lang="en-US" dirty="0"/>
              <a:t>According to the Rambam, the Heavens and Earth in the first verse don’t correspond to the “heavens” which house the “firmament” described in Day 2, or the earth uncovered on Day 3.</a:t>
            </a:r>
          </a:p>
          <a:p>
            <a:pPr marL="0" indent="0">
              <a:buNone/>
            </a:pPr>
            <a:endParaRPr lang="en-US" dirty="0"/>
          </a:p>
          <a:p>
            <a:r>
              <a:rPr lang="en-US" dirty="0"/>
              <a:t>Heavens- everything beyond Earth (Planets, Stars etc.)</a:t>
            </a:r>
          </a:p>
          <a:p>
            <a:pPr marL="0" indent="0">
              <a:buNone/>
            </a:pPr>
            <a:endParaRPr lang="en-US" dirty="0"/>
          </a:p>
          <a:p>
            <a:r>
              <a:rPr lang="en-US" dirty="0"/>
              <a:t>Earth- Everything on this Planet.</a:t>
            </a:r>
          </a:p>
        </p:txBody>
      </p:sp>
    </p:spTree>
    <p:extLst>
      <p:ext uri="{BB962C8B-B14F-4D97-AF65-F5344CB8AC3E}">
        <p14:creationId xmlns:p14="http://schemas.microsoft.com/office/powerpoint/2010/main" val="1613293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5E94E-EB32-462A-8186-6B3F729357C7}"/>
              </a:ext>
            </a:extLst>
          </p:cNvPr>
          <p:cNvSpPr>
            <a:spLocks noGrp="1"/>
          </p:cNvSpPr>
          <p:nvPr>
            <p:ph type="title"/>
          </p:nvPr>
        </p:nvSpPr>
        <p:spPr/>
        <p:txBody>
          <a:bodyPr/>
          <a:lstStyle/>
          <a:p>
            <a:r>
              <a:rPr lang="en-CA" dirty="0"/>
              <a:t>The Heavens And </a:t>
            </a:r>
            <a:r>
              <a:rPr lang="en-CA" dirty="0" err="1"/>
              <a:t>EArth</a:t>
            </a:r>
            <a:endParaRPr lang="en-US" dirty="0"/>
          </a:p>
        </p:txBody>
      </p:sp>
      <p:sp>
        <p:nvSpPr>
          <p:cNvPr id="3" name="Content Placeholder 2">
            <a:extLst>
              <a:ext uri="{FF2B5EF4-FFF2-40B4-BE49-F238E27FC236}">
                <a16:creationId xmlns:a16="http://schemas.microsoft.com/office/drawing/2014/main" id="{D9876A64-E0CE-4A16-AE99-D0EB1E2094AC}"/>
              </a:ext>
            </a:extLst>
          </p:cNvPr>
          <p:cNvSpPr>
            <a:spLocks noGrp="1"/>
          </p:cNvSpPr>
          <p:nvPr>
            <p:ph idx="1"/>
          </p:nvPr>
        </p:nvSpPr>
        <p:spPr>
          <a:xfrm>
            <a:off x="1141412" y="2249487"/>
            <a:ext cx="9905999" cy="4408488"/>
          </a:xfrm>
        </p:spPr>
        <p:txBody>
          <a:bodyPr>
            <a:normAutofit lnSpcReduction="10000"/>
          </a:bodyPr>
          <a:lstStyle/>
          <a:p>
            <a:pPr algn="r" rtl="1"/>
            <a:r>
              <a:rPr lang="he-IL" dirty="0"/>
              <a:t>בראשית רבה (וילנא) פרשת בראשית פרשה א</a:t>
            </a:r>
            <a:endParaRPr lang="en-CA" dirty="0"/>
          </a:p>
          <a:p>
            <a:pPr marL="0" indent="0" algn="l">
              <a:spcBef>
                <a:spcPts val="0"/>
              </a:spcBef>
              <a:buNone/>
            </a:pPr>
            <a:r>
              <a:rPr lang="en-CA" dirty="0" err="1"/>
              <a:t>Bereishit</a:t>
            </a:r>
            <a:r>
              <a:rPr lang="en-CA" dirty="0"/>
              <a:t> Rabah 1:14</a:t>
            </a:r>
            <a:endParaRPr lang="he-IL" dirty="0"/>
          </a:p>
          <a:p>
            <a:pPr marL="0" indent="0" algn="r" rtl="1">
              <a:spcBef>
                <a:spcPts val="0"/>
              </a:spcBef>
              <a:buNone/>
            </a:pPr>
            <a:r>
              <a:rPr lang="he-IL" dirty="0"/>
              <a:t>את השמים, לרבות חמה ולבנה ומזלות, ואת הארץ, לרבות אילנות ודשאין וגן עדן </a:t>
            </a:r>
            <a:endParaRPr lang="en-CA" dirty="0"/>
          </a:p>
          <a:p>
            <a:pPr marL="0" indent="0" algn="l">
              <a:spcBef>
                <a:spcPts val="0"/>
              </a:spcBef>
              <a:buNone/>
            </a:pPr>
            <a:r>
              <a:rPr lang="en-CA" dirty="0"/>
              <a:t>“The Heavens” includes the Sun, Moon, and constellations. The Land includes trees, greenery, and the Garden of Eden</a:t>
            </a:r>
          </a:p>
          <a:p>
            <a:pPr marL="0" indent="0" algn="l">
              <a:spcBef>
                <a:spcPts val="0"/>
              </a:spcBef>
              <a:buNone/>
            </a:pPr>
            <a:r>
              <a:rPr lang="en-CA" dirty="0" err="1"/>
              <a:t>Rashi</a:t>
            </a:r>
            <a:endParaRPr lang="en-CA" dirty="0"/>
          </a:p>
          <a:p>
            <a:pPr marL="0" indent="0" algn="just" rtl="1">
              <a:spcBef>
                <a:spcPts val="0"/>
              </a:spcBef>
              <a:buNone/>
            </a:pPr>
            <a:r>
              <a:rPr lang="he-IL" sz="2000" b="0" i="0" dirty="0">
                <a:effectLst/>
                <a:latin typeface="Arial" panose="020B0604020202020204" pitchFamily="34" charset="0"/>
              </a:rPr>
              <a:t>"</a:t>
            </a:r>
            <a:r>
              <a:rPr lang="he-IL" sz="2000" b="0" i="0" dirty="0">
                <a:effectLst/>
                <a:latin typeface="David" panose="020E0502060401010101" pitchFamily="34" charset="-79"/>
                <a:cs typeface="David" panose="020E0502060401010101" pitchFamily="34" charset="-79"/>
              </a:rPr>
              <a:t>יְהִי מְאֹרֹת וגו'</a:t>
            </a:r>
            <a:r>
              <a:rPr lang="he-IL" sz="2000" b="0" i="0" dirty="0">
                <a:effectLst/>
                <a:latin typeface="Arial" panose="020B0604020202020204" pitchFamily="34" charset="0"/>
              </a:rPr>
              <a:t>" - מיום ראשון נבראו וברביעי צוה עליהם להתלות בָּרָקִיעַ וכן כל תולדות שמים וארץ נבראו ביום ראשון וכל אחד ואחד נקבע ביום שנגזר עליו הוא שכתוב אֵת הַשָּׁמַיִם לרבות תולדותיהם וְאֵת הָאָרֶץ לרבות תולדותיה</a:t>
            </a:r>
            <a:endParaRPr lang="en-CA" sz="2000" b="0" i="0" dirty="0">
              <a:effectLst/>
              <a:latin typeface="Arial" panose="020B0604020202020204" pitchFamily="34" charset="0"/>
            </a:endParaRPr>
          </a:p>
          <a:p>
            <a:pPr marL="0" indent="0" algn="just">
              <a:spcBef>
                <a:spcPts val="0"/>
              </a:spcBef>
              <a:buNone/>
            </a:pPr>
            <a:r>
              <a:rPr lang="en-CA" sz="2000" dirty="0" err="1">
                <a:latin typeface="Arial" panose="020B0604020202020204" pitchFamily="34" charset="0"/>
              </a:rPr>
              <a:t>Rashi</a:t>
            </a:r>
            <a:r>
              <a:rPr lang="en-CA" sz="2000" dirty="0">
                <a:latin typeface="Arial" panose="020B0604020202020204" pitchFamily="34" charset="0"/>
              </a:rPr>
              <a:t> argues based on this Midrash that everything was “created” on Day 1, and put in place on the subsequent days. </a:t>
            </a:r>
            <a:endParaRPr lang="en-CA" sz="2000" b="0" i="0" dirty="0">
              <a:effectLst/>
              <a:latin typeface="Arial" panose="020B0604020202020204" pitchFamily="34" charset="0"/>
            </a:endParaRPr>
          </a:p>
          <a:p>
            <a:pPr marL="0" indent="0" algn="just" rtl="1">
              <a:spcBef>
                <a:spcPts val="0"/>
              </a:spcBef>
              <a:buNone/>
            </a:pPr>
            <a:endParaRPr lang="en-CA" sz="2000" b="0" i="0" dirty="0">
              <a:effectLst/>
              <a:latin typeface="Arial" panose="020B0604020202020204" pitchFamily="34" charset="0"/>
            </a:endParaRPr>
          </a:p>
          <a:p>
            <a:pPr marL="0" indent="0" algn="r" rtl="1">
              <a:spcBef>
                <a:spcPts val="0"/>
              </a:spcBef>
              <a:buNone/>
            </a:pPr>
            <a:endParaRPr lang="en-CA" dirty="0"/>
          </a:p>
          <a:p>
            <a:pPr marL="0" indent="0" algn="l">
              <a:buNone/>
            </a:pPr>
            <a:endParaRPr lang="en-US" dirty="0"/>
          </a:p>
        </p:txBody>
      </p:sp>
    </p:spTree>
    <p:extLst>
      <p:ext uri="{BB962C8B-B14F-4D97-AF65-F5344CB8AC3E}">
        <p14:creationId xmlns:p14="http://schemas.microsoft.com/office/powerpoint/2010/main" val="288216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9600B-0E21-45DA-BB86-BD8B34163AB1}"/>
              </a:ext>
            </a:extLst>
          </p:cNvPr>
          <p:cNvSpPr>
            <a:spLocks noGrp="1"/>
          </p:cNvSpPr>
          <p:nvPr>
            <p:ph type="title"/>
          </p:nvPr>
        </p:nvSpPr>
        <p:spPr/>
        <p:txBody>
          <a:bodyPr>
            <a:normAutofit/>
          </a:bodyPr>
          <a:lstStyle/>
          <a:p>
            <a:r>
              <a:rPr lang="en-CA" sz="3200" dirty="0"/>
              <a:t>Explaining “Scientifically” Challenging Terms</a:t>
            </a:r>
            <a:endParaRPr lang="en-US" sz="3200" dirty="0"/>
          </a:p>
        </p:txBody>
      </p:sp>
      <p:sp>
        <p:nvSpPr>
          <p:cNvPr id="3" name="Content Placeholder 2">
            <a:extLst>
              <a:ext uri="{FF2B5EF4-FFF2-40B4-BE49-F238E27FC236}">
                <a16:creationId xmlns:a16="http://schemas.microsoft.com/office/drawing/2014/main" id="{EE34AAE2-27CF-4FE6-A025-4B1B8AE0F52B}"/>
              </a:ext>
            </a:extLst>
          </p:cNvPr>
          <p:cNvSpPr>
            <a:spLocks noGrp="1"/>
          </p:cNvSpPr>
          <p:nvPr>
            <p:ph idx="1"/>
          </p:nvPr>
        </p:nvSpPr>
        <p:spPr/>
        <p:txBody>
          <a:bodyPr>
            <a:normAutofit fontScale="85000" lnSpcReduction="10000"/>
          </a:bodyPr>
          <a:lstStyle/>
          <a:p>
            <a:r>
              <a:rPr lang="en-CA" dirty="0"/>
              <a:t>The Torah taught the story of creation to teach about the world and Hashem’s relationship to it. It wasn’t intended as an elaborate description of how the world came to be.</a:t>
            </a:r>
          </a:p>
          <a:p>
            <a:r>
              <a:rPr lang="en-CA" dirty="0"/>
              <a:t>Furthermore, it was meant for all the Jewish people, regardless of their scientific knowledge. </a:t>
            </a:r>
          </a:p>
          <a:p>
            <a:r>
              <a:rPr lang="en-CA" dirty="0"/>
              <a:t>Anthropocentric- Creations are be described as humans would see them from their vantage point on Earth with plain eyesight and not necessarily as we know them to be scientifically.</a:t>
            </a:r>
          </a:p>
          <a:p>
            <a:pPr lvl="1"/>
            <a:r>
              <a:rPr lang="en-CA" dirty="0" err="1"/>
              <a:t>E.g</a:t>
            </a:r>
            <a:r>
              <a:rPr lang="en-CA" dirty="0"/>
              <a:t> the </a:t>
            </a:r>
            <a:r>
              <a:rPr lang="en-CA" dirty="0" err="1"/>
              <a:t>Firmanent</a:t>
            </a:r>
            <a:endParaRPr lang="en-CA" dirty="0"/>
          </a:p>
          <a:p>
            <a:r>
              <a:rPr lang="en-CA" dirty="0"/>
              <a:t>Theology- The phraseology is intended to clarify theological truth even if it means obscuring scientific truth.</a:t>
            </a:r>
          </a:p>
          <a:p>
            <a:pPr lvl="1"/>
            <a:r>
              <a:rPr lang="en-CA" dirty="0" err="1"/>
              <a:t>E.g</a:t>
            </a:r>
            <a:r>
              <a:rPr lang="en-CA" dirty="0"/>
              <a:t> The Light of the First Day</a:t>
            </a:r>
          </a:p>
          <a:p>
            <a:endParaRPr lang="en-US" dirty="0"/>
          </a:p>
        </p:txBody>
      </p:sp>
    </p:spTree>
    <p:extLst>
      <p:ext uri="{BB962C8B-B14F-4D97-AF65-F5344CB8AC3E}">
        <p14:creationId xmlns:p14="http://schemas.microsoft.com/office/powerpoint/2010/main" val="1465535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0623F-C788-42B0-B260-E61B1FB1B51B}"/>
              </a:ext>
            </a:extLst>
          </p:cNvPr>
          <p:cNvSpPr>
            <a:spLocks noGrp="1"/>
          </p:cNvSpPr>
          <p:nvPr>
            <p:ph type="title"/>
          </p:nvPr>
        </p:nvSpPr>
        <p:spPr/>
        <p:txBody>
          <a:bodyPr/>
          <a:lstStyle/>
          <a:p>
            <a:r>
              <a:rPr lang="en-CA" dirty="0" err="1"/>
              <a:t>Bereishit</a:t>
            </a:r>
            <a:r>
              <a:rPr lang="en-CA" dirty="0"/>
              <a:t> 1:2</a:t>
            </a:r>
            <a:endParaRPr lang="en-US" dirty="0"/>
          </a:p>
        </p:txBody>
      </p:sp>
      <p:sp>
        <p:nvSpPr>
          <p:cNvPr id="3" name="Content Placeholder 2">
            <a:extLst>
              <a:ext uri="{FF2B5EF4-FFF2-40B4-BE49-F238E27FC236}">
                <a16:creationId xmlns:a16="http://schemas.microsoft.com/office/drawing/2014/main" id="{48B45D57-D018-49C0-B9F4-CF7232AD9D95}"/>
              </a:ext>
            </a:extLst>
          </p:cNvPr>
          <p:cNvSpPr>
            <a:spLocks noGrp="1"/>
          </p:cNvSpPr>
          <p:nvPr>
            <p:ph idx="1"/>
          </p:nvPr>
        </p:nvSpPr>
        <p:spPr/>
        <p:txBody>
          <a:bodyPr>
            <a:normAutofit fontScale="92500" lnSpcReduction="20000"/>
          </a:bodyPr>
          <a:lstStyle/>
          <a:p>
            <a:pPr marL="0" indent="0" algn="just" rtl="1">
              <a:buNone/>
            </a:pPr>
            <a:r>
              <a:rPr lang="he-IL" sz="2400" dirty="0">
                <a:effectLst/>
                <a:latin typeface="Times New Roman" panose="02020603050405020304" pitchFamily="18" charset="0"/>
                <a:ea typeface="Times New Roman" panose="02020603050405020304" pitchFamily="18" charset="0"/>
                <a:cs typeface="David" panose="020E0502060401010101" pitchFamily="34" charset="-79"/>
              </a:rPr>
              <a:t>וְהָאָרֶץ, הָיְתָה תֹהוּ וָבֹהוּ, וְחֹשֶׁךְ, עַל-פְּנֵי תְהוֹם; וְרוּחַ אֱלֹקים, מְרַחֶפֶת עַל-פְּנֵי הַמָּיִם</a:t>
            </a:r>
            <a:endParaRPr lang="en-CA" sz="2400" dirty="0">
              <a:effectLst/>
              <a:latin typeface="Times New Roman" panose="02020603050405020304" pitchFamily="18" charset="0"/>
              <a:ea typeface="Times New Roman" panose="02020603050405020304" pitchFamily="18" charset="0"/>
              <a:cs typeface="David" panose="020E0502060401010101" pitchFamily="34" charset="-79"/>
            </a:endParaRPr>
          </a:p>
          <a:p>
            <a:pPr marL="0" indent="0" algn="just">
              <a:buNone/>
            </a:pPr>
            <a:r>
              <a:rPr lang="en-CA" sz="2400" dirty="0" err="1">
                <a:effectLst/>
                <a:latin typeface="Times New Roman" panose="02020603050405020304" pitchFamily="18" charset="0"/>
                <a:ea typeface="Times New Roman" panose="02020603050405020304" pitchFamily="18" charset="0"/>
                <a:cs typeface="David" panose="020E0502060401010101" pitchFamily="34" charset="-79"/>
              </a:rPr>
              <a:t>Ramban</a:t>
            </a:r>
            <a:r>
              <a:rPr lang="en-CA" sz="2400" dirty="0">
                <a:effectLst/>
                <a:latin typeface="Times New Roman" panose="02020603050405020304" pitchFamily="18" charset="0"/>
                <a:ea typeface="Times New Roman" panose="02020603050405020304" pitchFamily="18" charset="0"/>
                <a:cs typeface="David" panose="020E0502060401010101" pitchFamily="34" charset="-79"/>
              </a:rPr>
              <a:t> understood this verse based on Aristotle and the science of His time:</a:t>
            </a:r>
          </a:p>
          <a:p>
            <a:pPr algn="just"/>
            <a:r>
              <a:rPr lang="en-CA" dirty="0">
                <a:latin typeface="Times New Roman" panose="02020603050405020304" pitchFamily="18" charset="0"/>
                <a:ea typeface="Times New Roman" panose="02020603050405020304" pitchFamily="18" charset="0"/>
                <a:cs typeface="David" panose="020E0502060401010101" pitchFamily="34" charset="-79"/>
              </a:rPr>
              <a:t>Hashem brought into being two undefined masses without any form out of which he created the Heavens and Earth.</a:t>
            </a:r>
          </a:p>
          <a:p>
            <a:pPr algn="just"/>
            <a:r>
              <a:rPr lang="he-IL" sz="2400" dirty="0">
                <a:effectLst/>
                <a:latin typeface="Times New Roman" panose="02020603050405020304" pitchFamily="18" charset="0"/>
                <a:ea typeface="Times New Roman" panose="02020603050405020304" pitchFamily="18" charset="0"/>
                <a:cs typeface="David" panose="020E0502060401010101" pitchFamily="34" charset="-79"/>
              </a:rPr>
              <a:t>תהו בהו</a:t>
            </a:r>
            <a:r>
              <a:rPr lang="en-CA" sz="2400" dirty="0">
                <a:effectLst/>
                <a:latin typeface="Times New Roman" panose="02020603050405020304" pitchFamily="18" charset="0"/>
                <a:ea typeface="Times New Roman" panose="02020603050405020304" pitchFamily="18" charset="0"/>
                <a:cs typeface="David" panose="020E0502060401010101" pitchFamily="34" charset="-79"/>
              </a:rPr>
              <a:t>- </a:t>
            </a:r>
            <a:r>
              <a:rPr lang="he-IL" dirty="0">
                <a:latin typeface="Times New Roman" panose="02020603050405020304" pitchFamily="18" charset="0"/>
                <a:ea typeface="Times New Roman" panose="02020603050405020304" pitchFamily="18" charset="0"/>
                <a:cs typeface="David" panose="020E0502060401010101" pitchFamily="34" charset="-79"/>
              </a:rPr>
              <a:t>תהו</a:t>
            </a:r>
            <a:r>
              <a:rPr lang="en-CA" dirty="0">
                <a:latin typeface="Times New Roman" panose="02020603050405020304" pitchFamily="18" charset="0"/>
                <a:ea typeface="Times New Roman" panose="02020603050405020304" pitchFamily="18" charset="0"/>
                <a:cs typeface="David" panose="020E0502060401010101" pitchFamily="34" charset="-79"/>
              </a:rPr>
              <a:t> refers to the mass which included all the matter on earth. </a:t>
            </a:r>
            <a:r>
              <a:rPr lang="he-IL" dirty="0">
                <a:latin typeface="Times New Roman" panose="02020603050405020304" pitchFamily="18" charset="0"/>
                <a:ea typeface="Times New Roman" panose="02020603050405020304" pitchFamily="18" charset="0"/>
                <a:cs typeface="David" panose="020E0502060401010101" pitchFamily="34" charset="-79"/>
              </a:rPr>
              <a:t>בהו</a:t>
            </a:r>
            <a:r>
              <a:rPr lang="en-CA" dirty="0">
                <a:latin typeface="Times New Roman" panose="02020603050405020304" pitchFamily="18" charset="0"/>
                <a:ea typeface="Times New Roman" panose="02020603050405020304" pitchFamily="18" charset="0"/>
                <a:cs typeface="David" panose="020E0502060401010101" pitchFamily="34" charset="-79"/>
              </a:rPr>
              <a:t> refers to the notion that it had no specific</a:t>
            </a:r>
          </a:p>
          <a:p>
            <a:pPr algn="just"/>
            <a:r>
              <a:rPr lang="en-CA" sz="2400" dirty="0">
                <a:effectLst/>
                <a:latin typeface="Times New Roman" panose="02020603050405020304" pitchFamily="18" charset="0"/>
                <a:ea typeface="Times New Roman" panose="02020603050405020304" pitchFamily="18" charset="0"/>
                <a:cs typeface="David" panose="020E0502060401010101" pitchFamily="34" charset="-79"/>
              </a:rPr>
              <a:t>Hashem then transformed this mass into the four elements: 1)</a:t>
            </a:r>
            <a:r>
              <a:rPr lang="he-IL" dirty="0">
                <a:latin typeface="Times New Roman" panose="02020603050405020304" pitchFamily="18" charset="0"/>
                <a:ea typeface="Times New Roman" panose="02020603050405020304" pitchFamily="18" charset="0"/>
                <a:cs typeface="David" panose="020E0502060401010101" pitchFamily="34" charset="-79"/>
              </a:rPr>
              <a:t>ארץ</a:t>
            </a:r>
            <a:r>
              <a:rPr lang="en-CA" dirty="0">
                <a:latin typeface="Times New Roman" panose="02020603050405020304" pitchFamily="18" charset="0"/>
                <a:ea typeface="Times New Roman" panose="02020603050405020304" pitchFamily="18" charset="0"/>
                <a:cs typeface="David" panose="020E0502060401010101" pitchFamily="34" charset="-79"/>
              </a:rPr>
              <a:t>- Earth</a:t>
            </a:r>
            <a:r>
              <a:rPr lang="en-CA" sz="2400" dirty="0">
                <a:effectLst/>
                <a:latin typeface="Times New Roman" panose="02020603050405020304" pitchFamily="18" charset="0"/>
                <a:ea typeface="Times New Roman" panose="02020603050405020304" pitchFamily="18" charset="0"/>
                <a:cs typeface="David" panose="020E0502060401010101" pitchFamily="34" charset="-79"/>
              </a:rPr>
              <a:t> 2) </a:t>
            </a:r>
            <a:r>
              <a:rPr lang="he-IL" dirty="0">
                <a:latin typeface="Times New Roman" panose="02020603050405020304" pitchFamily="18" charset="0"/>
                <a:ea typeface="Times New Roman" panose="02020603050405020304" pitchFamily="18" charset="0"/>
                <a:cs typeface="David" panose="020E0502060401010101" pitchFamily="34" charset="-79"/>
              </a:rPr>
              <a:t>חושך</a:t>
            </a:r>
            <a:r>
              <a:rPr lang="en-CA" dirty="0">
                <a:latin typeface="Times New Roman" panose="02020603050405020304" pitchFamily="18" charset="0"/>
                <a:ea typeface="Times New Roman" panose="02020603050405020304" pitchFamily="18" charset="0"/>
                <a:cs typeface="David" panose="020E0502060401010101" pitchFamily="34" charset="-79"/>
              </a:rPr>
              <a:t>- </a:t>
            </a:r>
            <a:r>
              <a:rPr lang="en-CA" b="1" dirty="0">
                <a:latin typeface="Times New Roman" panose="02020603050405020304" pitchFamily="18" charset="0"/>
                <a:ea typeface="Times New Roman" panose="02020603050405020304" pitchFamily="18" charset="0"/>
                <a:cs typeface="David" panose="020E0502060401010101" pitchFamily="34" charset="-79"/>
              </a:rPr>
              <a:t>Fire 2) </a:t>
            </a:r>
            <a:r>
              <a:rPr lang="he-IL" b="1" dirty="0">
                <a:latin typeface="Times New Roman" panose="02020603050405020304" pitchFamily="18" charset="0"/>
                <a:ea typeface="Times New Roman" panose="02020603050405020304" pitchFamily="18" charset="0"/>
                <a:cs typeface="David" panose="020E0502060401010101" pitchFamily="34" charset="-79"/>
              </a:rPr>
              <a:t>רוח אלוקים</a:t>
            </a:r>
            <a:r>
              <a:rPr lang="en-CA" b="1" dirty="0">
                <a:latin typeface="Times New Roman" panose="02020603050405020304" pitchFamily="18" charset="0"/>
                <a:ea typeface="Times New Roman" panose="02020603050405020304" pitchFamily="18" charset="0"/>
                <a:cs typeface="David" panose="020E0502060401010101" pitchFamily="34" charset="-79"/>
              </a:rPr>
              <a:t>- Air 3) </a:t>
            </a:r>
            <a:r>
              <a:rPr lang="he-IL" b="1" dirty="0">
                <a:latin typeface="Times New Roman" panose="02020603050405020304" pitchFamily="18" charset="0"/>
                <a:ea typeface="Times New Roman" panose="02020603050405020304" pitchFamily="18" charset="0"/>
                <a:cs typeface="David" panose="020E0502060401010101" pitchFamily="34" charset="-79"/>
              </a:rPr>
              <a:t>מים</a:t>
            </a:r>
            <a:r>
              <a:rPr lang="en-CA" b="1" dirty="0">
                <a:latin typeface="Times New Roman" panose="02020603050405020304" pitchFamily="18" charset="0"/>
                <a:ea typeface="Times New Roman" panose="02020603050405020304" pitchFamily="18" charset="0"/>
                <a:cs typeface="David" panose="020E0502060401010101" pitchFamily="34" charset="-79"/>
              </a:rPr>
              <a:t>- Water</a:t>
            </a:r>
            <a:endParaRPr lang="en-CA" sz="2400" dirty="0">
              <a:effectLst/>
              <a:latin typeface="Times New Roman" panose="02020603050405020304" pitchFamily="18" charset="0"/>
              <a:ea typeface="Times New Roman" panose="02020603050405020304" pitchFamily="18" charset="0"/>
              <a:cs typeface="David" panose="020E0502060401010101" pitchFamily="34" charset="-79"/>
            </a:endParaRPr>
          </a:p>
          <a:p>
            <a:endParaRPr lang="en-CA" sz="24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0" indent="0">
              <a:buNone/>
            </a:pPr>
            <a:endParaRPr lang="en-CA" sz="24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0" indent="0">
              <a:buNone/>
            </a:pPr>
            <a:endParaRPr lang="en-CA" sz="24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0" indent="0">
              <a:buNone/>
            </a:pPr>
            <a:endParaRPr lang="he-IL" sz="2400" dirty="0">
              <a:effectLst/>
              <a:latin typeface="Times New Roman" panose="02020603050405020304" pitchFamily="18" charset="0"/>
              <a:ea typeface="Times New Roman" panose="02020603050405020304" pitchFamily="18" charset="0"/>
              <a:cs typeface="David" panose="020E0502060401010101" pitchFamily="34" charset="-79"/>
            </a:endParaRPr>
          </a:p>
          <a:p>
            <a:pPr algn="r" rtl="1"/>
            <a:endParaRPr lang="en-US" dirty="0"/>
          </a:p>
        </p:txBody>
      </p:sp>
    </p:spTree>
    <p:extLst>
      <p:ext uri="{BB962C8B-B14F-4D97-AF65-F5344CB8AC3E}">
        <p14:creationId xmlns:p14="http://schemas.microsoft.com/office/powerpoint/2010/main" val="112534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2D60-A9F6-411E-A073-1592A49CBF79}"/>
              </a:ext>
            </a:extLst>
          </p:cNvPr>
          <p:cNvSpPr>
            <a:spLocks noGrp="1"/>
          </p:cNvSpPr>
          <p:nvPr>
            <p:ph type="title"/>
          </p:nvPr>
        </p:nvSpPr>
        <p:spPr/>
        <p:txBody>
          <a:bodyPr/>
          <a:lstStyle/>
          <a:p>
            <a:pPr algn="ctr"/>
            <a:r>
              <a:rPr lang="en-CA" dirty="0"/>
              <a:t>A Brief Review</a:t>
            </a:r>
            <a:endParaRPr lang="en-US" dirty="0"/>
          </a:p>
        </p:txBody>
      </p:sp>
      <p:sp>
        <p:nvSpPr>
          <p:cNvPr id="3" name="Content Placeholder 2">
            <a:extLst>
              <a:ext uri="{FF2B5EF4-FFF2-40B4-BE49-F238E27FC236}">
                <a16:creationId xmlns:a16="http://schemas.microsoft.com/office/drawing/2014/main" id="{191941DE-35D7-41DD-9FF2-C2AAC7B179DF}"/>
              </a:ext>
            </a:extLst>
          </p:cNvPr>
          <p:cNvSpPr>
            <a:spLocks noGrp="1"/>
          </p:cNvSpPr>
          <p:nvPr>
            <p:ph idx="1"/>
          </p:nvPr>
        </p:nvSpPr>
        <p:spPr/>
        <p:txBody>
          <a:bodyPr/>
          <a:lstStyle/>
          <a:p>
            <a:pPr marL="342900" indent="-342900">
              <a:buFont typeface="+mj-lt"/>
              <a:buAutoNum type="arabicPeriod"/>
            </a:pPr>
            <a:r>
              <a:rPr lang="en-CA" dirty="0"/>
              <a:t>The Division of Creation into Six (Seven) Days- demonstrates Order, Organization, Variance</a:t>
            </a:r>
          </a:p>
          <a:p>
            <a:pPr marL="342900" indent="-342900">
              <a:buFont typeface="+mj-lt"/>
              <a:buAutoNum type="arabicPeriod"/>
            </a:pPr>
            <a:r>
              <a:rPr lang="en-CA" dirty="0"/>
              <a:t>Process of Speech, Action, Sight- demonstrates Will, Thoughtfulness, and Purpose</a:t>
            </a:r>
          </a:p>
          <a:p>
            <a:pPr marL="342900" indent="-342900">
              <a:buFont typeface="+mj-lt"/>
              <a:buAutoNum type="arabicPeriod"/>
            </a:pPr>
            <a:r>
              <a:rPr lang="en-CA" dirty="0"/>
              <a:t>Variances Between The Days- Demonstrates fundamental differences between creations (life -&gt; consciousness -&gt; understanding)</a:t>
            </a:r>
          </a:p>
          <a:p>
            <a:r>
              <a:rPr lang="en-CA" dirty="0"/>
              <a:t>Uniqueness of Human Creation </a:t>
            </a:r>
          </a:p>
        </p:txBody>
      </p:sp>
    </p:spTree>
    <p:extLst>
      <p:ext uri="{BB962C8B-B14F-4D97-AF65-F5344CB8AC3E}">
        <p14:creationId xmlns:p14="http://schemas.microsoft.com/office/powerpoint/2010/main" val="2723236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F607-6CEA-4437-8F7A-155797BDDA0A}"/>
              </a:ext>
            </a:extLst>
          </p:cNvPr>
          <p:cNvSpPr>
            <a:spLocks noGrp="1"/>
          </p:cNvSpPr>
          <p:nvPr>
            <p:ph type="title"/>
          </p:nvPr>
        </p:nvSpPr>
        <p:spPr/>
        <p:txBody>
          <a:bodyPr/>
          <a:lstStyle/>
          <a:p>
            <a:r>
              <a:rPr lang="en-CA" dirty="0" err="1"/>
              <a:t>Bereishit</a:t>
            </a:r>
            <a:r>
              <a:rPr lang="en-CA" dirty="0"/>
              <a:t> 1:2- </a:t>
            </a:r>
            <a:r>
              <a:rPr lang="en-CA" dirty="0" err="1"/>
              <a:t>Emptyness</a:t>
            </a:r>
            <a:endParaRPr lang="en-US" dirty="0"/>
          </a:p>
        </p:txBody>
      </p:sp>
      <p:sp>
        <p:nvSpPr>
          <p:cNvPr id="3" name="Content Placeholder 2">
            <a:extLst>
              <a:ext uri="{FF2B5EF4-FFF2-40B4-BE49-F238E27FC236}">
                <a16:creationId xmlns:a16="http://schemas.microsoft.com/office/drawing/2014/main" id="{11AFC8D6-06A4-4C56-81BF-D27EAA0B517E}"/>
              </a:ext>
            </a:extLst>
          </p:cNvPr>
          <p:cNvSpPr>
            <a:spLocks noGrp="1"/>
          </p:cNvSpPr>
          <p:nvPr>
            <p:ph idx="1"/>
          </p:nvPr>
        </p:nvSpPr>
        <p:spPr>
          <a:xfrm>
            <a:off x="1141412" y="2249486"/>
            <a:ext cx="9905999" cy="4475163"/>
          </a:xfrm>
        </p:spPr>
        <p:txBody>
          <a:bodyPr>
            <a:normAutofit lnSpcReduction="10000"/>
          </a:bodyPr>
          <a:lstStyle/>
          <a:p>
            <a:r>
              <a:rPr lang="en-CA" dirty="0"/>
              <a:t>Rabbi David </a:t>
            </a:r>
            <a:r>
              <a:rPr lang="en-CA" dirty="0" err="1"/>
              <a:t>Tzvi</a:t>
            </a:r>
            <a:r>
              <a:rPr lang="en-CA" dirty="0"/>
              <a:t> Hoffman</a:t>
            </a:r>
          </a:p>
          <a:p>
            <a:pPr lvl="1"/>
            <a:r>
              <a:rPr lang="he-IL" dirty="0"/>
              <a:t>תהו ובהו</a:t>
            </a:r>
            <a:r>
              <a:rPr lang="en-CA" dirty="0"/>
              <a:t>- Desolate and Empty</a:t>
            </a:r>
          </a:p>
          <a:p>
            <a:pPr lvl="1"/>
            <a:r>
              <a:rPr lang="he-IL" dirty="0"/>
              <a:t>חושך על פני תהום</a:t>
            </a:r>
            <a:r>
              <a:rPr lang="en-CA" dirty="0"/>
              <a:t>- Dark Waters Enveloped the Earth</a:t>
            </a:r>
          </a:p>
          <a:p>
            <a:pPr lvl="1"/>
            <a:r>
              <a:rPr lang="he-IL" dirty="0"/>
              <a:t>רוח אלוקים מרחפת על פני המים</a:t>
            </a:r>
            <a:r>
              <a:rPr lang="en-CA" dirty="0"/>
              <a:t>- 1) Either Winds from Hashem or 2) A Euphemism for the Word of G-d</a:t>
            </a:r>
          </a:p>
          <a:p>
            <a:pPr marL="0" lvl="1" indent="0" algn="just" rtl="1">
              <a:buNone/>
            </a:pPr>
            <a:r>
              <a:rPr lang="he-IL" b="0" i="0" dirty="0">
                <a:solidFill>
                  <a:srgbClr val="00B0F0"/>
                </a:solidFill>
                <a:effectLst/>
                <a:latin typeface="SBLBibLit"/>
              </a:rPr>
              <a:t>שמות מקבילים אלה מציינים את מצבה של הארץ בתחילה, דהיינו שהיתה זו מאטריה שוממה, נטולת חיים וסדר. אבל דבר לא נאמר על טיבה של מאטריה זו. נאמר רק אחרי כן ״וחשך על פני תהום״, כי תהומות מים כסו את הארץ.</a:t>
            </a:r>
            <a:endParaRPr lang="en-CA" b="0" i="0" dirty="0">
              <a:solidFill>
                <a:srgbClr val="00B0F0"/>
              </a:solidFill>
              <a:effectLst/>
              <a:latin typeface="SBLBibLit"/>
            </a:endParaRPr>
          </a:p>
          <a:p>
            <a:pPr marL="0" lvl="1" indent="0" algn="just">
              <a:buNone/>
            </a:pPr>
            <a:r>
              <a:rPr lang="en-US" dirty="0"/>
              <a:t>These parallel names indicate the state of the land at first, that is, it was a desolate, lifeless, disorderly matter. But nothing is said about the nature of this matter. It was said only afterwards "and darkness over the abyss" that abysses of water covered the earth.</a:t>
            </a:r>
          </a:p>
        </p:txBody>
      </p:sp>
    </p:spTree>
    <p:extLst>
      <p:ext uri="{BB962C8B-B14F-4D97-AF65-F5344CB8AC3E}">
        <p14:creationId xmlns:p14="http://schemas.microsoft.com/office/powerpoint/2010/main" val="446646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1784-41F1-4E06-8D18-0096118C8039}"/>
              </a:ext>
            </a:extLst>
          </p:cNvPr>
          <p:cNvSpPr>
            <a:spLocks noGrp="1"/>
          </p:cNvSpPr>
          <p:nvPr>
            <p:ph type="title"/>
          </p:nvPr>
        </p:nvSpPr>
        <p:spPr/>
        <p:txBody>
          <a:bodyPr/>
          <a:lstStyle/>
          <a:p>
            <a:pPr algn="ctr"/>
            <a:r>
              <a:rPr lang="he-IL" dirty="0"/>
              <a:t>ויהי אור</a:t>
            </a:r>
            <a:r>
              <a:rPr lang="en-CA" dirty="0"/>
              <a:t>- What Was The Light of The First Day?</a:t>
            </a:r>
            <a:endParaRPr lang="en-US" dirty="0"/>
          </a:p>
        </p:txBody>
      </p:sp>
      <p:sp>
        <p:nvSpPr>
          <p:cNvPr id="3" name="Content Placeholder 2">
            <a:extLst>
              <a:ext uri="{FF2B5EF4-FFF2-40B4-BE49-F238E27FC236}">
                <a16:creationId xmlns:a16="http://schemas.microsoft.com/office/drawing/2014/main" id="{3A294175-6D44-4913-A2FE-036454752AB3}"/>
              </a:ext>
            </a:extLst>
          </p:cNvPr>
          <p:cNvSpPr>
            <a:spLocks noGrp="1"/>
          </p:cNvSpPr>
          <p:nvPr>
            <p:ph idx="1"/>
          </p:nvPr>
        </p:nvSpPr>
        <p:spPr/>
        <p:txBody>
          <a:bodyPr>
            <a:normAutofit lnSpcReduction="10000"/>
          </a:bodyPr>
          <a:lstStyle/>
          <a:p>
            <a:r>
              <a:rPr lang="en-CA" dirty="0"/>
              <a:t> Q. Where did the light come from if the Sun wasn’t “created” until Day 4?</a:t>
            </a:r>
          </a:p>
          <a:p>
            <a:r>
              <a:rPr lang="en-CA" dirty="0"/>
              <a:t>Option 1- The Sun existed but hadn’t yet been “put into place”.</a:t>
            </a:r>
          </a:p>
          <a:p>
            <a:r>
              <a:rPr lang="en-CA" dirty="0"/>
              <a:t>Option 2- Samuel David </a:t>
            </a:r>
            <a:r>
              <a:rPr lang="en-CA" dirty="0" err="1"/>
              <a:t>Luzzato</a:t>
            </a:r>
            <a:endParaRPr lang="en-CA" dirty="0"/>
          </a:p>
          <a:p>
            <a:pPr marL="0" indent="0" algn="r" rtl="1">
              <a:spcBef>
                <a:spcPts val="0"/>
              </a:spcBef>
              <a:buNone/>
            </a:pPr>
            <a:r>
              <a:rPr lang="he-IL" sz="1800" dirty="0">
                <a:effectLst/>
                <a:ea typeface="Calibri" panose="020F0502020204030204" pitchFamily="34" charset="0"/>
                <a:cs typeface="Helvetica" panose="020B0604020202020204" pitchFamily="34" charset="0"/>
              </a:rPr>
              <a:t>נ״ל כי לכך הקדים בריאת האור, כי היו רוב העמים עובדים השמש מפני עוצם פעולתו בתחתונים על ידי האור והחום, ע״כ קדם להודיע כי גם קודם היות המאורות היה אור והיה יום ולילה, כי בדבר ה׳ היה הכל</a:t>
            </a:r>
            <a:r>
              <a:rPr lang="en-US" sz="1800" dirty="0">
                <a:effectLst/>
                <a:latin typeface="Helvetica" panose="020B0604020202020204" pitchFamily="34" charset="0"/>
                <a:ea typeface="Calibri" panose="020F0502020204030204" pitchFamily="34" charset="0"/>
              </a:rPr>
              <a:t>.</a:t>
            </a:r>
          </a:p>
          <a:p>
            <a:pPr marL="0" indent="0" algn="l">
              <a:spcBef>
                <a:spcPts val="0"/>
              </a:spcBef>
              <a:buNone/>
            </a:pPr>
            <a:r>
              <a:rPr lang="en-US" sz="1800" dirty="0">
                <a:latin typeface="Helvetica" panose="020B0604020202020204" pitchFamily="34" charset="0"/>
              </a:rPr>
              <a:t>It appears to me, for this reasoned it began with  the creation of light. For most peoples worshipped the </a:t>
            </a:r>
            <a:r>
              <a:rPr lang="en-US" sz="1800" dirty="0" err="1">
                <a:latin typeface="Helvetica" panose="020B0604020202020204" pitchFamily="34" charset="0"/>
              </a:rPr>
              <a:t>the</a:t>
            </a:r>
            <a:r>
              <a:rPr lang="en-US" sz="1800" dirty="0">
                <a:latin typeface="Helvetica" panose="020B0604020202020204" pitchFamily="34" charset="0"/>
              </a:rPr>
              <a:t> sun because of the power of its activity in the world by the light and heat, so it was announced that even before the luminaries there was light and there was day and night, for by the word of God everything came into being.</a:t>
            </a:r>
            <a:endParaRPr lang="en-US" dirty="0"/>
          </a:p>
        </p:txBody>
      </p:sp>
    </p:spTree>
    <p:extLst>
      <p:ext uri="{BB962C8B-B14F-4D97-AF65-F5344CB8AC3E}">
        <p14:creationId xmlns:p14="http://schemas.microsoft.com/office/powerpoint/2010/main" val="1878434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D673A-D402-44EE-BB56-0E7D2715D4A8}"/>
              </a:ext>
            </a:extLst>
          </p:cNvPr>
          <p:cNvSpPr>
            <a:spLocks noGrp="1"/>
          </p:cNvSpPr>
          <p:nvPr>
            <p:ph type="title"/>
          </p:nvPr>
        </p:nvSpPr>
        <p:spPr/>
        <p:txBody>
          <a:bodyPr/>
          <a:lstStyle/>
          <a:p>
            <a:r>
              <a:rPr lang="he-IL" dirty="0"/>
              <a:t>ויהי אור</a:t>
            </a:r>
            <a:r>
              <a:rPr lang="en-CA" dirty="0"/>
              <a:t>- What Was The Light of The First Day?</a:t>
            </a:r>
            <a:endParaRPr lang="en-US" dirty="0"/>
          </a:p>
        </p:txBody>
      </p:sp>
      <p:sp>
        <p:nvSpPr>
          <p:cNvPr id="3" name="Content Placeholder 2">
            <a:extLst>
              <a:ext uri="{FF2B5EF4-FFF2-40B4-BE49-F238E27FC236}">
                <a16:creationId xmlns:a16="http://schemas.microsoft.com/office/drawing/2014/main" id="{808F319E-42B7-40E3-8F13-C1057A2E817D}"/>
              </a:ext>
            </a:extLst>
          </p:cNvPr>
          <p:cNvSpPr>
            <a:spLocks noGrp="1"/>
          </p:cNvSpPr>
          <p:nvPr>
            <p:ph idx="1"/>
          </p:nvPr>
        </p:nvSpPr>
        <p:spPr>
          <a:xfrm>
            <a:off x="1141412" y="2249487"/>
            <a:ext cx="9905999" cy="4541838"/>
          </a:xfrm>
        </p:spPr>
        <p:txBody>
          <a:bodyPr>
            <a:normAutofit/>
          </a:bodyPr>
          <a:lstStyle/>
          <a:p>
            <a:r>
              <a:rPr lang="en-CA" dirty="0"/>
              <a:t>In Jewish Sources, Light is often seen as the source of life and spirituality</a:t>
            </a:r>
          </a:p>
          <a:p>
            <a:pPr lvl="1"/>
            <a:r>
              <a:rPr lang="en-CA" dirty="0"/>
              <a:t>Rabbi Shimshon Raphael Hirsch:</a:t>
            </a:r>
            <a:r>
              <a:rPr lang="en-US" dirty="0"/>
              <a:t>"Light" is the stimulating element, which awakens all forces to full development.</a:t>
            </a:r>
            <a:endParaRPr lang="en-CA" dirty="0"/>
          </a:p>
          <a:p>
            <a:pPr marL="0" indent="0" algn="l">
              <a:buNone/>
            </a:pPr>
            <a:r>
              <a:rPr lang="en-US" dirty="0" err="1"/>
              <a:t>Bereishit</a:t>
            </a:r>
            <a:r>
              <a:rPr lang="en-US" dirty="0"/>
              <a:t> Rabbah 2:5 (</a:t>
            </a:r>
            <a:r>
              <a:rPr lang="en-US" dirty="0" err="1"/>
              <a:t>Sefaria</a:t>
            </a:r>
            <a:r>
              <a:rPr lang="en-US" dirty="0"/>
              <a:t> Translation)</a:t>
            </a:r>
          </a:p>
          <a:p>
            <a:pPr marL="0" indent="0" algn="just" rtl="1">
              <a:buNone/>
            </a:pPr>
            <a:r>
              <a:rPr lang="he-IL" sz="1800" dirty="0"/>
              <a:t>וְהָאָרֶץ הָיְתָה תֹהוּ וָבֹהוּ, אֵלּוּ מַעֲשֵׂיהֶן שֶׁל רְשָׁעִים, וַיֹּאמֶר אֱלֹקִים יְהִי אוֹר, אֵלּוּ מַעֲשֵׂיהֶן שֶׁל צַדִּיקִים, אֲבָל אֵינִי יוֹדֵעַ בְּאֵיזֶה מֵהֶם חָפֵץ, אִם בְּמַעֲשֵׂה אֵלּוּ אִם בְּמַעֲשֵׂה אֵלּוּ, כֵּיוָן דִּכְתִיב וַיַּרְא אֱלֹקים אֶת הָאוֹר כִּי טוֹב, הֱוֵי בְּמַעֲשֵׂיהֶן שֶׁל צַדִּיקִים חָפֵץ, וְאֵינוֹ חָפֵץ בְּמַעֲשֵׂיהֶן שֶׁל רְשָׁעִים.</a:t>
            </a:r>
            <a:endParaRPr lang="en-CA" sz="1800" dirty="0"/>
          </a:p>
          <a:p>
            <a:pPr marL="0" indent="0" algn="just">
              <a:buNone/>
            </a:pPr>
            <a:r>
              <a:rPr lang="en-US" sz="1600" dirty="0">
                <a:solidFill>
                  <a:srgbClr val="00B0F0"/>
                </a:solidFill>
              </a:rPr>
              <a:t>Now the earth was astonishingly empty…” (</a:t>
            </a:r>
            <a:r>
              <a:rPr lang="en-US" sz="1600" dirty="0">
                <a:solidFill>
                  <a:srgbClr val="00B0F0"/>
                </a:solidFill>
                <a:hlinkClick r:id="rId2">
                  <a:extLst>
                    <a:ext uri="{A12FA001-AC4F-418D-AE19-62706E023703}">
                      <ahyp:hlinkClr xmlns:ahyp="http://schemas.microsoft.com/office/drawing/2018/hyperlinkcolor" val="tx"/>
                    </a:ext>
                  </a:extLst>
                </a:hlinkClick>
              </a:rPr>
              <a:t>Genesis 1:2</a:t>
            </a:r>
            <a:r>
              <a:rPr lang="en-US" sz="1600" dirty="0">
                <a:solidFill>
                  <a:srgbClr val="00B0F0"/>
                </a:solidFill>
              </a:rPr>
              <a:t>) these are the actions of the wicked, “And God said, Let there be light…” (</a:t>
            </a:r>
            <a:r>
              <a:rPr lang="en-US" sz="1600" dirty="0">
                <a:solidFill>
                  <a:srgbClr val="00B0F0"/>
                </a:solidFill>
                <a:hlinkClick r:id="rId3">
                  <a:extLst>
                    <a:ext uri="{A12FA001-AC4F-418D-AE19-62706E023703}">
                      <ahyp:hlinkClr xmlns:ahyp="http://schemas.microsoft.com/office/drawing/2018/hyperlinkcolor" val="tx"/>
                    </a:ext>
                  </a:extLst>
                </a:hlinkClick>
              </a:rPr>
              <a:t>Genesis 1:3</a:t>
            </a:r>
            <a:r>
              <a:rPr lang="en-US" sz="1600" dirty="0">
                <a:solidFill>
                  <a:srgbClr val="00B0F0"/>
                </a:solidFill>
              </a:rPr>
              <a:t>) these are the actions of the righteous. But I don’t know which one of them He desired, the actions of these or the actions of those. Since it is written “And God saw the light that it was good…” (</a:t>
            </a:r>
            <a:r>
              <a:rPr lang="en-US" sz="1600" dirty="0">
                <a:solidFill>
                  <a:srgbClr val="00B0F0"/>
                </a:solidFill>
                <a:hlinkClick r:id="rId4">
                  <a:extLst>
                    <a:ext uri="{A12FA001-AC4F-418D-AE19-62706E023703}">
                      <ahyp:hlinkClr xmlns:ahyp="http://schemas.microsoft.com/office/drawing/2018/hyperlinkcolor" val="tx"/>
                    </a:ext>
                  </a:extLst>
                </a:hlinkClick>
              </a:rPr>
              <a:t>Genesis 1:4</a:t>
            </a:r>
            <a:r>
              <a:rPr lang="en-US" sz="1600" dirty="0">
                <a:solidFill>
                  <a:srgbClr val="00B0F0"/>
                </a:solidFill>
              </a:rPr>
              <a:t>). He desires the actions of the righteous and not the actions of the wicked.</a:t>
            </a:r>
            <a:endParaRPr lang="he-IL" sz="1600" dirty="0">
              <a:solidFill>
                <a:srgbClr val="00B0F0"/>
              </a:solidFill>
            </a:endParaRPr>
          </a:p>
          <a:p>
            <a:pPr marL="0" indent="0" algn="just" rtl="1">
              <a:buNone/>
            </a:pPr>
            <a:endParaRPr lang="en-US" sz="1800" dirty="0"/>
          </a:p>
        </p:txBody>
      </p:sp>
    </p:spTree>
    <p:extLst>
      <p:ext uri="{BB962C8B-B14F-4D97-AF65-F5344CB8AC3E}">
        <p14:creationId xmlns:p14="http://schemas.microsoft.com/office/powerpoint/2010/main" val="1685957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3D807-E398-49FB-BE14-D573583A5FA7}"/>
              </a:ext>
            </a:extLst>
          </p:cNvPr>
          <p:cNvSpPr>
            <a:spLocks noGrp="1"/>
          </p:cNvSpPr>
          <p:nvPr>
            <p:ph type="title"/>
          </p:nvPr>
        </p:nvSpPr>
        <p:spPr/>
        <p:txBody>
          <a:bodyPr/>
          <a:lstStyle/>
          <a:p>
            <a:r>
              <a:rPr lang="en-CA" dirty="0"/>
              <a:t>The </a:t>
            </a:r>
            <a:r>
              <a:rPr lang="en-CA" dirty="0" err="1"/>
              <a:t>Firmanent</a:t>
            </a:r>
            <a:r>
              <a:rPr lang="en-CA" dirty="0"/>
              <a:t> and The Upper Waters</a:t>
            </a:r>
            <a:endParaRPr lang="en-US" dirty="0"/>
          </a:p>
        </p:txBody>
      </p:sp>
      <p:sp>
        <p:nvSpPr>
          <p:cNvPr id="3" name="Content Placeholder 2">
            <a:extLst>
              <a:ext uri="{FF2B5EF4-FFF2-40B4-BE49-F238E27FC236}">
                <a16:creationId xmlns:a16="http://schemas.microsoft.com/office/drawing/2014/main" id="{0707DA5D-3BE5-4E09-AFC9-31202A5BA5B7}"/>
              </a:ext>
            </a:extLst>
          </p:cNvPr>
          <p:cNvSpPr>
            <a:spLocks noGrp="1"/>
          </p:cNvSpPr>
          <p:nvPr>
            <p:ph idx="1"/>
          </p:nvPr>
        </p:nvSpPr>
        <p:spPr>
          <a:xfrm>
            <a:off x="1141412" y="2249486"/>
            <a:ext cx="9905999" cy="4608513"/>
          </a:xfrm>
        </p:spPr>
        <p:txBody>
          <a:bodyPr>
            <a:normAutofit fontScale="77500" lnSpcReduction="20000"/>
          </a:bodyPr>
          <a:lstStyle/>
          <a:p>
            <a:r>
              <a:rPr lang="en-CA" dirty="0"/>
              <a:t>Defining the Term </a:t>
            </a:r>
            <a:r>
              <a:rPr lang="he-IL" dirty="0"/>
              <a:t>רקיע</a:t>
            </a:r>
            <a:r>
              <a:rPr lang="en-CA" dirty="0"/>
              <a:t> is DIFFICULT- The Rambam in Guide 2:30 suggests Hashem didn’t look at it and see “it was good” because most people can’t understand what </a:t>
            </a:r>
            <a:r>
              <a:rPr lang="he-IL" dirty="0"/>
              <a:t>רקיע</a:t>
            </a:r>
            <a:r>
              <a:rPr lang="en-CA" dirty="0"/>
              <a:t> is.</a:t>
            </a:r>
          </a:p>
          <a:p>
            <a:pPr marL="0" indent="0">
              <a:buNone/>
            </a:pPr>
            <a:r>
              <a:rPr lang="en-CA" dirty="0" err="1"/>
              <a:t>Seforno</a:t>
            </a:r>
            <a:r>
              <a:rPr lang="en-CA" dirty="0"/>
              <a:t> 1:17- (translation by Eliyahu Munk) Explains that his verse refers to the precipitation cycle. </a:t>
            </a:r>
          </a:p>
          <a:p>
            <a:pPr marL="0" indent="0" algn="just" rtl="1">
              <a:buNone/>
            </a:pPr>
            <a:r>
              <a:rPr lang="he-IL" b="1" dirty="0"/>
              <a:t>יהי רקיע בתוך המים</a:t>
            </a:r>
            <a:r>
              <a:rPr lang="he-IL" dirty="0"/>
              <a:t> יהי טבע בתוך המים היסודיים כמו גלגל בתוכם סביב מבדיל בצורה קצתם מקצתם באופן שאיזה חלק עליון מן המים לצד האויר ישוב לטבע אידיי והנה בזה עלו בהכרח אל איזה גבול באויר היסודיי וקבל האויר איזה עסוי בהכרח להיות מקום לחלק שנהפך לאיד והתפשט אל מקום רב הכמות ממקומו הראשון:</a:t>
            </a:r>
            <a:endParaRPr lang="en-CA" dirty="0"/>
          </a:p>
          <a:p>
            <a:pPr marL="0" indent="0" algn="just">
              <a:buNone/>
            </a:pPr>
            <a:r>
              <a:rPr lang="he-IL" dirty="0"/>
              <a:t>יהי רקיע בתוך המים, </a:t>
            </a:r>
            <a:r>
              <a:rPr lang="en-US" dirty="0"/>
              <a:t>let there be </a:t>
            </a:r>
            <a:r>
              <a:rPr lang="he-IL" dirty="0"/>
              <a:t>טבע, </a:t>
            </a:r>
            <a:r>
              <a:rPr lang="en-US" dirty="0"/>
              <a:t>i.e. guidelines, rules governing the function of what is below and what is above the primordial waters. Just as there are such parameters surrounding our world, i.e. the globe we call “earth,” so there should be similar guidelines governing what is below the atmosphere and earth itself. The region in which air exists should become clearly defined. [the gaseous nature of air should not be allowed to escape into all directions of the universe beyond our globe so that creatures on earth would die from the lack of air.</a:t>
            </a:r>
            <a:endParaRPr lang="en-CA" dirty="0"/>
          </a:p>
          <a:p>
            <a:pPr marL="0" indent="0" algn="r" rtl="1">
              <a:buNone/>
            </a:pPr>
            <a:endParaRPr lang="en-CA" dirty="0"/>
          </a:p>
          <a:p>
            <a:endParaRPr lang="en-US" dirty="0"/>
          </a:p>
        </p:txBody>
      </p:sp>
    </p:spTree>
    <p:extLst>
      <p:ext uri="{BB962C8B-B14F-4D97-AF65-F5344CB8AC3E}">
        <p14:creationId xmlns:p14="http://schemas.microsoft.com/office/powerpoint/2010/main" val="3518212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D023E-79F4-4F31-B5BD-FD1E773B5C7D}"/>
              </a:ext>
            </a:extLst>
          </p:cNvPr>
          <p:cNvSpPr>
            <a:spLocks noGrp="1"/>
          </p:cNvSpPr>
          <p:nvPr>
            <p:ph type="title"/>
          </p:nvPr>
        </p:nvSpPr>
        <p:spPr/>
        <p:txBody>
          <a:bodyPr/>
          <a:lstStyle/>
          <a:p>
            <a:r>
              <a:rPr lang="en-CA" dirty="0"/>
              <a:t>The </a:t>
            </a:r>
            <a:r>
              <a:rPr lang="en-CA" dirty="0" err="1"/>
              <a:t>Firmanent</a:t>
            </a:r>
            <a:r>
              <a:rPr lang="en-CA" dirty="0"/>
              <a:t> and The Upper Waters: Rabbi </a:t>
            </a:r>
            <a:r>
              <a:rPr lang="en-CA" dirty="0" err="1"/>
              <a:t>ShImshon</a:t>
            </a:r>
            <a:r>
              <a:rPr lang="en-CA" dirty="0"/>
              <a:t> Raphael Hirsch</a:t>
            </a:r>
            <a:endParaRPr lang="en-US" dirty="0"/>
          </a:p>
        </p:txBody>
      </p:sp>
      <p:sp>
        <p:nvSpPr>
          <p:cNvPr id="3" name="Content Placeholder 2">
            <a:extLst>
              <a:ext uri="{FF2B5EF4-FFF2-40B4-BE49-F238E27FC236}">
                <a16:creationId xmlns:a16="http://schemas.microsoft.com/office/drawing/2014/main" id="{42C139C8-457F-426F-AEA5-40C028CB070B}"/>
              </a:ext>
            </a:extLst>
          </p:cNvPr>
          <p:cNvSpPr>
            <a:spLocks noGrp="1"/>
          </p:cNvSpPr>
          <p:nvPr>
            <p:ph idx="1"/>
          </p:nvPr>
        </p:nvSpPr>
        <p:spPr/>
        <p:txBody>
          <a:bodyPr>
            <a:normAutofit/>
          </a:bodyPr>
          <a:lstStyle/>
          <a:p>
            <a:pPr marL="0" indent="0" algn="just">
              <a:buNone/>
            </a:pPr>
            <a:endParaRPr lang="en-CA" dirty="0">
              <a:solidFill>
                <a:srgbClr val="002060"/>
              </a:solidFill>
            </a:endParaRPr>
          </a:p>
          <a:p>
            <a:pPr marL="0" indent="0" algn="l">
              <a:buNone/>
            </a:pPr>
            <a:endParaRPr lang="en-US" dirty="0">
              <a:solidFill>
                <a:srgbClr val="002060"/>
              </a:solidFill>
            </a:endParaRPr>
          </a:p>
        </p:txBody>
      </p:sp>
      <p:graphicFrame>
        <p:nvGraphicFramePr>
          <p:cNvPr id="5" name="Table 5">
            <a:extLst>
              <a:ext uri="{FF2B5EF4-FFF2-40B4-BE49-F238E27FC236}">
                <a16:creationId xmlns:a16="http://schemas.microsoft.com/office/drawing/2014/main" id="{479EF925-2845-43C7-A27F-CFAB6B28AD42}"/>
              </a:ext>
            </a:extLst>
          </p:cNvPr>
          <p:cNvGraphicFramePr>
            <a:graphicFrameLocks noGrp="1"/>
          </p:cNvGraphicFramePr>
          <p:nvPr>
            <p:extLst>
              <p:ext uri="{D42A27DB-BD31-4B8C-83A1-F6EECF244321}">
                <p14:modId xmlns:p14="http://schemas.microsoft.com/office/powerpoint/2010/main" val="3361390234"/>
              </p:ext>
            </p:extLst>
          </p:nvPr>
        </p:nvGraphicFramePr>
        <p:xfrm>
          <a:off x="0" y="2097088"/>
          <a:ext cx="12106275" cy="5120640"/>
        </p:xfrm>
        <a:graphic>
          <a:graphicData uri="http://schemas.openxmlformats.org/drawingml/2006/table">
            <a:tbl>
              <a:tblPr firstRow="1" bandRow="1">
                <a:tableStyleId>{00A15C55-8517-42AA-B614-E9B94910E393}</a:tableStyleId>
              </a:tblPr>
              <a:tblGrid>
                <a:gridCol w="6934200">
                  <a:extLst>
                    <a:ext uri="{9D8B030D-6E8A-4147-A177-3AD203B41FA5}">
                      <a16:colId xmlns:a16="http://schemas.microsoft.com/office/drawing/2014/main" val="3525853591"/>
                    </a:ext>
                  </a:extLst>
                </a:gridCol>
                <a:gridCol w="5172075">
                  <a:extLst>
                    <a:ext uri="{9D8B030D-6E8A-4147-A177-3AD203B41FA5}">
                      <a16:colId xmlns:a16="http://schemas.microsoft.com/office/drawing/2014/main" val="394687818"/>
                    </a:ext>
                  </a:extLst>
                </a:gridCol>
              </a:tblGrid>
              <a:tr h="476091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b="0" i="0" dirty="0">
                          <a:solidFill>
                            <a:srgbClr val="002060"/>
                          </a:solidFill>
                          <a:effectLst/>
                          <a:latin typeface="SBLBibLit"/>
                        </a:rPr>
                        <a:t>There is also doubt as to the meaning of the name "heaven" in our verse. If the basic connotation of “</a:t>
                      </a:r>
                      <a:r>
                        <a:rPr lang="he-IL" sz="2400" b="0" i="0" dirty="0">
                          <a:solidFill>
                            <a:srgbClr val="002060"/>
                          </a:solidFill>
                          <a:effectLst/>
                          <a:latin typeface="SBLBibLit"/>
                        </a:rPr>
                        <a:t>רקיע</a:t>
                      </a:r>
                      <a:r>
                        <a:rPr lang="en-US" sz="2400" b="0" i="0" dirty="0">
                          <a:solidFill>
                            <a:srgbClr val="002060"/>
                          </a:solidFill>
                          <a:effectLst/>
                          <a:latin typeface="SBLBibLit"/>
                        </a:rPr>
                        <a:t>" were to stretch and spread, “</a:t>
                      </a:r>
                      <a:r>
                        <a:rPr lang="he-IL" sz="2400" b="0" i="0" dirty="0">
                          <a:solidFill>
                            <a:srgbClr val="002060"/>
                          </a:solidFill>
                          <a:effectLst/>
                          <a:latin typeface="SBLBibLit"/>
                        </a:rPr>
                        <a:t>רקיע</a:t>
                      </a:r>
                      <a:r>
                        <a:rPr lang="en-US" sz="2400" b="0" i="0" dirty="0">
                          <a:solidFill>
                            <a:srgbClr val="002060"/>
                          </a:solidFill>
                          <a:effectLst/>
                          <a:latin typeface="SBLBibLit"/>
                        </a:rPr>
                        <a:t>" would express the feature of air, since the way of air to spread, in contrast to water and land, which are denser. It therefore seems that “</a:t>
                      </a:r>
                      <a:r>
                        <a:rPr lang="he-IL" sz="2400" b="0" i="0" dirty="0">
                          <a:solidFill>
                            <a:srgbClr val="002060"/>
                          </a:solidFill>
                          <a:effectLst/>
                          <a:latin typeface="SBLBibLit"/>
                        </a:rPr>
                        <a:t>רקיע</a:t>
                      </a:r>
                      <a:r>
                        <a:rPr lang="en-US" sz="2400" b="0" i="0" dirty="0">
                          <a:solidFill>
                            <a:srgbClr val="002060"/>
                          </a:solidFill>
                          <a:effectLst/>
                          <a:latin typeface="SBLBibLit"/>
                        </a:rPr>
                        <a:t>" is a name for the atmosphere, and that it indicates the space between the lower and upper waters. At its lower edge water flows, and the steam rises to its upper layer to form clouds and rain a meter. The atmosphere is in the middle, between water and water, below it are the lower waters and above it are the upper waters.</a:t>
                      </a:r>
                      <a:endParaRPr lang="en-CA" sz="2400" b="0" i="0" dirty="0">
                        <a:solidFill>
                          <a:srgbClr val="002060"/>
                        </a:solidFill>
                        <a:effectLst/>
                        <a:latin typeface="SBLBibLit"/>
                      </a:endParaRPr>
                    </a:p>
                    <a:p>
                      <a:endParaRPr lang="en-US" dirty="0"/>
                    </a:p>
                  </a:txBody>
                  <a:tcPr>
                    <a:solidFill>
                      <a:schemeClr val="tx2"/>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400" b="0" i="0" dirty="0">
                          <a:solidFill>
                            <a:srgbClr val="002060"/>
                          </a:solidFill>
                          <a:effectLst/>
                          <a:latin typeface="SBLBibLit"/>
                        </a:rPr>
                        <a:t>יש גם ספק ביחס למשמעות השם ״רקיע״ בפסוקנו. אילו הייתה הוראת היסוד של ״רקע״, להימתח ולהתפשט, היה ״רקיע״ מבטא את תכונת האויר, שכן דרכו של האויר להתפשט, בניגוד למים ולארץ שהם יותר צפופים. לכן נראה לומר ש״רקיע״ הוא שם לאטמוספירה, ושהוא מציין את החלל שבין המים התחתונים והעליונים. בשוליו התחתונים זורמים מים, והאדים עולים אל שכבתו העליונה ליצור עננים ולהמטיר מטר. האטמוספירה היא באמצע, בין מים למים, תחתיה הם המים התחתונים ומעליה הם המים העליונים.</a:t>
                      </a:r>
                      <a:endParaRPr lang="en-CA" sz="2400" b="0" i="0" dirty="0">
                        <a:solidFill>
                          <a:srgbClr val="002060"/>
                        </a:solidFill>
                        <a:effectLst/>
                        <a:latin typeface="SBLBibLit"/>
                      </a:endParaRPr>
                    </a:p>
                    <a:p>
                      <a:endParaRPr lang="en-US" dirty="0"/>
                    </a:p>
                  </a:txBody>
                  <a:tcPr>
                    <a:solidFill>
                      <a:schemeClr val="tx2"/>
                    </a:solidFill>
                  </a:tcPr>
                </a:tc>
                <a:extLst>
                  <a:ext uri="{0D108BD9-81ED-4DB2-BD59-A6C34878D82A}">
                    <a16:rowId xmlns:a16="http://schemas.microsoft.com/office/drawing/2014/main" val="2068048640"/>
                  </a:ext>
                </a:extLst>
              </a:tr>
            </a:tbl>
          </a:graphicData>
        </a:graphic>
      </p:graphicFrame>
    </p:spTree>
    <p:extLst>
      <p:ext uri="{BB962C8B-B14F-4D97-AF65-F5344CB8AC3E}">
        <p14:creationId xmlns:p14="http://schemas.microsoft.com/office/powerpoint/2010/main" val="2863754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D023E-79F4-4F31-B5BD-FD1E773B5C7D}"/>
              </a:ext>
            </a:extLst>
          </p:cNvPr>
          <p:cNvSpPr>
            <a:spLocks noGrp="1"/>
          </p:cNvSpPr>
          <p:nvPr>
            <p:ph type="title"/>
          </p:nvPr>
        </p:nvSpPr>
        <p:spPr/>
        <p:txBody>
          <a:bodyPr/>
          <a:lstStyle/>
          <a:p>
            <a:r>
              <a:rPr lang="en-CA" dirty="0"/>
              <a:t>The </a:t>
            </a:r>
            <a:r>
              <a:rPr lang="en-CA" dirty="0" err="1"/>
              <a:t>Firmanent</a:t>
            </a:r>
            <a:r>
              <a:rPr lang="en-CA" dirty="0"/>
              <a:t> and The Upper Waters: Rabbi </a:t>
            </a:r>
            <a:r>
              <a:rPr lang="en-CA" dirty="0" err="1"/>
              <a:t>ShImshon</a:t>
            </a:r>
            <a:r>
              <a:rPr lang="en-CA" dirty="0"/>
              <a:t> Raphael Hirsch</a:t>
            </a:r>
            <a:endParaRPr lang="en-US" dirty="0"/>
          </a:p>
        </p:txBody>
      </p:sp>
      <p:sp>
        <p:nvSpPr>
          <p:cNvPr id="3" name="Content Placeholder 2">
            <a:extLst>
              <a:ext uri="{FF2B5EF4-FFF2-40B4-BE49-F238E27FC236}">
                <a16:creationId xmlns:a16="http://schemas.microsoft.com/office/drawing/2014/main" id="{42C139C8-457F-426F-AEA5-40C028CB070B}"/>
              </a:ext>
            </a:extLst>
          </p:cNvPr>
          <p:cNvSpPr>
            <a:spLocks noGrp="1"/>
          </p:cNvSpPr>
          <p:nvPr>
            <p:ph idx="1"/>
          </p:nvPr>
        </p:nvSpPr>
        <p:spPr/>
        <p:txBody>
          <a:bodyPr>
            <a:normAutofit/>
          </a:bodyPr>
          <a:lstStyle/>
          <a:p>
            <a:pPr algn="r" rtl="1"/>
            <a:endParaRPr lang="en-US" dirty="0"/>
          </a:p>
        </p:txBody>
      </p:sp>
      <p:graphicFrame>
        <p:nvGraphicFramePr>
          <p:cNvPr id="4" name="Table 4">
            <a:extLst>
              <a:ext uri="{FF2B5EF4-FFF2-40B4-BE49-F238E27FC236}">
                <a16:creationId xmlns:a16="http://schemas.microsoft.com/office/drawing/2014/main" id="{04D26246-0864-440A-91C7-E69ECA50610D}"/>
              </a:ext>
            </a:extLst>
          </p:cNvPr>
          <p:cNvGraphicFramePr>
            <a:graphicFrameLocks noGrp="1"/>
          </p:cNvGraphicFramePr>
          <p:nvPr>
            <p:extLst>
              <p:ext uri="{D42A27DB-BD31-4B8C-83A1-F6EECF244321}">
                <p14:modId xmlns:p14="http://schemas.microsoft.com/office/powerpoint/2010/main" val="3671699837"/>
              </p:ext>
            </p:extLst>
          </p:nvPr>
        </p:nvGraphicFramePr>
        <p:xfrm>
          <a:off x="1" y="2249486"/>
          <a:ext cx="12172950" cy="6035040"/>
        </p:xfrm>
        <a:graphic>
          <a:graphicData uri="http://schemas.openxmlformats.org/drawingml/2006/table">
            <a:tbl>
              <a:tblPr firstRow="1" bandRow="1">
                <a:tableStyleId>{5C22544A-7EE6-4342-B048-85BDC9FD1C3A}</a:tableStyleId>
              </a:tblPr>
              <a:tblGrid>
                <a:gridCol w="7229474">
                  <a:extLst>
                    <a:ext uri="{9D8B030D-6E8A-4147-A177-3AD203B41FA5}">
                      <a16:colId xmlns:a16="http://schemas.microsoft.com/office/drawing/2014/main" val="1764540483"/>
                    </a:ext>
                  </a:extLst>
                </a:gridCol>
                <a:gridCol w="4943476">
                  <a:extLst>
                    <a:ext uri="{9D8B030D-6E8A-4147-A177-3AD203B41FA5}">
                      <a16:colId xmlns:a16="http://schemas.microsoft.com/office/drawing/2014/main" val="1618340591"/>
                    </a:ext>
                  </a:extLst>
                </a:gridCol>
              </a:tblGrid>
              <a:tr h="4608513">
                <a:tc>
                  <a:txBody>
                    <a:bodyPr/>
                    <a:lstStyle/>
                    <a:p>
                      <a:pPr algn="just"/>
                      <a:r>
                        <a:rPr lang="en-US" sz="2800" dirty="0">
                          <a:solidFill>
                            <a:srgbClr val="002060"/>
                          </a:solidFill>
                        </a:rPr>
                        <a:t>But "stretching and spreading" seems to be nothing more than a secondary connotation to the root “</a:t>
                      </a:r>
                      <a:r>
                        <a:rPr lang="he-IL" sz="2800" dirty="0">
                          <a:solidFill>
                            <a:srgbClr val="002060"/>
                          </a:solidFill>
                        </a:rPr>
                        <a:t>רקע</a:t>
                      </a:r>
                      <a:r>
                        <a:rPr lang="en-US" sz="2800" dirty="0">
                          <a:solidFill>
                            <a:srgbClr val="002060"/>
                          </a:solidFill>
                        </a:rPr>
                        <a:t>" for "background" everywhere means to tread firmly on a solid substance, and to trample it finely… </a:t>
                      </a:r>
                    </a:p>
                    <a:p>
                      <a:pPr algn="just"/>
                      <a:endParaRPr lang="en-US" sz="2800" dirty="0">
                        <a:solidFill>
                          <a:srgbClr val="002060"/>
                        </a:solidFill>
                      </a:endParaRPr>
                    </a:p>
                    <a:p>
                      <a:pPr algn="just"/>
                      <a:r>
                        <a:rPr lang="en-US" sz="2800" dirty="0">
                          <a:solidFill>
                            <a:srgbClr val="002060"/>
                          </a:solidFill>
                        </a:rPr>
                        <a:t>It follows that “</a:t>
                      </a:r>
                      <a:r>
                        <a:rPr lang="he-IL" sz="2800" dirty="0">
                          <a:solidFill>
                            <a:srgbClr val="002060"/>
                          </a:solidFill>
                        </a:rPr>
                        <a:t>רקיע</a:t>
                      </a:r>
                      <a:r>
                        <a:rPr lang="en-US" sz="2800" dirty="0">
                          <a:solidFill>
                            <a:srgbClr val="002060"/>
                          </a:solidFill>
                        </a:rPr>
                        <a:t>" means, so to speak, the lower surface of the sky, which appears to us as a dome spread over the earth and surrounds it on all sides.</a:t>
                      </a:r>
                    </a:p>
                  </a:txBody>
                  <a:tcPr>
                    <a:solidFill>
                      <a:schemeClr val="tx2"/>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800" b="0" i="0" dirty="0">
                          <a:solidFill>
                            <a:srgbClr val="002060"/>
                          </a:solidFill>
                          <a:effectLst/>
                          <a:latin typeface="SBLBibLit"/>
                        </a:rPr>
                        <a:t>אך נראה ש״להימתח ולהתפשט״ אינו אלא הוראה משנית לשורש ״רקע״, שהרי משמעות ״רקע״ בכל מקום היא לדרוך בחזקה על חומר מוצק, ולרמוס אותו עד דק. ואכן דרכה של מתכת, שהיא מתפשטת כשמרדדים אותה…</a:t>
                      </a:r>
                      <a:endParaRPr lang="en-CA" sz="2800" b="0" i="0" dirty="0">
                        <a:solidFill>
                          <a:srgbClr val="002060"/>
                        </a:solidFill>
                        <a:effectLst/>
                        <a:latin typeface="SBLBibLit"/>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2800" b="0" i="0" dirty="0">
                        <a:solidFill>
                          <a:srgbClr val="002060"/>
                        </a:solidFill>
                        <a:effectLst/>
                        <a:latin typeface="SBLBibLit"/>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2800" b="0" i="0" dirty="0">
                          <a:solidFill>
                            <a:srgbClr val="002060"/>
                          </a:solidFill>
                          <a:effectLst/>
                          <a:latin typeface="SBLBibLit"/>
                        </a:rPr>
                        <a:t>נמצא, ש״רקיע״ פירושו, כביכול, השטח התחתון של השמים, הנראה לנו ככיפה הפרושה על הארץ ומקיפה אותה מכל צדדיה.</a:t>
                      </a:r>
                      <a:endParaRPr lang="en-CA" sz="2800" b="0" i="0" dirty="0">
                        <a:solidFill>
                          <a:srgbClr val="002060"/>
                        </a:solidFill>
                        <a:effectLst/>
                        <a:latin typeface="SBLBibLit"/>
                      </a:endParaRPr>
                    </a:p>
                    <a:p>
                      <a:pPr marL="0" marR="0" lvl="0" indent="0" algn="just" defTabSz="914400" rtl="1" eaLnBrk="1" fontAlgn="auto" latinLnBrk="0" hangingPunct="1">
                        <a:lnSpc>
                          <a:spcPct val="100000"/>
                        </a:lnSpc>
                        <a:spcBef>
                          <a:spcPts val="0"/>
                        </a:spcBef>
                        <a:spcAft>
                          <a:spcPts val="0"/>
                        </a:spcAft>
                        <a:buClrTx/>
                        <a:buSzTx/>
                        <a:buFontTx/>
                        <a:buNone/>
                        <a:tabLst/>
                        <a:defRPr/>
                      </a:pPr>
                      <a:br>
                        <a:rPr lang="he-IL" dirty="0">
                          <a:solidFill>
                            <a:srgbClr val="002060"/>
                          </a:solidFill>
                        </a:rPr>
                      </a:br>
                      <a:endParaRPr lang="en-US" dirty="0">
                        <a:solidFill>
                          <a:srgbClr val="002060"/>
                        </a:solidFill>
                      </a:endParaRPr>
                    </a:p>
                    <a:p>
                      <a:endParaRPr lang="en-US" dirty="0"/>
                    </a:p>
                  </a:txBody>
                  <a:tcPr>
                    <a:solidFill>
                      <a:schemeClr val="tx2"/>
                    </a:solidFill>
                  </a:tcPr>
                </a:tc>
                <a:extLst>
                  <a:ext uri="{0D108BD9-81ED-4DB2-BD59-A6C34878D82A}">
                    <a16:rowId xmlns:a16="http://schemas.microsoft.com/office/drawing/2014/main" val="895819249"/>
                  </a:ext>
                </a:extLst>
              </a:tr>
            </a:tbl>
          </a:graphicData>
        </a:graphic>
      </p:graphicFrame>
    </p:spTree>
    <p:extLst>
      <p:ext uri="{BB962C8B-B14F-4D97-AF65-F5344CB8AC3E}">
        <p14:creationId xmlns:p14="http://schemas.microsoft.com/office/powerpoint/2010/main" val="405948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7803D-5EF7-4897-BB68-8FDDA902D245}"/>
              </a:ext>
            </a:extLst>
          </p:cNvPr>
          <p:cNvSpPr>
            <a:spLocks noGrp="1"/>
          </p:cNvSpPr>
          <p:nvPr>
            <p:ph type="title"/>
          </p:nvPr>
        </p:nvSpPr>
        <p:spPr/>
        <p:txBody>
          <a:bodyPr/>
          <a:lstStyle/>
          <a:p>
            <a:r>
              <a:rPr lang="en-CA" dirty="0"/>
              <a:t>Opposing Forces And Symmetry In </a:t>
            </a:r>
            <a:r>
              <a:rPr lang="en-CA" dirty="0" err="1"/>
              <a:t>CrEation</a:t>
            </a:r>
            <a:endParaRPr lang="en-US" dirty="0"/>
          </a:p>
        </p:txBody>
      </p:sp>
      <p:graphicFrame>
        <p:nvGraphicFramePr>
          <p:cNvPr id="4" name="Table 4">
            <a:extLst>
              <a:ext uri="{FF2B5EF4-FFF2-40B4-BE49-F238E27FC236}">
                <a16:creationId xmlns:a16="http://schemas.microsoft.com/office/drawing/2014/main" id="{813B659B-1FC0-41C0-8DDF-D15CCA7338EF}"/>
              </a:ext>
            </a:extLst>
          </p:cNvPr>
          <p:cNvGraphicFramePr>
            <a:graphicFrameLocks noGrp="1"/>
          </p:cNvGraphicFramePr>
          <p:nvPr>
            <p:ph idx="1"/>
            <p:extLst>
              <p:ext uri="{D42A27DB-BD31-4B8C-83A1-F6EECF244321}">
                <p14:modId xmlns:p14="http://schemas.microsoft.com/office/powerpoint/2010/main" val="3192964631"/>
              </p:ext>
            </p:extLst>
          </p:nvPr>
        </p:nvGraphicFramePr>
        <p:xfrm>
          <a:off x="1141413" y="1792288"/>
          <a:ext cx="9906000" cy="1846262"/>
        </p:xfrm>
        <a:graphic>
          <a:graphicData uri="http://schemas.openxmlformats.org/drawingml/2006/table">
            <a:tbl>
              <a:tblPr firstRow="1" bandRow="1">
                <a:tableStyleId>{5C22544A-7EE6-4342-B048-85BDC9FD1C3A}</a:tableStyleId>
              </a:tblPr>
              <a:tblGrid>
                <a:gridCol w="3302000">
                  <a:extLst>
                    <a:ext uri="{9D8B030D-6E8A-4147-A177-3AD203B41FA5}">
                      <a16:colId xmlns:a16="http://schemas.microsoft.com/office/drawing/2014/main" val="1684977132"/>
                    </a:ext>
                  </a:extLst>
                </a:gridCol>
                <a:gridCol w="3302000">
                  <a:extLst>
                    <a:ext uri="{9D8B030D-6E8A-4147-A177-3AD203B41FA5}">
                      <a16:colId xmlns:a16="http://schemas.microsoft.com/office/drawing/2014/main" val="244362562"/>
                    </a:ext>
                  </a:extLst>
                </a:gridCol>
                <a:gridCol w="3302000">
                  <a:extLst>
                    <a:ext uri="{9D8B030D-6E8A-4147-A177-3AD203B41FA5}">
                      <a16:colId xmlns:a16="http://schemas.microsoft.com/office/drawing/2014/main" val="3864613563"/>
                    </a:ext>
                  </a:extLst>
                </a:gridCol>
              </a:tblGrid>
              <a:tr h="532716">
                <a:tc>
                  <a:txBody>
                    <a:bodyPr/>
                    <a:lstStyle/>
                    <a:p>
                      <a:pPr algn="ctr"/>
                      <a:r>
                        <a:rPr lang="en-CA" dirty="0"/>
                        <a:t>Day 1</a:t>
                      </a:r>
                      <a:endParaRPr lang="en-US" dirty="0"/>
                    </a:p>
                  </a:txBody>
                  <a:tcPr/>
                </a:tc>
                <a:tc>
                  <a:txBody>
                    <a:bodyPr/>
                    <a:lstStyle/>
                    <a:p>
                      <a:pPr algn="ctr"/>
                      <a:r>
                        <a:rPr lang="en-CA" dirty="0"/>
                        <a:t>Day 2</a:t>
                      </a:r>
                      <a:endParaRPr lang="en-US" dirty="0"/>
                    </a:p>
                  </a:txBody>
                  <a:tcPr/>
                </a:tc>
                <a:tc>
                  <a:txBody>
                    <a:bodyPr/>
                    <a:lstStyle/>
                    <a:p>
                      <a:pPr algn="ctr"/>
                      <a:r>
                        <a:rPr lang="en-CA" dirty="0"/>
                        <a:t>Day 3</a:t>
                      </a:r>
                      <a:endParaRPr lang="en-US" dirty="0"/>
                    </a:p>
                  </a:txBody>
                  <a:tcPr/>
                </a:tc>
                <a:extLst>
                  <a:ext uri="{0D108BD9-81ED-4DB2-BD59-A6C34878D82A}">
                    <a16:rowId xmlns:a16="http://schemas.microsoft.com/office/drawing/2014/main" val="1236850389"/>
                  </a:ext>
                </a:extLst>
              </a:tr>
              <a:tr h="1313546">
                <a:tc>
                  <a:txBody>
                    <a:bodyPr/>
                    <a:lstStyle/>
                    <a:p>
                      <a:r>
                        <a:rPr lang="en-CA" dirty="0"/>
                        <a:t>Light vs. Darkness</a:t>
                      </a:r>
                    </a:p>
                    <a:p>
                      <a:endParaRPr lang="en-CA" dirty="0"/>
                    </a:p>
                    <a:p>
                      <a:r>
                        <a:rPr lang="en-CA" dirty="0"/>
                        <a:t>Day vs Night</a:t>
                      </a:r>
                      <a:endParaRPr lang="en-US" dirty="0"/>
                    </a:p>
                  </a:txBody>
                  <a:tcPr/>
                </a:tc>
                <a:tc>
                  <a:txBody>
                    <a:bodyPr/>
                    <a:lstStyle/>
                    <a:p>
                      <a:r>
                        <a:rPr lang="en-CA" dirty="0"/>
                        <a:t>Upper Water vs. Lower Waters</a:t>
                      </a:r>
                      <a:endParaRPr lang="en-US" dirty="0"/>
                    </a:p>
                  </a:txBody>
                  <a:tcPr/>
                </a:tc>
                <a:tc>
                  <a:txBody>
                    <a:bodyPr/>
                    <a:lstStyle/>
                    <a:p>
                      <a:pPr algn="ctr"/>
                      <a:r>
                        <a:rPr lang="en-CA" dirty="0"/>
                        <a:t>Dry Land Vs. Sea</a:t>
                      </a:r>
                      <a:endParaRPr lang="en-US" dirty="0"/>
                    </a:p>
                  </a:txBody>
                  <a:tcPr/>
                </a:tc>
                <a:extLst>
                  <a:ext uri="{0D108BD9-81ED-4DB2-BD59-A6C34878D82A}">
                    <a16:rowId xmlns:a16="http://schemas.microsoft.com/office/drawing/2014/main" val="2942497512"/>
                  </a:ext>
                </a:extLst>
              </a:tr>
            </a:tbl>
          </a:graphicData>
        </a:graphic>
      </p:graphicFrame>
      <p:sp>
        <p:nvSpPr>
          <p:cNvPr id="5" name="TextBox 4">
            <a:extLst>
              <a:ext uri="{FF2B5EF4-FFF2-40B4-BE49-F238E27FC236}">
                <a16:creationId xmlns:a16="http://schemas.microsoft.com/office/drawing/2014/main" id="{BFC610CB-B4AE-42A1-892B-0BAD0B3041CA}"/>
              </a:ext>
            </a:extLst>
          </p:cNvPr>
          <p:cNvSpPr txBox="1"/>
          <p:nvPr/>
        </p:nvSpPr>
        <p:spPr>
          <a:xfrm>
            <a:off x="1143001" y="3769677"/>
            <a:ext cx="9905998" cy="646331"/>
          </a:xfrm>
          <a:prstGeom prst="rect">
            <a:avLst/>
          </a:prstGeom>
          <a:noFill/>
        </p:spPr>
        <p:txBody>
          <a:bodyPr wrap="square" rtlCol="0">
            <a:spAutoFit/>
          </a:bodyPr>
          <a:lstStyle/>
          <a:p>
            <a:r>
              <a:rPr lang="en-US" dirty="0"/>
              <a:t>S</a:t>
            </a:r>
            <a:r>
              <a:rPr lang="en-CA" dirty="0" err="1"/>
              <a:t>amuel</a:t>
            </a:r>
            <a:r>
              <a:rPr lang="en-CA" dirty="0"/>
              <a:t> David </a:t>
            </a:r>
            <a:r>
              <a:rPr lang="en-CA" dirty="0" err="1"/>
              <a:t>Luzzato</a:t>
            </a:r>
            <a:r>
              <a:rPr lang="en-CA" dirty="0"/>
              <a:t> on </a:t>
            </a:r>
            <a:r>
              <a:rPr lang="en-CA" dirty="0" err="1"/>
              <a:t>Bereishit</a:t>
            </a:r>
            <a:r>
              <a:rPr lang="en-CA" dirty="0"/>
              <a:t> 1:7</a:t>
            </a:r>
          </a:p>
          <a:p>
            <a:endParaRPr lang="en-US" dirty="0"/>
          </a:p>
        </p:txBody>
      </p:sp>
      <p:graphicFrame>
        <p:nvGraphicFramePr>
          <p:cNvPr id="6" name="Table 6">
            <a:extLst>
              <a:ext uri="{FF2B5EF4-FFF2-40B4-BE49-F238E27FC236}">
                <a16:creationId xmlns:a16="http://schemas.microsoft.com/office/drawing/2014/main" id="{C6BA83B4-B26A-4954-8A20-7BEB5C4130F7}"/>
              </a:ext>
            </a:extLst>
          </p:cNvPr>
          <p:cNvGraphicFramePr>
            <a:graphicFrameLocks noGrp="1"/>
          </p:cNvGraphicFramePr>
          <p:nvPr>
            <p:extLst>
              <p:ext uri="{D42A27DB-BD31-4B8C-83A1-F6EECF244321}">
                <p14:modId xmlns:p14="http://schemas.microsoft.com/office/powerpoint/2010/main" val="3953247322"/>
              </p:ext>
            </p:extLst>
          </p:nvPr>
        </p:nvGraphicFramePr>
        <p:xfrm>
          <a:off x="1141413" y="4166136"/>
          <a:ext cx="9905998" cy="2834640"/>
        </p:xfrm>
        <a:graphic>
          <a:graphicData uri="http://schemas.openxmlformats.org/drawingml/2006/table">
            <a:tbl>
              <a:tblPr firstRow="1" bandRow="1">
                <a:tableStyleId>{5C22544A-7EE6-4342-B048-85BDC9FD1C3A}</a:tableStyleId>
              </a:tblPr>
              <a:tblGrid>
                <a:gridCol w="6021387">
                  <a:extLst>
                    <a:ext uri="{9D8B030D-6E8A-4147-A177-3AD203B41FA5}">
                      <a16:colId xmlns:a16="http://schemas.microsoft.com/office/drawing/2014/main" val="1460155878"/>
                    </a:ext>
                  </a:extLst>
                </a:gridCol>
                <a:gridCol w="3884611">
                  <a:extLst>
                    <a:ext uri="{9D8B030D-6E8A-4147-A177-3AD203B41FA5}">
                      <a16:colId xmlns:a16="http://schemas.microsoft.com/office/drawing/2014/main" val="1016263657"/>
                    </a:ext>
                  </a:extLst>
                </a:gridCol>
              </a:tblGrid>
              <a:tr h="2691864">
                <a:tc>
                  <a:txBody>
                    <a:bodyPr/>
                    <a:lstStyle/>
                    <a:p>
                      <a:pPr algn="just"/>
                      <a:r>
                        <a:rPr lang="en-US" dirty="0"/>
                        <a:t>G-d wanted to inform Israel that there not the sun nor anything else controls the rain. Therefore He discussed the creation of the upper water before the creation of the luminaries.</a:t>
                      </a:r>
                    </a:p>
                    <a:p>
                      <a:pPr algn="just"/>
                      <a:r>
                        <a:rPr lang="en-US" dirty="0"/>
                        <a:t>And behold the Torah speaks in the language of human beings, and said “there should be a </a:t>
                      </a:r>
                      <a:r>
                        <a:rPr lang="en-CA" dirty="0"/>
                        <a:t>firmament”</a:t>
                      </a:r>
                      <a:r>
                        <a:rPr lang="en-US" dirty="0"/>
                        <a:t> according to their theories. However the intention does not move from being true and stable, and it is that G</a:t>
                      </a:r>
                      <a:r>
                        <a:rPr lang="en-CA" dirty="0"/>
                        <a:t>-</a:t>
                      </a:r>
                      <a:r>
                        <a:rPr lang="en-US" dirty="0"/>
                        <a:t>d put in the nature of water to evaporate and then descend to the earth.</a:t>
                      </a:r>
                    </a:p>
                  </a:txBody>
                  <a:tcPr/>
                </a:tc>
                <a:tc>
                  <a:txBody>
                    <a:bodyPr/>
                    <a:lstStyle/>
                    <a:p>
                      <a:pPr algn="just" rtl="1"/>
                      <a:r>
                        <a:rPr lang="he-IL" sz="1800" b="1" kern="1200" dirty="0">
                          <a:solidFill>
                            <a:schemeClr val="lt1"/>
                          </a:solidFill>
                          <a:effectLst/>
                          <a:latin typeface="+mn-lt"/>
                          <a:ea typeface="+mn-ea"/>
                          <a:cs typeface="+mn-cs"/>
                        </a:rPr>
                        <a:t>רצה הקב״ה להודיע לישראל שאין השמש ולא שום דבר אחר שליט בגשם להורידו ושלא להורידו, ע״כ ספר מציאות המים העליונים קודם מציאות המאורות</a:t>
                      </a:r>
                      <a:r>
                        <a:rPr lang="en-US" sz="1800" b="1" kern="1200" dirty="0">
                          <a:solidFill>
                            <a:schemeClr val="lt1"/>
                          </a:solidFill>
                          <a:effectLst/>
                          <a:latin typeface="+mn-lt"/>
                          <a:ea typeface="+mn-ea"/>
                          <a:cs typeface="+mn-cs"/>
                        </a:rPr>
                        <a:t>.</a:t>
                      </a:r>
                    </a:p>
                    <a:p>
                      <a:pPr algn="just" rtl="1"/>
                      <a:r>
                        <a:rPr lang="en-US" sz="1800" b="1" kern="1200" dirty="0">
                          <a:solidFill>
                            <a:schemeClr val="lt1"/>
                          </a:solidFill>
                          <a:effectLst/>
                          <a:latin typeface="+mn-lt"/>
                          <a:ea typeface="+mn-ea"/>
                          <a:cs typeface="+mn-cs"/>
                        </a:rPr>
                        <a:t> </a:t>
                      </a:r>
                      <a:r>
                        <a:rPr lang="he-IL" sz="1800" b="1" kern="1200" dirty="0">
                          <a:solidFill>
                            <a:schemeClr val="lt1"/>
                          </a:solidFill>
                          <a:effectLst/>
                          <a:latin typeface="+mn-lt"/>
                          <a:ea typeface="+mn-ea"/>
                          <a:cs typeface="+mn-cs"/>
                        </a:rPr>
                        <a:t>והנה דברה תורה כל׳ בני אדם, ואמרה יהי רקיע לפי מחשבתם. ואמנם המכוון אינו זז מהיות אמת ויציב, והוא שהקל נתן בטבע המים להנשא למעלה ולרדת אח״כ למטה לארץ</a:t>
                      </a:r>
                      <a:r>
                        <a:rPr lang="en-US" sz="1800" b="1" kern="1200" dirty="0">
                          <a:solidFill>
                            <a:schemeClr val="lt1"/>
                          </a:solidFill>
                          <a:effectLst/>
                          <a:latin typeface="+mn-lt"/>
                          <a:ea typeface="+mn-ea"/>
                          <a:cs typeface="+mn-cs"/>
                        </a:rPr>
                        <a:t>.</a:t>
                      </a:r>
                    </a:p>
                    <a:p>
                      <a:pPr algn="just" rtl="1"/>
                      <a:endParaRPr lang="en-US" dirty="0"/>
                    </a:p>
                  </a:txBody>
                  <a:tcPr/>
                </a:tc>
                <a:extLst>
                  <a:ext uri="{0D108BD9-81ED-4DB2-BD59-A6C34878D82A}">
                    <a16:rowId xmlns:a16="http://schemas.microsoft.com/office/drawing/2014/main" val="3989935659"/>
                  </a:ext>
                </a:extLst>
              </a:tr>
            </a:tbl>
          </a:graphicData>
        </a:graphic>
      </p:graphicFrame>
    </p:spTree>
    <p:extLst>
      <p:ext uri="{BB962C8B-B14F-4D97-AF65-F5344CB8AC3E}">
        <p14:creationId xmlns:p14="http://schemas.microsoft.com/office/powerpoint/2010/main" val="117844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1144-1FB2-40F1-B3AE-8D868A6D6012}"/>
              </a:ext>
            </a:extLst>
          </p:cNvPr>
          <p:cNvSpPr>
            <a:spLocks noGrp="1"/>
          </p:cNvSpPr>
          <p:nvPr>
            <p:ph type="title"/>
          </p:nvPr>
        </p:nvSpPr>
        <p:spPr/>
        <p:txBody>
          <a:bodyPr/>
          <a:lstStyle/>
          <a:p>
            <a:r>
              <a:rPr lang="en-CA" dirty="0"/>
              <a:t>Hashem’s Thought Process</a:t>
            </a:r>
            <a:endParaRPr lang="en-US" dirty="0"/>
          </a:p>
        </p:txBody>
      </p:sp>
      <p:sp>
        <p:nvSpPr>
          <p:cNvPr id="3" name="Content Placeholder 2">
            <a:extLst>
              <a:ext uri="{FF2B5EF4-FFF2-40B4-BE49-F238E27FC236}">
                <a16:creationId xmlns:a16="http://schemas.microsoft.com/office/drawing/2014/main" id="{04B49770-21A4-4FE9-B0E0-0A87F339E3D3}"/>
              </a:ext>
            </a:extLst>
          </p:cNvPr>
          <p:cNvSpPr>
            <a:spLocks noGrp="1"/>
          </p:cNvSpPr>
          <p:nvPr>
            <p:ph idx="1"/>
          </p:nvPr>
        </p:nvSpPr>
        <p:spPr/>
        <p:txBody>
          <a:bodyPr>
            <a:normAutofit fontScale="92500" lnSpcReduction="20000"/>
          </a:bodyPr>
          <a:lstStyle/>
          <a:p>
            <a:r>
              <a:rPr lang="en-CA" dirty="0"/>
              <a:t>Every day of creation, includes three basic steps</a:t>
            </a:r>
          </a:p>
          <a:p>
            <a:pPr marL="800100" lvl="1" indent="-342900">
              <a:buFont typeface="+mj-lt"/>
              <a:buAutoNum type="arabicPeriod"/>
            </a:pPr>
            <a:r>
              <a:rPr lang="he-IL" dirty="0"/>
              <a:t>אמירה</a:t>
            </a:r>
            <a:r>
              <a:rPr lang="en-CA" dirty="0"/>
              <a:t>- Hashem declares his intention to create</a:t>
            </a:r>
          </a:p>
          <a:p>
            <a:pPr marL="800100" lvl="1" indent="-342900">
              <a:buFont typeface="+mj-lt"/>
              <a:buAutoNum type="arabicPeriod"/>
            </a:pPr>
            <a:r>
              <a:rPr lang="he-IL" dirty="0"/>
              <a:t>עשייה</a:t>
            </a:r>
            <a:r>
              <a:rPr lang="en-CA" dirty="0"/>
              <a:t>- Hashem creates</a:t>
            </a:r>
          </a:p>
          <a:p>
            <a:pPr marL="800100" lvl="1" indent="-342900">
              <a:buFont typeface="+mj-lt"/>
              <a:buAutoNum type="arabicPeriod"/>
            </a:pPr>
            <a:r>
              <a:rPr lang="he-IL" dirty="0"/>
              <a:t>ראיה</a:t>
            </a:r>
            <a:r>
              <a:rPr lang="en-CA" dirty="0"/>
              <a:t>- Hashem sees that what He created was good.</a:t>
            </a:r>
          </a:p>
          <a:p>
            <a:r>
              <a:rPr lang="en-US" dirty="0"/>
              <a:t>Obviously, these terms shouldn’t be understood literally (who was he talking to?) They, instead create a metaphor of the basic steps of a creative process</a:t>
            </a:r>
          </a:p>
          <a:p>
            <a:pPr marL="857250" lvl="1" indent="-457200">
              <a:buFont typeface="+mj-lt"/>
              <a:buAutoNum type="arabicPeriod"/>
            </a:pPr>
            <a:r>
              <a:rPr lang="en-US" dirty="0"/>
              <a:t>Initial Idea- You have a moment of inspiration to build.</a:t>
            </a:r>
          </a:p>
          <a:p>
            <a:pPr marL="857250" lvl="1" indent="-457200">
              <a:buFont typeface="+mj-lt"/>
              <a:buAutoNum type="arabicPeriod"/>
            </a:pPr>
            <a:r>
              <a:rPr lang="en-US" dirty="0"/>
              <a:t>Plan/Implementation- You design a plan and begin putting the project together.</a:t>
            </a:r>
          </a:p>
          <a:p>
            <a:pPr marL="857250" lvl="1" indent="-457200">
              <a:buFont typeface="+mj-lt"/>
              <a:buAutoNum type="arabicPeriod"/>
            </a:pPr>
            <a:r>
              <a:rPr lang="en-US" dirty="0"/>
              <a:t>Conclusion- The Building is completed and the idea it becomes a reality</a:t>
            </a:r>
          </a:p>
          <a:p>
            <a:pPr marL="857250" lvl="1" indent="-457200">
              <a:buFont typeface="+mj-lt"/>
              <a:buAutoNum type="arabicPeriod"/>
            </a:pPr>
            <a:endParaRPr lang="en-US" dirty="0"/>
          </a:p>
        </p:txBody>
      </p:sp>
    </p:spTree>
    <p:extLst>
      <p:ext uri="{BB962C8B-B14F-4D97-AF65-F5344CB8AC3E}">
        <p14:creationId xmlns:p14="http://schemas.microsoft.com/office/powerpoint/2010/main" val="241985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32FD7-93EA-4ACA-B6AB-C90433F68794}"/>
              </a:ext>
            </a:extLst>
          </p:cNvPr>
          <p:cNvSpPr>
            <a:spLocks noGrp="1"/>
          </p:cNvSpPr>
          <p:nvPr>
            <p:ph type="title"/>
          </p:nvPr>
        </p:nvSpPr>
        <p:spPr/>
        <p:txBody>
          <a:bodyPr/>
          <a:lstStyle/>
          <a:p>
            <a:pPr algn="ctr"/>
            <a:r>
              <a:rPr lang="en-US" dirty="0"/>
              <a:t>The Days and Their Pairs</a:t>
            </a:r>
          </a:p>
        </p:txBody>
      </p:sp>
      <p:graphicFrame>
        <p:nvGraphicFramePr>
          <p:cNvPr id="5" name="Table 5">
            <a:extLst>
              <a:ext uri="{FF2B5EF4-FFF2-40B4-BE49-F238E27FC236}">
                <a16:creationId xmlns:a16="http://schemas.microsoft.com/office/drawing/2014/main" id="{E2F771E6-8750-4EBD-B374-D102DC5F8ECB}"/>
              </a:ext>
            </a:extLst>
          </p:cNvPr>
          <p:cNvGraphicFramePr>
            <a:graphicFrameLocks noGrp="1"/>
          </p:cNvGraphicFramePr>
          <p:nvPr>
            <p:ph idx="1"/>
            <p:extLst>
              <p:ext uri="{D42A27DB-BD31-4B8C-83A1-F6EECF244321}">
                <p14:modId xmlns:p14="http://schemas.microsoft.com/office/powerpoint/2010/main" val="669836448"/>
              </p:ext>
            </p:extLst>
          </p:nvPr>
        </p:nvGraphicFramePr>
        <p:xfrm>
          <a:off x="1028700" y="2322512"/>
          <a:ext cx="10131424" cy="3573462"/>
        </p:xfrm>
        <a:graphic>
          <a:graphicData uri="http://schemas.openxmlformats.org/drawingml/2006/table">
            <a:tbl>
              <a:tblPr firstRow="1" bandRow="1">
                <a:tableStyleId>{5C22544A-7EE6-4342-B048-85BDC9FD1C3A}</a:tableStyleId>
              </a:tblPr>
              <a:tblGrid>
                <a:gridCol w="2532856">
                  <a:extLst>
                    <a:ext uri="{9D8B030D-6E8A-4147-A177-3AD203B41FA5}">
                      <a16:colId xmlns:a16="http://schemas.microsoft.com/office/drawing/2014/main" val="1116898880"/>
                    </a:ext>
                  </a:extLst>
                </a:gridCol>
                <a:gridCol w="2532856">
                  <a:extLst>
                    <a:ext uri="{9D8B030D-6E8A-4147-A177-3AD203B41FA5}">
                      <a16:colId xmlns:a16="http://schemas.microsoft.com/office/drawing/2014/main" val="638318400"/>
                    </a:ext>
                  </a:extLst>
                </a:gridCol>
                <a:gridCol w="2532856">
                  <a:extLst>
                    <a:ext uri="{9D8B030D-6E8A-4147-A177-3AD203B41FA5}">
                      <a16:colId xmlns:a16="http://schemas.microsoft.com/office/drawing/2014/main" val="3082208463"/>
                    </a:ext>
                  </a:extLst>
                </a:gridCol>
                <a:gridCol w="2532856">
                  <a:extLst>
                    <a:ext uri="{9D8B030D-6E8A-4147-A177-3AD203B41FA5}">
                      <a16:colId xmlns:a16="http://schemas.microsoft.com/office/drawing/2014/main" val="3417171482"/>
                    </a:ext>
                  </a:extLst>
                </a:gridCol>
              </a:tblGrid>
              <a:tr h="465826">
                <a:tc>
                  <a:txBody>
                    <a:bodyPr/>
                    <a:lstStyle/>
                    <a:p>
                      <a:pPr algn="ctr"/>
                      <a:endParaRPr lang="en-US" dirty="0"/>
                    </a:p>
                  </a:txBody>
                  <a:tcPr/>
                </a:tc>
                <a:tc>
                  <a:txBody>
                    <a:bodyPr/>
                    <a:lstStyle/>
                    <a:p>
                      <a:pPr algn="ctr"/>
                      <a:r>
                        <a:rPr lang="en-US" b="0" dirty="0"/>
                        <a:t>Day 1</a:t>
                      </a:r>
                    </a:p>
                  </a:txBody>
                  <a:tcPr/>
                </a:tc>
                <a:tc>
                  <a:txBody>
                    <a:bodyPr/>
                    <a:lstStyle/>
                    <a:p>
                      <a:pPr algn="ctr"/>
                      <a:r>
                        <a:rPr lang="en-US" dirty="0"/>
                        <a:t>Day 2</a:t>
                      </a:r>
                    </a:p>
                  </a:txBody>
                  <a:tcPr/>
                </a:tc>
                <a:tc>
                  <a:txBody>
                    <a:bodyPr/>
                    <a:lstStyle/>
                    <a:p>
                      <a:pPr algn="ctr"/>
                      <a:r>
                        <a:rPr lang="en-US" dirty="0"/>
                        <a:t>Day 3</a:t>
                      </a:r>
                    </a:p>
                  </a:txBody>
                  <a:tcPr/>
                </a:tc>
                <a:extLst>
                  <a:ext uri="{0D108BD9-81ED-4DB2-BD59-A6C34878D82A}">
                    <a16:rowId xmlns:a16="http://schemas.microsoft.com/office/drawing/2014/main" val="3770421977"/>
                  </a:ext>
                </a:extLst>
              </a:tr>
              <a:tr h="1493197">
                <a:tc>
                  <a:txBody>
                    <a:bodyPr/>
                    <a:lstStyle/>
                    <a:p>
                      <a:pPr algn="ctr"/>
                      <a:r>
                        <a:rPr lang="en-US" dirty="0">
                          <a:solidFill>
                            <a:schemeClr val="tx1"/>
                          </a:solidFill>
                        </a:rPr>
                        <a:t>Environment</a:t>
                      </a:r>
                    </a:p>
                  </a:txBody>
                  <a:tcPr/>
                </a:tc>
                <a:tc>
                  <a:txBody>
                    <a:bodyPr/>
                    <a:lstStyle/>
                    <a:p>
                      <a:pPr algn="ctr"/>
                      <a:r>
                        <a:rPr lang="en-US" dirty="0"/>
                        <a:t>Light/Darkness</a:t>
                      </a:r>
                    </a:p>
                  </a:txBody>
                  <a:tcPr/>
                </a:tc>
                <a:tc>
                  <a:txBody>
                    <a:bodyPr/>
                    <a:lstStyle/>
                    <a:p>
                      <a:pPr algn="ctr"/>
                      <a:r>
                        <a:rPr lang="en-US" dirty="0"/>
                        <a:t>“Separate Sky From Water”</a:t>
                      </a:r>
                    </a:p>
                  </a:txBody>
                  <a:tcPr/>
                </a:tc>
                <a:tc>
                  <a:txBody>
                    <a:bodyPr/>
                    <a:lstStyle/>
                    <a:p>
                      <a:pPr marL="342900" indent="-342900" algn="just">
                        <a:buFont typeface="+mj-lt"/>
                        <a:buAutoNum type="arabicPeriod"/>
                      </a:pPr>
                      <a:r>
                        <a:rPr lang="en-US" dirty="0"/>
                        <a:t>Separate Dry Land From Water</a:t>
                      </a:r>
                    </a:p>
                    <a:p>
                      <a:pPr marL="342900" indent="-342900" algn="just">
                        <a:buFont typeface="+mj-lt"/>
                        <a:buAutoNum type="arabicPeriod"/>
                      </a:pPr>
                      <a:endParaRPr lang="en-US" dirty="0"/>
                    </a:p>
                    <a:p>
                      <a:pPr marL="342900" indent="-342900" algn="just">
                        <a:buFont typeface="+mj-lt"/>
                        <a:buAutoNum type="arabicPeriod"/>
                      </a:pPr>
                      <a:r>
                        <a:rPr lang="en-US" dirty="0"/>
                        <a:t>Vegetation</a:t>
                      </a:r>
                    </a:p>
                  </a:txBody>
                  <a:tcPr/>
                </a:tc>
                <a:extLst>
                  <a:ext uri="{0D108BD9-81ED-4DB2-BD59-A6C34878D82A}">
                    <a16:rowId xmlns:a16="http://schemas.microsoft.com/office/drawing/2014/main" val="2688659276"/>
                  </a:ext>
                </a:extLst>
              </a:tr>
              <a:tr h="465826">
                <a:tc>
                  <a:txBody>
                    <a:bodyPr/>
                    <a:lstStyle/>
                    <a:p>
                      <a:endParaRPr lang="en-US" dirty="0"/>
                    </a:p>
                  </a:txBody>
                  <a:tcPr/>
                </a:tc>
                <a:tc>
                  <a:txBody>
                    <a:bodyPr/>
                    <a:lstStyle/>
                    <a:p>
                      <a:pPr algn="ctr"/>
                      <a:r>
                        <a:rPr lang="en-US" dirty="0">
                          <a:solidFill>
                            <a:schemeClr val="accent1"/>
                          </a:solidFill>
                        </a:rPr>
                        <a:t>Day 4</a:t>
                      </a:r>
                    </a:p>
                  </a:txBody>
                  <a:tcPr/>
                </a:tc>
                <a:tc>
                  <a:txBody>
                    <a:bodyPr/>
                    <a:lstStyle/>
                    <a:p>
                      <a:pPr algn="ctr"/>
                      <a:r>
                        <a:rPr lang="en-US" dirty="0">
                          <a:solidFill>
                            <a:schemeClr val="accent1"/>
                          </a:solidFill>
                        </a:rPr>
                        <a:t>Day 5</a:t>
                      </a:r>
                    </a:p>
                  </a:txBody>
                  <a:tcPr/>
                </a:tc>
                <a:tc>
                  <a:txBody>
                    <a:bodyPr/>
                    <a:lstStyle/>
                    <a:p>
                      <a:pPr algn="ctr"/>
                      <a:r>
                        <a:rPr lang="en-US" dirty="0">
                          <a:solidFill>
                            <a:schemeClr val="accent1"/>
                          </a:solidFill>
                        </a:rPr>
                        <a:t>Day 6</a:t>
                      </a:r>
                    </a:p>
                  </a:txBody>
                  <a:tcPr/>
                </a:tc>
                <a:extLst>
                  <a:ext uri="{0D108BD9-81ED-4DB2-BD59-A6C34878D82A}">
                    <a16:rowId xmlns:a16="http://schemas.microsoft.com/office/drawing/2014/main" val="3167152112"/>
                  </a:ext>
                </a:extLst>
              </a:tr>
              <a:tr h="1148613">
                <a:tc>
                  <a:txBody>
                    <a:bodyPr/>
                    <a:lstStyle/>
                    <a:p>
                      <a:pPr algn="ctr"/>
                      <a:r>
                        <a:rPr lang="en-US" dirty="0">
                          <a:solidFill>
                            <a:schemeClr val="accent1"/>
                          </a:solidFill>
                        </a:rPr>
                        <a:t>Inhabitant</a:t>
                      </a:r>
                    </a:p>
                  </a:txBody>
                  <a:tcPr/>
                </a:tc>
                <a:tc>
                  <a:txBody>
                    <a:bodyPr/>
                    <a:lstStyle/>
                    <a:p>
                      <a:pPr algn="ctr"/>
                      <a:r>
                        <a:rPr lang="en-US" dirty="0"/>
                        <a:t>Sun/Moon</a:t>
                      </a:r>
                    </a:p>
                  </a:txBody>
                  <a:tcPr/>
                </a:tc>
                <a:tc>
                  <a:txBody>
                    <a:bodyPr/>
                    <a:lstStyle/>
                    <a:p>
                      <a:pPr algn="ctr"/>
                      <a:r>
                        <a:rPr lang="en-US" dirty="0"/>
                        <a:t>Birds/Fish</a:t>
                      </a:r>
                    </a:p>
                  </a:txBody>
                  <a:tcPr/>
                </a:tc>
                <a:tc>
                  <a:txBody>
                    <a:bodyPr/>
                    <a:lstStyle/>
                    <a:p>
                      <a:pPr marL="342900" indent="-342900">
                        <a:buFont typeface="+mj-lt"/>
                        <a:buAutoNum type="arabicPeriod"/>
                      </a:pPr>
                      <a:r>
                        <a:rPr lang="en-US" dirty="0"/>
                        <a:t>Animals</a:t>
                      </a:r>
                    </a:p>
                    <a:p>
                      <a:pPr marL="342900" indent="-342900">
                        <a:buFont typeface="+mj-lt"/>
                        <a:buAutoNum type="arabicPeriod"/>
                      </a:pPr>
                      <a:endParaRPr lang="en-US" dirty="0"/>
                    </a:p>
                    <a:p>
                      <a:pPr marL="342900" indent="-342900">
                        <a:buFont typeface="+mj-lt"/>
                        <a:buAutoNum type="arabicPeriod"/>
                      </a:pPr>
                      <a:r>
                        <a:rPr lang="en-US" dirty="0"/>
                        <a:t>Humans</a:t>
                      </a:r>
                    </a:p>
                  </a:txBody>
                  <a:tcPr/>
                </a:tc>
                <a:extLst>
                  <a:ext uri="{0D108BD9-81ED-4DB2-BD59-A6C34878D82A}">
                    <a16:rowId xmlns:a16="http://schemas.microsoft.com/office/drawing/2014/main" val="11225427"/>
                  </a:ext>
                </a:extLst>
              </a:tr>
            </a:tbl>
          </a:graphicData>
        </a:graphic>
      </p:graphicFrame>
    </p:spTree>
    <p:extLst>
      <p:ext uri="{BB962C8B-B14F-4D97-AF65-F5344CB8AC3E}">
        <p14:creationId xmlns:p14="http://schemas.microsoft.com/office/powerpoint/2010/main" val="123194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7293-57D7-4C0A-8D97-C58B3492CB53}"/>
              </a:ext>
            </a:extLst>
          </p:cNvPr>
          <p:cNvSpPr>
            <a:spLocks noGrp="1"/>
          </p:cNvSpPr>
          <p:nvPr>
            <p:ph type="title"/>
          </p:nvPr>
        </p:nvSpPr>
        <p:spPr/>
        <p:txBody>
          <a:bodyPr/>
          <a:lstStyle/>
          <a:p>
            <a:pPr algn="ctr"/>
            <a:r>
              <a:rPr lang="en-US" dirty="0"/>
              <a:t>Uniqueness of Mankind</a:t>
            </a:r>
          </a:p>
        </p:txBody>
      </p:sp>
      <p:sp>
        <p:nvSpPr>
          <p:cNvPr id="3" name="Content Placeholder 2">
            <a:extLst>
              <a:ext uri="{FF2B5EF4-FFF2-40B4-BE49-F238E27FC236}">
                <a16:creationId xmlns:a16="http://schemas.microsoft.com/office/drawing/2014/main" id="{D4E2E524-5DAB-4298-A71F-92582CC9633F}"/>
              </a:ext>
            </a:extLst>
          </p:cNvPr>
          <p:cNvSpPr>
            <a:spLocks noGrp="1"/>
          </p:cNvSpPr>
          <p:nvPr>
            <p:ph idx="1"/>
          </p:nvPr>
        </p:nvSpPr>
        <p:spPr/>
        <p:txBody>
          <a:bodyPr>
            <a:normAutofit/>
          </a:bodyPr>
          <a:lstStyle/>
          <a:p>
            <a:pPr marL="342900" indent="-342900">
              <a:buFont typeface="+mj-lt"/>
              <a:buAutoNum type="arabicPeriod"/>
            </a:pPr>
            <a:r>
              <a:rPr lang="he-IL" sz="2400" dirty="0"/>
              <a:t>נעשה אדם</a:t>
            </a:r>
            <a:r>
              <a:rPr lang="en-CA" sz="2400" dirty="0"/>
              <a:t>- Man isn’t made via the dry land or the water</a:t>
            </a:r>
          </a:p>
          <a:p>
            <a:pPr marL="342900" indent="-342900">
              <a:buFont typeface="+mj-lt"/>
              <a:buAutoNum type="arabicPeriod"/>
            </a:pPr>
            <a:r>
              <a:rPr lang="he-IL" sz="2400" dirty="0"/>
              <a:t>בצלם אלוקים</a:t>
            </a:r>
            <a:r>
              <a:rPr lang="en-CA" sz="2400" dirty="0"/>
              <a:t>- The Image of G-d</a:t>
            </a:r>
          </a:p>
          <a:p>
            <a:pPr marL="342900" indent="-342900">
              <a:buFont typeface="+mj-lt"/>
              <a:buAutoNum type="arabicPeriod"/>
            </a:pPr>
            <a:r>
              <a:rPr lang="he-IL" sz="2400" dirty="0"/>
              <a:t>זכר ונקבה</a:t>
            </a:r>
            <a:r>
              <a:rPr lang="en-CA" sz="2400" dirty="0"/>
              <a:t>- Males and Females are mentioned as a pair.</a:t>
            </a:r>
          </a:p>
          <a:p>
            <a:pPr marL="342900" indent="-342900">
              <a:buFont typeface="+mj-lt"/>
              <a:buAutoNum type="arabicPeriod"/>
            </a:pPr>
            <a:r>
              <a:rPr lang="he-IL" sz="2400" dirty="0"/>
              <a:t>ויאמר להם</a:t>
            </a:r>
            <a:r>
              <a:rPr lang="en-CA" sz="2400" dirty="0"/>
              <a:t>- Hashem doesn’t only bless mankind. He speaks to them</a:t>
            </a:r>
          </a:p>
          <a:p>
            <a:pPr marL="342900" indent="-342900">
              <a:buFont typeface="+mj-lt"/>
              <a:buAutoNum type="arabicPeriod"/>
            </a:pPr>
            <a:r>
              <a:rPr lang="he-IL" sz="2400" dirty="0"/>
              <a:t>מלאו את הארץ וכבשוה ורדו</a:t>
            </a:r>
            <a:r>
              <a:rPr lang="en-CA" sz="2400" dirty="0"/>
              <a:t>- Hashem gives a commandment and instructs to rule over the other creations</a:t>
            </a:r>
          </a:p>
          <a:p>
            <a:pPr marL="342900" indent="-342900">
              <a:buFont typeface="+mj-lt"/>
              <a:buAutoNum type="arabicPeriod"/>
            </a:pPr>
            <a:endParaRPr lang="en-US" sz="2400" dirty="0"/>
          </a:p>
        </p:txBody>
      </p:sp>
    </p:spTree>
    <p:extLst>
      <p:ext uri="{BB962C8B-B14F-4D97-AF65-F5344CB8AC3E}">
        <p14:creationId xmlns:p14="http://schemas.microsoft.com/office/powerpoint/2010/main" val="179011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83BA8-3067-444A-9B08-A2F853C0B1FE}"/>
              </a:ext>
            </a:extLst>
          </p:cNvPr>
          <p:cNvSpPr>
            <a:spLocks noGrp="1"/>
          </p:cNvSpPr>
          <p:nvPr>
            <p:ph type="title"/>
          </p:nvPr>
        </p:nvSpPr>
        <p:spPr/>
        <p:txBody>
          <a:bodyPr/>
          <a:lstStyle/>
          <a:p>
            <a:pPr algn="ctr"/>
            <a:r>
              <a:rPr lang="he-IL" dirty="0"/>
              <a:t>"בראשית"</a:t>
            </a:r>
            <a:r>
              <a:rPr lang="en-CA" dirty="0"/>
              <a:t> Creation of Heaven and Earth</a:t>
            </a:r>
            <a:endParaRPr lang="en-US" dirty="0"/>
          </a:p>
        </p:txBody>
      </p:sp>
      <p:sp>
        <p:nvSpPr>
          <p:cNvPr id="3" name="Content Placeholder 2">
            <a:extLst>
              <a:ext uri="{FF2B5EF4-FFF2-40B4-BE49-F238E27FC236}">
                <a16:creationId xmlns:a16="http://schemas.microsoft.com/office/drawing/2014/main" id="{9020F3FB-823D-42A6-8E60-EF3418D0818F}"/>
              </a:ext>
            </a:extLst>
          </p:cNvPr>
          <p:cNvSpPr>
            <a:spLocks noGrp="1"/>
          </p:cNvSpPr>
          <p:nvPr>
            <p:ph idx="1"/>
          </p:nvPr>
        </p:nvSpPr>
        <p:spPr>
          <a:xfrm>
            <a:off x="1141412" y="4204137"/>
            <a:ext cx="9905999" cy="2165131"/>
          </a:xfrm>
        </p:spPr>
        <p:txBody>
          <a:bodyPr>
            <a:normAutofit/>
          </a:bodyPr>
          <a:lstStyle/>
          <a:p>
            <a:pPr marL="457200" lvl="1" indent="0" algn="l">
              <a:buNone/>
            </a:pPr>
            <a:r>
              <a:rPr lang="en-CA" sz="2400" b="1" dirty="0"/>
              <a:t>Why isn’t there an introduction of </a:t>
            </a:r>
            <a:r>
              <a:rPr lang="he-IL" sz="2400" b="1" dirty="0"/>
              <a:t>יהי שמים וארץ</a:t>
            </a:r>
            <a:r>
              <a:rPr lang="en-CA" sz="2400" b="1" dirty="0"/>
              <a:t>?</a:t>
            </a:r>
          </a:p>
          <a:p>
            <a:pPr marL="457200" lvl="1" indent="0" algn="l">
              <a:buNone/>
            </a:pPr>
            <a:r>
              <a:rPr lang="en-CA" sz="2400" b="1" dirty="0"/>
              <a:t>Why didn’t the heavens and earth get there own day?</a:t>
            </a:r>
          </a:p>
          <a:p>
            <a:pPr marL="457200" lvl="1" indent="0" algn="l">
              <a:buNone/>
            </a:pPr>
            <a:r>
              <a:rPr lang="en-CA" sz="2400" b="1" dirty="0"/>
              <a:t>What about the other planets, the angels </a:t>
            </a:r>
            <a:r>
              <a:rPr lang="en-CA" sz="2400" b="1" dirty="0" err="1"/>
              <a:t>etc</a:t>
            </a:r>
            <a:r>
              <a:rPr lang="en-CA" sz="2400" b="1" dirty="0"/>
              <a:t>?</a:t>
            </a:r>
          </a:p>
          <a:p>
            <a:pPr marL="457200" lvl="1" indent="0" algn="l">
              <a:buNone/>
            </a:pPr>
            <a:r>
              <a:rPr lang="en-US" sz="2400" b="1" dirty="0"/>
              <a:t>Maybe these verses aren’t actually part of the 6 days of Creation…</a:t>
            </a:r>
          </a:p>
          <a:p>
            <a:pPr marL="457200" lvl="1" indent="0" algn="l">
              <a:buNone/>
            </a:pPr>
            <a:endParaRPr lang="en-US" b="1" dirty="0"/>
          </a:p>
        </p:txBody>
      </p:sp>
      <p:graphicFrame>
        <p:nvGraphicFramePr>
          <p:cNvPr id="4" name="Table 4">
            <a:extLst>
              <a:ext uri="{FF2B5EF4-FFF2-40B4-BE49-F238E27FC236}">
                <a16:creationId xmlns:a16="http://schemas.microsoft.com/office/drawing/2014/main" id="{7720BB7B-B03D-4223-A58C-E5F031EAA9E0}"/>
              </a:ext>
            </a:extLst>
          </p:cNvPr>
          <p:cNvGraphicFramePr>
            <a:graphicFrameLocks noGrp="1"/>
          </p:cNvGraphicFramePr>
          <p:nvPr>
            <p:extLst>
              <p:ext uri="{D42A27DB-BD31-4B8C-83A1-F6EECF244321}">
                <p14:modId xmlns:p14="http://schemas.microsoft.com/office/powerpoint/2010/main" val="1792567203"/>
              </p:ext>
            </p:extLst>
          </p:nvPr>
        </p:nvGraphicFramePr>
        <p:xfrm>
          <a:off x="0" y="1752600"/>
          <a:ext cx="12044855" cy="2451537"/>
        </p:xfrm>
        <a:graphic>
          <a:graphicData uri="http://schemas.openxmlformats.org/drawingml/2006/table">
            <a:tbl>
              <a:tblPr firstRow="1" bandRow="1">
                <a:tableStyleId>{00A15C55-8517-42AA-B614-E9B94910E393}</a:tableStyleId>
              </a:tblPr>
              <a:tblGrid>
                <a:gridCol w="6663344">
                  <a:extLst>
                    <a:ext uri="{9D8B030D-6E8A-4147-A177-3AD203B41FA5}">
                      <a16:colId xmlns:a16="http://schemas.microsoft.com/office/drawing/2014/main" val="1866676066"/>
                    </a:ext>
                  </a:extLst>
                </a:gridCol>
                <a:gridCol w="5381511">
                  <a:extLst>
                    <a:ext uri="{9D8B030D-6E8A-4147-A177-3AD203B41FA5}">
                      <a16:colId xmlns:a16="http://schemas.microsoft.com/office/drawing/2014/main" val="2547576358"/>
                    </a:ext>
                  </a:extLst>
                </a:gridCol>
              </a:tblGrid>
              <a:tr h="2451537">
                <a:tc>
                  <a:txBody>
                    <a:bodyPr/>
                    <a:lstStyle/>
                    <a:p>
                      <a:pPr algn="just"/>
                      <a:r>
                        <a:rPr lang="en-CA" sz="2400" dirty="0" err="1"/>
                        <a:t>Bereishit</a:t>
                      </a:r>
                      <a:r>
                        <a:rPr lang="en-CA" sz="2400" dirty="0"/>
                        <a:t> 1:1-2 (Rabbi Hirsch’s translation)</a:t>
                      </a:r>
                    </a:p>
                    <a:p>
                      <a:pPr algn="just"/>
                      <a:r>
                        <a:rPr lang="en-CA" sz="2400" dirty="0"/>
                        <a:t>From the beginning, G-d created the heaven and Earth. And this earth was once confused and tangled, and the darkness was over the turmoil, and the Breath of G-d hovered above the waters</a:t>
                      </a:r>
                      <a:endParaRPr lang="en-US" sz="2400" dirty="0"/>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4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בראשית א:א -ב</a:t>
                      </a:r>
                      <a:endParaRPr lang="en-CA" sz="24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24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בְּרֵאשִׁית, בָּרָא אֱלֹקִים, אֵת הַשָּׁמַיִם, וְאֵת הָאָרֶץ</a:t>
                      </a:r>
                      <a:r>
                        <a:rPr lang="en-US" sz="24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a:t>
                      </a:r>
                      <a:r>
                        <a:rPr lang="he-IL" sz="24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ב</a:t>
                      </a:r>
                      <a:r>
                        <a:rPr lang="he-IL" sz="24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וְהָאָרֶץ, הָיְתָה תֹהוּ וָבֹהוּ, וְחֹשֶׁךְ, עַל-פְּנֵי תְהוֹם; וְרוּחַ אֱלֹקים, מְרַחֶפֶת עַל-פְּנֵי הַמָּיִם</a:t>
                      </a:r>
                    </a:p>
                    <a:p>
                      <a:pPr algn="r" rtl="1"/>
                      <a:endParaRPr lang="en-US" sz="2000" dirty="0"/>
                    </a:p>
                  </a:txBody>
                  <a:tcPr/>
                </a:tc>
                <a:extLst>
                  <a:ext uri="{0D108BD9-81ED-4DB2-BD59-A6C34878D82A}">
                    <a16:rowId xmlns:a16="http://schemas.microsoft.com/office/drawing/2014/main" val="13593762"/>
                  </a:ext>
                </a:extLst>
              </a:tr>
            </a:tbl>
          </a:graphicData>
        </a:graphic>
      </p:graphicFrame>
    </p:spTree>
    <p:extLst>
      <p:ext uri="{BB962C8B-B14F-4D97-AF65-F5344CB8AC3E}">
        <p14:creationId xmlns:p14="http://schemas.microsoft.com/office/powerpoint/2010/main" val="137233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F3910-D5F3-43E9-965A-A49DE8FBED86}"/>
              </a:ext>
            </a:extLst>
          </p:cNvPr>
          <p:cNvSpPr>
            <a:spLocks noGrp="1"/>
          </p:cNvSpPr>
          <p:nvPr>
            <p:ph type="title"/>
          </p:nvPr>
        </p:nvSpPr>
        <p:spPr/>
        <p:txBody>
          <a:bodyPr/>
          <a:lstStyle/>
          <a:p>
            <a:pPr algn="ctr"/>
            <a:r>
              <a:rPr lang="en-CA" dirty="0"/>
              <a:t>Understanding </a:t>
            </a:r>
            <a:r>
              <a:rPr lang="en-US" dirty="0"/>
              <a:t>B</a:t>
            </a:r>
            <a:r>
              <a:rPr lang="en-CA" dirty="0" err="1"/>
              <a:t>ereishit</a:t>
            </a:r>
            <a:r>
              <a:rPr lang="en-CA" dirty="0"/>
              <a:t> 1:1</a:t>
            </a:r>
            <a:endParaRPr lang="en-US" dirty="0"/>
          </a:p>
        </p:txBody>
      </p:sp>
      <p:sp>
        <p:nvSpPr>
          <p:cNvPr id="3" name="Content Placeholder 2">
            <a:extLst>
              <a:ext uri="{FF2B5EF4-FFF2-40B4-BE49-F238E27FC236}">
                <a16:creationId xmlns:a16="http://schemas.microsoft.com/office/drawing/2014/main" id="{B1EC47CA-952D-4D5C-862A-1DAD55ED5748}"/>
              </a:ext>
            </a:extLst>
          </p:cNvPr>
          <p:cNvSpPr>
            <a:spLocks noGrp="1"/>
          </p:cNvSpPr>
          <p:nvPr>
            <p:ph idx="1"/>
          </p:nvPr>
        </p:nvSpPr>
        <p:spPr>
          <a:xfrm>
            <a:off x="1141412" y="2207172"/>
            <a:ext cx="9905999" cy="3584029"/>
          </a:xfrm>
        </p:spPr>
        <p:txBody>
          <a:bodyPr/>
          <a:lstStyle/>
          <a:p>
            <a:pPr marL="0" indent="0" algn="just" rtl="1">
              <a:buNone/>
            </a:pPr>
            <a:r>
              <a:rPr lang="he-IL" sz="24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בְּרֵאשִׁית, בָּרָא אֱלֹקִים, אֵת הַשָּׁמַיִם, וְאֵת הָאָרֶץ</a:t>
            </a:r>
          </a:p>
          <a:p>
            <a:pPr algn="just"/>
            <a:r>
              <a:rPr lang="he-IL" dirty="0">
                <a:solidFill>
                  <a:srgbClr val="000000"/>
                </a:solidFill>
                <a:latin typeface="Times New Roman" panose="02020603050405020304" pitchFamily="18" charset="0"/>
                <a:cs typeface="David" panose="020E0502060401010101" pitchFamily="34" charset="-79"/>
              </a:rPr>
              <a:t>בראשית"</a:t>
            </a:r>
            <a:r>
              <a:rPr lang="en-US" dirty="0">
                <a:solidFill>
                  <a:srgbClr val="000000"/>
                </a:solidFill>
                <a:latin typeface="Times New Roman" panose="02020603050405020304" pitchFamily="18" charset="0"/>
                <a:cs typeface="David" panose="020E0502060401010101" pitchFamily="34" charset="-79"/>
              </a:rPr>
              <a:t>“- In the beginning of what?</a:t>
            </a:r>
          </a:p>
          <a:p>
            <a:pPr algn="just"/>
            <a:r>
              <a:rPr lang="he-IL" dirty="0">
                <a:solidFill>
                  <a:srgbClr val="000000"/>
                </a:solidFill>
                <a:latin typeface="Times New Roman" panose="02020603050405020304" pitchFamily="18" charset="0"/>
                <a:cs typeface="David" panose="020E0502060401010101" pitchFamily="34" charset="-79"/>
              </a:rPr>
              <a:t>את השמים ואת הארץ</a:t>
            </a:r>
            <a:r>
              <a:rPr lang="en-CA" dirty="0">
                <a:solidFill>
                  <a:srgbClr val="000000"/>
                </a:solidFill>
                <a:latin typeface="Times New Roman" panose="02020603050405020304" pitchFamily="18" charset="0"/>
                <a:cs typeface="David" panose="020E0502060401010101" pitchFamily="34" charset="-79"/>
              </a:rPr>
              <a:t>-</a:t>
            </a:r>
          </a:p>
          <a:p>
            <a:pPr lvl="1" algn="just"/>
            <a:r>
              <a:rPr lang="en-CA" sz="2400" dirty="0">
                <a:solidFill>
                  <a:srgbClr val="000000"/>
                </a:solidFill>
                <a:latin typeface="Times New Roman" panose="02020603050405020304" pitchFamily="18" charset="0"/>
                <a:cs typeface="David" panose="020E0502060401010101" pitchFamily="34" charset="-79"/>
              </a:rPr>
              <a:t>What about the </a:t>
            </a:r>
            <a:r>
              <a:rPr lang="he-IL" sz="2400" dirty="0">
                <a:solidFill>
                  <a:srgbClr val="000000"/>
                </a:solidFill>
                <a:latin typeface="Times New Roman" panose="02020603050405020304" pitchFamily="18" charset="0"/>
                <a:cs typeface="David" panose="020E0502060401010101" pitchFamily="34" charset="-79"/>
              </a:rPr>
              <a:t>מים</a:t>
            </a:r>
            <a:r>
              <a:rPr lang="en-CA" sz="2400" dirty="0">
                <a:solidFill>
                  <a:srgbClr val="000000"/>
                </a:solidFill>
                <a:latin typeface="Times New Roman" panose="02020603050405020304" pitchFamily="18" charset="0"/>
                <a:cs typeface="David" panose="020E0502060401010101" pitchFamily="34" charset="-79"/>
              </a:rPr>
              <a:t>?</a:t>
            </a:r>
          </a:p>
          <a:p>
            <a:pPr lvl="1" algn="just"/>
            <a:r>
              <a:rPr lang="en-CA" sz="2400" dirty="0">
                <a:solidFill>
                  <a:srgbClr val="000000"/>
                </a:solidFill>
                <a:latin typeface="Times New Roman" panose="02020603050405020304" pitchFamily="18" charset="0"/>
                <a:cs typeface="David" panose="020E0502060401010101" pitchFamily="34" charset="-79"/>
              </a:rPr>
              <a:t>If he created the </a:t>
            </a:r>
            <a:r>
              <a:rPr lang="he-IL" sz="2400" dirty="0">
                <a:solidFill>
                  <a:srgbClr val="000000"/>
                </a:solidFill>
                <a:latin typeface="Times New Roman" panose="02020603050405020304" pitchFamily="18" charset="0"/>
                <a:cs typeface="David" panose="020E0502060401010101" pitchFamily="34" charset="-79"/>
              </a:rPr>
              <a:t>שמים</a:t>
            </a:r>
            <a:r>
              <a:rPr lang="en-CA" sz="2400" dirty="0">
                <a:solidFill>
                  <a:srgbClr val="000000"/>
                </a:solidFill>
                <a:latin typeface="Times New Roman" panose="02020603050405020304" pitchFamily="18" charset="0"/>
                <a:cs typeface="David" panose="020E0502060401010101" pitchFamily="34" charset="-79"/>
              </a:rPr>
              <a:t> and </a:t>
            </a:r>
            <a:r>
              <a:rPr lang="he-IL" sz="2400" dirty="0">
                <a:solidFill>
                  <a:srgbClr val="000000"/>
                </a:solidFill>
                <a:latin typeface="Times New Roman" panose="02020603050405020304" pitchFamily="18" charset="0"/>
                <a:cs typeface="David" panose="020E0502060401010101" pitchFamily="34" charset="-79"/>
              </a:rPr>
              <a:t>ארץ</a:t>
            </a:r>
            <a:r>
              <a:rPr lang="en-CA" sz="2400" dirty="0">
                <a:solidFill>
                  <a:srgbClr val="000000"/>
                </a:solidFill>
                <a:latin typeface="Times New Roman" panose="02020603050405020304" pitchFamily="18" charset="0"/>
                <a:cs typeface="David" panose="020E0502060401010101" pitchFamily="34" charset="-79"/>
              </a:rPr>
              <a:t> on the first day, what happened on Day 2, and Day 3?</a:t>
            </a:r>
            <a:endParaRPr lang="en-US" sz="2400" dirty="0"/>
          </a:p>
        </p:txBody>
      </p:sp>
    </p:spTree>
    <p:extLst>
      <p:ext uri="{BB962C8B-B14F-4D97-AF65-F5344CB8AC3E}">
        <p14:creationId xmlns:p14="http://schemas.microsoft.com/office/powerpoint/2010/main" val="196349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38553-CAD1-489E-BE96-074401F90BD4}"/>
              </a:ext>
            </a:extLst>
          </p:cNvPr>
          <p:cNvSpPr>
            <a:spLocks noGrp="1"/>
          </p:cNvSpPr>
          <p:nvPr>
            <p:ph type="title"/>
          </p:nvPr>
        </p:nvSpPr>
        <p:spPr>
          <a:xfrm>
            <a:off x="1141413" y="213362"/>
            <a:ext cx="9905998" cy="853438"/>
          </a:xfrm>
        </p:spPr>
        <p:txBody>
          <a:bodyPr>
            <a:normAutofit/>
          </a:bodyPr>
          <a:lstStyle/>
          <a:p>
            <a:r>
              <a:rPr lang="en-CA" sz="2800" dirty="0"/>
              <a:t>Shmuel David </a:t>
            </a:r>
            <a:r>
              <a:rPr lang="en-CA" sz="2800" dirty="0" err="1"/>
              <a:t>Luzzato</a:t>
            </a:r>
            <a:r>
              <a:rPr lang="en-CA" sz="2800" dirty="0"/>
              <a:t>: A Prologue To The First Six Days</a:t>
            </a:r>
            <a:endParaRPr lang="en-US" sz="2800" dirty="0"/>
          </a:p>
        </p:txBody>
      </p:sp>
      <p:sp>
        <p:nvSpPr>
          <p:cNvPr id="3" name="Content Placeholder 2">
            <a:extLst>
              <a:ext uri="{FF2B5EF4-FFF2-40B4-BE49-F238E27FC236}">
                <a16:creationId xmlns:a16="http://schemas.microsoft.com/office/drawing/2014/main" id="{99110D1F-190C-4E1A-A3DA-07DD45435EC9}"/>
              </a:ext>
            </a:extLst>
          </p:cNvPr>
          <p:cNvSpPr>
            <a:spLocks noGrp="1"/>
          </p:cNvSpPr>
          <p:nvPr>
            <p:ph idx="1"/>
          </p:nvPr>
        </p:nvSpPr>
        <p:spPr/>
        <p:txBody>
          <a:bodyPr/>
          <a:lstStyle/>
          <a:p>
            <a:pPr marL="0" indent="0" algn="r" rtl="1">
              <a:buNone/>
            </a:pPr>
            <a:endParaRPr lang="en-US" dirty="0"/>
          </a:p>
        </p:txBody>
      </p:sp>
      <p:graphicFrame>
        <p:nvGraphicFramePr>
          <p:cNvPr id="4" name="Table 4">
            <a:extLst>
              <a:ext uri="{FF2B5EF4-FFF2-40B4-BE49-F238E27FC236}">
                <a16:creationId xmlns:a16="http://schemas.microsoft.com/office/drawing/2014/main" id="{466385E8-286A-4CB0-9101-4DCE7B24B351}"/>
              </a:ext>
            </a:extLst>
          </p:cNvPr>
          <p:cNvGraphicFramePr>
            <a:graphicFrameLocks noGrp="1"/>
          </p:cNvGraphicFramePr>
          <p:nvPr>
            <p:extLst>
              <p:ext uri="{D42A27DB-BD31-4B8C-83A1-F6EECF244321}">
                <p14:modId xmlns:p14="http://schemas.microsoft.com/office/powerpoint/2010/main" val="941932397"/>
              </p:ext>
            </p:extLst>
          </p:nvPr>
        </p:nvGraphicFramePr>
        <p:xfrm>
          <a:off x="0" y="1280160"/>
          <a:ext cx="12192000" cy="5577840"/>
        </p:xfrm>
        <a:graphic>
          <a:graphicData uri="http://schemas.openxmlformats.org/drawingml/2006/table">
            <a:tbl>
              <a:tblPr firstRow="1" bandRow="1">
                <a:tableStyleId>{00A15C55-8517-42AA-B614-E9B94910E393}</a:tableStyleId>
              </a:tblPr>
              <a:tblGrid>
                <a:gridCol w="6610350">
                  <a:extLst>
                    <a:ext uri="{9D8B030D-6E8A-4147-A177-3AD203B41FA5}">
                      <a16:colId xmlns:a16="http://schemas.microsoft.com/office/drawing/2014/main" val="2365629702"/>
                    </a:ext>
                  </a:extLst>
                </a:gridCol>
                <a:gridCol w="5581650">
                  <a:extLst>
                    <a:ext uri="{9D8B030D-6E8A-4147-A177-3AD203B41FA5}">
                      <a16:colId xmlns:a16="http://schemas.microsoft.com/office/drawing/2014/main" val="3279213112"/>
                    </a:ext>
                  </a:extLst>
                </a:gridCol>
              </a:tblGrid>
              <a:tr h="5133975">
                <a:tc>
                  <a:txBody>
                    <a:bodyPr/>
                    <a:lstStyle/>
                    <a:p>
                      <a:pPr algn="just"/>
                      <a:r>
                        <a:rPr lang="en-US" dirty="0"/>
                        <a:t>It seems to me that one idea answers all three questions. That is, if we suggest that the “heavens” and “earth weren’t created on the first day but rather earlier</a:t>
                      </a:r>
                    </a:p>
                    <a:p>
                      <a:pPr algn="just"/>
                      <a:endParaRPr lang="en-US" dirty="0"/>
                    </a:p>
                    <a:p>
                      <a:pPr algn="just"/>
                      <a:r>
                        <a:rPr lang="en-US" dirty="0"/>
                        <a:t>It was not possible to explain to human beings the matters of heaven, nor was he willing to bring human beings to believe that in reality there is nothing other than what we see and know;</a:t>
                      </a:r>
                    </a:p>
                    <a:p>
                      <a:pPr algn="just"/>
                      <a:endParaRPr lang="he-IL" dirty="0"/>
                    </a:p>
                    <a:p>
                      <a:pPr algn="just"/>
                      <a:endParaRPr lang="en-US" dirty="0"/>
                    </a:p>
                    <a:p>
                      <a:pPr algn="just"/>
                      <a:r>
                        <a:rPr lang="en-US" dirty="0"/>
                        <a:t>Therefore, the Torah discussed what was created and fashioned each of the six days of creation, and preceded its discussion of the details of creation with one verse that includes another creation that preceded the six days, and its details were not clarified in the Torah, by saying “in the beginning G-d created the heavens and the earth”.</a:t>
                      </a:r>
                    </a:p>
                    <a:p>
                      <a:pPr algn="just"/>
                      <a:r>
                        <a:rPr lang="en-US" dirty="0"/>
                        <a:t>And it did not say and G-d said: “Let there be heaven, let there be earth, to indicate that He has no intention of telling us the details of that creation, and that it is nothing but a broad statement that includes several statements.</a:t>
                      </a:r>
                      <a:endParaRPr lang="en-CA" dirty="0"/>
                    </a:p>
                    <a:p>
                      <a:pPr algn="just"/>
                      <a:endParaRPr lang="en-US" dirty="0"/>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000" b="1" kern="1200" dirty="0">
                          <a:solidFill>
                            <a:schemeClr val="bg1"/>
                          </a:solidFill>
                          <a:effectLst/>
                          <a:latin typeface="+mn-lt"/>
                          <a:ea typeface="+mn-ea"/>
                          <a:cs typeface="+mn-cs"/>
                        </a:rPr>
                        <a:t>ונ״ל כי תשובה אחת תספיק לשלשת השאלות, והיא באמרנו כי השמים והארץ לא נבראו ביום ראשון, אלא קודם לכן</a:t>
                      </a:r>
                      <a:endParaRPr lang="en-CA" sz="2000" dirty="0">
                        <a:solidFill>
                          <a:schemeClr val="bg1"/>
                        </a:solidFill>
                        <a:ea typeface="Calibri" panose="020F0502020204030204" pitchFamily="34" charset="0"/>
                        <a:cs typeface="Helvetica"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2000" dirty="0">
                        <a:solidFill>
                          <a:srgbClr val="000000"/>
                        </a:solidFill>
                        <a:ea typeface="Calibri" panose="020F0502020204030204" pitchFamily="34" charset="0"/>
                        <a:cs typeface="Helvetica"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2000" dirty="0">
                          <a:solidFill>
                            <a:srgbClr val="000000"/>
                          </a:solidFill>
                          <a:ea typeface="Calibri" panose="020F0502020204030204" pitchFamily="34" charset="0"/>
                          <a:cs typeface="Helvetica" panose="020B0604020202020204" pitchFamily="34" charset="0"/>
                        </a:rPr>
                        <a:t>לא </a:t>
                      </a:r>
                      <a:r>
                        <a:rPr lang="he-IL" sz="2000" dirty="0">
                          <a:solidFill>
                            <a:srgbClr val="000000"/>
                          </a:solidFill>
                          <a:effectLst/>
                          <a:ea typeface="Calibri" panose="020F0502020204030204" pitchFamily="34" charset="0"/>
                          <a:cs typeface="Helvetica" panose="020B0604020202020204" pitchFamily="34" charset="0"/>
                        </a:rPr>
                        <a:t>היה אפשר לבאר לבני אדם עניני השמים, וגם לא היה רצונו ית׳ להביא בני אדם להאמין שאין במציאות שום דבר אחר זולת הנראה והנודע לנו; </a:t>
                      </a:r>
                      <a:endParaRPr lang="en-CA" sz="2000" dirty="0">
                        <a:solidFill>
                          <a:srgbClr val="000000"/>
                        </a:solidFill>
                        <a:effectLst/>
                        <a:ea typeface="Calibri" panose="020F0502020204030204" pitchFamily="34" charset="0"/>
                        <a:cs typeface="Helvetica"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he-IL" sz="2000" dirty="0">
                        <a:solidFill>
                          <a:srgbClr val="000000"/>
                        </a:solidFill>
                        <a:effectLst/>
                        <a:ea typeface="Calibri" panose="020F0502020204030204" pitchFamily="34" charset="0"/>
                        <a:cs typeface="Helvetica"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2000" dirty="0">
                          <a:solidFill>
                            <a:srgbClr val="000000"/>
                          </a:solidFill>
                          <a:effectLst/>
                          <a:ea typeface="Calibri" panose="020F0502020204030204" pitchFamily="34" charset="0"/>
                          <a:cs typeface="Helvetica" panose="020B0604020202020204" pitchFamily="34" charset="0"/>
                        </a:rPr>
                        <a:t>לפיכך הגידה התורה מה נברא ונעשה בכל אחד מששת ימי הבריאה, והקדימה לספור פרטי הבריאה פסוק אחד הכולל בריאה אחרת שקדמה לששת הימים ולא נתבארו פרטיה בתורה, באמרה בראשית ברא אלקים את השמים ואת הארץ, </a:t>
                      </a:r>
                      <a:endParaRPr lang="en-CA" sz="2000" dirty="0">
                        <a:solidFill>
                          <a:srgbClr val="000000"/>
                        </a:solidFill>
                        <a:effectLst/>
                        <a:ea typeface="Calibri" panose="020F0502020204030204" pitchFamily="34" charset="0"/>
                        <a:cs typeface="Helvetica"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he-IL" sz="2000" dirty="0">
                        <a:solidFill>
                          <a:srgbClr val="000000"/>
                        </a:solidFill>
                        <a:effectLst/>
                        <a:ea typeface="Calibri" panose="020F0502020204030204" pitchFamily="34" charset="0"/>
                        <a:cs typeface="Helvetica"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2000" dirty="0">
                          <a:solidFill>
                            <a:srgbClr val="000000"/>
                          </a:solidFill>
                          <a:effectLst/>
                          <a:ea typeface="Calibri" panose="020F0502020204030204" pitchFamily="34" charset="0"/>
                          <a:cs typeface="Helvetica" panose="020B0604020202020204" pitchFamily="34" charset="0"/>
                        </a:rPr>
                        <a:t>ולא אמרה ויאמר אלקים יהי שמים, יהי ארץ, להודיע שאין כוונתו להגיד לנו פרטי הבריאה ההיא, ושאין זה אלא מאמר סתום הכולל כמה וכמה מאמרות. </a:t>
                      </a:r>
                      <a:endParaRPr lang="en-US" sz="2000" dirty="0"/>
                    </a:p>
                    <a:p>
                      <a:endParaRPr lang="en-US" dirty="0"/>
                    </a:p>
                  </a:txBody>
                  <a:tcPr/>
                </a:tc>
                <a:extLst>
                  <a:ext uri="{0D108BD9-81ED-4DB2-BD59-A6C34878D82A}">
                    <a16:rowId xmlns:a16="http://schemas.microsoft.com/office/drawing/2014/main" val="3607666812"/>
                  </a:ext>
                </a:extLst>
              </a:tr>
            </a:tbl>
          </a:graphicData>
        </a:graphic>
      </p:graphicFrame>
    </p:spTree>
    <p:extLst>
      <p:ext uri="{BB962C8B-B14F-4D97-AF65-F5344CB8AC3E}">
        <p14:creationId xmlns:p14="http://schemas.microsoft.com/office/powerpoint/2010/main" val="4287587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FF70F-36A5-4A34-90A2-C4221A32B136}"/>
              </a:ext>
            </a:extLst>
          </p:cNvPr>
          <p:cNvSpPr>
            <a:spLocks noGrp="1"/>
          </p:cNvSpPr>
          <p:nvPr>
            <p:ph type="title"/>
          </p:nvPr>
        </p:nvSpPr>
        <p:spPr/>
        <p:txBody>
          <a:bodyPr>
            <a:normAutofit/>
          </a:bodyPr>
          <a:lstStyle/>
          <a:p>
            <a:pPr algn="ctr"/>
            <a:r>
              <a:rPr lang="en-CA" sz="2800" dirty="0"/>
              <a:t>The 7</a:t>
            </a:r>
            <a:r>
              <a:rPr lang="en-CA" sz="2800" baseline="30000" dirty="0"/>
              <a:t>th</a:t>
            </a:r>
            <a:r>
              <a:rPr lang="en-CA" sz="2800" dirty="0"/>
              <a:t> Day of Creation?</a:t>
            </a:r>
            <a:br>
              <a:rPr lang="en-CA" sz="2800" dirty="0"/>
            </a:br>
            <a:r>
              <a:rPr lang="en-CA" sz="2800" dirty="0" err="1"/>
              <a:t>Bereishit</a:t>
            </a:r>
            <a:r>
              <a:rPr lang="en-CA" sz="2800" dirty="0"/>
              <a:t> 2:1-3 (</a:t>
            </a:r>
            <a:r>
              <a:rPr lang="en-CA" sz="2800" dirty="0" err="1"/>
              <a:t>Jps</a:t>
            </a:r>
            <a:r>
              <a:rPr lang="en-CA" sz="2800" dirty="0"/>
              <a:t> Tanakh 1985)</a:t>
            </a:r>
            <a:endParaRPr lang="en-US" sz="2800" dirty="0"/>
          </a:p>
        </p:txBody>
      </p:sp>
      <p:graphicFrame>
        <p:nvGraphicFramePr>
          <p:cNvPr id="4" name="Table 4">
            <a:extLst>
              <a:ext uri="{FF2B5EF4-FFF2-40B4-BE49-F238E27FC236}">
                <a16:creationId xmlns:a16="http://schemas.microsoft.com/office/drawing/2014/main" id="{819FFA5C-C88E-4FEE-AC2A-82B805E36F92}"/>
              </a:ext>
            </a:extLst>
          </p:cNvPr>
          <p:cNvGraphicFramePr>
            <a:graphicFrameLocks noGrp="1"/>
          </p:cNvGraphicFramePr>
          <p:nvPr>
            <p:ph idx="1"/>
            <p:extLst>
              <p:ext uri="{D42A27DB-BD31-4B8C-83A1-F6EECF244321}">
                <p14:modId xmlns:p14="http://schemas.microsoft.com/office/powerpoint/2010/main" val="3563047667"/>
              </p:ext>
            </p:extLst>
          </p:nvPr>
        </p:nvGraphicFramePr>
        <p:xfrm>
          <a:off x="-84082" y="1808054"/>
          <a:ext cx="12276082" cy="3291840"/>
        </p:xfrm>
        <a:graphic>
          <a:graphicData uri="http://schemas.openxmlformats.org/drawingml/2006/table">
            <a:tbl>
              <a:tblPr firstRow="1" bandRow="1">
                <a:tableStyleId>{00A15C55-8517-42AA-B614-E9B94910E393}</a:tableStyleId>
              </a:tblPr>
              <a:tblGrid>
                <a:gridCol w="7420303">
                  <a:extLst>
                    <a:ext uri="{9D8B030D-6E8A-4147-A177-3AD203B41FA5}">
                      <a16:colId xmlns:a16="http://schemas.microsoft.com/office/drawing/2014/main" val="4192716767"/>
                    </a:ext>
                  </a:extLst>
                </a:gridCol>
                <a:gridCol w="4855779">
                  <a:extLst>
                    <a:ext uri="{9D8B030D-6E8A-4147-A177-3AD203B41FA5}">
                      <a16:colId xmlns:a16="http://schemas.microsoft.com/office/drawing/2014/main" val="748095076"/>
                    </a:ext>
                  </a:extLst>
                </a:gridCol>
              </a:tblGrid>
              <a:tr h="370840">
                <a:tc>
                  <a:txBody>
                    <a:bodyPr/>
                    <a:lstStyle/>
                    <a:p>
                      <a:r>
                        <a:rPr lang="en-US" sz="2400" dirty="0"/>
                        <a:t>The heaven and the earth were finished, and all their array. </a:t>
                      </a:r>
                    </a:p>
                    <a:p>
                      <a:r>
                        <a:rPr lang="en-US" sz="2400" dirty="0"/>
                        <a:t>On the seventh day G-d finished the work that He had been doing, and He ceased on the seventh day from all the work that He had done. </a:t>
                      </a:r>
                    </a:p>
                    <a:p>
                      <a:r>
                        <a:rPr lang="en-US" sz="2400" dirty="0"/>
                        <a:t>And G-d blessed the seventh day and declared it holy, because on it G-d ceased from all the work of creation that He had done.</a:t>
                      </a:r>
                    </a:p>
                    <a:p>
                      <a:endParaRPr lang="en-US" dirty="0"/>
                    </a:p>
                  </a:txBody>
                  <a:tcPr/>
                </a:tc>
                <a:tc>
                  <a:txBody>
                    <a:bodyPr/>
                    <a:lstStyle/>
                    <a:p>
                      <a:pPr algn="just" rtl="1"/>
                      <a:r>
                        <a:rPr lang="he-IL" sz="2800" b="0" i="0" kern="1200" dirty="0">
                          <a:solidFill>
                            <a:schemeClr val="lt1"/>
                          </a:solidFill>
                          <a:effectLst/>
                          <a:latin typeface="+mn-lt"/>
                          <a:ea typeface="+mn-ea"/>
                          <a:cs typeface="+mn-cs"/>
                        </a:rPr>
                        <a:t>וַיְכֻלּוּ הַשָּׁמַיִם וְהָאָרֶץ וְכָל צְבָאָם. וַיְכַל אֱלֹקִים בַּיּוֹם הַשְּׁבִיעִי מְלַאכְתּוֹ אֲשֶׁר עָשָׂה וַיִּשְׁבֹּת בַּיּוֹם הַשְּׁבִיעִי מִכָּל מְלַאכְתּוֹ </a:t>
                      </a:r>
                      <a:r>
                        <a:rPr lang="he-IL" sz="2400" b="0" i="0" kern="1200" dirty="0">
                          <a:solidFill>
                            <a:schemeClr val="lt1"/>
                          </a:solidFill>
                          <a:effectLst/>
                          <a:latin typeface="+mn-lt"/>
                          <a:ea typeface="+mn-ea"/>
                          <a:cs typeface="+mn-cs"/>
                        </a:rPr>
                        <a:t>אֲשֶׁר</a:t>
                      </a:r>
                      <a:r>
                        <a:rPr lang="he-IL" sz="2800" b="0" i="0" kern="1200" dirty="0">
                          <a:solidFill>
                            <a:schemeClr val="lt1"/>
                          </a:solidFill>
                          <a:effectLst/>
                          <a:latin typeface="+mn-lt"/>
                          <a:ea typeface="+mn-ea"/>
                          <a:cs typeface="+mn-cs"/>
                        </a:rPr>
                        <a:t> עָשָׂה. וַיְבָרֶךְ אֱלֹקים אֶת יוֹם הַשְּׁבִיעִי וַיְקַדֵּשׁ אֹתוֹ כִּי בוֹ שָׁבַת מִכָּל מְלַאכְתּוֹ אֲשֶׁר בָּרָא אֱלֹקים לַעֲשׂוֹת.</a:t>
                      </a:r>
                      <a:endParaRPr lang="en-US" sz="2800" dirty="0"/>
                    </a:p>
                  </a:txBody>
                  <a:tcPr/>
                </a:tc>
                <a:extLst>
                  <a:ext uri="{0D108BD9-81ED-4DB2-BD59-A6C34878D82A}">
                    <a16:rowId xmlns:a16="http://schemas.microsoft.com/office/drawing/2014/main" val="3918706641"/>
                  </a:ext>
                </a:extLst>
              </a:tr>
            </a:tbl>
          </a:graphicData>
        </a:graphic>
      </p:graphicFrame>
      <p:sp>
        <p:nvSpPr>
          <p:cNvPr id="5" name="TextBox 4">
            <a:extLst>
              <a:ext uri="{FF2B5EF4-FFF2-40B4-BE49-F238E27FC236}">
                <a16:creationId xmlns:a16="http://schemas.microsoft.com/office/drawing/2014/main" id="{9666AE48-7F88-47EF-98D9-941ACB487C40}"/>
              </a:ext>
            </a:extLst>
          </p:cNvPr>
          <p:cNvSpPr txBox="1"/>
          <p:nvPr/>
        </p:nvSpPr>
        <p:spPr>
          <a:xfrm>
            <a:off x="1141413" y="5305425"/>
            <a:ext cx="9905998" cy="1754326"/>
          </a:xfrm>
          <a:prstGeom prst="rect">
            <a:avLst/>
          </a:prstGeom>
          <a:noFill/>
        </p:spPr>
        <p:txBody>
          <a:bodyPr wrap="square" rtlCol="0">
            <a:spAutoFit/>
          </a:bodyPr>
          <a:lstStyle/>
          <a:p>
            <a:r>
              <a:rPr lang="en-CA" sz="2400" dirty="0"/>
              <a:t>Like the First Few Verses of the Torah, the description of Shabbat lacks some of the characteristic elements of the other days of the Creation Story.</a:t>
            </a:r>
          </a:p>
          <a:p>
            <a:endParaRPr lang="en-CA" sz="2400" dirty="0"/>
          </a:p>
          <a:p>
            <a:endParaRPr lang="en-CA" dirty="0"/>
          </a:p>
          <a:p>
            <a:endParaRPr lang="en-US" dirty="0"/>
          </a:p>
        </p:txBody>
      </p:sp>
    </p:spTree>
    <p:extLst>
      <p:ext uri="{BB962C8B-B14F-4D97-AF65-F5344CB8AC3E}">
        <p14:creationId xmlns:p14="http://schemas.microsoft.com/office/powerpoint/2010/main" val="247700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1473</TotalTime>
  <Words>3459</Words>
  <Application>Microsoft Office PowerPoint</Application>
  <PresentationFormat>Widescreen</PresentationFormat>
  <Paragraphs>194</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David</vt:lpstr>
      <vt:lpstr>Helvetica</vt:lpstr>
      <vt:lpstr>SBLBibLit</vt:lpstr>
      <vt:lpstr>Times New Roman</vt:lpstr>
      <vt:lpstr>Tw Cen MT</vt:lpstr>
      <vt:lpstr>Circuit</vt:lpstr>
      <vt:lpstr>Genesis Journeys The Mystery of the first Seven Days </vt:lpstr>
      <vt:lpstr>A Brief Review</vt:lpstr>
      <vt:lpstr>Hashem’s Thought Process</vt:lpstr>
      <vt:lpstr>The Days and Their Pairs</vt:lpstr>
      <vt:lpstr>Uniqueness of Mankind</vt:lpstr>
      <vt:lpstr>"בראשית" Creation of Heaven and Earth</vt:lpstr>
      <vt:lpstr>Understanding Bereishit 1:1</vt:lpstr>
      <vt:lpstr>Shmuel David Luzzato: A Prologue To The First Six Days</vt:lpstr>
      <vt:lpstr>The 7th Day of Creation? Bereishit 2:1-3 (Jps Tanakh 1985)</vt:lpstr>
      <vt:lpstr>שבת and בראשית</vt:lpstr>
      <vt:lpstr>סוף מעשה במחשבה תחילה- Shabbat: The Realization of A Master Plan  Rabbi Shimshon Raphael Hirsch on Bereishit 2:1</vt:lpstr>
      <vt:lpstr>סוף מעשה במחשבה תחילה- Shabbat: The Realization of A Master Plan  Rabbi Shimshon Raphael Hirsch on Bereishit 2:1</vt:lpstr>
      <vt:lpstr>Two Theories on the Syntax of Bereishit 1:1</vt:lpstr>
      <vt:lpstr>Two Theories on the Syntax of Bereishit 1:1</vt:lpstr>
      <vt:lpstr>Which Beginning?</vt:lpstr>
      <vt:lpstr>The Heavens and Earth</vt:lpstr>
      <vt:lpstr>The Heavens And EArth</vt:lpstr>
      <vt:lpstr>Explaining “Scientifically” Challenging Terms</vt:lpstr>
      <vt:lpstr>Bereishit 1:2</vt:lpstr>
      <vt:lpstr>Bereishit 1:2- Emptyness</vt:lpstr>
      <vt:lpstr>ויהי אור- What Was The Light of The First Day?</vt:lpstr>
      <vt:lpstr>ויהי אור- What Was The Light of The First Day?</vt:lpstr>
      <vt:lpstr>The Firmanent and The Upper Waters</vt:lpstr>
      <vt:lpstr>The Firmanent and The Upper Waters: Rabbi ShImshon Raphael Hirsch</vt:lpstr>
      <vt:lpstr>The Firmanent and The Upper Waters: Rabbi ShImshon Raphael Hirsch</vt:lpstr>
      <vt:lpstr>Opposing Forces And Symmetry In CrEation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Journeys The Mystery of the first Seven Days </dc:title>
  <dc:creator>Sammy Bergman</dc:creator>
  <cp:lastModifiedBy>Sammy Bergman</cp:lastModifiedBy>
  <cp:revision>20</cp:revision>
  <dcterms:created xsi:type="dcterms:W3CDTF">2020-11-03T19:58:32Z</dcterms:created>
  <dcterms:modified xsi:type="dcterms:W3CDTF">2020-11-04T20:38:36Z</dcterms:modified>
</cp:coreProperties>
</file>