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5" r:id="rId3"/>
    <p:sldId id="286" r:id="rId4"/>
    <p:sldId id="287" r:id="rId5"/>
    <p:sldId id="263" r:id="rId6"/>
    <p:sldId id="268" r:id="rId7"/>
    <p:sldId id="269" r:id="rId8"/>
    <p:sldId id="270" r:id="rId9"/>
    <p:sldId id="273" r:id="rId10"/>
    <p:sldId id="274" r:id="rId11"/>
    <p:sldId id="275" r:id="rId12"/>
    <p:sldId id="281" r:id="rId13"/>
    <p:sldId id="271" r:id="rId14"/>
    <p:sldId id="276" r:id="rId15"/>
    <p:sldId id="277" r:id="rId16"/>
    <p:sldId id="282" r:id="rId17"/>
    <p:sldId id="272" r:id="rId18"/>
    <p:sldId id="264" r:id="rId19"/>
    <p:sldId id="283" r:id="rId20"/>
    <p:sldId id="284" r:id="rId21"/>
    <p:sldId id="265" r:id="rId22"/>
    <p:sldId id="266" r:id="rId23"/>
    <p:sldId id="2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p:scale>
          <a:sx n="86" d="100"/>
          <a:sy n="86" d="100"/>
        </p:scale>
        <p:origin x="42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2CC1-7ABE-48DD-9805-7BDB7D8356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B8FA74-28BE-47F5-968F-6B6C483375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D96549-A07B-4179-B20C-8D5E4B2F1D05}"/>
              </a:ext>
            </a:extLst>
          </p:cNvPr>
          <p:cNvSpPr>
            <a:spLocks noGrp="1"/>
          </p:cNvSpPr>
          <p:nvPr>
            <p:ph type="dt" sz="half" idx="10"/>
          </p:nvPr>
        </p:nvSpPr>
        <p:spPr/>
        <p:txBody>
          <a:bodyPr/>
          <a:lstStyle/>
          <a:p>
            <a:fld id="{F7DBFC99-A8A2-4CA4-AB25-A4A9E1FBA919}" type="datetimeFigureOut">
              <a:rPr lang="en-US" smtClean="0"/>
              <a:t>7/13/2021</a:t>
            </a:fld>
            <a:endParaRPr lang="en-US"/>
          </a:p>
        </p:txBody>
      </p:sp>
      <p:sp>
        <p:nvSpPr>
          <p:cNvPr id="5" name="Footer Placeholder 4">
            <a:extLst>
              <a:ext uri="{FF2B5EF4-FFF2-40B4-BE49-F238E27FC236}">
                <a16:creationId xmlns:a16="http://schemas.microsoft.com/office/drawing/2014/main" id="{A1F203CA-E0A0-4613-AB07-CC3C9B631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3019B-5DE3-4E64-A922-21C1E910A7B8}"/>
              </a:ext>
            </a:extLst>
          </p:cNvPr>
          <p:cNvSpPr>
            <a:spLocks noGrp="1"/>
          </p:cNvSpPr>
          <p:nvPr>
            <p:ph type="sldNum" sz="quarter" idx="12"/>
          </p:nvPr>
        </p:nvSpPr>
        <p:spPr/>
        <p:txBody>
          <a:bodyPr/>
          <a:lstStyle/>
          <a:p>
            <a:fld id="{7DDEC899-488E-4892-BC4F-8DED0E2D73E2}" type="slidenum">
              <a:rPr lang="en-US" smtClean="0"/>
              <a:t>‹#›</a:t>
            </a:fld>
            <a:endParaRPr lang="en-US"/>
          </a:p>
        </p:txBody>
      </p:sp>
    </p:spTree>
    <p:extLst>
      <p:ext uri="{BB962C8B-B14F-4D97-AF65-F5344CB8AC3E}">
        <p14:creationId xmlns:p14="http://schemas.microsoft.com/office/powerpoint/2010/main" val="219115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6AC9-E02A-4192-8255-92B0E63EC6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EE1963-F02A-492A-8622-3056619A33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F657B-E004-4C4B-8A7F-8885986FE0EB}"/>
              </a:ext>
            </a:extLst>
          </p:cNvPr>
          <p:cNvSpPr>
            <a:spLocks noGrp="1"/>
          </p:cNvSpPr>
          <p:nvPr>
            <p:ph type="dt" sz="half" idx="10"/>
          </p:nvPr>
        </p:nvSpPr>
        <p:spPr/>
        <p:txBody>
          <a:bodyPr/>
          <a:lstStyle/>
          <a:p>
            <a:fld id="{F7DBFC99-A8A2-4CA4-AB25-A4A9E1FBA919}" type="datetimeFigureOut">
              <a:rPr lang="en-US" smtClean="0"/>
              <a:t>7/13/2021</a:t>
            </a:fld>
            <a:endParaRPr lang="en-US"/>
          </a:p>
        </p:txBody>
      </p:sp>
      <p:sp>
        <p:nvSpPr>
          <p:cNvPr id="5" name="Footer Placeholder 4">
            <a:extLst>
              <a:ext uri="{FF2B5EF4-FFF2-40B4-BE49-F238E27FC236}">
                <a16:creationId xmlns:a16="http://schemas.microsoft.com/office/drawing/2014/main" id="{5E388390-8536-4A32-A607-2BC9366E7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D47C4-80BB-40FB-B0C2-77284F88B53D}"/>
              </a:ext>
            </a:extLst>
          </p:cNvPr>
          <p:cNvSpPr>
            <a:spLocks noGrp="1"/>
          </p:cNvSpPr>
          <p:nvPr>
            <p:ph type="sldNum" sz="quarter" idx="12"/>
          </p:nvPr>
        </p:nvSpPr>
        <p:spPr/>
        <p:txBody>
          <a:bodyPr/>
          <a:lstStyle/>
          <a:p>
            <a:fld id="{7DDEC899-488E-4892-BC4F-8DED0E2D73E2}" type="slidenum">
              <a:rPr lang="en-US" smtClean="0"/>
              <a:t>‹#›</a:t>
            </a:fld>
            <a:endParaRPr lang="en-US"/>
          </a:p>
        </p:txBody>
      </p:sp>
    </p:spTree>
    <p:extLst>
      <p:ext uri="{BB962C8B-B14F-4D97-AF65-F5344CB8AC3E}">
        <p14:creationId xmlns:p14="http://schemas.microsoft.com/office/powerpoint/2010/main" val="73812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4245EF-2A0D-4988-A8B5-3A84214530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FF76B4-937C-44A6-ADF0-1271A862F7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C68FF-97BC-411C-A2B2-8A1A4E8A3F0B}"/>
              </a:ext>
            </a:extLst>
          </p:cNvPr>
          <p:cNvSpPr>
            <a:spLocks noGrp="1"/>
          </p:cNvSpPr>
          <p:nvPr>
            <p:ph type="dt" sz="half" idx="10"/>
          </p:nvPr>
        </p:nvSpPr>
        <p:spPr/>
        <p:txBody>
          <a:bodyPr/>
          <a:lstStyle/>
          <a:p>
            <a:fld id="{F7DBFC99-A8A2-4CA4-AB25-A4A9E1FBA919}" type="datetimeFigureOut">
              <a:rPr lang="en-US" smtClean="0"/>
              <a:t>7/13/2021</a:t>
            </a:fld>
            <a:endParaRPr lang="en-US"/>
          </a:p>
        </p:txBody>
      </p:sp>
      <p:sp>
        <p:nvSpPr>
          <p:cNvPr id="5" name="Footer Placeholder 4">
            <a:extLst>
              <a:ext uri="{FF2B5EF4-FFF2-40B4-BE49-F238E27FC236}">
                <a16:creationId xmlns:a16="http://schemas.microsoft.com/office/drawing/2014/main" id="{0C384652-0A9D-4A30-BB3A-35E1A0DF69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3F93C-CEF4-43B5-BB53-216789B01A29}"/>
              </a:ext>
            </a:extLst>
          </p:cNvPr>
          <p:cNvSpPr>
            <a:spLocks noGrp="1"/>
          </p:cNvSpPr>
          <p:nvPr>
            <p:ph type="sldNum" sz="quarter" idx="12"/>
          </p:nvPr>
        </p:nvSpPr>
        <p:spPr/>
        <p:txBody>
          <a:bodyPr/>
          <a:lstStyle/>
          <a:p>
            <a:fld id="{7DDEC899-488E-4892-BC4F-8DED0E2D73E2}" type="slidenum">
              <a:rPr lang="en-US" smtClean="0"/>
              <a:t>‹#›</a:t>
            </a:fld>
            <a:endParaRPr lang="en-US"/>
          </a:p>
        </p:txBody>
      </p:sp>
    </p:spTree>
    <p:extLst>
      <p:ext uri="{BB962C8B-B14F-4D97-AF65-F5344CB8AC3E}">
        <p14:creationId xmlns:p14="http://schemas.microsoft.com/office/powerpoint/2010/main" val="255380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F124-84CF-4A44-9F89-4F9A623CD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AEBF0F-2EA0-493D-BF90-4C41357517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851D5-D2EB-4103-BD36-706B0060D2AA}"/>
              </a:ext>
            </a:extLst>
          </p:cNvPr>
          <p:cNvSpPr>
            <a:spLocks noGrp="1"/>
          </p:cNvSpPr>
          <p:nvPr>
            <p:ph type="dt" sz="half" idx="10"/>
          </p:nvPr>
        </p:nvSpPr>
        <p:spPr/>
        <p:txBody>
          <a:bodyPr/>
          <a:lstStyle/>
          <a:p>
            <a:fld id="{F7DBFC99-A8A2-4CA4-AB25-A4A9E1FBA919}" type="datetimeFigureOut">
              <a:rPr lang="en-US" smtClean="0"/>
              <a:t>7/13/2021</a:t>
            </a:fld>
            <a:endParaRPr lang="en-US"/>
          </a:p>
        </p:txBody>
      </p:sp>
      <p:sp>
        <p:nvSpPr>
          <p:cNvPr id="5" name="Footer Placeholder 4">
            <a:extLst>
              <a:ext uri="{FF2B5EF4-FFF2-40B4-BE49-F238E27FC236}">
                <a16:creationId xmlns:a16="http://schemas.microsoft.com/office/drawing/2014/main" id="{3AEFE651-8B84-4DEB-B1E5-EBFB501E3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D3401-E033-40A4-8D19-24FE882B33A6}"/>
              </a:ext>
            </a:extLst>
          </p:cNvPr>
          <p:cNvSpPr>
            <a:spLocks noGrp="1"/>
          </p:cNvSpPr>
          <p:nvPr>
            <p:ph type="sldNum" sz="quarter" idx="12"/>
          </p:nvPr>
        </p:nvSpPr>
        <p:spPr/>
        <p:txBody>
          <a:bodyPr/>
          <a:lstStyle/>
          <a:p>
            <a:fld id="{7DDEC899-488E-4892-BC4F-8DED0E2D73E2}" type="slidenum">
              <a:rPr lang="en-US" smtClean="0"/>
              <a:t>‹#›</a:t>
            </a:fld>
            <a:endParaRPr lang="en-US"/>
          </a:p>
        </p:txBody>
      </p:sp>
    </p:spTree>
    <p:extLst>
      <p:ext uri="{BB962C8B-B14F-4D97-AF65-F5344CB8AC3E}">
        <p14:creationId xmlns:p14="http://schemas.microsoft.com/office/powerpoint/2010/main" val="38367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C629-6525-46F8-9895-E3C1E6A90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F3DE8D-4D78-4725-BABD-CE26D29DF5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4D5D85-8DCF-4E1A-83A8-1F439A3A31C5}"/>
              </a:ext>
            </a:extLst>
          </p:cNvPr>
          <p:cNvSpPr>
            <a:spLocks noGrp="1"/>
          </p:cNvSpPr>
          <p:nvPr>
            <p:ph type="dt" sz="half" idx="10"/>
          </p:nvPr>
        </p:nvSpPr>
        <p:spPr/>
        <p:txBody>
          <a:bodyPr/>
          <a:lstStyle/>
          <a:p>
            <a:fld id="{F7DBFC99-A8A2-4CA4-AB25-A4A9E1FBA919}" type="datetimeFigureOut">
              <a:rPr lang="en-US" smtClean="0"/>
              <a:t>7/13/2021</a:t>
            </a:fld>
            <a:endParaRPr lang="en-US"/>
          </a:p>
        </p:txBody>
      </p:sp>
      <p:sp>
        <p:nvSpPr>
          <p:cNvPr id="5" name="Footer Placeholder 4">
            <a:extLst>
              <a:ext uri="{FF2B5EF4-FFF2-40B4-BE49-F238E27FC236}">
                <a16:creationId xmlns:a16="http://schemas.microsoft.com/office/drawing/2014/main" id="{D9CE5973-9E9E-4912-94A3-DF2CBDE21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DB51E-95A2-4535-9C4E-D645FAC8EB98}"/>
              </a:ext>
            </a:extLst>
          </p:cNvPr>
          <p:cNvSpPr>
            <a:spLocks noGrp="1"/>
          </p:cNvSpPr>
          <p:nvPr>
            <p:ph type="sldNum" sz="quarter" idx="12"/>
          </p:nvPr>
        </p:nvSpPr>
        <p:spPr/>
        <p:txBody>
          <a:bodyPr/>
          <a:lstStyle/>
          <a:p>
            <a:fld id="{7DDEC899-488E-4892-BC4F-8DED0E2D73E2}" type="slidenum">
              <a:rPr lang="en-US" smtClean="0"/>
              <a:t>‹#›</a:t>
            </a:fld>
            <a:endParaRPr lang="en-US"/>
          </a:p>
        </p:txBody>
      </p:sp>
    </p:spTree>
    <p:extLst>
      <p:ext uri="{BB962C8B-B14F-4D97-AF65-F5344CB8AC3E}">
        <p14:creationId xmlns:p14="http://schemas.microsoft.com/office/powerpoint/2010/main" val="377675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3A78C-0C10-454D-91E7-ED641EDF2C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BAFCF-0A00-49D8-A97E-B0009D7DEB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2A1162-0779-424C-ADE0-69E5D5ACC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326898-B8AB-4989-8234-00B1637FE680}"/>
              </a:ext>
            </a:extLst>
          </p:cNvPr>
          <p:cNvSpPr>
            <a:spLocks noGrp="1"/>
          </p:cNvSpPr>
          <p:nvPr>
            <p:ph type="dt" sz="half" idx="10"/>
          </p:nvPr>
        </p:nvSpPr>
        <p:spPr/>
        <p:txBody>
          <a:bodyPr/>
          <a:lstStyle/>
          <a:p>
            <a:fld id="{F7DBFC99-A8A2-4CA4-AB25-A4A9E1FBA919}" type="datetimeFigureOut">
              <a:rPr lang="en-US" smtClean="0"/>
              <a:t>7/13/2021</a:t>
            </a:fld>
            <a:endParaRPr lang="en-US"/>
          </a:p>
        </p:txBody>
      </p:sp>
      <p:sp>
        <p:nvSpPr>
          <p:cNvPr id="6" name="Footer Placeholder 5">
            <a:extLst>
              <a:ext uri="{FF2B5EF4-FFF2-40B4-BE49-F238E27FC236}">
                <a16:creationId xmlns:a16="http://schemas.microsoft.com/office/drawing/2014/main" id="{5FF46AF6-72CA-4942-B60C-311F131C0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B854C3-6EFA-4A1E-999E-00F0C311BB7B}"/>
              </a:ext>
            </a:extLst>
          </p:cNvPr>
          <p:cNvSpPr>
            <a:spLocks noGrp="1"/>
          </p:cNvSpPr>
          <p:nvPr>
            <p:ph type="sldNum" sz="quarter" idx="12"/>
          </p:nvPr>
        </p:nvSpPr>
        <p:spPr/>
        <p:txBody>
          <a:bodyPr/>
          <a:lstStyle/>
          <a:p>
            <a:fld id="{7DDEC899-488E-4892-BC4F-8DED0E2D73E2}" type="slidenum">
              <a:rPr lang="en-US" smtClean="0"/>
              <a:t>‹#›</a:t>
            </a:fld>
            <a:endParaRPr lang="en-US"/>
          </a:p>
        </p:txBody>
      </p:sp>
    </p:spTree>
    <p:extLst>
      <p:ext uri="{BB962C8B-B14F-4D97-AF65-F5344CB8AC3E}">
        <p14:creationId xmlns:p14="http://schemas.microsoft.com/office/powerpoint/2010/main" val="66558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4829C-26AB-47CA-8E67-E7BE80B530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0258A6-AA41-4186-B608-8E14217B28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A15ACE-01F2-4A89-B8F6-0202518CFD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790B0A-318D-4944-A6D4-86A65DA4BC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102743-1E38-4B59-A59F-16DF2D3C73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B90C7F-77B3-4F00-AD84-1DAB5D227F79}"/>
              </a:ext>
            </a:extLst>
          </p:cNvPr>
          <p:cNvSpPr>
            <a:spLocks noGrp="1"/>
          </p:cNvSpPr>
          <p:nvPr>
            <p:ph type="dt" sz="half" idx="10"/>
          </p:nvPr>
        </p:nvSpPr>
        <p:spPr/>
        <p:txBody>
          <a:bodyPr/>
          <a:lstStyle/>
          <a:p>
            <a:fld id="{F7DBFC99-A8A2-4CA4-AB25-A4A9E1FBA919}" type="datetimeFigureOut">
              <a:rPr lang="en-US" smtClean="0"/>
              <a:t>7/13/2021</a:t>
            </a:fld>
            <a:endParaRPr lang="en-US"/>
          </a:p>
        </p:txBody>
      </p:sp>
      <p:sp>
        <p:nvSpPr>
          <p:cNvPr id="8" name="Footer Placeholder 7">
            <a:extLst>
              <a:ext uri="{FF2B5EF4-FFF2-40B4-BE49-F238E27FC236}">
                <a16:creationId xmlns:a16="http://schemas.microsoft.com/office/drawing/2014/main" id="{E09CF632-C361-45DE-9D75-C0CA21E681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0DBF42-2B73-4B6D-B04F-50B6AA2A29C0}"/>
              </a:ext>
            </a:extLst>
          </p:cNvPr>
          <p:cNvSpPr>
            <a:spLocks noGrp="1"/>
          </p:cNvSpPr>
          <p:nvPr>
            <p:ph type="sldNum" sz="quarter" idx="12"/>
          </p:nvPr>
        </p:nvSpPr>
        <p:spPr/>
        <p:txBody>
          <a:bodyPr/>
          <a:lstStyle/>
          <a:p>
            <a:fld id="{7DDEC899-488E-4892-BC4F-8DED0E2D73E2}" type="slidenum">
              <a:rPr lang="en-US" smtClean="0"/>
              <a:t>‹#›</a:t>
            </a:fld>
            <a:endParaRPr lang="en-US"/>
          </a:p>
        </p:txBody>
      </p:sp>
    </p:spTree>
    <p:extLst>
      <p:ext uri="{BB962C8B-B14F-4D97-AF65-F5344CB8AC3E}">
        <p14:creationId xmlns:p14="http://schemas.microsoft.com/office/powerpoint/2010/main" val="2153076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6D96-C0A2-4F21-91E3-76F77A8282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D1D33F-2E2C-4FB9-920F-D887DA4DF55A}"/>
              </a:ext>
            </a:extLst>
          </p:cNvPr>
          <p:cNvSpPr>
            <a:spLocks noGrp="1"/>
          </p:cNvSpPr>
          <p:nvPr>
            <p:ph type="dt" sz="half" idx="10"/>
          </p:nvPr>
        </p:nvSpPr>
        <p:spPr/>
        <p:txBody>
          <a:bodyPr/>
          <a:lstStyle/>
          <a:p>
            <a:fld id="{F7DBFC99-A8A2-4CA4-AB25-A4A9E1FBA919}" type="datetimeFigureOut">
              <a:rPr lang="en-US" smtClean="0"/>
              <a:t>7/13/2021</a:t>
            </a:fld>
            <a:endParaRPr lang="en-US"/>
          </a:p>
        </p:txBody>
      </p:sp>
      <p:sp>
        <p:nvSpPr>
          <p:cNvPr id="4" name="Footer Placeholder 3">
            <a:extLst>
              <a:ext uri="{FF2B5EF4-FFF2-40B4-BE49-F238E27FC236}">
                <a16:creationId xmlns:a16="http://schemas.microsoft.com/office/drawing/2014/main" id="{ED706836-762E-4343-986B-1CB2908D0B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B3351D-BA2F-45D2-A3C8-9367C4239D8C}"/>
              </a:ext>
            </a:extLst>
          </p:cNvPr>
          <p:cNvSpPr>
            <a:spLocks noGrp="1"/>
          </p:cNvSpPr>
          <p:nvPr>
            <p:ph type="sldNum" sz="quarter" idx="12"/>
          </p:nvPr>
        </p:nvSpPr>
        <p:spPr/>
        <p:txBody>
          <a:bodyPr/>
          <a:lstStyle/>
          <a:p>
            <a:fld id="{7DDEC899-488E-4892-BC4F-8DED0E2D73E2}" type="slidenum">
              <a:rPr lang="en-US" smtClean="0"/>
              <a:t>‹#›</a:t>
            </a:fld>
            <a:endParaRPr lang="en-US"/>
          </a:p>
        </p:txBody>
      </p:sp>
    </p:spTree>
    <p:extLst>
      <p:ext uri="{BB962C8B-B14F-4D97-AF65-F5344CB8AC3E}">
        <p14:creationId xmlns:p14="http://schemas.microsoft.com/office/powerpoint/2010/main" val="1347422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8F8036-A416-4710-B33E-0D1112466F24}"/>
              </a:ext>
            </a:extLst>
          </p:cNvPr>
          <p:cNvSpPr>
            <a:spLocks noGrp="1"/>
          </p:cNvSpPr>
          <p:nvPr>
            <p:ph type="dt" sz="half" idx="10"/>
          </p:nvPr>
        </p:nvSpPr>
        <p:spPr/>
        <p:txBody>
          <a:bodyPr/>
          <a:lstStyle/>
          <a:p>
            <a:fld id="{F7DBFC99-A8A2-4CA4-AB25-A4A9E1FBA919}" type="datetimeFigureOut">
              <a:rPr lang="en-US" smtClean="0"/>
              <a:t>7/13/2021</a:t>
            </a:fld>
            <a:endParaRPr lang="en-US"/>
          </a:p>
        </p:txBody>
      </p:sp>
      <p:sp>
        <p:nvSpPr>
          <p:cNvPr id="3" name="Footer Placeholder 2">
            <a:extLst>
              <a:ext uri="{FF2B5EF4-FFF2-40B4-BE49-F238E27FC236}">
                <a16:creationId xmlns:a16="http://schemas.microsoft.com/office/drawing/2014/main" id="{630B60EB-9C2A-4FEA-A33F-DA325FD598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E55B0C-A1D9-46FF-91B5-4BD17A9DC71C}"/>
              </a:ext>
            </a:extLst>
          </p:cNvPr>
          <p:cNvSpPr>
            <a:spLocks noGrp="1"/>
          </p:cNvSpPr>
          <p:nvPr>
            <p:ph type="sldNum" sz="quarter" idx="12"/>
          </p:nvPr>
        </p:nvSpPr>
        <p:spPr/>
        <p:txBody>
          <a:bodyPr/>
          <a:lstStyle/>
          <a:p>
            <a:fld id="{7DDEC899-488E-4892-BC4F-8DED0E2D73E2}" type="slidenum">
              <a:rPr lang="en-US" smtClean="0"/>
              <a:t>‹#›</a:t>
            </a:fld>
            <a:endParaRPr lang="en-US"/>
          </a:p>
        </p:txBody>
      </p:sp>
    </p:spTree>
    <p:extLst>
      <p:ext uri="{BB962C8B-B14F-4D97-AF65-F5344CB8AC3E}">
        <p14:creationId xmlns:p14="http://schemas.microsoft.com/office/powerpoint/2010/main" val="2001889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3F24-FFBA-42E9-BDC4-70E1705A60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E1A85F-64A5-4D6B-9652-EF437F5092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F7FC99-29F7-4338-83AD-CC5BE50E0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8CDE1-7E95-4614-A5AD-CD3423BC88E9}"/>
              </a:ext>
            </a:extLst>
          </p:cNvPr>
          <p:cNvSpPr>
            <a:spLocks noGrp="1"/>
          </p:cNvSpPr>
          <p:nvPr>
            <p:ph type="dt" sz="half" idx="10"/>
          </p:nvPr>
        </p:nvSpPr>
        <p:spPr/>
        <p:txBody>
          <a:bodyPr/>
          <a:lstStyle/>
          <a:p>
            <a:fld id="{F7DBFC99-A8A2-4CA4-AB25-A4A9E1FBA919}" type="datetimeFigureOut">
              <a:rPr lang="en-US" smtClean="0"/>
              <a:t>7/13/2021</a:t>
            </a:fld>
            <a:endParaRPr lang="en-US"/>
          </a:p>
        </p:txBody>
      </p:sp>
      <p:sp>
        <p:nvSpPr>
          <p:cNvPr id="6" name="Footer Placeholder 5">
            <a:extLst>
              <a:ext uri="{FF2B5EF4-FFF2-40B4-BE49-F238E27FC236}">
                <a16:creationId xmlns:a16="http://schemas.microsoft.com/office/drawing/2014/main" id="{ACE8BC2F-9C7E-4799-BDCA-0B725DA93A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EC8CB-5EA3-461D-9450-651840ED32F8}"/>
              </a:ext>
            </a:extLst>
          </p:cNvPr>
          <p:cNvSpPr>
            <a:spLocks noGrp="1"/>
          </p:cNvSpPr>
          <p:nvPr>
            <p:ph type="sldNum" sz="quarter" idx="12"/>
          </p:nvPr>
        </p:nvSpPr>
        <p:spPr/>
        <p:txBody>
          <a:bodyPr/>
          <a:lstStyle/>
          <a:p>
            <a:fld id="{7DDEC899-488E-4892-BC4F-8DED0E2D73E2}" type="slidenum">
              <a:rPr lang="en-US" smtClean="0"/>
              <a:t>‹#›</a:t>
            </a:fld>
            <a:endParaRPr lang="en-US"/>
          </a:p>
        </p:txBody>
      </p:sp>
    </p:spTree>
    <p:extLst>
      <p:ext uri="{BB962C8B-B14F-4D97-AF65-F5344CB8AC3E}">
        <p14:creationId xmlns:p14="http://schemas.microsoft.com/office/powerpoint/2010/main" val="352694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5AFE8-5C00-43A1-8897-F86A8DF9F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7E97C0-5402-4C4B-870C-121A4A68BE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A6640A-C61A-4FB2-8A49-C7E22D71C6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9C18E2-902B-49FF-8044-34A3677E2BAF}"/>
              </a:ext>
            </a:extLst>
          </p:cNvPr>
          <p:cNvSpPr>
            <a:spLocks noGrp="1"/>
          </p:cNvSpPr>
          <p:nvPr>
            <p:ph type="dt" sz="half" idx="10"/>
          </p:nvPr>
        </p:nvSpPr>
        <p:spPr/>
        <p:txBody>
          <a:bodyPr/>
          <a:lstStyle/>
          <a:p>
            <a:fld id="{F7DBFC99-A8A2-4CA4-AB25-A4A9E1FBA919}" type="datetimeFigureOut">
              <a:rPr lang="en-US" smtClean="0"/>
              <a:t>7/13/2021</a:t>
            </a:fld>
            <a:endParaRPr lang="en-US"/>
          </a:p>
        </p:txBody>
      </p:sp>
      <p:sp>
        <p:nvSpPr>
          <p:cNvPr id="6" name="Footer Placeholder 5">
            <a:extLst>
              <a:ext uri="{FF2B5EF4-FFF2-40B4-BE49-F238E27FC236}">
                <a16:creationId xmlns:a16="http://schemas.microsoft.com/office/drawing/2014/main" id="{9368A8DB-9979-4EC1-B0E2-3E25F6FD9C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D383FD-7901-400B-8E2F-21C72D9BB09D}"/>
              </a:ext>
            </a:extLst>
          </p:cNvPr>
          <p:cNvSpPr>
            <a:spLocks noGrp="1"/>
          </p:cNvSpPr>
          <p:nvPr>
            <p:ph type="sldNum" sz="quarter" idx="12"/>
          </p:nvPr>
        </p:nvSpPr>
        <p:spPr/>
        <p:txBody>
          <a:bodyPr/>
          <a:lstStyle/>
          <a:p>
            <a:fld id="{7DDEC899-488E-4892-BC4F-8DED0E2D73E2}" type="slidenum">
              <a:rPr lang="en-US" smtClean="0"/>
              <a:t>‹#›</a:t>
            </a:fld>
            <a:endParaRPr lang="en-US"/>
          </a:p>
        </p:txBody>
      </p:sp>
    </p:spTree>
    <p:extLst>
      <p:ext uri="{BB962C8B-B14F-4D97-AF65-F5344CB8AC3E}">
        <p14:creationId xmlns:p14="http://schemas.microsoft.com/office/powerpoint/2010/main" val="102943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E5E82-C0E9-4D74-83E3-3623EA8984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80D359-12DD-4BC7-8E9C-0A9051A2A9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694AB-46DB-4AA1-A3AA-5F6FC4A76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BFC99-A8A2-4CA4-AB25-A4A9E1FBA919}" type="datetimeFigureOut">
              <a:rPr lang="en-US" smtClean="0"/>
              <a:t>7/13/2021</a:t>
            </a:fld>
            <a:endParaRPr lang="en-US"/>
          </a:p>
        </p:txBody>
      </p:sp>
      <p:sp>
        <p:nvSpPr>
          <p:cNvPr id="5" name="Footer Placeholder 4">
            <a:extLst>
              <a:ext uri="{FF2B5EF4-FFF2-40B4-BE49-F238E27FC236}">
                <a16:creationId xmlns:a16="http://schemas.microsoft.com/office/drawing/2014/main" id="{F8B43DBB-3826-4BE4-A26E-7AB02E3CD4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2A94DA-8ACC-44B9-BFC9-6624B30BB7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EC899-488E-4892-BC4F-8DED0E2D73E2}" type="slidenum">
              <a:rPr lang="en-US" smtClean="0"/>
              <a:t>‹#›</a:t>
            </a:fld>
            <a:endParaRPr lang="en-US"/>
          </a:p>
        </p:txBody>
      </p:sp>
    </p:spTree>
    <p:extLst>
      <p:ext uri="{BB962C8B-B14F-4D97-AF65-F5344CB8AC3E}">
        <p14:creationId xmlns:p14="http://schemas.microsoft.com/office/powerpoint/2010/main" val="2782279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oneofakind-store.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mailto:cmetzger@torontotorah.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3B8A-F8A9-4CC8-B47F-A8CDE5CBFE20}"/>
              </a:ext>
            </a:extLst>
          </p:cNvPr>
          <p:cNvSpPr>
            <a:spLocks noGrp="1"/>
          </p:cNvSpPr>
          <p:nvPr>
            <p:ph type="ctrTitle"/>
          </p:nvPr>
        </p:nvSpPr>
        <p:spPr>
          <a:xfrm>
            <a:off x="1524000" y="1122362"/>
            <a:ext cx="9144000" cy="3227695"/>
          </a:xfrm>
        </p:spPr>
        <p:txBody>
          <a:bodyPr/>
          <a:lstStyle/>
          <a:p>
            <a:r>
              <a:rPr lang="en-US" dirty="0"/>
              <a:t>Jewish Art: </a:t>
            </a:r>
            <a:r>
              <a:rPr lang="en-US" dirty="0" err="1"/>
              <a:t>Pesukim</a:t>
            </a:r>
            <a:br>
              <a:rPr lang="en-US" dirty="0"/>
            </a:br>
            <a:r>
              <a:rPr lang="en-US" dirty="0"/>
              <a:t>Verses from Tanakh</a:t>
            </a:r>
          </a:p>
        </p:txBody>
      </p:sp>
      <p:sp>
        <p:nvSpPr>
          <p:cNvPr id="3" name="Subtitle 2">
            <a:extLst>
              <a:ext uri="{FF2B5EF4-FFF2-40B4-BE49-F238E27FC236}">
                <a16:creationId xmlns:a16="http://schemas.microsoft.com/office/drawing/2014/main" id="{B8EDF404-6419-4AE0-AB98-7A4F0AAA1743}"/>
              </a:ext>
            </a:extLst>
          </p:cNvPr>
          <p:cNvSpPr>
            <a:spLocks noGrp="1"/>
          </p:cNvSpPr>
          <p:nvPr>
            <p:ph type="subTitle" idx="1"/>
          </p:nvPr>
        </p:nvSpPr>
        <p:spPr>
          <a:xfrm>
            <a:off x="1524000" y="4891596"/>
            <a:ext cx="9144000" cy="1332222"/>
          </a:xfrm>
        </p:spPr>
        <p:txBody>
          <a:bodyPr>
            <a:normAutofit/>
          </a:bodyPr>
          <a:lstStyle/>
          <a:p>
            <a:r>
              <a:rPr lang="en-US" dirty="0"/>
              <a:t>Rabbi Chaim Metzger </a:t>
            </a:r>
          </a:p>
          <a:p>
            <a:r>
              <a:rPr lang="en-US" dirty="0"/>
              <a:t>cmetzger@torontotorah.com</a:t>
            </a:r>
          </a:p>
        </p:txBody>
      </p:sp>
      <p:pic>
        <p:nvPicPr>
          <p:cNvPr id="4" name="Google Shape;56;p13">
            <a:extLst>
              <a:ext uri="{FF2B5EF4-FFF2-40B4-BE49-F238E27FC236}">
                <a16:creationId xmlns:a16="http://schemas.microsoft.com/office/drawing/2014/main" id="{6C016B1E-DE65-4321-8F05-44B122DFBDA8}"/>
              </a:ext>
            </a:extLst>
          </p:cNvPr>
          <p:cNvPicPr preferRelativeResize="0"/>
          <p:nvPr/>
        </p:nvPicPr>
        <p:blipFill rotWithShape="1">
          <a:blip r:embed="rId2">
            <a:alphaModFix/>
          </a:blip>
          <a:srcRect/>
          <a:stretch/>
        </p:blipFill>
        <p:spPr>
          <a:xfrm>
            <a:off x="187496" y="7850"/>
            <a:ext cx="2216775" cy="2216775"/>
          </a:xfrm>
          <a:prstGeom prst="rect">
            <a:avLst/>
          </a:prstGeom>
          <a:noFill/>
          <a:ln>
            <a:noFill/>
          </a:ln>
        </p:spPr>
      </p:pic>
      <p:pic>
        <p:nvPicPr>
          <p:cNvPr id="5" name="Google Shape;57;p13">
            <a:extLst>
              <a:ext uri="{FF2B5EF4-FFF2-40B4-BE49-F238E27FC236}">
                <a16:creationId xmlns:a16="http://schemas.microsoft.com/office/drawing/2014/main" id="{DC38D81F-9E68-40BD-9F1A-967F365B0CEA}"/>
              </a:ext>
            </a:extLst>
          </p:cNvPr>
          <p:cNvPicPr preferRelativeResize="0"/>
          <p:nvPr/>
        </p:nvPicPr>
        <p:blipFill rotWithShape="1">
          <a:blip r:embed="rId3">
            <a:alphaModFix/>
          </a:blip>
          <a:srcRect l="40624" t="2243" r="44260" b="18748"/>
          <a:stretch/>
        </p:blipFill>
        <p:spPr>
          <a:xfrm>
            <a:off x="9787728" y="227075"/>
            <a:ext cx="2216776" cy="1790576"/>
          </a:xfrm>
          <a:prstGeom prst="rect">
            <a:avLst/>
          </a:prstGeom>
          <a:noFill/>
          <a:ln>
            <a:noFill/>
          </a:ln>
        </p:spPr>
      </p:pic>
    </p:spTree>
    <p:extLst>
      <p:ext uri="{BB962C8B-B14F-4D97-AF65-F5344CB8AC3E}">
        <p14:creationId xmlns:p14="http://schemas.microsoft.com/office/powerpoint/2010/main" val="91418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10397-5200-4D12-BAEB-E88D0C516B6E}"/>
              </a:ext>
            </a:extLst>
          </p:cNvPr>
          <p:cNvSpPr>
            <a:spLocks noGrp="1"/>
          </p:cNvSpPr>
          <p:nvPr>
            <p:ph type="title"/>
          </p:nvPr>
        </p:nvSpPr>
        <p:spPr/>
        <p:txBody>
          <a:bodyPr>
            <a:normAutofit/>
          </a:bodyPr>
          <a:lstStyle/>
          <a:p>
            <a:r>
              <a:rPr lang="en-US" dirty="0"/>
              <a:t>Rabbi Nissim ben Reuven (Barcelona, 1320- 1380)</a:t>
            </a:r>
          </a:p>
        </p:txBody>
      </p:sp>
      <p:sp>
        <p:nvSpPr>
          <p:cNvPr id="3" name="Content Placeholder 2">
            <a:extLst>
              <a:ext uri="{FF2B5EF4-FFF2-40B4-BE49-F238E27FC236}">
                <a16:creationId xmlns:a16="http://schemas.microsoft.com/office/drawing/2014/main" id="{A6964C19-E95D-4875-AD92-AFD4D567BAA2}"/>
              </a:ext>
            </a:extLst>
          </p:cNvPr>
          <p:cNvSpPr>
            <a:spLocks noGrp="1"/>
          </p:cNvSpPr>
          <p:nvPr>
            <p:ph sz="half" idx="1"/>
          </p:nvPr>
        </p:nvSpPr>
        <p:spPr/>
        <p:txBody>
          <a:bodyPr>
            <a:normAutofit fontScale="92500" lnSpcReduction="10000"/>
          </a:bodyPr>
          <a:lstStyle/>
          <a:p>
            <a:pPr marL="0" indent="0">
              <a:buNone/>
            </a:pPr>
            <a:r>
              <a:rPr lang="en-US" dirty="0"/>
              <a:t>Didn’t the </a:t>
            </a:r>
            <a:r>
              <a:rPr lang="en-US" dirty="0" err="1"/>
              <a:t>gemara</a:t>
            </a:r>
            <a:r>
              <a:rPr lang="en-US" dirty="0"/>
              <a:t> explicitly state that you can’t write Megillahs for children to learn from?</a:t>
            </a:r>
          </a:p>
          <a:p>
            <a:pPr marL="0" indent="0">
              <a:buNone/>
            </a:pPr>
            <a:endParaRPr lang="en-US" dirty="0"/>
          </a:p>
          <a:p>
            <a:pPr marL="0" indent="0">
              <a:buNone/>
            </a:pPr>
            <a:r>
              <a:rPr lang="en-US" dirty="0" err="1"/>
              <a:t>Ra”n</a:t>
            </a:r>
            <a:r>
              <a:rPr lang="en-US" dirty="0"/>
              <a:t> Shabbos 43a – Rif explained that we can write megillahs for children to learn from, and from context his reason appears to be Et </a:t>
            </a:r>
            <a:r>
              <a:rPr lang="en-US" dirty="0" err="1"/>
              <a:t>Laasot</a:t>
            </a:r>
            <a:r>
              <a:rPr lang="en-US" dirty="0"/>
              <a:t> </a:t>
            </a:r>
            <a:r>
              <a:rPr lang="en-US" dirty="0" err="1"/>
              <a:t>Lashem</a:t>
            </a:r>
            <a:r>
              <a:rPr lang="en-US" dirty="0"/>
              <a:t> </a:t>
            </a:r>
            <a:r>
              <a:rPr lang="en-US" dirty="0" err="1"/>
              <a:t>Hefero</a:t>
            </a:r>
            <a:r>
              <a:rPr lang="en-US" dirty="0"/>
              <a:t> </a:t>
            </a:r>
            <a:r>
              <a:rPr lang="en-US" dirty="0" err="1"/>
              <a:t>Toratecha</a:t>
            </a:r>
            <a:r>
              <a:rPr lang="en-US" dirty="0"/>
              <a:t> </a:t>
            </a:r>
          </a:p>
        </p:txBody>
      </p:sp>
      <p:sp>
        <p:nvSpPr>
          <p:cNvPr id="4" name="Content Placeholder 3">
            <a:extLst>
              <a:ext uri="{FF2B5EF4-FFF2-40B4-BE49-F238E27FC236}">
                <a16:creationId xmlns:a16="http://schemas.microsoft.com/office/drawing/2014/main" id="{E629E639-DD9C-46CF-93C1-68AB6104B3E4}"/>
              </a:ext>
            </a:extLst>
          </p:cNvPr>
          <p:cNvSpPr>
            <a:spLocks noGrp="1"/>
          </p:cNvSpPr>
          <p:nvPr>
            <p:ph sz="half" idx="2"/>
          </p:nvPr>
        </p:nvSpPr>
        <p:spPr/>
        <p:txBody>
          <a:bodyPr>
            <a:normAutofit fontScale="92500" lnSpcReduction="10000"/>
          </a:bodyPr>
          <a:lstStyle/>
          <a:p>
            <a:pPr marL="0" indent="0" algn="r" rtl="1">
              <a:buNone/>
            </a:pPr>
            <a:r>
              <a:rPr lang="he-IL" dirty="0" err="1"/>
              <a:t>ר"ן</a:t>
            </a:r>
            <a:r>
              <a:rPr lang="he-IL" dirty="0"/>
              <a:t> על </a:t>
            </a:r>
            <a:r>
              <a:rPr lang="he-IL" dirty="0" err="1"/>
              <a:t>הרי"ף</a:t>
            </a:r>
            <a:r>
              <a:rPr lang="he-IL" dirty="0"/>
              <a:t> מסכת גיטין דף </a:t>
            </a:r>
            <a:r>
              <a:rPr lang="he-IL" dirty="0" err="1"/>
              <a:t>כח</a:t>
            </a:r>
            <a:r>
              <a:rPr lang="he-IL" dirty="0"/>
              <a:t> עמוד א</a:t>
            </a:r>
          </a:p>
          <a:p>
            <a:pPr marL="0" indent="0" algn="r" rtl="1">
              <a:buNone/>
            </a:pPr>
            <a:r>
              <a:rPr lang="he-IL" dirty="0" err="1"/>
              <a:t>תימה</a:t>
            </a:r>
            <a:r>
              <a:rPr lang="he-IL" dirty="0"/>
              <a:t> הוא </a:t>
            </a:r>
            <a:r>
              <a:rPr lang="he-IL" dirty="0" err="1"/>
              <a:t>דבגמ</a:t>
            </a:r>
            <a:r>
              <a:rPr lang="he-IL" dirty="0"/>
              <a:t>' מוכח </a:t>
            </a:r>
            <a:r>
              <a:rPr lang="he-IL" dirty="0" err="1"/>
              <a:t>בהדיא</a:t>
            </a:r>
            <a:r>
              <a:rPr lang="he-IL" dirty="0"/>
              <a:t> </a:t>
            </a:r>
            <a:r>
              <a:rPr lang="he-IL" dirty="0" err="1"/>
              <a:t>דהלכה</a:t>
            </a:r>
            <a:r>
              <a:rPr lang="he-IL" dirty="0"/>
              <a:t> </a:t>
            </a:r>
            <a:r>
              <a:rPr lang="he-IL" dirty="0" err="1"/>
              <a:t>כמ"ד</a:t>
            </a:r>
            <a:r>
              <a:rPr lang="he-IL" dirty="0"/>
              <a:t> אין </a:t>
            </a:r>
            <a:r>
              <a:rPr lang="he-IL" dirty="0" err="1"/>
              <a:t>כותבין</a:t>
            </a:r>
            <a:r>
              <a:rPr lang="he-IL" dirty="0"/>
              <a:t>:</a:t>
            </a:r>
          </a:p>
          <a:p>
            <a:pPr marL="0" indent="0" algn="r" rtl="1">
              <a:buNone/>
            </a:pPr>
            <a:endParaRPr lang="en-US" dirty="0"/>
          </a:p>
          <a:p>
            <a:pPr marL="0" indent="0" algn="r" rtl="1">
              <a:buNone/>
            </a:pPr>
            <a:r>
              <a:rPr lang="he-IL" dirty="0" err="1"/>
              <a:t>ר"ן</a:t>
            </a:r>
            <a:r>
              <a:rPr lang="he-IL" dirty="0"/>
              <a:t> על </a:t>
            </a:r>
            <a:r>
              <a:rPr lang="he-IL" dirty="0" err="1"/>
              <a:t>הרי"ף</a:t>
            </a:r>
            <a:r>
              <a:rPr lang="he-IL" dirty="0"/>
              <a:t> מסכת שבת דף מג עמוד א</a:t>
            </a:r>
          </a:p>
          <a:p>
            <a:pPr marL="0" indent="0" algn="r" rtl="1">
              <a:buNone/>
            </a:pPr>
            <a:r>
              <a:rPr lang="he-IL" dirty="0" err="1"/>
              <a:t>ואפ"ה</a:t>
            </a:r>
            <a:r>
              <a:rPr lang="he-IL" dirty="0"/>
              <a:t> כ' הרב אלפסי ז"ל שם בהלכותיו </a:t>
            </a:r>
            <a:r>
              <a:rPr lang="he-IL" dirty="0" err="1"/>
              <a:t>דקי"ל</a:t>
            </a:r>
            <a:r>
              <a:rPr lang="he-IL" dirty="0"/>
              <a:t> </a:t>
            </a:r>
            <a:r>
              <a:rPr lang="he-IL" dirty="0" err="1"/>
              <a:t>כותבין</a:t>
            </a:r>
            <a:r>
              <a:rPr lang="he-IL" dirty="0"/>
              <a:t> מגילה לתינוק להתלמד בה ומשמע </a:t>
            </a:r>
            <a:r>
              <a:rPr lang="he-IL" dirty="0" err="1"/>
              <a:t>דטעמיה</a:t>
            </a:r>
            <a:r>
              <a:rPr lang="he-IL" dirty="0"/>
              <a:t> משום עת לעשות לה' הפרו תורתך </a:t>
            </a:r>
            <a:r>
              <a:rPr lang="he-IL" dirty="0" err="1"/>
              <a:t>דדבר</a:t>
            </a:r>
            <a:r>
              <a:rPr lang="he-IL" dirty="0"/>
              <a:t> הלמד מענינו הוא </a:t>
            </a:r>
            <a:endParaRPr lang="en-US" dirty="0"/>
          </a:p>
        </p:txBody>
      </p:sp>
    </p:spTree>
    <p:extLst>
      <p:ext uri="{BB962C8B-B14F-4D97-AF65-F5344CB8AC3E}">
        <p14:creationId xmlns:p14="http://schemas.microsoft.com/office/powerpoint/2010/main" val="2271142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00D5-9B50-47D9-A2B7-4AA7C3A2C674}"/>
              </a:ext>
            </a:extLst>
          </p:cNvPr>
          <p:cNvSpPr>
            <a:spLocks noGrp="1"/>
          </p:cNvSpPr>
          <p:nvPr>
            <p:ph type="title"/>
          </p:nvPr>
        </p:nvSpPr>
        <p:spPr/>
        <p:txBody>
          <a:bodyPr/>
          <a:lstStyle/>
          <a:p>
            <a:r>
              <a:rPr lang="en-US" dirty="0"/>
              <a:t>Rambam </a:t>
            </a:r>
            <a:r>
              <a:rPr lang="en-US" dirty="0" err="1"/>
              <a:t>Mishneh</a:t>
            </a:r>
            <a:r>
              <a:rPr lang="en-US" dirty="0"/>
              <a:t> Torah Tefillin Mezuzah and </a:t>
            </a:r>
            <a:r>
              <a:rPr lang="en-US" dirty="0" err="1"/>
              <a:t>Sefer</a:t>
            </a:r>
            <a:r>
              <a:rPr lang="en-US" dirty="0"/>
              <a:t> Torah 7:14</a:t>
            </a:r>
          </a:p>
        </p:txBody>
      </p:sp>
      <p:sp>
        <p:nvSpPr>
          <p:cNvPr id="3" name="Content Placeholder 2">
            <a:extLst>
              <a:ext uri="{FF2B5EF4-FFF2-40B4-BE49-F238E27FC236}">
                <a16:creationId xmlns:a16="http://schemas.microsoft.com/office/drawing/2014/main" id="{40046444-401C-4242-97B5-0A33AC40D317}"/>
              </a:ext>
            </a:extLst>
          </p:cNvPr>
          <p:cNvSpPr>
            <a:spLocks noGrp="1"/>
          </p:cNvSpPr>
          <p:nvPr>
            <p:ph sz="half" idx="1"/>
          </p:nvPr>
        </p:nvSpPr>
        <p:spPr/>
        <p:txBody>
          <a:bodyPr>
            <a:normAutofit fontScale="92500" lnSpcReduction="10000"/>
          </a:bodyPr>
          <a:lstStyle/>
          <a:p>
            <a:pPr marL="0" indent="0" algn="just">
              <a:buNone/>
            </a:pPr>
            <a:r>
              <a:rPr lang="en-US" dirty="0"/>
              <a:t>It is permitted to write the Pentateuch, each book in a separate scroll. These scrolls have not the sanctity of a scroll of the Law that is complete. One may not however write a scroll containing some sections. Such a scroll may not be written for a child's instruction. This is permitted, however, where there is the intention to complete the remainder of the book. If one wrote such a scroll with three words on each line, this is permitted.</a:t>
            </a:r>
          </a:p>
          <a:p>
            <a:pPr marL="0" indent="0">
              <a:buNone/>
            </a:pPr>
            <a:endParaRPr lang="en-US" dirty="0"/>
          </a:p>
        </p:txBody>
      </p:sp>
      <p:sp>
        <p:nvSpPr>
          <p:cNvPr id="4" name="Content Placeholder 3">
            <a:extLst>
              <a:ext uri="{FF2B5EF4-FFF2-40B4-BE49-F238E27FC236}">
                <a16:creationId xmlns:a16="http://schemas.microsoft.com/office/drawing/2014/main" id="{C65511C7-FCAD-49D6-823F-53707A972D41}"/>
              </a:ext>
            </a:extLst>
          </p:cNvPr>
          <p:cNvSpPr>
            <a:spLocks noGrp="1"/>
          </p:cNvSpPr>
          <p:nvPr>
            <p:ph sz="half" idx="2"/>
          </p:nvPr>
        </p:nvSpPr>
        <p:spPr/>
        <p:txBody>
          <a:bodyPr>
            <a:normAutofit fontScale="92500" lnSpcReduction="10000"/>
          </a:bodyPr>
          <a:lstStyle/>
          <a:p>
            <a:pPr marL="0" indent="0" algn="just" rtl="1">
              <a:buNone/>
            </a:pPr>
            <a:r>
              <a:rPr lang="he-IL" dirty="0"/>
              <a:t>מֻתָּר לִכְתֹּב הַתּוֹרָה כָּל חֻמָּשׁ וְחֻמָּשׁ בִּפְנֵי עַצְמוֹ וְאֵין בָּהֶן קְדֻשַּׁת סֵפֶר תּוֹרָה. אֲבָל לֹא </a:t>
            </a:r>
            <a:r>
              <a:rPr lang="he-IL" dirty="0" err="1"/>
              <a:t>יִכְתֹּב</a:t>
            </a:r>
            <a:r>
              <a:rPr lang="he-IL" dirty="0"/>
              <a:t> מְגִלָּה בִּפְנֵי עַצְמָהּ שֶׁיִּהְיֶה בָּהּ פָּרָשִׁיּוֹת. וְאֵין </a:t>
            </a:r>
            <a:r>
              <a:rPr lang="he-IL" dirty="0" err="1"/>
              <a:t>כּוֹתְבִין</a:t>
            </a:r>
            <a:r>
              <a:rPr lang="he-IL" dirty="0"/>
              <a:t> מְגִלָּה לְתִינוֹק לְהִתְלַמֵּד בָּהּ. וְאִם דַּעְתּוֹ לְהַשְׁלִים עָלֶיהָ חֻמָּשׁ מֻתָּר. כָּתַב מְגִלָּה שָׁלֹשׁ </a:t>
            </a:r>
            <a:r>
              <a:rPr lang="he-IL" dirty="0" err="1"/>
              <a:t>שָׁלֹשׁ</a:t>
            </a:r>
            <a:r>
              <a:rPr lang="he-IL" dirty="0"/>
              <a:t> </a:t>
            </a:r>
            <a:r>
              <a:rPr lang="he-IL" dirty="0" err="1"/>
              <a:t>תֵּבוֹת</a:t>
            </a:r>
            <a:r>
              <a:rPr lang="he-IL" dirty="0"/>
              <a:t> בְּשִׁיטָה אַחַת מֻתָּר:</a:t>
            </a:r>
            <a:endParaRPr lang="en-US" dirty="0"/>
          </a:p>
        </p:txBody>
      </p:sp>
    </p:spTree>
    <p:extLst>
      <p:ext uri="{BB962C8B-B14F-4D97-AF65-F5344CB8AC3E}">
        <p14:creationId xmlns:p14="http://schemas.microsoft.com/office/powerpoint/2010/main" val="1137365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AA6DC-C42F-49E3-B76A-16E9128397CA}"/>
              </a:ext>
            </a:extLst>
          </p:cNvPr>
          <p:cNvSpPr>
            <a:spLocks noGrp="1"/>
          </p:cNvSpPr>
          <p:nvPr>
            <p:ph type="title"/>
          </p:nvPr>
        </p:nvSpPr>
        <p:spPr>
          <a:xfrm>
            <a:off x="319595" y="365126"/>
            <a:ext cx="11159231" cy="513764"/>
          </a:xfrm>
        </p:spPr>
        <p:txBody>
          <a:bodyPr>
            <a:normAutofit fontScale="90000"/>
          </a:bodyPr>
          <a:lstStyle/>
          <a:p>
            <a:r>
              <a:rPr lang="en-US" dirty="0"/>
              <a:t>Writing </a:t>
            </a:r>
            <a:r>
              <a:rPr lang="en-US" dirty="0" err="1"/>
              <a:t>Pesukim</a:t>
            </a:r>
            <a:r>
              <a:rPr lang="en-US" dirty="0"/>
              <a:t> on a Tallit – </a:t>
            </a:r>
            <a:r>
              <a:rPr lang="en-US" dirty="0" err="1"/>
              <a:t>Shu”t</a:t>
            </a:r>
            <a:r>
              <a:rPr lang="en-US" dirty="0"/>
              <a:t> </a:t>
            </a:r>
            <a:r>
              <a:rPr lang="en-US" dirty="0" err="1"/>
              <a:t>HaRambam</a:t>
            </a:r>
            <a:r>
              <a:rPr lang="en-US" dirty="0"/>
              <a:t> 7</a:t>
            </a:r>
          </a:p>
        </p:txBody>
      </p:sp>
      <p:sp>
        <p:nvSpPr>
          <p:cNvPr id="3" name="Content Placeholder 2">
            <a:extLst>
              <a:ext uri="{FF2B5EF4-FFF2-40B4-BE49-F238E27FC236}">
                <a16:creationId xmlns:a16="http://schemas.microsoft.com/office/drawing/2014/main" id="{1BE9D2AC-5FF8-4310-B05E-CC97FC3321CD}"/>
              </a:ext>
            </a:extLst>
          </p:cNvPr>
          <p:cNvSpPr>
            <a:spLocks noGrp="1"/>
          </p:cNvSpPr>
          <p:nvPr>
            <p:ph sz="half" idx="1"/>
          </p:nvPr>
        </p:nvSpPr>
        <p:spPr>
          <a:xfrm>
            <a:off x="417250" y="1083076"/>
            <a:ext cx="5131294" cy="5533855"/>
          </a:xfrm>
        </p:spPr>
        <p:txBody>
          <a:bodyPr>
            <a:normAutofit fontScale="62500" lnSpcReduction="20000"/>
          </a:bodyPr>
          <a:lstStyle/>
          <a:p>
            <a:pPr marL="0" indent="0" algn="just">
              <a:buNone/>
            </a:pPr>
            <a:r>
              <a:rPr lang="en-US" dirty="0"/>
              <a:t>Someone embroidered the Section of </a:t>
            </a:r>
            <a:r>
              <a:rPr lang="en-US" dirty="0" err="1"/>
              <a:t>Vayomer</a:t>
            </a:r>
            <a:r>
              <a:rPr lang="en-US" dirty="0"/>
              <a:t> using 3 </a:t>
            </a:r>
            <a:r>
              <a:rPr lang="en-US" dirty="0" err="1"/>
              <a:t>yuds</a:t>
            </a:r>
            <a:r>
              <a:rPr lang="en-US" dirty="0"/>
              <a:t> for G-d’s name and was rebuked by the elders of the city and he refused to listen. </a:t>
            </a:r>
          </a:p>
          <a:p>
            <a:pPr marL="0" indent="0" algn="just">
              <a:buNone/>
            </a:pPr>
            <a:r>
              <a:rPr lang="en-US" dirty="0"/>
              <a:t>Answer: this is a great sin and completely improper for two reasons: 1) you can’t write select verses from the Torah unless you write less than 3 words…and when we saw people in Egypt making plates of gold with verses and hanging it on babies necks we protested</a:t>
            </a:r>
          </a:p>
          <a:p>
            <a:pPr marL="0" indent="0" algn="just">
              <a:buNone/>
            </a:pPr>
            <a:r>
              <a:rPr lang="en-US" dirty="0"/>
              <a:t>2) The second reason which is stronger than the first is that you will debase the verses of the Torah. Because tzitzit  are </a:t>
            </a:r>
            <a:r>
              <a:rPr lang="en-US" dirty="0" err="1"/>
              <a:t>Tashmishei</a:t>
            </a:r>
            <a:r>
              <a:rPr lang="en-US" dirty="0"/>
              <a:t> Mitzvah, don’t have </a:t>
            </a:r>
            <a:r>
              <a:rPr lang="en-US" dirty="0" err="1"/>
              <a:t>kedushat</a:t>
            </a:r>
            <a:r>
              <a:rPr lang="en-US" dirty="0"/>
              <a:t> </a:t>
            </a:r>
            <a:r>
              <a:rPr lang="en-US" dirty="0" err="1"/>
              <a:t>haguf</a:t>
            </a:r>
            <a:r>
              <a:rPr lang="en-US" dirty="0"/>
              <a:t>, inherent sanctity, and can be used all over the house, to cover ones self or taken to the bathhouse which is improper, and to bring such holy items to the bathrooms is no doubt a disgrace. </a:t>
            </a:r>
          </a:p>
          <a:p>
            <a:pPr marL="0" indent="0" algn="just">
              <a:buNone/>
            </a:pPr>
            <a:r>
              <a:rPr lang="en-US" dirty="0"/>
              <a:t>Also this action is new and we have never heard like it before and you should know just how holy writing in our letters that are called </a:t>
            </a:r>
            <a:r>
              <a:rPr lang="en-US" dirty="0" err="1"/>
              <a:t>ashurit</a:t>
            </a:r>
            <a:r>
              <a:rPr lang="en-US" dirty="0"/>
              <a:t> are. This is the holy script the Torah and Luchot given in and should only be used for sacred writings, and they used to used </a:t>
            </a:r>
            <a:r>
              <a:rPr lang="en-US" dirty="0" err="1"/>
              <a:t>Ktav</a:t>
            </a:r>
            <a:r>
              <a:rPr lang="en-US" dirty="0"/>
              <a:t> </a:t>
            </a:r>
            <a:r>
              <a:rPr lang="en-US" dirty="0" err="1"/>
              <a:t>Ivri</a:t>
            </a:r>
            <a:r>
              <a:rPr lang="en-US" dirty="0"/>
              <a:t> for that and now we have another script we use for the same reason. </a:t>
            </a:r>
          </a:p>
        </p:txBody>
      </p:sp>
      <p:sp>
        <p:nvSpPr>
          <p:cNvPr id="4" name="Content Placeholder 3">
            <a:extLst>
              <a:ext uri="{FF2B5EF4-FFF2-40B4-BE49-F238E27FC236}">
                <a16:creationId xmlns:a16="http://schemas.microsoft.com/office/drawing/2014/main" id="{892E64C6-9EBF-4AC0-8809-450ACB9B7701}"/>
              </a:ext>
            </a:extLst>
          </p:cNvPr>
          <p:cNvSpPr>
            <a:spLocks noGrp="1"/>
          </p:cNvSpPr>
          <p:nvPr>
            <p:ph sz="half" idx="2"/>
          </p:nvPr>
        </p:nvSpPr>
        <p:spPr>
          <a:xfrm>
            <a:off x="5785658" y="1083076"/>
            <a:ext cx="5568142" cy="5533855"/>
          </a:xfrm>
        </p:spPr>
        <p:txBody>
          <a:bodyPr>
            <a:normAutofit fontScale="62500" lnSpcReduction="20000"/>
          </a:bodyPr>
          <a:lstStyle/>
          <a:p>
            <a:pPr marL="0" indent="0" algn="just" rtl="1">
              <a:buNone/>
            </a:pPr>
            <a:r>
              <a:rPr lang="he-IL" b="1" dirty="0"/>
              <a:t>שאלה </a:t>
            </a:r>
            <a:r>
              <a:rPr lang="he-IL" dirty="0"/>
              <a:t>על אדם שרקם בטליתו פ' ויאמר והוכיחו גדולי העיר ולא קבל ממנו וכתב השם שלשה </a:t>
            </a:r>
            <a:r>
              <a:rPr lang="he-IL" dirty="0" err="1"/>
              <a:t>יוד''ין</a:t>
            </a:r>
            <a:r>
              <a:rPr lang="he-IL" dirty="0"/>
              <a:t> וזה נוסח תשובתו: </a:t>
            </a:r>
          </a:p>
          <a:p>
            <a:pPr marL="0" indent="0" algn="just" rtl="1">
              <a:buNone/>
            </a:pPr>
            <a:r>
              <a:rPr lang="he-IL" b="1" dirty="0"/>
              <a:t>תשובה </a:t>
            </a:r>
            <a:r>
              <a:rPr lang="he-IL" dirty="0"/>
              <a:t>מעשה זה חטא ואין נכון כלל ואסור משני טעמים האחד שאין לכתב מן התורה פסוקים </a:t>
            </a:r>
            <a:r>
              <a:rPr lang="he-IL" dirty="0" err="1"/>
              <a:t>פסוקים</a:t>
            </a:r>
            <a:r>
              <a:rPr lang="he-IL" dirty="0"/>
              <a:t> אבל </a:t>
            </a:r>
            <a:r>
              <a:rPr lang="he-IL" dirty="0" err="1"/>
              <a:t>יכתב</a:t>
            </a:r>
            <a:r>
              <a:rPr lang="he-IL" dirty="0"/>
              <a:t> שלש תיבות ולא יותר...וכאשר ראינו במצרים שהיו </a:t>
            </a:r>
            <a:r>
              <a:rPr lang="he-IL" dirty="0" err="1"/>
              <a:t>לוקחין</a:t>
            </a:r>
            <a:r>
              <a:rPr lang="he-IL" dirty="0"/>
              <a:t> טסי כסף וזהב </a:t>
            </a:r>
            <a:r>
              <a:rPr lang="he-IL" dirty="0" err="1"/>
              <a:t>וחורתין</a:t>
            </a:r>
            <a:r>
              <a:rPr lang="he-IL" dirty="0"/>
              <a:t> בהן שיר של פגעים </a:t>
            </a:r>
            <a:r>
              <a:rPr lang="he-IL" dirty="0" err="1"/>
              <a:t>ותולין</a:t>
            </a:r>
            <a:r>
              <a:rPr lang="he-IL" dirty="0"/>
              <a:t> אותה בצווארי התינוקות מחינו בידם </a:t>
            </a:r>
          </a:p>
          <a:p>
            <a:pPr marL="0" indent="0" algn="just" rtl="1">
              <a:buNone/>
            </a:pPr>
            <a:r>
              <a:rPr lang="he-IL" dirty="0"/>
              <a:t>והטעם השני והוא נכון וחזק מן הראשון לפי שהעושה כן מביא פסוקי תורה לידי זלזול כי הציצית תשמישי מצוה ואין בו קדושת גוף ולכך יכול לבא בטלית </a:t>
            </a:r>
            <a:r>
              <a:rPr lang="he-IL" dirty="0" err="1"/>
              <a:t>מצוייצת</a:t>
            </a:r>
            <a:r>
              <a:rPr lang="he-IL" dirty="0"/>
              <a:t> בבית השתא ולבית הטבילה ולהשתמש בו ולכסות בו את הערוה [אבל] איך יביא כתובי התורה שנאמרו בקדושה ונכתבו מפי הגבורה במקום </a:t>
            </a:r>
            <a:r>
              <a:rPr lang="he-IL" dirty="0" err="1"/>
              <a:t>טנופת</a:t>
            </a:r>
            <a:r>
              <a:rPr lang="he-IL" dirty="0"/>
              <a:t> וזלזול וזה בזוי התורה בלי ספק </a:t>
            </a:r>
            <a:endParaRPr lang="en-US" dirty="0"/>
          </a:p>
          <a:p>
            <a:pPr marL="0" indent="0" algn="just" rtl="1">
              <a:buNone/>
            </a:pPr>
            <a:r>
              <a:rPr lang="he-IL" dirty="0"/>
              <a:t>ועוד כי המעשה הזה הוא חדש לא שמענו כמוהו מעולם ומן הראוי לך שתדע כי הכתיבה הזאת הנקראת כתיבה אשורית כיון שניתנה בה התורה ובה נכתבו לוחות הברית הרי הגונה מאד להשתמש בה רק בכתבי הקדש ומימי קדם היו ישראל </a:t>
            </a:r>
            <a:r>
              <a:rPr lang="he-IL" dirty="0" err="1"/>
              <a:t>נזהרין</a:t>
            </a:r>
            <a:r>
              <a:rPr lang="he-IL" dirty="0"/>
              <a:t> בזאת והיו כתביהם וחיבורי </a:t>
            </a:r>
            <a:r>
              <a:rPr lang="he-IL" dirty="0" err="1"/>
              <a:t>חכמותיהם</a:t>
            </a:r>
            <a:r>
              <a:rPr lang="he-IL" dirty="0"/>
              <a:t> וכתבי חול שלהם בכתב עברי לכן תמצא חרות על שקלי הקדש דברים של חול כתובים בכתב עברי ולא נמצא לעולם אות אחת מזה הכתב אשורי בדבר שנמצא משארית ישראל לא במטבע ולא באבן אלא </a:t>
            </a:r>
            <a:r>
              <a:rPr lang="he-IL" dirty="0" err="1"/>
              <a:t>הכל</a:t>
            </a:r>
            <a:r>
              <a:rPr lang="he-IL" dirty="0"/>
              <a:t> בכתב עברי ועל כן שנו הספרדים כתיבתם ושמו </a:t>
            </a:r>
            <a:r>
              <a:rPr lang="he-IL" dirty="0" err="1"/>
              <a:t>אותותם</a:t>
            </a:r>
            <a:r>
              <a:rPr lang="he-IL" dirty="0"/>
              <a:t> אותות אחרות עד שנעשה ככתב אחר להתיר להשתמש בו בדברי חול ...</a:t>
            </a:r>
          </a:p>
        </p:txBody>
      </p:sp>
    </p:spTree>
    <p:extLst>
      <p:ext uri="{BB962C8B-B14F-4D97-AF65-F5344CB8AC3E}">
        <p14:creationId xmlns:p14="http://schemas.microsoft.com/office/powerpoint/2010/main" val="3395030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7C44-8F5A-433F-8C78-7F422A2533F7}"/>
              </a:ext>
            </a:extLst>
          </p:cNvPr>
          <p:cNvSpPr>
            <a:spLocks noGrp="1"/>
          </p:cNvSpPr>
          <p:nvPr>
            <p:ph type="title"/>
          </p:nvPr>
        </p:nvSpPr>
        <p:spPr/>
        <p:txBody>
          <a:bodyPr/>
          <a:lstStyle/>
          <a:p>
            <a:r>
              <a:rPr lang="en-US" dirty="0"/>
              <a:t>Shulchan </a:t>
            </a:r>
            <a:r>
              <a:rPr lang="en-US" dirty="0" err="1"/>
              <a:t>Aruch</a:t>
            </a:r>
            <a:r>
              <a:rPr lang="en-US" dirty="0"/>
              <a:t> </a:t>
            </a:r>
            <a:r>
              <a:rPr lang="en-US" dirty="0" err="1"/>
              <a:t>Yoreh</a:t>
            </a:r>
            <a:r>
              <a:rPr lang="en-US" dirty="0"/>
              <a:t> </a:t>
            </a:r>
            <a:r>
              <a:rPr lang="en-US" dirty="0" err="1"/>
              <a:t>Deah</a:t>
            </a:r>
            <a:r>
              <a:rPr lang="en-US" dirty="0"/>
              <a:t> 283</a:t>
            </a:r>
          </a:p>
        </p:txBody>
      </p:sp>
      <p:sp>
        <p:nvSpPr>
          <p:cNvPr id="3" name="Content Placeholder 2">
            <a:extLst>
              <a:ext uri="{FF2B5EF4-FFF2-40B4-BE49-F238E27FC236}">
                <a16:creationId xmlns:a16="http://schemas.microsoft.com/office/drawing/2014/main" id="{30907C8E-0EA7-425C-B308-7205171C36DE}"/>
              </a:ext>
            </a:extLst>
          </p:cNvPr>
          <p:cNvSpPr>
            <a:spLocks noGrp="1"/>
          </p:cNvSpPr>
          <p:nvPr>
            <p:ph sz="half" idx="1"/>
          </p:nvPr>
        </p:nvSpPr>
        <p:spPr/>
        <p:txBody>
          <a:bodyPr/>
          <a:lstStyle/>
          <a:p>
            <a:pPr marL="514350" indent="-514350">
              <a:buAutoNum type="alphaUcParenR"/>
            </a:pPr>
            <a:r>
              <a:rPr lang="en-US" dirty="0"/>
              <a:t>One is permitted to write each book of the Torah separately</a:t>
            </a:r>
          </a:p>
          <a:p>
            <a:pPr marL="514350" indent="-514350">
              <a:buAutoNum type="alphaUcParenR"/>
            </a:pPr>
            <a:r>
              <a:rPr lang="en-US" dirty="0"/>
              <a:t>Don’t write a separate megillahs for each Parshah. We don’t write Megillahs for children to learn from, but if you will eventually complete it as a whole Chumash you can. </a:t>
            </a:r>
          </a:p>
          <a:p>
            <a:pPr marL="514350" indent="-514350">
              <a:buAutoNum type="alphaUcParenR"/>
            </a:pPr>
            <a:r>
              <a:rPr lang="en-US" dirty="0"/>
              <a:t>You can write 3 word at a time on a line. </a:t>
            </a:r>
          </a:p>
        </p:txBody>
      </p:sp>
      <p:sp>
        <p:nvSpPr>
          <p:cNvPr id="4" name="Content Placeholder 3">
            <a:extLst>
              <a:ext uri="{FF2B5EF4-FFF2-40B4-BE49-F238E27FC236}">
                <a16:creationId xmlns:a16="http://schemas.microsoft.com/office/drawing/2014/main" id="{E1CE8F85-35B5-4565-A70E-8BB2DC2442DF}"/>
              </a:ext>
            </a:extLst>
          </p:cNvPr>
          <p:cNvSpPr>
            <a:spLocks noGrp="1"/>
          </p:cNvSpPr>
          <p:nvPr>
            <p:ph sz="half" idx="2"/>
          </p:nvPr>
        </p:nvSpPr>
        <p:spPr/>
        <p:txBody>
          <a:bodyPr/>
          <a:lstStyle/>
          <a:p>
            <a:pPr marL="0" indent="0" algn="r" rtl="1">
              <a:buNone/>
            </a:pPr>
            <a:r>
              <a:rPr lang="he-IL" dirty="0"/>
              <a:t>א)</a:t>
            </a:r>
            <a:r>
              <a:rPr lang="en-US" dirty="0"/>
              <a:t> </a:t>
            </a:r>
            <a:r>
              <a:rPr lang="he-IL" dirty="0"/>
              <a:t>וּמֻתָּר לִכְתֹּב כָּל הַתּוֹרָה חֻמָּשׁ </a:t>
            </a:r>
            <a:r>
              <a:rPr lang="he-IL" dirty="0" err="1"/>
              <a:t>חֻמָּשׁ</a:t>
            </a:r>
            <a:r>
              <a:rPr lang="he-IL" dirty="0"/>
              <a:t> בִּפְנֵי עַצְמוֹ,</a:t>
            </a:r>
            <a:endParaRPr lang="en-US" dirty="0"/>
          </a:p>
          <a:p>
            <a:pPr marL="0" indent="0" algn="r" rtl="1">
              <a:buNone/>
            </a:pPr>
            <a:r>
              <a:rPr lang="he-IL" dirty="0"/>
              <a:t>(ב) לֹא </a:t>
            </a:r>
            <a:r>
              <a:rPr lang="he-IL" dirty="0" err="1"/>
              <a:t>יִכְתֹּב</a:t>
            </a:r>
            <a:r>
              <a:rPr lang="he-IL" dirty="0"/>
              <a:t> מְגִלָּה בִּפְנֵי עַצְמָהּ שֶׁיִּהְיוּ בָּהּ פָּרָשִׁיּוֹת. וְאֵין </a:t>
            </a:r>
            <a:r>
              <a:rPr lang="he-IL" dirty="0" err="1"/>
              <a:t>כּוֹתְבִין</a:t>
            </a:r>
            <a:r>
              <a:rPr lang="he-IL" dirty="0"/>
              <a:t> מְגִלָּה לְתִינוֹק לְהִתְלַמֵּד בָּהּ, וְאִם דַּעְתּוֹ לְהַשְׁלִימָהּ לְחֻמָּשׁ, מֻתָּר.</a:t>
            </a:r>
          </a:p>
          <a:p>
            <a:pPr marL="0" indent="0" algn="r" rtl="1">
              <a:buNone/>
            </a:pPr>
            <a:r>
              <a:rPr lang="he-IL" dirty="0"/>
              <a:t>כָּתַב מְגִלָּה שָׁלֹשׁ </a:t>
            </a:r>
            <a:r>
              <a:rPr lang="he-IL" dirty="0" err="1"/>
              <a:t>שָׁלֹשׁ</a:t>
            </a:r>
            <a:r>
              <a:rPr lang="he-IL" dirty="0"/>
              <a:t> </a:t>
            </a:r>
            <a:r>
              <a:rPr lang="he-IL" dirty="0" err="1"/>
              <a:t>תֵּבוֹת</a:t>
            </a:r>
            <a:r>
              <a:rPr lang="he-IL" dirty="0"/>
              <a:t> בְּשִׁיטָה אַחַת, מֻתָּר.</a:t>
            </a:r>
            <a:endParaRPr lang="en-US" dirty="0"/>
          </a:p>
        </p:txBody>
      </p:sp>
    </p:spTree>
    <p:extLst>
      <p:ext uri="{BB962C8B-B14F-4D97-AF65-F5344CB8AC3E}">
        <p14:creationId xmlns:p14="http://schemas.microsoft.com/office/powerpoint/2010/main" val="911751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1055-F8A9-4E6B-8AF2-CE8F4039360B}"/>
              </a:ext>
            </a:extLst>
          </p:cNvPr>
          <p:cNvSpPr>
            <a:spLocks noGrp="1"/>
          </p:cNvSpPr>
          <p:nvPr>
            <p:ph type="title"/>
          </p:nvPr>
        </p:nvSpPr>
        <p:spPr/>
        <p:txBody>
          <a:bodyPr/>
          <a:lstStyle/>
          <a:p>
            <a:r>
              <a:rPr lang="en-US" dirty="0"/>
              <a:t>Minhag is against Shulchan </a:t>
            </a:r>
            <a:r>
              <a:rPr lang="en-US" dirty="0" err="1"/>
              <a:t>Aruch</a:t>
            </a:r>
            <a:endParaRPr lang="en-US" dirty="0"/>
          </a:p>
        </p:txBody>
      </p:sp>
      <p:sp>
        <p:nvSpPr>
          <p:cNvPr id="3" name="Content Placeholder 2">
            <a:extLst>
              <a:ext uri="{FF2B5EF4-FFF2-40B4-BE49-F238E27FC236}">
                <a16:creationId xmlns:a16="http://schemas.microsoft.com/office/drawing/2014/main" id="{053227A4-1DDD-42BA-B2F4-DAD55DAAC5F2}"/>
              </a:ext>
            </a:extLst>
          </p:cNvPr>
          <p:cNvSpPr>
            <a:spLocks noGrp="1"/>
          </p:cNvSpPr>
          <p:nvPr>
            <p:ph sz="half" idx="1"/>
          </p:nvPr>
        </p:nvSpPr>
        <p:spPr/>
        <p:txBody>
          <a:bodyPr>
            <a:normAutofit fontScale="92500" lnSpcReduction="10000"/>
          </a:bodyPr>
          <a:lstStyle/>
          <a:p>
            <a:pPr marL="0" indent="0" algn="just">
              <a:buNone/>
            </a:pPr>
            <a:r>
              <a:rPr lang="en-US" dirty="0" err="1"/>
              <a:t>Siftei</a:t>
            </a:r>
            <a:r>
              <a:rPr lang="en-US" dirty="0"/>
              <a:t> Cohen (Rabbi </a:t>
            </a:r>
            <a:r>
              <a:rPr lang="en-US" dirty="0" err="1"/>
              <a:t>Shabbatai</a:t>
            </a:r>
            <a:r>
              <a:rPr lang="en-US" dirty="0"/>
              <a:t> ben Meir </a:t>
            </a:r>
            <a:r>
              <a:rPr lang="en-US" dirty="0" err="1"/>
              <a:t>HaKohen</a:t>
            </a:r>
            <a:r>
              <a:rPr lang="en-US" dirty="0"/>
              <a:t> (1621-1662)) Czech republic) </a:t>
            </a:r>
          </a:p>
          <a:p>
            <a:pPr marL="0" indent="0" algn="just">
              <a:buNone/>
            </a:pPr>
            <a:r>
              <a:rPr lang="en-US" dirty="0"/>
              <a:t>The opinions of the </a:t>
            </a:r>
            <a:r>
              <a:rPr lang="en-US" dirty="0" err="1"/>
              <a:t>Ri”f</a:t>
            </a:r>
            <a:r>
              <a:rPr lang="en-US" dirty="0"/>
              <a:t> and the Mordechai and the </a:t>
            </a:r>
            <a:r>
              <a:rPr lang="en-US" dirty="0" err="1"/>
              <a:t>Agudah</a:t>
            </a:r>
            <a:r>
              <a:rPr lang="en-US" dirty="0"/>
              <a:t> and many other </a:t>
            </a:r>
            <a:r>
              <a:rPr lang="en-US" dirty="0" err="1"/>
              <a:t>poskim</a:t>
            </a:r>
            <a:r>
              <a:rPr lang="en-US" dirty="0"/>
              <a:t> is that it is permitted because of ELLHT since not everyone knows Torah by heart and not everyone has a Chumash in Shul and will be unable to recite the Shema or Prayer in general. As the </a:t>
            </a:r>
            <a:r>
              <a:rPr lang="en-US" dirty="0" err="1"/>
              <a:t>Bayit</a:t>
            </a:r>
            <a:r>
              <a:rPr lang="en-US" dirty="0"/>
              <a:t> </a:t>
            </a:r>
            <a:r>
              <a:rPr lang="en-US" dirty="0" err="1"/>
              <a:t>Chadash</a:t>
            </a:r>
            <a:r>
              <a:rPr lang="en-US" dirty="0"/>
              <a:t> not is the custom everywhere. </a:t>
            </a:r>
          </a:p>
        </p:txBody>
      </p:sp>
      <p:sp>
        <p:nvSpPr>
          <p:cNvPr id="4" name="Content Placeholder 3">
            <a:extLst>
              <a:ext uri="{FF2B5EF4-FFF2-40B4-BE49-F238E27FC236}">
                <a16:creationId xmlns:a16="http://schemas.microsoft.com/office/drawing/2014/main" id="{4B08A9EB-B36B-4FAB-AA5F-32D266D17C16}"/>
              </a:ext>
            </a:extLst>
          </p:cNvPr>
          <p:cNvSpPr>
            <a:spLocks noGrp="1"/>
          </p:cNvSpPr>
          <p:nvPr>
            <p:ph sz="half" idx="2"/>
          </p:nvPr>
        </p:nvSpPr>
        <p:spPr/>
        <p:txBody>
          <a:bodyPr>
            <a:normAutofit fontScale="92500" lnSpcReduction="10000"/>
          </a:bodyPr>
          <a:lstStyle/>
          <a:p>
            <a:pPr marL="0" indent="0" algn="r" rtl="1">
              <a:buNone/>
            </a:pPr>
            <a:r>
              <a:rPr lang="he-IL" dirty="0" err="1"/>
              <a:t>ש"ך</a:t>
            </a:r>
            <a:r>
              <a:rPr lang="he-IL" dirty="0"/>
              <a:t> יורה דעה </a:t>
            </a:r>
            <a:r>
              <a:rPr lang="he-IL" dirty="0" err="1"/>
              <a:t>רפ"ג:ב</a:t>
            </a:r>
            <a:r>
              <a:rPr lang="he-IL" dirty="0"/>
              <a:t>'</a:t>
            </a:r>
          </a:p>
          <a:p>
            <a:pPr marL="0" indent="0" algn="r" rtl="1">
              <a:buNone/>
            </a:pPr>
            <a:r>
              <a:rPr lang="he-IL" dirty="0"/>
              <a:t>(ג) לא יכתוב התורה מגילה בפני עצמה </a:t>
            </a:r>
            <a:r>
              <a:rPr lang="he-IL" dirty="0" err="1"/>
              <a:t>כו</a:t>
            </a:r>
            <a:r>
              <a:rPr lang="he-IL" dirty="0"/>
              <a:t>'. ודעת </a:t>
            </a:r>
            <a:r>
              <a:rPr lang="he-IL" dirty="0" err="1"/>
              <a:t>הרי"ף</a:t>
            </a:r>
            <a:r>
              <a:rPr lang="he-IL" dirty="0"/>
              <a:t> </a:t>
            </a:r>
            <a:r>
              <a:rPr lang="he-IL" dirty="0" err="1"/>
              <a:t>והמרדכי</a:t>
            </a:r>
            <a:r>
              <a:rPr lang="he-IL" dirty="0"/>
              <a:t> והאגודה ושאר פוסקים </a:t>
            </a:r>
            <a:r>
              <a:rPr lang="he-IL" dirty="0" err="1"/>
              <a:t>דמותר</a:t>
            </a:r>
            <a:r>
              <a:rPr lang="he-IL" dirty="0"/>
              <a:t> משום עת לעשות לה' הפרו תורתך שהרי אין </a:t>
            </a:r>
            <a:r>
              <a:rPr lang="he-IL" dirty="0" err="1"/>
              <a:t>הכל</a:t>
            </a:r>
            <a:r>
              <a:rPr lang="he-IL" dirty="0"/>
              <a:t> יודעים בעל פה ואין לכל העולם חומשים </a:t>
            </a:r>
            <a:r>
              <a:rPr lang="he-IL" dirty="0" err="1"/>
              <a:t>בב"ה</a:t>
            </a:r>
            <a:r>
              <a:rPr lang="he-IL" dirty="0"/>
              <a:t> ויבואו לידי ביטול ק"ש ותפלה וכ"כ </a:t>
            </a:r>
            <a:r>
              <a:rPr lang="he-IL" dirty="0" err="1"/>
              <a:t>הב"ח</a:t>
            </a:r>
            <a:r>
              <a:rPr lang="he-IL" dirty="0"/>
              <a:t> וכ' שכך המנהג פשוט בכל המדינות:</a:t>
            </a:r>
            <a:endParaRPr lang="en-US" dirty="0"/>
          </a:p>
        </p:txBody>
      </p:sp>
    </p:spTree>
    <p:extLst>
      <p:ext uri="{BB962C8B-B14F-4D97-AF65-F5344CB8AC3E}">
        <p14:creationId xmlns:p14="http://schemas.microsoft.com/office/powerpoint/2010/main" val="474134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C0D8F-8C2E-4E83-8C23-2033ECA2EA7D}"/>
              </a:ext>
            </a:extLst>
          </p:cNvPr>
          <p:cNvSpPr>
            <a:spLocks noGrp="1"/>
          </p:cNvSpPr>
          <p:nvPr>
            <p:ph type="title"/>
          </p:nvPr>
        </p:nvSpPr>
        <p:spPr/>
        <p:txBody>
          <a:bodyPr/>
          <a:lstStyle/>
          <a:p>
            <a:r>
              <a:rPr lang="en-US" dirty="0" err="1"/>
              <a:t>Turei</a:t>
            </a:r>
            <a:r>
              <a:rPr lang="en-US" dirty="0"/>
              <a:t> </a:t>
            </a:r>
            <a:r>
              <a:rPr lang="en-US" dirty="0" err="1"/>
              <a:t>Zahav</a:t>
            </a:r>
            <a:r>
              <a:rPr lang="en-US" dirty="0"/>
              <a:t> - </a:t>
            </a:r>
            <a:r>
              <a:rPr lang="nb-NO" dirty="0"/>
              <a:t>David ha-Levi Segal (1586 –1667) Poland</a:t>
            </a:r>
            <a:endParaRPr lang="en-US" dirty="0"/>
          </a:p>
        </p:txBody>
      </p:sp>
      <p:sp>
        <p:nvSpPr>
          <p:cNvPr id="3" name="Content Placeholder 2">
            <a:extLst>
              <a:ext uri="{FF2B5EF4-FFF2-40B4-BE49-F238E27FC236}">
                <a16:creationId xmlns:a16="http://schemas.microsoft.com/office/drawing/2014/main" id="{28AA706B-30C9-4F0F-A14B-CE1E217920CA}"/>
              </a:ext>
            </a:extLst>
          </p:cNvPr>
          <p:cNvSpPr>
            <a:spLocks noGrp="1"/>
          </p:cNvSpPr>
          <p:nvPr>
            <p:ph sz="half" idx="1"/>
          </p:nvPr>
        </p:nvSpPr>
        <p:spPr/>
        <p:txBody>
          <a:bodyPr/>
          <a:lstStyle/>
          <a:p>
            <a:pPr marL="0" indent="0">
              <a:buNone/>
            </a:pPr>
            <a:r>
              <a:rPr lang="en-US" dirty="0"/>
              <a:t>But those who write verses on the wall as a sign of good luck are doing so incorrectly as the Torah was given in one unit. </a:t>
            </a:r>
          </a:p>
        </p:txBody>
      </p:sp>
      <p:sp>
        <p:nvSpPr>
          <p:cNvPr id="4" name="Content Placeholder 3">
            <a:extLst>
              <a:ext uri="{FF2B5EF4-FFF2-40B4-BE49-F238E27FC236}">
                <a16:creationId xmlns:a16="http://schemas.microsoft.com/office/drawing/2014/main" id="{EC13F107-5735-4DE0-A8E1-03BF35EAB80B}"/>
              </a:ext>
            </a:extLst>
          </p:cNvPr>
          <p:cNvSpPr>
            <a:spLocks noGrp="1"/>
          </p:cNvSpPr>
          <p:nvPr>
            <p:ph sz="half" idx="2"/>
          </p:nvPr>
        </p:nvSpPr>
        <p:spPr/>
        <p:txBody>
          <a:bodyPr/>
          <a:lstStyle/>
          <a:p>
            <a:pPr marL="0" indent="0" algn="r" rtl="1">
              <a:buNone/>
            </a:pPr>
            <a:r>
              <a:rPr lang="he-IL" dirty="0"/>
              <a:t>ט"ז יורה דעה </a:t>
            </a:r>
            <a:r>
              <a:rPr lang="he-IL" dirty="0" err="1"/>
              <a:t>רפ"ג:ב</a:t>
            </a:r>
            <a:r>
              <a:rPr lang="he-IL" dirty="0"/>
              <a:t>'</a:t>
            </a:r>
          </a:p>
          <a:p>
            <a:pPr marL="0" indent="0" algn="r" rtl="1">
              <a:buNone/>
            </a:pPr>
            <a:r>
              <a:rPr lang="he-IL" dirty="0"/>
              <a:t> אבל אותן </a:t>
            </a:r>
            <a:r>
              <a:rPr lang="he-IL" dirty="0" err="1"/>
              <a:t>שכותבין</a:t>
            </a:r>
            <a:r>
              <a:rPr lang="he-IL" dirty="0"/>
              <a:t> פסוקים על הכותל לאיזה סימן טוב לאו שפיר עבדי </a:t>
            </a:r>
            <a:r>
              <a:rPr lang="he-IL" dirty="0" err="1"/>
              <a:t>דתורה</a:t>
            </a:r>
            <a:r>
              <a:rPr lang="he-IL" dirty="0"/>
              <a:t> חתומה נתנה:</a:t>
            </a:r>
            <a:endParaRPr lang="en-US" dirty="0"/>
          </a:p>
        </p:txBody>
      </p:sp>
    </p:spTree>
    <p:extLst>
      <p:ext uri="{BB962C8B-B14F-4D97-AF65-F5344CB8AC3E}">
        <p14:creationId xmlns:p14="http://schemas.microsoft.com/office/powerpoint/2010/main" val="1442311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7C44-8F5A-433F-8C78-7F422A2533F7}"/>
              </a:ext>
            </a:extLst>
          </p:cNvPr>
          <p:cNvSpPr>
            <a:spLocks noGrp="1"/>
          </p:cNvSpPr>
          <p:nvPr>
            <p:ph type="title"/>
          </p:nvPr>
        </p:nvSpPr>
        <p:spPr/>
        <p:txBody>
          <a:bodyPr/>
          <a:lstStyle/>
          <a:p>
            <a:r>
              <a:rPr lang="en-US" dirty="0"/>
              <a:t>Shulchan </a:t>
            </a:r>
            <a:r>
              <a:rPr lang="en-US" dirty="0" err="1"/>
              <a:t>Aruch</a:t>
            </a:r>
            <a:r>
              <a:rPr lang="en-US" dirty="0"/>
              <a:t> </a:t>
            </a:r>
            <a:r>
              <a:rPr lang="en-US" dirty="0" err="1"/>
              <a:t>Yoreh</a:t>
            </a:r>
            <a:r>
              <a:rPr lang="en-US" dirty="0"/>
              <a:t> </a:t>
            </a:r>
            <a:r>
              <a:rPr lang="en-US" dirty="0" err="1"/>
              <a:t>Deah</a:t>
            </a:r>
            <a:r>
              <a:rPr lang="en-US" dirty="0"/>
              <a:t> 283</a:t>
            </a:r>
          </a:p>
        </p:txBody>
      </p:sp>
      <p:sp>
        <p:nvSpPr>
          <p:cNvPr id="3" name="Content Placeholder 2">
            <a:extLst>
              <a:ext uri="{FF2B5EF4-FFF2-40B4-BE49-F238E27FC236}">
                <a16:creationId xmlns:a16="http://schemas.microsoft.com/office/drawing/2014/main" id="{30907C8E-0EA7-425C-B308-7205171C36DE}"/>
              </a:ext>
            </a:extLst>
          </p:cNvPr>
          <p:cNvSpPr>
            <a:spLocks noGrp="1"/>
          </p:cNvSpPr>
          <p:nvPr>
            <p:ph sz="half" idx="1"/>
          </p:nvPr>
        </p:nvSpPr>
        <p:spPr/>
        <p:txBody>
          <a:bodyPr/>
          <a:lstStyle/>
          <a:p>
            <a:pPr marL="0" indent="0">
              <a:buNone/>
            </a:pPr>
            <a:r>
              <a:rPr lang="en-US" dirty="0"/>
              <a:t>3 - You can write 3 word at a time on a line. </a:t>
            </a:r>
          </a:p>
        </p:txBody>
      </p:sp>
      <p:sp>
        <p:nvSpPr>
          <p:cNvPr id="4" name="Content Placeholder 3">
            <a:extLst>
              <a:ext uri="{FF2B5EF4-FFF2-40B4-BE49-F238E27FC236}">
                <a16:creationId xmlns:a16="http://schemas.microsoft.com/office/drawing/2014/main" id="{E1CE8F85-35B5-4565-A70E-8BB2DC2442DF}"/>
              </a:ext>
            </a:extLst>
          </p:cNvPr>
          <p:cNvSpPr>
            <a:spLocks noGrp="1"/>
          </p:cNvSpPr>
          <p:nvPr>
            <p:ph sz="half" idx="2"/>
          </p:nvPr>
        </p:nvSpPr>
        <p:spPr/>
        <p:txBody>
          <a:bodyPr/>
          <a:lstStyle/>
          <a:p>
            <a:pPr marL="0" indent="0" algn="r" rtl="1">
              <a:buNone/>
            </a:pPr>
            <a:r>
              <a:rPr lang="he-IL" dirty="0"/>
              <a:t>כָּתַב מְגִלָּה שָׁלֹשׁ </a:t>
            </a:r>
            <a:r>
              <a:rPr lang="he-IL" dirty="0" err="1"/>
              <a:t>שָׁלֹשׁ</a:t>
            </a:r>
            <a:r>
              <a:rPr lang="he-IL" dirty="0"/>
              <a:t> </a:t>
            </a:r>
            <a:r>
              <a:rPr lang="he-IL" dirty="0" err="1"/>
              <a:t>תֵּבוֹת</a:t>
            </a:r>
            <a:r>
              <a:rPr lang="he-IL" dirty="0"/>
              <a:t> בְּשִׁיטָה אַחַת, מֻתָּר.</a:t>
            </a:r>
            <a:endParaRPr lang="en-US" dirty="0"/>
          </a:p>
        </p:txBody>
      </p:sp>
    </p:spTree>
    <p:extLst>
      <p:ext uri="{BB962C8B-B14F-4D97-AF65-F5344CB8AC3E}">
        <p14:creationId xmlns:p14="http://schemas.microsoft.com/office/powerpoint/2010/main" val="2980372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E6594-57DA-486C-8F7C-E689CFFC5BCC}"/>
              </a:ext>
            </a:extLst>
          </p:cNvPr>
          <p:cNvSpPr>
            <a:spLocks noGrp="1"/>
          </p:cNvSpPr>
          <p:nvPr>
            <p:ph type="title"/>
          </p:nvPr>
        </p:nvSpPr>
        <p:spPr/>
        <p:txBody>
          <a:bodyPr/>
          <a:lstStyle/>
          <a:p>
            <a:r>
              <a:rPr lang="en-US" dirty="0"/>
              <a:t>Why does 3 words help?</a:t>
            </a:r>
          </a:p>
        </p:txBody>
      </p:sp>
      <p:sp>
        <p:nvSpPr>
          <p:cNvPr id="3" name="Content Placeholder 2">
            <a:extLst>
              <a:ext uri="{FF2B5EF4-FFF2-40B4-BE49-F238E27FC236}">
                <a16:creationId xmlns:a16="http://schemas.microsoft.com/office/drawing/2014/main" id="{9AF22B52-35F4-4783-9CC2-E7337B08CAF9}"/>
              </a:ext>
            </a:extLst>
          </p:cNvPr>
          <p:cNvSpPr>
            <a:spLocks noGrp="1"/>
          </p:cNvSpPr>
          <p:nvPr>
            <p:ph sz="half" idx="1"/>
          </p:nvPr>
        </p:nvSpPr>
        <p:spPr/>
        <p:txBody>
          <a:bodyPr/>
          <a:lstStyle/>
          <a:p>
            <a:pPr marL="0" indent="0">
              <a:buNone/>
            </a:pPr>
            <a:r>
              <a:rPr lang="en-US" dirty="0"/>
              <a:t>Taz – three words in a row with a large gap between them or on a another line so that they are not read together because it does not appear that you are writing a megillah. </a:t>
            </a:r>
          </a:p>
          <a:p>
            <a:pPr marL="0" indent="0">
              <a:buNone/>
            </a:pPr>
            <a:r>
              <a:rPr lang="en-US" dirty="0" err="1"/>
              <a:t>Shach</a:t>
            </a:r>
            <a:r>
              <a:rPr lang="en-US" dirty="0"/>
              <a:t>- because this is different and is no longer comparable to a Megillah of the </a:t>
            </a:r>
            <a:r>
              <a:rPr lang="en-US" dirty="0" err="1"/>
              <a:t>Sefer</a:t>
            </a:r>
            <a:r>
              <a:rPr lang="en-US" dirty="0"/>
              <a:t> Torah. </a:t>
            </a:r>
          </a:p>
        </p:txBody>
      </p:sp>
      <p:sp>
        <p:nvSpPr>
          <p:cNvPr id="4" name="Content Placeholder 3">
            <a:extLst>
              <a:ext uri="{FF2B5EF4-FFF2-40B4-BE49-F238E27FC236}">
                <a16:creationId xmlns:a16="http://schemas.microsoft.com/office/drawing/2014/main" id="{4218CAEC-86C1-4D56-923E-5FC668D86F7A}"/>
              </a:ext>
            </a:extLst>
          </p:cNvPr>
          <p:cNvSpPr>
            <a:spLocks noGrp="1"/>
          </p:cNvSpPr>
          <p:nvPr>
            <p:ph sz="half" idx="2"/>
          </p:nvPr>
        </p:nvSpPr>
        <p:spPr/>
        <p:txBody>
          <a:bodyPr/>
          <a:lstStyle/>
          <a:p>
            <a:pPr marL="0" indent="0" algn="r" rtl="1">
              <a:buNone/>
            </a:pPr>
            <a:r>
              <a:rPr lang="he-IL" dirty="0"/>
              <a:t>ט"ז יורה דעה </a:t>
            </a:r>
            <a:r>
              <a:rPr lang="he-IL" dirty="0" err="1"/>
              <a:t>רפ"ג:ג</a:t>
            </a:r>
            <a:r>
              <a:rPr lang="he-IL" dirty="0"/>
              <a:t>'</a:t>
            </a:r>
          </a:p>
          <a:p>
            <a:pPr marL="0" indent="0" algn="r" rtl="1">
              <a:buNone/>
            </a:pPr>
            <a:r>
              <a:rPr lang="he-IL" dirty="0"/>
              <a:t>שלש </a:t>
            </a:r>
            <a:r>
              <a:rPr lang="he-IL" dirty="0" err="1"/>
              <a:t>שלש</a:t>
            </a:r>
            <a:r>
              <a:rPr lang="he-IL" dirty="0"/>
              <a:t> תיבות. פירוש כותב שלש תיבות כאן ושלש תיבות רחוקות מהן בשיטה שנייה שאינם נקראות עם הראשונה כדרך זה מותר לפי שאין נראה ככותב מגילה אחת:</a:t>
            </a:r>
          </a:p>
          <a:p>
            <a:pPr marL="0" indent="0" algn="r" rtl="1">
              <a:buNone/>
            </a:pPr>
            <a:r>
              <a:rPr lang="he-IL" dirty="0" err="1"/>
              <a:t>ש"ך</a:t>
            </a:r>
            <a:r>
              <a:rPr lang="he-IL" dirty="0"/>
              <a:t> יורה דעה </a:t>
            </a:r>
            <a:r>
              <a:rPr lang="he-IL" dirty="0" err="1"/>
              <a:t>רפ"ג:ג</a:t>
            </a:r>
            <a:r>
              <a:rPr lang="he-IL" dirty="0"/>
              <a:t>'</a:t>
            </a:r>
          </a:p>
          <a:p>
            <a:pPr marL="0" indent="0" algn="r" rtl="1">
              <a:buNone/>
            </a:pPr>
            <a:r>
              <a:rPr lang="he-IL" dirty="0"/>
              <a:t>כתב התורה מגילה ג' ג' תיבות מותר. שכיון שיש בה שינוי אינו דומה למגילה מס"ת:</a:t>
            </a:r>
            <a:endParaRPr lang="en-US" dirty="0"/>
          </a:p>
        </p:txBody>
      </p:sp>
    </p:spTree>
    <p:extLst>
      <p:ext uri="{BB962C8B-B14F-4D97-AF65-F5344CB8AC3E}">
        <p14:creationId xmlns:p14="http://schemas.microsoft.com/office/powerpoint/2010/main" val="636685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9A01-5244-4908-B434-1F1EC74B3B44}"/>
              </a:ext>
            </a:extLst>
          </p:cNvPr>
          <p:cNvSpPr>
            <a:spLocks noGrp="1"/>
          </p:cNvSpPr>
          <p:nvPr>
            <p:ph type="title"/>
          </p:nvPr>
        </p:nvSpPr>
        <p:spPr/>
        <p:txBody>
          <a:bodyPr>
            <a:normAutofit/>
          </a:bodyPr>
          <a:lstStyle/>
          <a:p>
            <a:r>
              <a:rPr lang="en-US" dirty="0"/>
              <a:t>Possible solutions – </a:t>
            </a:r>
            <a:r>
              <a:rPr lang="en-US" dirty="0" err="1"/>
              <a:t>Tashbetz</a:t>
            </a:r>
            <a:r>
              <a:rPr lang="en-US" dirty="0"/>
              <a:t> – Rabbi Shimon ben </a:t>
            </a:r>
            <a:r>
              <a:rPr lang="en-US" dirty="0" err="1"/>
              <a:t>Zemah</a:t>
            </a:r>
            <a:r>
              <a:rPr lang="en-US" dirty="0"/>
              <a:t> Duran, (1361–1444, Spain)</a:t>
            </a:r>
          </a:p>
        </p:txBody>
      </p:sp>
      <p:sp>
        <p:nvSpPr>
          <p:cNvPr id="5" name="Content Placeholder 4">
            <a:extLst>
              <a:ext uri="{FF2B5EF4-FFF2-40B4-BE49-F238E27FC236}">
                <a16:creationId xmlns:a16="http://schemas.microsoft.com/office/drawing/2014/main" id="{760F64C0-874D-436E-BEA6-E89069353081}"/>
              </a:ext>
            </a:extLst>
          </p:cNvPr>
          <p:cNvSpPr>
            <a:spLocks noGrp="1"/>
          </p:cNvSpPr>
          <p:nvPr>
            <p:ph sz="half" idx="2"/>
          </p:nvPr>
        </p:nvSpPr>
        <p:spPr>
          <a:xfrm>
            <a:off x="1251751" y="1825625"/>
            <a:ext cx="10102049" cy="4859260"/>
          </a:xfrm>
        </p:spPr>
        <p:txBody>
          <a:bodyPr>
            <a:normAutofit fontScale="85000" lnSpcReduction="20000"/>
          </a:bodyPr>
          <a:lstStyle/>
          <a:p>
            <a:pPr marL="0" indent="0" algn="r" rtl="1">
              <a:buNone/>
            </a:pPr>
            <a:r>
              <a:rPr lang="he-IL" dirty="0"/>
              <a:t>שו"ת </a:t>
            </a:r>
            <a:r>
              <a:rPr lang="he-IL" dirty="0" err="1"/>
              <a:t>תשב"ץ</a:t>
            </a:r>
            <a:r>
              <a:rPr lang="he-IL" dirty="0"/>
              <a:t> חלק א סימן ב</a:t>
            </a:r>
          </a:p>
          <a:p>
            <a:pPr marL="0" indent="0" algn="r" rtl="1">
              <a:buNone/>
            </a:pPr>
            <a:r>
              <a:rPr lang="he-IL" dirty="0"/>
              <a:t>אבל מה שאפשר להתיר בזה הוא</a:t>
            </a:r>
          </a:p>
          <a:p>
            <a:pPr marL="514350" indent="-514350" algn="r" rtl="1">
              <a:buAutoNum type="arabicPeriod"/>
            </a:pPr>
            <a:r>
              <a:rPr lang="he-IL" dirty="0"/>
              <a:t>שיכתוב </a:t>
            </a:r>
            <a:r>
              <a:rPr lang="he-IL" dirty="0" err="1"/>
              <a:t>התיבו</a:t>
            </a:r>
            <a:r>
              <a:rPr lang="he-IL" dirty="0"/>
              <a:t>' חסרות בסופן כגון זה </a:t>
            </a:r>
          </a:p>
          <a:p>
            <a:pPr marL="0" indent="0" algn="r" rtl="1">
              <a:buNone/>
            </a:pPr>
            <a:r>
              <a:rPr lang="he-IL" b="1" dirty="0"/>
              <a:t>וידבר ה' אל משה </a:t>
            </a:r>
            <a:r>
              <a:rPr lang="he-IL" b="1" dirty="0" err="1"/>
              <a:t>לאמר</a:t>
            </a:r>
            <a:r>
              <a:rPr lang="he-IL" b="1" dirty="0"/>
              <a:t> דבר אל</a:t>
            </a:r>
          </a:p>
          <a:p>
            <a:pPr marL="0" indent="0" algn="r" rtl="1">
              <a:buNone/>
            </a:pPr>
            <a:r>
              <a:rPr lang="he-IL" b="1" dirty="0" err="1"/>
              <a:t>וידב</a:t>
            </a:r>
            <a:r>
              <a:rPr lang="he-IL" b="1" dirty="0"/>
              <a:t>' ה' ﭏ מש' </a:t>
            </a:r>
            <a:r>
              <a:rPr lang="he-IL" b="1" dirty="0" err="1"/>
              <a:t>לאמ</a:t>
            </a:r>
            <a:r>
              <a:rPr lang="he-IL" b="1" dirty="0"/>
              <a:t>' דב'</a:t>
            </a:r>
          </a:p>
          <a:p>
            <a:pPr marL="0" indent="0" algn="r" rtl="1">
              <a:buNone/>
            </a:pPr>
            <a:r>
              <a:rPr lang="he-IL" dirty="0"/>
              <a:t>2. או </a:t>
            </a:r>
            <a:r>
              <a:rPr lang="he-IL" dirty="0" err="1"/>
              <a:t>באמצעיתן</a:t>
            </a:r>
            <a:r>
              <a:rPr lang="he-IL" dirty="0"/>
              <a:t> כגון </a:t>
            </a:r>
            <a:r>
              <a:rPr lang="he-IL" b="1" dirty="0" err="1"/>
              <a:t>ברשי"ת</a:t>
            </a:r>
            <a:r>
              <a:rPr lang="he-IL" b="1" dirty="0"/>
              <a:t> </a:t>
            </a:r>
            <a:r>
              <a:rPr lang="he-IL" b="1" dirty="0" err="1"/>
              <a:t>ברש"ון</a:t>
            </a:r>
            <a:r>
              <a:rPr lang="he-IL" b="1" dirty="0"/>
              <a:t> </a:t>
            </a:r>
            <a:r>
              <a:rPr lang="he-IL" dirty="0"/>
              <a:t>בלא אלף</a:t>
            </a:r>
          </a:p>
          <a:p>
            <a:pPr marL="0" indent="0" algn="r" rtl="1">
              <a:buNone/>
            </a:pPr>
            <a:r>
              <a:rPr lang="he-IL" dirty="0"/>
              <a:t>3. או שיכתוב התיבות מלאות </a:t>
            </a:r>
            <a:r>
              <a:rPr lang="he-IL" b="1" dirty="0"/>
              <a:t>לאמור מושה אהרון </a:t>
            </a:r>
            <a:r>
              <a:rPr lang="he-IL" dirty="0"/>
              <a:t>... </a:t>
            </a:r>
          </a:p>
          <a:p>
            <a:pPr marL="0" indent="0" algn="r" rtl="1">
              <a:buNone/>
            </a:pPr>
            <a:r>
              <a:rPr lang="he-IL" dirty="0"/>
              <a:t>4. או שיכתוב האותיות קטועות </a:t>
            </a:r>
            <a:r>
              <a:rPr lang="en-US" dirty="0"/>
              <a:t> cutoff</a:t>
            </a:r>
            <a:r>
              <a:rPr lang="he-IL" dirty="0"/>
              <a:t>כמו </a:t>
            </a:r>
            <a:r>
              <a:rPr lang="he-IL" dirty="0" err="1"/>
              <a:t>שנוהגין</a:t>
            </a:r>
            <a:r>
              <a:rPr lang="he-IL" dirty="0"/>
              <a:t> לכתוב האזכרות בסדורים הה"א /ה'/ חסרת הרגל הימנית כזה /בספר מופיע ה' קטועה/ או האל"ף /א'/ והלמ"ד /ל'/ מחוברות כגון זה ﭏ </a:t>
            </a:r>
          </a:p>
          <a:p>
            <a:pPr marL="0" indent="0" algn="r" rtl="1">
              <a:buNone/>
            </a:pPr>
            <a:r>
              <a:rPr lang="he-IL" dirty="0"/>
              <a:t>וישנה כל האותיות שינוי זה עד שלא יהיו ג' תיבות סמוכות בלי שינוי באחד מן השנויים שהזכרתי </a:t>
            </a:r>
          </a:p>
          <a:p>
            <a:pPr marL="0" indent="0" algn="r" rtl="1">
              <a:buNone/>
            </a:pPr>
            <a:r>
              <a:rPr lang="he-IL" dirty="0"/>
              <a:t>5. או יכתוב בכתב </a:t>
            </a:r>
            <a:r>
              <a:rPr lang="he-IL" dirty="0" err="1"/>
              <a:t>מאש"ק</a:t>
            </a:r>
            <a:r>
              <a:rPr lang="he-IL" dirty="0"/>
              <a:t> שקורין </a:t>
            </a:r>
            <a:r>
              <a:rPr lang="he-IL" dirty="0" err="1"/>
              <a:t>מדבד"ב</a:t>
            </a:r>
            <a:r>
              <a:rPr lang="he-IL" dirty="0"/>
              <a:t> ולא יכתוב בכתב אשורית והיא הכתב המרובע' </a:t>
            </a:r>
            <a:r>
              <a:rPr lang="he-IL" dirty="0" err="1"/>
              <a:t>שכותבין</a:t>
            </a:r>
            <a:r>
              <a:rPr lang="he-IL" dirty="0"/>
              <a:t> בה ס"ת לפי שאין נקרא כתב אלא אשורית. </a:t>
            </a:r>
            <a:endParaRPr lang="en-US" dirty="0"/>
          </a:p>
        </p:txBody>
      </p:sp>
    </p:spTree>
    <p:extLst>
      <p:ext uri="{BB962C8B-B14F-4D97-AF65-F5344CB8AC3E}">
        <p14:creationId xmlns:p14="http://schemas.microsoft.com/office/powerpoint/2010/main" val="2344445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5AE1D-4199-4239-AEB0-D81609B734F7}"/>
              </a:ext>
            </a:extLst>
          </p:cNvPr>
          <p:cNvSpPr>
            <a:spLocks noGrp="1"/>
          </p:cNvSpPr>
          <p:nvPr>
            <p:ph type="title"/>
          </p:nvPr>
        </p:nvSpPr>
        <p:spPr/>
        <p:txBody>
          <a:bodyPr/>
          <a:lstStyle/>
          <a:p>
            <a:r>
              <a:rPr lang="en-US" dirty="0"/>
              <a:t>You have the jewelry, now what?</a:t>
            </a:r>
          </a:p>
        </p:txBody>
      </p:sp>
      <p:sp>
        <p:nvSpPr>
          <p:cNvPr id="3" name="Content Placeholder 2">
            <a:extLst>
              <a:ext uri="{FF2B5EF4-FFF2-40B4-BE49-F238E27FC236}">
                <a16:creationId xmlns:a16="http://schemas.microsoft.com/office/drawing/2014/main" id="{0EE31D0B-D6B6-4434-81AC-2DD49D5F7B52}"/>
              </a:ext>
            </a:extLst>
          </p:cNvPr>
          <p:cNvSpPr>
            <a:spLocks noGrp="1"/>
          </p:cNvSpPr>
          <p:nvPr>
            <p:ph sz="half" idx="1"/>
          </p:nvPr>
        </p:nvSpPr>
        <p:spPr/>
        <p:txBody>
          <a:bodyPr/>
          <a:lstStyle/>
          <a:p>
            <a:pPr marL="0" indent="0">
              <a:buNone/>
            </a:pPr>
            <a:r>
              <a:rPr lang="en-US" dirty="0"/>
              <a:t>Shulchan </a:t>
            </a:r>
            <a:r>
              <a:rPr lang="en-US" dirty="0" err="1"/>
              <a:t>Aruch</a:t>
            </a:r>
            <a:r>
              <a:rPr lang="en-US" dirty="0"/>
              <a:t> YD 282: 6</a:t>
            </a:r>
          </a:p>
          <a:p>
            <a:pPr marL="0" indent="0">
              <a:buNone/>
            </a:pPr>
            <a:r>
              <a:rPr lang="en-US" dirty="0" err="1"/>
              <a:t>Kemayahs</a:t>
            </a:r>
            <a:r>
              <a:rPr lang="en-US" dirty="0"/>
              <a:t> (Amulets) if they are covered by leather you can enter the bathroom. If not you cannot bring them in</a:t>
            </a:r>
          </a:p>
        </p:txBody>
      </p:sp>
      <p:sp>
        <p:nvSpPr>
          <p:cNvPr id="4" name="Content Placeholder 3">
            <a:extLst>
              <a:ext uri="{FF2B5EF4-FFF2-40B4-BE49-F238E27FC236}">
                <a16:creationId xmlns:a16="http://schemas.microsoft.com/office/drawing/2014/main" id="{B7F482D8-3A2A-4A52-ABFD-B8F4198BE19F}"/>
              </a:ext>
            </a:extLst>
          </p:cNvPr>
          <p:cNvSpPr>
            <a:spLocks noGrp="1"/>
          </p:cNvSpPr>
          <p:nvPr>
            <p:ph sz="half" idx="2"/>
          </p:nvPr>
        </p:nvSpPr>
        <p:spPr/>
        <p:txBody>
          <a:bodyPr/>
          <a:lstStyle/>
          <a:p>
            <a:pPr marL="0" indent="0" algn="r" rtl="1">
              <a:buNone/>
            </a:pPr>
            <a:r>
              <a:rPr lang="he-IL" b="0" i="0" dirty="0">
                <a:solidFill>
                  <a:srgbClr val="000000"/>
                </a:solidFill>
                <a:effectLst/>
                <a:latin typeface="Taamey Frank CLM"/>
              </a:rPr>
              <a:t> </a:t>
            </a:r>
            <a:r>
              <a:rPr lang="he-IL" b="0" i="0" dirty="0" err="1">
                <a:solidFill>
                  <a:srgbClr val="000000"/>
                </a:solidFill>
                <a:effectLst/>
                <a:latin typeface="Taamey Frank CLM"/>
              </a:rPr>
              <a:t>הַקְּמֵעִין</a:t>
            </a:r>
            <a:r>
              <a:rPr lang="he-IL" b="0" i="0" dirty="0">
                <a:solidFill>
                  <a:srgbClr val="000000"/>
                </a:solidFill>
                <a:effectLst/>
                <a:latin typeface="Taamey Frank CLM"/>
              </a:rPr>
              <a:t>, אִם הָיוּ הַמְכֻסִים עוֹר מֻתָּר לִכָּנֵס בָּהֶם לְבֵית </a:t>
            </a:r>
            <a:r>
              <a:rPr lang="he-IL" b="0" i="0" dirty="0" err="1">
                <a:solidFill>
                  <a:srgbClr val="000000"/>
                </a:solidFill>
                <a:effectLst/>
                <a:latin typeface="Taamey Frank CLM"/>
              </a:rPr>
              <a:t>הַכִּסֵא</a:t>
            </a:r>
            <a:r>
              <a:rPr lang="he-IL" b="0" i="0" dirty="0">
                <a:solidFill>
                  <a:srgbClr val="000000"/>
                </a:solidFill>
                <a:effectLst/>
                <a:latin typeface="Taamey Frank CLM"/>
              </a:rPr>
              <a:t>, וְאִם לָאו, אָסוּר.</a:t>
            </a:r>
            <a:endParaRPr lang="en-US" dirty="0"/>
          </a:p>
        </p:txBody>
      </p:sp>
    </p:spTree>
    <p:extLst>
      <p:ext uri="{BB962C8B-B14F-4D97-AF65-F5344CB8AC3E}">
        <p14:creationId xmlns:p14="http://schemas.microsoft.com/office/powerpoint/2010/main" val="3450467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B806A-D4E3-4A4F-B040-D559D6620CCD}"/>
              </a:ext>
            </a:extLst>
          </p:cNvPr>
          <p:cNvSpPr>
            <a:spLocks noGrp="1"/>
          </p:cNvSpPr>
          <p:nvPr>
            <p:ph type="title"/>
          </p:nvPr>
        </p:nvSpPr>
        <p:spPr/>
        <p:txBody>
          <a:bodyPr/>
          <a:lstStyle/>
          <a:p>
            <a:r>
              <a:rPr lang="en-US" dirty="0"/>
              <a:t>On Jewelry</a:t>
            </a:r>
          </a:p>
        </p:txBody>
      </p:sp>
      <p:sp>
        <p:nvSpPr>
          <p:cNvPr id="3" name="Content Placeholder 2">
            <a:extLst>
              <a:ext uri="{FF2B5EF4-FFF2-40B4-BE49-F238E27FC236}">
                <a16:creationId xmlns:a16="http://schemas.microsoft.com/office/drawing/2014/main" id="{3A08A052-8150-4FDC-B757-9DB30ADABAA3}"/>
              </a:ext>
            </a:extLst>
          </p:cNvPr>
          <p:cNvSpPr>
            <a:spLocks noGrp="1"/>
          </p:cNvSpPr>
          <p:nvPr>
            <p:ph idx="1"/>
          </p:nvPr>
        </p:nvSpPr>
        <p:spPr>
          <a:xfrm>
            <a:off x="88777" y="1825625"/>
            <a:ext cx="11265023" cy="4351338"/>
          </a:xfrm>
        </p:spPr>
        <p:txBody>
          <a:bodyPr/>
          <a:lstStyle/>
          <a:p>
            <a:pPr marL="0" indent="0">
              <a:buNone/>
            </a:pPr>
            <a:r>
              <a:rPr lang="en-US" dirty="0">
                <a:hlinkClick r:id="rId2"/>
              </a:rPr>
              <a:t>https://oneofakind-store.com/</a:t>
            </a:r>
            <a:endParaRPr lang="en-US" dirty="0"/>
          </a:p>
          <a:p>
            <a:pPr marL="0" indent="0">
              <a:buNone/>
            </a:pPr>
            <a:endParaRPr lang="en-US" dirty="0"/>
          </a:p>
        </p:txBody>
      </p:sp>
      <p:pic>
        <p:nvPicPr>
          <p:cNvPr id="5" name="Picture 4">
            <a:extLst>
              <a:ext uri="{FF2B5EF4-FFF2-40B4-BE49-F238E27FC236}">
                <a16:creationId xmlns:a16="http://schemas.microsoft.com/office/drawing/2014/main" id="{560F68F2-9CB6-43F4-9CB3-5C91D23AFDB3}"/>
              </a:ext>
            </a:extLst>
          </p:cNvPr>
          <p:cNvPicPr>
            <a:picLocks noChangeAspect="1"/>
          </p:cNvPicPr>
          <p:nvPr/>
        </p:nvPicPr>
        <p:blipFill>
          <a:blip r:embed="rId3"/>
          <a:stretch>
            <a:fillRect/>
          </a:stretch>
        </p:blipFill>
        <p:spPr>
          <a:xfrm>
            <a:off x="4667250" y="0"/>
            <a:ext cx="7524750" cy="6657975"/>
          </a:xfrm>
          <a:prstGeom prst="rect">
            <a:avLst/>
          </a:prstGeom>
        </p:spPr>
      </p:pic>
    </p:spTree>
    <p:extLst>
      <p:ext uri="{BB962C8B-B14F-4D97-AF65-F5344CB8AC3E}">
        <p14:creationId xmlns:p14="http://schemas.microsoft.com/office/powerpoint/2010/main" val="1864046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0C9E6-4165-4282-8DEE-0A93FB48B684}"/>
              </a:ext>
            </a:extLst>
          </p:cNvPr>
          <p:cNvSpPr>
            <a:spLocks noGrp="1"/>
          </p:cNvSpPr>
          <p:nvPr>
            <p:ph type="title"/>
          </p:nvPr>
        </p:nvSpPr>
        <p:spPr/>
        <p:txBody>
          <a:bodyPr/>
          <a:lstStyle/>
          <a:p>
            <a:r>
              <a:rPr lang="en-US" dirty="0" err="1"/>
              <a:t>Tzitz</a:t>
            </a:r>
            <a:r>
              <a:rPr lang="en-US" dirty="0"/>
              <a:t> Eliezer 16:30 – R’ Eliezer Waldenburg</a:t>
            </a:r>
          </a:p>
        </p:txBody>
      </p:sp>
      <p:sp>
        <p:nvSpPr>
          <p:cNvPr id="3" name="Content Placeholder 2">
            <a:extLst>
              <a:ext uri="{FF2B5EF4-FFF2-40B4-BE49-F238E27FC236}">
                <a16:creationId xmlns:a16="http://schemas.microsoft.com/office/drawing/2014/main" id="{6F8C6D7B-CBD7-4414-A44D-D3A75E81616C}"/>
              </a:ext>
            </a:extLst>
          </p:cNvPr>
          <p:cNvSpPr>
            <a:spLocks noGrp="1"/>
          </p:cNvSpPr>
          <p:nvPr>
            <p:ph sz="half" idx="1"/>
          </p:nvPr>
        </p:nvSpPr>
        <p:spPr>
          <a:xfrm>
            <a:off x="304800" y="1429789"/>
            <a:ext cx="5715000" cy="4747174"/>
          </a:xfrm>
        </p:spPr>
        <p:txBody>
          <a:bodyPr>
            <a:normAutofit fontScale="70000" lnSpcReduction="20000"/>
          </a:bodyPr>
          <a:lstStyle/>
          <a:p>
            <a:pPr marL="0" indent="0">
              <a:buNone/>
            </a:pPr>
            <a:r>
              <a:rPr lang="en-US" dirty="0"/>
              <a:t>People often wear jewelry with various </a:t>
            </a:r>
            <a:r>
              <a:rPr lang="en-US" dirty="0" err="1"/>
              <a:t>pesukim</a:t>
            </a:r>
            <a:r>
              <a:rPr lang="en-US" dirty="0"/>
              <a:t> or names of G-d on them. Can they go to the bathroom while wearing it?</a:t>
            </a:r>
          </a:p>
          <a:p>
            <a:pPr marL="0" indent="0">
              <a:buNone/>
            </a:pPr>
            <a:r>
              <a:rPr lang="en-US" dirty="0"/>
              <a:t>1) They are allowed to enter the bathroom if they cover the item so it will not be exposed, similar to the case of </a:t>
            </a:r>
            <a:r>
              <a:rPr lang="en-US" dirty="0" err="1"/>
              <a:t>Kemayas</a:t>
            </a:r>
            <a:r>
              <a:rPr lang="en-US" dirty="0"/>
              <a:t>, (amulets)</a:t>
            </a:r>
          </a:p>
          <a:p>
            <a:pPr marL="0" indent="0">
              <a:buNone/>
            </a:pPr>
            <a:r>
              <a:rPr lang="en-US" dirty="0"/>
              <a:t>2) If names of G-d are engraved it is far worse because you cannot be unclothed before it, even if not in the bathroom</a:t>
            </a:r>
          </a:p>
          <a:p>
            <a:pPr marL="0" indent="0">
              <a:buNone/>
            </a:pPr>
            <a:r>
              <a:rPr lang="en-US" dirty="0"/>
              <a:t>3) I understand if you are placing he verses for the sake of a </a:t>
            </a:r>
            <a:r>
              <a:rPr lang="en-US" dirty="0" err="1"/>
              <a:t>segulah</a:t>
            </a:r>
            <a:r>
              <a:rPr lang="en-US" dirty="0"/>
              <a:t>, then there is also an issue with being healed by words of Torah which is prohibited </a:t>
            </a:r>
          </a:p>
        </p:txBody>
      </p:sp>
      <p:sp>
        <p:nvSpPr>
          <p:cNvPr id="4" name="Content Placeholder 3">
            <a:extLst>
              <a:ext uri="{FF2B5EF4-FFF2-40B4-BE49-F238E27FC236}">
                <a16:creationId xmlns:a16="http://schemas.microsoft.com/office/drawing/2014/main" id="{6C3BF241-B5C8-4273-ADD7-C56D32F1F75E}"/>
              </a:ext>
            </a:extLst>
          </p:cNvPr>
          <p:cNvSpPr>
            <a:spLocks noGrp="1"/>
          </p:cNvSpPr>
          <p:nvPr>
            <p:ph sz="half" idx="2"/>
          </p:nvPr>
        </p:nvSpPr>
        <p:spPr>
          <a:xfrm>
            <a:off x="6172200" y="1429789"/>
            <a:ext cx="5715000" cy="4747174"/>
          </a:xfrm>
        </p:spPr>
        <p:txBody>
          <a:bodyPr>
            <a:normAutofit fontScale="70000" lnSpcReduction="20000"/>
          </a:bodyPr>
          <a:lstStyle/>
          <a:p>
            <a:pPr marL="0" indent="0" algn="r" rtl="1">
              <a:buNone/>
            </a:pPr>
            <a:r>
              <a:rPr lang="he-IL" dirty="0"/>
              <a:t>שאלתך היא, על אותם בנ"א ההולכים עם שרשרת זהב על צוואריהם ולשרשרת מחובר תכשיט זהב ולפעמים חרוט על התכשיט פסוק מהתורה כגון יברכך ה' וישמרך, או שם משמות הקדושים וכדומה, אם מותר לאותם בני אדם </a:t>
            </a:r>
            <a:r>
              <a:rPr lang="he-IL" dirty="0" err="1"/>
              <a:t>להכנס</a:t>
            </a:r>
            <a:r>
              <a:rPr lang="he-IL" dirty="0"/>
              <a:t> להתרחץ או </a:t>
            </a:r>
            <a:r>
              <a:rPr lang="he-IL" dirty="0" err="1"/>
              <a:t>להכנס</a:t>
            </a:r>
            <a:r>
              <a:rPr lang="he-IL" dirty="0"/>
              <a:t> </a:t>
            </a:r>
            <a:r>
              <a:rPr lang="he-IL" dirty="0" err="1"/>
              <a:t>לביהכ"ס</a:t>
            </a:r>
            <a:r>
              <a:rPr lang="he-IL" dirty="0"/>
              <a:t> כאשר השרשרת על צוואריהם. </a:t>
            </a:r>
          </a:p>
          <a:p>
            <a:pPr marL="0" indent="0" algn="r" rtl="1">
              <a:buNone/>
            </a:pPr>
            <a:r>
              <a:rPr lang="he-IL" dirty="0"/>
              <a:t>וזאת תשובתי ע"ז בע"ה בקצרה. </a:t>
            </a:r>
            <a:r>
              <a:rPr lang="en-US" dirty="0"/>
              <a:t> </a:t>
            </a:r>
            <a:r>
              <a:rPr lang="he-IL" dirty="0"/>
              <a:t>א) מותר להם </a:t>
            </a:r>
            <a:r>
              <a:rPr lang="he-IL" dirty="0" err="1"/>
              <a:t>להכנס</a:t>
            </a:r>
            <a:r>
              <a:rPr lang="he-IL" dirty="0"/>
              <a:t> עם זה </a:t>
            </a:r>
            <a:r>
              <a:rPr lang="he-IL" dirty="0" err="1"/>
              <a:t>בביהכ"ס</a:t>
            </a:r>
            <a:r>
              <a:rPr lang="he-IL" dirty="0"/>
              <a:t> או בבית המרחץ רק אם יכסו את תכשיט הזהב החרוט עליו פסוק מהתורה או שם השם, בכיסוי ראוי באופן שלא יראה מגולה, ואחרת אסור הדבר, ויפה ציינת במכתבך </a:t>
            </a:r>
            <a:r>
              <a:rPr lang="he-IL" dirty="0" err="1"/>
              <a:t>להנפסק</a:t>
            </a:r>
            <a:r>
              <a:rPr lang="he-IL" dirty="0"/>
              <a:t> ביו"ד סי' רפ"ב סעי' ו' </a:t>
            </a:r>
            <a:r>
              <a:rPr lang="he-IL" dirty="0" err="1"/>
              <a:t>דהקמיעין</a:t>
            </a:r>
            <a:r>
              <a:rPr lang="he-IL" dirty="0"/>
              <a:t> אם היו </a:t>
            </a:r>
            <a:r>
              <a:rPr lang="he-IL" dirty="0" err="1"/>
              <a:t>מכוסין</a:t>
            </a:r>
            <a:r>
              <a:rPr lang="he-IL" dirty="0"/>
              <a:t> עור מותר </a:t>
            </a:r>
            <a:r>
              <a:rPr lang="he-IL" dirty="0" err="1"/>
              <a:t>ליכנס</a:t>
            </a:r>
            <a:r>
              <a:rPr lang="he-IL" dirty="0"/>
              <a:t> בהם לבית </a:t>
            </a:r>
            <a:r>
              <a:rPr lang="he-IL" dirty="0" err="1"/>
              <a:t>הכסא</a:t>
            </a:r>
            <a:r>
              <a:rPr lang="he-IL" dirty="0"/>
              <a:t> ואם לאו אסור, ...</a:t>
            </a:r>
          </a:p>
          <a:p>
            <a:pPr marL="0" indent="0" algn="r" rtl="1">
              <a:buNone/>
            </a:pPr>
            <a:r>
              <a:rPr lang="he-IL" dirty="0"/>
              <a:t>ב) </a:t>
            </a:r>
            <a:r>
              <a:rPr lang="he-IL" dirty="0" err="1"/>
              <a:t>והיכא</a:t>
            </a:r>
            <a:r>
              <a:rPr lang="he-IL" dirty="0"/>
              <a:t> שחרוט על התכשיט שם משמות הקדושים אזי הדבר חמור ביותר כי אסור בכלל לעמוד לפני זה ערום אפילו שלא </a:t>
            </a:r>
            <a:r>
              <a:rPr lang="he-IL" dirty="0" err="1"/>
              <a:t>בביהכ"ס</a:t>
            </a:r>
            <a:r>
              <a:rPr lang="he-IL" dirty="0"/>
              <a:t> ובית המרחץ ...</a:t>
            </a:r>
          </a:p>
          <a:p>
            <a:pPr marL="0" indent="0" algn="r" rtl="1">
              <a:buNone/>
            </a:pPr>
            <a:r>
              <a:rPr lang="he-IL" dirty="0"/>
              <a:t>ג) אני מבין כי פסוקי תורה שחורטים על התכשיט עושים זאת לשם סגולה, ואם ככה, ישנו בזה גם שאלה אם זה לא נקרא מתרפא בדברי תורה שאסור ...</a:t>
            </a:r>
          </a:p>
        </p:txBody>
      </p:sp>
    </p:spTree>
    <p:extLst>
      <p:ext uri="{BB962C8B-B14F-4D97-AF65-F5344CB8AC3E}">
        <p14:creationId xmlns:p14="http://schemas.microsoft.com/office/powerpoint/2010/main" val="1217521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2A34E-FFBF-44B8-94F3-8B5B5F67FC8F}"/>
              </a:ext>
            </a:extLst>
          </p:cNvPr>
          <p:cNvSpPr>
            <a:spLocks noGrp="1"/>
          </p:cNvSpPr>
          <p:nvPr>
            <p:ph type="title"/>
          </p:nvPr>
        </p:nvSpPr>
        <p:spPr/>
        <p:txBody>
          <a:bodyPr/>
          <a:lstStyle/>
          <a:p>
            <a:r>
              <a:rPr lang="en-US" dirty="0"/>
              <a:t>Wearing the verses into bathroom</a:t>
            </a:r>
          </a:p>
        </p:txBody>
      </p:sp>
      <p:sp>
        <p:nvSpPr>
          <p:cNvPr id="3" name="Content Placeholder 2">
            <a:extLst>
              <a:ext uri="{FF2B5EF4-FFF2-40B4-BE49-F238E27FC236}">
                <a16:creationId xmlns:a16="http://schemas.microsoft.com/office/drawing/2014/main" id="{9B143E5D-7D94-4ACB-90E0-81ACBBC4CFAC}"/>
              </a:ext>
            </a:extLst>
          </p:cNvPr>
          <p:cNvSpPr>
            <a:spLocks noGrp="1"/>
          </p:cNvSpPr>
          <p:nvPr>
            <p:ph idx="1"/>
          </p:nvPr>
        </p:nvSpPr>
        <p:spPr/>
        <p:txBody>
          <a:bodyPr/>
          <a:lstStyle/>
          <a:p>
            <a:r>
              <a:rPr lang="en-US" dirty="0"/>
              <a:t>How can we solve this issue?</a:t>
            </a:r>
          </a:p>
          <a:p>
            <a:pPr lvl="1"/>
            <a:r>
              <a:rPr lang="en-US" dirty="0"/>
              <a:t>Cover the jewelry/art</a:t>
            </a:r>
          </a:p>
          <a:p>
            <a:pPr lvl="1"/>
            <a:r>
              <a:rPr lang="en-US" dirty="0"/>
              <a:t>Leave it outside the restroom</a:t>
            </a:r>
          </a:p>
        </p:txBody>
      </p:sp>
    </p:spTree>
    <p:extLst>
      <p:ext uri="{BB962C8B-B14F-4D97-AF65-F5344CB8AC3E}">
        <p14:creationId xmlns:p14="http://schemas.microsoft.com/office/powerpoint/2010/main" val="1452704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9CA1-2516-4F70-B8C6-EAA850448BC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5633CA5-44BD-46A6-9D95-8DEDD28221B7}"/>
              </a:ext>
            </a:extLst>
          </p:cNvPr>
          <p:cNvSpPr>
            <a:spLocks noGrp="1"/>
          </p:cNvSpPr>
          <p:nvPr>
            <p:ph sz="half" idx="1"/>
          </p:nvPr>
        </p:nvSpPr>
        <p:spPr/>
        <p:txBody>
          <a:bodyPr>
            <a:normAutofit fontScale="85000" lnSpcReduction="10000"/>
          </a:bodyPr>
          <a:lstStyle/>
          <a:p>
            <a:r>
              <a:rPr lang="en-US" dirty="0"/>
              <a:t>Debate in </a:t>
            </a:r>
            <a:r>
              <a:rPr lang="en-US" dirty="0" err="1"/>
              <a:t>Gemara</a:t>
            </a:r>
            <a:r>
              <a:rPr lang="en-US" dirty="0"/>
              <a:t> whether you can write down individual </a:t>
            </a:r>
            <a:r>
              <a:rPr lang="en-US" dirty="0" err="1"/>
              <a:t>pesukim</a:t>
            </a:r>
            <a:r>
              <a:rPr lang="en-US" dirty="0"/>
              <a:t> or not. </a:t>
            </a:r>
          </a:p>
          <a:p>
            <a:r>
              <a:rPr lang="en-US" dirty="0" err="1"/>
              <a:t>Machloket</a:t>
            </a:r>
            <a:r>
              <a:rPr lang="en-US" dirty="0"/>
              <a:t> Rif versus Rambam whether you can or can’t write down </a:t>
            </a:r>
            <a:r>
              <a:rPr lang="en-US" dirty="0" err="1"/>
              <a:t>pesukim</a:t>
            </a:r>
            <a:r>
              <a:rPr lang="en-US" dirty="0"/>
              <a:t> not as part of whole Torah</a:t>
            </a:r>
          </a:p>
          <a:p>
            <a:r>
              <a:rPr lang="en-US" dirty="0"/>
              <a:t>Rambam prohibits writing </a:t>
            </a:r>
            <a:r>
              <a:rPr lang="en-US" dirty="0" err="1"/>
              <a:t>pesukim</a:t>
            </a:r>
            <a:r>
              <a:rPr lang="en-US" dirty="0"/>
              <a:t> of Tallit adds in the issue of </a:t>
            </a:r>
            <a:r>
              <a:rPr lang="en-US" dirty="0" err="1"/>
              <a:t>Bizui</a:t>
            </a:r>
            <a:r>
              <a:rPr lang="en-US" dirty="0"/>
              <a:t> and </a:t>
            </a:r>
            <a:r>
              <a:rPr lang="en-US" dirty="0" err="1"/>
              <a:t>Zilzul</a:t>
            </a:r>
            <a:r>
              <a:rPr lang="en-US" dirty="0"/>
              <a:t> of </a:t>
            </a:r>
            <a:r>
              <a:rPr lang="en-US" dirty="0" err="1"/>
              <a:t>pesukim</a:t>
            </a:r>
            <a:endParaRPr lang="en-US" dirty="0"/>
          </a:p>
          <a:p>
            <a:r>
              <a:rPr lang="en-US" dirty="0"/>
              <a:t>Shulchan </a:t>
            </a:r>
            <a:r>
              <a:rPr lang="en-US" dirty="0" err="1"/>
              <a:t>Aruch</a:t>
            </a:r>
            <a:r>
              <a:rPr lang="en-US" dirty="0"/>
              <a:t> prohibits but practice is to be lenient about writing verses not as part of a Torah scroll</a:t>
            </a:r>
          </a:p>
        </p:txBody>
      </p:sp>
      <p:sp>
        <p:nvSpPr>
          <p:cNvPr id="4" name="Content Placeholder 3">
            <a:extLst>
              <a:ext uri="{FF2B5EF4-FFF2-40B4-BE49-F238E27FC236}">
                <a16:creationId xmlns:a16="http://schemas.microsoft.com/office/drawing/2014/main" id="{F9321B7B-09AE-4147-AFBE-32E08E58EBA6}"/>
              </a:ext>
            </a:extLst>
          </p:cNvPr>
          <p:cNvSpPr>
            <a:spLocks noGrp="1"/>
          </p:cNvSpPr>
          <p:nvPr>
            <p:ph sz="half" idx="2"/>
          </p:nvPr>
        </p:nvSpPr>
        <p:spPr/>
        <p:txBody>
          <a:bodyPr>
            <a:normAutofit fontScale="85000" lnSpcReduction="10000"/>
          </a:bodyPr>
          <a:lstStyle/>
          <a:p>
            <a:r>
              <a:rPr lang="en-US" dirty="0"/>
              <a:t>Ways to avoid issue of writing down verses</a:t>
            </a:r>
          </a:p>
          <a:p>
            <a:pPr lvl="1"/>
            <a:r>
              <a:rPr lang="en-US" dirty="0"/>
              <a:t>Abbreviate words</a:t>
            </a:r>
          </a:p>
          <a:p>
            <a:pPr lvl="1"/>
            <a:r>
              <a:rPr lang="en-US" dirty="0"/>
              <a:t>Cut off parts of letters</a:t>
            </a:r>
          </a:p>
          <a:p>
            <a:pPr lvl="1"/>
            <a:r>
              <a:rPr lang="en-US" dirty="0"/>
              <a:t>3 words max  - written not in one line</a:t>
            </a:r>
          </a:p>
          <a:p>
            <a:pPr lvl="1"/>
            <a:r>
              <a:rPr lang="en-US" dirty="0"/>
              <a:t>Don’t write in Torah script (Used in Torah)</a:t>
            </a:r>
          </a:p>
          <a:p>
            <a:r>
              <a:rPr lang="en-US" dirty="0"/>
              <a:t>If you have Jewelry with verses</a:t>
            </a:r>
          </a:p>
          <a:p>
            <a:pPr lvl="1"/>
            <a:r>
              <a:rPr lang="en-US" dirty="0"/>
              <a:t>Cover it before entering bathroom</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763766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33675-2B38-46DA-91C6-789199155D63}"/>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CBA91822-2E7C-464A-8876-C52AC014A372}"/>
              </a:ext>
            </a:extLst>
          </p:cNvPr>
          <p:cNvSpPr>
            <a:spLocks noGrp="1"/>
          </p:cNvSpPr>
          <p:nvPr>
            <p:ph idx="1"/>
          </p:nvPr>
        </p:nvSpPr>
        <p:spPr/>
        <p:txBody>
          <a:bodyPr/>
          <a:lstStyle/>
          <a:p>
            <a:r>
              <a:rPr lang="en-US" dirty="0"/>
              <a:t>Please email me at </a:t>
            </a:r>
            <a:r>
              <a:rPr lang="en-US" dirty="0">
                <a:hlinkClick r:id="rId2"/>
              </a:rPr>
              <a:t>cmetzger@torontotorah.com</a:t>
            </a:r>
            <a:r>
              <a:rPr lang="en-US" dirty="0"/>
              <a:t> with feedback </a:t>
            </a:r>
          </a:p>
          <a:p>
            <a:r>
              <a:rPr lang="en-US" dirty="0"/>
              <a:t>Or if you have any topics you’d like to see me discuss in the future please let me know</a:t>
            </a:r>
          </a:p>
        </p:txBody>
      </p:sp>
    </p:spTree>
    <p:extLst>
      <p:ext uri="{BB962C8B-B14F-4D97-AF65-F5344CB8AC3E}">
        <p14:creationId xmlns:p14="http://schemas.microsoft.com/office/powerpoint/2010/main" val="405516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7C66-670D-42A1-B5F4-B6AE89D90B46}"/>
              </a:ext>
            </a:extLst>
          </p:cNvPr>
          <p:cNvSpPr>
            <a:spLocks noGrp="1"/>
          </p:cNvSpPr>
          <p:nvPr>
            <p:ph type="title"/>
          </p:nvPr>
        </p:nvSpPr>
        <p:spPr/>
        <p:txBody>
          <a:bodyPr/>
          <a:lstStyle/>
          <a:p>
            <a:r>
              <a:rPr lang="en-US" dirty="0"/>
              <a:t>Micrography </a:t>
            </a:r>
          </a:p>
        </p:txBody>
      </p:sp>
      <p:pic>
        <p:nvPicPr>
          <p:cNvPr id="5" name="Content Placeholder 4">
            <a:extLst>
              <a:ext uri="{FF2B5EF4-FFF2-40B4-BE49-F238E27FC236}">
                <a16:creationId xmlns:a16="http://schemas.microsoft.com/office/drawing/2014/main" id="{1157D93E-E2F1-45C7-A32A-5A8074FB284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331" t="8117" r="34491"/>
          <a:stretch/>
        </p:blipFill>
        <p:spPr>
          <a:xfrm rot="10800000">
            <a:off x="3906171" y="15728"/>
            <a:ext cx="7528267" cy="6835508"/>
          </a:xfrm>
        </p:spPr>
      </p:pic>
    </p:spTree>
    <p:extLst>
      <p:ext uri="{BB962C8B-B14F-4D97-AF65-F5344CB8AC3E}">
        <p14:creationId xmlns:p14="http://schemas.microsoft.com/office/powerpoint/2010/main" val="4025323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1104-A561-417C-A953-A43BA8FEB964}"/>
              </a:ext>
            </a:extLst>
          </p:cNvPr>
          <p:cNvSpPr>
            <a:spLocks noGrp="1"/>
          </p:cNvSpPr>
          <p:nvPr>
            <p:ph type="title"/>
          </p:nvPr>
        </p:nvSpPr>
        <p:spPr/>
        <p:txBody>
          <a:bodyPr/>
          <a:lstStyle/>
          <a:p>
            <a:r>
              <a:rPr lang="en-US" dirty="0"/>
              <a:t>Decorating Ketubahs</a:t>
            </a:r>
          </a:p>
        </p:txBody>
      </p:sp>
      <p:pic>
        <p:nvPicPr>
          <p:cNvPr id="5" name="Content Placeholder 4">
            <a:extLst>
              <a:ext uri="{FF2B5EF4-FFF2-40B4-BE49-F238E27FC236}">
                <a16:creationId xmlns:a16="http://schemas.microsoft.com/office/drawing/2014/main" id="{C78582CA-97D1-4B7D-A631-5CAA780C0B7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401" t="4432" r="25556" b="-492"/>
          <a:stretch/>
        </p:blipFill>
        <p:spPr>
          <a:xfrm rot="5400000">
            <a:off x="6097184" y="774133"/>
            <a:ext cx="6868950" cy="5320683"/>
          </a:xfrm>
        </p:spPr>
      </p:pic>
    </p:spTree>
    <p:extLst>
      <p:ext uri="{BB962C8B-B14F-4D97-AF65-F5344CB8AC3E}">
        <p14:creationId xmlns:p14="http://schemas.microsoft.com/office/powerpoint/2010/main" val="6165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425C-8A04-4634-BE87-3FA668AFD3AF}"/>
              </a:ext>
            </a:extLst>
          </p:cNvPr>
          <p:cNvSpPr>
            <a:spLocks noGrp="1"/>
          </p:cNvSpPr>
          <p:nvPr>
            <p:ph type="title"/>
          </p:nvPr>
        </p:nvSpPr>
        <p:spPr/>
        <p:txBody>
          <a:bodyPr/>
          <a:lstStyle/>
          <a:p>
            <a:r>
              <a:rPr lang="en-US" dirty="0"/>
              <a:t>Torah given in one section or many? (</a:t>
            </a:r>
            <a:r>
              <a:rPr lang="en-US" dirty="0" err="1"/>
              <a:t>Gittin</a:t>
            </a:r>
            <a:r>
              <a:rPr lang="en-US" dirty="0"/>
              <a:t> 60a)</a:t>
            </a:r>
          </a:p>
        </p:txBody>
      </p:sp>
      <p:sp>
        <p:nvSpPr>
          <p:cNvPr id="4" name="Content Placeholder 3">
            <a:extLst>
              <a:ext uri="{FF2B5EF4-FFF2-40B4-BE49-F238E27FC236}">
                <a16:creationId xmlns:a16="http://schemas.microsoft.com/office/drawing/2014/main" id="{D423E29F-2B1D-450D-BCBC-918D0FB57020}"/>
              </a:ext>
            </a:extLst>
          </p:cNvPr>
          <p:cNvSpPr>
            <a:spLocks noGrp="1"/>
          </p:cNvSpPr>
          <p:nvPr>
            <p:ph sz="half" idx="1"/>
          </p:nvPr>
        </p:nvSpPr>
        <p:spPr>
          <a:xfrm>
            <a:off x="838199" y="1825625"/>
            <a:ext cx="7291647" cy="4351338"/>
          </a:xfrm>
        </p:spPr>
        <p:txBody>
          <a:bodyPr>
            <a:normAutofit fontScale="92500" lnSpcReduction="10000"/>
          </a:bodyPr>
          <a:lstStyle/>
          <a:p>
            <a:pPr marL="0" indent="0" algn="just">
              <a:buNone/>
            </a:pPr>
            <a:r>
              <a:rPr lang="en-US" sz="1800" b="1" dirty="0" err="1">
                <a:effectLst/>
                <a:latin typeface="Calibri" panose="020F0502020204030204" pitchFamily="34" charset="0"/>
                <a:ea typeface="Calibri" panose="020F0502020204030204" pitchFamily="34" charset="0"/>
                <a:cs typeface="Arial" panose="020B0604020202020204" pitchFamily="34" charset="0"/>
              </a:rPr>
              <a:t>Abaye</a:t>
            </a:r>
            <a:r>
              <a:rPr lang="en-US" sz="1800" b="1" dirty="0">
                <a:effectLst/>
                <a:latin typeface="Calibri" panose="020F0502020204030204" pitchFamily="34" charset="0"/>
                <a:ea typeface="Calibri" panose="020F0502020204030204" pitchFamily="34" charset="0"/>
                <a:cs typeface="Arial" panose="020B0604020202020204" pitchFamily="34" charset="0"/>
              </a:rPr>
              <a:t> raised a dilemma before </a:t>
            </a:r>
            <a:r>
              <a:rPr lang="en-US" sz="1800" b="1" dirty="0" err="1">
                <a:effectLst/>
                <a:latin typeface="Calibri" panose="020F0502020204030204" pitchFamily="34" charset="0"/>
                <a:ea typeface="Calibri" panose="020F0502020204030204" pitchFamily="34" charset="0"/>
                <a:cs typeface="Arial" panose="020B0604020202020204" pitchFamily="34" charset="0"/>
              </a:rPr>
              <a:t>Rabba</a:t>
            </a:r>
            <a:r>
              <a:rPr lang="en-US" sz="1800" b="1" dirty="0">
                <a:effectLst/>
                <a:latin typeface="Calibri" panose="020F0502020204030204" pitchFamily="34" charset="0"/>
                <a:ea typeface="Calibri" panose="020F0502020204030204" pitchFamily="34" charset="0"/>
                <a:cs typeface="Arial" panose="020B0604020202020204" pitchFamily="34" charset="0"/>
              </a:rPr>
              <a:t>: What is</a:t>
            </a:r>
            <a:r>
              <a:rPr lang="en-US" sz="1800" dirty="0">
                <a:effectLst/>
                <a:latin typeface="Calibri" panose="020F0502020204030204" pitchFamily="34" charset="0"/>
                <a:ea typeface="Calibri" panose="020F0502020204030204" pitchFamily="34" charset="0"/>
                <a:cs typeface="Arial" panose="020B0604020202020204" pitchFamily="34" charset="0"/>
              </a:rPr>
              <a:t> the </a:t>
            </a:r>
            <a:r>
              <a:rPr lang="en-US" sz="1800" i="1" dirty="0">
                <a:effectLst/>
                <a:latin typeface="Calibri" panose="020F0502020204030204" pitchFamily="34" charset="0"/>
                <a:ea typeface="Calibri" panose="020F0502020204030204" pitchFamily="34" charset="0"/>
                <a:cs typeface="Arial" panose="020B0604020202020204" pitchFamily="34" charset="0"/>
              </a:rPr>
              <a:t>halakha</a:t>
            </a:r>
            <a:r>
              <a:rPr lang="en-US" sz="1800" dirty="0">
                <a:effectLst/>
                <a:latin typeface="Calibri" panose="020F0502020204030204" pitchFamily="34" charset="0"/>
                <a:ea typeface="Calibri" panose="020F0502020204030204" pitchFamily="34" charset="0"/>
                <a:cs typeface="Arial" panose="020B0604020202020204" pitchFamily="34" charset="0"/>
              </a:rPr>
              <a:t> with regard to whether it is permitted </a:t>
            </a:r>
            <a:r>
              <a:rPr lang="en-US" sz="1800" b="1" dirty="0">
                <a:effectLst/>
                <a:latin typeface="Calibri" panose="020F0502020204030204" pitchFamily="34" charset="0"/>
                <a:ea typeface="Calibri" panose="020F0502020204030204" pitchFamily="34" charset="0"/>
                <a:cs typeface="Arial" panose="020B0604020202020204" pitchFamily="34" charset="0"/>
              </a:rPr>
              <a:t>to write a scroll</a:t>
            </a:r>
            <a:r>
              <a:rPr lang="en-US" sz="1800" dirty="0">
                <a:effectLst/>
                <a:latin typeface="Calibri" panose="020F0502020204030204" pitchFamily="34" charset="0"/>
                <a:ea typeface="Calibri" panose="020F0502020204030204" pitchFamily="34" charset="0"/>
                <a:cs typeface="Arial" panose="020B0604020202020204" pitchFamily="34" charset="0"/>
              </a:rPr>
              <a:t> containing only one portion of the Torah </a:t>
            </a:r>
            <a:r>
              <a:rPr lang="en-US" sz="1800" b="1" dirty="0">
                <a:effectLst/>
                <a:latin typeface="Calibri" panose="020F0502020204030204" pitchFamily="34" charset="0"/>
                <a:ea typeface="Calibri" panose="020F0502020204030204" pitchFamily="34" charset="0"/>
                <a:cs typeface="Arial" panose="020B0604020202020204" pitchFamily="34" charset="0"/>
              </a:rPr>
              <a:t>for</a:t>
            </a:r>
            <a:r>
              <a:rPr lang="en-US" sz="1800" dirty="0">
                <a:effectLst/>
                <a:latin typeface="Calibri" panose="020F0502020204030204" pitchFamily="34" charset="0"/>
                <a:ea typeface="Calibri" panose="020F0502020204030204" pitchFamily="34" charset="0"/>
                <a:cs typeface="Arial" panose="020B0604020202020204" pitchFamily="34" charset="0"/>
              </a:rPr>
              <a:t> the purpose of enabling </a:t>
            </a:r>
            <a:r>
              <a:rPr lang="en-US" sz="1800" b="1" dirty="0">
                <a:effectLst/>
                <a:latin typeface="Calibri" panose="020F0502020204030204" pitchFamily="34" charset="0"/>
                <a:ea typeface="Calibri" panose="020F0502020204030204" pitchFamily="34" charset="0"/>
                <a:cs typeface="Arial" panose="020B0604020202020204" pitchFamily="34" charset="0"/>
              </a:rPr>
              <a:t>a child to study it?</a:t>
            </a:r>
            <a:r>
              <a:rPr lang="en-US" sz="1800" dirty="0">
                <a:effectLst/>
                <a:latin typeface="Calibri" panose="020F0502020204030204" pitchFamily="34" charset="0"/>
                <a:ea typeface="Calibri" panose="020F0502020204030204" pitchFamily="34" charset="0"/>
                <a:cs typeface="Arial" panose="020B0604020202020204" pitchFamily="34" charset="0"/>
              </a:rPr>
              <a:t> The </a:t>
            </a:r>
            <a:r>
              <a:rPr lang="en-US" sz="1800" dirty="0" err="1">
                <a:effectLst/>
                <a:latin typeface="Calibri" panose="020F0502020204030204" pitchFamily="34" charset="0"/>
                <a:ea typeface="Calibri" panose="020F0502020204030204" pitchFamily="34" charset="0"/>
                <a:cs typeface="Arial" panose="020B0604020202020204" pitchFamily="34" charset="0"/>
              </a:rPr>
              <a:t>Gemara</a:t>
            </a:r>
            <a:r>
              <a:rPr lang="en-US" sz="1800" dirty="0">
                <a:effectLst/>
                <a:latin typeface="Calibri" panose="020F0502020204030204" pitchFamily="34" charset="0"/>
                <a:ea typeface="Calibri" panose="020F0502020204030204" pitchFamily="34" charset="0"/>
                <a:cs typeface="Arial" panose="020B0604020202020204" pitchFamily="34" charset="0"/>
              </a:rPr>
              <a:t> notes: </a:t>
            </a:r>
            <a:r>
              <a:rPr lang="en-US" sz="1800" b="1" dirty="0">
                <a:effectLst/>
                <a:latin typeface="Calibri" panose="020F0502020204030204" pitchFamily="34" charset="0"/>
                <a:ea typeface="Calibri" panose="020F0502020204030204" pitchFamily="34" charset="0"/>
                <a:cs typeface="Arial" panose="020B0604020202020204" pitchFamily="34" charset="0"/>
              </a:rPr>
              <a:t>Let the dilemma be raised according to the one who says</a:t>
            </a:r>
            <a:r>
              <a:rPr lang="en-US" sz="1800" dirty="0">
                <a:effectLst/>
                <a:latin typeface="Calibri" panose="020F0502020204030204" pitchFamily="34" charset="0"/>
                <a:ea typeface="Calibri" panose="020F0502020204030204" pitchFamily="34" charset="0"/>
                <a:cs typeface="Arial" panose="020B0604020202020204" pitchFamily="34" charset="0"/>
              </a:rPr>
              <a:t> that </a:t>
            </a:r>
            <a:r>
              <a:rPr lang="en-US" sz="1800" b="1" dirty="0">
                <a:effectLst/>
                <a:latin typeface="Calibri" panose="020F0502020204030204" pitchFamily="34" charset="0"/>
                <a:ea typeface="Calibri" panose="020F0502020204030204" pitchFamily="34" charset="0"/>
                <a:cs typeface="Arial" panose="020B0604020202020204" pitchFamily="34" charset="0"/>
              </a:rPr>
              <a:t>the Torah was given</a:t>
            </a:r>
            <a:r>
              <a:rPr lang="en-US" sz="1800" dirty="0">
                <a:effectLst/>
                <a:latin typeface="Calibri" panose="020F0502020204030204" pitchFamily="34" charset="0"/>
                <a:ea typeface="Calibri" panose="020F0502020204030204" pitchFamily="34" charset="0"/>
                <a:cs typeface="Arial" panose="020B0604020202020204" pitchFamily="34" charset="0"/>
              </a:rPr>
              <a:t> from the outset </a:t>
            </a:r>
            <a:r>
              <a:rPr lang="en-US" sz="1800" b="1" dirty="0">
                <a:effectLst/>
                <a:latin typeface="Calibri" panose="020F0502020204030204" pitchFamily="34" charset="0"/>
                <a:ea typeface="Calibri" panose="020F0502020204030204" pitchFamily="34" charset="0"/>
                <a:cs typeface="Arial" panose="020B0604020202020204" pitchFamily="34" charset="0"/>
              </a:rPr>
              <a:t>scroll by scroll,</a:t>
            </a:r>
            <a:r>
              <a:rPr lang="en-US" sz="1800" dirty="0">
                <a:effectLst/>
                <a:latin typeface="Calibri" panose="020F0502020204030204" pitchFamily="34" charset="0"/>
                <a:ea typeface="Calibri" panose="020F0502020204030204" pitchFamily="34" charset="0"/>
                <a:cs typeface="Arial" panose="020B0604020202020204" pitchFamily="34" charset="0"/>
              </a:rPr>
              <a:t> meaning that Moses would teach the Jewish people one portion of the Torah, and then write it down, and then teach them the next portion of the Torah, and then write that down, and continue in this way until he committed the entire Torah to writing. And </a:t>
            </a:r>
            <a:r>
              <a:rPr lang="en-US" sz="1800" b="1" dirty="0">
                <a:effectLst/>
                <a:latin typeface="Calibri" panose="020F0502020204030204" pitchFamily="34" charset="0"/>
                <a:ea typeface="Calibri" panose="020F0502020204030204" pitchFamily="34" charset="0"/>
                <a:cs typeface="Arial" panose="020B0604020202020204" pitchFamily="34" charset="0"/>
              </a:rPr>
              <a:t>let the dilemma</a:t>
            </a:r>
            <a:r>
              <a:rPr lang="en-US" sz="1800" dirty="0">
                <a:effectLst/>
                <a:latin typeface="Calibri" panose="020F0502020204030204" pitchFamily="34" charset="0"/>
                <a:ea typeface="Calibri" panose="020F0502020204030204" pitchFamily="34" charset="0"/>
                <a:cs typeface="Arial" panose="020B0604020202020204" pitchFamily="34" charset="0"/>
              </a:rPr>
              <a:t> also </a:t>
            </a:r>
            <a:r>
              <a:rPr lang="en-US" sz="1800" b="1" dirty="0">
                <a:effectLst/>
                <a:latin typeface="Calibri" panose="020F0502020204030204" pitchFamily="34" charset="0"/>
                <a:ea typeface="Calibri" panose="020F0502020204030204" pitchFamily="34" charset="0"/>
                <a:cs typeface="Arial" panose="020B0604020202020204" pitchFamily="34" charset="0"/>
              </a:rPr>
              <a:t>be raised according to the one who says</a:t>
            </a:r>
            <a:r>
              <a:rPr lang="en-US" sz="1800" dirty="0">
                <a:effectLst/>
                <a:latin typeface="Calibri" panose="020F0502020204030204" pitchFamily="34" charset="0"/>
                <a:ea typeface="Calibri" panose="020F0502020204030204" pitchFamily="34" charset="0"/>
                <a:cs typeface="Arial" panose="020B0604020202020204" pitchFamily="34" charset="0"/>
              </a:rPr>
              <a:t> that </a:t>
            </a:r>
            <a:r>
              <a:rPr lang="en-US" sz="1800" b="1" dirty="0">
                <a:effectLst/>
                <a:latin typeface="Calibri" panose="020F0502020204030204" pitchFamily="34" charset="0"/>
                <a:ea typeface="Calibri" panose="020F0502020204030204" pitchFamily="34" charset="0"/>
                <a:cs typeface="Arial" panose="020B0604020202020204" pitchFamily="34" charset="0"/>
              </a:rPr>
              <a:t>the Torah was given</a:t>
            </a:r>
            <a:r>
              <a:rPr lang="en-US" sz="1800" dirty="0">
                <a:effectLst/>
                <a:latin typeface="Calibri" panose="020F0502020204030204" pitchFamily="34" charset="0"/>
                <a:ea typeface="Calibri" panose="020F0502020204030204" pitchFamily="34" charset="0"/>
                <a:cs typeface="Arial" panose="020B0604020202020204" pitchFamily="34" charset="0"/>
              </a:rPr>
              <a:t> as </a:t>
            </a:r>
            <a:r>
              <a:rPr lang="en-US" sz="1800" b="1" dirty="0">
                <a:effectLst/>
                <a:latin typeface="Calibri" panose="020F0502020204030204" pitchFamily="34" charset="0"/>
                <a:ea typeface="Calibri" panose="020F0502020204030204" pitchFamily="34" charset="0"/>
                <a:cs typeface="Arial" panose="020B0604020202020204" pitchFamily="34" charset="0"/>
              </a:rPr>
              <a:t>a complete</a:t>
            </a:r>
            <a:r>
              <a:rPr lang="en-US" sz="1800" dirty="0">
                <a:effectLst/>
                <a:latin typeface="Calibri" panose="020F0502020204030204" pitchFamily="34" charset="0"/>
                <a:ea typeface="Calibri" panose="020F0502020204030204" pitchFamily="34" charset="0"/>
                <a:cs typeface="Arial" panose="020B0604020202020204" pitchFamily="34" charset="0"/>
              </a:rPr>
              <a:t> book, meaning that the Torah was not written down incrementally, but rather, after teaching the Jewish people the entire Torah, Moses committed it to writing all at once.  </a:t>
            </a:r>
            <a:endParaRPr lang="he-IL"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en-US" sz="1800" dirty="0">
                <a:effectLst/>
                <a:latin typeface="Calibri" panose="020F0502020204030204" pitchFamily="34" charset="0"/>
                <a:ea typeface="Calibri" panose="020F0502020204030204" pitchFamily="34" charset="0"/>
                <a:cs typeface="Arial" panose="020B0604020202020204" pitchFamily="34" charset="0"/>
              </a:rPr>
              <a:t>The </a:t>
            </a:r>
            <a:r>
              <a:rPr lang="en-US" sz="1800" dirty="0" err="1">
                <a:effectLst/>
                <a:latin typeface="Calibri" panose="020F0502020204030204" pitchFamily="34" charset="0"/>
                <a:ea typeface="Calibri" panose="020F0502020204030204" pitchFamily="34" charset="0"/>
                <a:cs typeface="Arial" panose="020B0604020202020204" pitchFamily="34" charset="0"/>
              </a:rPr>
              <a:t>Gemara</a:t>
            </a:r>
            <a:r>
              <a:rPr lang="en-US" sz="1800" dirty="0">
                <a:effectLst/>
                <a:latin typeface="Calibri" panose="020F0502020204030204" pitchFamily="34" charset="0"/>
                <a:ea typeface="Calibri" panose="020F0502020204030204" pitchFamily="34" charset="0"/>
                <a:cs typeface="Arial" panose="020B0604020202020204" pitchFamily="34" charset="0"/>
              </a:rPr>
              <a:t> explains the two sides of the dilemma according to each opinion: </a:t>
            </a:r>
            <a:r>
              <a:rPr lang="en-US" sz="1800" b="1" dirty="0">
                <a:effectLst/>
                <a:latin typeface="Calibri" panose="020F0502020204030204" pitchFamily="34" charset="0"/>
                <a:ea typeface="Calibri" panose="020F0502020204030204" pitchFamily="34" charset="0"/>
                <a:cs typeface="Arial" panose="020B0604020202020204" pitchFamily="34" charset="0"/>
              </a:rPr>
              <a:t>Let the dilemma be raised according to the one who says</a:t>
            </a:r>
            <a:r>
              <a:rPr lang="en-US" sz="1800" dirty="0">
                <a:effectLst/>
                <a:latin typeface="Calibri" panose="020F0502020204030204" pitchFamily="34" charset="0"/>
                <a:ea typeface="Calibri" panose="020F0502020204030204" pitchFamily="34" charset="0"/>
                <a:cs typeface="Arial" panose="020B0604020202020204" pitchFamily="34" charset="0"/>
              </a:rPr>
              <a:t> that </a:t>
            </a:r>
            <a:r>
              <a:rPr lang="en-US" sz="1800" b="1" dirty="0">
                <a:effectLst/>
                <a:latin typeface="Calibri" panose="020F0502020204030204" pitchFamily="34" charset="0"/>
                <a:ea typeface="Calibri" panose="020F0502020204030204" pitchFamily="34" charset="0"/>
                <a:cs typeface="Arial" panose="020B0604020202020204" pitchFamily="34" charset="0"/>
              </a:rPr>
              <a:t>the Torah was given scroll by scroll.</a:t>
            </a:r>
            <a:r>
              <a:rPr lang="en-US" sz="1800" dirty="0">
                <a:effectLst/>
                <a:latin typeface="Calibri" panose="020F0502020204030204" pitchFamily="34" charset="0"/>
                <a:ea typeface="Calibri" panose="020F0502020204030204" pitchFamily="34" charset="0"/>
                <a:cs typeface="Arial" panose="020B0604020202020204" pitchFamily="34" charset="0"/>
              </a:rPr>
              <a:t> On the one hand it is possible to say that </a:t>
            </a:r>
            <a:r>
              <a:rPr lang="en-US" sz="1800" b="1" dirty="0">
                <a:effectLst/>
                <a:latin typeface="Calibri" panose="020F0502020204030204" pitchFamily="34" charset="0"/>
                <a:ea typeface="Calibri" panose="020F0502020204030204" pitchFamily="34" charset="0"/>
                <a:cs typeface="Arial" panose="020B0604020202020204" pitchFamily="34" charset="0"/>
              </a:rPr>
              <a:t>since</a:t>
            </a:r>
            <a:r>
              <a:rPr lang="en-US" sz="1800" dirty="0">
                <a:effectLst/>
                <a:latin typeface="Calibri" panose="020F0502020204030204" pitchFamily="34" charset="0"/>
                <a:ea typeface="Calibri" panose="020F0502020204030204" pitchFamily="34" charset="0"/>
                <a:cs typeface="Arial" panose="020B0604020202020204" pitchFamily="34" charset="0"/>
              </a:rPr>
              <a:t> the Torah </a:t>
            </a:r>
            <a:r>
              <a:rPr lang="en-US" sz="1800" b="1" dirty="0">
                <a:effectLst/>
                <a:latin typeface="Calibri" panose="020F0502020204030204" pitchFamily="34" charset="0"/>
                <a:ea typeface="Calibri" panose="020F0502020204030204" pitchFamily="34" charset="0"/>
                <a:cs typeface="Arial" panose="020B0604020202020204" pitchFamily="34" charset="0"/>
              </a:rPr>
              <a:t>was</a:t>
            </a:r>
            <a:r>
              <a:rPr lang="en-US" sz="1800" dirty="0">
                <a:effectLst/>
                <a:latin typeface="Calibri" panose="020F0502020204030204" pitchFamily="34" charset="0"/>
                <a:ea typeface="Calibri" panose="020F0502020204030204" pitchFamily="34" charset="0"/>
                <a:cs typeface="Arial" panose="020B0604020202020204" pitchFamily="34" charset="0"/>
              </a:rPr>
              <a:t> originally </a:t>
            </a:r>
            <a:r>
              <a:rPr lang="en-US" sz="1800" b="1" dirty="0">
                <a:effectLst/>
                <a:latin typeface="Calibri" panose="020F0502020204030204" pitchFamily="34" charset="0"/>
                <a:ea typeface="Calibri" panose="020F0502020204030204" pitchFamily="34" charset="0"/>
                <a:cs typeface="Arial" panose="020B0604020202020204" pitchFamily="34" charset="0"/>
              </a:rPr>
              <a:t>given scroll by scroll,</a:t>
            </a:r>
            <a:r>
              <a:rPr lang="en-US" sz="1800" dirty="0">
                <a:effectLst/>
                <a:latin typeface="Calibri" panose="020F0502020204030204" pitchFamily="34" charset="0"/>
                <a:ea typeface="Calibri" panose="020F0502020204030204" pitchFamily="34" charset="0"/>
                <a:cs typeface="Arial" panose="020B0604020202020204" pitchFamily="34" charset="0"/>
              </a:rPr>
              <a:t> today as well </a:t>
            </a:r>
            <a:r>
              <a:rPr lang="en-US" sz="1800" b="1" dirty="0">
                <a:effectLst/>
                <a:latin typeface="Calibri" panose="020F0502020204030204" pitchFamily="34" charset="0"/>
                <a:ea typeface="Calibri" panose="020F0502020204030204" pitchFamily="34" charset="0"/>
                <a:cs typeface="Arial" panose="020B0604020202020204" pitchFamily="34" charset="0"/>
              </a:rPr>
              <a:t>one may write</a:t>
            </a:r>
            <a:r>
              <a:rPr lang="en-US" sz="1800" dirty="0">
                <a:effectLst/>
                <a:latin typeface="Calibri" panose="020F0502020204030204" pitchFamily="34" charset="0"/>
                <a:ea typeface="Calibri" panose="020F0502020204030204" pitchFamily="34" charset="0"/>
                <a:cs typeface="Arial" panose="020B0604020202020204" pitchFamily="34" charset="0"/>
              </a:rPr>
              <a:t> the Torah in separate scrolls. </a:t>
            </a:r>
            <a:r>
              <a:rPr lang="en-US" sz="1800" b="1" dirty="0">
                <a:effectLst/>
                <a:latin typeface="Calibri" panose="020F0502020204030204" pitchFamily="34" charset="0"/>
                <a:ea typeface="Calibri" panose="020F0502020204030204" pitchFamily="34" charset="0"/>
                <a:cs typeface="Arial" panose="020B0604020202020204" pitchFamily="34" charset="0"/>
              </a:rPr>
              <a:t>Or</a:t>
            </a:r>
            <a:r>
              <a:rPr lang="en-US" sz="1800" dirty="0">
                <a:effectLst/>
                <a:latin typeface="Calibri" panose="020F0502020204030204" pitchFamily="34" charset="0"/>
                <a:ea typeface="Calibri" panose="020F0502020204030204" pitchFamily="34" charset="0"/>
                <a:cs typeface="Arial" panose="020B0604020202020204" pitchFamily="34" charset="0"/>
              </a:rPr>
              <a:t> on the other hand, </a:t>
            </a:r>
            <a:r>
              <a:rPr lang="en-US" sz="1800" b="1" dirty="0">
                <a:effectLst/>
                <a:latin typeface="Calibri" panose="020F0502020204030204" pitchFamily="34" charset="0"/>
                <a:ea typeface="Calibri" panose="020F0502020204030204" pitchFamily="34" charset="0"/>
                <a:cs typeface="Arial" panose="020B0604020202020204" pitchFamily="34" charset="0"/>
              </a:rPr>
              <a:t>perhaps</a:t>
            </a:r>
            <a:r>
              <a:rPr lang="en-US" sz="1800" dirty="0">
                <a:effectLst/>
                <a:latin typeface="Calibri" panose="020F0502020204030204" pitchFamily="34" charset="0"/>
                <a:ea typeface="Calibri" panose="020F0502020204030204" pitchFamily="34" charset="0"/>
                <a:cs typeface="Arial" panose="020B0604020202020204" pitchFamily="34" charset="0"/>
              </a:rPr>
              <a:t> one should say that </a:t>
            </a:r>
            <a:r>
              <a:rPr lang="en-US" sz="1800" b="1" dirty="0">
                <a:effectLst/>
                <a:latin typeface="Calibri" panose="020F0502020204030204" pitchFamily="34" charset="0"/>
                <a:ea typeface="Calibri" panose="020F0502020204030204" pitchFamily="34" charset="0"/>
                <a:cs typeface="Arial" panose="020B0604020202020204" pitchFamily="34" charset="0"/>
              </a:rPr>
              <a:t>since it was</a:t>
            </a:r>
            <a:r>
              <a:rPr lang="en-US" sz="1800" dirty="0">
                <a:effectLst/>
                <a:latin typeface="Calibri" panose="020F0502020204030204" pitchFamily="34" charset="0"/>
                <a:ea typeface="Calibri" panose="020F0502020204030204" pitchFamily="34" charset="0"/>
                <a:cs typeface="Arial" panose="020B0604020202020204" pitchFamily="34" charset="0"/>
              </a:rPr>
              <a:t> ultimately </a:t>
            </a:r>
            <a:r>
              <a:rPr lang="en-US" sz="1800" b="1" dirty="0">
                <a:effectLst/>
                <a:latin typeface="Calibri" panose="020F0502020204030204" pitchFamily="34" charset="0"/>
                <a:ea typeface="Calibri" panose="020F0502020204030204" pitchFamily="34" charset="0"/>
                <a:cs typeface="Arial" panose="020B0604020202020204" pitchFamily="34" charset="0"/>
              </a:rPr>
              <a:t>joined</a:t>
            </a:r>
            <a:r>
              <a:rPr lang="en-US" sz="1800" dirty="0">
                <a:effectLst/>
                <a:latin typeface="Calibri" panose="020F0502020204030204" pitchFamily="34" charset="0"/>
                <a:ea typeface="Calibri" panose="020F0502020204030204" pitchFamily="34" charset="0"/>
                <a:cs typeface="Arial" panose="020B0604020202020204" pitchFamily="34" charset="0"/>
              </a:rPr>
              <a:t> together to form a single scroll, </a:t>
            </a:r>
            <a:r>
              <a:rPr lang="en-US" sz="1800" b="1" dirty="0">
                <a:effectLst/>
                <a:latin typeface="Calibri" panose="020F0502020204030204" pitchFamily="34" charset="0"/>
                <a:ea typeface="Calibri" panose="020F0502020204030204" pitchFamily="34" charset="0"/>
                <a:cs typeface="Arial" panose="020B0604020202020204" pitchFamily="34" charset="0"/>
              </a:rPr>
              <a:t>it was joined</a:t>
            </a:r>
            <a:r>
              <a:rPr lang="en-US" sz="1800" dirty="0">
                <a:effectLst/>
                <a:latin typeface="Calibri" panose="020F0502020204030204" pitchFamily="34" charset="0"/>
                <a:ea typeface="Calibri" panose="020F0502020204030204" pitchFamily="34" charset="0"/>
                <a:cs typeface="Arial" panose="020B0604020202020204" pitchFamily="34" charset="0"/>
              </a:rPr>
              <a:t> together and can no longer be written in separate scrolls. (William Davidson Translation)</a:t>
            </a:r>
          </a:p>
        </p:txBody>
      </p:sp>
      <p:sp>
        <p:nvSpPr>
          <p:cNvPr id="5" name="Content Placeholder 4">
            <a:extLst>
              <a:ext uri="{FF2B5EF4-FFF2-40B4-BE49-F238E27FC236}">
                <a16:creationId xmlns:a16="http://schemas.microsoft.com/office/drawing/2014/main" id="{6890FD6A-73A5-4875-B2F0-CCA313EA9937}"/>
              </a:ext>
            </a:extLst>
          </p:cNvPr>
          <p:cNvSpPr>
            <a:spLocks noGrp="1"/>
          </p:cNvSpPr>
          <p:nvPr>
            <p:ph sz="half" idx="2"/>
          </p:nvPr>
        </p:nvSpPr>
        <p:spPr>
          <a:xfrm>
            <a:off x="7980218" y="1825625"/>
            <a:ext cx="3373582" cy="4351338"/>
          </a:xfrm>
        </p:spPr>
        <p:txBody>
          <a:bodyPr>
            <a:normAutofit fontScale="92500" lnSpcReduction="10000"/>
          </a:bodyPr>
          <a:lstStyle/>
          <a:p>
            <a:pPr marL="0" indent="0" algn="r" rtl="1">
              <a:buNone/>
            </a:pPr>
            <a:r>
              <a:rPr lang="he-IL" sz="1800" dirty="0" err="1">
                <a:effectLst/>
                <a:latin typeface="Calibri" panose="020F0502020204030204" pitchFamily="34" charset="0"/>
                <a:ea typeface="Calibri" panose="020F0502020204030204" pitchFamily="34" charset="0"/>
                <a:cs typeface="Arial" panose="020B0604020202020204" pitchFamily="34" charset="0"/>
              </a:rPr>
              <a:t>בעא</a:t>
            </a:r>
            <a:r>
              <a:rPr lang="he-IL" sz="1800" dirty="0">
                <a:effectLst/>
                <a:latin typeface="Calibri" panose="020F0502020204030204" pitchFamily="34" charset="0"/>
                <a:ea typeface="Calibri" panose="020F0502020204030204" pitchFamily="34" charset="0"/>
                <a:cs typeface="Arial" panose="020B0604020202020204" pitchFamily="34" charset="0"/>
              </a:rPr>
              <a:t> מיניה </a:t>
            </a:r>
            <a:r>
              <a:rPr lang="he-IL" sz="1800" dirty="0" err="1">
                <a:effectLst/>
                <a:latin typeface="Calibri" panose="020F0502020204030204" pitchFamily="34" charset="0"/>
                <a:ea typeface="Calibri" panose="020F0502020204030204" pitchFamily="34" charset="0"/>
                <a:cs typeface="Arial" panose="020B0604020202020204" pitchFamily="34" charset="0"/>
              </a:rPr>
              <a:t>אביי</a:t>
            </a:r>
            <a:r>
              <a:rPr lang="he-IL" sz="1800" dirty="0">
                <a:effectLst/>
                <a:latin typeface="Calibri" panose="020F0502020204030204" pitchFamily="34" charset="0"/>
                <a:ea typeface="Calibri" panose="020F0502020204030204" pitchFamily="34" charset="0"/>
                <a:cs typeface="Arial" panose="020B0604020202020204" pitchFamily="34" charset="0"/>
              </a:rPr>
              <a:t> מרבה מהו לכתוב מגילה לתינוק להתלמד בה </a:t>
            </a:r>
            <a:r>
              <a:rPr lang="he-IL" sz="1800" dirty="0" err="1">
                <a:effectLst/>
                <a:latin typeface="Calibri" panose="020F0502020204030204" pitchFamily="34" charset="0"/>
                <a:ea typeface="Calibri" panose="020F0502020204030204" pitchFamily="34" charset="0"/>
                <a:cs typeface="Arial" panose="020B0604020202020204" pitchFamily="34" charset="0"/>
              </a:rPr>
              <a:t>תיבעי</a:t>
            </a:r>
            <a:r>
              <a:rPr lang="he-IL" sz="1800" dirty="0">
                <a:effectLst/>
                <a:latin typeface="Calibri" panose="020F0502020204030204" pitchFamily="34" charset="0"/>
                <a:ea typeface="Calibri" panose="020F0502020204030204" pitchFamily="34" charset="0"/>
                <a:cs typeface="Arial" panose="020B0604020202020204" pitchFamily="34" charset="0"/>
              </a:rPr>
              <a:t> למאן </a:t>
            </a:r>
            <a:r>
              <a:rPr lang="he-IL" sz="1800" dirty="0" err="1">
                <a:effectLst/>
                <a:latin typeface="Calibri" panose="020F0502020204030204" pitchFamily="34" charset="0"/>
                <a:ea typeface="Calibri" panose="020F0502020204030204" pitchFamily="34" charset="0"/>
                <a:cs typeface="Arial" panose="020B0604020202020204" pitchFamily="34" charset="0"/>
              </a:rPr>
              <a:t>דאמר</a:t>
            </a:r>
            <a:r>
              <a:rPr lang="he-IL" sz="1800" dirty="0">
                <a:effectLst/>
                <a:latin typeface="Calibri" panose="020F0502020204030204" pitchFamily="34" charset="0"/>
                <a:ea typeface="Calibri" panose="020F0502020204030204" pitchFamily="34" charset="0"/>
                <a:cs typeface="Arial" panose="020B0604020202020204" pitchFamily="34" charset="0"/>
              </a:rPr>
              <a:t> תורה מגילה </a:t>
            </a:r>
            <a:r>
              <a:rPr lang="he-IL" sz="1800" dirty="0" err="1">
                <a:effectLst/>
                <a:latin typeface="Calibri" panose="020F0502020204030204" pitchFamily="34" charset="0"/>
                <a:ea typeface="Calibri" panose="020F0502020204030204" pitchFamily="34" charset="0"/>
                <a:cs typeface="Arial" panose="020B0604020202020204" pitchFamily="34" charset="0"/>
              </a:rPr>
              <a:t>מגילה</a:t>
            </a:r>
            <a:r>
              <a:rPr lang="he-IL" sz="1800" dirty="0">
                <a:effectLst/>
                <a:latin typeface="Calibri" panose="020F0502020204030204" pitchFamily="34" charset="0"/>
                <a:ea typeface="Calibri" panose="020F0502020204030204" pitchFamily="34" charset="0"/>
                <a:cs typeface="Arial" panose="020B0604020202020204" pitchFamily="34" charset="0"/>
              </a:rPr>
              <a:t> ניתנה </a:t>
            </a:r>
            <a:r>
              <a:rPr lang="he-IL" sz="1800" dirty="0" err="1">
                <a:effectLst/>
                <a:latin typeface="Calibri" panose="020F0502020204030204" pitchFamily="34" charset="0"/>
                <a:ea typeface="Calibri" panose="020F0502020204030204" pitchFamily="34" charset="0"/>
                <a:cs typeface="Arial" panose="020B0604020202020204" pitchFamily="34" charset="0"/>
              </a:rPr>
              <a:t>תיבעי</a:t>
            </a:r>
            <a:r>
              <a:rPr lang="he-IL" sz="1800" dirty="0">
                <a:effectLst/>
                <a:latin typeface="Calibri" panose="020F0502020204030204" pitchFamily="34" charset="0"/>
                <a:ea typeface="Calibri" panose="020F0502020204030204" pitchFamily="34" charset="0"/>
                <a:cs typeface="Arial" panose="020B0604020202020204" pitchFamily="34" charset="0"/>
              </a:rPr>
              <a:t> למאן </a:t>
            </a:r>
            <a:r>
              <a:rPr lang="he-IL" sz="1800" dirty="0" err="1">
                <a:effectLst/>
                <a:latin typeface="Calibri" panose="020F0502020204030204" pitchFamily="34" charset="0"/>
                <a:ea typeface="Calibri" panose="020F0502020204030204" pitchFamily="34" charset="0"/>
                <a:cs typeface="Arial" panose="020B0604020202020204" pitchFamily="34" charset="0"/>
              </a:rPr>
              <a:t>דאמר</a:t>
            </a:r>
            <a:r>
              <a:rPr lang="he-IL" sz="1800" dirty="0">
                <a:effectLst/>
                <a:latin typeface="Calibri" panose="020F0502020204030204" pitchFamily="34" charset="0"/>
                <a:ea typeface="Calibri" panose="020F0502020204030204" pitchFamily="34" charset="0"/>
                <a:cs typeface="Arial" panose="020B0604020202020204" pitchFamily="34" charset="0"/>
              </a:rPr>
              <a:t> תורה חתומה ניתנה.</a:t>
            </a:r>
          </a:p>
          <a:p>
            <a:pPr marL="0" indent="0" algn="r" rtl="1">
              <a:buNone/>
            </a:pPr>
            <a:r>
              <a:rPr lang="he-IL" sz="1800" dirty="0" err="1">
                <a:effectLst/>
                <a:latin typeface="Calibri" panose="020F0502020204030204" pitchFamily="34" charset="0"/>
                <a:ea typeface="Calibri" panose="020F0502020204030204" pitchFamily="34" charset="0"/>
                <a:cs typeface="Arial" panose="020B0604020202020204" pitchFamily="34" charset="0"/>
              </a:rPr>
              <a:t>תיבעי</a:t>
            </a:r>
            <a:r>
              <a:rPr lang="he-IL" sz="1800" dirty="0">
                <a:effectLst/>
                <a:latin typeface="Calibri" panose="020F0502020204030204" pitchFamily="34" charset="0"/>
                <a:ea typeface="Calibri" panose="020F0502020204030204" pitchFamily="34" charset="0"/>
                <a:cs typeface="Arial" panose="020B0604020202020204" pitchFamily="34" charset="0"/>
              </a:rPr>
              <a:t> למ"ד תורה מגילה </a:t>
            </a:r>
            <a:r>
              <a:rPr lang="he-IL" sz="1800" dirty="0" err="1">
                <a:effectLst/>
                <a:latin typeface="Calibri" panose="020F0502020204030204" pitchFamily="34" charset="0"/>
                <a:ea typeface="Calibri" panose="020F0502020204030204" pitchFamily="34" charset="0"/>
                <a:cs typeface="Arial" panose="020B0604020202020204" pitchFamily="34" charset="0"/>
              </a:rPr>
              <a:t>מגילה</a:t>
            </a:r>
            <a:r>
              <a:rPr lang="he-IL" sz="1800" dirty="0">
                <a:effectLst/>
                <a:latin typeface="Calibri" panose="020F0502020204030204" pitchFamily="34" charset="0"/>
                <a:ea typeface="Calibri" panose="020F0502020204030204" pitchFamily="34" charset="0"/>
                <a:cs typeface="Arial" panose="020B0604020202020204" pitchFamily="34" charset="0"/>
              </a:rPr>
              <a:t> ניתנה כיון </a:t>
            </a:r>
            <a:r>
              <a:rPr lang="he-IL" sz="1800" dirty="0" err="1">
                <a:effectLst/>
                <a:latin typeface="Calibri" panose="020F0502020204030204" pitchFamily="34" charset="0"/>
                <a:ea typeface="Calibri" panose="020F0502020204030204" pitchFamily="34" charset="0"/>
                <a:cs typeface="Arial" panose="020B0604020202020204" pitchFamily="34" charset="0"/>
              </a:rPr>
              <a:t>דמגילה</a:t>
            </a:r>
            <a:r>
              <a:rPr lang="he-IL" sz="1800" dirty="0">
                <a:effectLst/>
                <a:latin typeface="Calibri" panose="020F0502020204030204" pitchFamily="34" charset="0"/>
                <a:ea typeface="Calibri" panose="020F0502020204030204" pitchFamily="34" charset="0"/>
                <a:cs typeface="Arial" panose="020B0604020202020204" pitchFamily="34" charset="0"/>
              </a:rPr>
              <a:t> מגילה ניתנה </a:t>
            </a:r>
            <a:r>
              <a:rPr lang="he-IL" sz="1800" dirty="0" err="1">
                <a:effectLst/>
                <a:latin typeface="Calibri" panose="020F0502020204030204" pitchFamily="34" charset="0"/>
                <a:ea typeface="Calibri" panose="020F0502020204030204" pitchFamily="34" charset="0"/>
                <a:cs typeface="Arial" panose="020B0604020202020204" pitchFamily="34" charset="0"/>
              </a:rPr>
              <a:t>כותבין</a:t>
            </a:r>
            <a:r>
              <a:rPr lang="he-IL" sz="1800" dirty="0">
                <a:effectLst/>
                <a:latin typeface="Calibri" panose="020F0502020204030204" pitchFamily="34" charset="0"/>
                <a:ea typeface="Calibri" panose="020F0502020204030204" pitchFamily="34" charset="0"/>
                <a:cs typeface="Arial" panose="020B0604020202020204" pitchFamily="34" charset="0"/>
              </a:rPr>
              <a:t> או דילמא כיון </a:t>
            </a:r>
            <a:r>
              <a:rPr lang="he-IL" sz="1800" dirty="0" err="1">
                <a:effectLst/>
                <a:latin typeface="Calibri" panose="020F0502020204030204" pitchFamily="34" charset="0"/>
                <a:ea typeface="Calibri" panose="020F0502020204030204" pitchFamily="34" charset="0"/>
                <a:cs typeface="Arial" panose="020B0604020202020204" pitchFamily="34" charset="0"/>
              </a:rPr>
              <a:t>דאידבק</a:t>
            </a:r>
            <a:r>
              <a:rPr lang="he-IL" sz="1800" dirty="0">
                <a:effectLst/>
                <a:latin typeface="Calibri" panose="020F0502020204030204" pitchFamily="34" charset="0"/>
                <a:ea typeface="Calibri" panose="020F0502020204030204" pitchFamily="34" charset="0"/>
                <a:cs typeface="Arial" panose="020B0604020202020204" pitchFamily="34" charset="0"/>
              </a:rPr>
              <a:t> אידבק </a:t>
            </a:r>
            <a:endParaRPr lang="en-US" dirty="0"/>
          </a:p>
        </p:txBody>
      </p:sp>
    </p:spTree>
    <p:extLst>
      <p:ext uri="{BB962C8B-B14F-4D97-AF65-F5344CB8AC3E}">
        <p14:creationId xmlns:p14="http://schemas.microsoft.com/office/powerpoint/2010/main" val="3712446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A88DDC-A312-4D8B-AD0C-1EAC1B4D7340}"/>
              </a:ext>
            </a:extLst>
          </p:cNvPr>
          <p:cNvSpPr>
            <a:spLocks noGrp="1"/>
          </p:cNvSpPr>
          <p:nvPr>
            <p:ph sz="half" idx="1"/>
          </p:nvPr>
        </p:nvSpPr>
        <p:spPr>
          <a:xfrm>
            <a:off x="577049" y="338492"/>
            <a:ext cx="7554897" cy="6127750"/>
          </a:xfrm>
        </p:spPr>
        <p:txBody>
          <a:bodyPr>
            <a:normAutofit/>
          </a:bodyPr>
          <a:lstStyle/>
          <a:p>
            <a:pPr marL="0" indent="0" algn="just">
              <a:buNone/>
            </a:pPr>
            <a:r>
              <a:rPr lang="en-US" sz="1800" dirty="0">
                <a:effectLst/>
                <a:latin typeface="Calibri" panose="020F0502020204030204" pitchFamily="34" charset="0"/>
                <a:ea typeface="Calibri" panose="020F0502020204030204" pitchFamily="34" charset="0"/>
                <a:cs typeface="Arial" panose="020B0604020202020204" pitchFamily="34" charset="0"/>
              </a:rPr>
              <a:t>And </a:t>
            </a:r>
            <a:r>
              <a:rPr lang="en-US" sz="1800" b="1" dirty="0">
                <a:effectLst/>
                <a:latin typeface="Calibri" panose="020F0502020204030204" pitchFamily="34" charset="0"/>
                <a:ea typeface="Calibri" panose="020F0502020204030204" pitchFamily="34" charset="0"/>
                <a:cs typeface="Arial" panose="020B0604020202020204" pitchFamily="34" charset="0"/>
              </a:rPr>
              <a:t>let the dilemma</a:t>
            </a:r>
            <a:r>
              <a:rPr lang="en-US" sz="1800" dirty="0">
                <a:effectLst/>
                <a:latin typeface="Calibri" panose="020F0502020204030204" pitchFamily="34" charset="0"/>
                <a:ea typeface="Calibri" panose="020F0502020204030204" pitchFamily="34" charset="0"/>
                <a:cs typeface="Arial" panose="020B0604020202020204" pitchFamily="34" charset="0"/>
              </a:rPr>
              <a:t> also </a:t>
            </a:r>
            <a:r>
              <a:rPr lang="en-US" sz="1800" b="1" dirty="0">
                <a:effectLst/>
                <a:latin typeface="Calibri" panose="020F0502020204030204" pitchFamily="34" charset="0"/>
                <a:ea typeface="Calibri" panose="020F0502020204030204" pitchFamily="34" charset="0"/>
                <a:cs typeface="Arial" panose="020B0604020202020204" pitchFamily="34" charset="0"/>
              </a:rPr>
              <a:t>be raised according to the one who says</a:t>
            </a:r>
            <a:r>
              <a:rPr lang="en-US" sz="1800" dirty="0">
                <a:effectLst/>
                <a:latin typeface="Calibri" panose="020F0502020204030204" pitchFamily="34" charset="0"/>
                <a:ea typeface="Calibri" panose="020F0502020204030204" pitchFamily="34" charset="0"/>
                <a:cs typeface="Arial" panose="020B0604020202020204" pitchFamily="34" charset="0"/>
              </a:rPr>
              <a:t> that </a:t>
            </a:r>
            <a:r>
              <a:rPr lang="en-US" sz="1800" b="1" dirty="0">
                <a:effectLst/>
                <a:latin typeface="Calibri" panose="020F0502020204030204" pitchFamily="34" charset="0"/>
                <a:ea typeface="Calibri" panose="020F0502020204030204" pitchFamily="34" charset="0"/>
                <a:cs typeface="Arial" panose="020B0604020202020204" pitchFamily="34" charset="0"/>
              </a:rPr>
              <a:t>the Torah was given</a:t>
            </a:r>
            <a:r>
              <a:rPr lang="en-US" sz="1800" dirty="0">
                <a:effectLst/>
                <a:latin typeface="Calibri" panose="020F0502020204030204" pitchFamily="34" charset="0"/>
                <a:ea typeface="Calibri" panose="020F0502020204030204" pitchFamily="34" charset="0"/>
                <a:cs typeface="Arial" panose="020B0604020202020204" pitchFamily="34" charset="0"/>
              </a:rPr>
              <a:t> as </a:t>
            </a:r>
            <a:r>
              <a:rPr lang="en-US" sz="1800" b="1" dirty="0">
                <a:effectLst/>
                <a:latin typeface="Calibri" panose="020F0502020204030204" pitchFamily="34" charset="0"/>
                <a:ea typeface="Calibri" panose="020F0502020204030204" pitchFamily="34" charset="0"/>
                <a:cs typeface="Arial" panose="020B0604020202020204" pitchFamily="34" charset="0"/>
              </a:rPr>
              <a:t>a complete</a:t>
            </a:r>
            <a:r>
              <a:rPr lang="en-US" sz="1800" dirty="0">
                <a:effectLst/>
                <a:latin typeface="Calibri" panose="020F0502020204030204" pitchFamily="34" charset="0"/>
                <a:ea typeface="Calibri" panose="020F0502020204030204" pitchFamily="34" charset="0"/>
                <a:cs typeface="Arial" panose="020B0604020202020204" pitchFamily="34" charset="0"/>
              </a:rPr>
              <a:t> book. On the one hand it is possible to say that </a:t>
            </a:r>
            <a:r>
              <a:rPr lang="en-US" sz="1800" b="1" dirty="0">
                <a:effectLst/>
                <a:latin typeface="Calibri" panose="020F0502020204030204" pitchFamily="34" charset="0"/>
                <a:ea typeface="Calibri" panose="020F0502020204030204" pitchFamily="34" charset="0"/>
                <a:cs typeface="Arial" panose="020B0604020202020204" pitchFamily="34" charset="0"/>
              </a:rPr>
              <a:t>since it was given</a:t>
            </a:r>
            <a:r>
              <a:rPr lang="en-US" sz="1800" dirty="0">
                <a:effectLst/>
                <a:latin typeface="Calibri" panose="020F0502020204030204" pitchFamily="34" charset="0"/>
                <a:ea typeface="Calibri" panose="020F0502020204030204" pitchFamily="34" charset="0"/>
                <a:cs typeface="Arial" panose="020B0604020202020204" pitchFamily="34" charset="0"/>
              </a:rPr>
              <a:t> from the outset as </a:t>
            </a:r>
            <a:r>
              <a:rPr lang="en-US" sz="1800" b="1" dirty="0">
                <a:effectLst/>
                <a:latin typeface="Calibri" panose="020F0502020204030204" pitchFamily="34" charset="0"/>
                <a:ea typeface="Calibri" panose="020F0502020204030204" pitchFamily="34" charset="0"/>
                <a:cs typeface="Arial" panose="020B0604020202020204" pitchFamily="34" charset="0"/>
              </a:rPr>
              <a:t>a complete</a:t>
            </a:r>
            <a:r>
              <a:rPr lang="en-US" sz="1800" dirty="0">
                <a:effectLst/>
                <a:latin typeface="Calibri" panose="020F0502020204030204" pitchFamily="34" charset="0"/>
                <a:ea typeface="Calibri" panose="020F0502020204030204" pitchFamily="34" charset="0"/>
                <a:cs typeface="Arial" panose="020B0604020202020204" pitchFamily="34" charset="0"/>
              </a:rPr>
              <a:t> book, </a:t>
            </a:r>
            <a:r>
              <a:rPr lang="en-US" sz="1800" b="1" dirty="0">
                <a:effectLst/>
                <a:latin typeface="Calibri" panose="020F0502020204030204" pitchFamily="34" charset="0"/>
                <a:ea typeface="Calibri" panose="020F0502020204030204" pitchFamily="34" charset="0"/>
                <a:cs typeface="Arial" panose="020B0604020202020204" pitchFamily="34" charset="0"/>
              </a:rPr>
              <a:t>one may not write</a:t>
            </a:r>
            <a:r>
              <a:rPr lang="en-US" sz="1800" dirty="0">
                <a:effectLst/>
                <a:latin typeface="Calibri" panose="020F0502020204030204" pitchFamily="34" charset="0"/>
                <a:ea typeface="Calibri" panose="020F0502020204030204" pitchFamily="34" charset="0"/>
                <a:cs typeface="Arial" panose="020B0604020202020204" pitchFamily="34" charset="0"/>
              </a:rPr>
              <a:t> it today in separate scrolls. </a:t>
            </a:r>
            <a:r>
              <a:rPr lang="en-US" sz="1800" b="1" dirty="0">
                <a:effectLst/>
                <a:latin typeface="Calibri" panose="020F0502020204030204" pitchFamily="34" charset="0"/>
                <a:ea typeface="Calibri" panose="020F0502020204030204" pitchFamily="34" charset="0"/>
                <a:cs typeface="Arial" panose="020B0604020202020204" pitchFamily="34" charset="0"/>
              </a:rPr>
              <a:t>Or</a:t>
            </a:r>
            <a:r>
              <a:rPr lang="en-US" sz="1800" dirty="0">
                <a:effectLst/>
                <a:latin typeface="Calibri" panose="020F0502020204030204" pitchFamily="34" charset="0"/>
                <a:ea typeface="Calibri" panose="020F0502020204030204" pitchFamily="34" charset="0"/>
                <a:cs typeface="Arial" panose="020B0604020202020204" pitchFamily="34" charset="0"/>
              </a:rPr>
              <a:t> on the other hand, </a:t>
            </a:r>
            <a:r>
              <a:rPr lang="en-US" sz="1800" b="1" dirty="0">
                <a:effectLst/>
                <a:latin typeface="Calibri" panose="020F0502020204030204" pitchFamily="34" charset="0"/>
                <a:ea typeface="Calibri" panose="020F0502020204030204" pitchFamily="34" charset="0"/>
                <a:cs typeface="Arial" panose="020B0604020202020204" pitchFamily="34" charset="0"/>
              </a:rPr>
              <a:t>perhaps</a:t>
            </a:r>
            <a:r>
              <a:rPr lang="en-US" sz="1800" dirty="0">
                <a:effectLst/>
                <a:latin typeface="Calibri" panose="020F0502020204030204" pitchFamily="34" charset="0"/>
                <a:ea typeface="Calibri" panose="020F0502020204030204" pitchFamily="34" charset="0"/>
                <a:cs typeface="Arial" panose="020B0604020202020204" pitchFamily="34" charset="0"/>
              </a:rPr>
              <a:t> one could say that </a:t>
            </a:r>
            <a:r>
              <a:rPr lang="en-US" sz="1800" b="1" dirty="0">
                <a:effectLst/>
                <a:latin typeface="Calibri" panose="020F0502020204030204" pitchFamily="34" charset="0"/>
                <a:ea typeface="Calibri" panose="020F0502020204030204" pitchFamily="34" charset="0"/>
                <a:cs typeface="Arial" panose="020B0604020202020204" pitchFamily="34" charset="0"/>
              </a:rPr>
              <a:t>since it is not</a:t>
            </a:r>
            <a:r>
              <a:rPr lang="en-US" sz="1800" dirty="0">
                <a:effectLst/>
                <a:latin typeface="Calibri" panose="020F0502020204030204" pitchFamily="34" charset="0"/>
                <a:ea typeface="Calibri" panose="020F0502020204030204" pitchFamily="34" charset="0"/>
                <a:cs typeface="Arial" panose="020B0604020202020204" pitchFamily="34" charset="0"/>
              </a:rPr>
              <a:t> always </a:t>
            </a:r>
            <a:r>
              <a:rPr lang="en-US" sz="1800" b="1" dirty="0">
                <a:effectLst/>
                <a:latin typeface="Calibri" panose="020F0502020204030204" pitchFamily="34" charset="0"/>
                <a:ea typeface="Calibri" panose="020F0502020204030204" pitchFamily="34" charset="0"/>
                <a:cs typeface="Arial" panose="020B0604020202020204" pitchFamily="34" charset="0"/>
              </a:rPr>
              <a:t>possible</a:t>
            </a:r>
            <a:r>
              <a:rPr lang="en-US" sz="1800" dirty="0">
                <a:effectLst/>
                <a:latin typeface="Calibri" panose="020F0502020204030204" pitchFamily="34" charset="0"/>
                <a:ea typeface="Calibri" panose="020F0502020204030204" pitchFamily="34" charset="0"/>
                <a:cs typeface="Arial" panose="020B0604020202020204" pitchFamily="34" charset="0"/>
              </a:rPr>
              <a:t> to write a complete Torah, </a:t>
            </a:r>
            <a:r>
              <a:rPr lang="en-US" sz="1800" b="1" dirty="0">
                <a:effectLst/>
                <a:latin typeface="Calibri" panose="020F0502020204030204" pitchFamily="34" charset="0"/>
                <a:ea typeface="Calibri" panose="020F0502020204030204" pitchFamily="34" charset="0"/>
                <a:cs typeface="Arial" panose="020B0604020202020204" pitchFamily="34" charset="0"/>
              </a:rPr>
              <a:t>one may write</a:t>
            </a:r>
            <a:r>
              <a:rPr lang="en-US" sz="1800" dirty="0">
                <a:effectLst/>
                <a:latin typeface="Calibri" panose="020F0502020204030204" pitchFamily="34" charset="0"/>
                <a:ea typeface="Calibri" panose="020F0502020204030204" pitchFamily="34" charset="0"/>
                <a:cs typeface="Arial" panose="020B0604020202020204" pitchFamily="34" charset="0"/>
              </a:rPr>
              <a:t> it in separate scrolls. </a:t>
            </a:r>
            <a:r>
              <a:rPr lang="en-US" sz="1800" dirty="0" err="1">
                <a:effectLst/>
                <a:latin typeface="Calibri" panose="020F0502020204030204" pitchFamily="34" charset="0"/>
                <a:ea typeface="Calibri" panose="020F0502020204030204" pitchFamily="34" charset="0"/>
                <a:cs typeface="Arial" panose="020B0604020202020204" pitchFamily="34" charset="0"/>
              </a:rPr>
              <a:t>Rabba</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b="1" dirty="0">
                <a:effectLst/>
                <a:latin typeface="Calibri" panose="020F0502020204030204" pitchFamily="34" charset="0"/>
                <a:ea typeface="Calibri" panose="020F0502020204030204" pitchFamily="34" charset="0"/>
                <a:cs typeface="Arial" panose="020B0604020202020204" pitchFamily="34" charset="0"/>
              </a:rPr>
              <a:t>said to him: One may not write</a:t>
            </a:r>
            <a:r>
              <a:rPr lang="en-US" sz="1800" dirty="0">
                <a:effectLst/>
                <a:latin typeface="Calibri" panose="020F0502020204030204" pitchFamily="34" charset="0"/>
                <a:ea typeface="Calibri" panose="020F0502020204030204" pitchFamily="34" charset="0"/>
                <a:cs typeface="Arial" panose="020B0604020202020204" pitchFamily="34" charset="0"/>
              </a:rPr>
              <a:t> the Torah in separate scrolls. </a:t>
            </a:r>
            <a:r>
              <a:rPr lang="en-US" sz="1800" b="1" dirty="0">
                <a:effectLst/>
                <a:latin typeface="Calibri" panose="020F0502020204030204" pitchFamily="34" charset="0"/>
                <a:ea typeface="Calibri" panose="020F0502020204030204" pitchFamily="34" charset="0"/>
                <a:cs typeface="Arial" panose="020B0604020202020204" pitchFamily="34" charset="0"/>
              </a:rPr>
              <a:t>And what is the reason? Because one may not write</a:t>
            </a:r>
            <a:r>
              <a:rPr lang="en-US" sz="1800" dirty="0">
                <a:effectLst/>
                <a:latin typeface="Calibri" panose="020F0502020204030204" pitchFamily="34" charset="0"/>
                <a:ea typeface="Calibri" panose="020F0502020204030204" pitchFamily="34" charset="0"/>
                <a:cs typeface="Arial" panose="020B0604020202020204" pitchFamily="34" charset="0"/>
              </a:rPr>
              <a:t> a scroll that is only part of the Torah. </a:t>
            </a:r>
            <a:endParaRPr lang="he-IL"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en-US" sz="1800" dirty="0" err="1">
                <a:effectLst/>
                <a:latin typeface="Calibri" panose="020F0502020204030204" pitchFamily="34" charset="0"/>
                <a:ea typeface="Calibri" panose="020F0502020204030204" pitchFamily="34" charset="0"/>
                <a:cs typeface="Arial" panose="020B0604020202020204" pitchFamily="34" charset="0"/>
              </a:rPr>
              <a:t>Abaye</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b="1" dirty="0">
                <a:effectLst/>
                <a:latin typeface="Calibri" panose="020F0502020204030204" pitchFamily="34" charset="0"/>
                <a:ea typeface="Calibri" panose="020F0502020204030204" pitchFamily="34" charset="0"/>
                <a:cs typeface="Arial" panose="020B0604020202020204" pitchFamily="34" charset="0"/>
              </a:rPr>
              <a:t>raised an objection to his</a:t>
            </a:r>
            <a:r>
              <a:rPr lang="en-US" sz="1800" dirty="0">
                <a:effectLst/>
                <a:latin typeface="Calibri" panose="020F0502020204030204" pitchFamily="34" charset="0"/>
                <a:ea typeface="Calibri" panose="020F0502020204030204" pitchFamily="34" charset="0"/>
                <a:cs typeface="Arial" panose="020B0604020202020204" pitchFamily="34" charset="0"/>
              </a:rPr>
              <a:t> opinion from a </a:t>
            </a:r>
            <a:r>
              <a:rPr lang="en-US" sz="1800" dirty="0" err="1">
                <a:effectLst/>
                <a:latin typeface="Calibri" panose="020F0502020204030204" pitchFamily="34" charset="0"/>
                <a:ea typeface="Calibri" panose="020F0502020204030204" pitchFamily="34" charset="0"/>
                <a:cs typeface="Arial" panose="020B0604020202020204" pitchFamily="34" charset="0"/>
              </a:rPr>
              <a:t>mishna</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i="1" dirty="0" err="1">
                <a:effectLst/>
                <a:latin typeface="Calibri" panose="020F0502020204030204" pitchFamily="34" charset="0"/>
                <a:ea typeface="Calibri" panose="020F0502020204030204" pitchFamily="34" charset="0"/>
                <a:cs typeface="Arial" panose="020B0604020202020204" pitchFamily="34" charset="0"/>
              </a:rPr>
              <a:t>Yoma</a:t>
            </a:r>
            <a:r>
              <a:rPr lang="en-US" sz="1800" dirty="0">
                <a:effectLst/>
                <a:latin typeface="Calibri" panose="020F0502020204030204" pitchFamily="34" charset="0"/>
                <a:ea typeface="Calibri" panose="020F0502020204030204" pitchFamily="34" charset="0"/>
                <a:cs typeface="Arial" panose="020B0604020202020204" pitchFamily="34" charset="0"/>
              </a:rPr>
              <a:t> 37b) where it was taught: Queen Helene </a:t>
            </a:r>
            <a:r>
              <a:rPr lang="en-US" sz="1800" b="1" dirty="0">
                <a:effectLst/>
                <a:latin typeface="Calibri" panose="020F0502020204030204" pitchFamily="34" charset="0"/>
                <a:ea typeface="Calibri" panose="020F0502020204030204" pitchFamily="34" charset="0"/>
                <a:cs typeface="Arial" panose="020B0604020202020204" pitchFamily="34" charset="0"/>
              </a:rPr>
              <a:t>also fashioned a golden tablet</a:t>
            </a:r>
            <a:r>
              <a:rPr lang="en-US" sz="1800" dirty="0">
                <a:effectLst/>
                <a:latin typeface="Calibri" panose="020F0502020204030204" pitchFamily="34" charset="0"/>
                <a:ea typeface="Calibri" panose="020F0502020204030204" pitchFamily="34" charset="0"/>
                <a:cs typeface="Arial" panose="020B0604020202020204" pitchFamily="34" charset="0"/>
              </a:rPr>
              <a:t> as a gift for the Temple </a:t>
            </a:r>
            <a:r>
              <a:rPr lang="en-US" sz="1800" b="1" dirty="0">
                <a:effectLst/>
                <a:latin typeface="Calibri" panose="020F0502020204030204" pitchFamily="34" charset="0"/>
                <a:ea typeface="Calibri" panose="020F0502020204030204" pitchFamily="34" charset="0"/>
                <a:cs typeface="Arial" panose="020B0604020202020204" pitchFamily="34" charset="0"/>
              </a:rPr>
              <a:t>on which the</a:t>
            </a:r>
            <a:r>
              <a:rPr lang="en-US" sz="1800" dirty="0">
                <a:effectLst/>
                <a:latin typeface="Calibri" panose="020F0502020204030204" pitchFamily="34" charset="0"/>
                <a:ea typeface="Calibri" panose="020F0502020204030204" pitchFamily="34" charset="0"/>
                <a:cs typeface="Arial" panose="020B0604020202020204" pitchFamily="34" charset="0"/>
              </a:rPr>
              <a:t> Torah </a:t>
            </a:r>
            <a:r>
              <a:rPr lang="en-US" sz="1800" b="1" dirty="0">
                <a:effectLst/>
                <a:latin typeface="Calibri" panose="020F0502020204030204" pitchFamily="34" charset="0"/>
                <a:ea typeface="Calibri" panose="020F0502020204030204" pitchFamily="34" charset="0"/>
                <a:cs typeface="Arial" panose="020B0604020202020204" pitchFamily="34" charset="0"/>
              </a:rPr>
              <a:t>portion</a:t>
            </a:r>
            <a:r>
              <a:rPr lang="en-US" sz="1800" dirty="0">
                <a:effectLst/>
                <a:latin typeface="Calibri" panose="020F0502020204030204" pitchFamily="34" charset="0"/>
                <a:ea typeface="Calibri" panose="020F0502020204030204" pitchFamily="34" charset="0"/>
                <a:cs typeface="Arial" panose="020B0604020202020204" pitchFamily="34" charset="0"/>
              </a:rPr>
              <a:t> discussing </a:t>
            </a:r>
            <a:r>
              <a:rPr lang="en-US" sz="1800" b="1" dirty="0">
                <a:effectLst/>
                <a:latin typeface="Calibri" panose="020F0502020204030204" pitchFamily="34" charset="0"/>
                <a:ea typeface="Calibri" panose="020F0502020204030204" pitchFamily="34" charset="0"/>
                <a:cs typeface="Arial" panose="020B0604020202020204" pitchFamily="34" charset="0"/>
              </a:rPr>
              <a:t>a </a:t>
            </a:r>
            <a:r>
              <a:rPr lang="en-US" sz="1800" b="1" i="1" dirty="0" err="1">
                <a:effectLst/>
                <a:latin typeface="Calibri" panose="020F0502020204030204" pitchFamily="34" charset="0"/>
                <a:ea typeface="Calibri" panose="020F0502020204030204" pitchFamily="34" charset="0"/>
                <a:cs typeface="Arial" panose="020B0604020202020204" pitchFamily="34" charset="0"/>
              </a:rPr>
              <a:t>sota</a:t>
            </a:r>
            <a:r>
              <a:rPr lang="en-US" sz="1800" b="1" dirty="0">
                <a:effectLst/>
                <a:latin typeface="Calibri" panose="020F0502020204030204" pitchFamily="34" charset="0"/>
                <a:ea typeface="Calibri" panose="020F0502020204030204" pitchFamily="34" charset="0"/>
                <a:cs typeface="Arial" panose="020B0604020202020204" pitchFamily="34" charset="0"/>
              </a:rPr>
              <a:t> was written.</a:t>
            </a:r>
            <a:r>
              <a:rPr lang="en-US" sz="1800" dirty="0">
                <a:effectLst/>
                <a:latin typeface="Calibri" panose="020F0502020204030204" pitchFamily="34" charset="0"/>
                <a:ea typeface="Calibri" panose="020F0502020204030204" pitchFamily="34" charset="0"/>
                <a:cs typeface="Arial" panose="020B0604020202020204" pitchFamily="34" charset="0"/>
              </a:rPr>
              <a:t> When the priest would write the scroll of a </a:t>
            </a:r>
            <a:r>
              <a:rPr lang="en-US" sz="1800" i="1" dirty="0" err="1">
                <a:effectLst/>
                <a:latin typeface="Calibri" panose="020F0502020204030204" pitchFamily="34" charset="0"/>
                <a:ea typeface="Calibri" panose="020F0502020204030204" pitchFamily="34" charset="0"/>
                <a:cs typeface="Arial" panose="020B0604020202020204" pitchFamily="34" charset="0"/>
              </a:rPr>
              <a:t>sota</a:t>
            </a:r>
            <a:r>
              <a:rPr lang="en-US" sz="1800" dirty="0">
                <a:effectLst/>
                <a:latin typeface="Calibri" panose="020F0502020204030204" pitchFamily="34" charset="0"/>
                <a:ea typeface="Calibri" panose="020F0502020204030204" pitchFamily="34" charset="0"/>
                <a:cs typeface="Arial" panose="020B0604020202020204" pitchFamily="34" charset="0"/>
              </a:rPr>
              <a:t> in the Temple, he would copy this Torah portion from the tablet, so that a Torah scroll need not be taken out for that purpose. This indicates that it is permitted for one to write a single portion of the Torah. </a:t>
            </a:r>
            <a:r>
              <a:rPr lang="en-US" sz="1800" b="1" dirty="0">
                <a:effectLst/>
                <a:latin typeface="Calibri" panose="020F0502020204030204" pitchFamily="34" charset="0"/>
                <a:ea typeface="Calibri" panose="020F0502020204030204" pitchFamily="34" charset="0"/>
                <a:cs typeface="Arial" panose="020B0604020202020204" pitchFamily="34" charset="0"/>
              </a:rPr>
              <a:t>Rabbi Shimon ben </a:t>
            </a:r>
            <a:r>
              <a:rPr lang="en-US" sz="1800" b="1" dirty="0" err="1">
                <a:effectLst/>
                <a:latin typeface="Calibri" panose="020F0502020204030204" pitchFamily="34" charset="0"/>
                <a:ea typeface="Calibri" panose="020F0502020204030204" pitchFamily="34" charset="0"/>
                <a:cs typeface="Arial" panose="020B0604020202020204" pitchFamily="34" charset="0"/>
              </a:rPr>
              <a:t>Lakish</a:t>
            </a:r>
            <a:r>
              <a:rPr lang="en-US" sz="1800" b="1" dirty="0">
                <a:effectLst/>
                <a:latin typeface="Calibri" panose="020F0502020204030204" pitchFamily="34" charset="0"/>
                <a:ea typeface="Calibri" panose="020F0502020204030204" pitchFamily="34" charset="0"/>
                <a:cs typeface="Arial" panose="020B0604020202020204" pitchFamily="34" charset="0"/>
              </a:rPr>
              <a:t> says in the name of Rabbi </a:t>
            </a:r>
            <a:r>
              <a:rPr lang="en-US" sz="1800" b="1" dirty="0" err="1">
                <a:effectLst/>
                <a:latin typeface="Calibri" panose="020F0502020204030204" pitchFamily="34" charset="0"/>
                <a:ea typeface="Calibri" panose="020F0502020204030204" pitchFamily="34" charset="0"/>
                <a:cs typeface="Arial" panose="020B0604020202020204" pitchFamily="34" charset="0"/>
              </a:rPr>
              <a:t>Yannai</a:t>
            </a:r>
            <a:r>
              <a:rPr lang="en-US" sz="1800" b="1" dirty="0">
                <a:effectLst/>
                <a:latin typeface="Calibri" panose="020F0502020204030204" pitchFamily="34" charset="0"/>
                <a:ea typeface="Calibri" panose="020F0502020204030204" pitchFamily="34"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 There is no proof from this </a:t>
            </a:r>
            <a:r>
              <a:rPr lang="en-US" sz="1800" dirty="0" err="1">
                <a:effectLst/>
                <a:latin typeface="Calibri" panose="020F0502020204030204" pitchFamily="34" charset="0"/>
                <a:ea typeface="Calibri" panose="020F0502020204030204" pitchFamily="34" charset="0"/>
                <a:cs typeface="Arial" panose="020B0604020202020204" pitchFamily="34" charset="0"/>
              </a:rPr>
              <a:t>mishna</a:t>
            </a:r>
            <a:r>
              <a:rPr lang="en-US" sz="1800" dirty="0">
                <a:effectLst/>
                <a:latin typeface="Calibri" panose="020F0502020204030204" pitchFamily="34" charset="0"/>
                <a:ea typeface="Calibri" panose="020F0502020204030204" pitchFamily="34" charset="0"/>
                <a:cs typeface="Arial" panose="020B0604020202020204" pitchFamily="34" charset="0"/>
              </a:rPr>
              <a:t>, as the tablet prepared by Queen Helene was not written in an ordinary manner, but rather it consisted of the letters </a:t>
            </a:r>
            <a:r>
              <a:rPr lang="en-US" sz="1800" b="1" dirty="0">
                <a:effectLst/>
                <a:latin typeface="Calibri" panose="020F0502020204030204" pitchFamily="34" charset="0"/>
                <a:ea typeface="Calibri" panose="020F0502020204030204" pitchFamily="34" charset="0"/>
                <a:cs typeface="Arial" panose="020B0604020202020204" pitchFamily="34" charset="0"/>
              </a:rPr>
              <a:t>of</a:t>
            </a:r>
            <a:r>
              <a:rPr lang="en-US" sz="1800" dirty="0">
                <a:effectLst/>
                <a:latin typeface="Calibri" panose="020F0502020204030204" pitchFamily="34" charset="0"/>
                <a:ea typeface="Calibri" panose="020F0502020204030204" pitchFamily="34" charset="0"/>
                <a:cs typeface="Arial" panose="020B0604020202020204" pitchFamily="34" charset="0"/>
              </a:rPr>
              <a:t> the </a:t>
            </a:r>
            <a:r>
              <a:rPr lang="en-US" sz="1800" b="1" i="1" dirty="0">
                <a:effectLst/>
                <a:latin typeface="Calibri" panose="020F0502020204030204" pitchFamily="34" charset="0"/>
                <a:ea typeface="Calibri" panose="020F0502020204030204" pitchFamily="34" charset="0"/>
                <a:cs typeface="Arial" panose="020B0604020202020204" pitchFamily="34" charset="0"/>
              </a:rPr>
              <a:t>alef-</a:t>
            </a:r>
            <a:r>
              <a:rPr lang="en-US" sz="1800" b="1" i="1" dirty="0" err="1">
                <a:effectLst/>
                <a:latin typeface="Calibri" panose="020F0502020204030204" pitchFamily="34" charset="0"/>
                <a:ea typeface="Calibri" panose="020F0502020204030204" pitchFamily="34" charset="0"/>
                <a:cs typeface="Arial" panose="020B0604020202020204" pitchFamily="34" charset="0"/>
              </a:rPr>
              <a:t>beit</a:t>
            </a:r>
            <a:r>
              <a:rPr lang="en-US" sz="1800" b="1" dirty="0">
                <a:effectLst/>
                <a:latin typeface="Calibri" panose="020F0502020204030204" pitchFamily="34" charset="0"/>
                <a:ea typeface="Calibri" panose="020F0502020204030204" pitchFamily="34"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 i.e., only the first letter of each word was written on the tablet, and by looking at it the priest writing the </a:t>
            </a:r>
            <a:r>
              <a:rPr lang="en-US" sz="1800" i="1" dirty="0" err="1">
                <a:effectLst/>
                <a:latin typeface="Calibri" panose="020F0502020204030204" pitchFamily="34" charset="0"/>
                <a:ea typeface="Calibri" panose="020F0502020204030204" pitchFamily="34" charset="0"/>
                <a:cs typeface="Arial" panose="020B0604020202020204" pitchFamily="34" charset="0"/>
              </a:rPr>
              <a:t>sota</a:t>
            </a:r>
            <a:r>
              <a:rPr lang="en-US" sz="1800" dirty="0">
                <a:effectLst/>
                <a:latin typeface="Calibri" panose="020F0502020204030204" pitchFamily="34" charset="0"/>
                <a:ea typeface="Calibri" panose="020F0502020204030204" pitchFamily="34" charset="0"/>
                <a:cs typeface="Arial" panose="020B0604020202020204" pitchFamily="34" charset="0"/>
              </a:rPr>
              <a:t> scroll would remember what to write. </a:t>
            </a:r>
          </a:p>
          <a:p>
            <a:pPr marL="0" indent="0" algn="jus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endParaRPr lang="en-US" dirty="0"/>
          </a:p>
        </p:txBody>
      </p:sp>
      <p:sp>
        <p:nvSpPr>
          <p:cNvPr id="4" name="Content Placeholder 3">
            <a:extLst>
              <a:ext uri="{FF2B5EF4-FFF2-40B4-BE49-F238E27FC236}">
                <a16:creationId xmlns:a16="http://schemas.microsoft.com/office/drawing/2014/main" id="{2BB7C8F5-7615-4D5D-9D00-9FC19F51891A}"/>
              </a:ext>
            </a:extLst>
          </p:cNvPr>
          <p:cNvSpPr>
            <a:spLocks noGrp="1"/>
          </p:cNvSpPr>
          <p:nvPr>
            <p:ph sz="half" idx="2"/>
          </p:nvPr>
        </p:nvSpPr>
        <p:spPr>
          <a:xfrm>
            <a:off x="8562108" y="443883"/>
            <a:ext cx="2791692" cy="5733080"/>
          </a:xfrm>
        </p:spPr>
        <p:txBody>
          <a:bodyPr>
            <a:normAutofit/>
          </a:bodyPr>
          <a:lstStyle/>
          <a:p>
            <a:pPr marL="0" indent="0" algn="r" rtl="1">
              <a:buNone/>
            </a:pPr>
            <a:r>
              <a:rPr lang="he-IL" sz="1800" dirty="0" err="1">
                <a:effectLst/>
                <a:latin typeface="Calibri" panose="020F0502020204030204" pitchFamily="34" charset="0"/>
                <a:ea typeface="Calibri" panose="020F0502020204030204" pitchFamily="34" charset="0"/>
                <a:cs typeface="Arial" panose="020B0604020202020204" pitchFamily="34" charset="0"/>
              </a:rPr>
              <a:t>תיבעי</a:t>
            </a:r>
            <a:r>
              <a:rPr lang="he-IL" sz="1800" dirty="0">
                <a:effectLst/>
                <a:latin typeface="Calibri" panose="020F0502020204030204" pitchFamily="34" charset="0"/>
                <a:ea typeface="Calibri" panose="020F0502020204030204" pitchFamily="34" charset="0"/>
                <a:cs typeface="Arial" panose="020B0604020202020204" pitchFamily="34" charset="0"/>
              </a:rPr>
              <a:t> למ"ד תורה חתומה ניתנה כיון </a:t>
            </a:r>
            <a:r>
              <a:rPr lang="he-IL" sz="1800" dirty="0" err="1">
                <a:effectLst/>
                <a:latin typeface="Calibri" panose="020F0502020204030204" pitchFamily="34" charset="0"/>
                <a:ea typeface="Calibri" panose="020F0502020204030204" pitchFamily="34" charset="0"/>
                <a:cs typeface="Arial" panose="020B0604020202020204" pitchFamily="34" charset="0"/>
              </a:rPr>
              <a:t>דחתומה</a:t>
            </a:r>
            <a:r>
              <a:rPr lang="he-IL" sz="1800" dirty="0">
                <a:effectLst/>
                <a:latin typeface="Calibri" panose="020F0502020204030204" pitchFamily="34" charset="0"/>
                <a:ea typeface="Calibri" panose="020F0502020204030204" pitchFamily="34" charset="0"/>
                <a:cs typeface="Arial" panose="020B0604020202020204" pitchFamily="34" charset="0"/>
              </a:rPr>
              <a:t> ניתנה אין </a:t>
            </a:r>
            <a:r>
              <a:rPr lang="he-IL" sz="1800" dirty="0" err="1">
                <a:effectLst/>
                <a:latin typeface="Calibri" panose="020F0502020204030204" pitchFamily="34" charset="0"/>
                <a:ea typeface="Calibri" panose="020F0502020204030204" pitchFamily="34" charset="0"/>
                <a:cs typeface="Arial" panose="020B0604020202020204" pitchFamily="34" charset="0"/>
              </a:rPr>
              <a:t>כותבין</a:t>
            </a:r>
            <a:r>
              <a:rPr lang="he-IL" sz="1800" dirty="0">
                <a:effectLst/>
                <a:latin typeface="Calibri" panose="020F0502020204030204" pitchFamily="34" charset="0"/>
                <a:ea typeface="Calibri" panose="020F0502020204030204" pitchFamily="34" charset="0"/>
                <a:cs typeface="Arial" panose="020B0604020202020204" pitchFamily="34" charset="0"/>
              </a:rPr>
              <a:t> או דילמא כיון דלא אפשר </a:t>
            </a:r>
            <a:r>
              <a:rPr lang="he-IL" sz="1800" dirty="0" err="1">
                <a:effectLst/>
                <a:latin typeface="Calibri" panose="020F0502020204030204" pitchFamily="34" charset="0"/>
                <a:ea typeface="Calibri" panose="020F0502020204030204" pitchFamily="34" charset="0"/>
                <a:cs typeface="Arial" panose="020B0604020202020204" pitchFamily="34" charset="0"/>
              </a:rPr>
              <a:t>כתבינן</a:t>
            </a:r>
            <a:r>
              <a:rPr lang="he-IL" sz="1800" dirty="0">
                <a:effectLst/>
                <a:latin typeface="Calibri" panose="020F0502020204030204" pitchFamily="34" charset="0"/>
                <a:ea typeface="Calibri" panose="020F0502020204030204" pitchFamily="34" charset="0"/>
                <a:cs typeface="Arial" panose="020B0604020202020204" pitchFamily="34" charset="0"/>
              </a:rPr>
              <a:t> א"ל אין </a:t>
            </a:r>
            <a:r>
              <a:rPr lang="he-IL" sz="1800" dirty="0" err="1">
                <a:effectLst/>
                <a:latin typeface="Calibri" panose="020F0502020204030204" pitchFamily="34" charset="0"/>
                <a:ea typeface="Calibri" panose="020F0502020204030204" pitchFamily="34" charset="0"/>
                <a:cs typeface="Arial" panose="020B0604020202020204" pitchFamily="34" charset="0"/>
              </a:rPr>
              <a:t>כותבין</a:t>
            </a:r>
            <a:r>
              <a:rPr lang="he-IL" sz="1800" dirty="0">
                <a:effectLst/>
                <a:latin typeface="Calibri" panose="020F0502020204030204" pitchFamily="34" charset="0"/>
                <a:ea typeface="Calibri" panose="020F0502020204030204" pitchFamily="34" charset="0"/>
                <a:cs typeface="Arial" panose="020B0604020202020204" pitchFamily="34" charset="0"/>
              </a:rPr>
              <a:t> ומה טעם לפי שאין </a:t>
            </a:r>
            <a:r>
              <a:rPr lang="he-IL" sz="1800" dirty="0" err="1">
                <a:effectLst/>
                <a:latin typeface="Calibri" panose="020F0502020204030204" pitchFamily="34" charset="0"/>
                <a:ea typeface="Calibri" panose="020F0502020204030204" pitchFamily="34" charset="0"/>
                <a:cs typeface="Arial" panose="020B0604020202020204" pitchFamily="34" charset="0"/>
              </a:rPr>
              <a:t>כותבין</a:t>
            </a:r>
            <a:r>
              <a:rPr lang="he-IL" sz="1800" dirty="0">
                <a:effectLst/>
                <a:latin typeface="Calibri" panose="020F0502020204030204" pitchFamily="34" charset="0"/>
                <a:ea typeface="Calibri" panose="020F0502020204030204" pitchFamily="34" charset="0"/>
                <a:cs typeface="Arial" panose="020B0604020202020204" pitchFamily="34" charset="0"/>
              </a:rPr>
              <a:t> </a:t>
            </a:r>
          </a:p>
          <a:p>
            <a:pPr marL="0" indent="0" algn="r" rtl="1">
              <a:buNone/>
            </a:pPr>
            <a:r>
              <a:rPr lang="he-IL" sz="1800" dirty="0" err="1">
                <a:effectLst/>
                <a:latin typeface="Calibri" panose="020F0502020204030204" pitchFamily="34" charset="0"/>
                <a:ea typeface="Calibri" panose="020F0502020204030204" pitchFamily="34" charset="0"/>
                <a:cs typeface="Arial" panose="020B0604020202020204" pitchFamily="34" charset="0"/>
              </a:rPr>
              <a:t>איתיביה</a:t>
            </a:r>
            <a:r>
              <a:rPr lang="he-IL" sz="1800" dirty="0">
                <a:effectLst/>
                <a:latin typeface="Calibri" panose="020F0502020204030204" pitchFamily="34" charset="0"/>
                <a:ea typeface="Calibri" panose="020F0502020204030204" pitchFamily="34" charset="0"/>
                <a:cs typeface="Arial" panose="020B0604020202020204" pitchFamily="34" charset="0"/>
              </a:rPr>
              <a:t> אף היא עשתה </a:t>
            </a:r>
            <a:r>
              <a:rPr lang="he-IL" sz="1800" dirty="0" err="1">
                <a:effectLst/>
                <a:latin typeface="Calibri" panose="020F0502020204030204" pitchFamily="34" charset="0"/>
                <a:ea typeface="Calibri" panose="020F0502020204030204" pitchFamily="34" charset="0"/>
                <a:cs typeface="Arial" panose="020B0604020202020204" pitchFamily="34" charset="0"/>
              </a:rPr>
              <a:t>טבלא</a:t>
            </a:r>
            <a:r>
              <a:rPr lang="he-IL" sz="1800" dirty="0">
                <a:effectLst/>
                <a:latin typeface="Calibri" panose="020F0502020204030204" pitchFamily="34" charset="0"/>
                <a:ea typeface="Calibri" panose="020F0502020204030204" pitchFamily="34" charset="0"/>
                <a:cs typeface="Arial" panose="020B0604020202020204" pitchFamily="34" charset="0"/>
              </a:rPr>
              <a:t> של זהב שפרשת סוטה כתובה עליה </a:t>
            </a:r>
            <a:r>
              <a:rPr lang="he-IL" sz="1800" dirty="0" err="1">
                <a:effectLst/>
                <a:latin typeface="Calibri" panose="020F0502020204030204" pitchFamily="34" charset="0"/>
                <a:ea typeface="Calibri" panose="020F0502020204030204" pitchFamily="34" charset="0"/>
                <a:cs typeface="Arial" panose="020B0604020202020204" pitchFamily="34" charset="0"/>
              </a:rPr>
              <a:t>א"ר</a:t>
            </a:r>
            <a:r>
              <a:rPr lang="he-IL" sz="1800" dirty="0">
                <a:effectLst/>
                <a:latin typeface="Calibri" panose="020F0502020204030204" pitchFamily="34" charset="0"/>
                <a:ea typeface="Calibri" panose="020F0502020204030204" pitchFamily="34" charset="0"/>
                <a:cs typeface="Arial" panose="020B0604020202020204" pitchFamily="34" charset="0"/>
              </a:rPr>
              <a:t> שמעון בן לקיש משום ר' ינאי באל"ף בי"ת </a:t>
            </a:r>
            <a:endParaRPr lang="en-US" dirty="0"/>
          </a:p>
        </p:txBody>
      </p:sp>
    </p:spTree>
    <p:extLst>
      <p:ext uri="{BB962C8B-B14F-4D97-AF65-F5344CB8AC3E}">
        <p14:creationId xmlns:p14="http://schemas.microsoft.com/office/powerpoint/2010/main" val="1113341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1ED679-7D54-4335-BDB3-89180DEE9451}"/>
              </a:ext>
            </a:extLst>
          </p:cNvPr>
          <p:cNvSpPr>
            <a:spLocks noGrp="1"/>
          </p:cNvSpPr>
          <p:nvPr>
            <p:ph sz="half" idx="1"/>
          </p:nvPr>
        </p:nvSpPr>
        <p:spPr>
          <a:xfrm>
            <a:off x="648070" y="365125"/>
            <a:ext cx="6569476" cy="5811838"/>
          </a:xfrm>
        </p:spPr>
        <p:txBody>
          <a:bodyPr>
            <a:normAutofit/>
          </a:bodyPr>
          <a:lstStyle/>
          <a:p>
            <a:pPr marL="0" indent="0" algn="just">
              <a:buNone/>
            </a:pPr>
            <a:r>
              <a:rPr lang="en-US" sz="1800" dirty="0">
                <a:effectLst/>
                <a:latin typeface="Calibri" panose="020F0502020204030204" pitchFamily="34" charset="0"/>
                <a:ea typeface="Calibri" panose="020F0502020204030204" pitchFamily="34" charset="0"/>
                <a:cs typeface="Arial" panose="020B0604020202020204" pitchFamily="34" charset="0"/>
              </a:rPr>
              <a:t>The </a:t>
            </a:r>
            <a:r>
              <a:rPr lang="en-US" sz="1800" dirty="0" err="1">
                <a:effectLst/>
                <a:latin typeface="Calibri" panose="020F0502020204030204" pitchFamily="34" charset="0"/>
                <a:ea typeface="Calibri" panose="020F0502020204030204" pitchFamily="34" charset="0"/>
                <a:cs typeface="Arial" panose="020B0604020202020204" pitchFamily="34" charset="0"/>
              </a:rPr>
              <a:t>Gemara</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b="1" dirty="0">
                <a:effectLst/>
                <a:latin typeface="Calibri" panose="020F0502020204030204" pitchFamily="34" charset="0"/>
                <a:ea typeface="Calibri" panose="020F0502020204030204" pitchFamily="34" charset="0"/>
                <a:cs typeface="Arial" panose="020B0604020202020204" pitchFamily="34" charset="0"/>
              </a:rPr>
              <a:t>raised an objection</a:t>
            </a:r>
            <a:r>
              <a:rPr lang="en-US" sz="1800" dirty="0">
                <a:effectLst/>
                <a:latin typeface="Calibri" panose="020F0502020204030204" pitchFamily="34" charset="0"/>
                <a:ea typeface="Calibri" panose="020F0502020204030204" pitchFamily="34" charset="0"/>
                <a:cs typeface="Arial" panose="020B0604020202020204" pitchFamily="34" charset="0"/>
              </a:rPr>
              <a:t> from a </a:t>
            </a:r>
            <a:r>
              <a:rPr lang="en-US" sz="1800" i="1" dirty="0" err="1">
                <a:effectLst/>
                <a:latin typeface="Calibri" panose="020F0502020204030204" pitchFamily="34" charset="0"/>
                <a:ea typeface="Calibri" panose="020F0502020204030204" pitchFamily="34" charset="0"/>
                <a:cs typeface="Arial" panose="020B0604020202020204" pitchFamily="34" charset="0"/>
              </a:rPr>
              <a:t>baraita</a:t>
            </a:r>
            <a:r>
              <a:rPr lang="en-US" sz="1800" dirty="0">
                <a:effectLst/>
                <a:latin typeface="Calibri" panose="020F0502020204030204" pitchFamily="34" charset="0"/>
                <a:ea typeface="Calibri" panose="020F0502020204030204" pitchFamily="34" charset="0"/>
                <a:cs typeface="Arial" panose="020B0604020202020204" pitchFamily="34" charset="0"/>
              </a:rPr>
              <a:t> that teaches: </a:t>
            </a:r>
            <a:r>
              <a:rPr lang="en-US" sz="1800" b="1" dirty="0">
                <a:effectLst/>
                <a:latin typeface="Calibri" panose="020F0502020204030204" pitchFamily="34" charset="0"/>
                <a:ea typeface="Calibri" panose="020F0502020204030204" pitchFamily="34" charset="0"/>
                <a:cs typeface="Arial" panose="020B0604020202020204" pitchFamily="34" charset="0"/>
              </a:rPr>
              <a:t>When</a:t>
            </a:r>
            <a:r>
              <a:rPr lang="en-US" sz="1800" dirty="0">
                <a:effectLst/>
                <a:latin typeface="Calibri" panose="020F0502020204030204" pitchFamily="34" charset="0"/>
                <a:ea typeface="Calibri" panose="020F0502020204030204" pitchFamily="34" charset="0"/>
                <a:cs typeface="Arial" panose="020B0604020202020204" pitchFamily="34" charset="0"/>
              </a:rPr>
              <a:t> the priest </a:t>
            </a:r>
            <a:r>
              <a:rPr lang="en-US" sz="1800" b="1" dirty="0">
                <a:effectLst/>
                <a:latin typeface="Calibri" panose="020F0502020204030204" pitchFamily="34" charset="0"/>
                <a:ea typeface="Calibri" panose="020F0502020204030204" pitchFamily="34" charset="0"/>
                <a:cs typeface="Arial" panose="020B0604020202020204" pitchFamily="34" charset="0"/>
              </a:rPr>
              <a:t>writes</a:t>
            </a:r>
            <a:r>
              <a:rPr lang="en-US" sz="1800" dirty="0">
                <a:effectLst/>
                <a:latin typeface="Calibri" panose="020F0502020204030204" pitchFamily="34" charset="0"/>
                <a:ea typeface="Calibri" panose="020F0502020204030204" pitchFamily="34" charset="0"/>
                <a:cs typeface="Arial" panose="020B0604020202020204" pitchFamily="34" charset="0"/>
              </a:rPr>
              <a:t> the </a:t>
            </a:r>
            <a:r>
              <a:rPr lang="en-US" sz="1800" i="1" dirty="0" err="1">
                <a:effectLst/>
                <a:latin typeface="Calibri" panose="020F0502020204030204" pitchFamily="34" charset="0"/>
                <a:ea typeface="Calibri" panose="020F0502020204030204" pitchFamily="34" charset="0"/>
                <a:cs typeface="Arial" panose="020B0604020202020204" pitchFamily="34" charset="0"/>
              </a:rPr>
              <a:t>sota</a:t>
            </a:r>
            <a:r>
              <a:rPr lang="en-US" sz="1800" dirty="0">
                <a:effectLst/>
                <a:latin typeface="Calibri" panose="020F0502020204030204" pitchFamily="34" charset="0"/>
                <a:ea typeface="Calibri" panose="020F0502020204030204" pitchFamily="34" charset="0"/>
                <a:cs typeface="Arial" panose="020B0604020202020204" pitchFamily="34" charset="0"/>
              </a:rPr>
              <a:t> scroll, </a:t>
            </a:r>
            <a:r>
              <a:rPr lang="en-US" sz="1800" b="1" dirty="0">
                <a:effectLst/>
                <a:latin typeface="Calibri" panose="020F0502020204030204" pitchFamily="34" charset="0"/>
                <a:ea typeface="Calibri" panose="020F0502020204030204" pitchFamily="34" charset="0"/>
                <a:cs typeface="Arial" panose="020B0604020202020204" pitchFamily="34" charset="0"/>
              </a:rPr>
              <a:t>he looks</a:t>
            </a:r>
            <a:r>
              <a:rPr lang="en-US" sz="1800" dirty="0">
                <a:effectLst/>
                <a:latin typeface="Calibri" panose="020F0502020204030204" pitchFamily="34" charset="0"/>
                <a:ea typeface="Calibri" panose="020F0502020204030204" pitchFamily="34" charset="0"/>
                <a:cs typeface="Arial" panose="020B0604020202020204" pitchFamily="34" charset="0"/>
              </a:rPr>
              <a:t> at </a:t>
            </a:r>
            <a:r>
              <a:rPr lang="en-US" sz="1800" b="1" dirty="0">
                <a:effectLst/>
                <a:latin typeface="Calibri" panose="020F0502020204030204" pitchFamily="34" charset="0"/>
                <a:ea typeface="Calibri" panose="020F0502020204030204" pitchFamily="34" charset="0"/>
                <a:cs typeface="Arial" panose="020B0604020202020204" pitchFamily="34" charset="0"/>
              </a:rPr>
              <a:t>and writes that which is written on the tablet,</a:t>
            </a:r>
            <a:r>
              <a:rPr lang="en-US" sz="1800" dirty="0">
                <a:effectLst/>
                <a:latin typeface="Calibri" panose="020F0502020204030204" pitchFamily="34" charset="0"/>
                <a:ea typeface="Calibri" panose="020F0502020204030204" pitchFamily="34" charset="0"/>
                <a:cs typeface="Arial" panose="020B0604020202020204" pitchFamily="34" charset="0"/>
              </a:rPr>
              <a:t> which indicates that the full text of the passage was written on the tablet. The </a:t>
            </a:r>
            <a:r>
              <a:rPr lang="en-US" sz="1800" dirty="0" err="1">
                <a:effectLst/>
                <a:latin typeface="Calibri" panose="020F0502020204030204" pitchFamily="34" charset="0"/>
                <a:ea typeface="Calibri" panose="020F0502020204030204" pitchFamily="34" charset="0"/>
                <a:cs typeface="Arial" panose="020B0604020202020204" pitchFamily="34" charset="0"/>
              </a:rPr>
              <a:t>Gemara</a:t>
            </a:r>
            <a:r>
              <a:rPr lang="en-US" sz="1800" dirty="0">
                <a:effectLst/>
                <a:latin typeface="Calibri" panose="020F0502020204030204" pitchFamily="34" charset="0"/>
                <a:ea typeface="Calibri" panose="020F0502020204030204" pitchFamily="34" charset="0"/>
                <a:cs typeface="Arial" panose="020B0604020202020204" pitchFamily="34" charset="0"/>
              </a:rPr>
              <a:t> rejects this argument: Emend the </a:t>
            </a:r>
            <a:r>
              <a:rPr lang="en-US" sz="1800" i="1" dirty="0" err="1">
                <a:effectLst/>
                <a:latin typeface="Calibri" panose="020F0502020204030204" pitchFamily="34" charset="0"/>
                <a:ea typeface="Calibri" panose="020F0502020204030204" pitchFamily="34" charset="0"/>
                <a:cs typeface="Arial" panose="020B0604020202020204" pitchFamily="34" charset="0"/>
              </a:rPr>
              <a:t>baraita</a:t>
            </a:r>
            <a:r>
              <a:rPr lang="en-US" sz="1800" dirty="0">
                <a:effectLst/>
                <a:latin typeface="Calibri" panose="020F0502020204030204" pitchFamily="34" charset="0"/>
                <a:ea typeface="Calibri" panose="020F0502020204030204" pitchFamily="34" charset="0"/>
                <a:cs typeface="Arial" panose="020B0604020202020204" pitchFamily="34" charset="0"/>
              </a:rPr>
              <a:t> and </a:t>
            </a:r>
            <a:r>
              <a:rPr lang="en-US" sz="1800" b="1" dirty="0">
                <a:effectLst/>
                <a:latin typeface="Calibri" panose="020F0502020204030204" pitchFamily="34" charset="0"/>
                <a:ea typeface="Calibri" panose="020F0502020204030204" pitchFamily="34" charset="0"/>
                <a:cs typeface="Arial" panose="020B0604020202020204" pitchFamily="34" charset="0"/>
              </a:rPr>
              <a:t>say</a:t>
            </a:r>
            <a:r>
              <a:rPr lang="en-US" sz="1800" dirty="0">
                <a:effectLst/>
                <a:latin typeface="Calibri" panose="020F0502020204030204" pitchFamily="34" charset="0"/>
                <a:ea typeface="Calibri" panose="020F0502020204030204" pitchFamily="34" charset="0"/>
                <a:cs typeface="Arial" panose="020B0604020202020204" pitchFamily="34" charset="0"/>
              </a:rPr>
              <a:t> that it should read as follows: He looks at and writes </a:t>
            </a:r>
            <a:r>
              <a:rPr lang="en-US" sz="1800" b="1" dirty="0">
                <a:effectLst/>
                <a:latin typeface="Calibri" panose="020F0502020204030204" pitchFamily="34" charset="0"/>
                <a:ea typeface="Calibri" panose="020F0502020204030204" pitchFamily="34" charset="0"/>
                <a:cs typeface="Arial" panose="020B0604020202020204" pitchFamily="34" charset="0"/>
              </a:rPr>
              <a:t>like that which is written on the tablet.</a:t>
            </a:r>
            <a:r>
              <a:rPr lang="en-US" sz="1800" dirty="0">
                <a:effectLst/>
                <a:latin typeface="Calibri" panose="020F0502020204030204" pitchFamily="34" charset="0"/>
                <a:ea typeface="Calibri" panose="020F0502020204030204" pitchFamily="34" charset="0"/>
                <a:cs typeface="Arial" panose="020B0604020202020204" pitchFamily="34" charset="0"/>
              </a:rPr>
              <a:t> The tablet aids the priest in remembering the text that must actually be written. </a:t>
            </a:r>
          </a:p>
          <a:p>
            <a:pPr marL="0" indent="0" algn="just">
              <a:buNone/>
            </a:pPr>
            <a:r>
              <a:rPr lang="en-US" sz="1800" dirty="0">
                <a:effectLst/>
                <a:latin typeface="Calibri" panose="020F0502020204030204" pitchFamily="34" charset="0"/>
                <a:ea typeface="Calibri" panose="020F0502020204030204" pitchFamily="34" charset="0"/>
                <a:cs typeface="Arial" panose="020B0604020202020204" pitchFamily="34" charset="0"/>
              </a:rPr>
              <a:t>The </a:t>
            </a:r>
            <a:r>
              <a:rPr lang="en-US" sz="1800" dirty="0" err="1">
                <a:effectLst/>
                <a:latin typeface="Calibri" panose="020F0502020204030204" pitchFamily="34" charset="0"/>
                <a:ea typeface="Calibri" panose="020F0502020204030204" pitchFamily="34" charset="0"/>
                <a:cs typeface="Arial" panose="020B0604020202020204" pitchFamily="34" charset="0"/>
              </a:rPr>
              <a:t>Gemara</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b="1" dirty="0">
                <a:effectLst/>
                <a:latin typeface="Calibri" panose="020F0502020204030204" pitchFamily="34" charset="0"/>
                <a:ea typeface="Calibri" panose="020F0502020204030204" pitchFamily="34" charset="0"/>
                <a:cs typeface="Arial" panose="020B0604020202020204" pitchFamily="34" charset="0"/>
              </a:rPr>
              <a:t>raised an objection</a:t>
            </a:r>
            <a:r>
              <a:rPr lang="en-US" sz="1800" dirty="0">
                <a:effectLst/>
                <a:latin typeface="Calibri" panose="020F0502020204030204" pitchFamily="34" charset="0"/>
                <a:ea typeface="Calibri" panose="020F0502020204030204" pitchFamily="34" charset="0"/>
                <a:cs typeface="Arial" panose="020B0604020202020204" pitchFamily="34" charset="0"/>
              </a:rPr>
              <a:t> from a different </a:t>
            </a:r>
            <a:r>
              <a:rPr lang="en-US" sz="1800" i="1" dirty="0" err="1">
                <a:effectLst/>
                <a:latin typeface="Calibri" panose="020F0502020204030204" pitchFamily="34" charset="0"/>
                <a:ea typeface="Calibri" panose="020F0502020204030204" pitchFamily="34" charset="0"/>
                <a:cs typeface="Arial" panose="020B0604020202020204" pitchFamily="34" charset="0"/>
              </a:rPr>
              <a:t>baraita</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b="1" dirty="0">
                <a:effectLst/>
                <a:latin typeface="Calibri" panose="020F0502020204030204" pitchFamily="34" charset="0"/>
                <a:ea typeface="Calibri" panose="020F0502020204030204" pitchFamily="34" charset="0"/>
                <a:cs typeface="Arial" panose="020B0604020202020204" pitchFamily="34" charset="0"/>
              </a:rPr>
              <a:t>When he writes, he looks at the tablet and writes that which is written on the tablet.</a:t>
            </a:r>
            <a:r>
              <a:rPr lang="en-US" sz="1800" dirty="0">
                <a:effectLst/>
                <a:latin typeface="Calibri" panose="020F0502020204030204" pitchFamily="34" charset="0"/>
                <a:ea typeface="Calibri" panose="020F0502020204030204" pitchFamily="34" charset="0"/>
                <a:cs typeface="Arial" panose="020B0604020202020204" pitchFamily="34" charset="0"/>
              </a:rPr>
              <a:t> And </a:t>
            </a:r>
            <a:r>
              <a:rPr lang="en-US" sz="1800" b="1" dirty="0">
                <a:effectLst/>
                <a:latin typeface="Calibri" panose="020F0502020204030204" pitchFamily="34" charset="0"/>
                <a:ea typeface="Calibri" panose="020F0502020204030204" pitchFamily="34" charset="0"/>
                <a:cs typeface="Arial" panose="020B0604020202020204" pitchFamily="34" charset="0"/>
              </a:rPr>
              <a:t>what is written on the tablet? “If</a:t>
            </a:r>
            <a:r>
              <a:rPr lang="en-US" sz="1800" dirty="0">
                <a:effectLst/>
                <a:latin typeface="Calibri" panose="020F0502020204030204" pitchFamily="34" charset="0"/>
                <a:ea typeface="Calibri" panose="020F0502020204030204" pitchFamily="34" charset="0"/>
                <a:cs typeface="Arial" panose="020B0604020202020204" pitchFamily="34" charset="0"/>
              </a:rPr>
              <a:t> a man </a:t>
            </a:r>
            <a:r>
              <a:rPr lang="en-US" sz="1800" b="1" dirty="0">
                <a:effectLst/>
                <a:latin typeface="Calibri" panose="020F0502020204030204" pitchFamily="34" charset="0"/>
                <a:ea typeface="Calibri" panose="020F0502020204030204" pitchFamily="34" charset="0"/>
                <a:cs typeface="Arial" panose="020B0604020202020204" pitchFamily="34" charset="0"/>
              </a:rPr>
              <a:t>lay</a:t>
            </a:r>
            <a:r>
              <a:rPr lang="en-US" sz="1800" dirty="0">
                <a:effectLst/>
                <a:latin typeface="Calibri" panose="020F0502020204030204" pitchFamily="34" charset="0"/>
                <a:ea typeface="Calibri" panose="020F0502020204030204" pitchFamily="34" charset="0"/>
                <a:cs typeface="Arial" panose="020B0604020202020204" pitchFamily="34" charset="0"/>
              </a:rPr>
              <a:t> with you…and </a:t>
            </a:r>
            <a:r>
              <a:rPr lang="en-US" sz="1800" b="1" dirty="0">
                <a:effectLst/>
                <a:latin typeface="Calibri" panose="020F0502020204030204" pitchFamily="34" charset="0"/>
                <a:ea typeface="Calibri" panose="020F0502020204030204" pitchFamily="34" charset="0"/>
                <a:cs typeface="Arial" panose="020B0604020202020204" pitchFamily="34" charset="0"/>
              </a:rPr>
              <a:t>if he did not lay</a:t>
            </a:r>
            <a:r>
              <a:rPr lang="en-US" sz="1800" dirty="0">
                <a:effectLst/>
                <a:latin typeface="Calibri" panose="020F0502020204030204" pitchFamily="34" charset="0"/>
                <a:ea typeface="Calibri" panose="020F0502020204030204" pitchFamily="34" charset="0"/>
                <a:cs typeface="Arial" panose="020B0604020202020204" pitchFamily="34" charset="0"/>
              </a:rPr>
              <a:t> with you” (see Numbers 5:19). Apparently, the full text of the passage was written on the tablet. The </a:t>
            </a:r>
            <a:r>
              <a:rPr lang="en-US" sz="1800" dirty="0" err="1">
                <a:effectLst/>
                <a:latin typeface="Calibri" panose="020F0502020204030204" pitchFamily="34" charset="0"/>
                <a:ea typeface="Calibri" panose="020F0502020204030204" pitchFamily="34" charset="0"/>
                <a:cs typeface="Arial" panose="020B0604020202020204" pitchFamily="34" charset="0"/>
              </a:rPr>
              <a:t>Gemara</a:t>
            </a:r>
            <a:r>
              <a:rPr lang="en-US" sz="1800" dirty="0">
                <a:effectLst/>
                <a:latin typeface="Calibri" panose="020F0502020204030204" pitchFamily="34" charset="0"/>
                <a:ea typeface="Calibri" panose="020F0502020204030204" pitchFamily="34" charset="0"/>
                <a:cs typeface="Arial" panose="020B0604020202020204" pitchFamily="34" charset="0"/>
              </a:rPr>
              <a:t> answers: </a:t>
            </a:r>
            <a:r>
              <a:rPr lang="en-US" sz="1800" b="1" dirty="0">
                <a:effectLst/>
                <a:latin typeface="Calibri" panose="020F0502020204030204" pitchFamily="34" charset="0"/>
                <a:ea typeface="Calibri" panose="020F0502020204030204" pitchFamily="34" charset="0"/>
                <a:cs typeface="Arial" panose="020B0604020202020204" pitchFamily="34" charset="0"/>
              </a:rPr>
              <a:t>With what are we dealing here?</a:t>
            </a:r>
            <a:r>
              <a:rPr lang="en-US" sz="1800" dirty="0">
                <a:effectLst/>
                <a:latin typeface="Calibri" panose="020F0502020204030204" pitchFamily="34" charset="0"/>
                <a:ea typeface="Calibri" panose="020F0502020204030204" pitchFamily="34" charset="0"/>
                <a:cs typeface="Arial" panose="020B0604020202020204" pitchFamily="34" charset="0"/>
              </a:rPr>
              <a:t> The tablet fashioned by Queen Helene was written </a:t>
            </a:r>
            <a:r>
              <a:rPr lang="en-US" sz="1800" b="1" dirty="0">
                <a:effectLst/>
                <a:latin typeface="Calibri" panose="020F0502020204030204" pitchFamily="34" charset="0"/>
                <a:ea typeface="Calibri" panose="020F0502020204030204" pitchFamily="34" charset="0"/>
                <a:cs typeface="Arial" panose="020B0604020202020204" pitchFamily="34" charset="0"/>
              </a:rPr>
              <a:t>by alternating</a:t>
            </a:r>
            <a:r>
              <a:rPr lang="en-US" sz="1800" dirty="0">
                <a:effectLst/>
                <a:latin typeface="Calibri" panose="020F0502020204030204" pitchFamily="34" charset="0"/>
                <a:ea typeface="Calibri" panose="020F0502020204030204" pitchFamily="34" charset="0"/>
                <a:cs typeface="Arial" panose="020B0604020202020204" pitchFamily="34" charset="0"/>
              </a:rPr>
              <a:t> complete words and initials. The first words of each verse were written there, but the rest of the words in the verse were represented by initials. Therefore, this contribution of Queen Helene does not resolve the question of whether writing a scroll for a child is permitted. </a:t>
            </a:r>
          </a:p>
        </p:txBody>
      </p:sp>
      <p:sp>
        <p:nvSpPr>
          <p:cNvPr id="4" name="Content Placeholder 3">
            <a:extLst>
              <a:ext uri="{FF2B5EF4-FFF2-40B4-BE49-F238E27FC236}">
                <a16:creationId xmlns:a16="http://schemas.microsoft.com/office/drawing/2014/main" id="{5EBEFEA2-F36A-45D5-AC0F-2B8542703CC9}"/>
              </a:ext>
            </a:extLst>
          </p:cNvPr>
          <p:cNvSpPr>
            <a:spLocks noGrp="1"/>
          </p:cNvSpPr>
          <p:nvPr>
            <p:ph sz="half" idx="2"/>
          </p:nvPr>
        </p:nvSpPr>
        <p:spPr>
          <a:xfrm>
            <a:off x="7519386" y="365125"/>
            <a:ext cx="3834414" cy="5811838"/>
          </a:xfrm>
        </p:spPr>
        <p:txBody>
          <a:bodyPr>
            <a:normAutofit/>
          </a:bodyPr>
          <a:lstStyle/>
          <a:p>
            <a:pPr marL="0" indent="0" algn="r" rtl="1">
              <a:buNone/>
            </a:pPr>
            <a:r>
              <a:rPr lang="he-IL" sz="1800" dirty="0" err="1">
                <a:effectLst/>
                <a:latin typeface="Calibri" panose="020F0502020204030204" pitchFamily="34" charset="0"/>
                <a:ea typeface="Calibri" panose="020F0502020204030204" pitchFamily="34" charset="0"/>
                <a:cs typeface="Arial" panose="020B0604020202020204" pitchFamily="34" charset="0"/>
              </a:rPr>
              <a:t>איתיביה</a:t>
            </a:r>
            <a:r>
              <a:rPr lang="he-IL" sz="1800" dirty="0">
                <a:effectLst/>
                <a:latin typeface="Calibri" panose="020F0502020204030204" pitchFamily="34" charset="0"/>
                <a:ea typeface="Calibri" panose="020F0502020204030204" pitchFamily="34" charset="0"/>
                <a:cs typeface="Arial" panose="020B0604020202020204" pitchFamily="34" charset="0"/>
              </a:rPr>
              <a:t> כשהוא כותב רואה וכותב מה שכתוב </a:t>
            </a:r>
            <a:r>
              <a:rPr lang="he-IL" sz="1800" dirty="0" err="1">
                <a:effectLst/>
                <a:latin typeface="Calibri" panose="020F0502020204030204" pitchFamily="34" charset="0"/>
                <a:ea typeface="Calibri" panose="020F0502020204030204" pitchFamily="34" charset="0"/>
                <a:cs typeface="Arial" panose="020B0604020202020204" pitchFamily="34" charset="0"/>
              </a:rPr>
              <a:t>בטבלא</a:t>
            </a:r>
            <a:r>
              <a:rPr lang="he-IL" sz="1800" dirty="0">
                <a:effectLst/>
                <a:latin typeface="Calibri" panose="020F0502020204030204" pitchFamily="34" charset="0"/>
                <a:ea typeface="Calibri" panose="020F0502020204030204" pitchFamily="34" charset="0"/>
                <a:cs typeface="Arial" panose="020B0604020202020204" pitchFamily="34" charset="0"/>
              </a:rPr>
              <a:t> אימא כמה שכתוב </a:t>
            </a:r>
            <a:r>
              <a:rPr lang="he-IL" sz="1800" dirty="0" err="1">
                <a:effectLst/>
                <a:latin typeface="Calibri" panose="020F0502020204030204" pitchFamily="34" charset="0"/>
                <a:ea typeface="Calibri" panose="020F0502020204030204" pitchFamily="34" charset="0"/>
                <a:cs typeface="Arial" panose="020B0604020202020204" pitchFamily="34" charset="0"/>
              </a:rPr>
              <a:t>בטבלא</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r>
              <a:rPr lang="he-IL" sz="1800" dirty="0" err="1">
                <a:effectLst/>
                <a:latin typeface="Calibri" panose="020F0502020204030204" pitchFamily="34" charset="0"/>
                <a:ea typeface="Calibri" panose="020F0502020204030204" pitchFamily="34" charset="0"/>
                <a:cs typeface="Arial" panose="020B0604020202020204" pitchFamily="34" charset="0"/>
              </a:rPr>
              <a:t>איתיביה</a:t>
            </a:r>
            <a:r>
              <a:rPr lang="he-IL" sz="1800" dirty="0">
                <a:effectLst/>
                <a:latin typeface="Calibri" panose="020F0502020204030204" pitchFamily="34" charset="0"/>
                <a:ea typeface="Calibri" panose="020F0502020204030204" pitchFamily="34" charset="0"/>
                <a:cs typeface="Arial" panose="020B0604020202020204" pitchFamily="34" charset="0"/>
              </a:rPr>
              <a:t> כשהוא כותב רואה </a:t>
            </a:r>
            <a:r>
              <a:rPr lang="he-IL" sz="1800" dirty="0" err="1">
                <a:effectLst/>
                <a:latin typeface="Calibri" panose="020F0502020204030204" pitchFamily="34" charset="0"/>
                <a:ea typeface="Calibri" panose="020F0502020204030204" pitchFamily="34" charset="0"/>
                <a:cs typeface="Arial" panose="020B0604020202020204" pitchFamily="34" charset="0"/>
              </a:rPr>
              <a:t>בטבלא</a:t>
            </a:r>
            <a:r>
              <a:rPr lang="he-IL" sz="1800" dirty="0">
                <a:effectLst/>
                <a:latin typeface="Calibri" panose="020F0502020204030204" pitchFamily="34" charset="0"/>
                <a:ea typeface="Calibri" panose="020F0502020204030204" pitchFamily="34" charset="0"/>
                <a:cs typeface="Arial" panose="020B0604020202020204" pitchFamily="34" charset="0"/>
              </a:rPr>
              <a:t> וכותב מה שכתוב </a:t>
            </a:r>
            <a:r>
              <a:rPr lang="he-IL" sz="1800" dirty="0" err="1">
                <a:effectLst/>
                <a:latin typeface="Calibri" panose="020F0502020204030204" pitchFamily="34" charset="0"/>
                <a:ea typeface="Calibri" panose="020F0502020204030204" pitchFamily="34" charset="0"/>
                <a:cs typeface="Arial" panose="020B0604020202020204" pitchFamily="34" charset="0"/>
              </a:rPr>
              <a:t>בטבלא</a:t>
            </a:r>
            <a:r>
              <a:rPr lang="he-IL" sz="1800" dirty="0">
                <a:effectLst/>
                <a:latin typeface="Calibri" panose="020F0502020204030204" pitchFamily="34" charset="0"/>
                <a:ea typeface="Calibri" panose="020F0502020204030204" pitchFamily="34" charset="0"/>
                <a:cs typeface="Arial" panose="020B0604020202020204" pitchFamily="34" charset="0"/>
              </a:rPr>
              <a:t> מה הוא כתוב </a:t>
            </a:r>
            <a:r>
              <a:rPr lang="he-IL" sz="1800" dirty="0" err="1">
                <a:effectLst/>
                <a:latin typeface="Calibri" panose="020F0502020204030204" pitchFamily="34" charset="0"/>
                <a:ea typeface="Calibri" panose="020F0502020204030204" pitchFamily="34" charset="0"/>
                <a:cs typeface="Arial" panose="020B0604020202020204" pitchFamily="34" charset="0"/>
              </a:rPr>
              <a:t>בטבלא</a:t>
            </a:r>
            <a:r>
              <a:rPr lang="he-IL" sz="1800" dirty="0">
                <a:effectLst/>
                <a:latin typeface="Calibri" panose="020F0502020204030204" pitchFamily="34" charset="0"/>
                <a:ea typeface="Calibri" panose="020F0502020204030204" pitchFamily="34" charset="0"/>
                <a:cs typeface="Arial" panose="020B0604020202020204" pitchFamily="34" charset="0"/>
              </a:rPr>
              <a:t> (במדבר ה, </a:t>
            </a:r>
            <a:r>
              <a:rPr lang="he-IL" sz="1800" dirty="0" err="1">
                <a:effectLst/>
                <a:latin typeface="Calibri" panose="020F0502020204030204" pitchFamily="34" charset="0"/>
                <a:ea typeface="Calibri" panose="020F0502020204030204" pitchFamily="34" charset="0"/>
                <a:cs typeface="Arial" panose="020B0604020202020204" pitchFamily="34" charset="0"/>
              </a:rPr>
              <a:t>יט</a:t>
            </a:r>
            <a:r>
              <a:rPr lang="he-IL" sz="1800" dirty="0">
                <a:effectLst/>
                <a:latin typeface="Calibri" panose="020F0502020204030204" pitchFamily="34" charset="0"/>
                <a:ea typeface="Calibri" panose="020F0502020204030204" pitchFamily="34" charset="0"/>
                <a:cs typeface="Arial" panose="020B0604020202020204" pitchFamily="34" charset="0"/>
              </a:rPr>
              <a:t>) אם שכב אם לא שכב הכא במאי עסקינן </a:t>
            </a:r>
            <a:r>
              <a:rPr lang="he-IL" sz="1800" dirty="0" err="1">
                <a:effectLst/>
                <a:latin typeface="Calibri" panose="020F0502020204030204" pitchFamily="34" charset="0"/>
                <a:ea typeface="Calibri" panose="020F0502020204030204" pitchFamily="34" charset="0"/>
                <a:cs typeface="Arial" panose="020B0604020202020204" pitchFamily="34" charset="0"/>
              </a:rPr>
              <a:t>בסירוגין</a:t>
            </a:r>
            <a:r>
              <a:rPr lang="he-IL" sz="1800" dirty="0">
                <a:effectLst/>
                <a:latin typeface="Calibri" panose="020F0502020204030204" pitchFamily="34" charset="0"/>
                <a:ea typeface="Calibri" panose="020F050202020403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1509625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2270C6-EA0C-4402-8631-22B37C95556C}"/>
              </a:ext>
            </a:extLst>
          </p:cNvPr>
          <p:cNvSpPr>
            <a:spLocks noGrp="1"/>
          </p:cNvSpPr>
          <p:nvPr>
            <p:ph sz="half" idx="1"/>
          </p:nvPr>
        </p:nvSpPr>
        <p:spPr>
          <a:xfrm>
            <a:off x="349188" y="388968"/>
            <a:ext cx="8368684" cy="6080064"/>
          </a:xfrm>
        </p:spPr>
        <p:txBody>
          <a:bodyPr>
            <a:normAutofit/>
          </a:bodyPr>
          <a:lstStyle/>
          <a:p>
            <a:pPr marL="0" indent="0" algn="just">
              <a:buNone/>
            </a:pPr>
            <a:r>
              <a:rPr lang="en-US" sz="2000" dirty="0">
                <a:effectLst/>
                <a:latin typeface="Calibri" panose="020F0502020204030204" pitchFamily="34" charset="0"/>
                <a:ea typeface="Calibri" panose="020F0502020204030204" pitchFamily="34" charset="0"/>
                <a:cs typeface="Arial" panose="020B0604020202020204" pitchFamily="34" charset="0"/>
              </a:rPr>
              <a:t>The </a:t>
            </a:r>
            <a:r>
              <a:rPr lang="en-US" sz="2000" dirty="0" err="1">
                <a:effectLst/>
                <a:latin typeface="Calibri" panose="020F0502020204030204" pitchFamily="34" charset="0"/>
                <a:ea typeface="Calibri" panose="020F0502020204030204" pitchFamily="34" charset="0"/>
                <a:cs typeface="Arial" panose="020B0604020202020204" pitchFamily="34" charset="0"/>
              </a:rPr>
              <a:t>Gemara</a:t>
            </a:r>
            <a:r>
              <a:rPr lang="en-US" sz="2000" dirty="0">
                <a:effectLst/>
                <a:latin typeface="Calibri" panose="020F0502020204030204" pitchFamily="34" charset="0"/>
                <a:ea typeface="Calibri" panose="020F0502020204030204" pitchFamily="34" charset="0"/>
                <a:cs typeface="Arial" panose="020B0604020202020204" pitchFamily="34" charset="0"/>
              </a:rPr>
              <a:t> comments: The question of whether or not writing a scroll for a child is permitted is </a:t>
            </a:r>
            <a:r>
              <a:rPr lang="en-US" sz="2000" b="1" dirty="0">
                <a:effectLst/>
                <a:latin typeface="Calibri" panose="020F0502020204030204" pitchFamily="34" charset="0"/>
                <a:ea typeface="Calibri" panose="020F0502020204030204" pitchFamily="34" charset="0"/>
                <a:cs typeface="Arial" panose="020B0604020202020204" pitchFamily="34" charset="0"/>
              </a:rPr>
              <a:t>subject to</a:t>
            </a:r>
            <a:r>
              <a:rPr lang="en-US" sz="2000" dirty="0">
                <a:effectLst/>
                <a:latin typeface="Calibri" panose="020F0502020204030204" pitchFamily="34" charset="0"/>
                <a:ea typeface="Calibri" panose="020F0502020204030204" pitchFamily="34" charset="0"/>
                <a:cs typeface="Arial" panose="020B0604020202020204" pitchFamily="34" charset="0"/>
              </a:rPr>
              <a:t> a dispute between </a:t>
            </a:r>
            <a:r>
              <a:rPr lang="en-US" sz="2000" b="1" i="1" dirty="0" err="1">
                <a:effectLst/>
                <a:latin typeface="Calibri" panose="020F0502020204030204" pitchFamily="34" charset="0"/>
                <a:ea typeface="Calibri" panose="020F0502020204030204" pitchFamily="34" charset="0"/>
                <a:cs typeface="Arial" panose="020B0604020202020204" pitchFamily="34" charset="0"/>
              </a:rPr>
              <a:t>tanna’im</a:t>
            </a:r>
            <a:r>
              <a:rPr lang="en-US" sz="2000" b="1" dirty="0">
                <a:effectLst/>
                <a:latin typeface="Calibri" panose="020F0502020204030204" pitchFamily="34" charset="0"/>
                <a:ea typeface="Calibri" panose="020F0502020204030204" pitchFamily="34" charset="0"/>
                <a:cs typeface="Arial" panose="020B0604020202020204" pitchFamily="34" charset="0"/>
              </a:rPr>
              <a:t>,</a:t>
            </a:r>
            <a:r>
              <a:rPr lang="en-US" sz="2000" dirty="0">
                <a:effectLst/>
                <a:latin typeface="Calibri" panose="020F0502020204030204" pitchFamily="34" charset="0"/>
                <a:ea typeface="Calibri" panose="020F0502020204030204" pitchFamily="34" charset="0"/>
                <a:cs typeface="Arial" panose="020B0604020202020204" pitchFamily="34" charset="0"/>
              </a:rPr>
              <a:t> as it is taught in the following </a:t>
            </a:r>
            <a:r>
              <a:rPr lang="en-US" sz="2000" i="1" dirty="0" err="1">
                <a:effectLst/>
                <a:latin typeface="Calibri" panose="020F0502020204030204" pitchFamily="34" charset="0"/>
                <a:ea typeface="Calibri" panose="020F0502020204030204" pitchFamily="34" charset="0"/>
                <a:cs typeface="Arial" panose="020B0604020202020204" pitchFamily="34" charset="0"/>
              </a:rPr>
              <a:t>baraita</a:t>
            </a:r>
            <a:r>
              <a:rPr lang="en-US" sz="2000" dirty="0">
                <a:effectLst/>
                <a:latin typeface="Calibri" panose="020F0502020204030204" pitchFamily="34" charset="0"/>
                <a:ea typeface="Calibri" panose="020F0502020204030204" pitchFamily="34" charset="0"/>
                <a:cs typeface="Arial" panose="020B0604020202020204" pitchFamily="34" charset="0"/>
              </a:rPr>
              <a:t>: </a:t>
            </a:r>
            <a:r>
              <a:rPr lang="en-US" sz="2000" b="1" dirty="0">
                <a:effectLst/>
                <a:latin typeface="Calibri" panose="020F0502020204030204" pitchFamily="34" charset="0"/>
                <a:ea typeface="Calibri" panose="020F0502020204030204" pitchFamily="34" charset="0"/>
                <a:cs typeface="Arial" panose="020B0604020202020204" pitchFamily="34" charset="0"/>
              </a:rPr>
              <a:t>One may not write a scroll</a:t>
            </a:r>
            <a:r>
              <a:rPr lang="en-US" sz="2000" dirty="0">
                <a:effectLst/>
                <a:latin typeface="Calibri" panose="020F0502020204030204" pitchFamily="34" charset="0"/>
                <a:ea typeface="Calibri" panose="020F0502020204030204" pitchFamily="34" charset="0"/>
                <a:cs typeface="Arial" panose="020B0604020202020204" pitchFamily="34" charset="0"/>
              </a:rPr>
              <a:t> containing only one portion of the Torah </a:t>
            </a:r>
            <a:r>
              <a:rPr lang="en-US" sz="2000" b="1" dirty="0">
                <a:effectLst/>
                <a:latin typeface="Calibri" panose="020F0502020204030204" pitchFamily="34" charset="0"/>
                <a:ea typeface="Calibri" panose="020F0502020204030204" pitchFamily="34" charset="0"/>
                <a:cs typeface="Arial" panose="020B0604020202020204" pitchFamily="34" charset="0"/>
              </a:rPr>
              <a:t>for</a:t>
            </a:r>
            <a:r>
              <a:rPr lang="en-US" sz="2000" dirty="0">
                <a:effectLst/>
                <a:latin typeface="Calibri" panose="020F0502020204030204" pitchFamily="34" charset="0"/>
                <a:ea typeface="Calibri" panose="020F0502020204030204" pitchFamily="34" charset="0"/>
                <a:cs typeface="Arial" panose="020B0604020202020204" pitchFamily="34" charset="0"/>
              </a:rPr>
              <a:t> the purpose of enabling </a:t>
            </a:r>
            <a:r>
              <a:rPr lang="en-US" sz="2000" b="1" dirty="0">
                <a:effectLst/>
                <a:latin typeface="Calibri" panose="020F0502020204030204" pitchFamily="34" charset="0"/>
                <a:ea typeface="Calibri" panose="020F0502020204030204" pitchFamily="34" charset="0"/>
                <a:cs typeface="Arial" panose="020B0604020202020204" pitchFamily="34" charset="0"/>
              </a:rPr>
              <a:t>a child to study, but if</a:t>
            </a:r>
            <a:r>
              <a:rPr lang="en-US" sz="2000" dirty="0">
                <a:effectLst/>
                <a:latin typeface="Calibri" panose="020F0502020204030204" pitchFamily="34" charset="0"/>
                <a:ea typeface="Calibri" panose="020F0502020204030204" pitchFamily="34" charset="0"/>
                <a:cs typeface="Arial" panose="020B0604020202020204" pitchFamily="34" charset="0"/>
              </a:rPr>
              <a:t> the writer’s </a:t>
            </a:r>
            <a:r>
              <a:rPr lang="en-US" sz="2000" b="1" dirty="0">
                <a:effectLst/>
                <a:latin typeface="Calibri" panose="020F0502020204030204" pitchFamily="34" charset="0"/>
                <a:ea typeface="Calibri" panose="020F0502020204030204" pitchFamily="34" charset="0"/>
                <a:cs typeface="Arial" panose="020B0604020202020204" pitchFamily="34" charset="0"/>
              </a:rPr>
              <a:t>intention is to complete</a:t>
            </a:r>
            <a:r>
              <a:rPr lang="en-US" sz="2000" dirty="0">
                <a:effectLst/>
                <a:latin typeface="Calibri" panose="020F0502020204030204" pitchFamily="34" charset="0"/>
                <a:ea typeface="Calibri" panose="020F0502020204030204" pitchFamily="34" charset="0"/>
                <a:cs typeface="Arial" panose="020B0604020202020204" pitchFamily="34" charset="0"/>
              </a:rPr>
              <a:t> the scroll, </a:t>
            </a:r>
            <a:r>
              <a:rPr lang="en-US" sz="2000" b="1" dirty="0">
                <a:effectLst/>
                <a:latin typeface="Calibri" panose="020F0502020204030204" pitchFamily="34" charset="0"/>
                <a:ea typeface="Calibri" panose="020F0502020204030204" pitchFamily="34" charset="0"/>
                <a:cs typeface="Arial" panose="020B0604020202020204" pitchFamily="34" charset="0"/>
              </a:rPr>
              <a:t>it is permitted. Rabbi Yehuda says: In</a:t>
            </a:r>
            <a:r>
              <a:rPr lang="en-US" sz="2000" dirty="0">
                <a:effectLst/>
                <a:latin typeface="Calibri" panose="020F0502020204030204" pitchFamily="34" charset="0"/>
                <a:ea typeface="Calibri" panose="020F0502020204030204" pitchFamily="34" charset="0"/>
                <a:cs typeface="Arial" panose="020B0604020202020204" pitchFamily="34" charset="0"/>
              </a:rPr>
              <a:t> the book of </a:t>
            </a:r>
            <a:r>
              <a:rPr lang="en-US" sz="2000" b="1" dirty="0">
                <a:effectLst/>
                <a:latin typeface="Calibri" panose="020F0502020204030204" pitchFamily="34" charset="0"/>
                <a:ea typeface="Calibri" panose="020F0502020204030204" pitchFamily="34" charset="0"/>
                <a:cs typeface="Arial" panose="020B0604020202020204" pitchFamily="34" charset="0"/>
              </a:rPr>
              <a:t>Genesis</a:t>
            </a:r>
            <a:r>
              <a:rPr lang="en-US" sz="2000" dirty="0">
                <a:effectLst/>
                <a:latin typeface="Calibri" panose="020F0502020204030204" pitchFamily="34" charset="0"/>
                <a:ea typeface="Calibri" panose="020F0502020204030204" pitchFamily="34" charset="0"/>
                <a:cs typeface="Arial" panose="020B0604020202020204" pitchFamily="34" charset="0"/>
              </a:rPr>
              <a:t> he may write a scroll from the beginning </a:t>
            </a:r>
            <a:r>
              <a:rPr lang="en-US" sz="2000" b="1" dirty="0">
                <a:effectLst/>
                <a:latin typeface="Calibri" panose="020F0502020204030204" pitchFamily="34" charset="0"/>
                <a:ea typeface="Calibri" panose="020F0502020204030204" pitchFamily="34" charset="0"/>
                <a:cs typeface="Arial" panose="020B0604020202020204" pitchFamily="34" charset="0"/>
              </a:rPr>
              <a:t>until the generation of the flood. In </a:t>
            </a:r>
            <a:r>
              <a:rPr lang="en-US" sz="2000" b="1" i="1" dirty="0" err="1">
                <a:effectLst/>
                <a:latin typeface="Calibri" panose="020F0502020204030204" pitchFamily="34" charset="0"/>
                <a:ea typeface="Calibri" panose="020F0502020204030204" pitchFamily="34" charset="0"/>
                <a:cs typeface="Arial" panose="020B0604020202020204" pitchFamily="34" charset="0"/>
              </a:rPr>
              <a:t>Torat</a:t>
            </a:r>
            <a:r>
              <a:rPr lang="en-US" sz="2000" b="1" i="1" dirty="0">
                <a:effectLst/>
                <a:latin typeface="Calibri" panose="020F0502020204030204" pitchFamily="34" charset="0"/>
                <a:ea typeface="Calibri" panose="020F0502020204030204" pitchFamily="34" charset="0"/>
                <a:cs typeface="Arial" panose="020B0604020202020204" pitchFamily="34" charset="0"/>
              </a:rPr>
              <a:t> Kohanim</a:t>
            </a:r>
            <a:r>
              <a:rPr lang="en-US" sz="2000" b="1" dirty="0">
                <a:effectLst/>
                <a:latin typeface="Calibri" panose="020F0502020204030204" pitchFamily="34" charset="0"/>
                <a:ea typeface="Calibri" panose="020F0502020204030204" pitchFamily="34" charset="0"/>
                <a:cs typeface="Arial" panose="020B0604020202020204" pitchFamily="34" charset="0"/>
              </a:rPr>
              <a:t>,</a:t>
            </a:r>
            <a:r>
              <a:rPr lang="en-US" sz="2000" dirty="0">
                <a:effectLst/>
                <a:latin typeface="Calibri" panose="020F0502020204030204" pitchFamily="34" charset="0"/>
                <a:ea typeface="Calibri" panose="020F0502020204030204" pitchFamily="34" charset="0"/>
                <a:cs typeface="Arial" panose="020B0604020202020204" pitchFamily="34" charset="0"/>
              </a:rPr>
              <a:t> the book of Leviticus, he may write a scroll from the beginning </a:t>
            </a:r>
            <a:r>
              <a:rPr lang="en-US" sz="2000" b="1" dirty="0">
                <a:effectLst/>
                <a:latin typeface="Calibri" panose="020F0502020204030204" pitchFamily="34" charset="0"/>
                <a:ea typeface="Calibri" panose="020F0502020204030204" pitchFamily="34" charset="0"/>
                <a:cs typeface="Arial" panose="020B0604020202020204" pitchFamily="34" charset="0"/>
              </a:rPr>
              <a:t>until “And it came to pass on the eighth day”</a:t>
            </a:r>
            <a:r>
              <a:rPr lang="en-US" sz="2000" dirty="0">
                <a:effectLst/>
                <a:latin typeface="Calibri" panose="020F0502020204030204" pitchFamily="34" charset="0"/>
                <a:ea typeface="Calibri" panose="020F0502020204030204" pitchFamily="34" charset="0"/>
                <a:cs typeface="Arial" panose="020B0604020202020204" pitchFamily="34" charset="0"/>
              </a:rPr>
              <a:t> (Leviticus 9:1). </a:t>
            </a:r>
          </a:p>
          <a:p>
            <a:pPr marL="0" indent="0" algn="just">
              <a:buNone/>
            </a:pPr>
            <a:r>
              <a:rPr lang="en-US" sz="2000" dirty="0">
                <a:effectLst/>
                <a:latin typeface="Calibri" panose="020F0502020204030204" pitchFamily="34" charset="0"/>
                <a:ea typeface="Calibri" panose="020F0502020204030204" pitchFamily="34" charset="0"/>
                <a:cs typeface="Arial" panose="020B0604020202020204" pitchFamily="34" charset="0"/>
              </a:rPr>
              <a:t>The </a:t>
            </a:r>
            <a:r>
              <a:rPr lang="en-US" sz="2000" dirty="0" err="1">
                <a:effectLst/>
                <a:latin typeface="Calibri" panose="020F0502020204030204" pitchFamily="34" charset="0"/>
                <a:ea typeface="Calibri" panose="020F0502020204030204" pitchFamily="34" charset="0"/>
                <a:cs typeface="Arial" panose="020B0604020202020204" pitchFamily="34" charset="0"/>
              </a:rPr>
              <a:t>Gemara</a:t>
            </a:r>
            <a:r>
              <a:rPr lang="en-US" sz="2000" dirty="0">
                <a:effectLst/>
                <a:latin typeface="Calibri" panose="020F0502020204030204" pitchFamily="34" charset="0"/>
                <a:ea typeface="Calibri" panose="020F0502020204030204" pitchFamily="34" charset="0"/>
                <a:cs typeface="Arial" panose="020B0604020202020204" pitchFamily="34" charset="0"/>
              </a:rPr>
              <a:t> returns to discuss the previously mentioned dispute. </a:t>
            </a:r>
            <a:r>
              <a:rPr lang="en-US" sz="2000" b="1" dirty="0">
                <a:effectLst/>
                <a:latin typeface="Calibri" panose="020F0502020204030204" pitchFamily="34" charset="0"/>
                <a:ea typeface="Calibri" panose="020F0502020204030204" pitchFamily="34" charset="0"/>
                <a:cs typeface="Arial" panose="020B0604020202020204" pitchFamily="34" charset="0"/>
              </a:rPr>
              <a:t>Rabbi </a:t>
            </a:r>
            <a:r>
              <a:rPr lang="en-US" sz="2000" b="1" dirty="0" err="1">
                <a:effectLst/>
                <a:latin typeface="Calibri" panose="020F0502020204030204" pitchFamily="34" charset="0"/>
                <a:ea typeface="Calibri" panose="020F0502020204030204" pitchFamily="34" charset="0"/>
                <a:cs typeface="Arial" panose="020B0604020202020204" pitchFamily="34" charset="0"/>
              </a:rPr>
              <a:t>Yoḥanan</a:t>
            </a:r>
            <a:r>
              <a:rPr lang="en-US" sz="2000" b="1" dirty="0">
                <a:effectLst/>
                <a:latin typeface="Calibri" panose="020F0502020204030204" pitchFamily="34" charset="0"/>
                <a:ea typeface="Calibri" panose="020F0502020204030204" pitchFamily="34" charset="0"/>
                <a:cs typeface="Arial" panose="020B0604020202020204" pitchFamily="34" charset="0"/>
              </a:rPr>
              <a:t> says in the name of Rabbi </a:t>
            </a:r>
            <a:r>
              <a:rPr lang="en-US" sz="2000" b="1" dirty="0" err="1">
                <a:effectLst/>
                <a:latin typeface="Calibri" panose="020F0502020204030204" pitchFamily="34" charset="0"/>
                <a:ea typeface="Calibri" panose="020F0502020204030204" pitchFamily="34" charset="0"/>
                <a:cs typeface="Arial" panose="020B0604020202020204" pitchFamily="34" charset="0"/>
              </a:rPr>
              <a:t>Bana’a</a:t>
            </a:r>
            <a:r>
              <a:rPr lang="en-US" sz="2000" b="1" dirty="0">
                <a:effectLst/>
                <a:latin typeface="Calibri" panose="020F0502020204030204" pitchFamily="34" charset="0"/>
                <a:ea typeface="Calibri" panose="020F0502020204030204" pitchFamily="34" charset="0"/>
                <a:cs typeface="Arial" panose="020B0604020202020204" pitchFamily="34" charset="0"/>
              </a:rPr>
              <a:t>: The Torah was given</a:t>
            </a:r>
            <a:r>
              <a:rPr lang="en-US" sz="2000" dirty="0">
                <a:effectLst/>
                <a:latin typeface="Calibri" panose="020F0502020204030204" pitchFamily="34" charset="0"/>
                <a:ea typeface="Calibri" panose="020F0502020204030204" pitchFamily="34" charset="0"/>
                <a:cs typeface="Arial" panose="020B0604020202020204" pitchFamily="34" charset="0"/>
              </a:rPr>
              <a:t> from the outset </a:t>
            </a:r>
            <a:r>
              <a:rPr lang="en-US" sz="2000" b="1" dirty="0">
                <a:effectLst/>
                <a:latin typeface="Calibri" panose="020F0502020204030204" pitchFamily="34" charset="0"/>
                <a:ea typeface="Calibri" panose="020F0502020204030204" pitchFamily="34" charset="0"/>
                <a:cs typeface="Arial" panose="020B0604020202020204" pitchFamily="34" charset="0"/>
              </a:rPr>
              <a:t>scroll by scroll, as it is stated: “Then I said, behold, I come with the scroll of the book that is written for me”</a:t>
            </a:r>
            <a:r>
              <a:rPr lang="en-US" sz="2000" dirty="0">
                <a:effectLst/>
                <a:latin typeface="Calibri" panose="020F0502020204030204" pitchFamily="34" charset="0"/>
                <a:ea typeface="Calibri" panose="020F0502020204030204" pitchFamily="34" charset="0"/>
                <a:cs typeface="Arial" panose="020B0604020202020204" pitchFamily="34" charset="0"/>
              </a:rPr>
              <a:t> (Psalms 40:8). King David is saying about himself that there is a section of the Torah, “the scroll of the book,” that alludes to him, i.e., “that is written for me.” This indicates that each portion of the Torah constitutes a separate scroll. </a:t>
            </a:r>
            <a:r>
              <a:rPr lang="en-US" sz="2000" b="1" dirty="0">
                <a:effectLst/>
                <a:latin typeface="Calibri" panose="020F0502020204030204" pitchFamily="34" charset="0"/>
                <a:ea typeface="Calibri" panose="020F0502020204030204" pitchFamily="34" charset="0"/>
                <a:cs typeface="Arial" panose="020B0604020202020204" pitchFamily="34" charset="0"/>
              </a:rPr>
              <a:t>Rabbi Shimon ben </a:t>
            </a:r>
            <a:r>
              <a:rPr lang="en-US" sz="2000" b="1" dirty="0" err="1">
                <a:effectLst/>
                <a:latin typeface="Calibri" panose="020F0502020204030204" pitchFamily="34" charset="0"/>
                <a:ea typeface="Calibri" panose="020F0502020204030204" pitchFamily="34" charset="0"/>
                <a:cs typeface="Arial" panose="020B0604020202020204" pitchFamily="34" charset="0"/>
              </a:rPr>
              <a:t>Lakish</a:t>
            </a:r>
            <a:r>
              <a:rPr lang="en-US" sz="2000" b="1" dirty="0">
                <a:effectLst/>
                <a:latin typeface="Calibri" panose="020F0502020204030204" pitchFamily="34" charset="0"/>
                <a:ea typeface="Calibri" panose="020F0502020204030204" pitchFamily="34" charset="0"/>
                <a:cs typeface="Arial" panose="020B0604020202020204" pitchFamily="34" charset="0"/>
              </a:rPr>
              <a:t> says: The Torah was given</a:t>
            </a:r>
            <a:r>
              <a:rPr lang="en-US" sz="2000" dirty="0">
                <a:effectLst/>
                <a:latin typeface="Calibri" panose="020F0502020204030204" pitchFamily="34" charset="0"/>
                <a:ea typeface="Calibri" panose="020F0502020204030204" pitchFamily="34" charset="0"/>
                <a:cs typeface="Arial" panose="020B0604020202020204" pitchFamily="34" charset="0"/>
              </a:rPr>
              <a:t> as </a:t>
            </a:r>
            <a:r>
              <a:rPr lang="en-US" sz="2000" b="1" dirty="0">
                <a:effectLst/>
                <a:latin typeface="Calibri" panose="020F0502020204030204" pitchFamily="34" charset="0"/>
                <a:ea typeface="Calibri" panose="020F0502020204030204" pitchFamily="34" charset="0"/>
                <a:cs typeface="Arial" panose="020B0604020202020204" pitchFamily="34" charset="0"/>
              </a:rPr>
              <a:t>a complete</a:t>
            </a:r>
            <a:r>
              <a:rPr lang="en-US" sz="2000" dirty="0">
                <a:effectLst/>
                <a:latin typeface="Calibri" panose="020F0502020204030204" pitchFamily="34" charset="0"/>
                <a:ea typeface="Calibri" panose="020F0502020204030204" pitchFamily="34" charset="0"/>
                <a:cs typeface="Arial" panose="020B0604020202020204" pitchFamily="34" charset="0"/>
              </a:rPr>
              <a:t> book, </a:t>
            </a:r>
            <a:r>
              <a:rPr lang="en-US" sz="2000" b="1" dirty="0">
                <a:effectLst/>
                <a:latin typeface="Calibri" panose="020F0502020204030204" pitchFamily="34" charset="0"/>
                <a:ea typeface="Calibri" panose="020F0502020204030204" pitchFamily="34" charset="0"/>
                <a:cs typeface="Arial" panose="020B0604020202020204" pitchFamily="34" charset="0"/>
              </a:rPr>
              <a:t>as it is stated: “Take this scroll of the Torah”</a:t>
            </a:r>
            <a:r>
              <a:rPr lang="en-US" sz="2000" dirty="0">
                <a:effectLst/>
                <a:latin typeface="Calibri" panose="020F0502020204030204" pitchFamily="34" charset="0"/>
                <a:ea typeface="Calibri" panose="020F0502020204030204" pitchFamily="34" charset="0"/>
                <a:cs typeface="Arial" panose="020B0604020202020204" pitchFamily="34" charset="0"/>
              </a:rPr>
              <a:t> (Deuteronomy 31:26), which teaches that from the outset Torah was given as a complete unit. </a:t>
            </a:r>
          </a:p>
        </p:txBody>
      </p:sp>
      <p:sp>
        <p:nvSpPr>
          <p:cNvPr id="4" name="Content Placeholder 3">
            <a:extLst>
              <a:ext uri="{FF2B5EF4-FFF2-40B4-BE49-F238E27FC236}">
                <a16:creationId xmlns:a16="http://schemas.microsoft.com/office/drawing/2014/main" id="{B05BAD5A-9F73-46F3-B128-72921090A155}"/>
              </a:ext>
            </a:extLst>
          </p:cNvPr>
          <p:cNvSpPr>
            <a:spLocks noGrp="1"/>
          </p:cNvSpPr>
          <p:nvPr>
            <p:ph sz="half" idx="2"/>
          </p:nvPr>
        </p:nvSpPr>
        <p:spPr>
          <a:xfrm>
            <a:off x="8717872" y="365124"/>
            <a:ext cx="3124940" cy="5811839"/>
          </a:xfrm>
        </p:spPr>
        <p:txBody>
          <a:bodyPr>
            <a:normAutofit/>
          </a:bodyPr>
          <a:lstStyle/>
          <a:p>
            <a:pPr marL="0" indent="0" algn="just" rtl="1">
              <a:buNone/>
            </a:pPr>
            <a:r>
              <a:rPr lang="he-IL" sz="1800" dirty="0">
                <a:effectLst/>
                <a:latin typeface="Calibri" panose="020F0502020204030204" pitchFamily="34" charset="0"/>
                <a:ea typeface="Calibri" panose="020F0502020204030204" pitchFamily="34" charset="0"/>
                <a:cs typeface="Arial" panose="020B0604020202020204" pitchFamily="34" charset="0"/>
              </a:rPr>
              <a:t>כתנאי אין </a:t>
            </a:r>
            <a:r>
              <a:rPr lang="he-IL" sz="1800" dirty="0" err="1">
                <a:effectLst/>
                <a:latin typeface="Calibri" panose="020F0502020204030204" pitchFamily="34" charset="0"/>
                <a:ea typeface="Calibri" panose="020F0502020204030204" pitchFamily="34" charset="0"/>
                <a:cs typeface="Arial" panose="020B0604020202020204" pitchFamily="34" charset="0"/>
              </a:rPr>
              <a:t>כותבין</a:t>
            </a:r>
            <a:r>
              <a:rPr lang="he-IL" sz="1800" dirty="0">
                <a:effectLst/>
                <a:latin typeface="Calibri" panose="020F0502020204030204" pitchFamily="34" charset="0"/>
                <a:ea typeface="Calibri" panose="020F0502020204030204" pitchFamily="34" charset="0"/>
                <a:cs typeface="Arial" panose="020B0604020202020204" pitchFamily="34" charset="0"/>
              </a:rPr>
              <a:t> מגילה לתינוק להתלמד בה ואם דעתו להשלים מותר ר' יהודה אומר בבראשית עד דור המבול בתורת כהנים עד ויהי ביום השמיני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1">
              <a:buNone/>
            </a:pPr>
            <a:r>
              <a:rPr lang="he-IL" sz="1800" dirty="0" err="1">
                <a:effectLst/>
                <a:latin typeface="Calibri" panose="020F0502020204030204" pitchFamily="34" charset="0"/>
                <a:ea typeface="Calibri" panose="020F0502020204030204" pitchFamily="34" charset="0"/>
                <a:cs typeface="Arial" panose="020B0604020202020204" pitchFamily="34" charset="0"/>
              </a:rPr>
              <a:t>א"ר</a:t>
            </a:r>
            <a:r>
              <a:rPr lang="he-IL" sz="1800" dirty="0">
                <a:effectLst/>
                <a:latin typeface="Calibri" panose="020F0502020204030204" pitchFamily="34" charset="0"/>
                <a:ea typeface="Calibri" panose="020F0502020204030204" pitchFamily="34" charset="0"/>
                <a:cs typeface="Arial" panose="020B0604020202020204" pitchFamily="34" charset="0"/>
              </a:rPr>
              <a:t> יוחנן משום רבי בנאה תורה מגילה </a:t>
            </a:r>
            <a:r>
              <a:rPr lang="he-IL" sz="1800" dirty="0" err="1">
                <a:effectLst/>
                <a:latin typeface="Calibri" panose="020F0502020204030204" pitchFamily="34" charset="0"/>
                <a:ea typeface="Calibri" panose="020F0502020204030204" pitchFamily="34" charset="0"/>
                <a:cs typeface="Arial" panose="020B0604020202020204" pitchFamily="34" charset="0"/>
              </a:rPr>
              <a:t>מגילה</a:t>
            </a:r>
            <a:r>
              <a:rPr lang="he-IL" sz="1800" dirty="0">
                <a:effectLst/>
                <a:latin typeface="Calibri" panose="020F0502020204030204" pitchFamily="34" charset="0"/>
                <a:ea typeface="Calibri" panose="020F0502020204030204" pitchFamily="34" charset="0"/>
                <a:cs typeface="Arial" panose="020B0604020202020204" pitchFamily="34" charset="0"/>
              </a:rPr>
              <a:t> ניתנה שנא' (תהלים מ, ח) אז אמרתי הנה באתי במגילת ספר כתוב עלי </a:t>
            </a:r>
            <a:r>
              <a:rPr lang="he-IL" sz="1800" dirty="0" err="1">
                <a:effectLst/>
                <a:latin typeface="Calibri" panose="020F0502020204030204" pitchFamily="34" charset="0"/>
                <a:ea typeface="Calibri" panose="020F0502020204030204" pitchFamily="34" charset="0"/>
                <a:cs typeface="Arial" panose="020B0604020202020204" pitchFamily="34" charset="0"/>
              </a:rPr>
              <a:t>ר"ש</a:t>
            </a:r>
            <a:r>
              <a:rPr lang="he-IL" sz="1800" dirty="0">
                <a:effectLst/>
                <a:latin typeface="Calibri" panose="020F0502020204030204" pitchFamily="34" charset="0"/>
                <a:ea typeface="Calibri" panose="020F0502020204030204" pitchFamily="34" charset="0"/>
                <a:cs typeface="Arial" panose="020B0604020202020204" pitchFamily="34" charset="0"/>
              </a:rPr>
              <a:t> בן לקיש אומר תורה חתומה ניתנה שנאמר (דברים לא, </a:t>
            </a:r>
            <a:r>
              <a:rPr lang="he-IL" sz="1800" dirty="0" err="1">
                <a:effectLst/>
                <a:latin typeface="Calibri" panose="020F0502020204030204" pitchFamily="34" charset="0"/>
                <a:ea typeface="Calibri" panose="020F0502020204030204" pitchFamily="34" charset="0"/>
                <a:cs typeface="Arial" panose="020B0604020202020204" pitchFamily="34" charset="0"/>
              </a:rPr>
              <a:t>כו</a:t>
            </a:r>
            <a:r>
              <a:rPr lang="he-IL" sz="1800" dirty="0">
                <a:effectLst/>
                <a:latin typeface="Calibri" panose="020F0502020204030204" pitchFamily="34" charset="0"/>
                <a:ea typeface="Calibri" panose="020F0502020204030204" pitchFamily="34" charset="0"/>
                <a:cs typeface="Arial" panose="020B0604020202020204" pitchFamily="34" charset="0"/>
              </a:rPr>
              <a:t>) לקוח את ספר התורה הזאת </a:t>
            </a:r>
            <a:endParaRPr lang="en-US" dirty="0"/>
          </a:p>
        </p:txBody>
      </p:sp>
    </p:spTree>
    <p:extLst>
      <p:ext uri="{BB962C8B-B14F-4D97-AF65-F5344CB8AC3E}">
        <p14:creationId xmlns:p14="http://schemas.microsoft.com/office/powerpoint/2010/main" val="128165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FCBC7-112D-47F2-8AB0-28CFD8066629}"/>
              </a:ext>
            </a:extLst>
          </p:cNvPr>
          <p:cNvSpPr>
            <a:spLocks noGrp="1"/>
          </p:cNvSpPr>
          <p:nvPr>
            <p:ph type="title"/>
          </p:nvPr>
        </p:nvSpPr>
        <p:spPr/>
        <p:txBody>
          <a:bodyPr/>
          <a:lstStyle/>
          <a:p>
            <a:r>
              <a:rPr lang="en-US" dirty="0"/>
              <a:t>Rabbi Yitzchak </a:t>
            </a:r>
            <a:r>
              <a:rPr lang="en-US" dirty="0" err="1"/>
              <a:t>Alfasi</a:t>
            </a:r>
            <a:r>
              <a:rPr lang="en-US" dirty="0"/>
              <a:t> (1013-1103 Spain)</a:t>
            </a:r>
          </a:p>
        </p:txBody>
      </p:sp>
      <p:sp>
        <p:nvSpPr>
          <p:cNvPr id="3" name="Content Placeholder 2">
            <a:extLst>
              <a:ext uri="{FF2B5EF4-FFF2-40B4-BE49-F238E27FC236}">
                <a16:creationId xmlns:a16="http://schemas.microsoft.com/office/drawing/2014/main" id="{AE15AE0B-538A-4CBF-B141-006848871B32}"/>
              </a:ext>
            </a:extLst>
          </p:cNvPr>
          <p:cNvSpPr>
            <a:spLocks noGrp="1"/>
          </p:cNvSpPr>
          <p:nvPr>
            <p:ph sz="half" idx="1"/>
          </p:nvPr>
        </p:nvSpPr>
        <p:spPr/>
        <p:txBody>
          <a:bodyPr>
            <a:normAutofit lnSpcReduction="10000"/>
          </a:bodyPr>
          <a:lstStyle/>
          <a:p>
            <a:pPr marL="0" indent="0" algn="just">
              <a:buNone/>
            </a:pPr>
            <a:r>
              <a:rPr lang="en-US" dirty="0"/>
              <a:t>Rabbi </a:t>
            </a:r>
            <a:r>
              <a:rPr lang="en-US" dirty="0" err="1"/>
              <a:t>Yochanan</a:t>
            </a:r>
            <a:r>
              <a:rPr lang="en-US" dirty="0"/>
              <a:t> and Rabbi Shimon ben </a:t>
            </a:r>
            <a:r>
              <a:rPr lang="en-US" dirty="0" err="1"/>
              <a:t>Lakish</a:t>
            </a:r>
            <a:r>
              <a:rPr lang="en-US" dirty="0"/>
              <a:t> were reading from </a:t>
            </a:r>
            <a:r>
              <a:rPr lang="en-US" dirty="0" err="1"/>
              <a:t>Sefer</a:t>
            </a:r>
            <a:r>
              <a:rPr lang="en-US" dirty="0"/>
              <a:t> </a:t>
            </a:r>
            <a:r>
              <a:rPr lang="en-US" dirty="0" err="1"/>
              <a:t>Agadita</a:t>
            </a:r>
            <a:r>
              <a:rPr lang="en-US" dirty="0"/>
              <a:t> on Shabbat. But I you can’t write those stories down? But you can because ‘It is a time to act for the LORD, to violate Your teachings.’ (</a:t>
            </a:r>
            <a:r>
              <a:rPr lang="en-US" dirty="0" err="1"/>
              <a:t>Tehillim</a:t>
            </a:r>
            <a:r>
              <a:rPr lang="en-US" dirty="0"/>
              <a:t> 119:126) here too as well. </a:t>
            </a:r>
            <a:r>
              <a:rPr lang="en-US" dirty="0" err="1"/>
              <a:t>liHalacha</a:t>
            </a:r>
            <a:r>
              <a:rPr lang="en-US" dirty="0"/>
              <a:t> We write Megillahs (books not containing whole book of Torah) so that children can learn from them. </a:t>
            </a:r>
          </a:p>
        </p:txBody>
      </p:sp>
      <p:sp>
        <p:nvSpPr>
          <p:cNvPr id="4" name="Content Placeholder 3">
            <a:extLst>
              <a:ext uri="{FF2B5EF4-FFF2-40B4-BE49-F238E27FC236}">
                <a16:creationId xmlns:a16="http://schemas.microsoft.com/office/drawing/2014/main" id="{47BC84AB-8C56-46EA-93BF-2AE4FCC797CD}"/>
              </a:ext>
            </a:extLst>
          </p:cNvPr>
          <p:cNvSpPr>
            <a:spLocks noGrp="1"/>
          </p:cNvSpPr>
          <p:nvPr>
            <p:ph sz="half" idx="2"/>
          </p:nvPr>
        </p:nvSpPr>
        <p:spPr/>
        <p:txBody>
          <a:bodyPr>
            <a:normAutofit lnSpcReduction="10000"/>
          </a:bodyPr>
          <a:lstStyle/>
          <a:p>
            <a:pPr marL="0" indent="0" algn="r" rtl="1">
              <a:buNone/>
            </a:pPr>
            <a:r>
              <a:rPr lang="he-IL" dirty="0" err="1"/>
              <a:t>רי"ף</a:t>
            </a:r>
            <a:r>
              <a:rPr lang="he-IL" dirty="0"/>
              <a:t> מסכת גיטין דף </a:t>
            </a:r>
            <a:r>
              <a:rPr lang="he-IL" dirty="0" err="1"/>
              <a:t>כז</a:t>
            </a:r>
            <a:r>
              <a:rPr lang="he-IL" dirty="0"/>
              <a:t> עמוד ב</a:t>
            </a:r>
          </a:p>
          <a:p>
            <a:pPr marL="0" indent="0" algn="just" rtl="1">
              <a:buNone/>
            </a:pPr>
            <a:r>
              <a:rPr lang="he-IL" dirty="0"/>
              <a:t>דר' יוחנן </a:t>
            </a:r>
            <a:r>
              <a:rPr lang="he-IL" dirty="0" err="1"/>
              <a:t>ורשב"ל</a:t>
            </a:r>
            <a:r>
              <a:rPr lang="he-IL" dirty="0"/>
              <a:t> מעייני בספרא </a:t>
            </a:r>
            <a:r>
              <a:rPr lang="he-IL" dirty="0" err="1"/>
              <a:t>דאגדתא</a:t>
            </a:r>
            <a:r>
              <a:rPr lang="he-IL" dirty="0"/>
              <a:t> בשבת והא לא ניתן </a:t>
            </a:r>
            <a:r>
              <a:rPr lang="he-IL" dirty="0" err="1"/>
              <a:t>ליכתב</a:t>
            </a:r>
            <a:r>
              <a:rPr lang="he-IL" dirty="0"/>
              <a:t> אלא כיון דלא אפשר עת לעשות לה' הפרו תורתך הכי נמי כיון דלא אפשר עת</a:t>
            </a:r>
            <a:r>
              <a:rPr lang="en-US" dirty="0"/>
              <a:t> </a:t>
            </a:r>
            <a:r>
              <a:rPr lang="he-IL" dirty="0"/>
              <a:t>לעשות לה' הפרו תורתך </a:t>
            </a:r>
            <a:r>
              <a:rPr lang="he-IL" dirty="0" err="1"/>
              <a:t>כותבין</a:t>
            </a:r>
            <a:r>
              <a:rPr lang="he-IL" dirty="0"/>
              <a:t> מגילה לתינוק להתלמד בה וכן הלכה: </a:t>
            </a:r>
            <a:endParaRPr lang="en-US" dirty="0"/>
          </a:p>
        </p:txBody>
      </p:sp>
    </p:spTree>
    <p:extLst>
      <p:ext uri="{BB962C8B-B14F-4D97-AF65-F5344CB8AC3E}">
        <p14:creationId xmlns:p14="http://schemas.microsoft.com/office/powerpoint/2010/main" val="234075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3332</Words>
  <Application>Microsoft Office PowerPoint</Application>
  <PresentationFormat>Widescreen</PresentationFormat>
  <Paragraphs>119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Taamey Frank CLM</vt:lpstr>
      <vt:lpstr>Office Theme</vt:lpstr>
      <vt:lpstr>Jewish Art: Pesukim Verses from Tanakh</vt:lpstr>
      <vt:lpstr>On Jewelry</vt:lpstr>
      <vt:lpstr>Micrography </vt:lpstr>
      <vt:lpstr>Decorating Ketubahs</vt:lpstr>
      <vt:lpstr>Torah given in one section or many? (Gittin 60a)</vt:lpstr>
      <vt:lpstr>PowerPoint Presentation</vt:lpstr>
      <vt:lpstr>PowerPoint Presentation</vt:lpstr>
      <vt:lpstr>PowerPoint Presentation</vt:lpstr>
      <vt:lpstr>Rabbi Yitzchak Alfasi (1013-1103 Spain)</vt:lpstr>
      <vt:lpstr>Rabbi Nissim ben Reuven (Barcelona, 1320- 1380)</vt:lpstr>
      <vt:lpstr>Rambam Mishneh Torah Tefillin Mezuzah and Sefer Torah 7:14</vt:lpstr>
      <vt:lpstr>Writing Pesukim on a Tallit – Shu”t HaRambam 7</vt:lpstr>
      <vt:lpstr>Shulchan Aruch Yoreh Deah 283</vt:lpstr>
      <vt:lpstr>Minhag is against Shulchan Aruch</vt:lpstr>
      <vt:lpstr>Turei Zahav - David ha-Levi Segal (1586 –1667) Poland</vt:lpstr>
      <vt:lpstr>Shulchan Aruch Yoreh Deah 283</vt:lpstr>
      <vt:lpstr>Why does 3 words help?</vt:lpstr>
      <vt:lpstr>Possible solutions – Tashbetz – Rabbi Shimon ben Zemah Duran, (1361–1444, Spain)</vt:lpstr>
      <vt:lpstr>You have the jewelry, now what?</vt:lpstr>
      <vt:lpstr>Tzitz Eliezer 16:30 – R’ Eliezer Waldenburg</vt:lpstr>
      <vt:lpstr>Wearing the verses into bathroom</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Jewish Art: Pesukim Verses from Tanakh</dc:title>
  <dc:creator>Chaim</dc:creator>
  <cp:lastModifiedBy>Chaim</cp:lastModifiedBy>
  <cp:revision>25</cp:revision>
  <dcterms:created xsi:type="dcterms:W3CDTF">2021-07-13T21:51:43Z</dcterms:created>
  <dcterms:modified xsi:type="dcterms:W3CDTF">2021-07-14T21:47:06Z</dcterms:modified>
</cp:coreProperties>
</file>