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75" r:id="rId3"/>
    <p:sldId id="266" r:id="rId4"/>
    <p:sldId id="273" r:id="rId5"/>
    <p:sldId id="274" r:id="rId6"/>
    <p:sldId id="282" r:id="rId7"/>
    <p:sldId id="276" r:id="rId8"/>
    <p:sldId id="277" r:id="rId9"/>
    <p:sldId id="272" r:id="rId10"/>
    <p:sldId id="258" r:id="rId11"/>
    <p:sldId id="267" r:id="rId12"/>
    <p:sldId id="264" r:id="rId13"/>
    <p:sldId id="283" r:id="rId14"/>
    <p:sldId id="271" r:id="rId15"/>
    <p:sldId id="268" r:id="rId16"/>
    <p:sldId id="269" r:id="rId17"/>
    <p:sldId id="270" r:id="rId18"/>
    <p:sldId id="265" r:id="rId19"/>
    <p:sldId id="262" r:id="rId20"/>
    <p:sldId id="279" r:id="rId21"/>
    <p:sldId id="280" r:id="rId22"/>
    <p:sldId id="281" r:id="rId23"/>
    <p:sldId id="284" r:id="rId24"/>
    <p:sldId id="285" r:id="rId25"/>
    <p:sldId id="26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78" d="100"/>
          <a:sy n="78" d="100"/>
        </p:scale>
        <p:origin x="82" y="2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DF93-D7EE-4920-A340-87B3594503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BC91E5-BE36-4B0E-9741-A83AA8802F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888D12-C661-4633-B6D2-C7D7519EA23F}"/>
              </a:ext>
            </a:extLst>
          </p:cNvPr>
          <p:cNvSpPr>
            <a:spLocks noGrp="1"/>
          </p:cNvSpPr>
          <p:nvPr>
            <p:ph type="dt" sz="half" idx="10"/>
          </p:nvPr>
        </p:nvSpPr>
        <p:spPr/>
        <p:txBody>
          <a:bodyPr/>
          <a:lstStyle/>
          <a:p>
            <a:fld id="{3AC46B56-CF66-46B3-8B8A-178B343FC374}" type="datetimeFigureOut">
              <a:rPr lang="en-US" smtClean="0"/>
              <a:t>6/21/2021</a:t>
            </a:fld>
            <a:endParaRPr lang="en-US"/>
          </a:p>
        </p:txBody>
      </p:sp>
      <p:sp>
        <p:nvSpPr>
          <p:cNvPr id="5" name="Footer Placeholder 4">
            <a:extLst>
              <a:ext uri="{FF2B5EF4-FFF2-40B4-BE49-F238E27FC236}">
                <a16:creationId xmlns:a16="http://schemas.microsoft.com/office/drawing/2014/main" id="{0B38012D-776A-40D8-81F5-0F2FF850A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58CB2-591F-43C1-8093-EEBF6F131E48}"/>
              </a:ext>
            </a:extLst>
          </p:cNvPr>
          <p:cNvSpPr>
            <a:spLocks noGrp="1"/>
          </p:cNvSpPr>
          <p:nvPr>
            <p:ph type="sldNum" sz="quarter" idx="12"/>
          </p:nvPr>
        </p:nvSpPr>
        <p:spPr/>
        <p:txBody>
          <a:bodyPr/>
          <a:lstStyle/>
          <a:p>
            <a:fld id="{9C65CD37-C77D-4DC0-856E-CB4E008B4218}" type="slidenum">
              <a:rPr lang="en-US" smtClean="0"/>
              <a:t>‹#›</a:t>
            </a:fld>
            <a:endParaRPr lang="en-US"/>
          </a:p>
        </p:txBody>
      </p:sp>
    </p:spTree>
    <p:extLst>
      <p:ext uri="{BB962C8B-B14F-4D97-AF65-F5344CB8AC3E}">
        <p14:creationId xmlns:p14="http://schemas.microsoft.com/office/powerpoint/2010/main" val="1943869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5036D-15DA-461E-9B91-1CA2D48EC4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E7C30E-976E-42E6-AE12-B4815B2B29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AD930-B548-494A-B5F4-E060438457C7}"/>
              </a:ext>
            </a:extLst>
          </p:cNvPr>
          <p:cNvSpPr>
            <a:spLocks noGrp="1"/>
          </p:cNvSpPr>
          <p:nvPr>
            <p:ph type="dt" sz="half" idx="10"/>
          </p:nvPr>
        </p:nvSpPr>
        <p:spPr/>
        <p:txBody>
          <a:bodyPr/>
          <a:lstStyle/>
          <a:p>
            <a:fld id="{3AC46B56-CF66-46B3-8B8A-178B343FC374}" type="datetimeFigureOut">
              <a:rPr lang="en-US" smtClean="0"/>
              <a:t>6/21/2021</a:t>
            </a:fld>
            <a:endParaRPr lang="en-US"/>
          </a:p>
        </p:txBody>
      </p:sp>
      <p:sp>
        <p:nvSpPr>
          <p:cNvPr id="5" name="Footer Placeholder 4">
            <a:extLst>
              <a:ext uri="{FF2B5EF4-FFF2-40B4-BE49-F238E27FC236}">
                <a16:creationId xmlns:a16="http://schemas.microsoft.com/office/drawing/2014/main" id="{1E28533E-FE6D-41B7-A9CF-EE99C4727F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EFC8-876C-4DBD-AFAE-FA4C1CFA6BB2}"/>
              </a:ext>
            </a:extLst>
          </p:cNvPr>
          <p:cNvSpPr>
            <a:spLocks noGrp="1"/>
          </p:cNvSpPr>
          <p:nvPr>
            <p:ph type="sldNum" sz="quarter" idx="12"/>
          </p:nvPr>
        </p:nvSpPr>
        <p:spPr/>
        <p:txBody>
          <a:bodyPr/>
          <a:lstStyle/>
          <a:p>
            <a:fld id="{9C65CD37-C77D-4DC0-856E-CB4E008B4218}" type="slidenum">
              <a:rPr lang="en-US" smtClean="0"/>
              <a:t>‹#›</a:t>
            </a:fld>
            <a:endParaRPr lang="en-US"/>
          </a:p>
        </p:txBody>
      </p:sp>
    </p:spTree>
    <p:extLst>
      <p:ext uri="{BB962C8B-B14F-4D97-AF65-F5344CB8AC3E}">
        <p14:creationId xmlns:p14="http://schemas.microsoft.com/office/powerpoint/2010/main" val="330777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8B82AE-BD57-4FBC-BB68-38AF557B57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8E09ED-B7C7-4A00-84FB-CCCE4AC4AB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E9390-5BCC-4441-B0DB-1AD049572CB0}"/>
              </a:ext>
            </a:extLst>
          </p:cNvPr>
          <p:cNvSpPr>
            <a:spLocks noGrp="1"/>
          </p:cNvSpPr>
          <p:nvPr>
            <p:ph type="dt" sz="half" idx="10"/>
          </p:nvPr>
        </p:nvSpPr>
        <p:spPr/>
        <p:txBody>
          <a:bodyPr/>
          <a:lstStyle/>
          <a:p>
            <a:fld id="{3AC46B56-CF66-46B3-8B8A-178B343FC374}" type="datetimeFigureOut">
              <a:rPr lang="en-US" smtClean="0"/>
              <a:t>6/21/2021</a:t>
            </a:fld>
            <a:endParaRPr lang="en-US"/>
          </a:p>
        </p:txBody>
      </p:sp>
      <p:sp>
        <p:nvSpPr>
          <p:cNvPr id="5" name="Footer Placeholder 4">
            <a:extLst>
              <a:ext uri="{FF2B5EF4-FFF2-40B4-BE49-F238E27FC236}">
                <a16:creationId xmlns:a16="http://schemas.microsoft.com/office/drawing/2014/main" id="{11D36A81-D455-4E8F-9E9C-C715307AB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67EBA-4246-4FC9-B595-B450D9BAC067}"/>
              </a:ext>
            </a:extLst>
          </p:cNvPr>
          <p:cNvSpPr>
            <a:spLocks noGrp="1"/>
          </p:cNvSpPr>
          <p:nvPr>
            <p:ph type="sldNum" sz="quarter" idx="12"/>
          </p:nvPr>
        </p:nvSpPr>
        <p:spPr/>
        <p:txBody>
          <a:bodyPr/>
          <a:lstStyle/>
          <a:p>
            <a:fld id="{9C65CD37-C77D-4DC0-856E-CB4E008B4218}" type="slidenum">
              <a:rPr lang="en-US" smtClean="0"/>
              <a:t>‹#›</a:t>
            </a:fld>
            <a:endParaRPr lang="en-US"/>
          </a:p>
        </p:txBody>
      </p:sp>
    </p:spTree>
    <p:extLst>
      <p:ext uri="{BB962C8B-B14F-4D97-AF65-F5344CB8AC3E}">
        <p14:creationId xmlns:p14="http://schemas.microsoft.com/office/powerpoint/2010/main" val="332536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F945-F825-4350-9B2C-644A32AC7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F24A71-CA84-46AB-8BEF-BD8A895320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F8034-CD22-4403-A1E1-C35399318DF7}"/>
              </a:ext>
            </a:extLst>
          </p:cNvPr>
          <p:cNvSpPr>
            <a:spLocks noGrp="1"/>
          </p:cNvSpPr>
          <p:nvPr>
            <p:ph type="dt" sz="half" idx="10"/>
          </p:nvPr>
        </p:nvSpPr>
        <p:spPr/>
        <p:txBody>
          <a:bodyPr/>
          <a:lstStyle/>
          <a:p>
            <a:fld id="{3AC46B56-CF66-46B3-8B8A-178B343FC374}" type="datetimeFigureOut">
              <a:rPr lang="en-US" smtClean="0"/>
              <a:t>6/21/2021</a:t>
            </a:fld>
            <a:endParaRPr lang="en-US"/>
          </a:p>
        </p:txBody>
      </p:sp>
      <p:sp>
        <p:nvSpPr>
          <p:cNvPr id="5" name="Footer Placeholder 4">
            <a:extLst>
              <a:ext uri="{FF2B5EF4-FFF2-40B4-BE49-F238E27FC236}">
                <a16:creationId xmlns:a16="http://schemas.microsoft.com/office/drawing/2014/main" id="{04AE3919-560C-464D-9851-DD812CBD9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EAC7F-AAA5-4082-AE42-A9B1171B328A}"/>
              </a:ext>
            </a:extLst>
          </p:cNvPr>
          <p:cNvSpPr>
            <a:spLocks noGrp="1"/>
          </p:cNvSpPr>
          <p:nvPr>
            <p:ph type="sldNum" sz="quarter" idx="12"/>
          </p:nvPr>
        </p:nvSpPr>
        <p:spPr/>
        <p:txBody>
          <a:bodyPr/>
          <a:lstStyle/>
          <a:p>
            <a:fld id="{9C65CD37-C77D-4DC0-856E-CB4E008B4218}" type="slidenum">
              <a:rPr lang="en-US" smtClean="0"/>
              <a:t>‹#›</a:t>
            </a:fld>
            <a:endParaRPr lang="en-US"/>
          </a:p>
        </p:txBody>
      </p:sp>
    </p:spTree>
    <p:extLst>
      <p:ext uri="{BB962C8B-B14F-4D97-AF65-F5344CB8AC3E}">
        <p14:creationId xmlns:p14="http://schemas.microsoft.com/office/powerpoint/2010/main" val="89896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ACA40-9263-43D5-AA2A-FE56CDEED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B8B4AD-3C38-4354-AE92-5AE531360A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28C70A-2DF7-4276-96AA-BF26082C84EB}"/>
              </a:ext>
            </a:extLst>
          </p:cNvPr>
          <p:cNvSpPr>
            <a:spLocks noGrp="1"/>
          </p:cNvSpPr>
          <p:nvPr>
            <p:ph type="dt" sz="half" idx="10"/>
          </p:nvPr>
        </p:nvSpPr>
        <p:spPr/>
        <p:txBody>
          <a:bodyPr/>
          <a:lstStyle/>
          <a:p>
            <a:fld id="{3AC46B56-CF66-46B3-8B8A-178B343FC374}" type="datetimeFigureOut">
              <a:rPr lang="en-US" smtClean="0"/>
              <a:t>6/21/2021</a:t>
            </a:fld>
            <a:endParaRPr lang="en-US"/>
          </a:p>
        </p:txBody>
      </p:sp>
      <p:sp>
        <p:nvSpPr>
          <p:cNvPr id="5" name="Footer Placeholder 4">
            <a:extLst>
              <a:ext uri="{FF2B5EF4-FFF2-40B4-BE49-F238E27FC236}">
                <a16:creationId xmlns:a16="http://schemas.microsoft.com/office/drawing/2014/main" id="{6B6E8F24-9D49-42EF-AB5E-1C3DD2BD4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BCAC9-01D6-4D19-9702-7EBF6AC7A7B5}"/>
              </a:ext>
            </a:extLst>
          </p:cNvPr>
          <p:cNvSpPr>
            <a:spLocks noGrp="1"/>
          </p:cNvSpPr>
          <p:nvPr>
            <p:ph type="sldNum" sz="quarter" idx="12"/>
          </p:nvPr>
        </p:nvSpPr>
        <p:spPr/>
        <p:txBody>
          <a:bodyPr/>
          <a:lstStyle/>
          <a:p>
            <a:fld id="{9C65CD37-C77D-4DC0-856E-CB4E008B4218}" type="slidenum">
              <a:rPr lang="en-US" smtClean="0"/>
              <a:t>‹#›</a:t>
            </a:fld>
            <a:endParaRPr lang="en-US"/>
          </a:p>
        </p:txBody>
      </p:sp>
    </p:spTree>
    <p:extLst>
      <p:ext uri="{BB962C8B-B14F-4D97-AF65-F5344CB8AC3E}">
        <p14:creationId xmlns:p14="http://schemas.microsoft.com/office/powerpoint/2010/main" val="151629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3CF0A-A48E-412D-B3D3-2C8A55E74C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5BFAAE-194E-480A-BD87-56292ABF7C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C2A6D4-7CBB-4A71-B878-240F8D06E1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4705A5-2960-4895-B47E-4709B6F31B40}"/>
              </a:ext>
            </a:extLst>
          </p:cNvPr>
          <p:cNvSpPr>
            <a:spLocks noGrp="1"/>
          </p:cNvSpPr>
          <p:nvPr>
            <p:ph type="dt" sz="half" idx="10"/>
          </p:nvPr>
        </p:nvSpPr>
        <p:spPr/>
        <p:txBody>
          <a:bodyPr/>
          <a:lstStyle/>
          <a:p>
            <a:fld id="{3AC46B56-CF66-46B3-8B8A-178B343FC374}" type="datetimeFigureOut">
              <a:rPr lang="en-US" smtClean="0"/>
              <a:t>6/21/2021</a:t>
            </a:fld>
            <a:endParaRPr lang="en-US"/>
          </a:p>
        </p:txBody>
      </p:sp>
      <p:sp>
        <p:nvSpPr>
          <p:cNvPr id="6" name="Footer Placeholder 5">
            <a:extLst>
              <a:ext uri="{FF2B5EF4-FFF2-40B4-BE49-F238E27FC236}">
                <a16:creationId xmlns:a16="http://schemas.microsoft.com/office/drawing/2014/main" id="{CCBC828C-328D-4799-A878-DE9CCF577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1E9E-CFAF-41FB-BE6E-8E3500CDF733}"/>
              </a:ext>
            </a:extLst>
          </p:cNvPr>
          <p:cNvSpPr>
            <a:spLocks noGrp="1"/>
          </p:cNvSpPr>
          <p:nvPr>
            <p:ph type="sldNum" sz="quarter" idx="12"/>
          </p:nvPr>
        </p:nvSpPr>
        <p:spPr/>
        <p:txBody>
          <a:bodyPr/>
          <a:lstStyle/>
          <a:p>
            <a:fld id="{9C65CD37-C77D-4DC0-856E-CB4E008B4218}" type="slidenum">
              <a:rPr lang="en-US" smtClean="0"/>
              <a:t>‹#›</a:t>
            </a:fld>
            <a:endParaRPr lang="en-US"/>
          </a:p>
        </p:txBody>
      </p:sp>
    </p:spTree>
    <p:extLst>
      <p:ext uri="{BB962C8B-B14F-4D97-AF65-F5344CB8AC3E}">
        <p14:creationId xmlns:p14="http://schemas.microsoft.com/office/powerpoint/2010/main" val="638198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502FD-6AF0-4CEF-A984-146450F840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CD9E4A-1811-4FEF-BCD8-858B70204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DA9525-827F-4464-A043-265BA4B62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97F68F-DA17-458C-B87F-79B27EA9CE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F22875-9160-4653-9693-B445C7CA95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545309-02B0-4E67-9A1C-C47AB9630A9A}"/>
              </a:ext>
            </a:extLst>
          </p:cNvPr>
          <p:cNvSpPr>
            <a:spLocks noGrp="1"/>
          </p:cNvSpPr>
          <p:nvPr>
            <p:ph type="dt" sz="half" idx="10"/>
          </p:nvPr>
        </p:nvSpPr>
        <p:spPr/>
        <p:txBody>
          <a:bodyPr/>
          <a:lstStyle/>
          <a:p>
            <a:fld id="{3AC46B56-CF66-46B3-8B8A-178B343FC374}" type="datetimeFigureOut">
              <a:rPr lang="en-US" smtClean="0"/>
              <a:t>6/21/2021</a:t>
            </a:fld>
            <a:endParaRPr lang="en-US"/>
          </a:p>
        </p:txBody>
      </p:sp>
      <p:sp>
        <p:nvSpPr>
          <p:cNvPr id="8" name="Footer Placeholder 7">
            <a:extLst>
              <a:ext uri="{FF2B5EF4-FFF2-40B4-BE49-F238E27FC236}">
                <a16:creationId xmlns:a16="http://schemas.microsoft.com/office/drawing/2014/main" id="{3F99D0FA-89A7-4FDA-B6A4-BDCF09B575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EDF193-C6D2-4DC9-8D63-727B4C6ABAC0}"/>
              </a:ext>
            </a:extLst>
          </p:cNvPr>
          <p:cNvSpPr>
            <a:spLocks noGrp="1"/>
          </p:cNvSpPr>
          <p:nvPr>
            <p:ph type="sldNum" sz="quarter" idx="12"/>
          </p:nvPr>
        </p:nvSpPr>
        <p:spPr/>
        <p:txBody>
          <a:bodyPr/>
          <a:lstStyle/>
          <a:p>
            <a:fld id="{9C65CD37-C77D-4DC0-856E-CB4E008B4218}" type="slidenum">
              <a:rPr lang="en-US" smtClean="0"/>
              <a:t>‹#›</a:t>
            </a:fld>
            <a:endParaRPr lang="en-US"/>
          </a:p>
        </p:txBody>
      </p:sp>
    </p:spTree>
    <p:extLst>
      <p:ext uri="{BB962C8B-B14F-4D97-AF65-F5344CB8AC3E}">
        <p14:creationId xmlns:p14="http://schemas.microsoft.com/office/powerpoint/2010/main" val="43278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4A7E5-EC01-427E-8A9B-CB61617BEC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219B91-5BEB-413B-A68D-72EDF0E911AC}"/>
              </a:ext>
            </a:extLst>
          </p:cNvPr>
          <p:cNvSpPr>
            <a:spLocks noGrp="1"/>
          </p:cNvSpPr>
          <p:nvPr>
            <p:ph type="dt" sz="half" idx="10"/>
          </p:nvPr>
        </p:nvSpPr>
        <p:spPr/>
        <p:txBody>
          <a:bodyPr/>
          <a:lstStyle/>
          <a:p>
            <a:fld id="{3AC46B56-CF66-46B3-8B8A-178B343FC374}" type="datetimeFigureOut">
              <a:rPr lang="en-US" smtClean="0"/>
              <a:t>6/21/2021</a:t>
            </a:fld>
            <a:endParaRPr lang="en-US"/>
          </a:p>
        </p:txBody>
      </p:sp>
      <p:sp>
        <p:nvSpPr>
          <p:cNvPr id="4" name="Footer Placeholder 3">
            <a:extLst>
              <a:ext uri="{FF2B5EF4-FFF2-40B4-BE49-F238E27FC236}">
                <a16:creationId xmlns:a16="http://schemas.microsoft.com/office/drawing/2014/main" id="{10087219-81FB-4D53-B22A-9B89D8EAD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945A02-7EF6-4F7A-8BBB-6BD8888B4848}"/>
              </a:ext>
            </a:extLst>
          </p:cNvPr>
          <p:cNvSpPr>
            <a:spLocks noGrp="1"/>
          </p:cNvSpPr>
          <p:nvPr>
            <p:ph type="sldNum" sz="quarter" idx="12"/>
          </p:nvPr>
        </p:nvSpPr>
        <p:spPr/>
        <p:txBody>
          <a:bodyPr/>
          <a:lstStyle/>
          <a:p>
            <a:fld id="{9C65CD37-C77D-4DC0-856E-CB4E008B4218}" type="slidenum">
              <a:rPr lang="en-US" smtClean="0"/>
              <a:t>‹#›</a:t>
            </a:fld>
            <a:endParaRPr lang="en-US"/>
          </a:p>
        </p:txBody>
      </p:sp>
    </p:spTree>
    <p:extLst>
      <p:ext uri="{BB962C8B-B14F-4D97-AF65-F5344CB8AC3E}">
        <p14:creationId xmlns:p14="http://schemas.microsoft.com/office/powerpoint/2010/main" val="3270137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A95E50-A558-4CA6-9ED5-5F14C99D7A1B}"/>
              </a:ext>
            </a:extLst>
          </p:cNvPr>
          <p:cNvSpPr>
            <a:spLocks noGrp="1"/>
          </p:cNvSpPr>
          <p:nvPr>
            <p:ph type="dt" sz="half" idx="10"/>
          </p:nvPr>
        </p:nvSpPr>
        <p:spPr/>
        <p:txBody>
          <a:bodyPr/>
          <a:lstStyle/>
          <a:p>
            <a:fld id="{3AC46B56-CF66-46B3-8B8A-178B343FC374}" type="datetimeFigureOut">
              <a:rPr lang="en-US" smtClean="0"/>
              <a:t>6/21/2021</a:t>
            </a:fld>
            <a:endParaRPr lang="en-US"/>
          </a:p>
        </p:txBody>
      </p:sp>
      <p:sp>
        <p:nvSpPr>
          <p:cNvPr id="3" name="Footer Placeholder 2">
            <a:extLst>
              <a:ext uri="{FF2B5EF4-FFF2-40B4-BE49-F238E27FC236}">
                <a16:creationId xmlns:a16="http://schemas.microsoft.com/office/drawing/2014/main" id="{A56F204E-FD5F-4001-B7A8-03DE376885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80485F-96E8-48A3-9343-C48CE8C3B3EE}"/>
              </a:ext>
            </a:extLst>
          </p:cNvPr>
          <p:cNvSpPr>
            <a:spLocks noGrp="1"/>
          </p:cNvSpPr>
          <p:nvPr>
            <p:ph type="sldNum" sz="quarter" idx="12"/>
          </p:nvPr>
        </p:nvSpPr>
        <p:spPr/>
        <p:txBody>
          <a:bodyPr/>
          <a:lstStyle/>
          <a:p>
            <a:fld id="{9C65CD37-C77D-4DC0-856E-CB4E008B4218}" type="slidenum">
              <a:rPr lang="en-US" smtClean="0"/>
              <a:t>‹#›</a:t>
            </a:fld>
            <a:endParaRPr lang="en-US"/>
          </a:p>
        </p:txBody>
      </p:sp>
    </p:spTree>
    <p:extLst>
      <p:ext uri="{BB962C8B-B14F-4D97-AF65-F5344CB8AC3E}">
        <p14:creationId xmlns:p14="http://schemas.microsoft.com/office/powerpoint/2010/main" val="230952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0834B-192C-4EFA-AA36-C3D43D381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25A4DA-072E-483E-A6D7-B2073B29C0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63E9F7-2FAB-455C-A1BF-4A5FE4AB03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CB9419-EA10-4D0C-8BDF-F26AAE3A6646}"/>
              </a:ext>
            </a:extLst>
          </p:cNvPr>
          <p:cNvSpPr>
            <a:spLocks noGrp="1"/>
          </p:cNvSpPr>
          <p:nvPr>
            <p:ph type="dt" sz="half" idx="10"/>
          </p:nvPr>
        </p:nvSpPr>
        <p:spPr/>
        <p:txBody>
          <a:bodyPr/>
          <a:lstStyle/>
          <a:p>
            <a:fld id="{3AC46B56-CF66-46B3-8B8A-178B343FC374}" type="datetimeFigureOut">
              <a:rPr lang="en-US" smtClean="0"/>
              <a:t>6/21/2021</a:t>
            </a:fld>
            <a:endParaRPr lang="en-US"/>
          </a:p>
        </p:txBody>
      </p:sp>
      <p:sp>
        <p:nvSpPr>
          <p:cNvPr id="6" name="Footer Placeholder 5">
            <a:extLst>
              <a:ext uri="{FF2B5EF4-FFF2-40B4-BE49-F238E27FC236}">
                <a16:creationId xmlns:a16="http://schemas.microsoft.com/office/drawing/2014/main" id="{AAB51B52-52C8-47C7-A22E-03F6B7E376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B0582E-FF1A-495B-BEFA-7C97A8B90FD9}"/>
              </a:ext>
            </a:extLst>
          </p:cNvPr>
          <p:cNvSpPr>
            <a:spLocks noGrp="1"/>
          </p:cNvSpPr>
          <p:nvPr>
            <p:ph type="sldNum" sz="quarter" idx="12"/>
          </p:nvPr>
        </p:nvSpPr>
        <p:spPr/>
        <p:txBody>
          <a:bodyPr/>
          <a:lstStyle/>
          <a:p>
            <a:fld id="{9C65CD37-C77D-4DC0-856E-CB4E008B4218}" type="slidenum">
              <a:rPr lang="en-US" smtClean="0"/>
              <a:t>‹#›</a:t>
            </a:fld>
            <a:endParaRPr lang="en-US"/>
          </a:p>
        </p:txBody>
      </p:sp>
    </p:spTree>
    <p:extLst>
      <p:ext uri="{BB962C8B-B14F-4D97-AF65-F5344CB8AC3E}">
        <p14:creationId xmlns:p14="http://schemas.microsoft.com/office/powerpoint/2010/main" val="263979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0DAE-13E2-4987-B4E8-28D8B2456C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97DE87-7643-4C1D-AF18-5FD4711FDF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796121-23FE-4CF0-B72E-3A28315B7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2E860C-A284-47D6-895D-8D9A31DE3554}"/>
              </a:ext>
            </a:extLst>
          </p:cNvPr>
          <p:cNvSpPr>
            <a:spLocks noGrp="1"/>
          </p:cNvSpPr>
          <p:nvPr>
            <p:ph type="dt" sz="half" idx="10"/>
          </p:nvPr>
        </p:nvSpPr>
        <p:spPr/>
        <p:txBody>
          <a:bodyPr/>
          <a:lstStyle/>
          <a:p>
            <a:fld id="{3AC46B56-CF66-46B3-8B8A-178B343FC374}" type="datetimeFigureOut">
              <a:rPr lang="en-US" smtClean="0"/>
              <a:t>6/21/2021</a:t>
            </a:fld>
            <a:endParaRPr lang="en-US"/>
          </a:p>
        </p:txBody>
      </p:sp>
      <p:sp>
        <p:nvSpPr>
          <p:cNvPr id="6" name="Footer Placeholder 5">
            <a:extLst>
              <a:ext uri="{FF2B5EF4-FFF2-40B4-BE49-F238E27FC236}">
                <a16:creationId xmlns:a16="http://schemas.microsoft.com/office/drawing/2014/main" id="{B0B60F2C-618C-455D-9420-0EDF1560A3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031DBC-149C-46E8-A6C4-2E2487530E43}"/>
              </a:ext>
            </a:extLst>
          </p:cNvPr>
          <p:cNvSpPr>
            <a:spLocks noGrp="1"/>
          </p:cNvSpPr>
          <p:nvPr>
            <p:ph type="sldNum" sz="quarter" idx="12"/>
          </p:nvPr>
        </p:nvSpPr>
        <p:spPr/>
        <p:txBody>
          <a:bodyPr/>
          <a:lstStyle/>
          <a:p>
            <a:fld id="{9C65CD37-C77D-4DC0-856E-CB4E008B4218}" type="slidenum">
              <a:rPr lang="en-US" smtClean="0"/>
              <a:t>‹#›</a:t>
            </a:fld>
            <a:endParaRPr lang="en-US"/>
          </a:p>
        </p:txBody>
      </p:sp>
    </p:spTree>
    <p:extLst>
      <p:ext uri="{BB962C8B-B14F-4D97-AF65-F5344CB8AC3E}">
        <p14:creationId xmlns:p14="http://schemas.microsoft.com/office/powerpoint/2010/main" val="355641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4398DF-46BC-42B9-802A-392FD19934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60862A-8A70-4987-97E9-15B52EE2D6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C248D-B042-44AE-B8A1-46BF57D6AE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46B56-CF66-46B3-8B8A-178B343FC374}" type="datetimeFigureOut">
              <a:rPr lang="en-US" smtClean="0"/>
              <a:t>6/21/2021</a:t>
            </a:fld>
            <a:endParaRPr lang="en-US"/>
          </a:p>
        </p:txBody>
      </p:sp>
      <p:sp>
        <p:nvSpPr>
          <p:cNvPr id="5" name="Footer Placeholder 4">
            <a:extLst>
              <a:ext uri="{FF2B5EF4-FFF2-40B4-BE49-F238E27FC236}">
                <a16:creationId xmlns:a16="http://schemas.microsoft.com/office/drawing/2014/main" id="{64500008-DEF0-4B8E-82F7-26A9A9AF0F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F929E4-A6EB-4DF7-A6A8-505440C69E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5CD37-C77D-4DC0-856E-CB4E008B4218}" type="slidenum">
              <a:rPr lang="en-US" smtClean="0"/>
              <a:t>‹#›</a:t>
            </a:fld>
            <a:endParaRPr lang="en-US"/>
          </a:p>
        </p:txBody>
      </p:sp>
    </p:spTree>
    <p:extLst>
      <p:ext uri="{BB962C8B-B14F-4D97-AF65-F5344CB8AC3E}">
        <p14:creationId xmlns:p14="http://schemas.microsoft.com/office/powerpoint/2010/main" val="2267776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yu.edu/cis/activities/arch-of-titu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3B8A-F8A9-4CC8-B47F-A8CDE5CBFE20}"/>
              </a:ext>
            </a:extLst>
          </p:cNvPr>
          <p:cNvSpPr>
            <a:spLocks noGrp="1"/>
          </p:cNvSpPr>
          <p:nvPr>
            <p:ph type="ctrTitle"/>
          </p:nvPr>
        </p:nvSpPr>
        <p:spPr/>
        <p:txBody>
          <a:bodyPr/>
          <a:lstStyle/>
          <a:p>
            <a:r>
              <a:rPr lang="en-US" dirty="0"/>
              <a:t>Jewish Art: Menorah</a:t>
            </a:r>
          </a:p>
        </p:txBody>
      </p:sp>
      <p:sp>
        <p:nvSpPr>
          <p:cNvPr id="3" name="Subtitle 2">
            <a:extLst>
              <a:ext uri="{FF2B5EF4-FFF2-40B4-BE49-F238E27FC236}">
                <a16:creationId xmlns:a16="http://schemas.microsoft.com/office/drawing/2014/main" id="{B8EDF404-6419-4AE0-AB98-7A4F0AAA1743}"/>
              </a:ext>
            </a:extLst>
          </p:cNvPr>
          <p:cNvSpPr>
            <a:spLocks noGrp="1"/>
          </p:cNvSpPr>
          <p:nvPr>
            <p:ph type="subTitle" idx="1"/>
          </p:nvPr>
        </p:nvSpPr>
        <p:spPr/>
        <p:txBody>
          <a:bodyPr/>
          <a:lstStyle/>
          <a:p>
            <a:r>
              <a:rPr lang="en-US" dirty="0"/>
              <a:t>Rabbi Chaim Metzger </a:t>
            </a:r>
          </a:p>
          <a:p>
            <a:r>
              <a:rPr lang="en-US" dirty="0"/>
              <a:t>cmetzger@torontotorah.com</a:t>
            </a:r>
          </a:p>
        </p:txBody>
      </p:sp>
      <p:pic>
        <p:nvPicPr>
          <p:cNvPr id="4" name="Google Shape;56;p13">
            <a:extLst>
              <a:ext uri="{FF2B5EF4-FFF2-40B4-BE49-F238E27FC236}">
                <a16:creationId xmlns:a16="http://schemas.microsoft.com/office/drawing/2014/main" id="{6C016B1E-DE65-4321-8F05-44B122DFBDA8}"/>
              </a:ext>
            </a:extLst>
          </p:cNvPr>
          <p:cNvPicPr preferRelativeResize="0"/>
          <p:nvPr/>
        </p:nvPicPr>
        <p:blipFill rotWithShape="1">
          <a:blip r:embed="rId2">
            <a:alphaModFix/>
          </a:blip>
          <a:srcRect/>
          <a:stretch/>
        </p:blipFill>
        <p:spPr>
          <a:xfrm>
            <a:off x="187496" y="7850"/>
            <a:ext cx="2216775" cy="2216775"/>
          </a:xfrm>
          <a:prstGeom prst="rect">
            <a:avLst/>
          </a:prstGeom>
          <a:noFill/>
          <a:ln>
            <a:noFill/>
          </a:ln>
        </p:spPr>
      </p:pic>
      <p:pic>
        <p:nvPicPr>
          <p:cNvPr id="5" name="Google Shape;57;p13">
            <a:extLst>
              <a:ext uri="{FF2B5EF4-FFF2-40B4-BE49-F238E27FC236}">
                <a16:creationId xmlns:a16="http://schemas.microsoft.com/office/drawing/2014/main" id="{DC38D81F-9E68-40BD-9F1A-967F365B0CEA}"/>
              </a:ext>
            </a:extLst>
          </p:cNvPr>
          <p:cNvPicPr preferRelativeResize="0"/>
          <p:nvPr/>
        </p:nvPicPr>
        <p:blipFill rotWithShape="1">
          <a:blip r:embed="rId3">
            <a:alphaModFix/>
          </a:blip>
          <a:srcRect l="40624" t="2243" r="44260" b="18748"/>
          <a:stretch/>
        </p:blipFill>
        <p:spPr>
          <a:xfrm>
            <a:off x="9787728" y="227075"/>
            <a:ext cx="2216776" cy="1790576"/>
          </a:xfrm>
          <a:prstGeom prst="rect">
            <a:avLst/>
          </a:prstGeom>
          <a:noFill/>
          <a:ln>
            <a:noFill/>
          </a:ln>
        </p:spPr>
      </p:pic>
    </p:spTree>
    <p:extLst>
      <p:ext uri="{BB962C8B-B14F-4D97-AF65-F5344CB8AC3E}">
        <p14:creationId xmlns:p14="http://schemas.microsoft.com/office/powerpoint/2010/main" val="914185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10BA-2D95-44AC-B540-0DF84C1D2CF7}"/>
              </a:ext>
            </a:extLst>
          </p:cNvPr>
          <p:cNvSpPr>
            <a:spLocks noGrp="1"/>
          </p:cNvSpPr>
          <p:nvPr>
            <p:ph type="title"/>
          </p:nvPr>
        </p:nvSpPr>
        <p:spPr/>
        <p:txBody>
          <a:bodyPr/>
          <a:lstStyle/>
          <a:p>
            <a:r>
              <a:rPr lang="en-US" dirty="0"/>
              <a:t>Archeology</a:t>
            </a:r>
          </a:p>
        </p:txBody>
      </p:sp>
      <p:sp>
        <p:nvSpPr>
          <p:cNvPr id="3" name="Content Placeholder 2">
            <a:extLst>
              <a:ext uri="{FF2B5EF4-FFF2-40B4-BE49-F238E27FC236}">
                <a16:creationId xmlns:a16="http://schemas.microsoft.com/office/drawing/2014/main" id="{05596BB9-2A26-41B0-9863-23EE23224AC7}"/>
              </a:ext>
            </a:extLst>
          </p:cNvPr>
          <p:cNvSpPr>
            <a:spLocks noGrp="1"/>
          </p:cNvSpPr>
          <p:nvPr>
            <p:ph idx="1"/>
          </p:nvPr>
        </p:nvSpPr>
        <p:spPr>
          <a:xfrm>
            <a:off x="838200" y="1825625"/>
            <a:ext cx="5257800" cy="4351338"/>
          </a:xfrm>
        </p:spPr>
        <p:txBody>
          <a:bodyPr/>
          <a:lstStyle/>
          <a:p>
            <a:r>
              <a:rPr lang="en-US" dirty="0"/>
              <a:t>Coin of  Antigonus II </a:t>
            </a:r>
            <a:r>
              <a:rPr lang="en-US" dirty="0" err="1"/>
              <a:t>Mattathia</a:t>
            </a:r>
            <a:r>
              <a:rPr lang="en-US" dirty="0"/>
              <a:t>, </a:t>
            </a:r>
            <a:r>
              <a:rPr lang="he-IL" dirty="0"/>
              <a:t> </a:t>
            </a:r>
            <a:r>
              <a:rPr lang="en-US" dirty="0"/>
              <a:t>Last Hasmonean king 40-37 BCE</a:t>
            </a:r>
          </a:p>
          <a:p>
            <a:r>
              <a:rPr lang="en-US" dirty="0"/>
              <a:t>Diagram from </a:t>
            </a:r>
            <a:r>
              <a:rPr lang="en-US" sz="2800" b="0" i="0" u="sng" strike="noStrike" baseline="0" dirty="0">
                <a:latin typeface="Brill-Roman"/>
              </a:rPr>
              <a:t>The Menorah: Evolving into the Most Important Jewish Symbol</a:t>
            </a:r>
            <a:r>
              <a:rPr lang="en-US" sz="2800" b="0" i="0" u="none" strike="noStrike" baseline="0" dirty="0">
                <a:latin typeface="Brill-Roman"/>
              </a:rPr>
              <a:t> by </a:t>
            </a:r>
            <a:r>
              <a:rPr lang="en-US" dirty="0"/>
              <a:t>Rachel </a:t>
            </a:r>
            <a:r>
              <a:rPr lang="en-US" dirty="0" err="1"/>
              <a:t>Hachlili</a:t>
            </a:r>
            <a:r>
              <a:rPr lang="en-US" dirty="0"/>
              <a:t> </a:t>
            </a:r>
          </a:p>
        </p:txBody>
      </p:sp>
      <p:pic>
        <p:nvPicPr>
          <p:cNvPr id="2052" name="Picture 4">
            <a:extLst>
              <a:ext uri="{FF2B5EF4-FFF2-40B4-BE49-F238E27FC236}">
                <a16:creationId xmlns:a16="http://schemas.microsoft.com/office/drawing/2014/main" id="{34BD24CC-B811-49E1-8AB5-E92C1BF42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7023" y="219075"/>
            <a:ext cx="3324225" cy="3209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F3F6628-D29B-4283-9588-73E90961FDFC}"/>
              </a:ext>
            </a:extLst>
          </p:cNvPr>
          <p:cNvPicPr>
            <a:picLocks noChangeAspect="1"/>
          </p:cNvPicPr>
          <p:nvPr/>
        </p:nvPicPr>
        <p:blipFill>
          <a:blip r:embed="rId3"/>
          <a:stretch>
            <a:fillRect/>
          </a:stretch>
        </p:blipFill>
        <p:spPr>
          <a:xfrm>
            <a:off x="6588617" y="3841850"/>
            <a:ext cx="4765183" cy="2182969"/>
          </a:xfrm>
          <a:prstGeom prst="rect">
            <a:avLst/>
          </a:prstGeom>
        </p:spPr>
      </p:pic>
    </p:spTree>
    <p:extLst>
      <p:ext uri="{BB962C8B-B14F-4D97-AF65-F5344CB8AC3E}">
        <p14:creationId xmlns:p14="http://schemas.microsoft.com/office/powerpoint/2010/main" val="1861308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BCDA-C7EE-423E-9DE8-0AFCD5DABE4E}"/>
              </a:ext>
            </a:extLst>
          </p:cNvPr>
          <p:cNvSpPr>
            <a:spLocks noGrp="1"/>
          </p:cNvSpPr>
          <p:nvPr>
            <p:ph type="title"/>
          </p:nvPr>
        </p:nvSpPr>
        <p:spPr>
          <a:xfrm>
            <a:off x="120445" y="365125"/>
            <a:ext cx="10515600" cy="1325563"/>
          </a:xfrm>
        </p:spPr>
        <p:txBody>
          <a:bodyPr/>
          <a:lstStyle/>
          <a:p>
            <a:r>
              <a:rPr lang="en-US" dirty="0"/>
              <a:t>Magdala</a:t>
            </a:r>
          </a:p>
        </p:txBody>
      </p:sp>
      <p:sp>
        <p:nvSpPr>
          <p:cNvPr id="3" name="Content Placeholder 2">
            <a:extLst>
              <a:ext uri="{FF2B5EF4-FFF2-40B4-BE49-F238E27FC236}">
                <a16:creationId xmlns:a16="http://schemas.microsoft.com/office/drawing/2014/main" id="{A03E968E-54D7-4466-AA4A-B4D992D6EA22}"/>
              </a:ext>
            </a:extLst>
          </p:cNvPr>
          <p:cNvSpPr>
            <a:spLocks noGrp="1"/>
          </p:cNvSpPr>
          <p:nvPr>
            <p:ph idx="1"/>
          </p:nvPr>
        </p:nvSpPr>
        <p:spPr>
          <a:xfrm>
            <a:off x="120445" y="1560154"/>
            <a:ext cx="6427839" cy="4351338"/>
          </a:xfrm>
        </p:spPr>
        <p:txBody>
          <a:bodyPr/>
          <a:lstStyle/>
          <a:p>
            <a:pPr marL="0" indent="0">
              <a:buNone/>
            </a:pPr>
            <a:r>
              <a:rPr lang="en-US" dirty="0"/>
              <a:t>Near Tiberias</a:t>
            </a:r>
          </a:p>
          <a:p>
            <a:pPr marL="0" indent="0">
              <a:buNone/>
            </a:pPr>
            <a:r>
              <a:rPr lang="en-US" dirty="0"/>
              <a:t>1</a:t>
            </a:r>
            <a:r>
              <a:rPr lang="en-US" baseline="30000" dirty="0"/>
              <a:t>st</a:t>
            </a:r>
            <a:r>
              <a:rPr lang="en-US" dirty="0"/>
              <a:t> century CE</a:t>
            </a:r>
          </a:p>
        </p:txBody>
      </p:sp>
      <p:pic>
        <p:nvPicPr>
          <p:cNvPr id="7170" name="Picture 2">
            <a:extLst>
              <a:ext uri="{FF2B5EF4-FFF2-40B4-BE49-F238E27FC236}">
                <a16:creationId xmlns:a16="http://schemas.microsoft.com/office/drawing/2014/main" id="{6258C5EF-67AF-4294-B62B-B1DD7BF889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7" t="7312" r="4947" b="2796"/>
          <a:stretch/>
        </p:blipFill>
        <p:spPr bwMode="auto">
          <a:xfrm>
            <a:off x="2682037" y="12136"/>
            <a:ext cx="9509963" cy="684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692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AEBD-E84D-406D-B59F-7D7E5B3C695D}"/>
              </a:ext>
            </a:extLst>
          </p:cNvPr>
          <p:cNvSpPr>
            <a:spLocks noGrp="1"/>
          </p:cNvSpPr>
          <p:nvPr>
            <p:ph type="title"/>
          </p:nvPr>
        </p:nvSpPr>
        <p:spPr>
          <a:xfrm>
            <a:off x="22123" y="0"/>
            <a:ext cx="10515600" cy="1325563"/>
          </a:xfrm>
        </p:spPr>
        <p:txBody>
          <a:bodyPr/>
          <a:lstStyle/>
          <a:p>
            <a:r>
              <a:rPr lang="en-US" dirty="0"/>
              <a:t>Arch of Titus</a:t>
            </a:r>
          </a:p>
        </p:txBody>
      </p:sp>
      <p:sp>
        <p:nvSpPr>
          <p:cNvPr id="3" name="Content Placeholder 2">
            <a:extLst>
              <a:ext uri="{FF2B5EF4-FFF2-40B4-BE49-F238E27FC236}">
                <a16:creationId xmlns:a16="http://schemas.microsoft.com/office/drawing/2014/main" id="{DC080ACE-93AB-4D92-88E0-FCF83FDA3AC7}"/>
              </a:ext>
            </a:extLst>
          </p:cNvPr>
          <p:cNvSpPr>
            <a:spLocks noGrp="1"/>
          </p:cNvSpPr>
          <p:nvPr>
            <p:ph idx="1"/>
          </p:nvPr>
        </p:nvSpPr>
        <p:spPr>
          <a:xfrm>
            <a:off x="22123" y="1491328"/>
            <a:ext cx="10515600" cy="4351338"/>
          </a:xfrm>
        </p:spPr>
        <p:txBody>
          <a:bodyPr/>
          <a:lstStyle/>
          <a:p>
            <a:r>
              <a:rPr lang="en-US" dirty="0"/>
              <a:t>Constructed 81 CE</a:t>
            </a:r>
          </a:p>
          <a:p>
            <a:pPr marL="0" indent="0">
              <a:buNone/>
            </a:pPr>
            <a:endParaRPr lang="en-US" dirty="0"/>
          </a:p>
        </p:txBody>
      </p:sp>
      <p:pic>
        <p:nvPicPr>
          <p:cNvPr id="3074" name="Picture 2">
            <a:extLst>
              <a:ext uri="{FF2B5EF4-FFF2-40B4-BE49-F238E27FC236}">
                <a16:creationId xmlns:a16="http://schemas.microsoft.com/office/drawing/2014/main" id="{32D3E859-F94B-47CD-A7E8-CC4C08255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975" y="0"/>
            <a:ext cx="9090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81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07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C6BF-3E40-4308-97C0-D344560F6C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AC514C-89C8-4371-A720-67FDFA36733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B34FD05-78A8-46BD-8123-A61081B68EA7}"/>
              </a:ext>
            </a:extLst>
          </p:cNvPr>
          <p:cNvPicPr>
            <a:picLocks noChangeAspect="1"/>
          </p:cNvPicPr>
          <p:nvPr/>
        </p:nvPicPr>
        <p:blipFill>
          <a:blip r:embed="rId2"/>
          <a:stretch>
            <a:fillRect/>
          </a:stretch>
        </p:blipFill>
        <p:spPr>
          <a:xfrm>
            <a:off x="2644878" y="0"/>
            <a:ext cx="8927690" cy="6792457"/>
          </a:xfrm>
          <a:prstGeom prst="rect">
            <a:avLst/>
          </a:prstGeom>
        </p:spPr>
      </p:pic>
    </p:spTree>
    <p:extLst>
      <p:ext uri="{BB962C8B-B14F-4D97-AF65-F5344CB8AC3E}">
        <p14:creationId xmlns:p14="http://schemas.microsoft.com/office/powerpoint/2010/main" val="2694564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CC684-EC4B-4116-B1EE-42A5F337E984}"/>
              </a:ext>
            </a:extLst>
          </p:cNvPr>
          <p:cNvSpPr>
            <a:spLocks noGrp="1"/>
          </p:cNvSpPr>
          <p:nvPr>
            <p:ph type="title"/>
          </p:nvPr>
        </p:nvSpPr>
        <p:spPr/>
        <p:txBody>
          <a:bodyPr/>
          <a:lstStyle/>
          <a:p>
            <a:r>
              <a:rPr lang="en-US" dirty="0"/>
              <a:t>Professor Steven Fine on the Menorah</a:t>
            </a:r>
          </a:p>
        </p:txBody>
      </p:sp>
      <p:sp>
        <p:nvSpPr>
          <p:cNvPr id="3" name="Content Placeholder 2">
            <a:extLst>
              <a:ext uri="{FF2B5EF4-FFF2-40B4-BE49-F238E27FC236}">
                <a16:creationId xmlns:a16="http://schemas.microsoft.com/office/drawing/2014/main" id="{33B79675-931D-49B1-BA76-AC9D38450C0F}"/>
              </a:ext>
            </a:extLst>
          </p:cNvPr>
          <p:cNvSpPr>
            <a:spLocks noGrp="1"/>
          </p:cNvSpPr>
          <p:nvPr>
            <p:ph idx="1"/>
          </p:nvPr>
        </p:nvSpPr>
        <p:spPr/>
        <p:txBody>
          <a:bodyPr/>
          <a:lstStyle/>
          <a:p>
            <a:r>
              <a:rPr lang="en-US" dirty="0">
                <a:hlinkClick r:id="rId2"/>
              </a:rPr>
              <a:t>https://www.yu.edu/cis/activities/arch-of-titus</a:t>
            </a:r>
            <a:endParaRPr lang="en-US" dirty="0"/>
          </a:p>
          <a:p>
            <a:endParaRPr lang="en-US" dirty="0"/>
          </a:p>
        </p:txBody>
      </p:sp>
    </p:spTree>
    <p:extLst>
      <p:ext uri="{BB962C8B-B14F-4D97-AF65-F5344CB8AC3E}">
        <p14:creationId xmlns:p14="http://schemas.microsoft.com/office/powerpoint/2010/main" val="1178336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978CB-9EA9-4A87-B85B-ED32B3AEC2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AB0AA4-77CD-4831-8CE2-419E685AD21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353D19F-6ADD-46B3-A932-110B9E2EF46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608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11E2-D62F-4C89-A0C3-D58816BCE7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371210-DE8D-48DB-8B57-AEBD5040B1B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6D3A517-246A-4F9B-BACD-C6B0DF6B47F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2209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8326-0D27-4042-A747-D3C594D4F0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973135-586F-4CBA-ADD6-E221F2B8D94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5BF4F08-278B-4DEA-9EBF-A2D88C243AC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614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9089-8BAB-4503-9F55-0976074BA885}"/>
              </a:ext>
            </a:extLst>
          </p:cNvPr>
          <p:cNvSpPr>
            <a:spLocks noGrp="1"/>
          </p:cNvSpPr>
          <p:nvPr>
            <p:ph type="title"/>
          </p:nvPr>
        </p:nvSpPr>
        <p:spPr/>
        <p:txBody>
          <a:bodyPr/>
          <a:lstStyle/>
          <a:p>
            <a:r>
              <a:rPr lang="en-US" dirty="0"/>
              <a:t>Emblem of Israel </a:t>
            </a:r>
          </a:p>
        </p:txBody>
      </p:sp>
      <p:sp>
        <p:nvSpPr>
          <p:cNvPr id="3" name="Content Placeholder 2">
            <a:extLst>
              <a:ext uri="{FF2B5EF4-FFF2-40B4-BE49-F238E27FC236}">
                <a16:creationId xmlns:a16="http://schemas.microsoft.com/office/drawing/2014/main" id="{108BF64E-BAA0-47F0-9731-7ECFE128D71C}"/>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F4029CF3-C0A6-4FBD-9641-8A7DC4462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0" y="0"/>
            <a:ext cx="5524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906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98C2-CF2C-4DF4-BB74-DBC7730E6A0A}"/>
              </a:ext>
            </a:extLst>
          </p:cNvPr>
          <p:cNvSpPr>
            <a:spLocks noGrp="1"/>
          </p:cNvSpPr>
          <p:nvPr>
            <p:ph type="title"/>
          </p:nvPr>
        </p:nvSpPr>
        <p:spPr/>
        <p:txBody>
          <a:bodyPr/>
          <a:lstStyle/>
          <a:p>
            <a:r>
              <a:rPr lang="en-US" dirty="0"/>
              <a:t>Menorah Flanking Aron</a:t>
            </a:r>
          </a:p>
        </p:txBody>
      </p:sp>
      <p:sp>
        <p:nvSpPr>
          <p:cNvPr id="3" name="Content Placeholder 2">
            <a:extLst>
              <a:ext uri="{FF2B5EF4-FFF2-40B4-BE49-F238E27FC236}">
                <a16:creationId xmlns:a16="http://schemas.microsoft.com/office/drawing/2014/main" id="{02E7B1DD-1071-4C74-BE3C-9BBE14694D12}"/>
              </a:ext>
            </a:extLst>
          </p:cNvPr>
          <p:cNvSpPr>
            <a:spLocks noGrp="1"/>
          </p:cNvSpPr>
          <p:nvPr>
            <p:ph idx="1"/>
          </p:nvPr>
        </p:nvSpPr>
        <p:spPr/>
        <p:txBody>
          <a:bodyPr/>
          <a:lstStyle/>
          <a:p>
            <a:r>
              <a:rPr lang="en-US" dirty="0" err="1"/>
              <a:t>Hammat</a:t>
            </a:r>
            <a:r>
              <a:rPr lang="en-US" dirty="0"/>
              <a:t> Tiberias Mosaic</a:t>
            </a:r>
          </a:p>
          <a:p>
            <a:r>
              <a:rPr lang="en-US" dirty="0"/>
              <a:t>4</a:t>
            </a:r>
            <a:r>
              <a:rPr lang="en-US" baseline="30000" dirty="0"/>
              <a:t>th</a:t>
            </a:r>
            <a:r>
              <a:rPr lang="en-US" dirty="0"/>
              <a:t> century </a:t>
            </a:r>
          </a:p>
        </p:txBody>
      </p:sp>
      <p:pic>
        <p:nvPicPr>
          <p:cNvPr id="4098" name="Picture 2" descr="גן לאומי חמת טבריה – רשות הטבע והגנים">
            <a:extLst>
              <a:ext uri="{FF2B5EF4-FFF2-40B4-BE49-F238E27FC236}">
                <a16:creationId xmlns:a16="http://schemas.microsoft.com/office/drawing/2014/main" id="{D12D6EC2-8670-4A6C-83CF-60CF1F4F2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2172163"/>
            <a:ext cx="9429750"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67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6D0D3-C740-4B02-9F80-E2F90D1DEFD5}"/>
              </a:ext>
            </a:extLst>
          </p:cNvPr>
          <p:cNvSpPr>
            <a:spLocks noGrp="1"/>
          </p:cNvSpPr>
          <p:nvPr>
            <p:ph type="title"/>
          </p:nvPr>
        </p:nvSpPr>
        <p:spPr/>
        <p:txBody>
          <a:bodyPr/>
          <a:lstStyle/>
          <a:p>
            <a:r>
              <a:rPr lang="en-US" dirty="0"/>
              <a:t>Menorah’s Blueprint</a:t>
            </a:r>
          </a:p>
        </p:txBody>
      </p:sp>
      <p:sp>
        <p:nvSpPr>
          <p:cNvPr id="3" name="Content Placeholder 2">
            <a:extLst>
              <a:ext uri="{FF2B5EF4-FFF2-40B4-BE49-F238E27FC236}">
                <a16:creationId xmlns:a16="http://schemas.microsoft.com/office/drawing/2014/main" id="{40EA9A28-9705-4732-B29A-C4778BDD71C9}"/>
              </a:ext>
            </a:extLst>
          </p:cNvPr>
          <p:cNvSpPr>
            <a:spLocks noGrp="1"/>
          </p:cNvSpPr>
          <p:nvPr>
            <p:ph idx="1"/>
          </p:nvPr>
        </p:nvSpPr>
        <p:spPr/>
        <p:txBody>
          <a:bodyPr/>
          <a:lstStyle/>
          <a:p>
            <a:r>
              <a:rPr lang="en-US" dirty="0"/>
              <a:t>What was Menorah made out of? What did it look like?</a:t>
            </a:r>
          </a:p>
          <a:p>
            <a:pPr lvl="1"/>
            <a:r>
              <a:rPr lang="en-US" dirty="0"/>
              <a:t>Torah</a:t>
            </a:r>
          </a:p>
          <a:p>
            <a:pPr lvl="1"/>
            <a:r>
              <a:rPr lang="en-US" dirty="0"/>
              <a:t>Second Temple</a:t>
            </a:r>
          </a:p>
          <a:p>
            <a:pPr lvl="1"/>
            <a:r>
              <a:rPr lang="en-US" dirty="0"/>
              <a:t>Archeology</a:t>
            </a:r>
          </a:p>
          <a:p>
            <a:r>
              <a:rPr lang="en-US" dirty="0"/>
              <a:t>When is it used as a Jewish Symbol?</a:t>
            </a:r>
          </a:p>
          <a:p>
            <a:r>
              <a:rPr lang="en-US" dirty="0"/>
              <a:t>Can you make one for yourself?</a:t>
            </a:r>
          </a:p>
          <a:p>
            <a:endParaRPr lang="en-US" dirty="0"/>
          </a:p>
        </p:txBody>
      </p:sp>
    </p:spTree>
    <p:extLst>
      <p:ext uri="{BB962C8B-B14F-4D97-AF65-F5344CB8AC3E}">
        <p14:creationId xmlns:p14="http://schemas.microsoft.com/office/powerpoint/2010/main" val="3076436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05C2A-09F6-4785-BED9-49B14DB40D8B}"/>
              </a:ext>
            </a:extLst>
          </p:cNvPr>
          <p:cNvSpPr>
            <a:spLocks noGrp="1"/>
          </p:cNvSpPr>
          <p:nvPr>
            <p:ph type="title"/>
          </p:nvPr>
        </p:nvSpPr>
        <p:spPr/>
        <p:txBody>
          <a:bodyPr/>
          <a:lstStyle/>
          <a:p>
            <a:r>
              <a:rPr lang="en-US" dirty="0"/>
              <a:t>Can you make a Menorah? (</a:t>
            </a:r>
            <a:r>
              <a:rPr lang="en-US" sz="3600" dirty="0"/>
              <a:t>Rosh </a:t>
            </a:r>
            <a:r>
              <a:rPr lang="en-US" sz="3600" dirty="0" err="1"/>
              <a:t>Hashannah</a:t>
            </a:r>
            <a:r>
              <a:rPr lang="en-US" sz="3600" dirty="0"/>
              <a:t> 24b)</a:t>
            </a:r>
            <a:endParaRPr lang="en-US" dirty="0"/>
          </a:p>
        </p:txBody>
      </p:sp>
      <p:sp>
        <p:nvSpPr>
          <p:cNvPr id="3" name="Content Placeholder 2">
            <a:extLst>
              <a:ext uri="{FF2B5EF4-FFF2-40B4-BE49-F238E27FC236}">
                <a16:creationId xmlns:a16="http://schemas.microsoft.com/office/drawing/2014/main" id="{88D844A4-071D-4FCF-820B-0E22D0DCB02D}"/>
              </a:ext>
            </a:extLst>
          </p:cNvPr>
          <p:cNvSpPr>
            <a:spLocks noGrp="1"/>
          </p:cNvSpPr>
          <p:nvPr>
            <p:ph sz="half" idx="1"/>
          </p:nvPr>
        </p:nvSpPr>
        <p:spPr>
          <a:xfrm>
            <a:off x="838199" y="1825624"/>
            <a:ext cx="7746508" cy="4596913"/>
          </a:xfrm>
        </p:spPr>
        <p:txBody>
          <a:bodyPr>
            <a:normAutofit/>
          </a:bodyPr>
          <a:lstStyle/>
          <a:p>
            <a:pPr marL="0" indent="0" algn="just">
              <a:buNone/>
            </a:pPr>
            <a:r>
              <a:rPr lang="en-US" sz="1800" b="1" dirty="0">
                <a:effectLst/>
                <a:latin typeface="Calibri" panose="020F0502020204030204" pitchFamily="34" charset="0"/>
                <a:ea typeface="Calibri" panose="020F0502020204030204" pitchFamily="34" charset="0"/>
                <a:cs typeface="Arial" panose="020B0604020202020204" pitchFamily="34" charset="0"/>
              </a:rPr>
              <a:t>As it is taught</a:t>
            </a:r>
            <a:r>
              <a:rPr lang="en-US" sz="1800" dirty="0">
                <a:effectLst/>
                <a:latin typeface="Calibri" panose="020F0502020204030204" pitchFamily="34" charset="0"/>
                <a:ea typeface="Calibri" panose="020F0502020204030204" pitchFamily="34" charset="0"/>
                <a:cs typeface="Arial" panose="020B0604020202020204" pitchFamily="34" charset="0"/>
              </a:rPr>
              <a:t> in a </a:t>
            </a:r>
            <a:r>
              <a:rPr lang="en-US" sz="1800" i="1" dirty="0" err="1">
                <a:effectLst/>
                <a:latin typeface="Calibri" panose="020F0502020204030204" pitchFamily="34" charset="0"/>
                <a:ea typeface="Calibri" panose="020F0502020204030204" pitchFamily="34" charset="0"/>
                <a:cs typeface="Arial" panose="020B0604020202020204" pitchFamily="34" charset="0"/>
              </a:rPr>
              <a:t>baraita</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b="1" dirty="0">
                <a:effectLst/>
                <a:latin typeface="Calibri" panose="020F0502020204030204" pitchFamily="34" charset="0"/>
                <a:ea typeface="Calibri" panose="020F0502020204030204" pitchFamily="34" charset="0"/>
                <a:cs typeface="Arial" panose="020B0604020202020204" pitchFamily="34" charset="0"/>
              </a:rPr>
              <a:t>A person</a:t>
            </a:r>
            <a:r>
              <a:rPr lang="en-US" sz="1800" dirty="0">
                <a:effectLst/>
                <a:latin typeface="Calibri" panose="020F0502020204030204" pitchFamily="34" charset="0"/>
                <a:ea typeface="Calibri" panose="020F0502020204030204" pitchFamily="34" charset="0"/>
                <a:cs typeface="Arial" panose="020B0604020202020204" pitchFamily="34" charset="0"/>
              </a:rPr>
              <a:t> may </a:t>
            </a:r>
            <a:r>
              <a:rPr lang="en-US" sz="1800" b="1" dirty="0">
                <a:effectLst/>
                <a:latin typeface="Calibri" panose="020F0502020204030204" pitchFamily="34" charset="0"/>
                <a:ea typeface="Calibri" panose="020F0502020204030204" pitchFamily="34" charset="0"/>
                <a:cs typeface="Arial" panose="020B0604020202020204" pitchFamily="34" charset="0"/>
              </a:rPr>
              <a:t>not construct a house</a:t>
            </a:r>
            <a:r>
              <a:rPr lang="en-US" sz="1800" dirty="0">
                <a:effectLst/>
                <a:latin typeface="Calibri" panose="020F0502020204030204" pitchFamily="34" charset="0"/>
                <a:ea typeface="Calibri" panose="020F0502020204030204" pitchFamily="34" charset="0"/>
                <a:cs typeface="Arial" panose="020B0604020202020204" pitchFamily="34" charset="0"/>
              </a:rPr>
              <a:t> in the exact </a:t>
            </a:r>
            <a:r>
              <a:rPr lang="en-US" sz="1800" b="1" dirty="0">
                <a:effectLst/>
                <a:latin typeface="Calibri" panose="020F0502020204030204" pitchFamily="34" charset="0"/>
                <a:ea typeface="Calibri" panose="020F0502020204030204" pitchFamily="34" charset="0"/>
                <a:cs typeface="Arial" panose="020B0604020202020204" pitchFamily="34" charset="0"/>
              </a:rPr>
              <a:t>form of the Sanctuary,</a:t>
            </a:r>
            <a:r>
              <a:rPr lang="en-US" sz="1800" dirty="0">
                <a:effectLst/>
                <a:latin typeface="Calibri" panose="020F0502020204030204" pitchFamily="34" charset="0"/>
                <a:ea typeface="Calibri" panose="020F0502020204030204" pitchFamily="34" charset="0"/>
                <a:cs typeface="Arial" panose="020B0604020202020204" pitchFamily="34" charset="0"/>
              </a:rPr>
              <a:t> nor </a:t>
            </a:r>
            <a:r>
              <a:rPr lang="en-US" sz="1800" b="1" dirty="0">
                <a:effectLst/>
                <a:latin typeface="Calibri" panose="020F0502020204030204" pitchFamily="34" charset="0"/>
                <a:ea typeface="Calibri" panose="020F0502020204030204" pitchFamily="34" charset="0"/>
                <a:cs typeface="Arial" panose="020B0604020202020204" pitchFamily="34" charset="0"/>
              </a:rPr>
              <a:t>a portico in</a:t>
            </a:r>
            <a:r>
              <a:rPr lang="en-US" sz="1800" dirty="0">
                <a:effectLst/>
                <a:latin typeface="Calibri" panose="020F0502020204030204" pitchFamily="34" charset="0"/>
                <a:ea typeface="Calibri" panose="020F0502020204030204" pitchFamily="34" charset="0"/>
                <a:cs typeface="Arial" panose="020B0604020202020204" pitchFamily="34" charset="0"/>
              </a:rPr>
              <a:t> the exact </a:t>
            </a:r>
            <a:r>
              <a:rPr lang="en-US" sz="1800" b="1" dirty="0">
                <a:effectLst/>
                <a:latin typeface="Calibri" panose="020F0502020204030204" pitchFamily="34" charset="0"/>
                <a:ea typeface="Calibri" panose="020F0502020204030204" pitchFamily="34" charset="0"/>
                <a:cs typeface="Arial" panose="020B0604020202020204" pitchFamily="34" charset="0"/>
              </a:rPr>
              <a:t>form of the Entrance Hall</a:t>
            </a:r>
            <a:r>
              <a:rPr lang="en-US" sz="1800" dirty="0">
                <a:effectLst/>
                <a:latin typeface="Calibri" panose="020F0502020204030204" pitchFamily="34" charset="0"/>
                <a:ea typeface="Calibri" panose="020F0502020204030204" pitchFamily="34" charset="0"/>
                <a:cs typeface="Arial" panose="020B0604020202020204" pitchFamily="34" charset="0"/>
              </a:rPr>
              <a:t> of the Sanctuary, nor </a:t>
            </a:r>
            <a:r>
              <a:rPr lang="en-US" sz="1800" b="1" dirty="0">
                <a:effectLst/>
                <a:latin typeface="Calibri" panose="020F0502020204030204" pitchFamily="34" charset="0"/>
                <a:ea typeface="Calibri" panose="020F0502020204030204" pitchFamily="34" charset="0"/>
                <a:cs typeface="Arial" panose="020B0604020202020204" pitchFamily="34" charset="0"/>
              </a:rPr>
              <a:t>a courtyard corresponding to</a:t>
            </a:r>
            <a:r>
              <a:rPr lang="en-US" sz="1800" dirty="0">
                <a:effectLst/>
                <a:latin typeface="Calibri" panose="020F0502020204030204" pitchFamily="34" charset="0"/>
                <a:ea typeface="Calibri" panose="020F0502020204030204" pitchFamily="34" charset="0"/>
                <a:cs typeface="Arial" panose="020B0604020202020204" pitchFamily="34" charset="0"/>
              </a:rPr>
              <a:t> the Temple </a:t>
            </a:r>
            <a:r>
              <a:rPr lang="en-US" sz="1800" b="1" dirty="0">
                <a:effectLst/>
                <a:latin typeface="Calibri" panose="020F0502020204030204" pitchFamily="34" charset="0"/>
                <a:ea typeface="Calibri" panose="020F0502020204030204" pitchFamily="34" charset="0"/>
                <a:cs typeface="Arial" panose="020B0604020202020204" pitchFamily="34" charset="0"/>
              </a:rPr>
              <a:t>courtyard,</a:t>
            </a:r>
            <a:r>
              <a:rPr lang="en-US" sz="1800" dirty="0">
                <a:effectLst/>
                <a:latin typeface="Calibri" panose="020F0502020204030204" pitchFamily="34" charset="0"/>
                <a:ea typeface="Calibri" panose="020F0502020204030204" pitchFamily="34" charset="0"/>
                <a:cs typeface="Arial" panose="020B0604020202020204" pitchFamily="34" charset="0"/>
              </a:rPr>
              <a:t> nor </a:t>
            </a:r>
            <a:r>
              <a:rPr lang="en-US" sz="1800" b="1" dirty="0">
                <a:effectLst/>
                <a:latin typeface="Calibri" panose="020F0502020204030204" pitchFamily="34" charset="0"/>
                <a:ea typeface="Calibri" panose="020F0502020204030204" pitchFamily="34" charset="0"/>
                <a:cs typeface="Arial" panose="020B0604020202020204" pitchFamily="34" charset="0"/>
              </a:rPr>
              <a:t>a table corresponding to the table</a:t>
            </a:r>
            <a:r>
              <a:rPr lang="en-US" sz="1800" dirty="0">
                <a:effectLst/>
                <a:latin typeface="Calibri" panose="020F0502020204030204" pitchFamily="34" charset="0"/>
                <a:ea typeface="Calibri" panose="020F0502020204030204" pitchFamily="34" charset="0"/>
                <a:cs typeface="Arial" panose="020B0604020202020204" pitchFamily="34" charset="0"/>
              </a:rPr>
              <a:t> in the Temple, nor </a:t>
            </a:r>
            <a:r>
              <a:rPr lang="en-US" sz="1800" b="1" dirty="0">
                <a:effectLst/>
                <a:latin typeface="Calibri" panose="020F0502020204030204" pitchFamily="34" charset="0"/>
                <a:ea typeface="Calibri" panose="020F0502020204030204" pitchFamily="34" charset="0"/>
                <a:cs typeface="Arial" panose="020B0604020202020204" pitchFamily="34" charset="0"/>
              </a:rPr>
              <a:t>a candelabrum corresponding to the candelabrum</a:t>
            </a:r>
            <a:r>
              <a:rPr lang="en-US" sz="1800" dirty="0">
                <a:effectLst/>
                <a:latin typeface="Calibri" panose="020F0502020204030204" pitchFamily="34" charset="0"/>
                <a:ea typeface="Calibri" panose="020F0502020204030204" pitchFamily="34" charset="0"/>
                <a:cs typeface="Arial" panose="020B0604020202020204" pitchFamily="34" charset="0"/>
              </a:rPr>
              <a:t> in the Temple. </a:t>
            </a:r>
            <a:r>
              <a:rPr lang="en-US" sz="1800" b="1" dirty="0">
                <a:effectLst/>
                <a:latin typeface="Calibri" panose="020F0502020204030204" pitchFamily="34" charset="0"/>
                <a:ea typeface="Calibri" panose="020F0502020204030204" pitchFamily="34" charset="0"/>
                <a:cs typeface="Arial" panose="020B0604020202020204" pitchFamily="34" charset="0"/>
              </a:rPr>
              <a:t>However, one may fashion</a:t>
            </a:r>
            <a:r>
              <a:rPr lang="en-US" sz="1800" dirty="0">
                <a:effectLst/>
                <a:latin typeface="Calibri" panose="020F0502020204030204" pitchFamily="34" charset="0"/>
                <a:ea typeface="Calibri" panose="020F0502020204030204" pitchFamily="34" charset="0"/>
                <a:cs typeface="Arial" panose="020B0604020202020204" pitchFamily="34" charset="0"/>
              </a:rPr>
              <a:t> a candelabrum </a:t>
            </a:r>
            <a:r>
              <a:rPr lang="en-US" sz="1800" b="1" dirty="0">
                <a:effectLst/>
                <a:latin typeface="Calibri" panose="020F0502020204030204" pitchFamily="34" charset="0"/>
                <a:ea typeface="Calibri" panose="020F0502020204030204" pitchFamily="34" charset="0"/>
                <a:cs typeface="Arial" panose="020B0604020202020204" pitchFamily="34" charset="0"/>
              </a:rPr>
              <a:t>of five or of six or of eight</a:t>
            </a:r>
            <a:r>
              <a:rPr lang="en-US" sz="1800" dirty="0">
                <a:effectLst/>
                <a:latin typeface="Calibri" panose="020F0502020204030204" pitchFamily="34" charset="0"/>
                <a:ea typeface="Calibri" panose="020F0502020204030204" pitchFamily="34" charset="0"/>
                <a:cs typeface="Arial" panose="020B0604020202020204" pitchFamily="34" charset="0"/>
              </a:rPr>
              <a:t> lamps. </a:t>
            </a:r>
            <a:r>
              <a:rPr lang="en-US" sz="1800" b="1" dirty="0">
                <a:effectLst/>
                <a:latin typeface="Calibri" panose="020F0502020204030204" pitchFamily="34" charset="0"/>
                <a:ea typeface="Calibri" panose="020F0502020204030204" pitchFamily="34" charset="0"/>
                <a:cs typeface="Arial" panose="020B0604020202020204" pitchFamily="34" charset="0"/>
              </a:rPr>
              <a:t>But one may not fashion</a:t>
            </a:r>
            <a:r>
              <a:rPr lang="en-US" sz="1800" dirty="0">
                <a:effectLst/>
                <a:latin typeface="Calibri" panose="020F0502020204030204" pitchFamily="34" charset="0"/>
                <a:ea typeface="Calibri" panose="020F0502020204030204" pitchFamily="34" charset="0"/>
                <a:cs typeface="Arial" panose="020B0604020202020204" pitchFamily="34" charset="0"/>
              </a:rPr>
              <a:t> a candelabrum with </a:t>
            </a:r>
            <a:r>
              <a:rPr lang="en-US" sz="1800" b="1" dirty="0">
                <a:effectLst/>
                <a:latin typeface="Calibri" panose="020F0502020204030204" pitchFamily="34" charset="0"/>
                <a:ea typeface="Calibri" panose="020F0502020204030204" pitchFamily="34" charset="0"/>
                <a:cs typeface="Arial" panose="020B0604020202020204" pitchFamily="34" charset="0"/>
              </a:rPr>
              <a:t>seven</a:t>
            </a:r>
            <a:r>
              <a:rPr lang="en-US" sz="1800" dirty="0">
                <a:effectLst/>
                <a:latin typeface="Calibri" panose="020F0502020204030204" pitchFamily="34" charset="0"/>
                <a:ea typeface="Calibri" panose="020F0502020204030204" pitchFamily="34" charset="0"/>
                <a:cs typeface="Arial" panose="020B0604020202020204" pitchFamily="34" charset="0"/>
              </a:rPr>
              <a:t> lamps </a:t>
            </a:r>
            <a:r>
              <a:rPr lang="en-US" sz="1800" b="1" dirty="0">
                <a:effectLst/>
                <a:latin typeface="Calibri" panose="020F0502020204030204" pitchFamily="34" charset="0"/>
                <a:ea typeface="Calibri" panose="020F0502020204030204" pitchFamily="34" charset="0"/>
                <a:cs typeface="Arial" panose="020B0604020202020204" pitchFamily="34" charset="0"/>
              </a:rPr>
              <a:t>even</a:t>
            </a:r>
            <a:r>
              <a:rPr lang="en-US" sz="1800" dirty="0">
                <a:effectLst/>
                <a:latin typeface="Calibri" panose="020F0502020204030204" pitchFamily="34" charset="0"/>
                <a:ea typeface="Calibri" panose="020F0502020204030204" pitchFamily="34" charset="0"/>
                <a:cs typeface="Arial" panose="020B0604020202020204" pitchFamily="34" charset="0"/>
              </a:rPr>
              <a:t> if he constructs it </a:t>
            </a:r>
            <a:r>
              <a:rPr lang="en-US" sz="1800" b="1" dirty="0">
                <a:effectLst/>
                <a:latin typeface="Calibri" panose="020F0502020204030204" pitchFamily="34" charset="0"/>
                <a:ea typeface="Calibri" panose="020F0502020204030204" pitchFamily="34" charset="0"/>
                <a:cs typeface="Arial" panose="020B0604020202020204" pitchFamily="34" charset="0"/>
              </a:rPr>
              <a:t>from other kinds of metal</a:t>
            </a:r>
            <a:r>
              <a:rPr lang="en-US" sz="1800" dirty="0">
                <a:effectLst/>
                <a:latin typeface="Calibri" panose="020F0502020204030204" pitchFamily="34" charset="0"/>
                <a:ea typeface="Calibri" panose="020F0502020204030204" pitchFamily="34" charset="0"/>
                <a:cs typeface="Arial" panose="020B0604020202020204" pitchFamily="34" charset="0"/>
              </a:rPr>
              <a:t> rather than gold, as in exigent circumstances the candelabrum in the Temple may be fashioned from other metals. </a:t>
            </a:r>
          </a:p>
          <a:p>
            <a:pPr marL="0" indent="0" algn="just">
              <a:buNone/>
            </a:pPr>
            <a:r>
              <a:rPr lang="en-US" sz="1800" b="1" dirty="0">
                <a:effectLst/>
                <a:latin typeface="Calibri" panose="020F0502020204030204" pitchFamily="34" charset="0"/>
                <a:ea typeface="Calibri" panose="020F0502020204030204" pitchFamily="34" charset="0"/>
                <a:cs typeface="Arial" panose="020B0604020202020204" pitchFamily="34" charset="0"/>
              </a:rPr>
              <a:t>Rabbi </a:t>
            </a:r>
            <a:r>
              <a:rPr lang="en-US" sz="1800" b="1" dirty="0" err="1">
                <a:effectLst/>
                <a:latin typeface="Calibri" panose="020F0502020204030204" pitchFamily="34" charset="0"/>
                <a:ea typeface="Calibri" panose="020F0502020204030204" pitchFamily="34" charset="0"/>
                <a:cs typeface="Arial" panose="020B0604020202020204" pitchFamily="34" charset="0"/>
              </a:rPr>
              <a:t>Yosei</a:t>
            </a:r>
            <a:r>
              <a:rPr lang="en-US" sz="1800" b="1" dirty="0">
                <a:effectLst/>
                <a:latin typeface="Calibri" panose="020F0502020204030204" pitchFamily="34" charset="0"/>
                <a:ea typeface="Calibri" panose="020F0502020204030204" pitchFamily="34" charset="0"/>
                <a:cs typeface="Arial" panose="020B0604020202020204" pitchFamily="34" charset="0"/>
              </a:rPr>
              <a:t> bar Yehuda says: Also, one may not fashion</a:t>
            </a:r>
            <a:r>
              <a:rPr lang="en-US" sz="1800" dirty="0">
                <a:effectLst/>
                <a:latin typeface="Calibri" panose="020F0502020204030204" pitchFamily="34" charset="0"/>
                <a:ea typeface="Calibri" panose="020F0502020204030204" pitchFamily="34" charset="0"/>
                <a:cs typeface="Arial" panose="020B0604020202020204" pitchFamily="34" charset="0"/>
              </a:rPr>
              <a:t> a candelabrum </a:t>
            </a:r>
            <a:r>
              <a:rPr lang="en-US" sz="1800" b="1" dirty="0">
                <a:effectLst/>
                <a:latin typeface="Calibri" panose="020F0502020204030204" pitchFamily="34" charset="0"/>
                <a:ea typeface="Calibri" panose="020F0502020204030204" pitchFamily="34" charset="0"/>
                <a:cs typeface="Arial" panose="020B0604020202020204" pitchFamily="34" charset="0"/>
              </a:rPr>
              <a:t>of wood, in the manner that the kings of the Hasmonean monarchy fashioned</a:t>
            </a:r>
            <a:r>
              <a:rPr lang="en-US" sz="1800" dirty="0">
                <a:effectLst/>
                <a:latin typeface="Calibri" panose="020F0502020204030204" pitchFamily="34" charset="0"/>
                <a:ea typeface="Calibri" panose="020F0502020204030204" pitchFamily="34" charset="0"/>
                <a:cs typeface="Arial" panose="020B0604020202020204" pitchFamily="34" charset="0"/>
              </a:rPr>
              <a:t> it. When they first purified the Temple they had to prepare the candelabrum out of wood, as no other material was available. Since this candelabrum is fit for the Temple, it is prohibited to fashion one of this kind for oneself. </a:t>
            </a:r>
          </a:p>
        </p:txBody>
      </p:sp>
      <p:sp>
        <p:nvSpPr>
          <p:cNvPr id="4" name="Content Placeholder 3">
            <a:extLst>
              <a:ext uri="{FF2B5EF4-FFF2-40B4-BE49-F238E27FC236}">
                <a16:creationId xmlns:a16="http://schemas.microsoft.com/office/drawing/2014/main" id="{EF126F68-C8EF-4516-B5CA-2109B6D90DE9}"/>
              </a:ext>
            </a:extLst>
          </p:cNvPr>
          <p:cNvSpPr>
            <a:spLocks noGrp="1"/>
          </p:cNvSpPr>
          <p:nvPr>
            <p:ph sz="half" idx="2"/>
          </p:nvPr>
        </p:nvSpPr>
        <p:spPr>
          <a:xfrm>
            <a:off x="8584707" y="1825625"/>
            <a:ext cx="2769092" cy="4351338"/>
          </a:xfrm>
        </p:spPr>
        <p:txBody>
          <a:bodyPr>
            <a:normAutofit/>
          </a:bodyPr>
          <a:lstStyle/>
          <a:p>
            <a:pPr marL="0" indent="0" algn="just" rtl="1">
              <a:buNone/>
            </a:pPr>
            <a:r>
              <a:rPr lang="he-IL" sz="1800" dirty="0" err="1">
                <a:effectLst/>
                <a:latin typeface="Calibri" panose="020F0502020204030204" pitchFamily="34" charset="0"/>
                <a:ea typeface="Calibri" panose="020F0502020204030204" pitchFamily="34" charset="0"/>
                <a:cs typeface="Arial" panose="020B0604020202020204" pitchFamily="34" charset="0"/>
              </a:rPr>
              <a:t>כִּדְתַנְיָא</a:t>
            </a:r>
            <a:r>
              <a:rPr lang="he-IL" sz="1800" dirty="0">
                <a:effectLst/>
                <a:latin typeface="Calibri" panose="020F0502020204030204" pitchFamily="34" charset="0"/>
                <a:ea typeface="Calibri" panose="020F0502020204030204" pitchFamily="34" charset="0"/>
                <a:cs typeface="Arial" panose="020B0604020202020204" pitchFamily="34" charset="0"/>
              </a:rPr>
              <a:t> לֹא יַעֲשֶׂה אָדָם בַּיִת תַּבְנִית הֵיכָל אַכְסַדְרָה תַּבְנִית אוּלָם חָצֵר כְּנֶגֶד עֲזָרָה שֻׁלְחָן כְּנֶגֶד שֻׁלְחָן מְנוֹרָה כְּנֶגֶד מְנוֹרָה אֲבָל עוֹשֶׂה</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he-IL" sz="1800" dirty="0">
                <a:effectLst/>
                <a:latin typeface="Calibri" panose="020F0502020204030204" pitchFamily="34" charset="0"/>
                <a:ea typeface="Calibri" panose="020F0502020204030204" pitchFamily="34" charset="0"/>
                <a:cs typeface="Arial" panose="020B0604020202020204" pitchFamily="34" charset="0"/>
              </a:rPr>
              <a:t>שֶׁל חֲמִשָּׁה וְשֶׁל שִׁשָּׁה וְשֶׁל שְׁמוֹנָה וְשֶׁל שִׁבְעָה לֹא יַעֲשֶׂה אֲפִילּוּ שֶׁל שְׁאָר מִינֵי מַתָּכוֹת רַבִּי יוֹסֵי בַּר יְהוּדָה אוֹמֵר אַף שֶׁל עֵץ לֹא יַעֲשֶׂה כְּדֶרֶךְ שֶׁעָשׂוּ מַלְכֵי בֵּית חַשְׁמוֹנַאי </a:t>
            </a:r>
            <a:endParaRPr lang="en-US" dirty="0"/>
          </a:p>
        </p:txBody>
      </p:sp>
    </p:spTree>
    <p:extLst>
      <p:ext uri="{BB962C8B-B14F-4D97-AF65-F5344CB8AC3E}">
        <p14:creationId xmlns:p14="http://schemas.microsoft.com/office/powerpoint/2010/main" val="410207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F1AB-9472-42BD-A670-ECFB8D6B43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E999D4-EF86-44DC-AC6C-2F6752414997}"/>
              </a:ext>
            </a:extLst>
          </p:cNvPr>
          <p:cNvSpPr>
            <a:spLocks noGrp="1"/>
          </p:cNvSpPr>
          <p:nvPr>
            <p:ph sz="half" idx="1"/>
          </p:nvPr>
        </p:nvSpPr>
        <p:spPr>
          <a:xfrm>
            <a:off x="913795" y="1732448"/>
            <a:ext cx="6203285" cy="4333071"/>
          </a:xfrm>
        </p:spPr>
        <p:txBody>
          <a:bodyPr>
            <a:normAutofit fontScale="85000" lnSpcReduction="10000"/>
          </a:bodyPr>
          <a:lstStyle/>
          <a:p>
            <a:pPr marL="0" indent="0" algn="just">
              <a:buNone/>
            </a:pPr>
            <a:r>
              <a:rPr lang="en-US" dirty="0">
                <a:effectLst/>
                <a:latin typeface="Calibri" panose="020F0502020204030204" pitchFamily="34" charset="0"/>
                <a:ea typeface="Calibri" panose="020F0502020204030204" pitchFamily="34" charset="0"/>
                <a:cs typeface="Arial" panose="020B0604020202020204" pitchFamily="34" charset="0"/>
              </a:rPr>
              <a:t>The other Sages </a:t>
            </a:r>
            <a:r>
              <a:rPr lang="en-US" b="1" dirty="0">
                <a:effectLst/>
                <a:latin typeface="Calibri" panose="020F0502020204030204" pitchFamily="34" charset="0"/>
                <a:ea typeface="Calibri" panose="020F0502020204030204" pitchFamily="34" charset="0"/>
                <a:cs typeface="Arial" panose="020B0604020202020204" pitchFamily="34" charset="0"/>
              </a:rPr>
              <a:t>said to</a:t>
            </a:r>
            <a:r>
              <a:rPr lang="en-US" dirty="0">
                <a:effectLst/>
                <a:latin typeface="Calibri" panose="020F0502020204030204" pitchFamily="34" charset="0"/>
                <a:ea typeface="Calibri" panose="020F0502020204030204" pitchFamily="34" charset="0"/>
                <a:cs typeface="Arial" panose="020B0604020202020204" pitchFamily="34" charset="0"/>
              </a:rPr>
              <a:t> Rabbi </a:t>
            </a:r>
            <a:r>
              <a:rPr lang="en-US" dirty="0" err="1">
                <a:effectLst/>
                <a:latin typeface="Calibri" panose="020F0502020204030204" pitchFamily="34" charset="0"/>
                <a:ea typeface="Calibri" panose="020F0502020204030204" pitchFamily="34" charset="0"/>
                <a:cs typeface="Arial" panose="020B0604020202020204" pitchFamily="34" charset="0"/>
              </a:rPr>
              <a:t>Yosei</a:t>
            </a:r>
            <a:r>
              <a:rPr lang="en-US" dirty="0">
                <a:effectLst/>
                <a:latin typeface="Calibri" panose="020F0502020204030204" pitchFamily="34" charset="0"/>
                <a:ea typeface="Calibri" panose="020F0502020204030204" pitchFamily="34" charset="0"/>
                <a:cs typeface="Arial" panose="020B0604020202020204" pitchFamily="34" charset="0"/>
              </a:rPr>
              <a:t> bar Yehuda: </a:t>
            </a:r>
            <a:r>
              <a:rPr lang="en-US" b="1" dirty="0">
                <a:effectLst/>
                <a:latin typeface="Calibri" panose="020F0502020204030204" pitchFamily="34" charset="0"/>
                <a:ea typeface="Calibri" panose="020F0502020204030204" pitchFamily="34" charset="0"/>
                <a:cs typeface="Arial" panose="020B0604020202020204" pitchFamily="34" charset="0"/>
              </a:rPr>
              <a:t>From there</a:t>
            </a:r>
            <a:r>
              <a:rPr lang="en-US" dirty="0">
                <a:effectLst/>
                <a:latin typeface="Calibri" panose="020F0502020204030204" pitchFamily="34" charset="0"/>
                <a:ea typeface="Calibri" panose="020F0502020204030204" pitchFamily="34" charset="0"/>
                <a:cs typeface="Arial" panose="020B0604020202020204" pitchFamily="34" charset="0"/>
              </a:rPr>
              <a:t> you seek to bring </a:t>
            </a:r>
            <a:r>
              <a:rPr lang="en-US" b="1" dirty="0">
                <a:effectLst/>
                <a:latin typeface="Calibri" panose="020F0502020204030204" pitchFamily="34" charset="0"/>
                <a:ea typeface="Calibri" panose="020F0502020204030204" pitchFamily="34" charset="0"/>
                <a:cs typeface="Arial" panose="020B0604020202020204" pitchFamily="34" charset="0"/>
              </a:rPr>
              <a:t>a proof?</a:t>
            </a:r>
            <a:r>
              <a:rPr lang="en-US" dirty="0">
                <a:effectLst/>
                <a:latin typeface="Calibri" panose="020F0502020204030204" pitchFamily="34" charset="0"/>
                <a:ea typeface="Calibri" panose="020F0502020204030204" pitchFamily="34" charset="0"/>
                <a:cs typeface="Arial" panose="020B0604020202020204" pitchFamily="34" charset="0"/>
              </a:rPr>
              <a:t> </a:t>
            </a:r>
          </a:p>
          <a:p>
            <a:pPr marL="0" indent="0" algn="just">
              <a:buNone/>
            </a:pPr>
            <a:r>
              <a:rPr lang="en-US" dirty="0">
                <a:effectLst/>
                <a:latin typeface="Calibri" panose="020F0502020204030204" pitchFamily="34" charset="0"/>
                <a:ea typeface="Calibri" panose="020F0502020204030204" pitchFamily="34" charset="0"/>
                <a:cs typeface="Arial" panose="020B0604020202020204" pitchFamily="34" charset="0"/>
              </a:rPr>
              <a:t>There the branches of the candelabrum </a:t>
            </a:r>
            <a:r>
              <a:rPr lang="en-US" b="1" dirty="0">
                <a:effectLst/>
                <a:latin typeface="Calibri" panose="020F0502020204030204" pitchFamily="34" charset="0"/>
                <a:ea typeface="Calibri" panose="020F0502020204030204" pitchFamily="34" charset="0"/>
                <a:cs typeface="Arial" panose="020B0604020202020204" pitchFamily="34" charset="0"/>
              </a:rPr>
              <a:t>were</a:t>
            </a:r>
            <a:r>
              <a:rPr lang="en-US" dirty="0">
                <a:effectLst/>
                <a:latin typeface="Calibri" panose="020F0502020204030204" pitchFamily="34" charset="0"/>
                <a:ea typeface="Calibri" panose="020F0502020204030204" pitchFamily="34" charset="0"/>
                <a:cs typeface="Arial" panose="020B0604020202020204" pitchFamily="34" charset="0"/>
              </a:rPr>
              <a:t> comprised of </a:t>
            </a:r>
            <a:r>
              <a:rPr lang="en-US" b="1" dirty="0">
                <a:effectLst/>
                <a:latin typeface="Calibri" panose="020F0502020204030204" pitchFamily="34" charset="0"/>
                <a:ea typeface="Calibri" panose="020F0502020204030204" pitchFamily="34" charset="0"/>
                <a:cs typeface="Arial" panose="020B0604020202020204" pitchFamily="34" charset="0"/>
              </a:rPr>
              <a:t>spits [</a:t>
            </a:r>
            <a:r>
              <a:rPr lang="en-US" b="1" i="1" dirty="0" err="1">
                <a:effectLst/>
                <a:latin typeface="Calibri" panose="020F0502020204030204" pitchFamily="34" charset="0"/>
                <a:ea typeface="Calibri" panose="020F0502020204030204" pitchFamily="34" charset="0"/>
                <a:cs typeface="Arial" panose="020B0604020202020204" pitchFamily="34" charset="0"/>
              </a:rPr>
              <a:t>shippudin</a:t>
            </a:r>
            <a:r>
              <a:rPr lang="en-US" b="1" dirty="0">
                <a:effectLst/>
                <a:latin typeface="Calibri" panose="020F0502020204030204" pitchFamily="34" charset="0"/>
                <a:ea typeface="Calibri" panose="020F0502020204030204" pitchFamily="34" charset="0"/>
                <a:cs typeface="Arial" panose="020B0604020202020204" pitchFamily="34" charset="0"/>
              </a:rPr>
              <a:t>] of iron and they covered them with tin.</a:t>
            </a:r>
            <a:r>
              <a:rPr lang="en-US" dirty="0">
                <a:effectLst/>
                <a:latin typeface="Calibri" panose="020F0502020204030204" pitchFamily="34" charset="0"/>
                <a:ea typeface="Calibri" panose="020F0502020204030204" pitchFamily="34" charset="0"/>
                <a:cs typeface="Arial" panose="020B0604020202020204" pitchFamily="34" charset="0"/>
              </a:rPr>
              <a:t> Later, when </a:t>
            </a:r>
            <a:r>
              <a:rPr lang="en-US" b="1" dirty="0">
                <a:effectLst/>
                <a:latin typeface="Calibri" panose="020F0502020204030204" pitchFamily="34" charset="0"/>
                <a:ea typeface="Calibri" panose="020F0502020204030204" pitchFamily="34" charset="0"/>
                <a:cs typeface="Arial" panose="020B0604020202020204" pitchFamily="34" charset="0"/>
              </a:rPr>
              <a:t>they grew richer</a:t>
            </a:r>
            <a:r>
              <a:rPr lang="en-US" dirty="0">
                <a:effectLst/>
                <a:latin typeface="Calibri" panose="020F0502020204030204" pitchFamily="34" charset="0"/>
                <a:ea typeface="Calibri" panose="020F0502020204030204" pitchFamily="34" charset="0"/>
                <a:cs typeface="Arial" panose="020B0604020202020204" pitchFamily="34" charset="0"/>
              </a:rPr>
              <a:t> and could afford a candelabrum of higher-quality material, </a:t>
            </a:r>
            <a:r>
              <a:rPr lang="en-US" b="1" dirty="0">
                <a:effectLst/>
                <a:latin typeface="Calibri" panose="020F0502020204030204" pitchFamily="34" charset="0"/>
                <a:ea typeface="Calibri" panose="020F0502020204030204" pitchFamily="34" charset="0"/>
                <a:cs typeface="Arial" panose="020B0604020202020204" pitchFamily="34" charset="0"/>
              </a:rPr>
              <a:t>they fashioned them from silver.</a:t>
            </a:r>
            <a:r>
              <a:rPr lang="en-US" dirty="0">
                <a:effectLst/>
                <a:latin typeface="Calibri" panose="020F0502020204030204" pitchFamily="34" charset="0"/>
                <a:ea typeface="Calibri" panose="020F0502020204030204" pitchFamily="34" charset="0"/>
                <a:cs typeface="Arial" panose="020B0604020202020204" pitchFamily="34" charset="0"/>
              </a:rPr>
              <a:t> When </a:t>
            </a:r>
            <a:r>
              <a:rPr lang="en-US" b="1" dirty="0">
                <a:effectLst/>
                <a:latin typeface="Calibri" panose="020F0502020204030204" pitchFamily="34" charset="0"/>
                <a:ea typeface="Calibri" panose="020F0502020204030204" pitchFamily="34" charset="0"/>
                <a:cs typeface="Arial" panose="020B0604020202020204" pitchFamily="34" charset="0"/>
              </a:rPr>
              <a:t>they grew even richer, they fashioned them from gold.</a:t>
            </a:r>
            <a:r>
              <a:rPr lang="en-US" dirty="0">
                <a:effectLst/>
                <a:latin typeface="Calibri" panose="020F0502020204030204" pitchFamily="34" charset="0"/>
                <a:ea typeface="Calibri" panose="020F0502020204030204" pitchFamily="34" charset="0"/>
                <a:cs typeface="Arial" panose="020B0604020202020204" pitchFamily="34" charset="0"/>
              </a:rPr>
              <a:t> Still, </a:t>
            </a:r>
            <a:r>
              <a:rPr lang="en-US" dirty="0" err="1">
                <a:effectLst/>
                <a:latin typeface="Calibri" panose="020F0502020204030204" pitchFamily="34" charset="0"/>
                <a:ea typeface="Calibri" panose="020F0502020204030204" pitchFamily="34" charset="0"/>
                <a:cs typeface="Arial" panose="020B0604020202020204" pitchFamily="34" charset="0"/>
              </a:rPr>
              <a:t>Abaye</a:t>
            </a:r>
            <a:r>
              <a:rPr lang="en-US" dirty="0">
                <a:effectLst/>
                <a:latin typeface="Calibri" panose="020F0502020204030204" pitchFamily="34" charset="0"/>
                <a:ea typeface="Calibri" panose="020F0502020204030204" pitchFamily="34" charset="0"/>
                <a:cs typeface="Arial" panose="020B0604020202020204" pitchFamily="34" charset="0"/>
              </a:rPr>
              <a:t> proves from this </a:t>
            </a:r>
            <a:r>
              <a:rPr lang="en-US" i="1" dirty="0" err="1">
                <a:effectLst/>
                <a:latin typeface="Calibri" panose="020F0502020204030204" pitchFamily="34" charset="0"/>
                <a:ea typeface="Calibri" panose="020F0502020204030204" pitchFamily="34" charset="0"/>
                <a:cs typeface="Arial" panose="020B0604020202020204" pitchFamily="34" charset="0"/>
              </a:rPr>
              <a:t>baraita</a:t>
            </a:r>
            <a:r>
              <a:rPr lang="en-US" dirty="0">
                <a:effectLst/>
                <a:latin typeface="Calibri" panose="020F0502020204030204" pitchFamily="34" charset="0"/>
                <a:ea typeface="Calibri" panose="020F0502020204030204" pitchFamily="34" charset="0"/>
                <a:cs typeface="Arial" panose="020B0604020202020204" pitchFamily="34" charset="0"/>
              </a:rPr>
              <a:t> that the prohibition against forming an image applies only to items that can be reconstructed in an accurate manner. (William Davidson Translation)</a:t>
            </a:r>
          </a:p>
          <a:p>
            <a:pPr marL="0" indent="0">
              <a:buNone/>
            </a:pPr>
            <a:endParaRPr lang="en-US" sz="2400" dirty="0"/>
          </a:p>
        </p:txBody>
      </p:sp>
      <p:sp>
        <p:nvSpPr>
          <p:cNvPr id="4" name="Content Placeholder 3">
            <a:extLst>
              <a:ext uri="{FF2B5EF4-FFF2-40B4-BE49-F238E27FC236}">
                <a16:creationId xmlns:a16="http://schemas.microsoft.com/office/drawing/2014/main" id="{F438CC89-3C71-435F-A318-BCF7B45B7BC4}"/>
              </a:ext>
            </a:extLst>
          </p:cNvPr>
          <p:cNvSpPr>
            <a:spLocks noGrp="1"/>
          </p:cNvSpPr>
          <p:nvPr>
            <p:ph sz="half" idx="2"/>
          </p:nvPr>
        </p:nvSpPr>
        <p:spPr>
          <a:xfrm>
            <a:off x="8001000" y="1732449"/>
            <a:ext cx="3266557" cy="4333071"/>
          </a:xfrm>
        </p:spPr>
        <p:txBody>
          <a:bodyPr>
            <a:normAutofit fontScale="85000" lnSpcReduction="10000"/>
          </a:bodyPr>
          <a:lstStyle/>
          <a:p>
            <a:pPr marL="0" indent="0" algn="r" rtl="1">
              <a:buNone/>
            </a:pPr>
            <a:r>
              <a:rPr lang="he-IL" dirty="0">
                <a:effectLst/>
                <a:latin typeface="Calibri" panose="020F0502020204030204" pitchFamily="34" charset="0"/>
                <a:ea typeface="Calibri" panose="020F0502020204030204" pitchFamily="34" charset="0"/>
                <a:cs typeface="Arial" panose="020B0604020202020204" pitchFamily="34" charset="0"/>
              </a:rPr>
              <a:t>אָמְרוּ לוֹ מִשָּׁם רְאָיָיה </a:t>
            </a:r>
            <a:r>
              <a:rPr lang="he-IL" dirty="0" err="1">
                <a:effectLst/>
                <a:latin typeface="Calibri" panose="020F0502020204030204" pitchFamily="34" charset="0"/>
                <a:ea typeface="Calibri" panose="020F0502020204030204" pitchFamily="34" charset="0"/>
                <a:cs typeface="Arial" panose="020B0604020202020204" pitchFamily="34" charset="0"/>
              </a:rPr>
              <a:t>שַׁפּוּדִין</a:t>
            </a:r>
            <a:r>
              <a:rPr lang="he-IL" dirty="0">
                <a:effectLst/>
                <a:latin typeface="Calibri" panose="020F0502020204030204" pitchFamily="34" charset="0"/>
                <a:ea typeface="Calibri" panose="020F0502020204030204" pitchFamily="34" charset="0"/>
                <a:cs typeface="Arial" panose="020B0604020202020204" pitchFamily="34" charset="0"/>
              </a:rPr>
              <a:t> שֶׁל בַּרְזֶל הָיוּ וְחִיפּוּם </a:t>
            </a:r>
            <a:r>
              <a:rPr lang="he-IL" dirty="0" err="1">
                <a:effectLst/>
                <a:latin typeface="Calibri" panose="020F0502020204030204" pitchFamily="34" charset="0"/>
                <a:ea typeface="Calibri" panose="020F0502020204030204" pitchFamily="34" charset="0"/>
                <a:cs typeface="Arial" panose="020B0604020202020204" pitchFamily="34" charset="0"/>
              </a:rPr>
              <a:t>בְּבַעַץ</a:t>
            </a:r>
            <a:r>
              <a:rPr lang="he-IL" dirty="0">
                <a:effectLst/>
                <a:latin typeface="Calibri" panose="020F0502020204030204" pitchFamily="34" charset="0"/>
                <a:ea typeface="Calibri" panose="020F0502020204030204" pitchFamily="34" charset="0"/>
                <a:cs typeface="Arial" panose="020B0604020202020204" pitchFamily="34" charset="0"/>
              </a:rPr>
              <a:t> הֶעֱשִׁירוּ </a:t>
            </a:r>
            <a:r>
              <a:rPr lang="he-IL" dirty="0" err="1">
                <a:effectLst/>
                <a:latin typeface="Calibri" panose="020F0502020204030204" pitchFamily="34" charset="0"/>
                <a:ea typeface="Calibri" panose="020F0502020204030204" pitchFamily="34" charset="0"/>
                <a:cs typeface="Arial" panose="020B0604020202020204" pitchFamily="34" charset="0"/>
              </a:rPr>
              <a:t>עֲשָׂאוּם</a:t>
            </a:r>
            <a:r>
              <a:rPr lang="he-IL" dirty="0">
                <a:effectLst/>
                <a:latin typeface="Calibri" panose="020F0502020204030204" pitchFamily="34" charset="0"/>
                <a:ea typeface="Calibri" panose="020F0502020204030204" pitchFamily="34" charset="0"/>
                <a:cs typeface="Arial" panose="020B0604020202020204" pitchFamily="34" charset="0"/>
              </a:rPr>
              <a:t> שֶׁל כֶּסֶף חָזְרוּ הֶעֱשִׁירוּ </a:t>
            </a:r>
            <a:r>
              <a:rPr lang="he-IL" dirty="0" err="1">
                <a:effectLst/>
                <a:latin typeface="Calibri" panose="020F0502020204030204" pitchFamily="34" charset="0"/>
                <a:ea typeface="Calibri" panose="020F0502020204030204" pitchFamily="34" charset="0"/>
                <a:cs typeface="Arial" panose="020B0604020202020204" pitchFamily="34" charset="0"/>
              </a:rPr>
              <a:t>עֲשָׂאוּם</a:t>
            </a:r>
            <a:r>
              <a:rPr lang="he-IL" dirty="0">
                <a:effectLst/>
                <a:latin typeface="Calibri" panose="020F0502020204030204" pitchFamily="34" charset="0"/>
                <a:ea typeface="Calibri" panose="020F0502020204030204" pitchFamily="34" charset="0"/>
                <a:cs typeface="Arial" panose="020B0604020202020204" pitchFamily="34" charset="0"/>
              </a:rPr>
              <a:t> שֶׁל זָהָב</a:t>
            </a:r>
            <a:endParaRPr lang="en-US" dirty="0"/>
          </a:p>
        </p:txBody>
      </p:sp>
    </p:spTree>
    <p:extLst>
      <p:ext uri="{BB962C8B-B14F-4D97-AF65-F5344CB8AC3E}">
        <p14:creationId xmlns:p14="http://schemas.microsoft.com/office/powerpoint/2010/main" val="312249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A927-D2FE-42DB-9196-F1C17E2CE413}"/>
              </a:ext>
            </a:extLst>
          </p:cNvPr>
          <p:cNvSpPr>
            <a:spLocks noGrp="1"/>
          </p:cNvSpPr>
          <p:nvPr>
            <p:ph type="title"/>
          </p:nvPr>
        </p:nvSpPr>
        <p:spPr/>
        <p:txBody>
          <a:bodyPr/>
          <a:lstStyle/>
          <a:p>
            <a:r>
              <a:rPr lang="en-US" dirty="0"/>
              <a:t>Other leniencies</a:t>
            </a:r>
          </a:p>
        </p:txBody>
      </p:sp>
      <p:sp>
        <p:nvSpPr>
          <p:cNvPr id="3" name="Content Placeholder 2">
            <a:extLst>
              <a:ext uri="{FF2B5EF4-FFF2-40B4-BE49-F238E27FC236}">
                <a16:creationId xmlns:a16="http://schemas.microsoft.com/office/drawing/2014/main" id="{954AA529-EA04-4589-8FC9-02529B570A0E}"/>
              </a:ext>
            </a:extLst>
          </p:cNvPr>
          <p:cNvSpPr>
            <a:spLocks noGrp="1"/>
          </p:cNvSpPr>
          <p:nvPr>
            <p:ph sz="half" idx="1"/>
          </p:nvPr>
        </p:nvSpPr>
        <p:spPr/>
        <p:txBody>
          <a:bodyPr/>
          <a:lstStyle/>
          <a:p>
            <a:r>
              <a:rPr lang="en-US" dirty="0"/>
              <a:t>Prohibition is for functional Menorah</a:t>
            </a:r>
          </a:p>
          <a:p>
            <a:r>
              <a:rPr lang="en-US" dirty="0"/>
              <a:t>2-D</a:t>
            </a:r>
          </a:p>
          <a:p>
            <a:r>
              <a:rPr lang="en-US" dirty="0"/>
              <a:t>No base</a:t>
            </a:r>
          </a:p>
          <a:p>
            <a:r>
              <a:rPr lang="en-US" dirty="0"/>
              <a:t>Non-linear – done in circle or square </a:t>
            </a:r>
          </a:p>
          <a:p>
            <a:r>
              <a:rPr lang="en-US" dirty="0"/>
              <a:t>Uses electric lights or candles, not oil lamps </a:t>
            </a:r>
          </a:p>
          <a:p>
            <a:endParaRPr lang="en-US" dirty="0"/>
          </a:p>
        </p:txBody>
      </p:sp>
      <p:sp>
        <p:nvSpPr>
          <p:cNvPr id="4" name="Content Placeholder 3">
            <a:extLst>
              <a:ext uri="{FF2B5EF4-FFF2-40B4-BE49-F238E27FC236}">
                <a16:creationId xmlns:a16="http://schemas.microsoft.com/office/drawing/2014/main" id="{3BF67200-1D7A-4FE9-8ED1-FAB56537DD56}"/>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167208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5F77-82F9-469C-8E41-AA40394E876F}"/>
              </a:ext>
            </a:extLst>
          </p:cNvPr>
          <p:cNvSpPr>
            <a:spLocks noGrp="1"/>
          </p:cNvSpPr>
          <p:nvPr>
            <p:ph type="title"/>
          </p:nvPr>
        </p:nvSpPr>
        <p:spPr/>
        <p:txBody>
          <a:bodyPr/>
          <a:lstStyle/>
          <a:p>
            <a:r>
              <a:rPr lang="en-US" dirty="0"/>
              <a:t>Why did Menorah Become THE Jewish Symbol?</a:t>
            </a:r>
          </a:p>
        </p:txBody>
      </p:sp>
      <p:sp>
        <p:nvSpPr>
          <p:cNvPr id="3" name="Content Placeholder 2">
            <a:extLst>
              <a:ext uri="{FF2B5EF4-FFF2-40B4-BE49-F238E27FC236}">
                <a16:creationId xmlns:a16="http://schemas.microsoft.com/office/drawing/2014/main" id="{55941D13-2F2F-419A-B371-F4192AD37F45}"/>
              </a:ext>
            </a:extLst>
          </p:cNvPr>
          <p:cNvSpPr>
            <a:spLocks noGrp="1"/>
          </p:cNvSpPr>
          <p:nvPr>
            <p:ph idx="1"/>
          </p:nvPr>
        </p:nvSpPr>
        <p:spPr/>
        <p:txBody>
          <a:bodyPr>
            <a:normAutofit fontScale="77500" lnSpcReduction="20000"/>
          </a:bodyPr>
          <a:lstStyle/>
          <a:p>
            <a:pPr marL="0" indent="0">
              <a:buNone/>
            </a:pPr>
            <a:r>
              <a:rPr lang="en-US" dirty="0"/>
              <a:t>The qualities of the menorah that led to its preferred status as the most important symbol of Judaism are: light, form, cult and symbol—these are the incentives for the prominence of the menorah as the dominant Jewish symbolism:</a:t>
            </a:r>
          </a:p>
          <a:p>
            <a:r>
              <a:rPr lang="en-US" dirty="0"/>
              <a:t>Light—the main ritual significance was realized in illumination.</a:t>
            </a:r>
          </a:p>
          <a:p>
            <a:r>
              <a:rPr lang="en-US" dirty="0"/>
              <a:t>Form—The form of the menorah is unique, unusual, and easily recognizable.</a:t>
            </a:r>
          </a:p>
          <a:p>
            <a:r>
              <a:rPr lang="en-US" dirty="0"/>
              <a:t>Cult—The menorah was used in the daily ritual, first in the Temple and later in the synagogue. Each day a lamp was lit; on the seventh day, the Sabbath, all seven lamps were kindled.</a:t>
            </a:r>
          </a:p>
          <a:p>
            <a:r>
              <a:rPr lang="en-US" dirty="0"/>
              <a:t>Symbol—The seven arms of the menorah represented the seven days of the week and the seven planets, and the menorah functioned as a daily and weekly ritual calendar. The menorah as a symbol characterized a place as a Jewish site or worship setting, or a tomb as belonging to a Jew. It served to remind the Jewish people of the Jerusalem Temple rituals where the menorah was the most important of the Temple vessels.</a:t>
            </a:r>
          </a:p>
          <a:p>
            <a:pPr marL="0" indent="0">
              <a:buNone/>
            </a:pPr>
            <a:r>
              <a:rPr lang="en-US" dirty="0"/>
              <a:t>Rachel </a:t>
            </a:r>
            <a:r>
              <a:rPr lang="en-US" dirty="0" err="1"/>
              <a:t>Hachlili</a:t>
            </a:r>
            <a:r>
              <a:rPr lang="en-US" dirty="0"/>
              <a:t> p19</a:t>
            </a:r>
          </a:p>
        </p:txBody>
      </p:sp>
    </p:spTree>
    <p:extLst>
      <p:ext uri="{BB962C8B-B14F-4D97-AF65-F5344CB8AC3E}">
        <p14:creationId xmlns:p14="http://schemas.microsoft.com/office/powerpoint/2010/main" val="41612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4713-0F5E-45D4-B8CA-AD30BF6BD84A}"/>
              </a:ext>
            </a:extLst>
          </p:cNvPr>
          <p:cNvSpPr>
            <a:spLocks noGrp="1"/>
          </p:cNvSpPr>
          <p:nvPr>
            <p:ph type="title"/>
          </p:nvPr>
        </p:nvSpPr>
        <p:spPr/>
        <p:txBody>
          <a:bodyPr/>
          <a:lstStyle/>
          <a:p>
            <a:r>
              <a:rPr lang="en-US" dirty="0"/>
              <a:t>Summary of Menorah</a:t>
            </a:r>
          </a:p>
        </p:txBody>
      </p:sp>
      <p:sp>
        <p:nvSpPr>
          <p:cNvPr id="4" name="Content Placeholder 3">
            <a:extLst>
              <a:ext uri="{FF2B5EF4-FFF2-40B4-BE49-F238E27FC236}">
                <a16:creationId xmlns:a16="http://schemas.microsoft.com/office/drawing/2014/main" id="{CACDE2A7-4017-4A91-841A-649A9305E656}"/>
              </a:ext>
            </a:extLst>
          </p:cNvPr>
          <p:cNvSpPr>
            <a:spLocks noGrp="1"/>
          </p:cNvSpPr>
          <p:nvPr>
            <p:ph sz="half" idx="1"/>
          </p:nvPr>
        </p:nvSpPr>
        <p:spPr/>
        <p:txBody>
          <a:bodyPr/>
          <a:lstStyle/>
          <a:p>
            <a:r>
              <a:rPr lang="en-US" dirty="0"/>
              <a:t>Shape and materials</a:t>
            </a:r>
          </a:p>
          <a:p>
            <a:r>
              <a:rPr lang="en-US" dirty="0"/>
              <a:t>Straight or curved branches</a:t>
            </a:r>
          </a:p>
          <a:p>
            <a:r>
              <a:rPr lang="en-US" dirty="0"/>
              <a:t>Tripod or square base</a:t>
            </a:r>
          </a:p>
          <a:p>
            <a:r>
              <a:rPr lang="en-US" dirty="0"/>
              <a:t>Dimensions</a:t>
            </a:r>
          </a:p>
          <a:p>
            <a:r>
              <a:rPr lang="en-US" dirty="0"/>
              <a:t>Can you place one in shul?</a:t>
            </a:r>
          </a:p>
          <a:p>
            <a:r>
              <a:rPr lang="en-US" dirty="0"/>
              <a:t>Why did Menorah </a:t>
            </a:r>
            <a:r>
              <a:rPr lang="en-US"/>
              <a:t>catch on </a:t>
            </a:r>
            <a:r>
              <a:rPr lang="en-US" dirty="0"/>
              <a:t>as a symbol?</a:t>
            </a:r>
          </a:p>
          <a:p>
            <a:endParaRPr lang="en-US" dirty="0"/>
          </a:p>
          <a:p>
            <a:endParaRPr lang="en-US" dirty="0"/>
          </a:p>
        </p:txBody>
      </p:sp>
      <p:sp>
        <p:nvSpPr>
          <p:cNvPr id="5" name="Content Placeholder 4">
            <a:extLst>
              <a:ext uri="{FF2B5EF4-FFF2-40B4-BE49-F238E27FC236}">
                <a16:creationId xmlns:a16="http://schemas.microsoft.com/office/drawing/2014/main" id="{EFBC2B41-0F14-4663-ADA5-00BD5807B791}"/>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51810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C517-8AA3-432B-9AB0-6FD0A4C6B2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7B80E8-5E64-4711-88B1-30C17829C43A}"/>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E8D36DB0-F2C9-4DDD-B162-6331319D1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463" y="0"/>
            <a:ext cx="5299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675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B6CA-46A9-44E1-8C08-93DF912898EC}"/>
              </a:ext>
            </a:extLst>
          </p:cNvPr>
          <p:cNvSpPr>
            <a:spLocks noGrp="1"/>
          </p:cNvSpPr>
          <p:nvPr>
            <p:ph type="title"/>
          </p:nvPr>
        </p:nvSpPr>
        <p:spPr/>
        <p:txBody>
          <a:bodyPr/>
          <a:lstStyle/>
          <a:p>
            <a:r>
              <a:rPr lang="en-US" dirty="0"/>
              <a:t>What did the Menorah look</a:t>
            </a:r>
            <a:br>
              <a:rPr lang="en-US" dirty="0"/>
            </a:br>
            <a:r>
              <a:rPr lang="en-US" dirty="0"/>
              <a:t>like?</a:t>
            </a:r>
          </a:p>
        </p:txBody>
      </p:sp>
      <p:sp>
        <p:nvSpPr>
          <p:cNvPr id="3" name="Content Placeholder 2">
            <a:extLst>
              <a:ext uri="{FF2B5EF4-FFF2-40B4-BE49-F238E27FC236}">
                <a16:creationId xmlns:a16="http://schemas.microsoft.com/office/drawing/2014/main" id="{F27BEF66-E260-42AC-B8DF-FE28CD0CB9E3}"/>
              </a:ext>
            </a:extLst>
          </p:cNvPr>
          <p:cNvSpPr>
            <a:spLocks noGrp="1"/>
          </p:cNvSpPr>
          <p:nvPr>
            <p:ph idx="1"/>
          </p:nvPr>
        </p:nvSpPr>
        <p:spPr/>
        <p:txBody>
          <a:bodyPr/>
          <a:lstStyle/>
          <a:p>
            <a:pPr marL="0" indent="0">
              <a:buNone/>
            </a:pPr>
            <a:r>
              <a:rPr lang="en-US" dirty="0"/>
              <a:t>Menorah By </a:t>
            </a:r>
            <a:r>
              <a:rPr lang="en-US" dirty="0" err="1"/>
              <a:t>Machon</a:t>
            </a:r>
            <a:r>
              <a:rPr lang="en-US" dirty="0"/>
              <a:t> </a:t>
            </a:r>
            <a:r>
              <a:rPr lang="en-US" dirty="0" err="1"/>
              <a:t>HaMikdash</a:t>
            </a:r>
            <a:endParaRPr lang="en-US" dirty="0"/>
          </a:p>
          <a:p>
            <a:pPr marL="0" indent="0">
              <a:buNone/>
            </a:pPr>
            <a:r>
              <a:rPr lang="en-US" dirty="0"/>
              <a:t>Can be found in the </a:t>
            </a:r>
            <a:r>
              <a:rPr lang="en-US" dirty="0" err="1"/>
              <a:t>Rova</a:t>
            </a:r>
            <a:r>
              <a:rPr lang="en-US" dirty="0"/>
              <a:t> in Jewish Quarter</a:t>
            </a:r>
          </a:p>
        </p:txBody>
      </p:sp>
      <p:pic>
        <p:nvPicPr>
          <p:cNvPr id="6146" name="Picture 2">
            <a:extLst>
              <a:ext uri="{FF2B5EF4-FFF2-40B4-BE49-F238E27FC236}">
                <a16:creationId xmlns:a16="http://schemas.microsoft.com/office/drawing/2014/main" id="{1AE7E759-C6B3-498E-A4F8-C3ACAAF08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187" y="0"/>
            <a:ext cx="4849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548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E4B2F0-125F-43D1-8360-D5A2C459A66B}"/>
              </a:ext>
            </a:extLst>
          </p:cNvPr>
          <p:cNvSpPr>
            <a:spLocks noGrp="1"/>
          </p:cNvSpPr>
          <p:nvPr>
            <p:ph type="title"/>
          </p:nvPr>
        </p:nvSpPr>
        <p:spPr/>
        <p:txBody>
          <a:bodyPr/>
          <a:lstStyle/>
          <a:p>
            <a:r>
              <a:rPr lang="en-US" dirty="0"/>
              <a:t>Menorah (</a:t>
            </a:r>
            <a:r>
              <a:rPr lang="en-US" dirty="0" err="1"/>
              <a:t>Shemot</a:t>
            </a:r>
            <a:r>
              <a:rPr lang="en-US" dirty="0"/>
              <a:t> 25:21-40)</a:t>
            </a:r>
          </a:p>
        </p:txBody>
      </p:sp>
      <p:sp>
        <p:nvSpPr>
          <p:cNvPr id="5" name="Content Placeholder 4">
            <a:extLst>
              <a:ext uri="{FF2B5EF4-FFF2-40B4-BE49-F238E27FC236}">
                <a16:creationId xmlns:a16="http://schemas.microsoft.com/office/drawing/2014/main" id="{527FA0B3-8525-4475-9A9A-18A8C61B08C0}"/>
              </a:ext>
            </a:extLst>
          </p:cNvPr>
          <p:cNvSpPr>
            <a:spLocks noGrp="1"/>
          </p:cNvSpPr>
          <p:nvPr>
            <p:ph sz="half" idx="1"/>
          </p:nvPr>
        </p:nvSpPr>
        <p:spPr>
          <a:xfrm>
            <a:off x="98324" y="1825625"/>
            <a:ext cx="7079224" cy="4860310"/>
          </a:xfrm>
        </p:spPr>
        <p:txBody>
          <a:bodyPr>
            <a:normAutofit fontScale="70000" lnSpcReduction="20000"/>
          </a:bodyPr>
          <a:lstStyle/>
          <a:p>
            <a:pPr marL="0" indent="0" algn="just">
              <a:buNone/>
            </a:pPr>
            <a:r>
              <a:rPr lang="en-US" b="1" dirty="0"/>
              <a:t>31 </a:t>
            </a:r>
            <a:r>
              <a:rPr lang="en-US" dirty="0"/>
              <a:t>And thou shalt make a candlestick of pure gold: of beaten work shall the candlestick be made, even its base, and its shaft; its cups, its knops, and its flowers, shall be of one piece with it. </a:t>
            </a:r>
            <a:r>
              <a:rPr lang="en-US" b="1" dirty="0"/>
              <a:t>32 </a:t>
            </a:r>
            <a:r>
              <a:rPr lang="en-US" dirty="0"/>
              <a:t>And there shall be six branches going out of the sides thereof: three branches of the candlestick out of the one side thereof, and three branches of the candle-stick out of the other side thereof; </a:t>
            </a:r>
            <a:r>
              <a:rPr lang="en-US" b="1" dirty="0"/>
              <a:t>33 </a:t>
            </a:r>
            <a:r>
              <a:rPr lang="en-US" dirty="0"/>
              <a:t>three cups made like almond-blossoms in one branch, a knop and a flower; and three cups made like almond-blossoms in the other branch, a knop and a flower; so for the six branches going out of the candlestick. </a:t>
            </a:r>
            <a:r>
              <a:rPr lang="en-US" b="1" dirty="0"/>
              <a:t>34 </a:t>
            </a:r>
            <a:r>
              <a:rPr lang="en-US" dirty="0"/>
              <a:t>And in the candlestick four cups made like almond-blossoms, the knops thereof, and the flowers thereof. </a:t>
            </a:r>
            <a:r>
              <a:rPr lang="en-US" b="1" dirty="0"/>
              <a:t>35 </a:t>
            </a:r>
            <a:r>
              <a:rPr lang="en-US" dirty="0"/>
              <a:t>And a knop under two branches of one piece with it, and a knop under two branches of one piece with it, and a knop under two branches of one piece with it, for the six branches going out of the candlestick. </a:t>
            </a:r>
            <a:r>
              <a:rPr lang="en-US" b="1" dirty="0"/>
              <a:t>36 </a:t>
            </a:r>
            <a:r>
              <a:rPr lang="en-US" dirty="0"/>
              <a:t>Their knops and their branches shall be of one piece with it; the whole of it one beaten work of pure gold. </a:t>
            </a:r>
            <a:r>
              <a:rPr lang="en-US" b="1" dirty="0"/>
              <a:t>37 </a:t>
            </a:r>
            <a:r>
              <a:rPr lang="en-US" dirty="0"/>
              <a:t>And thou shalt make the lamps thereof, seven; and they shall light the lamps thereof, to give light over against it. </a:t>
            </a:r>
            <a:r>
              <a:rPr lang="en-US" b="1" dirty="0"/>
              <a:t>38 </a:t>
            </a:r>
            <a:r>
              <a:rPr lang="en-US" dirty="0"/>
              <a:t>And the tongs thereof, and the </a:t>
            </a:r>
            <a:r>
              <a:rPr lang="en-US" dirty="0" err="1"/>
              <a:t>snuffdishes</a:t>
            </a:r>
            <a:r>
              <a:rPr lang="en-US" dirty="0"/>
              <a:t> thereof, shall be of pure gold. </a:t>
            </a:r>
            <a:r>
              <a:rPr lang="en-US" b="1" dirty="0"/>
              <a:t>39 </a:t>
            </a:r>
            <a:r>
              <a:rPr lang="en-US" dirty="0"/>
              <a:t>Of a talent of pure gold shall it be made, with all these vessels. </a:t>
            </a:r>
            <a:r>
              <a:rPr lang="en-US" b="1" dirty="0"/>
              <a:t>40 </a:t>
            </a:r>
            <a:r>
              <a:rPr lang="en-US" dirty="0"/>
              <a:t>And see that thou make them after their pattern, which is being shown thee in the mount. {S} (JPS 1917)</a:t>
            </a:r>
          </a:p>
        </p:txBody>
      </p:sp>
      <p:sp>
        <p:nvSpPr>
          <p:cNvPr id="6" name="Content Placeholder 5">
            <a:extLst>
              <a:ext uri="{FF2B5EF4-FFF2-40B4-BE49-F238E27FC236}">
                <a16:creationId xmlns:a16="http://schemas.microsoft.com/office/drawing/2014/main" id="{C0C59CA5-A5EF-4F52-850C-CF1205F1B5BD}"/>
              </a:ext>
            </a:extLst>
          </p:cNvPr>
          <p:cNvSpPr>
            <a:spLocks noGrp="1"/>
          </p:cNvSpPr>
          <p:nvPr>
            <p:ph sz="half" idx="2"/>
          </p:nvPr>
        </p:nvSpPr>
        <p:spPr>
          <a:xfrm>
            <a:off x="7325032" y="1825625"/>
            <a:ext cx="4768644" cy="4860310"/>
          </a:xfrm>
        </p:spPr>
        <p:txBody>
          <a:bodyPr>
            <a:normAutofit fontScale="70000" lnSpcReduction="20000"/>
          </a:bodyPr>
          <a:lstStyle/>
          <a:p>
            <a:pPr marL="0" indent="0" algn="just" rtl="1">
              <a:buNone/>
            </a:pPr>
            <a:r>
              <a:rPr lang="he-IL" dirty="0"/>
              <a:t>(לא) וְעָשִׂ֥יתָ </a:t>
            </a:r>
            <a:r>
              <a:rPr lang="he-IL" dirty="0" err="1"/>
              <a:t>מְנֹרַ֖ת</a:t>
            </a:r>
            <a:r>
              <a:rPr lang="he-IL" dirty="0"/>
              <a:t> זָהָ֣ב טָה֑וֹר מִקְשָׁ֞ה תֵּעָשֶׂ֤ה הַמְּנוֹרָה֙ יְרֵכָ֣הּ וְקָנָ֔הּ גְּבִיעֶ֛יהָ כַּפְתֹּרֶ֥יהָ וּפְרָחֶ֖יהָ מִמֶּ֥נָּה יִהְיֽוּ: (לב) וְשִׁשָּׁ֣ה קָנִ֔ים יֹצְאִ֖ים מִצִּדֶּ֑יהָ שְׁלֹשָׁ֣ה׀ קְנֵ֣י מְנֹרָ֗ה מִצִּדָּהּ֙ הָאֶחָ֔ד וּשְׁלֹשָׁה֙ קְנֵ֣י מְנֹרָ֔ה מִצִּדָּ֖הּ הַשֵּׁנִֽי: (לג) שְׁלֹשָׁ֣ה גְ֠בִעִים מְֽשֻׁקָּדִ֞ים בַּקָּנֶ֣ה הָאֶחָד֘ כַּפְתֹּ֣ר וָפֶרַח֒ וּשְׁלֹשָׁ֣ה גְבִעִ֗ים מְשֻׁקָּדִ֛ים בַּקָּנֶ֥ה הָאֶחָ֖ד כַּפְתֹּ֣ר וָפָ֑רַח כֵּ֚ן לְשֵׁ֣שֶׁת הַקָּנִ֔ים </a:t>
            </a:r>
            <a:r>
              <a:rPr lang="he-IL" dirty="0" err="1"/>
              <a:t>הַיֹּצְאִ֖ים</a:t>
            </a:r>
            <a:r>
              <a:rPr lang="he-IL" dirty="0"/>
              <a:t> מִן־ הַמְּנֹרָֽה: (לד) וּבַמְּנֹרָ֖ה אַרְבָּעָ֣ה גְבִעִ֑ים מְשֻׁקָּדִ֔ים כַּפְתֹּרֶ֖יהָ וּפְרָחֶֽיהָ: (לה) וְכַפְתֹּ֡ר תַּחַת֩ שְׁנֵ֨י הַקָּנִ֜ים מִמֶּ֗נָּה וְכַפְתֹּר֙ תַּ֣חַת שְׁנֵ֤י הַקָּנִים֙ מִמֶּ֔נָּה וְכַפְתֹּ֕ר </a:t>
            </a:r>
            <a:r>
              <a:rPr lang="he-IL" dirty="0" err="1"/>
              <a:t>תַּחַת־שְׁנֵ֥י</a:t>
            </a:r>
            <a:r>
              <a:rPr lang="he-IL" dirty="0"/>
              <a:t> הַקָּנִ֖ים מִמֶּ֑נָּה לְשֵׁ֙שֶׁת֙ הַקָּנִ֔ים </a:t>
            </a:r>
            <a:r>
              <a:rPr lang="he-IL" dirty="0" err="1"/>
              <a:t>הַיֹּצְאִ֖ים</a:t>
            </a:r>
            <a:r>
              <a:rPr lang="he-IL" dirty="0"/>
              <a:t> </a:t>
            </a:r>
            <a:r>
              <a:rPr lang="he-IL" dirty="0" err="1"/>
              <a:t>מִן־הַמְּנֹרָֽה</a:t>
            </a:r>
            <a:r>
              <a:rPr lang="he-IL" dirty="0"/>
              <a:t>: (לו) </a:t>
            </a:r>
            <a:r>
              <a:rPr lang="he-IL" dirty="0" err="1"/>
              <a:t>כַּפְתֹּרֵיהֶ֥ם</a:t>
            </a:r>
            <a:r>
              <a:rPr lang="he-IL" dirty="0"/>
              <a:t> </a:t>
            </a:r>
            <a:r>
              <a:rPr lang="he-IL" dirty="0" err="1"/>
              <a:t>וּקְנֹתָ֖ם</a:t>
            </a:r>
            <a:r>
              <a:rPr lang="he-IL" dirty="0"/>
              <a:t> מִמֶּ֣נָּה יִהְי֑וּ כֻּלָּ֛הּ מִקְשָׁ֥ה אַחַ֖ת זָהָ֥ב טָהֽוֹר: (</a:t>
            </a:r>
            <a:r>
              <a:rPr lang="he-IL" dirty="0" err="1"/>
              <a:t>לז</a:t>
            </a:r>
            <a:r>
              <a:rPr lang="he-IL" dirty="0"/>
              <a:t>) וְעָשִׂ֥יתָ </a:t>
            </a:r>
            <a:r>
              <a:rPr lang="he-IL" dirty="0" err="1"/>
              <a:t>אֶת־נֵרֹתֶ֖יה</a:t>
            </a:r>
            <a:r>
              <a:rPr lang="he-IL" dirty="0"/>
              <a:t>ָ שִׁבְעָ֑ה וְהֶֽעֱלָה֙ </a:t>
            </a:r>
            <a:r>
              <a:rPr lang="he-IL" dirty="0" err="1"/>
              <a:t>אֶת־נֵ֣רֹתֶ֔יה</a:t>
            </a:r>
            <a:r>
              <a:rPr lang="he-IL" dirty="0"/>
              <a:t>ָ וְהֵאִ֖יר </a:t>
            </a:r>
            <a:r>
              <a:rPr lang="he-IL" dirty="0" err="1"/>
              <a:t>עַל־עֵ֥בֶר</a:t>
            </a:r>
            <a:r>
              <a:rPr lang="he-IL" dirty="0"/>
              <a:t> פָּנֶֽיהָ: (לח) וּמַלְקָחֶ֥יהָ </a:t>
            </a:r>
            <a:r>
              <a:rPr lang="he-IL" dirty="0" err="1"/>
              <a:t>וּמַחְתֹּתֶ֖יה</a:t>
            </a:r>
            <a:r>
              <a:rPr lang="he-IL" dirty="0"/>
              <a:t>ָ זָהָ֥ב טָהֽוֹר: (לט) כִּכָּ֛ר זָהָ֥ב טָה֖וֹר יַעֲשֶׂ֣ה אֹתָ֑הּ אֵ֥ת כָּל־הַכֵּלִ֖ים הָאֵֽלֶּה: (מ) וּרְאֵ֖ה וַעֲשֵׂ֑ה בְּתַ֨בְנִיתָ֔ם </a:t>
            </a:r>
            <a:r>
              <a:rPr lang="he-IL" dirty="0" err="1"/>
              <a:t>אֲשֶׁר־אַתָּ֥ה</a:t>
            </a:r>
            <a:r>
              <a:rPr lang="he-IL" dirty="0"/>
              <a:t> מָרְאֶ֖ה בָּהָֽר: </a:t>
            </a:r>
            <a:endParaRPr lang="en-US" dirty="0"/>
          </a:p>
        </p:txBody>
      </p:sp>
    </p:spTree>
    <p:extLst>
      <p:ext uri="{BB962C8B-B14F-4D97-AF65-F5344CB8AC3E}">
        <p14:creationId xmlns:p14="http://schemas.microsoft.com/office/powerpoint/2010/main" val="1632076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DDDE6-C87C-48FF-9486-053A431DAA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52A2CD-101A-4792-BF5D-70BE2F6F5EAC}"/>
              </a:ext>
            </a:extLst>
          </p:cNvPr>
          <p:cNvSpPr>
            <a:spLocks noGrp="1"/>
          </p:cNvSpPr>
          <p:nvPr>
            <p:ph sz="half" idx="1"/>
          </p:nvPr>
        </p:nvSpPr>
        <p:spPr/>
        <p:txBody>
          <a:bodyPr/>
          <a:lstStyle/>
          <a:p>
            <a:pPr marL="0" indent="0" algn="just">
              <a:buNone/>
            </a:pPr>
            <a:r>
              <a:rPr lang="en-US" dirty="0"/>
              <a:t>Now this is how the lampstand was made: it was hammered work of gold, hammered from base to petal. According to the pattern that the LORD had shown Moses, so was the lampstand made.</a:t>
            </a:r>
          </a:p>
          <a:p>
            <a:pPr marL="0" indent="0">
              <a:buNone/>
            </a:pPr>
            <a:r>
              <a:rPr lang="en-US" dirty="0" err="1"/>
              <a:t>Bamidbar</a:t>
            </a:r>
            <a:r>
              <a:rPr lang="en-US" dirty="0"/>
              <a:t> (8:4)</a:t>
            </a:r>
          </a:p>
        </p:txBody>
      </p:sp>
      <p:sp>
        <p:nvSpPr>
          <p:cNvPr id="4" name="Content Placeholder 3">
            <a:extLst>
              <a:ext uri="{FF2B5EF4-FFF2-40B4-BE49-F238E27FC236}">
                <a16:creationId xmlns:a16="http://schemas.microsoft.com/office/drawing/2014/main" id="{B7DD7C9B-25A5-45FC-B78E-D80BEE26D529}"/>
              </a:ext>
            </a:extLst>
          </p:cNvPr>
          <p:cNvSpPr>
            <a:spLocks noGrp="1"/>
          </p:cNvSpPr>
          <p:nvPr>
            <p:ph sz="half" idx="2"/>
          </p:nvPr>
        </p:nvSpPr>
        <p:spPr/>
        <p:txBody>
          <a:bodyPr/>
          <a:lstStyle/>
          <a:p>
            <a:pPr marL="0" indent="0" algn="just" rtl="1">
              <a:buNone/>
            </a:pPr>
            <a:r>
              <a:rPr lang="he-IL" dirty="0"/>
              <a:t>וְזֶ֨ה מַעֲשֵׂ֤ה הַמְּנֹרָה֙ מִקְשָׁ֣ה זָהָ֔ב </a:t>
            </a:r>
            <a:r>
              <a:rPr lang="he-IL" dirty="0" err="1"/>
              <a:t>עַד־יְרֵכָ֥ה</a:t>
            </a:r>
            <a:r>
              <a:rPr lang="he-IL" dirty="0"/>
              <a:t>ּ </a:t>
            </a:r>
            <a:r>
              <a:rPr lang="he-IL" dirty="0" err="1"/>
              <a:t>עַד־פִּרְחָ֖ה</a:t>
            </a:r>
            <a:r>
              <a:rPr lang="he-IL" dirty="0"/>
              <a:t>ּ מִקְשָׁ֣ה הִ֑וא כַּמַּרְאֶ֗ה אֲשֶׁ֨ר הֶרְאָ֤ה </a:t>
            </a:r>
            <a:r>
              <a:rPr lang="he-IL" dirty="0" err="1"/>
              <a:t>יְקוָק</a:t>
            </a:r>
            <a:r>
              <a:rPr lang="he-IL" dirty="0"/>
              <a:t>֙ </a:t>
            </a:r>
            <a:r>
              <a:rPr lang="he-IL" dirty="0" err="1"/>
              <a:t>אֶת־מֹשֶׁ֔ה</a:t>
            </a:r>
            <a:r>
              <a:rPr lang="he-IL" dirty="0"/>
              <a:t> כֵּ֥ן עָשָׂ֖ה </a:t>
            </a:r>
            <a:r>
              <a:rPr lang="he-IL" dirty="0" err="1"/>
              <a:t>אֶת־הַמְּנֹרָֽה</a:t>
            </a:r>
            <a:r>
              <a:rPr lang="he-IL" dirty="0"/>
              <a:t>׃ </a:t>
            </a:r>
            <a:endParaRPr lang="en-US" dirty="0"/>
          </a:p>
        </p:txBody>
      </p:sp>
    </p:spTree>
    <p:extLst>
      <p:ext uri="{BB962C8B-B14F-4D97-AF65-F5344CB8AC3E}">
        <p14:creationId xmlns:p14="http://schemas.microsoft.com/office/powerpoint/2010/main" val="1702420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5A9BF-9269-4443-83CA-502EF79FDFA9}"/>
              </a:ext>
            </a:extLst>
          </p:cNvPr>
          <p:cNvSpPr>
            <a:spLocks noGrp="1"/>
          </p:cNvSpPr>
          <p:nvPr>
            <p:ph type="title"/>
          </p:nvPr>
        </p:nvSpPr>
        <p:spPr/>
        <p:txBody>
          <a:bodyPr/>
          <a:lstStyle/>
          <a:p>
            <a:r>
              <a:rPr lang="en-US" dirty="0"/>
              <a:t>Summary of verses</a:t>
            </a:r>
          </a:p>
        </p:txBody>
      </p:sp>
      <p:sp>
        <p:nvSpPr>
          <p:cNvPr id="3" name="Content Placeholder 2">
            <a:extLst>
              <a:ext uri="{FF2B5EF4-FFF2-40B4-BE49-F238E27FC236}">
                <a16:creationId xmlns:a16="http://schemas.microsoft.com/office/drawing/2014/main" id="{CF16845C-D4C6-479A-8335-6168347E5FEB}"/>
              </a:ext>
            </a:extLst>
          </p:cNvPr>
          <p:cNvSpPr>
            <a:spLocks noGrp="1"/>
          </p:cNvSpPr>
          <p:nvPr>
            <p:ph sz="half" idx="1"/>
          </p:nvPr>
        </p:nvSpPr>
        <p:spPr/>
        <p:txBody>
          <a:bodyPr/>
          <a:lstStyle/>
          <a:p>
            <a:r>
              <a:rPr lang="en-US" dirty="0"/>
              <a:t>Made of one piece of pure Gold</a:t>
            </a:r>
          </a:p>
          <a:p>
            <a:r>
              <a:rPr lang="en-US" dirty="0"/>
              <a:t>7 branches</a:t>
            </a:r>
          </a:p>
          <a:p>
            <a:r>
              <a:rPr lang="en-US" dirty="0"/>
              <a:t>Uses Oil </a:t>
            </a:r>
          </a:p>
          <a:p>
            <a:r>
              <a:rPr lang="en-US" dirty="0"/>
              <a:t>Has cups, flowers adorning it </a:t>
            </a:r>
          </a:p>
          <a:p>
            <a:endParaRPr lang="en-US" dirty="0"/>
          </a:p>
        </p:txBody>
      </p:sp>
      <p:sp>
        <p:nvSpPr>
          <p:cNvPr id="4" name="Content Placeholder 3">
            <a:extLst>
              <a:ext uri="{FF2B5EF4-FFF2-40B4-BE49-F238E27FC236}">
                <a16:creationId xmlns:a16="http://schemas.microsoft.com/office/drawing/2014/main" id="{8B16C39C-699E-4532-B90D-3F4498903DA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650504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EC38-71E1-4E67-8737-0970D2210CCF}"/>
              </a:ext>
            </a:extLst>
          </p:cNvPr>
          <p:cNvSpPr>
            <a:spLocks noGrp="1"/>
          </p:cNvSpPr>
          <p:nvPr>
            <p:ph type="title"/>
          </p:nvPr>
        </p:nvSpPr>
        <p:spPr/>
        <p:txBody>
          <a:bodyPr/>
          <a:lstStyle/>
          <a:p>
            <a:r>
              <a:rPr lang="en-US" dirty="0"/>
              <a:t>Dimension of Menorah </a:t>
            </a:r>
            <a:r>
              <a:rPr lang="en-US" dirty="0" err="1"/>
              <a:t>Menachot</a:t>
            </a:r>
            <a:r>
              <a:rPr lang="en-US" dirty="0"/>
              <a:t> 28b</a:t>
            </a:r>
          </a:p>
        </p:txBody>
      </p:sp>
      <p:sp>
        <p:nvSpPr>
          <p:cNvPr id="3" name="Content Placeholder 2">
            <a:extLst>
              <a:ext uri="{FF2B5EF4-FFF2-40B4-BE49-F238E27FC236}">
                <a16:creationId xmlns:a16="http://schemas.microsoft.com/office/drawing/2014/main" id="{85DDC152-0A3F-47F5-8969-1BFC782C42C9}"/>
              </a:ext>
            </a:extLst>
          </p:cNvPr>
          <p:cNvSpPr>
            <a:spLocks noGrp="1"/>
          </p:cNvSpPr>
          <p:nvPr>
            <p:ph sz="half" idx="1"/>
          </p:nvPr>
        </p:nvSpPr>
        <p:spPr>
          <a:xfrm>
            <a:off x="471947" y="1825625"/>
            <a:ext cx="7030065" cy="4667250"/>
          </a:xfrm>
        </p:spPr>
        <p:txBody>
          <a:bodyPr>
            <a:normAutofit fontScale="55000" lnSpcReduction="20000"/>
          </a:bodyPr>
          <a:lstStyle/>
          <a:p>
            <a:pPr marL="0" indent="0" algn="just">
              <a:buNone/>
            </a:pPr>
            <a:r>
              <a:rPr lang="en-US" b="1" dirty="0"/>
              <a:t>Shmuel says in the name of</a:t>
            </a:r>
            <a:r>
              <a:rPr lang="en-US" dirty="0"/>
              <a:t> a certain </a:t>
            </a:r>
            <a:r>
              <a:rPr lang="en-US" b="1" dirty="0"/>
              <a:t>elder: The height of</a:t>
            </a:r>
            <a:r>
              <a:rPr lang="en-US" dirty="0"/>
              <a:t> the </a:t>
            </a:r>
            <a:r>
              <a:rPr lang="en-US" b="1" dirty="0"/>
              <a:t>Candelabrum</a:t>
            </a:r>
            <a:r>
              <a:rPr lang="en-US" dirty="0"/>
              <a:t> was </a:t>
            </a:r>
            <a:r>
              <a:rPr lang="en-US" b="1" dirty="0"/>
              <a:t>eighteen handbreadths. The base and the flower</a:t>
            </a:r>
            <a:r>
              <a:rPr lang="en-US" dirty="0"/>
              <a:t> that was upon the base were a height of </a:t>
            </a:r>
            <a:r>
              <a:rPr lang="en-US" b="1" dirty="0"/>
              <a:t>three handbreadths; and two handbreadths</a:t>
            </a:r>
            <a:r>
              <a:rPr lang="en-US" dirty="0"/>
              <a:t> above that were </a:t>
            </a:r>
            <a:r>
              <a:rPr lang="en-US" b="1" dirty="0"/>
              <a:t>bare; and</a:t>
            </a:r>
            <a:r>
              <a:rPr lang="en-US" dirty="0"/>
              <a:t> there was above that </a:t>
            </a:r>
            <a:r>
              <a:rPr lang="en-US" b="1" dirty="0"/>
              <a:t>one handbreadth, which</a:t>
            </a:r>
            <a:r>
              <a:rPr lang="en-US" dirty="0"/>
              <a:t> had </a:t>
            </a:r>
            <a:r>
              <a:rPr lang="en-US" b="1" dirty="0"/>
              <a:t>a goblet, knob, and flower on it. And two handbreadths</a:t>
            </a:r>
            <a:r>
              <a:rPr lang="en-US" dirty="0"/>
              <a:t> above that were </a:t>
            </a:r>
            <a:r>
              <a:rPr lang="en-US" b="1" dirty="0"/>
              <a:t>bare, and</a:t>
            </a:r>
            <a:r>
              <a:rPr lang="en-US" dirty="0"/>
              <a:t> there was above that </a:t>
            </a:r>
            <a:r>
              <a:rPr lang="en-US" b="1" dirty="0"/>
              <a:t>one handbreadth</a:t>
            </a:r>
            <a:r>
              <a:rPr lang="en-US" dirty="0"/>
              <a:t> that had </a:t>
            </a:r>
            <a:r>
              <a:rPr lang="en-US" b="1" dirty="0"/>
              <a:t>a knob.</a:t>
            </a:r>
            <a:r>
              <a:rPr lang="en-US" dirty="0"/>
              <a:t> </a:t>
            </a:r>
          </a:p>
          <a:p>
            <a:pPr marL="0" indent="0" algn="just">
              <a:buNone/>
            </a:pPr>
            <a:r>
              <a:rPr lang="en-US" b="1" dirty="0"/>
              <a:t>And two branches emerge from</a:t>
            </a:r>
            <a:r>
              <a:rPr lang="en-US" dirty="0"/>
              <a:t> the knob, </a:t>
            </a:r>
            <a:r>
              <a:rPr lang="en-US" b="1" dirty="0"/>
              <a:t>one toward this</a:t>
            </a:r>
            <a:r>
              <a:rPr lang="en-US" dirty="0"/>
              <a:t> direction </a:t>
            </a:r>
            <a:r>
              <a:rPr lang="en-US" b="1" dirty="0"/>
              <a:t>and one toward that</a:t>
            </a:r>
            <a:r>
              <a:rPr lang="en-US" dirty="0"/>
              <a:t> direction, </a:t>
            </a:r>
            <a:r>
              <a:rPr lang="en-US" b="1" dirty="0"/>
              <a:t>and they extend and rise up to the height of the Candelabrum. And one handbreadth</a:t>
            </a:r>
            <a:r>
              <a:rPr lang="en-US" dirty="0"/>
              <a:t> above that was </a:t>
            </a:r>
            <a:r>
              <a:rPr lang="en-US" b="1" dirty="0"/>
              <a:t>bare, and</a:t>
            </a:r>
            <a:r>
              <a:rPr lang="en-US" dirty="0"/>
              <a:t> there was above that </a:t>
            </a:r>
            <a:r>
              <a:rPr lang="en-US" b="1" dirty="0"/>
              <a:t>one handbreadth</a:t>
            </a:r>
            <a:r>
              <a:rPr lang="en-US" dirty="0"/>
              <a:t> that had </a:t>
            </a:r>
            <a:r>
              <a:rPr lang="en-US" b="1" dirty="0"/>
              <a:t>a knob. And two branches emerge from</a:t>
            </a:r>
            <a:r>
              <a:rPr lang="en-US" dirty="0"/>
              <a:t> the knob, </a:t>
            </a:r>
            <a:r>
              <a:rPr lang="en-US" b="1" dirty="0"/>
              <a:t>one toward this</a:t>
            </a:r>
            <a:r>
              <a:rPr lang="en-US" dirty="0"/>
              <a:t> direction </a:t>
            </a:r>
            <a:r>
              <a:rPr lang="en-US" b="1" dirty="0"/>
              <a:t>and one toward that</a:t>
            </a:r>
            <a:r>
              <a:rPr lang="en-US" dirty="0"/>
              <a:t> direction, </a:t>
            </a:r>
            <a:r>
              <a:rPr lang="en-US" b="1" dirty="0"/>
              <a:t>and they extend and rise up to the height of</a:t>
            </a:r>
            <a:r>
              <a:rPr lang="en-US" dirty="0"/>
              <a:t> the </a:t>
            </a:r>
            <a:r>
              <a:rPr lang="en-US" b="1" dirty="0"/>
              <a:t>Candelabrum. And</a:t>
            </a:r>
            <a:r>
              <a:rPr lang="en-US" dirty="0"/>
              <a:t> one </a:t>
            </a:r>
            <a:r>
              <a:rPr lang="en-US" b="1" dirty="0"/>
              <a:t>handbreadth</a:t>
            </a:r>
            <a:r>
              <a:rPr lang="en-US" dirty="0"/>
              <a:t> above that was </a:t>
            </a:r>
            <a:r>
              <a:rPr lang="en-US" b="1" dirty="0"/>
              <a:t>bare, and</a:t>
            </a:r>
            <a:r>
              <a:rPr lang="en-US" dirty="0"/>
              <a:t> there was above that one </a:t>
            </a:r>
            <a:r>
              <a:rPr lang="en-US" b="1" dirty="0"/>
              <a:t>handbreadth</a:t>
            </a:r>
            <a:r>
              <a:rPr lang="en-US" dirty="0"/>
              <a:t> that had </a:t>
            </a:r>
            <a:r>
              <a:rPr lang="en-US" b="1" dirty="0"/>
              <a:t>a knob. And two branches emerge from</a:t>
            </a:r>
            <a:r>
              <a:rPr lang="en-US" dirty="0"/>
              <a:t> the knob, </a:t>
            </a:r>
            <a:r>
              <a:rPr lang="en-US" b="1" dirty="0"/>
              <a:t>one toward this</a:t>
            </a:r>
            <a:r>
              <a:rPr lang="en-US" dirty="0"/>
              <a:t> direction </a:t>
            </a:r>
            <a:r>
              <a:rPr lang="en-US" b="1" dirty="0"/>
              <a:t>and one toward that</a:t>
            </a:r>
            <a:r>
              <a:rPr lang="en-US" dirty="0"/>
              <a:t> direction, </a:t>
            </a:r>
            <a:r>
              <a:rPr lang="en-US" b="1" dirty="0"/>
              <a:t>and they extend and rise up to the height of</a:t>
            </a:r>
            <a:r>
              <a:rPr lang="en-US" dirty="0"/>
              <a:t> the </a:t>
            </a:r>
            <a:r>
              <a:rPr lang="en-US" b="1" dirty="0"/>
              <a:t>Candelabrum. And two handbreadths</a:t>
            </a:r>
            <a:r>
              <a:rPr lang="en-US" dirty="0"/>
              <a:t> above that were </a:t>
            </a:r>
            <a:r>
              <a:rPr lang="en-US" b="1" dirty="0"/>
              <a:t>bare.</a:t>
            </a:r>
            <a:r>
              <a:rPr lang="en-US" dirty="0"/>
              <a:t> There then </a:t>
            </a:r>
            <a:r>
              <a:rPr lang="en-US" b="1" dirty="0"/>
              <a:t>remained there three handbreadths in which</a:t>
            </a:r>
            <a:r>
              <a:rPr lang="en-US" dirty="0"/>
              <a:t> there were </a:t>
            </a:r>
            <a:r>
              <a:rPr lang="en-US" b="1" dirty="0"/>
              <a:t>three goblets, and a knob, and a flower.</a:t>
            </a:r>
            <a:r>
              <a:rPr lang="en-US" dirty="0"/>
              <a:t> </a:t>
            </a:r>
          </a:p>
          <a:p>
            <a:pPr marL="0" indent="0" algn="just">
              <a:buNone/>
            </a:pPr>
            <a:r>
              <a:rPr lang="en-US" b="1" dirty="0"/>
              <a:t>And</a:t>
            </a:r>
            <a:r>
              <a:rPr lang="en-US" dirty="0"/>
              <a:t> the </a:t>
            </a:r>
            <a:r>
              <a:rPr lang="en-US" b="1" dirty="0"/>
              <a:t>goblets</a:t>
            </a:r>
            <a:r>
              <a:rPr lang="en-US" dirty="0"/>
              <a:t> of the Candelabrum, </a:t>
            </a:r>
            <a:r>
              <a:rPr lang="en-US" b="1" dirty="0"/>
              <a:t>to what are they similar?</a:t>
            </a:r>
            <a:r>
              <a:rPr lang="en-US" dirty="0"/>
              <a:t> They were </a:t>
            </a:r>
            <a:r>
              <a:rPr lang="en-US" b="1" dirty="0"/>
              <a:t>like Alexandrian goblets,</a:t>
            </a:r>
            <a:r>
              <a:rPr lang="en-US" dirty="0"/>
              <a:t> which are long and narrow. The </a:t>
            </a:r>
            <a:r>
              <a:rPr lang="en-US" b="1" dirty="0"/>
              <a:t>knobs, to what are they similar?</a:t>
            </a:r>
            <a:r>
              <a:rPr lang="en-US" dirty="0"/>
              <a:t> They were </a:t>
            </a:r>
            <a:r>
              <a:rPr lang="en-US" b="1" dirty="0"/>
              <a:t>like</a:t>
            </a:r>
            <a:r>
              <a:rPr lang="en-US" dirty="0"/>
              <a:t> the shape of </a:t>
            </a:r>
            <a:r>
              <a:rPr lang="en-US" b="1" dirty="0"/>
              <a:t>the apples of the </a:t>
            </a:r>
            <a:r>
              <a:rPr lang="en-US" b="1" dirty="0" err="1"/>
              <a:t>Cherethites</a:t>
            </a:r>
            <a:r>
              <a:rPr lang="en-US" b="1" dirty="0"/>
              <a:t>.</a:t>
            </a:r>
            <a:r>
              <a:rPr lang="en-US" dirty="0"/>
              <a:t> The </a:t>
            </a:r>
            <a:r>
              <a:rPr lang="en-US" b="1" dirty="0"/>
              <a:t>flowers, to what are they similar?</a:t>
            </a:r>
            <a:r>
              <a:rPr lang="en-US" dirty="0"/>
              <a:t> They were </a:t>
            </a:r>
            <a:r>
              <a:rPr lang="en-US" b="1" dirty="0"/>
              <a:t>like the ornaments</a:t>
            </a:r>
            <a:r>
              <a:rPr lang="en-US" dirty="0"/>
              <a:t> that are etched in </a:t>
            </a:r>
            <a:r>
              <a:rPr lang="en-US" b="1" dirty="0"/>
              <a:t>columns. And</a:t>
            </a:r>
            <a:r>
              <a:rPr lang="en-US" dirty="0"/>
              <a:t> there </a:t>
            </a:r>
            <a:r>
              <a:rPr lang="en-US" b="1" dirty="0"/>
              <a:t>are found to be</a:t>
            </a:r>
            <a:r>
              <a:rPr lang="en-US" dirty="0"/>
              <a:t> a total of </a:t>
            </a:r>
            <a:r>
              <a:rPr lang="en-US" b="1" dirty="0"/>
              <a:t>twenty-two goblets, eleven knobs,</a:t>
            </a:r>
            <a:r>
              <a:rPr lang="en-US" dirty="0"/>
              <a:t> and </a:t>
            </a:r>
            <a:r>
              <a:rPr lang="en-US" b="1" dirty="0"/>
              <a:t>nine flowers</a:t>
            </a:r>
            <a:r>
              <a:rPr lang="en-US" dirty="0"/>
              <a:t> on the Candelabrum.</a:t>
            </a:r>
          </a:p>
          <a:p>
            <a:pPr marL="0" indent="0" algn="just">
              <a:buNone/>
            </a:pPr>
            <a:endParaRPr lang="en-US" dirty="0"/>
          </a:p>
          <a:p>
            <a:pPr marL="0" indent="0" algn="just">
              <a:buNone/>
            </a:pPr>
            <a:endParaRPr lang="en-US" dirty="0"/>
          </a:p>
        </p:txBody>
      </p:sp>
      <p:sp>
        <p:nvSpPr>
          <p:cNvPr id="4" name="Content Placeholder 3">
            <a:extLst>
              <a:ext uri="{FF2B5EF4-FFF2-40B4-BE49-F238E27FC236}">
                <a16:creationId xmlns:a16="http://schemas.microsoft.com/office/drawing/2014/main" id="{B9B7C1B3-974B-459C-B0CE-AD0102EBAE36}"/>
              </a:ext>
            </a:extLst>
          </p:cNvPr>
          <p:cNvSpPr>
            <a:spLocks noGrp="1"/>
          </p:cNvSpPr>
          <p:nvPr>
            <p:ph sz="half" idx="2"/>
          </p:nvPr>
        </p:nvSpPr>
        <p:spPr>
          <a:xfrm>
            <a:off x="7718322" y="1825625"/>
            <a:ext cx="3635477" cy="4351338"/>
          </a:xfrm>
        </p:spPr>
        <p:txBody>
          <a:bodyPr>
            <a:normAutofit fontScale="55000" lnSpcReduction="20000"/>
          </a:bodyPr>
          <a:lstStyle/>
          <a:p>
            <a:pPr marL="0" indent="0" algn="just" rtl="1">
              <a:buNone/>
            </a:pPr>
            <a:r>
              <a:rPr lang="he-IL" dirty="0"/>
              <a:t>אמר שמואל משמיה </a:t>
            </a:r>
            <a:r>
              <a:rPr lang="he-IL" dirty="0" err="1"/>
              <a:t>דסבא</a:t>
            </a:r>
            <a:r>
              <a:rPr lang="he-IL" dirty="0"/>
              <a:t> גובהה של מנורה שמנה עשר טפחים הרגלים והפרח ג' טפחים וטפחיים חלק וטפח שבו גביע וכפתור ופרח וטפחיים חלק וטפח כפתור ושני קנים </a:t>
            </a:r>
            <a:r>
              <a:rPr lang="he-IL" dirty="0" err="1"/>
              <a:t>יוצאין</a:t>
            </a:r>
            <a:r>
              <a:rPr lang="he-IL" dirty="0"/>
              <a:t> ממנו אחד אילך ואחד אילך </a:t>
            </a:r>
            <a:r>
              <a:rPr lang="he-IL" dirty="0" err="1"/>
              <a:t>ונמשכין</a:t>
            </a:r>
            <a:r>
              <a:rPr lang="he-IL" dirty="0"/>
              <a:t> </a:t>
            </a:r>
            <a:r>
              <a:rPr lang="he-IL" dirty="0" err="1"/>
              <a:t>ועולין</a:t>
            </a:r>
            <a:r>
              <a:rPr lang="he-IL" dirty="0"/>
              <a:t> כנגד גובהה של מנורה וטפח חלק וטפח כפתור ושני קנים </a:t>
            </a:r>
            <a:r>
              <a:rPr lang="he-IL" dirty="0" err="1"/>
              <a:t>יוצאין</a:t>
            </a:r>
            <a:r>
              <a:rPr lang="he-IL" dirty="0"/>
              <a:t> ממנו אחד אילך ואחד אילך </a:t>
            </a:r>
            <a:r>
              <a:rPr lang="he-IL" dirty="0" err="1"/>
              <a:t>נמשכין</a:t>
            </a:r>
            <a:r>
              <a:rPr lang="he-IL" dirty="0"/>
              <a:t> </a:t>
            </a:r>
            <a:r>
              <a:rPr lang="he-IL" dirty="0" err="1"/>
              <a:t>ועולין</a:t>
            </a:r>
            <a:r>
              <a:rPr lang="he-IL" dirty="0"/>
              <a:t> כנגד גובהה של מנורה וטפח חלק וטפח כפתור ושני קנים </a:t>
            </a:r>
            <a:r>
              <a:rPr lang="he-IL" dirty="0" err="1"/>
              <a:t>יוצאין</a:t>
            </a:r>
            <a:r>
              <a:rPr lang="he-IL" dirty="0"/>
              <a:t> ממנו אחד אילך ואחד אילך </a:t>
            </a:r>
            <a:r>
              <a:rPr lang="he-IL" dirty="0" err="1"/>
              <a:t>ונמשכין</a:t>
            </a:r>
            <a:r>
              <a:rPr lang="he-IL" dirty="0"/>
              <a:t> </a:t>
            </a:r>
            <a:r>
              <a:rPr lang="he-IL" dirty="0" err="1"/>
              <a:t>ועולין</a:t>
            </a:r>
            <a:r>
              <a:rPr lang="he-IL" dirty="0"/>
              <a:t> כנגד גובהה של מנורה וטפחיים חלק נשתיירו שם ג' טפחים שבהן ג' </a:t>
            </a:r>
            <a:r>
              <a:rPr lang="he-IL" dirty="0" err="1"/>
              <a:t>גביעין</a:t>
            </a:r>
            <a:r>
              <a:rPr lang="he-IL" dirty="0"/>
              <a:t> וכפתור ופרח </a:t>
            </a:r>
            <a:r>
              <a:rPr lang="he-IL" dirty="0" err="1"/>
              <a:t>וגביעין</a:t>
            </a:r>
            <a:r>
              <a:rPr lang="he-IL" dirty="0"/>
              <a:t> למה הן </a:t>
            </a:r>
            <a:r>
              <a:rPr lang="he-IL" dirty="0" err="1"/>
              <a:t>דומין</a:t>
            </a:r>
            <a:r>
              <a:rPr lang="he-IL" dirty="0"/>
              <a:t> כמין כוסות </a:t>
            </a:r>
            <a:r>
              <a:rPr lang="he-IL" dirty="0" err="1"/>
              <a:t>אלכסנדריים</a:t>
            </a:r>
            <a:r>
              <a:rPr lang="he-IL" dirty="0"/>
              <a:t> כפתורים למה הן </a:t>
            </a:r>
            <a:r>
              <a:rPr lang="he-IL" dirty="0" err="1"/>
              <a:t>דומין</a:t>
            </a:r>
            <a:r>
              <a:rPr lang="he-IL" dirty="0"/>
              <a:t> כמין תפוחי הכרתיים פרחים למה הן </a:t>
            </a:r>
            <a:r>
              <a:rPr lang="he-IL" dirty="0" err="1"/>
              <a:t>דומין</a:t>
            </a:r>
            <a:r>
              <a:rPr lang="he-IL" dirty="0"/>
              <a:t> כמין פרחי </a:t>
            </a:r>
            <a:r>
              <a:rPr lang="he-IL" dirty="0" err="1"/>
              <a:t>העמודין</a:t>
            </a:r>
            <a:r>
              <a:rPr lang="he-IL" dirty="0"/>
              <a:t> ונמצאו </a:t>
            </a:r>
            <a:r>
              <a:rPr lang="he-IL" dirty="0" err="1"/>
              <a:t>גביעין</a:t>
            </a:r>
            <a:r>
              <a:rPr lang="he-IL" dirty="0"/>
              <a:t> עשרים ושנים כפתורים אחד עשר פרחים תשעה</a:t>
            </a:r>
            <a:endParaRPr lang="en-US" dirty="0"/>
          </a:p>
        </p:txBody>
      </p:sp>
    </p:spTree>
    <p:extLst>
      <p:ext uri="{BB962C8B-B14F-4D97-AF65-F5344CB8AC3E}">
        <p14:creationId xmlns:p14="http://schemas.microsoft.com/office/powerpoint/2010/main" val="676863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DAFFC-9AC5-4A51-BDFD-FC76F3F45BDF}"/>
              </a:ext>
            </a:extLst>
          </p:cNvPr>
          <p:cNvSpPr>
            <a:spLocks noGrp="1"/>
          </p:cNvSpPr>
          <p:nvPr>
            <p:ph type="title"/>
          </p:nvPr>
        </p:nvSpPr>
        <p:spPr/>
        <p:txBody>
          <a:bodyPr/>
          <a:lstStyle/>
          <a:p>
            <a:r>
              <a:rPr lang="en-US" dirty="0"/>
              <a:t>Straight versus Curved Branches</a:t>
            </a:r>
          </a:p>
        </p:txBody>
      </p:sp>
      <p:sp>
        <p:nvSpPr>
          <p:cNvPr id="4" name="Text Placeholder 3">
            <a:extLst>
              <a:ext uri="{FF2B5EF4-FFF2-40B4-BE49-F238E27FC236}">
                <a16:creationId xmlns:a16="http://schemas.microsoft.com/office/drawing/2014/main" id="{00CBA50C-713A-4590-B25E-E34DB58CFD84}"/>
              </a:ext>
            </a:extLst>
          </p:cNvPr>
          <p:cNvSpPr>
            <a:spLocks noGrp="1"/>
          </p:cNvSpPr>
          <p:nvPr>
            <p:ph type="body" idx="1"/>
          </p:nvPr>
        </p:nvSpPr>
        <p:spPr>
          <a:xfrm>
            <a:off x="839788" y="1681163"/>
            <a:ext cx="5157787" cy="393443"/>
          </a:xfrm>
        </p:spPr>
        <p:txBody>
          <a:bodyPr>
            <a:normAutofit lnSpcReduction="10000"/>
          </a:bodyPr>
          <a:lstStyle/>
          <a:p>
            <a:r>
              <a:rPr lang="en-US" dirty="0" err="1"/>
              <a:t>Rashi</a:t>
            </a:r>
            <a:r>
              <a:rPr lang="en-US" dirty="0"/>
              <a:t>: </a:t>
            </a:r>
            <a:r>
              <a:rPr lang="en-US" dirty="0" err="1"/>
              <a:t>Shemot</a:t>
            </a:r>
            <a:r>
              <a:rPr lang="en-US" dirty="0"/>
              <a:t> 25:32</a:t>
            </a:r>
          </a:p>
        </p:txBody>
      </p:sp>
      <p:sp>
        <p:nvSpPr>
          <p:cNvPr id="5" name="Content Placeholder 4">
            <a:extLst>
              <a:ext uri="{FF2B5EF4-FFF2-40B4-BE49-F238E27FC236}">
                <a16:creationId xmlns:a16="http://schemas.microsoft.com/office/drawing/2014/main" id="{B3B66605-205A-48EB-8071-EEEF1D911AB7}"/>
              </a:ext>
            </a:extLst>
          </p:cNvPr>
          <p:cNvSpPr>
            <a:spLocks noGrp="1"/>
          </p:cNvSpPr>
          <p:nvPr>
            <p:ph sz="half" idx="2"/>
          </p:nvPr>
        </p:nvSpPr>
        <p:spPr>
          <a:xfrm>
            <a:off x="839788" y="2074606"/>
            <a:ext cx="5157787" cy="4522839"/>
          </a:xfrm>
        </p:spPr>
        <p:txBody>
          <a:bodyPr>
            <a:normAutofit fontScale="70000" lnSpcReduction="20000"/>
          </a:bodyPr>
          <a:lstStyle/>
          <a:p>
            <a:pPr marL="0" indent="0" algn="just" rtl="1">
              <a:buNone/>
            </a:pPr>
            <a:r>
              <a:rPr lang="he-IL" b="1" dirty="0"/>
              <a:t>יצאים מצדיה.</a:t>
            </a:r>
            <a:r>
              <a:rPr lang="he-IL" dirty="0"/>
              <a:t> לְכָאן וּלְכָאן בַּאֲלַכְסוֹן, נִמְשָׁכִים </a:t>
            </a:r>
            <a:r>
              <a:rPr lang="he-IL" dirty="0" err="1"/>
              <a:t>וְעוֹלִין</a:t>
            </a:r>
            <a:r>
              <a:rPr lang="he-IL" dirty="0"/>
              <a:t> עַד כְּנֶגֶד גָּבְהָהּ שֶׁל מְנוֹרָה שֶׁהוּא קָנֶה הָאֶמְצָעִי, </a:t>
            </a:r>
            <a:r>
              <a:rPr lang="he-IL" dirty="0" err="1"/>
              <a:t>וְיוֹצְאִין</a:t>
            </a:r>
            <a:r>
              <a:rPr lang="he-IL" dirty="0"/>
              <a:t> מִתּוֹךְ קָנֶה הָאֶמְצָעִי זֶה לְמַעְלָה מִזֶּה, הַתַּחְתּוֹן אָרֹךְ, וְשֶׁל מַעְלָה קָצָר הֵימֶנּוּ, וְהָעֶלְיוֹן קָצָר הֵימֶנּוּ, לְפִי שֶׁהָיָה גֹּבַהּ רָאשֵׁיהֶן </a:t>
            </a:r>
            <a:r>
              <a:rPr lang="he-IL" dirty="0" err="1"/>
              <a:t>שָׁוֶה</a:t>
            </a:r>
            <a:r>
              <a:rPr lang="he-IL" dirty="0"/>
              <a:t> </a:t>
            </a:r>
            <a:r>
              <a:rPr lang="he-IL" dirty="0" err="1"/>
              <a:t>לְגָבְהו</a:t>
            </a:r>
            <a:r>
              <a:rPr lang="he-IL" dirty="0"/>
              <a:t>ֹ שֶׁל קָנֶה הָאֶמְצָעִי, הַשְּׁבִיעִי, שֶׁמִּמֶּנּוּ יוֹצְאִים הַשִּׁשָּׁה קָנִים:</a:t>
            </a:r>
            <a:endParaRPr lang="en-US" dirty="0"/>
          </a:p>
          <a:p>
            <a:pPr marL="0" indent="0" algn="just">
              <a:buNone/>
            </a:pPr>
            <a:r>
              <a:rPr lang="en-US" dirty="0"/>
              <a:t>[AND SIX BRANCHES] SHALL GO OUT OF ITS SIDE — on each side slantwise extending on high up to the level of the candlestick proper, </a:t>
            </a:r>
            <a:r>
              <a:rPr lang="en-US" dirty="0" err="1"/>
              <a:t>i</a:t>
            </a:r>
            <a:r>
              <a:rPr lang="en-US" dirty="0"/>
              <a:t>. e. of the middle branch. They came out from the middle branch, one above the other — the lowest being the longest, that above it being shorter than it, and the upper one even shorter than that, for the height of their tops was to be the same as the height of the middle branch — the seventh, the central one, from which the other six branches came out. </a:t>
            </a:r>
          </a:p>
          <a:p>
            <a:pPr marL="0" indent="0" algn="just">
              <a:buNone/>
            </a:pPr>
            <a:r>
              <a:rPr lang="en-US" dirty="0"/>
              <a:t>(Pentateuch with </a:t>
            </a:r>
            <a:r>
              <a:rPr lang="en-US" dirty="0" err="1"/>
              <a:t>Rashi's</a:t>
            </a:r>
            <a:r>
              <a:rPr lang="en-US" dirty="0"/>
              <a:t> commentary by M. Rosenbaum and A.M. Silbermann, 1929-1934)</a:t>
            </a:r>
          </a:p>
        </p:txBody>
      </p:sp>
      <p:sp>
        <p:nvSpPr>
          <p:cNvPr id="6" name="Text Placeholder 5">
            <a:extLst>
              <a:ext uri="{FF2B5EF4-FFF2-40B4-BE49-F238E27FC236}">
                <a16:creationId xmlns:a16="http://schemas.microsoft.com/office/drawing/2014/main" id="{F75DE966-A400-4649-A912-1698C222A3CE}"/>
              </a:ext>
            </a:extLst>
          </p:cNvPr>
          <p:cNvSpPr>
            <a:spLocks noGrp="1"/>
          </p:cNvSpPr>
          <p:nvPr>
            <p:ph type="body" sz="quarter" idx="3"/>
          </p:nvPr>
        </p:nvSpPr>
        <p:spPr>
          <a:xfrm>
            <a:off x="6172200" y="1681163"/>
            <a:ext cx="5183188" cy="393443"/>
          </a:xfrm>
        </p:spPr>
        <p:txBody>
          <a:bodyPr>
            <a:normAutofit lnSpcReduction="10000"/>
          </a:bodyPr>
          <a:lstStyle/>
          <a:p>
            <a:r>
              <a:rPr lang="en-US" dirty="0"/>
              <a:t>Rabbi Avraham Ibn Ezra 25:32</a:t>
            </a:r>
          </a:p>
        </p:txBody>
      </p:sp>
      <p:sp>
        <p:nvSpPr>
          <p:cNvPr id="7" name="Content Placeholder 6">
            <a:extLst>
              <a:ext uri="{FF2B5EF4-FFF2-40B4-BE49-F238E27FC236}">
                <a16:creationId xmlns:a16="http://schemas.microsoft.com/office/drawing/2014/main" id="{6EF7A21F-0CA9-45B1-A9E5-49C617C314D3}"/>
              </a:ext>
            </a:extLst>
          </p:cNvPr>
          <p:cNvSpPr>
            <a:spLocks noGrp="1"/>
          </p:cNvSpPr>
          <p:nvPr>
            <p:ph sz="quarter" idx="4"/>
          </p:nvPr>
        </p:nvSpPr>
        <p:spPr>
          <a:xfrm>
            <a:off x="6172200" y="2074606"/>
            <a:ext cx="5183188" cy="4115057"/>
          </a:xfrm>
        </p:spPr>
        <p:txBody>
          <a:bodyPr>
            <a:normAutofit fontScale="70000" lnSpcReduction="20000"/>
          </a:bodyPr>
          <a:lstStyle/>
          <a:p>
            <a:pPr marL="0" indent="0" algn="r" rtl="1">
              <a:buNone/>
            </a:pPr>
            <a:r>
              <a:rPr lang="he-IL" b="1" dirty="0"/>
              <a:t>וששה.</a:t>
            </a:r>
            <a:r>
              <a:rPr lang="he-IL" dirty="0"/>
              <a:t> טעם קנים. עגולים ארוכים חלולים: </a:t>
            </a:r>
            <a:endParaRPr lang="en-US" dirty="0"/>
          </a:p>
          <a:p>
            <a:pPr marL="0" indent="0">
              <a:buNone/>
            </a:pPr>
            <a:r>
              <a:rPr lang="en-US" dirty="0"/>
              <a:t>AND THERE SHALL BE SIX BRANCHES. </a:t>
            </a:r>
            <a:r>
              <a:rPr lang="en-US" i="1" dirty="0" err="1"/>
              <a:t>Kanim</a:t>
            </a:r>
            <a:r>
              <a:rPr lang="en-US" dirty="0"/>
              <a:t> (branches)</a:t>
            </a:r>
            <a:r>
              <a:rPr lang="en-US" baseline="30000" dirty="0"/>
              <a:t>254</a:t>
            </a:r>
            <a:r>
              <a:rPr lang="en-US" i="1" dirty="0"/>
              <a:t>Literally, reeds. Hence I.E.’s comments.</a:t>
            </a:r>
            <a:r>
              <a:rPr lang="en-US" dirty="0"/>
              <a:t> refers to a round, long, and hollow object.</a:t>
            </a:r>
            <a:r>
              <a:rPr lang="en-US" baseline="30000" dirty="0"/>
              <a:t>255</a:t>
            </a:r>
          </a:p>
          <a:p>
            <a:pPr marL="0" indent="0">
              <a:buNone/>
            </a:pPr>
            <a:r>
              <a:rPr lang="en-US" dirty="0"/>
              <a:t>Ibn Ezra's commentary on the Pentateuch, </a:t>
            </a:r>
            <a:r>
              <a:rPr lang="en-US" dirty="0" err="1"/>
              <a:t>tran</a:t>
            </a:r>
            <a:r>
              <a:rPr lang="en-US" dirty="0"/>
              <a:t>. and </a:t>
            </a:r>
            <a:r>
              <a:rPr lang="en-US" dirty="0" err="1"/>
              <a:t>annot</a:t>
            </a:r>
            <a:r>
              <a:rPr lang="en-US" dirty="0"/>
              <a:t>. by H. Norman </a:t>
            </a:r>
            <a:r>
              <a:rPr lang="en-US" dirty="0" err="1"/>
              <a:t>Strickman</a:t>
            </a:r>
            <a:r>
              <a:rPr lang="en-US" dirty="0"/>
              <a:t> and Arthur M. Silver. Menorah Pub., 1988-2004</a:t>
            </a:r>
          </a:p>
        </p:txBody>
      </p:sp>
    </p:spTree>
    <p:extLst>
      <p:ext uri="{BB962C8B-B14F-4D97-AF65-F5344CB8AC3E}">
        <p14:creationId xmlns:p14="http://schemas.microsoft.com/office/powerpoint/2010/main" val="3104484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98B8-12DB-4662-A825-F3DD3AE4C7FD}"/>
              </a:ext>
            </a:extLst>
          </p:cNvPr>
          <p:cNvSpPr>
            <a:spLocks noGrp="1"/>
          </p:cNvSpPr>
          <p:nvPr>
            <p:ph type="title"/>
          </p:nvPr>
        </p:nvSpPr>
        <p:spPr/>
        <p:txBody>
          <a:bodyPr/>
          <a:lstStyle/>
          <a:p>
            <a:r>
              <a:rPr lang="en-US" dirty="0"/>
              <a:t>Rambam’s Diagram </a:t>
            </a:r>
          </a:p>
        </p:txBody>
      </p:sp>
      <p:sp>
        <p:nvSpPr>
          <p:cNvPr id="3" name="Content Placeholder 2">
            <a:extLst>
              <a:ext uri="{FF2B5EF4-FFF2-40B4-BE49-F238E27FC236}">
                <a16:creationId xmlns:a16="http://schemas.microsoft.com/office/drawing/2014/main" id="{F671580E-4908-4F74-9880-DCF88671E2F5}"/>
              </a:ext>
            </a:extLst>
          </p:cNvPr>
          <p:cNvSpPr>
            <a:spLocks noGrp="1"/>
          </p:cNvSpPr>
          <p:nvPr>
            <p:ph idx="1"/>
          </p:nvPr>
        </p:nvSpPr>
        <p:spPr/>
        <p:txBody>
          <a:bodyPr/>
          <a:lstStyle/>
          <a:p>
            <a:r>
              <a:rPr lang="en-US" dirty="0"/>
              <a:t>Found in Cairo </a:t>
            </a:r>
            <a:r>
              <a:rPr lang="en-US" dirty="0" err="1"/>
              <a:t>Geniza</a:t>
            </a:r>
            <a:r>
              <a:rPr lang="en-US" dirty="0"/>
              <a:t>, in Rambam’s own hand</a:t>
            </a:r>
          </a:p>
          <a:p>
            <a:r>
              <a:rPr lang="en-US" dirty="0"/>
              <a:t>Popularized by Chabad </a:t>
            </a:r>
          </a:p>
          <a:p>
            <a:pPr lvl="1"/>
            <a:r>
              <a:rPr lang="en-US" dirty="0"/>
              <a:t>Rabbi Menachem Mendel </a:t>
            </a:r>
            <a:r>
              <a:rPr lang="en-US" dirty="0" err="1"/>
              <a:t>Schneerson</a:t>
            </a:r>
            <a:r>
              <a:rPr lang="en-US" dirty="0"/>
              <a:t> </a:t>
            </a:r>
          </a:p>
        </p:txBody>
      </p:sp>
      <p:pic>
        <p:nvPicPr>
          <p:cNvPr id="8194" name="Picture 2">
            <a:extLst>
              <a:ext uri="{FF2B5EF4-FFF2-40B4-BE49-F238E27FC236}">
                <a16:creationId xmlns:a16="http://schemas.microsoft.com/office/drawing/2014/main" id="{8A9213A4-35B1-479F-90F7-43A9A335B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511" y="1825625"/>
            <a:ext cx="3648075"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864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2876</TotalTime>
  <Words>2092</Words>
  <Application>Microsoft Office PowerPoint</Application>
  <PresentationFormat>Widescreen</PresentationFormat>
  <Paragraphs>83</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Brill-Roman</vt:lpstr>
      <vt:lpstr>Calibri</vt:lpstr>
      <vt:lpstr>Calibri Light</vt:lpstr>
      <vt:lpstr>Office Theme</vt:lpstr>
      <vt:lpstr>Jewish Art: Menorah</vt:lpstr>
      <vt:lpstr>Menorah’s Blueprint</vt:lpstr>
      <vt:lpstr>What did the Menorah look like?</vt:lpstr>
      <vt:lpstr>Menorah (Shemot 25:21-40)</vt:lpstr>
      <vt:lpstr>PowerPoint Presentation</vt:lpstr>
      <vt:lpstr>Summary of verses</vt:lpstr>
      <vt:lpstr>Dimension of Menorah Menachot 28b</vt:lpstr>
      <vt:lpstr>Straight versus Curved Branches</vt:lpstr>
      <vt:lpstr>Rambam’s Diagram </vt:lpstr>
      <vt:lpstr>Archeology</vt:lpstr>
      <vt:lpstr>Magdala</vt:lpstr>
      <vt:lpstr>Arch of Titus</vt:lpstr>
      <vt:lpstr>PowerPoint Presentation</vt:lpstr>
      <vt:lpstr>Professor Steven Fine on the Menorah</vt:lpstr>
      <vt:lpstr>PowerPoint Presentation</vt:lpstr>
      <vt:lpstr>PowerPoint Presentation</vt:lpstr>
      <vt:lpstr>PowerPoint Presentation</vt:lpstr>
      <vt:lpstr>Emblem of Israel </vt:lpstr>
      <vt:lpstr>Menorah Flanking Aron</vt:lpstr>
      <vt:lpstr>Can you make a Menorah? (Rosh Hashannah 24b)</vt:lpstr>
      <vt:lpstr>PowerPoint Presentation</vt:lpstr>
      <vt:lpstr>Other leniencies</vt:lpstr>
      <vt:lpstr>Why did Menorah Become THE Jewish Symbol?</vt:lpstr>
      <vt:lpstr>Summary of Menorah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Chaim</dc:creator>
  <cp:lastModifiedBy>Chaim</cp:lastModifiedBy>
  <cp:revision>21</cp:revision>
  <dcterms:created xsi:type="dcterms:W3CDTF">2021-06-22T01:14:54Z</dcterms:created>
  <dcterms:modified xsi:type="dcterms:W3CDTF">2021-06-24T01:11:43Z</dcterms:modified>
</cp:coreProperties>
</file>