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56" r:id="rId3"/>
    <p:sldId id="273" r:id="rId4"/>
    <p:sldId id="274" r:id="rId5"/>
    <p:sldId id="275" r:id="rId6"/>
    <p:sldId id="276" r:id="rId7"/>
    <p:sldId id="278" r:id="rId8"/>
    <p:sldId id="257" r:id="rId9"/>
    <p:sldId id="260" r:id="rId10"/>
    <p:sldId id="270" r:id="rId11"/>
    <p:sldId id="267" r:id="rId12"/>
    <p:sldId id="277" r:id="rId13"/>
    <p:sldId id="259" r:id="rId14"/>
    <p:sldId id="268" r:id="rId15"/>
    <p:sldId id="262" r:id="rId16"/>
    <p:sldId id="271" r:id="rId17"/>
    <p:sldId id="264" r:id="rId18"/>
    <p:sldId id="265" r:id="rId19"/>
    <p:sldId id="261" r:id="rId20"/>
    <p:sldId id="269" r:id="rId21"/>
    <p:sldId id="279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1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1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06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7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1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8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9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1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1D2A534-4FAB-41C0-A876-38ABEF46821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355574-5B30-434E-92B8-55544ED7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25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alachipedia.com/index.php?title=Reference_of_Measurements_in_Halacha#cite_note-21" TargetMode="External"/><Relationship Id="rId2" Type="http://schemas.openxmlformats.org/officeDocument/2006/relationships/hyperlink" Target="https://halachipedia.com/index.php?title=Reference_of_Measurements_in_Halacha#cite_note-20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alachipedia.com/index.php?title=Reference_of_Measurements_in_Halacha#cite_note-2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Exodus.32.15" TargetMode="External"/><Relationship Id="rId2" Type="http://schemas.openxmlformats.org/officeDocument/2006/relationships/hyperlink" Target="/Deuteronomy.4.13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/Song_of_Songs.5.14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/Vayikra_Rabbah.32.2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faria.org/Exodus.32.16" TargetMode="External"/><Relationship Id="rId2" Type="http://schemas.openxmlformats.org/officeDocument/2006/relationships/hyperlink" Target="https://www.sefaria.org/Exodus.31.18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F30C-F952-4ABB-9CD1-3ADEB893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092B-466F-419C-9309-228BED35D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667F25B-0CC6-492A-BBE9-0262987F9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39" r="1678" b="56850"/>
          <a:stretch/>
        </p:blipFill>
        <p:spPr>
          <a:xfrm>
            <a:off x="0" y="0"/>
            <a:ext cx="1266944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D5E94-FE72-4A71-97D3-57BA6120BD29}"/>
              </a:ext>
            </a:extLst>
          </p:cNvPr>
          <p:cNvSpPr txBox="1"/>
          <p:nvPr/>
        </p:nvSpPr>
        <p:spPr>
          <a:xfrm>
            <a:off x="3066549" y="1825625"/>
            <a:ext cx="7343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By Rabbi Chaim Metzger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cmetzger@torontotorah.com</a:t>
            </a:r>
          </a:p>
        </p:txBody>
      </p:sp>
    </p:spTree>
    <p:extLst>
      <p:ext uri="{BB962C8B-B14F-4D97-AF65-F5344CB8AC3E}">
        <p14:creationId xmlns:p14="http://schemas.microsoft.com/office/powerpoint/2010/main" val="185993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8CA5-6611-4E8A-95F1-BD11DF9C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for 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A9194-9C8C-44EC-9380-C3FDBE8E0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What were the luchot made of?</a:t>
            </a:r>
          </a:p>
          <a:p>
            <a:pPr marL="0" indent="0" algn="just">
              <a:buNone/>
            </a:pPr>
            <a:r>
              <a:rPr lang="en-US" dirty="0"/>
              <a:t>We were taught that it was from the dew above that flowed down from ancient holy times. When it flowed to the holy orchards [Gan Eden], G-d took two cups of it and they solidified/froze and became two precious stones. G-d breathed on them and they became the two luchot.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AABDD-CF90-4B2A-ABEE-952FD07C63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he-IL" dirty="0"/>
              <a:t>מִמַּה </a:t>
            </a:r>
            <a:r>
              <a:rPr lang="he-IL" dirty="0" err="1"/>
              <a:t>אִתְעָבִידו</a:t>
            </a:r>
            <a:r>
              <a:rPr lang="he-IL" dirty="0"/>
              <a:t>ּ. </a:t>
            </a:r>
            <a:r>
              <a:rPr lang="he-IL" dirty="0" err="1"/>
              <a:t>תָּאנָא</a:t>
            </a:r>
            <a:r>
              <a:rPr lang="he-IL" dirty="0"/>
              <a:t>, </a:t>
            </a:r>
            <a:r>
              <a:rPr lang="he-IL" dirty="0" err="1"/>
              <a:t>מֵהַהוּא</a:t>
            </a:r>
            <a:r>
              <a:rPr lang="he-IL" dirty="0"/>
              <a:t> </a:t>
            </a:r>
            <a:r>
              <a:rPr lang="he-IL" dirty="0" err="1"/>
              <a:t>טַלָּא</a:t>
            </a:r>
            <a:r>
              <a:rPr lang="he-IL" dirty="0"/>
              <a:t> </a:t>
            </a:r>
            <a:r>
              <a:rPr lang="he-IL" dirty="0" err="1"/>
              <a:t>עִלָּאָה</a:t>
            </a:r>
            <a:r>
              <a:rPr lang="he-IL" dirty="0"/>
              <a:t>, </a:t>
            </a:r>
            <a:r>
              <a:rPr lang="he-IL" dirty="0" err="1"/>
              <a:t>דְּנָגִיד</a:t>
            </a:r>
            <a:r>
              <a:rPr lang="he-IL" dirty="0"/>
              <a:t> </a:t>
            </a:r>
            <a:r>
              <a:rPr lang="he-IL" dirty="0" err="1"/>
              <a:t>מֵעַתִּיקָא</a:t>
            </a:r>
            <a:r>
              <a:rPr lang="he-IL" dirty="0"/>
              <a:t> קַדִּישָׁא. וְכַד נָגִיד </a:t>
            </a:r>
            <a:r>
              <a:rPr lang="he-IL" dirty="0" err="1"/>
              <a:t>וְאִתְמְשַׁך</a:t>
            </a:r>
            <a:r>
              <a:rPr lang="he-IL" dirty="0"/>
              <a:t>ְ </a:t>
            </a:r>
            <a:r>
              <a:rPr lang="he-IL" dirty="0" err="1"/>
              <a:t>לַחֲקַל</a:t>
            </a:r>
            <a:r>
              <a:rPr lang="he-IL" dirty="0"/>
              <a:t> </a:t>
            </a:r>
            <a:r>
              <a:rPr lang="he-IL" dirty="0" err="1"/>
              <a:t>דְּתַפּוּחִין</a:t>
            </a:r>
            <a:r>
              <a:rPr lang="he-IL" dirty="0"/>
              <a:t> </a:t>
            </a:r>
            <a:r>
              <a:rPr lang="he-IL" dirty="0" err="1"/>
              <a:t>קַדִּישִׁין</a:t>
            </a:r>
            <a:r>
              <a:rPr lang="he-IL" dirty="0"/>
              <a:t>, נָטַל </a:t>
            </a:r>
            <a:r>
              <a:rPr lang="he-IL" dirty="0" err="1"/>
              <a:t>קוּדְשָׁא</a:t>
            </a:r>
            <a:r>
              <a:rPr lang="he-IL" dirty="0"/>
              <a:t> </a:t>
            </a:r>
            <a:r>
              <a:rPr lang="he-IL" dirty="0" err="1"/>
              <a:t>בְּרִיך</a:t>
            </a:r>
            <a:r>
              <a:rPr lang="he-IL" dirty="0"/>
              <a:t>ְ הוּא </a:t>
            </a:r>
            <a:r>
              <a:rPr lang="he-IL" dirty="0" err="1"/>
              <a:t>תְּרֵין</a:t>
            </a:r>
            <a:r>
              <a:rPr lang="he-IL" dirty="0"/>
              <a:t> כִּפּוֹרֵי </a:t>
            </a:r>
            <a:r>
              <a:rPr lang="he-IL" dirty="0" err="1"/>
              <a:t>מִנַּיְיהו</a:t>
            </a:r>
            <a:r>
              <a:rPr lang="he-IL" dirty="0"/>
              <a:t>ּ, </a:t>
            </a:r>
            <a:r>
              <a:rPr lang="he-IL" dirty="0" err="1"/>
              <a:t>וְאִתְגְּלִידו</a:t>
            </a:r>
            <a:r>
              <a:rPr lang="he-IL" dirty="0"/>
              <a:t>ּ, </a:t>
            </a:r>
            <a:r>
              <a:rPr lang="he-IL" dirty="0" err="1"/>
              <a:t>וְאִתְעָבִידו</a:t>
            </a:r>
            <a:r>
              <a:rPr lang="he-IL" dirty="0"/>
              <a:t>ּ </a:t>
            </a:r>
            <a:r>
              <a:rPr lang="he-IL" dirty="0" err="1"/>
              <a:t>תְּרֵין</a:t>
            </a:r>
            <a:r>
              <a:rPr lang="he-IL" dirty="0"/>
              <a:t> אַבְנִין </a:t>
            </a:r>
            <a:r>
              <a:rPr lang="he-IL" dirty="0" err="1"/>
              <a:t>יַקִּירִין</a:t>
            </a:r>
            <a:r>
              <a:rPr lang="he-IL" dirty="0"/>
              <a:t>. נָשַׁב בְּהוּ, </a:t>
            </a:r>
            <a:r>
              <a:rPr lang="he-IL" dirty="0" err="1"/>
              <a:t>וְאִתְפָּשָׁטו</a:t>
            </a:r>
            <a:r>
              <a:rPr lang="he-IL" dirty="0"/>
              <a:t>ּ </a:t>
            </a:r>
            <a:r>
              <a:rPr lang="he-IL" dirty="0" err="1"/>
              <a:t>לִתְרֵין</a:t>
            </a:r>
            <a:r>
              <a:rPr lang="he-IL" dirty="0"/>
              <a:t> </a:t>
            </a:r>
            <a:r>
              <a:rPr lang="he-IL" dirty="0" err="1"/>
              <a:t>לוּחִין</a:t>
            </a:r>
            <a:r>
              <a:rPr lang="he-IL" dirty="0"/>
              <a:t>.</a:t>
            </a:r>
          </a:p>
          <a:p>
            <a:pPr marL="0" indent="0" algn="just" rtl="1">
              <a:buNone/>
            </a:pPr>
            <a:r>
              <a:rPr lang="he-IL" dirty="0"/>
              <a:t>תרגום: ממה נעשו [הלוחות]? שנינו, מאותו הטל העליון הנמשך </a:t>
            </a:r>
            <a:r>
              <a:rPr lang="he-IL" dirty="0" err="1"/>
              <a:t>מעתיקא</a:t>
            </a:r>
            <a:r>
              <a:rPr lang="he-IL" dirty="0"/>
              <a:t> קדישא. וכאשר נוזל ונמשך לשדה התפוחים הקדושים, לקח הקב"ה שתי כוסות מהם, </a:t>
            </a:r>
            <a:r>
              <a:rPr lang="he-IL" dirty="0" err="1"/>
              <a:t>ונקפאו</a:t>
            </a:r>
            <a:r>
              <a:rPr lang="he-IL" dirty="0"/>
              <a:t> ונעשו שתי אבנים יקרות. נשב בהם והתפשטו להיות שני לוחות.</a:t>
            </a:r>
          </a:p>
          <a:p>
            <a:pPr marL="0" indent="0" algn="just" rtl="1">
              <a:buNone/>
            </a:pPr>
            <a:r>
              <a:rPr lang="he-IL" dirty="0"/>
              <a:t>— זוהר יתרו: [</a:t>
            </a:r>
            <a:r>
              <a:rPr lang="he-IL" dirty="0" err="1"/>
              <a:t>פד,ב</a:t>
            </a:r>
            <a:r>
              <a:rPr lang="he-IL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0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ED0F-82E4-4155-92CD-669DA0FB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Luchot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4C191-70B8-4FE5-97E8-53187A354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7330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And</a:t>
            </a:r>
            <a:r>
              <a:rPr lang="en-US" dirty="0"/>
              <a:t> as for </a:t>
            </a:r>
            <a:r>
              <a:rPr lang="en-US" b="1" dirty="0"/>
              <a:t>the tablets, their length was six</a:t>
            </a:r>
            <a:r>
              <a:rPr lang="en-US" dirty="0"/>
              <a:t> handbreadths, </a:t>
            </a:r>
            <a:r>
              <a:rPr lang="en-US" b="1" dirty="0"/>
              <a:t>their width was six</a:t>
            </a:r>
            <a:r>
              <a:rPr lang="en-US" dirty="0"/>
              <a:t> handbreadths, </a:t>
            </a:r>
            <a:r>
              <a:rPr lang="en-US" b="1" dirty="0"/>
              <a:t>and their thickness was three</a:t>
            </a:r>
            <a:r>
              <a:rPr lang="en-US" dirty="0"/>
              <a:t> handbreadths. (</a:t>
            </a:r>
            <a:r>
              <a:rPr lang="en-US" b="1" dirty="0"/>
              <a:t>Baba </a:t>
            </a:r>
            <a:r>
              <a:rPr lang="en-US" b="1" dirty="0" err="1"/>
              <a:t>Bathra</a:t>
            </a:r>
            <a:r>
              <a:rPr lang="en-US" b="1" dirty="0"/>
              <a:t> 14a William Davidson translation)</a:t>
            </a:r>
          </a:p>
          <a:p>
            <a:pPr marL="0" indent="0" algn="just">
              <a:buNone/>
            </a:pPr>
            <a:r>
              <a:rPr lang="en-US" dirty="0"/>
              <a:t>The length of each one of the tablets was six handbreadths, and their width was six handbreadths. (</a:t>
            </a:r>
            <a:r>
              <a:rPr lang="en-US" dirty="0" err="1"/>
              <a:t>Yerushalmi</a:t>
            </a:r>
            <a:r>
              <a:rPr lang="en-US" dirty="0"/>
              <a:t> </a:t>
            </a:r>
            <a:r>
              <a:rPr lang="en-US" dirty="0" err="1"/>
              <a:t>Shekalim</a:t>
            </a:r>
            <a:r>
              <a:rPr lang="en-US" dirty="0"/>
              <a:t> 16a WDT)</a:t>
            </a:r>
            <a:endParaRPr lang="en-US" b="1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A8161-0DD6-44B1-8BFA-B9ADA335C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5710" y="1825625"/>
            <a:ext cx="3718089" cy="435133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he-IL" dirty="0"/>
              <a:t>וְהַלּוּחוֹת </a:t>
            </a:r>
            <a:r>
              <a:rPr lang="he-IL" dirty="0" err="1"/>
              <a:t>אׇרְכָּן</a:t>
            </a:r>
            <a:r>
              <a:rPr lang="he-IL" dirty="0"/>
              <a:t> שִׁשָּׁה </a:t>
            </a:r>
            <a:r>
              <a:rPr lang="he-IL" dirty="0" err="1"/>
              <a:t>וְרׇחְבָּן</a:t>
            </a:r>
            <a:r>
              <a:rPr lang="he-IL" dirty="0"/>
              <a:t> שִׁשָּׁה </a:t>
            </a:r>
            <a:r>
              <a:rPr lang="he-IL" dirty="0" err="1"/>
              <a:t>וְעׇבְיָין</a:t>
            </a:r>
            <a:r>
              <a:rPr lang="he-IL" dirty="0"/>
              <a:t> שְׁלֹשָׁה</a:t>
            </a:r>
            <a:endParaRPr lang="en-US" dirty="0"/>
          </a:p>
          <a:p>
            <a:pPr marL="0" indent="0" algn="just" rtl="1">
              <a:buNone/>
            </a:pPr>
            <a:endParaRPr lang="en-US" dirty="0"/>
          </a:p>
          <a:p>
            <a:pPr marL="0" indent="0" algn="just" rtl="1">
              <a:buNone/>
            </a:pPr>
            <a:r>
              <a:rPr lang="he-IL" dirty="0"/>
              <a:t>הַלּוּחוֹת הָיוּ כָּל־אֶחָד וְאֶחָד אָרְכָּן שִׁשָּׁה טְפָחִים </a:t>
            </a:r>
            <a:r>
              <a:rPr lang="he-IL" dirty="0" err="1"/>
              <a:t>וְרָחְבָּן</a:t>
            </a:r>
            <a:r>
              <a:rPr lang="he-IL" dirty="0"/>
              <a:t> שְׁלֹשָׁה.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78867FB-24C1-4D2A-9A70-B243AC9B5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38546"/>
              </p:ext>
            </p:extLst>
          </p:nvPr>
        </p:nvGraphicFramePr>
        <p:xfrm>
          <a:off x="838199" y="5319947"/>
          <a:ext cx="483673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8369">
                  <a:extLst>
                    <a:ext uri="{9D8B030D-6E8A-4147-A177-3AD203B41FA5}">
                      <a16:colId xmlns:a16="http://schemas.microsoft.com/office/drawing/2014/main" val="679095631"/>
                    </a:ext>
                  </a:extLst>
                </a:gridCol>
                <a:gridCol w="2418369">
                  <a:extLst>
                    <a:ext uri="{9D8B030D-6E8A-4147-A177-3AD203B41FA5}">
                      <a16:colId xmlns:a16="http://schemas.microsoft.com/office/drawing/2014/main" val="2987593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R’ Moshe Feinstein </a:t>
                      </a:r>
                      <a:r>
                        <a:rPr lang="en-US" sz="1800" b="0" i="0" u="sng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[20]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3.54 in. (9.00 cm)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56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R’ Chaim </a:t>
                      </a:r>
                      <a:r>
                        <a:rPr lang="en-US" dirty="0" err="1"/>
                        <a:t>Noeh</a:t>
                      </a:r>
                      <a:r>
                        <a:rPr lang="en-US" dirty="0"/>
                        <a:t> </a:t>
                      </a:r>
                      <a:r>
                        <a:rPr lang="en-US" sz="18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[21]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3.15 in. (8 cm)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45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Chazon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Ish</a:t>
                      </a:r>
                      <a:r>
                        <a:rPr lang="en-US" b="0" i="0" u="none" strike="noStrike" baseline="30000" dirty="0">
                          <a:solidFill>
                            <a:srgbClr val="0645AD"/>
                          </a:solidFill>
                          <a:effectLst/>
                          <a:hlinkClick r:id="rId4"/>
                        </a:rPr>
                        <a:t>[22]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4 in. (10.16 cm)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151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03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5E25-71F9-49A7-97D6-3FB41DA0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Mesha</a:t>
            </a:r>
            <a:r>
              <a:rPr lang="en-US" dirty="0"/>
              <a:t> Inscription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4C60D-FF0B-40B8-B16C-1C0DB867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Material	Basalt</a:t>
            </a:r>
          </a:p>
          <a:p>
            <a:r>
              <a:rPr lang="en-US" dirty="0"/>
              <a:t>Writing	Moabite language</a:t>
            </a:r>
          </a:p>
          <a:p>
            <a:r>
              <a:rPr lang="en-US" dirty="0"/>
              <a:t>Created	c. 840 BC</a:t>
            </a:r>
          </a:p>
          <a:p>
            <a:r>
              <a:rPr lang="en-US" dirty="0"/>
              <a:t>Discovered	1868–70</a:t>
            </a:r>
          </a:p>
          <a:p>
            <a:r>
              <a:rPr lang="en-US" dirty="0"/>
              <a:t>Present location	Louvre</a:t>
            </a:r>
          </a:p>
          <a:p>
            <a:r>
              <a:rPr lang="en-US" dirty="0"/>
              <a:t>a meter tall, 60 cm wide, 60 cm thick, bearing a surviving inscription of 34 lines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CC12BD9-D14B-488B-AA8E-FDF8625CE21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 b="14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7D2E-4B18-40E1-8BDC-9A7F3B35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on each? </a:t>
            </a:r>
            <a:r>
              <a:rPr lang="en-US" sz="4000" dirty="0"/>
              <a:t>(</a:t>
            </a:r>
            <a:r>
              <a:rPr lang="en-US" sz="4000" dirty="0" err="1"/>
              <a:t>Yerushalmi</a:t>
            </a:r>
            <a:r>
              <a:rPr lang="en-US" sz="4000" dirty="0"/>
              <a:t> </a:t>
            </a:r>
            <a:r>
              <a:rPr lang="en-US" sz="4000" dirty="0" err="1"/>
              <a:t>Shekalim</a:t>
            </a:r>
            <a:r>
              <a:rPr lang="en-US" sz="4000" dirty="0"/>
              <a:t> 16b)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EC20-D0E6-472E-B78C-6F2CFF404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035" y="1825625"/>
            <a:ext cx="6325385" cy="466725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/>
              <a:t>How were the tablets written? </a:t>
            </a:r>
          </a:p>
          <a:p>
            <a:pPr marL="0" indent="0" algn="just">
              <a:buNone/>
            </a:pPr>
            <a:r>
              <a:rPr lang="en-US" b="1" dirty="0"/>
              <a:t>Rabbi </a:t>
            </a:r>
            <a:r>
              <a:rPr lang="en-US" b="1" dirty="0" err="1"/>
              <a:t>Ḥanina</a:t>
            </a:r>
            <a:r>
              <a:rPr lang="en-US" b="1" dirty="0"/>
              <a:t> ben Gamliel says: Five on this tablet and five on that tablet. This is as it is written: “And He wrote them upon two tablets of stone”</a:t>
            </a:r>
            <a:r>
              <a:rPr lang="en-US" dirty="0"/>
              <a:t> (</a:t>
            </a:r>
            <a:r>
              <a:rPr lang="en-US" dirty="0">
                <a:hlinkClick r:id="rId2" action="ppaction://hlinkfile"/>
              </a:rPr>
              <a:t>Deuteronomy 4:13</a:t>
            </a:r>
            <a:r>
              <a:rPr lang="en-US" dirty="0"/>
              <a:t>), i.e., </a:t>
            </a:r>
            <a:r>
              <a:rPr lang="en-US" b="1" dirty="0"/>
              <a:t>five</a:t>
            </a:r>
            <a:r>
              <a:rPr lang="en-US" dirty="0"/>
              <a:t> of the Ten Commandments </a:t>
            </a:r>
            <a:r>
              <a:rPr lang="en-US" b="1" dirty="0"/>
              <a:t>on this tablet and five on that tablet. </a:t>
            </a:r>
          </a:p>
          <a:p>
            <a:pPr marL="0" indent="0" algn="just">
              <a:buNone/>
            </a:pPr>
            <a:r>
              <a:rPr lang="en-US" b="1" dirty="0"/>
              <a:t>But the Rabbis say:</a:t>
            </a:r>
            <a:r>
              <a:rPr lang="en-US" dirty="0"/>
              <a:t> All of the </a:t>
            </a:r>
            <a:r>
              <a:rPr lang="en-US" b="1" dirty="0"/>
              <a:t>Ten</a:t>
            </a:r>
            <a:r>
              <a:rPr lang="en-US" dirty="0"/>
              <a:t> Commandments were written </a:t>
            </a:r>
            <a:r>
              <a:rPr lang="en-US" b="1" dirty="0"/>
              <a:t>on this tablet and</a:t>
            </a:r>
            <a:r>
              <a:rPr lang="en-US" dirty="0"/>
              <a:t> the same </a:t>
            </a:r>
            <a:r>
              <a:rPr lang="en-US" b="1" dirty="0"/>
              <a:t>ten were written on that tablet. This is as it is written: “And He declared unto you His covenant, which He commanded you to perform, even the ten words”</a:t>
            </a:r>
            <a:r>
              <a:rPr lang="en-US" dirty="0"/>
              <a:t> (</a:t>
            </a:r>
            <a:r>
              <a:rPr lang="en-US" dirty="0">
                <a:hlinkClick r:id="rId2" action="ppaction://hlinkfile"/>
              </a:rPr>
              <a:t>Deuteronomy 4:13</a:t>
            </a:r>
            <a:r>
              <a:rPr lang="en-US" dirty="0"/>
              <a:t>). This teaches that there were </a:t>
            </a:r>
            <a:r>
              <a:rPr lang="en-US" b="1" dirty="0"/>
              <a:t>ten on this tablet and ten on that tablet. </a:t>
            </a:r>
          </a:p>
          <a:p>
            <a:pPr marL="0" indent="0" algn="just">
              <a:buNone/>
            </a:pPr>
            <a:r>
              <a:rPr lang="en-US" b="1" dirty="0"/>
              <a:t>Rabbi Shimon ben </a:t>
            </a:r>
            <a:r>
              <a:rPr lang="en-US" b="1" dirty="0" err="1"/>
              <a:t>Yoḥai</a:t>
            </a:r>
            <a:r>
              <a:rPr lang="en-US" b="1" dirty="0"/>
              <a:t> says: Twenty on this tablet and twenty on that tablet, as it is written: “And He wrote them upon two tablets of stone”</a:t>
            </a:r>
            <a:r>
              <a:rPr lang="en-US" dirty="0"/>
              <a:t> (</a:t>
            </a:r>
            <a:r>
              <a:rPr lang="en-US" dirty="0">
                <a:hlinkClick r:id="rId2" action="ppaction://hlinkfile"/>
              </a:rPr>
              <a:t>Deuteronomy 4:13</a:t>
            </a:r>
            <a:r>
              <a:rPr lang="en-US" dirty="0"/>
              <a:t>). This teaches that there </a:t>
            </a:r>
            <a:r>
              <a:rPr lang="en-US" b="1" dirty="0"/>
              <a:t>were twenty on this tablet and twenty on that tablet. </a:t>
            </a:r>
          </a:p>
          <a:p>
            <a:pPr marL="0" indent="0" algn="just">
              <a:buNone/>
            </a:pPr>
            <a:r>
              <a:rPr lang="en-US" b="1" dirty="0"/>
              <a:t>Rabbi </a:t>
            </a:r>
            <a:r>
              <a:rPr lang="en-US" b="1" dirty="0" err="1"/>
              <a:t>Simai</a:t>
            </a:r>
            <a:r>
              <a:rPr lang="en-US" b="1" dirty="0"/>
              <a:t> said: Forty on this tablet and forty on that tablet, as it is written: “On the one side and on the other were they written”</a:t>
            </a:r>
            <a:r>
              <a:rPr lang="en-US" dirty="0"/>
              <a:t> (</a:t>
            </a:r>
            <a:r>
              <a:rPr lang="en-US" dirty="0">
                <a:hlinkClick r:id="rId3" action="ppaction://hlinkfile"/>
              </a:rPr>
              <a:t>Exodus 32:15</a:t>
            </a:r>
            <a:r>
              <a:rPr lang="en-US" dirty="0"/>
              <a:t>), as </a:t>
            </a:r>
            <a:r>
              <a:rPr lang="en-US" b="1" dirty="0"/>
              <a:t>a cube</a:t>
            </a:r>
            <a:r>
              <a:rPr lang="en-US" dirty="0"/>
              <a:t> [</a:t>
            </a:r>
            <a:r>
              <a:rPr lang="en-US" b="1" i="1" dirty="0" err="1"/>
              <a:t>tatroga</a:t>
            </a:r>
            <a:r>
              <a:rPr lang="en-US" dirty="0"/>
              <a:t>]. (William Davidson Translation)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F05A6-B65F-4CBD-8889-C7B0C551F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7431" y="1825625"/>
            <a:ext cx="3746368" cy="4339505"/>
          </a:xfrm>
        </p:spPr>
        <p:txBody>
          <a:bodyPr>
            <a:normAutofit fontScale="85000" lnSpcReduction="20000"/>
          </a:bodyPr>
          <a:lstStyle/>
          <a:p>
            <a:pPr marL="0" indent="0" algn="just" rtl="1">
              <a:buNone/>
            </a:pPr>
            <a:r>
              <a:rPr lang="he-IL" dirty="0"/>
              <a:t>כֵּיצד הָיוּ הַלּוּחוֹת כְּתוּבִים. </a:t>
            </a:r>
            <a:endParaRPr lang="en-US" dirty="0"/>
          </a:p>
          <a:p>
            <a:pPr marL="0" indent="0" algn="just" rtl="1">
              <a:buNone/>
            </a:pPr>
            <a:r>
              <a:rPr lang="he-IL" dirty="0"/>
              <a:t>רִבִּי חֲנַנְיָה בֶּן גַּמְלִיאֵל אוֹמֵר. חֲמִשָּׁה עַל לוּחַ זֶה וַחֲמִשָּׁה עַל לוּחַ זֶה. </a:t>
            </a:r>
            <a:r>
              <a:rPr lang="he-IL" dirty="0" err="1"/>
              <a:t>הָדָא</a:t>
            </a:r>
            <a:r>
              <a:rPr lang="he-IL" dirty="0"/>
              <a:t> הוּא </a:t>
            </a:r>
            <a:r>
              <a:rPr lang="he-IL" dirty="0" err="1"/>
              <a:t>דִּכְתִיב</a:t>
            </a:r>
            <a:r>
              <a:rPr lang="he-IL" dirty="0"/>
              <a:t> וַֽיִּכְתְּבֵ֔ם </a:t>
            </a:r>
            <a:r>
              <a:rPr lang="he-IL" dirty="0" err="1"/>
              <a:t>עַל־שְׁנֵי</a:t>
            </a:r>
            <a:r>
              <a:rPr lang="he-IL" dirty="0"/>
              <a:t>֖ לוּחוֹת אֲבָנִֽים: חֲמִשָּׁה עַל לוּחַ זֶה וַחֲמִשָּׁה עַל לוּחַ זֶה. </a:t>
            </a:r>
            <a:endParaRPr lang="en-US" dirty="0"/>
          </a:p>
          <a:p>
            <a:pPr marL="0" indent="0" algn="just" rtl="1">
              <a:buNone/>
            </a:pPr>
            <a:r>
              <a:rPr lang="he-IL" dirty="0"/>
              <a:t>וְרַבָּנִן אָֽמְרִין. עֲשָׂרָה עַל לוּחַ זֶה וַעֲשָׂרָה עַל לוּחַ זֶה. </a:t>
            </a:r>
            <a:r>
              <a:rPr lang="he-IL" dirty="0" err="1"/>
              <a:t>הָדָא</a:t>
            </a:r>
            <a:r>
              <a:rPr lang="he-IL" dirty="0"/>
              <a:t> הוּא </a:t>
            </a:r>
            <a:r>
              <a:rPr lang="he-IL" dirty="0" err="1"/>
              <a:t>דִּכְתִיב</a:t>
            </a:r>
            <a:r>
              <a:rPr lang="he-IL" dirty="0"/>
              <a:t> </a:t>
            </a:r>
            <a:r>
              <a:rPr lang="he-IL" dirty="0" err="1"/>
              <a:t>וַיַּגֵּ֨ד</a:t>
            </a:r>
            <a:r>
              <a:rPr lang="he-IL" dirty="0"/>
              <a:t> לָכֶ֜ם </a:t>
            </a:r>
            <a:r>
              <a:rPr lang="he-IL" dirty="0" err="1"/>
              <a:t>אֶת־בְּרִית֗ו</a:t>
            </a:r>
            <a:r>
              <a:rPr lang="he-IL" dirty="0"/>
              <a:t>ֹ אֲשֶׁ֨ר </a:t>
            </a:r>
            <a:r>
              <a:rPr lang="he-IL" dirty="0" err="1"/>
              <a:t>צִוָּ֤ה</a:t>
            </a:r>
            <a:r>
              <a:rPr lang="he-IL" dirty="0"/>
              <a:t> אֶתְכֶם֙ לַעֲשׂ֔וֹת עֲשֶׂרֶ֭ת הַדְּבָרִ֑ים. עֲשָׂרָה עַל לוּחַ זֶה וַעֲשָׂרָה עַל לוּחַ זֶה. </a:t>
            </a:r>
            <a:endParaRPr lang="en-US" dirty="0"/>
          </a:p>
          <a:p>
            <a:pPr marL="0" indent="0" algn="just" rtl="1">
              <a:buNone/>
            </a:pPr>
            <a:r>
              <a:rPr lang="he-IL" dirty="0"/>
              <a:t>רִבִּי שִׁמְעוֹן בֶּן יוֹחַי אָמַר. עֶשְׂרִים עַל לוּחַ זֶה וְעֶשְׂרִים עַל לוּחַ זֶה. </a:t>
            </a:r>
            <a:r>
              <a:rPr lang="he-IL" dirty="0" err="1"/>
              <a:t>דִּכְתִיב</a:t>
            </a:r>
            <a:r>
              <a:rPr lang="he-IL" dirty="0"/>
              <a:t> וַֽיִּכְתְּבֵ֔ם </a:t>
            </a:r>
            <a:r>
              <a:rPr lang="he-IL" dirty="0" err="1"/>
              <a:t>עַל־שְׁנֵי</a:t>
            </a:r>
            <a:r>
              <a:rPr lang="he-IL" dirty="0"/>
              <a:t>֖ לוּחוֹת אֲבָנִֽים: עֶשְׂרִים עַל לוּחַ זֶה וְעֶשְׂרִים עַל לוּחַ זֶה. </a:t>
            </a:r>
            <a:endParaRPr lang="en-US" dirty="0"/>
          </a:p>
          <a:p>
            <a:pPr marL="0" indent="0" algn="just" rtl="1">
              <a:buNone/>
            </a:pPr>
            <a:r>
              <a:rPr lang="he-IL" dirty="0"/>
              <a:t>רִבִּי סִימַאי אָמַר. אַרְבָּעִים עַל לוּחַ זֶה </a:t>
            </a:r>
            <a:r>
              <a:rPr lang="he-IL" dirty="0" err="1"/>
              <a:t>ןְאַרְבָּעִים</a:t>
            </a:r>
            <a:r>
              <a:rPr lang="he-IL" dirty="0"/>
              <a:t> עַל לוּחַ זֶה. מִזֶּ֥ה וּמִזֶּ֖ה הֵ֥ם כְּתוּבִים. </a:t>
            </a:r>
            <a:r>
              <a:rPr lang="he-IL" dirty="0" err="1"/>
              <a:t>טֶטְרַגוֹנָה</a:t>
            </a:r>
            <a:r>
              <a:rPr lang="he-I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3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0296-DDC1-4458-9D87-B2A6BDB8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written on the Luchot?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7E67-39B9-46D1-B024-86FD274D9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00827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err="1"/>
              <a:t>Ḥananya</a:t>
            </a:r>
            <a:r>
              <a:rPr lang="en-US" b="1" dirty="0"/>
              <a:t>, nephew of Rabbi Yehoshua, says: Between each and every statement</a:t>
            </a:r>
            <a:r>
              <a:rPr lang="en-US" dirty="0"/>
              <a:t> that was written on the tablets, </a:t>
            </a:r>
            <a:r>
              <a:rPr lang="en-US" b="1" dirty="0"/>
              <a:t>its precise</a:t>
            </a:r>
            <a:r>
              <a:rPr lang="en-US" dirty="0"/>
              <a:t> details </a:t>
            </a:r>
            <a:r>
              <a:rPr lang="en-US" b="1" dirty="0"/>
              <a:t>and</a:t>
            </a:r>
            <a:r>
              <a:rPr lang="en-US" dirty="0"/>
              <a:t> the explanation of </a:t>
            </a:r>
            <a:r>
              <a:rPr lang="en-US" b="1" dirty="0"/>
              <a:t>its letters</a:t>
            </a:r>
            <a:r>
              <a:rPr lang="en-US" dirty="0"/>
              <a:t> were written as well, </a:t>
            </a:r>
            <a:r>
              <a:rPr lang="en-US" b="1" dirty="0"/>
              <a:t>as it is written: “Filled with beryl [</a:t>
            </a:r>
            <a:r>
              <a:rPr lang="en-US" b="1" i="1" dirty="0" err="1"/>
              <a:t>tarshish</a:t>
            </a:r>
            <a:r>
              <a:rPr lang="en-US" b="1" dirty="0"/>
              <a:t>]”</a:t>
            </a:r>
            <a:r>
              <a:rPr lang="en-US" dirty="0"/>
              <a:t> (</a:t>
            </a:r>
            <a:r>
              <a:rPr lang="en-US" dirty="0">
                <a:hlinkClick r:id="rId2" action="ppaction://hlinkfile"/>
              </a:rPr>
              <a:t>Song of Songs 5:14</a:t>
            </a:r>
            <a:r>
              <a:rPr lang="en-US" dirty="0"/>
              <a:t>). </a:t>
            </a:r>
            <a:r>
              <a:rPr lang="en-US" i="1" dirty="0"/>
              <a:t>Tarshish</a:t>
            </a:r>
            <a:r>
              <a:rPr lang="en-US" dirty="0"/>
              <a:t> is the name of a sea, or more likely, an area of the Mediterranean. The verse is indicating that the Torah is filled with all of these details, </a:t>
            </a:r>
            <a:r>
              <a:rPr lang="en-US" b="1" dirty="0"/>
              <a:t>like the great sea</a:t>
            </a:r>
            <a:r>
              <a:rPr lang="en-US" dirty="0"/>
              <a:t> is filled with waves.</a:t>
            </a:r>
          </a:p>
          <a:p>
            <a:pPr marL="0" indent="0" algn="just">
              <a:buNone/>
            </a:pPr>
            <a:r>
              <a:rPr lang="he-IL" dirty="0"/>
              <a:t> </a:t>
            </a:r>
            <a:r>
              <a:rPr lang="en-US" b="1" dirty="0"/>
              <a:t>When Rabbi Shimon ben </a:t>
            </a:r>
            <a:r>
              <a:rPr lang="en-US" b="1" dirty="0" err="1"/>
              <a:t>Lakish</a:t>
            </a:r>
            <a:r>
              <a:rPr lang="en-US" b="1" dirty="0"/>
              <a:t> would reach this verse,</a:t>
            </a:r>
            <a:r>
              <a:rPr lang="en-US" dirty="0"/>
              <a:t> “Filled with beryl,” </a:t>
            </a:r>
            <a:r>
              <a:rPr lang="en-US" b="1" dirty="0"/>
              <a:t>he would say:</a:t>
            </a:r>
            <a:r>
              <a:rPr lang="en-US" dirty="0"/>
              <a:t> The parable that </a:t>
            </a:r>
            <a:r>
              <a:rPr lang="en-US" b="1" dirty="0" err="1"/>
              <a:t>Ḥananya</a:t>
            </a:r>
            <a:r>
              <a:rPr lang="en-US" b="1" dirty="0"/>
              <a:t>, nephew of Rabbi Yehoshua, taught me is appropriate. Just as between</a:t>
            </a:r>
            <a:r>
              <a:rPr lang="en-US" dirty="0"/>
              <a:t> one </a:t>
            </a:r>
            <a:r>
              <a:rPr lang="en-US" b="1" dirty="0"/>
              <a:t>large wave and</a:t>
            </a:r>
            <a:r>
              <a:rPr lang="en-US" dirty="0"/>
              <a:t> another </a:t>
            </a:r>
            <a:r>
              <a:rPr lang="en-US" b="1" dirty="0"/>
              <a:t>large wave there are smaller waves</a:t>
            </a:r>
            <a:r>
              <a:rPr lang="en-US" dirty="0"/>
              <a:t> in </a:t>
            </a:r>
            <a:r>
              <a:rPr lang="en-US" b="1" dirty="0"/>
              <a:t>this sea, so too, the precise</a:t>
            </a:r>
            <a:r>
              <a:rPr lang="en-US" dirty="0"/>
              <a:t> details </a:t>
            </a:r>
            <a:r>
              <a:rPr lang="en-US" b="1" dirty="0"/>
              <a:t>and</a:t>
            </a:r>
            <a:r>
              <a:rPr lang="en-US" dirty="0"/>
              <a:t> the explanations of </a:t>
            </a:r>
            <a:r>
              <a:rPr lang="en-US" b="1" dirty="0"/>
              <a:t>the letters of the Torah</a:t>
            </a:r>
            <a:r>
              <a:rPr lang="en-US" dirty="0"/>
              <a:t> were written </a:t>
            </a:r>
            <a:r>
              <a:rPr lang="en-US" b="1" dirty="0"/>
              <a:t>between each and every commandment.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2A127-65E8-48CD-8CCC-E453BF97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282" y="1825625"/>
            <a:ext cx="2954518" cy="4351338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he-IL" dirty="0"/>
              <a:t>חֲנַנְיָה בֶּן אֲחִי רִבִּי יְהוֹשֻׁעַ אוֹמֵר. בֵּין </a:t>
            </a:r>
            <a:r>
              <a:rPr lang="he-IL" dirty="0" err="1"/>
              <a:t>כָל־דִּיבּוּר</a:t>
            </a:r>
            <a:r>
              <a:rPr lang="he-IL" dirty="0"/>
              <a:t> וְדִיבּוּר </a:t>
            </a:r>
            <a:r>
              <a:rPr lang="he-IL" dirty="0" err="1"/>
              <a:t>דִּיקְדּוּקֶיה</a:t>
            </a:r>
            <a:r>
              <a:rPr lang="he-IL" dirty="0"/>
              <a:t>ָ וְאוֹתוֹתֶיהָ שֶׁלְתּוֹרָה. מְמוּלָּאִים בַּתַּרְשִׁ֑ישׁ. </a:t>
            </a:r>
            <a:r>
              <a:rPr lang="he-IL" dirty="0" err="1"/>
              <a:t>כְּיַמָּא</a:t>
            </a:r>
            <a:r>
              <a:rPr lang="he-IL" dirty="0"/>
              <a:t> רַבָּא. </a:t>
            </a:r>
            <a:endParaRPr lang="en-US" dirty="0"/>
          </a:p>
          <a:p>
            <a:pPr marL="0" indent="0" algn="just" rtl="1">
              <a:buNone/>
            </a:pPr>
            <a:r>
              <a:rPr lang="he-IL" dirty="0"/>
              <a:t>רִבִּי שִׁמְעוֹן בֶּן לָקִישׁ כַּד הֲוֵי מַטֵּי הָדֵין </a:t>
            </a:r>
            <a:r>
              <a:rPr lang="he-IL" dirty="0" err="1"/>
              <a:t>קִרְייָא</a:t>
            </a:r>
            <a:r>
              <a:rPr lang="he-IL" dirty="0"/>
              <a:t> </a:t>
            </a:r>
            <a:r>
              <a:rPr lang="he-IL" dirty="0" err="1"/>
              <a:t>הֲוָה</a:t>
            </a:r>
            <a:r>
              <a:rPr lang="he-IL" dirty="0"/>
              <a:t> אֲמַר. יָפֶה לִימְּדֵנִי חֲנַנְיָה בֶּן אֲחִי רִבִּי יְהוֹשֻׁעַ. מַה הַיָּם הַזֶּה בֵּין גַּל גָּדוֹל לְגַל [גָּדוֹל] גַּלִּים קְטַנִּים כָּךְ בֵּין </a:t>
            </a:r>
            <a:r>
              <a:rPr lang="he-IL" dirty="0" err="1"/>
              <a:t>כָּל־דִּיבֵּר</a:t>
            </a:r>
            <a:r>
              <a:rPr lang="he-IL" dirty="0"/>
              <a:t> וְדִיבֵּר </a:t>
            </a:r>
            <a:r>
              <a:rPr lang="he-IL" dirty="0" err="1"/>
              <a:t>דִּיקְדּוּקֶיה</a:t>
            </a:r>
            <a:r>
              <a:rPr lang="he-IL" dirty="0"/>
              <a:t>ָ וְאוֹתוֹתֶיהָ שֶׁלְתּוֹרָה.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0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8124-F5FD-428C-BAB6-8004625B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were they made out of?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Shemot</a:t>
            </a:r>
            <a:r>
              <a:rPr lang="en-US" dirty="0"/>
              <a:t> 34:1)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7298-D960-4275-89AA-FAB504F454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LORD said to Moses: “Carve two tablets of stone like the first, and I will inscribe upon the tablets the words that were on the first tablets, which you shattered.</a:t>
            </a:r>
            <a:endParaRPr lang="he-IL" dirty="0"/>
          </a:p>
          <a:p>
            <a:pPr marL="0" indent="0" algn="just">
              <a:buNone/>
            </a:pPr>
            <a:r>
              <a:rPr lang="en-US" dirty="0" err="1"/>
              <a:t>Rashi</a:t>
            </a:r>
            <a:r>
              <a:rPr lang="en-US" dirty="0"/>
              <a:t> - HEW THEE — He showed him a quarry of sapphire in his tent and said to him: The chips (</a:t>
            </a:r>
            <a:r>
              <a:rPr lang="en-US" dirty="0" err="1"/>
              <a:t>פסל</a:t>
            </a:r>
            <a:r>
              <a:rPr lang="en-US" dirty="0"/>
              <a:t> = </a:t>
            </a:r>
            <a:r>
              <a:rPr lang="en-US" dirty="0" err="1"/>
              <a:t>פסלת</a:t>
            </a:r>
            <a:r>
              <a:rPr lang="en-US" dirty="0"/>
              <a:t>) shall be thine (</a:t>
            </a:r>
            <a:r>
              <a:rPr lang="en-US" dirty="0" err="1"/>
              <a:t>לך</a:t>
            </a:r>
            <a:r>
              <a:rPr lang="en-US" dirty="0"/>
              <a:t>). It was from this that Moses became so rich (cf. Midrash </a:t>
            </a:r>
            <a:r>
              <a:rPr lang="en-US" dirty="0" err="1"/>
              <a:t>Tanchuma</a:t>
            </a:r>
            <a:r>
              <a:rPr lang="en-US" dirty="0"/>
              <a:t> 3:9:29; </a:t>
            </a:r>
            <a:r>
              <a:rPr lang="en-US" dirty="0">
                <a:hlinkClick r:id="rId2" action="ppaction://hlinkfile"/>
              </a:rPr>
              <a:t>Leviticus Rabbah 32:2</a:t>
            </a:r>
            <a:r>
              <a:rPr lang="en-US" dirty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2905E-76D8-4276-9D77-ABBFA66952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he-IL" dirty="0"/>
              <a:t>וַיֹּ֤אמֶר יְהוָה֙ </a:t>
            </a:r>
            <a:r>
              <a:rPr lang="he-IL" dirty="0" err="1"/>
              <a:t>אֶל־מֹשֶׁ֔ה</a:t>
            </a:r>
            <a:r>
              <a:rPr lang="he-IL" dirty="0"/>
              <a:t> </a:t>
            </a:r>
            <a:r>
              <a:rPr lang="he-IL" dirty="0" err="1"/>
              <a:t>פְּסָל־לְך</a:t>
            </a:r>
            <a:r>
              <a:rPr lang="he-IL" dirty="0"/>
              <a:t>ָ֛ </a:t>
            </a:r>
            <a:r>
              <a:rPr lang="he-IL" dirty="0" err="1"/>
              <a:t>שְׁנֵֽי־לֻחֹ֥ת</a:t>
            </a:r>
            <a:r>
              <a:rPr lang="he-IL" dirty="0"/>
              <a:t> אֲבָנִ֖ים כָּרִאשֹׁנִ֑ים וְכָתַבְתִּי֙ </a:t>
            </a:r>
            <a:r>
              <a:rPr lang="he-IL" dirty="0" err="1"/>
              <a:t>עַל־הַלֻּחֹ֔ת</a:t>
            </a:r>
            <a:r>
              <a:rPr lang="he-IL" dirty="0"/>
              <a:t> </a:t>
            </a:r>
            <a:r>
              <a:rPr lang="he-IL" dirty="0" err="1"/>
              <a:t>אֶת־הַדְּבָרִ֔ים</a:t>
            </a:r>
            <a:r>
              <a:rPr lang="he-IL" dirty="0"/>
              <a:t> אֲשֶׁ֥ר הָי֛וּ </a:t>
            </a:r>
            <a:r>
              <a:rPr lang="he-IL" dirty="0" err="1"/>
              <a:t>עַל־הַלֻּחֹ֥ת</a:t>
            </a:r>
            <a:r>
              <a:rPr lang="he-IL" dirty="0"/>
              <a:t> הָרִאשֹׁנִ֖ים אֲשֶׁ֥ר שִׁבַּֽרְתָּ׃</a:t>
            </a:r>
          </a:p>
          <a:p>
            <a:pPr marL="0" indent="0" algn="just" rtl="1">
              <a:buNone/>
            </a:pPr>
            <a:r>
              <a:rPr lang="he-IL" dirty="0"/>
              <a:t> רש"י - </a:t>
            </a:r>
            <a:r>
              <a:rPr lang="he-IL" b="1" dirty="0"/>
              <a:t>פסל לך.</a:t>
            </a:r>
            <a:r>
              <a:rPr lang="he-IL" dirty="0"/>
              <a:t> הֶרְאָהוּ מַחְצַב </a:t>
            </a:r>
            <a:r>
              <a:rPr lang="he-IL" dirty="0" err="1"/>
              <a:t>סַנְפִּירִינוֹן</a:t>
            </a:r>
            <a:r>
              <a:rPr lang="he-IL" dirty="0"/>
              <a:t> מִתּוֹךְ </a:t>
            </a:r>
            <a:r>
              <a:rPr lang="he-IL" dirty="0" err="1"/>
              <a:t>אָהֳלו</a:t>
            </a:r>
            <a:r>
              <a:rPr lang="he-IL" dirty="0"/>
              <a:t>ֹ וְאָמַר לוֹ הַפְּסֹלֶת יִהְיֶה שֶׁלְּךָ; מִשָּׁם נִתְעַשֵּׁר מֹשֶׁה הַרְבֵּה (</a:t>
            </a:r>
            <a:r>
              <a:rPr lang="he-IL" dirty="0" err="1"/>
              <a:t>תנחומא</a:t>
            </a:r>
            <a:r>
              <a:rPr lang="he-IL" dirty="0"/>
              <a:t>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886D-DEA2-4D6B-9AD0-96119808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Sapir/</a:t>
            </a:r>
            <a:r>
              <a:rPr lang="en-US" dirty="0" err="1"/>
              <a:t>sanpiryon</a:t>
            </a:r>
            <a:r>
              <a:rPr lang="en-US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B32A7-33D5-4D2F-A8B6-1C44B8658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Sapphire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F52C51A-7DCA-44EF-9CAA-616308B686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2519" y="2875756"/>
            <a:ext cx="21431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12CB42-5ED9-4990-9C6B-B5DE4D037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err="1"/>
              <a:t>Lapus</a:t>
            </a:r>
            <a:r>
              <a:rPr lang="en-US" sz="4000" dirty="0"/>
              <a:t> Lazuli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04F96E1-B459-47BD-B4BB-8F04E60FBAE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314" y="2379663"/>
            <a:ext cx="1918098" cy="34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1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6070-9D02-4FFC-92EF-FE41A3FE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5848-912F-40C1-A238-E9ABFCF979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Consequently, how could the prophets establish new forms for the letters? </a:t>
            </a:r>
            <a:r>
              <a:rPr lang="en-US" b="1" dirty="0"/>
              <a:t>And furthermore, didn’t </a:t>
            </a:r>
            <a:r>
              <a:rPr lang="en-US" b="1" dirty="0" err="1"/>
              <a:t>Rav</a:t>
            </a:r>
            <a:r>
              <a:rPr lang="en-US" b="1" dirty="0"/>
              <a:t> </a:t>
            </a:r>
            <a:r>
              <a:rPr lang="en-US" b="1" dirty="0" err="1"/>
              <a:t>Ḥisda</a:t>
            </a:r>
            <a:r>
              <a:rPr lang="en-US" b="1" dirty="0"/>
              <a:t> say:</a:t>
            </a:r>
            <a:r>
              <a:rPr lang="en-US" dirty="0"/>
              <a:t> The letters </a:t>
            </a:r>
            <a:r>
              <a:rPr lang="en-US" b="1" i="1" dirty="0"/>
              <a:t>mem</a:t>
            </a:r>
            <a:r>
              <a:rPr lang="en-US" b="1" dirty="0"/>
              <a:t> and </a:t>
            </a:r>
            <a:r>
              <a:rPr lang="en-US" b="1" i="1" dirty="0"/>
              <a:t>samekh</a:t>
            </a:r>
            <a:r>
              <a:rPr lang="en-US" b="1" dirty="0"/>
              <a:t> in the tablets</a:t>
            </a:r>
            <a:r>
              <a:rPr lang="en-US" dirty="0"/>
              <a:t> of the covenant given at Sinai </a:t>
            </a:r>
            <a:r>
              <a:rPr lang="en-US" b="1" dirty="0"/>
              <a:t>stood by way of a miracle?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Megilla</a:t>
            </a:r>
            <a:r>
              <a:rPr lang="en-US" dirty="0"/>
              <a:t> 2b-3a William Davidson Translation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1FC0E-A5F1-499A-BEF8-0F20754BE5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/>
              <a:t>הָאָמַר רַב </a:t>
            </a:r>
            <a:r>
              <a:rPr lang="he-IL" dirty="0" err="1"/>
              <a:t>חִסְדָּא</a:t>
            </a:r>
            <a:r>
              <a:rPr lang="he-IL" dirty="0"/>
              <a:t> מֵם וְסָמֶךְ שֶׁבַּלּוּחוֹת</a:t>
            </a:r>
            <a:r>
              <a:rPr lang="en-US" dirty="0"/>
              <a:t> </a:t>
            </a:r>
            <a:r>
              <a:rPr lang="he-IL" dirty="0"/>
              <a:t>בְּנֵס הָיוּ </a:t>
            </a:r>
            <a:r>
              <a:rPr lang="he-IL" dirty="0" err="1"/>
              <a:t>עוֹמְדִין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6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962E-A9F1-4E09-B605-68C13500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Maybe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C1FD-ED98-4E6A-92FF-8DFA13FB90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Rabbi Levi said: those who say the Torah was written in </a:t>
            </a:r>
            <a:r>
              <a:rPr lang="en-US" dirty="0" err="1"/>
              <a:t>Ktav</a:t>
            </a:r>
            <a:r>
              <a:rPr lang="en-US" dirty="0"/>
              <a:t> </a:t>
            </a:r>
            <a:r>
              <a:rPr lang="en-US" dirty="0" err="1"/>
              <a:t>Ivri</a:t>
            </a:r>
            <a:r>
              <a:rPr lang="en-US" dirty="0"/>
              <a:t> the Ayin stood miraculously. According to the opinion that the Torah was given in </a:t>
            </a:r>
            <a:r>
              <a:rPr lang="en-US" dirty="0" err="1"/>
              <a:t>Ktav</a:t>
            </a:r>
            <a:r>
              <a:rPr lang="en-US" dirty="0"/>
              <a:t> </a:t>
            </a:r>
            <a:r>
              <a:rPr lang="en-US" dirty="0" err="1"/>
              <a:t>Ashuri</a:t>
            </a:r>
            <a:r>
              <a:rPr lang="en-US" dirty="0"/>
              <a:t> the Samech stood miraculously. </a:t>
            </a:r>
          </a:p>
          <a:p>
            <a:pPr marL="0" indent="0" algn="just">
              <a:buNone/>
            </a:pPr>
            <a:r>
              <a:rPr lang="en-US" dirty="0" err="1"/>
              <a:t>Yerushalmi</a:t>
            </a:r>
            <a:r>
              <a:rPr lang="en-US" dirty="0"/>
              <a:t> Megillah 1:9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E7B1F-1704-4F0A-A9B8-1ED3DDFF6E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he-IL" dirty="0"/>
              <a:t>תלמוד ירושלמי מסכת מגילה פרק א הלכה ט</a:t>
            </a:r>
          </a:p>
          <a:p>
            <a:pPr marL="0" indent="0" algn="just" rtl="1">
              <a:buNone/>
            </a:pPr>
            <a:r>
              <a:rPr lang="he-IL" dirty="0"/>
              <a:t>אמר רבי לוי מאן </a:t>
            </a:r>
            <a:r>
              <a:rPr lang="he-IL" dirty="0" err="1"/>
              <a:t>דאמר</a:t>
            </a:r>
            <a:r>
              <a:rPr lang="he-IL" dirty="0"/>
              <a:t> </a:t>
            </a:r>
            <a:r>
              <a:rPr lang="he-IL" dirty="0" err="1"/>
              <a:t>לרעץ</a:t>
            </a:r>
            <a:r>
              <a:rPr lang="he-IL" dirty="0"/>
              <a:t> ניתנה התורה עי"ן מעשה ניסים</a:t>
            </a:r>
            <a:r>
              <a:rPr lang="en-US" dirty="0"/>
              <a:t>.</a:t>
            </a:r>
            <a:r>
              <a:rPr lang="he-IL" dirty="0"/>
              <a:t> מאן </a:t>
            </a:r>
            <a:r>
              <a:rPr lang="he-IL" dirty="0" err="1"/>
              <a:t>דאמר</a:t>
            </a:r>
            <a:r>
              <a:rPr lang="he-IL" dirty="0"/>
              <a:t> אשורי ניתנה התורה סמ"ך מעשה ניסים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3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02E9-4152-4A61-A4B6-671E093F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script?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B4A47-4F4B-43B9-9158-FF0AB8C1CA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effectLst/>
              </a:rPr>
              <a:t>Mar </a:t>
            </a:r>
            <a:r>
              <a:rPr lang="en-US" dirty="0" err="1">
                <a:effectLst/>
              </a:rPr>
              <a:t>Zutra</a:t>
            </a:r>
            <a:r>
              <a:rPr lang="en-US" dirty="0">
                <a:effectLst/>
              </a:rPr>
              <a:t> or, as some say, Mar '</a:t>
            </a:r>
            <a:r>
              <a:rPr lang="en-US" dirty="0" err="1">
                <a:effectLst/>
              </a:rPr>
              <a:t>Ukba</a:t>
            </a:r>
            <a:r>
              <a:rPr lang="en-US" dirty="0">
                <a:effectLst/>
              </a:rPr>
              <a:t> said: Originally the Torah was given to Israel in Hebrew characters and in the sacred [Hebrew] language; later, in the times of Ezra,  the Torah was given in </a:t>
            </a:r>
            <a:r>
              <a:rPr lang="en-US" dirty="0" err="1">
                <a:effectLst/>
              </a:rPr>
              <a:t>Ashurith</a:t>
            </a:r>
            <a:r>
              <a:rPr lang="en-US" dirty="0">
                <a:effectLst/>
              </a:rPr>
              <a:t> script and Aramaic language. [Finally], they selected for Israel the </a:t>
            </a:r>
            <a:r>
              <a:rPr lang="en-US" dirty="0" err="1">
                <a:effectLst/>
              </a:rPr>
              <a:t>Ashurith</a:t>
            </a:r>
            <a:r>
              <a:rPr lang="en-US" dirty="0">
                <a:effectLst/>
              </a:rPr>
              <a:t> script and Hebrew language, leaving the Hebrew characters and Aramaic language for the </a:t>
            </a:r>
            <a:r>
              <a:rPr lang="en-US" dirty="0" err="1">
                <a:effectLst/>
              </a:rPr>
              <a:t>hedyototh</a:t>
            </a:r>
            <a:r>
              <a:rPr lang="en-US" dirty="0">
                <a:effectLst/>
              </a:rPr>
              <a:t>. Who are meant by the '</a:t>
            </a:r>
            <a:r>
              <a:rPr lang="en-US" dirty="0" err="1">
                <a:effectLst/>
              </a:rPr>
              <a:t>hedyototh</a:t>
            </a:r>
            <a:r>
              <a:rPr lang="en-US" dirty="0">
                <a:effectLst/>
              </a:rPr>
              <a:t>'? — R. </a:t>
            </a:r>
            <a:r>
              <a:rPr lang="en-US" dirty="0" err="1">
                <a:effectLst/>
              </a:rPr>
              <a:t>Hisda</a:t>
            </a:r>
            <a:r>
              <a:rPr lang="en-US" dirty="0">
                <a:effectLst/>
              </a:rPr>
              <a:t> answers: The </a:t>
            </a:r>
            <a:r>
              <a:rPr lang="en-US" dirty="0" err="1">
                <a:effectLst/>
              </a:rPr>
              <a:t>Cutheans</a:t>
            </a:r>
            <a:r>
              <a:rPr lang="en-US" dirty="0">
                <a:effectLst/>
              </a:rPr>
              <a:t>.  And what is meant by Hebrew characters? — R. </a:t>
            </a:r>
            <a:r>
              <a:rPr lang="en-US" dirty="0" err="1">
                <a:effectLst/>
              </a:rPr>
              <a:t>Hisda</a:t>
            </a:r>
            <a:r>
              <a:rPr lang="en-US" dirty="0">
                <a:effectLst/>
              </a:rPr>
              <a:t> said: The </a:t>
            </a:r>
            <a:r>
              <a:rPr lang="en-US" i="1" dirty="0" err="1">
                <a:effectLst/>
              </a:rPr>
              <a:t>libuna'ah</a:t>
            </a:r>
            <a:r>
              <a:rPr lang="en-US" dirty="0">
                <a:effectLst/>
              </a:rPr>
              <a:t> script.</a:t>
            </a:r>
          </a:p>
          <a:p>
            <a:pPr marL="0" indent="0" algn="just">
              <a:buNone/>
            </a:pPr>
            <a:r>
              <a:rPr lang="en-US" dirty="0">
                <a:effectLst/>
              </a:rPr>
              <a:t>Sanhedrin 21b-22a Soncino Talmud Translation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2170D-55D4-405A-813C-16325529A6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marR="457200" indent="0" algn="just" rtl="1">
              <a:lnSpc>
                <a:spcPct val="200000"/>
              </a:lnSpc>
              <a:spcAft>
                <a:spcPts val="0"/>
              </a:spcAft>
              <a:buNone/>
            </a:pPr>
            <a:r>
              <a:rPr lang="he-IL" sz="1600" dirty="0">
                <a:effectLst/>
                <a:latin typeface="Arial" panose="020B0604020202020204" pitchFamily="34" charset="0"/>
              </a:rPr>
              <a:t>אמר מר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זוטרא</a:t>
            </a:r>
            <a:r>
              <a:rPr lang="he-IL" sz="1600" dirty="0">
                <a:effectLst/>
                <a:latin typeface="Arial" panose="020B0604020202020204" pitchFamily="34" charset="0"/>
              </a:rPr>
              <a:t> </a:t>
            </a:r>
            <a:r>
              <a:rPr lang="en-US" sz="1600" dirty="0">
                <a:effectLst/>
              </a:rPr>
              <a:t>]</a:t>
            </a:r>
            <a:r>
              <a:rPr lang="he-IL" sz="1600" dirty="0">
                <a:effectLst/>
                <a:latin typeface="Arial" panose="020B0604020202020204" pitchFamily="34" charset="0"/>
              </a:rPr>
              <a:t>רב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חסדא</a:t>
            </a:r>
            <a:r>
              <a:rPr lang="en-US" sz="1600" dirty="0">
                <a:effectLst/>
              </a:rPr>
              <a:t>,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בכת״י</a:t>
            </a:r>
            <a:r>
              <a:rPr lang="he-IL" sz="1600" dirty="0">
                <a:effectLst/>
                <a:latin typeface="Arial" panose="020B0604020202020204" pitchFamily="34" charset="0"/>
              </a:rPr>
              <a:t> והרבה ראשונים</a:t>
            </a:r>
            <a:r>
              <a:rPr lang="en-US" sz="1600" dirty="0">
                <a:effectLst/>
              </a:rPr>
              <a:t>,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דק״ס</a:t>
            </a:r>
            <a:r>
              <a:rPr lang="en-US" sz="1600" dirty="0">
                <a:effectLst/>
              </a:rPr>
              <a:t>[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ואיתימא</a:t>
            </a:r>
            <a:r>
              <a:rPr lang="he-IL" sz="1600" dirty="0">
                <a:effectLst/>
                <a:latin typeface="Arial" panose="020B0604020202020204" pitchFamily="34" charset="0"/>
              </a:rPr>
              <a:t> מר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עוקבא</a:t>
            </a:r>
            <a:r>
              <a:rPr lang="he-IL" sz="1600" dirty="0">
                <a:effectLst/>
                <a:latin typeface="Arial" panose="020B0604020202020204" pitchFamily="34" charset="0"/>
              </a:rPr>
              <a:t>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בתחלה</a:t>
            </a:r>
            <a:r>
              <a:rPr lang="he-IL" sz="1600" dirty="0">
                <a:effectLst/>
                <a:latin typeface="Arial" panose="020B0604020202020204" pitchFamily="34" charset="0"/>
              </a:rPr>
              <a:t> ניתנה תורה לישראל בכתב עברי </a:t>
            </a:r>
            <a:r>
              <a:rPr lang="he-IL" sz="1600" dirty="0">
                <a:latin typeface="Arial" panose="020B0604020202020204" pitchFamily="34" charset="0"/>
              </a:rPr>
              <a:t>(</a:t>
            </a:r>
            <a:r>
              <a:rPr lang="he-IL" sz="1600" dirty="0">
                <a:effectLst/>
                <a:latin typeface="Arial" panose="020B0604020202020204" pitchFamily="34" charset="0"/>
              </a:rPr>
              <a:t>של בני עבר הנהר) ולשון הקודש חזרה וניתנה להם בימי עזרא </a:t>
            </a:r>
            <a:r>
              <a:rPr lang="he-IL" sz="1600" dirty="0">
                <a:effectLst/>
              </a:rPr>
              <a:t>[</a:t>
            </a:r>
            <a:r>
              <a:rPr lang="he-IL" sz="1600" dirty="0">
                <a:effectLst/>
                <a:latin typeface="Arial" panose="020B0604020202020204" pitchFamily="34" charset="0"/>
              </a:rPr>
              <a:t>כיון שעלו בני הגולה ניתנה להם —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כתי״נע</a:t>
            </a:r>
            <a:r>
              <a:rPr lang="he-IL" sz="1600" dirty="0">
                <a:effectLst/>
                <a:latin typeface="Arial" panose="020B0604020202020204" pitchFamily="34" charset="0"/>
              </a:rPr>
              <a:t> וי׳׳ג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בכת״י</a:t>
            </a:r>
            <a:r>
              <a:rPr lang="he-IL" sz="1600" dirty="0">
                <a:effectLst/>
                <a:latin typeface="Arial" panose="020B0604020202020204" pitchFamily="34" charset="0"/>
              </a:rPr>
              <a:t> תימני</a:t>
            </a:r>
            <a:r>
              <a:rPr lang="en-US" sz="1600" dirty="0">
                <a:effectLst/>
              </a:rPr>
              <a:t>: </a:t>
            </a:r>
            <a:r>
              <a:rPr lang="he-IL" sz="1600" dirty="0">
                <a:effectLst/>
                <a:latin typeface="Arial" panose="020B0604020202020204" pitchFamily="34" charset="0"/>
              </a:rPr>
              <a:t>בימי עזרא ניתנה להם]</a:t>
            </a:r>
            <a:r>
              <a:rPr lang="he-IL" sz="1600" dirty="0">
                <a:latin typeface="Arial" panose="020B0604020202020204" pitchFamily="34" charset="0"/>
              </a:rPr>
              <a:t> </a:t>
            </a:r>
            <a:r>
              <a:rPr lang="he-IL" sz="1600" dirty="0">
                <a:effectLst/>
                <a:latin typeface="Arial" panose="020B0604020202020204" pitchFamily="34" charset="0"/>
              </a:rPr>
              <a:t>בכתב אשורית ולשון ארמי ביררו להן לישראל </a:t>
            </a:r>
            <a:r>
              <a:rPr lang="he-IL" sz="1600" dirty="0">
                <a:effectLst/>
              </a:rPr>
              <a:t>[</a:t>
            </a:r>
            <a:r>
              <a:rPr lang="he-IL" sz="1600" dirty="0">
                <a:effectLst/>
                <a:latin typeface="Arial" panose="020B0604020202020204" pitchFamily="34" charset="0"/>
              </a:rPr>
              <a:t>י״ג</a:t>
            </a:r>
            <a:r>
              <a:rPr lang="en-US" sz="1600" dirty="0">
                <a:effectLst/>
              </a:rPr>
              <a:t>: </a:t>
            </a:r>
            <a:r>
              <a:rPr lang="he-IL" sz="1600" dirty="0">
                <a:effectLst/>
                <a:latin typeface="Arial" panose="020B0604020202020204" pitchFamily="34" charset="0"/>
              </a:rPr>
              <a:t>ביררו להם</a:t>
            </a:r>
            <a:r>
              <a:rPr lang="en-US" sz="1600" dirty="0">
                <a:effectLst/>
              </a:rPr>
              <a:t>. </a:t>
            </a:r>
            <a:r>
              <a:rPr lang="he-IL" sz="1600" dirty="0">
                <a:effectLst/>
                <a:latin typeface="Arial" panose="020B0604020202020204" pitchFamily="34" charset="0"/>
              </a:rPr>
              <a:t>וי׳׳ג ביררו להם ישראל]</a:t>
            </a:r>
            <a:r>
              <a:rPr lang="he-IL" sz="1600" dirty="0">
                <a:latin typeface="Arial" panose="020B0604020202020204" pitchFamily="34" charset="0"/>
              </a:rPr>
              <a:t>, </a:t>
            </a:r>
            <a:r>
              <a:rPr lang="he-IL" sz="1600" dirty="0">
                <a:effectLst/>
                <a:latin typeface="Arial" panose="020B0604020202020204" pitchFamily="34" charset="0"/>
              </a:rPr>
              <a:t>כתב אשורית ולשון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הקודשוהניחו</a:t>
            </a:r>
            <a:r>
              <a:rPr lang="he-IL" sz="1600" dirty="0">
                <a:effectLst/>
                <a:latin typeface="Arial" panose="020B0604020202020204" pitchFamily="34" charset="0"/>
              </a:rPr>
              <a:t> להדיוטות כתב עברית ולשון ארמי</a:t>
            </a:r>
            <a:r>
              <a:rPr lang="en-US" sz="1600" dirty="0">
                <a:effectLst/>
              </a:rPr>
              <a:t>. </a:t>
            </a:r>
            <a:r>
              <a:rPr lang="he-IL" sz="1600" dirty="0">
                <a:effectLst/>
                <a:latin typeface="Arial" panose="020B0604020202020204" pitchFamily="34" charset="0"/>
              </a:rPr>
              <a:t>מאן הדיוטות אמר רב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חסדא</a:t>
            </a:r>
            <a:r>
              <a:rPr lang="he-IL" sz="1600" dirty="0">
                <a:effectLst/>
                <a:latin typeface="Arial" panose="020B0604020202020204" pitchFamily="34" charset="0"/>
              </a:rPr>
              <a:t>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כותאי</a:t>
            </a:r>
            <a:r>
              <a:rPr lang="en-US" sz="1600" dirty="0">
                <a:effectLst/>
              </a:rPr>
              <a:t>, </a:t>
            </a:r>
            <a:r>
              <a:rPr lang="he-IL" sz="1600" dirty="0">
                <a:effectLst/>
                <a:latin typeface="Arial" panose="020B0604020202020204" pitchFamily="34" charset="0"/>
              </a:rPr>
              <a:t>מאי כתב עברית אמר רב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חסדא</a:t>
            </a:r>
            <a:r>
              <a:rPr lang="he-IL" sz="1600" dirty="0">
                <a:effectLst/>
                <a:latin typeface="Arial" panose="020B0604020202020204" pitchFamily="34" charset="0"/>
              </a:rPr>
              <a:t> כתב </a:t>
            </a:r>
            <a:r>
              <a:rPr lang="he-IL" sz="1600" dirty="0" err="1">
                <a:effectLst/>
                <a:latin typeface="Arial" panose="020B0604020202020204" pitchFamily="34" charset="0"/>
              </a:rPr>
              <a:t>ליבונאה</a:t>
            </a:r>
            <a:r>
              <a:rPr lang="en-US" sz="1600" dirty="0">
                <a:effectLst/>
              </a:rPr>
              <a:t>. </a:t>
            </a:r>
          </a:p>
          <a:p>
            <a:pPr marR="457200" algn="just" rtl="1">
              <a:lnSpc>
                <a:spcPct val="200000"/>
              </a:lnSpc>
              <a:spcAft>
                <a:spcPts val="0"/>
              </a:spcAft>
            </a:pPr>
            <a:r>
              <a:rPr lang="en-US" sz="1600" dirty="0">
                <a:effectLst/>
              </a:rPr>
              <a:t>(</a:t>
            </a:r>
            <a:r>
              <a:rPr lang="he-IL" sz="1600" dirty="0">
                <a:effectLst/>
                <a:latin typeface="Arial" panose="020B0604020202020204" pitchFamily="34" charset="0"/>
              </a:rPr>
              <a:t>תורה שלמה</a:t>
            </a:r>
            <a:r>
              <a:rPr lang="en-US" sz="1600" dirty="0">
                <a:effectLst/>
              </a:rPr>
              <a:t>)</a:t>
            </a:r>
          </a:p>
          <a:p>
            <a:pPr marL="0" indent="0" algn="r" rtl="1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338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A8A9-3A83-4BEB-9B1E-691A19268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did the Luchot Look Like?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331E6-DA38-4E93-9C0B-5ED22BE63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Rabbi Chaim Metzger </a:t>
            </a:r>
          </a:p>
          <a:p>
            <a:r>
              <a:rPr lang="en-US" dirty="0"/>
              <a:t>cmetzger@torontotorah.com</a:t>
            </a:r>
          </a:p>
        </p:txBody>
      </p:sp>
    </p:spTree>
    <p:extLst>
      <p:ext uri="{BB962C8B-B14F-4D97-AF65-F5344CB8AC3E}">
        <p14:creationId xmlns:p14="http://schemas.microsoft.com/office/powerpoint/2010/main" val="39376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F6A0-903E-4AFF-8866-BC0CE30A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D660-C686-4EFA-AE38-D8EE3A3C31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Ktav</a:t>
            </a:r>
            <a:r>
              <a:rPr lang="en-US" dirty="0"/>
              <a:t> </a:t>
            </a:r>
            <a:r>
              <a:rPr lang="en-US" dirty="0" err="1"/>
              <a:t>Ashuri</a:t>
            </a:r>
            <a:r>
              <a:rPr lang="en-US" dirty="0"/>
              <a:t> – Modern Block script</a:t>
            </a:r>
          </a:p>
          <a:p>
            <a:r>
              <a:rPr lang="en-US" dirty="0" err="1"/>
              <a:t>Ktav</a:t>
            </a:r>
            <a:r>
              <a:rPr lang="en-US" dirty="0"/>
              <a:t> </a:t>
            </a:r>
            <a:r>
              <a:rPr lang="en-US" dirty="0" err="1"/>
              <a:t>Ivri</a:t>
            </a:r>
            <a:r>
              <a:rPr lang="en-US" dirty="0"/>
              <a:t> /</a:t>
            </a:r>
            <a:r>
              <a:rPr lang="he-IL" dirty="0" err="1"/>
              <a:t>רעץ</a:t>
            </a:r>
            <a:r>
              <a:rPr lang="en-US" dirty="0"/>
              <a:t> – Paleo Hebrew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0C6E8-C280-49E1-B97D-FE74617714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48C724-61E3-44F7-A197-87568398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23" y="2055044"/>
            <a:ext cx="5900953" cy="34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12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1A72-789F-4E84-941C-53D70747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D56E-0356-48C9-9F26-CD6681E50D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Most likely were square but long tradition of them being round</a:t>
            </a:r>
          </a:p>
          <a:p>
            <a:r>
              <a:rPr lang="en-US" dirty="0"/>
              <a:t>Made out of a stone - Sapphire or </a:t>
            </a:r>
            <a:r>
              <a:rPr lang="en-US" dirty="0" err="1"/>
              <a:t>Lapus</a:t>
            </a:r>
            <a:r>
              <a:rPr lang="en-US" dirty="0"/>
              <a:t> Lazuli</a:t>
            </a:r>
          </a:p>
          <a:p>
            <a:r>
              <a:rPr lang="en-US" dirty="0"/>
              <a:t>Size – 6x6x3 </a:t>
            </a:r>
            <a:r>
              <a:rPr lang="en-US" dirty="0" err="1"/>
              <a:t>Tefachim</a:t>
            </a:r>
            <a:r>
              <a:rPr lang="en-US" dirty="0"/>
              <a:t> or 6x3 </a:t>
            </a:r>
            <a:r>
              <a:rPr lang="en-US" dirty="0" err="1"/>
              <a:t>Tefachim</a:t>
            </a:r>
            <a:r>
              <a:rPr lang="en-US" dirty="0"/>
              <a:t> </a:t>
            </a:r>
          </a:p>
          <a:p>
            <a:r>
              <a:rPr lang="en-US" dirty="0"/>
              <a:t>How many on each?</a:t>
            </a:r>
          </a:p>
          <a:p>
            <a:pPr lvl="1"/>
            <a:r>
              <a:rPr lang="en-US" dirty="0"/>
              <a:t>5,10,20,40</a:t>
            </a:r>
          </a:p>
          <a:p>
            <a:r>
              <a:rPr lang="en-US" dirty="0"/>
              <a:t>Either just Ten Commandments or whole Torah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65912-68A8-4367-B746-A67E484C31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Script may have been Block Print or Paleo Hebrew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348A-3811-41AB-8C7A-14D10AD4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00079A5-3C73-47BE-AE9E-FBB403C5B5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19" y="0"/>
            <a:ext cx="4437530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468B5-FF48-4CB5-A8D4-3A4097E428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D9D6-BA3A-4822-87EC-A8707417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F01BA-074A-42DE-A185-4BBE7DC45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their shape?</a:t>
            </a:r>
          </a:p>
          <a:p>
            <a:r>
              <a:rPr lang="en-US" dirty="0"/>
              <a:t>Size?</a:t>
            </a:r>
          </a:p>
          <a:p>
            <a:r>
              <a:rPr lang="en-US" dirty="0"/>
              <a:t>Color?</a:t>
            </a:r>
          </a:p>
          <a:p>
            <a:r>
              <a:rPr lang="en-US" dirty="0"/>
              <a:t>Text?</a:t>
            </a:r>
          </a:p>
          <a:p>
            <a:r>
              <a:rPr lang="en-US" dirty="0"/>
              <a:t>Made of?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1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2B2B3-51DB-4F3A-9B57-79E0EB75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Moses Breaking the Tablets of the Law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B1F2516-D9E6-4846-8A95-3FC600E2CEC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r="619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04860B-4325-4CE6-9F60-80A6E83FB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Artist	Rembrandt</a:t>
            </a:r>
          </a:p>
          <a:p>
            <a:r>
              <a:rPr lang="en-US" dirty="0"/>
              <a:t>Year	1659</a:t>
            </a:r>
          </a:p>
          <a:p>
            <a:r>
              <a:rPr lang="en-US" dirty="0"/>
              <a:t>Location	</a:t>
            </a:r>
            <a:r>
              <a:rPr lang="en-US" dirty="0" err="1"/>
              <a:t>Gemäldegalerie</a:t>
            </a:r>
            <a:r>
              <a:rPr lang="en-US" dirty="0"/>
              <a:t>, Berlin</a:t>
            </a:r>
          </a:p>
        </p:txBody>
      </p:sp>
    </p:spTree>
    <p:extLst>
      <p:ext uri="{BB962C8B-B14F-4D97-AF65-F5344CB8AC3E}">
        <p14:creationId xmlns:p14="http://schemas.microsoft.com/office/powerpoint/2010/main" val="16324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1654-F51B-48BA-A26C-F1BE5554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Commandments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E608138-89E7-4B5C-B7C3-AE6B80417B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t="83" r="-80" b="411"/>
          <a:stretch/>
        </p:blipFill>
        <p:spPr>
          <a:xfrm>
            <a:off x="6096000" y="470517"/>
            <a:ext cx="5530233" cy="57775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BCD70-4BEB-4F0B-AD8B-0F2D2A996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Movie 1956</a:t>
            </a:r>
          </a:p>
        </p:txBody>
      </p:sp>
    </p:spTree>
    <p:extLst>
      <p:ext uri="{BB962C8B-B14F-4D97-AF65-F5344CB8AC3E}">
        <p14:creationId xmlns:p14="http://schemas.microsoft.com/office/powerpoint/2010/main" val="55473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95F8-A840-40CE-BAC2-85FAA571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</a:t>
            </a:r>
            <a:r>
              <a:rPr lang="en-US" dirty="0" err="1"/>
              <a:t>Shnei</a:t>
            </a:r>
            <a:r>
              <a:rPr lang="en-US" dirty="0"/>
              <a:t> Luchot </a:t>
            </a:r>
            <a:r>
              <a:rPr lang="en-US" dirty="0" err="1"/>
              <a:t>HaBrit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EC660-44DF-44FB-AD73-E400A97E09B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38183-3711-44A6-BDB2-C457EAC1C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Amsterdam </a:t>
            </a:r>
          </a:p>
          <a:p>
            <a:r>
              <a:rPr lang="en-US" dirty="0"/>
              <a:t>1698</a:t>
            </a:r>
          </a:p>
        </p:txBody>
      </p:sp>
      <p:pic>
        <p:nvPicPr>
          <p:cNvPr id="7170" name="Picture 2" descr="An early printing of Shnei Luchot Habrit (Amsterdam, 1698) shows square Luchot, as per the Babylonian Talmud. (Photo: Library of Agudas Chassidei Chabad—Ohel Yosef Yitzchak Lubavitch)">
            <a:extLst>
              <a:ext uri="{FF2B5EF4-FFF2-40B4-BE49-F238E27FC236}">
                <a16:creationId xmlns:a16="http://schemas.microsoft.com/office/drawing/2014/main" id="{B8C54BB5-E5B5-4AAA-9386-E1860FA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46" y="0"/>
            <a:ext cx="436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3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E77E-C6FC-42E6-8749-155A68BB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" y="609923"/>
            <a:ext cx="5934949" cy="1829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38776-1ABA-4C97-89F1-796DAB305DC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007CD-ED8D-4730-AD4F-DD799381C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04" y="2439261"/>
            <a:ext cx="5097390" cy="3376134"/>
          </a:xfrm>
        </p:spPr>
        <p:txBody>
          <a:bodyPr/>
          <a:lstStyle/>
          <a:p>
            <a:r>
              <a:rPr lang="en-US" dirty="0" err="1"/>
              <a:t>alon</a:t>
            </a:r>
            <a:r>
              <a:rPr lang="en-US" dirty="0"/>
              <a:t> </a:t>
            </a:r>
            <a:r>
              <a:rPr lang="en-US" dirty="0" err="1"/>
              <a:t>greenstein</a:t>
            </a:r>
            <a:r>
              <a:rPr lang="en-US" dirty="0"/>
              <a:t> - </a:t>
            </a:r>
            <a:r>
              <a:rPr lang="en-US" dirty="0" err="1"/>
              <a:t>alon</a:t>
            </a:r>
            <a:r>
              <a:rPr lang="en-US" dirty="0"/>
              <a:t> </a:t>
            </a:r>
            <a:r>
              <a:rPr lang="en-US" dirty="0" err="1"/>
              <a:t>greenstein</a:t>
            </a:r>
            <a:r>
              <a:rPr lang="en-US" dirty="0"/>
              <a:t> &amp;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greenstein</a:t>
            </a:r>
            <a:r>
              <a:rPr lang="en-US" dirty="0"/>
              <a:t> jewelry studio </a:t>
            </a:r>
            <a:r>
              <a:rPr lang="en-US" dirty="0" err="1"/>
              <a:t>jerusalem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5BD67E5-DE81-477F-A9F9-4078D5E1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0"/>
            <a:ext cx="6904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8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C3E3CE-92EB-4062-AD61-A5EA1C8B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Verses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45E544-FB37-43C3-9FFF-683DFE546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When He finished speaking with him on Mount Sinai, He gave Moses the two tablets of the Pact, stone tablets inscribed with the finger of God. </a:t>
            </a:r>
            <a:r>
              <a:rPr lang="en-US" dirty="0">
                <a:solidFill>
                  <a:srgbClr val="6EAC1C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Exodus.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31.18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The tablets were God’s work, and the writing was God’s writing, incised upon the tablets. </a:t>
            </a:r>
            <a:r>
              <a:rPr lang="en-US" u="sng" dirty="0">
                <a:solidFill>
                  <a:srgbClr val="6EAC1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Exodus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.32.16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b="0" dirty="0">
              <a:solidFill>
                <a:schemeClr val="tx1"/>
              </a:solidFill>
              <a:effectLst/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B877C-F4EB-43B2-A13A-62D019D82D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br>
              <a:rPr lang="he-IL" dirty="0"/>
            </a:br>
            <a:r>
              <a:rPr lang="he-IL" dirty="0" err="1"/>
              <a:t>וְהַ֨לֻּחֹ֔ת</a:t>
            </a:r>
            <a:r>
              <a:rPr lang="he-IL" dirty="0"/>
              <a:t> מַעֲשֵׂ֥ה </a:t>
            </a:r>
            <a:r>
              <a:rPr lang="he-IL" dirty="0" err="1"/>
              <a:t>אֱלֹהִ֖ים</a:t>
            </a:r>
            <a:r>
              <a:rPr lang="he-IL" dirty="0"/>
              <a:t> הֵ֑מָּה וְהַמִּכְתָּ֗ב מִכְתַּ֤ב </a:t>
            </a:r>
            <a:r>
              <a:rPr lang="he-IL" dirty="0" err="1"/>
              <a:t>אֱלֹהִים</a:t>
            </a:r>
            <a:r>
              <a:rPr lang="he-IL" dirty="0"/>
              <a:t>֙ ה֔וּא חָר֖וּת </a:t>
            </a:r>
            <a:r>
              <a:rPr lang="he-IL" dirty="0" err="1"/>
              <a:t>עַל־הַלֻּחֹֽת</a:t>
            </a:r>
            <a:r>
              <a:rPr lang="he-IL" dirty="0"/>
              <a:t>׃</a:t>
            </a:r>
          </a:p>
          <a:p>
            <a:pPr marL="0" indent="0" algn="just" rtl="1">
              <a:buNone/>
            </a:pPr>
            <a:r>
              <a:rPr lang="he-IL" dirty="0" err="1"/>
              <a:t>וַיִּתֵּ֣ן</a:t>
            </a:r>
            <a:r>
              <a:rPr lang="he-IL" dirty="0"/>
              <a:t> </a:t>
            </a:r>
            <a:r>
              <a:rPr lang="he-IL" dirty="0" err="1"/>
              <a:t>אֶל־מֹשֶׁ֗ה</a:t>
            </a:r>
            <a:r>
              <a:rPr lang="he-IL" dirty="0"/>
              <a:t> כְּכַלֹּתוֹ֙ לְדַבֵּ֤ר אִתּוֹ֙ בְּהַ֣ר סִינַ֔י שְׁנֵ֖י לֻחֹ֣ת הָעֵדֻ֑ת לֻחֹ֣ת אֶ֔בֶן כְּתֻבִ֖ים בְּאֶצְבַּ֥ע </a:t>
            </a:r>
            <a:r>
              <a:rPr lang="he-IL" dirty="0" err="1"/>
              <a:t>אֱלֹהִֽים</a:t>
            </a:r>
            <a:r>
              <a:rPr lang="he-IL" dirty="0"/>
              <a:t>׃</a:t>
            </a:r>
            <a:endParaRPr lang="en-US" dirty="0"/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6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A59B-0296-4982-B06D-E6004572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Luchot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1D050-2839-4720-818C-BB02B6822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5235574"/>
            <a:ext cx="5181600" cy="11890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Symbol of the chief Rabbinate of Israel from it’s founding until 2015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FB321-C16B-476A-9E3B-D5A2080CD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5167312"/>
            <a:ext cx="3921207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symbol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31AF3E-B566-4B98-B57B-455745E2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52" y="1507659"/>
            <a:ext cx="9273705" cy="35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1962</TotalTime>
  <Words>1700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Calisto MT</vt:lpstr>
      <vt:lpstr>Wingdings 2</vt:lpstr>
      <vt:lpstr>Slate</vt:lpstr>
      <vt:lpstr>PowerPoint Presentation</vt:lpstr>
      <vt:lpstr>What did the Luchot Look Like?</vt:lpstr>
      <vt:lpstr>Direction</vt:lpstr>
      <vt:lpstr>Moses Breaking the Tablets of the Law</vt:lpstr>
      <vt:lpstr>Ten Commandments</vt:lpstr>
      <vt:lpstr>Book Shnei Luchot HaBrit</vt:lpstr>
      <vt:lpstr>PowerPoint Presentation</vt:lpstr>
      <vt:lpstr>From the Verses</vt:lpstr>
      <vt:lpstr>Shape of Luchot</vt:lpstr>
      <vt:lpstr>Source for Rounding</vt:lpstr>
      <vt:lpstr>Size of Luchot </vt:lpstr>
      <vt:lpstr>Mesha Inscription</vt:lpstr>
      <vt:lpstr>How many on each? (Yerushalmi Shekalim 16b)</vt:lpstr>
      <vt:lpstr>What was written on the Luchot?</vt:lpstr>
      <vt:lpstr>What were they made out of? (Shemot 34:1)</vt:lpstr>
      <vt:lpstr>What is Sapir/sanpiryon?</vt:lpstr>
      <vt:lpstr>Floating letters</vt:lpstr>
      <vt:lpstr>Or Maybe</vt:lpstr>
      <vt:lpstr>What script?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the Luchot Look Like?</dc:title>
  <dc:creator>Chaim</dc:creator>
  <cp:lastModifiedBy>Chaim</cp:lastModifiedBy>
  <cp:revision>21</cp:revision>
  <dcterms:created xsi:type="dcterms:W3CDTF">2021-05-09T07:20:47Z</dcterms:created>
  <dcterms:modified xsi:type="dcterms:W3CDTF">2021-05-13T19:58:56Z</dcterms:modified>
</cp:coreProperties>
</file>