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8" r:id="rId3"/>
    <p:sldId id="260" r:id="rId4"/>
    <p:sldId id="270" r:id="rId5"/>
    <p:sldId id="273" r:id="rId6"/>
    <p:sldId id="259" r:id="rId7"/>
    <p:sldId id="274" r:id="rId8"/>
    <p:sldId id="268" r:id="rId9"/>
    <p:sldId id="275" r:id="rId10"/>
    <p:sldId id="276" r:id="rId11"/>
    <p:sldId id="278" r:id="rId12"/>
    <p:sldId id="257" r:id="rId13"/>
    <p:sldId id="265" r:id="rId14"/>
    <p:sldId id="266" r:id="rId15"/>
    <p:sldId id="267" r:id="rId16"/>
    <p:sldId id="261" r:id="rId17"/>
    <p:sldId id="262" r:id="rId18"/>
    <p:sldId id="263" r:id="rId19"/>
    <p:sldId id="269" r:id="rId20"/>
    <p:sldId id="277" r:id="rId21"/>
    <p:sldId id="272" r:id="rId22"/>
    <p:sldId id="264" r:id="rId23"/>
    <p:sldId id="271"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B6A681A-1796-4A20-BC34-A8534D4D62AE}" type="datetimeFigureOut">
              <a:rPr lang="en-US" smtClean="0"/>
              <a:t>5/6/2021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3567639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6A681A-1796-4A20-BC34-A8534D4D62A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271830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B6A681A-1796-4A20-BC34-A8534D4D62AE}" type="datetimeFigureOut">
              <a:rPr lang="en-US" smtClean="0"/>
              <a:t>5/6/2021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2166680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B6A681A-1796-4A20-BC34-A8534D4D62AE}" type="datetimeFigureOut">
              <a:rPr lang="en-US" smtClean="0"/>
              <a:t>5/6/2021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C3E6E9C-C093-4197-B0D2-D3A8C428A589}"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9445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B6A681A-1796-4A20-BC34-A8534D4D62AE}" type="datetimeFigureOut">
              <a:rPr lang="en-US" smtClean="0"/>
              <a:t>5/6/2021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291487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B6A681A-1796-4A20-BC34-A8534D4D62AE}" type="datetimeFigureOut">
              <a:rPr lang="en-US" smtClean="0"/>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388996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B6A681A-1796-4A20-BC34-A8534D4D62AE}" type="datetimeFigureOut">
              <a:rPr lang="en-US" smtClean="0"/>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1756702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6A681A-1796-4A20-BC34-A8534D4D62A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47344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B6A681A-1796-4A20-BC34-A8534D4D62AE}" type="datetimeFigureOut">
              <a:rPr lang="en-US" smtClean="0"/>
              <a:t>5/6/2021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34526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6A681A-1796-4A20-BC34-A8534D4D62AE}" type="datetimeFigureOut">
              <a:rPr lang="en-US" smtClean="0"/>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167288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B6A681A-1796-4A20-BC34-A8534D4D62AE}" type="datetimeFigureOut">
              <a:rPr lang="en-US" smtClean="0"/>
              <a:t>5/6/2021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58393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6A681A-1796-4A20-BC34-A8534D4D62A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62355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6A681A-1796-4A20-BC34-A8534D4D62AE}" type="datetimeFigureOut">
              <a:rPr lang="en-US" smtClean="0"/>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284594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6A681A-1796-4A20-BC34-A8534D4D62AE}" type="datetimeFigureOut">
              <a:rPr lang="en-US" smtClean="0"/>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301709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A681A-1796-4A20-BC34-A8534D4D62AE}" type="datetimeFigureOut">
              <a:rPr lang="en-US" smtClean="0"/>
              <a:t>5/6/2021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8583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6A681A-1796-4A20-BC34-A8534D4D62A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31922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6A681A-1796-4A20-BC34-A8534D4D62AE}" type="datetimeFigureOut">
              <a:rPr lang="en-US" smtClean="0"/>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E6E9C-C093-4197-B0D2-D3A8C428A589}" type="slidenum">
              <a:rPr lang="en-US" smtClean="0"/>
              <a:t>‹#›</a:t>
            </a:fld>
            <a:endParaRPr lang="en-US"/>
          </a:p>
        </p:txBody>
      </p:sp>
    </p:spTree>
    <p:extLst>
      <p:ext uri="{BB962C8B-B14F-4D97-AF65-F5344CB8AC3E}">
        <p14:creationId xmlns:p14="http://schemas.microsoft.com/office/powerpoint/2010/main" val="7055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6A681A-1796-4A20-BC34-A8534D4D62AE}" type="datetimeFigureOut">
              <a:rPr lang="en-US" smtClean="0"/>
              <a:t>5/6/2021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C3E6E9C-C093-4197-B0D2-D3A8C428A589}" type="slidenum">
              <a:rPr lang="en-US" smtClean="0"/>
              <a:t>‹#›</a:t>
            </a:fld>
            <a:endParaRPr lang="en-US"/>
          </a:p>
        </p:txBody>
      </p:sp>
    </p:spTree>
    <p:extLst>
      <p:ext uri="{BB962C8B-B14F-4D97-AF65-F5344CB8AC3E}">
        <p14:creationId xmlns:p14="http://schemas.microsoft.com/office/powerpoint/2010/main" val="261493570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icalnaturalhistory.org/product/the-torah-encyclopedia-of-the-animal-kingdom-vol-i/"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jewishaction.com/religion/jewish-law/chocolate-and-eagles-and-lions-oh-my/" TargetMode="Externa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coutureforacauseny.com/lion-of-zion-roars-as-fuld-legacy-lives-on/"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1D9E-1FA1-4F29-B0CF-C32052D71493}"/>
              </a:ext>
            </a:extLst>
          </p:cNvPr>
          <p:cNvSpPr>
            <a:spLocks noGrp="1"/>
          </p:cNvSpPr>
          <p:nvPr>
            <p:ph type="ctrTitle"/>
          </p:nvPr>
        </p:nvSpPr>
        <p:spPr>
          <a:xfrm>
            <a:off x="248652" y="1939093"/>
            <a:ext cx="9448800" cy="1825096"/>
          </a:xfrm>
        </p:spPr>
        <p:txBody>
          <a:bodyPr>
            <a:normAutofit fontScale="90000"/>
          </a:bodyPr>
          <a:lstStyle/>
          <a:p>
            <a:r>
              <a:rPr lang="en-US" dirty="0"/>
              <a:t>Lion of Judah</a:t>
            </a:r>
            <a:br>
              <a:rPr lang="en-US" dirty="0"/>
            </a:br>
            <a:r>
              <a:rPr lang="en-US" dirty="0"/>
              <a:t>Jewish Art: Idolatry or Symbolism?</a:t>
            </a:r>
          </a:p>
        </p:txBody>
      </p:sp>
      <p:sp>
        <p:nvSpPr>
          <p:cNvPr id="3" name="Subtitle 2">
            <a:extLst>
              <a:ext uri="{FF2B5EF4-FFF2-40B4-BE49-F238E27FC236}">
                <a16:creationId xmlns:a16="http://schemas.microsoft.com/office/drawing/2014/main" id="{2A06F268-735E-480D-82CC-4903438BF445}"/>
              </a:ext>
            </a:extLst>
          </p:cNvPr>
          <p:cNvSpPr>
            <a:spLocks noGrp="1"/>
          </p:cNvSpPr>
          <p:nvPr>
            <p:ph type="subTitle" idx="1"/>
          </p:nvPr>
        </p:nvSpPr>
        <p:spPr>
          <a:xfrm>
            <a:off x="1371600" y="3889654"/>
            <a:ext cx="9448800" cy="685800"/>
          </a:xfrm>
        </p:spPr>
        <p:txBody>
          <a:bodyPr>
            <a:noAutofit/>
          </a:bodyPr>
          <a:lstStyle/>
          <a:p>
            <a:r>
              <a:rPr lang="en-US" sz="2400" dirty="0"/>
              <a:t>Rabbi Chaim Metzger </a:t>
            </a:r>
          </a:p>
          <a:p>
            <a:r>
              <a:rPr lang="en-US" sz="2400" dirty="0"/>
              <a:t>cmetzger@torontotorah.com</a:t>
            </a:r>
          </a:p>
        </p:txBody>
      </p:sp>
      <p:pic>
        <p:nvPicPr>
          <p:cNvPr id="4" name="Picture 3">
            <a:extLst>
              <a:ext uri="{FF2B5EF4-FFF2-40B4-BE49-F238E27FC236}">
                <a16:creationId xmlns:a16="http://schemas.microsoft.com/office/drawing/2014/main" id="{770F1E59-EC19-4278-AFBE-E2950E340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885" y="3040647"/>
            <a:ext cx="2042842" cy="2042842"/>
          </a:xfrm>
          <a:prstGeom prst="rect">
            <a:avLst/>
          </a:prstGeom>
        </p:spPr>
      </p:pic>
      <p:pic>
        <p:nvPicPr>
          <p:cNvPr id="5" name="Google Shape;57;p13">
            <a:extLst>
              <a:ext uri="{FF2B5EF4-FFF2-40B4-BE49-F238E27FC236}">
                <a16:creationId xmlns:a16="http://schemas.microsoft.com/office/drawing/2014/main" id="{14DF87E8-FFAD-4095-81E9-A8C6A497B65A}"/>
              </a:ext>
            </a:extLst>
          </p:cNvPr>
          <p:cNvPicPr preferRelativeResize="0"/>
          <p:nvPr/>
        </p:nvPicPr>
        <p:blipFill rotWithShape="1">
          <a:blip r:embed="rId3">
            <a:alphaModFix/>
          </a:blip>
          <a:srcRect l="40624" t="2243" r="44260" b="18748"/>
          <a:stretch/>
        </p:blipFill>
        <p:spPr>
          <a:xfrm>
            <a:off x="6044951" y="256854"/>
            <a:ext cx="2216776" cy="1790576"/>
          </a:xfrm>
          <a:prstGeom prst="rect">
            <a:avLst/>
          </a:prstGeom>
          <a:noFill/>
          <a:ln>
            <a:noFill/>
          </a:ln>
        </p:spPr>
      </p:pic>
      <p:pic>
        <p:nvPicPr>
          <p:cNvPr id="2050" name="Picture 2">
            <a:extLst>
              <a:ext uri="{FF2B5EF4-FFF2-40B4-BE49-F238E27FC236}">
                <a16:creationId xmlns:a16="http://schemas.microsoft.com/office/drawing/2014/main" id="{E2CD35E1-BBED-487D-9E77-EB344AB12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3597" y="420665"/>
            <a:ext cx="2759751" cy="405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1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51B0-F4BA-47EE-A774-AF71EECF6456}"/>
              </a:ext>
            </a:extLst>
          </p:cNvPr>
          <p:cNvSpPr>
            <a:spLocks noGrp="1"/>
          </p:cNvSpPr>
          <p:nvPr>
            <p:ph type="title"/>
          </p:nvPr>
        </p:nvSpPr>
        <p:spPr/>
        <p:txBody>
          <a:bodyPr/>
          <a:lstStyle/>
          <a:p>
            <a:r>
              <a:rPr lang="en-US" dirty="0"/>
              <a:t>God compared to </a:t>
            </a:r>
            <a:r>
              <a:rPr lang="en-US" dirty="0" err="1"/>
              <a:t>LIon</a:t>
            </a:r>
            <a:endParaRPr lang="en-US" dirty="0"/>
          </a:p>
        </p:txBody>
      </p:sp>
      <p:sp>
        <p:nvSpPr>
          <p:cNvPr id="3" name="Content Placeholder 2">
            <a:extLst>
              <a:ext uri="{FF2B5EF4-FFF2-40B4-BE49-F238E27FC236}">
                <a16:creationId xmlns:a16="http://schemas.microsoft.com/office/drawing/2014/main" id="{9C356E48-4DED-4716-980B-0004618AC85B}"/>
              </a:ext>
            </a:extLst>
          </p:cNvPr>
          <p:cNvSpPr>
            <a:spLocks noGrp="1"/>
          </p:cNvSpPr>
          <p:nvPr>
            <p:ph sz="half" idx="1"/>
          </p:nvPr>
        </p:nvSpPr>
        <p:spPr/>
        <p:txBody>
          <a:bodyPr/>
          <a:lstStyle/>
          <a:p>
            <a:pPr marL="0" indent="0">
              <a:buNone/>
            </a:pPr>
            <a:r>
              <a:rPr lang="en-US" dirty="0"/>
              <a:t>A lion has roared, Who can but fear? My Lord GOD has spoken, Who can but prophesy?</a:t>
            </a:r>
          </a:p>
          <a:p>
            <a:pPr marL="0" indent="0">
              <a:buNone/>
            </a:pPr>
            <a:r>
              <a:rPr lang="en-US" dirty="0"/>
              <a:t>(Amos 3: 8)</a:t>
            </a:r>
          </a:p>
        </p:txBody>
      </p:sp>
      <p:sp>
        <p:nvSpPr>
          <p:cNvPr id="4" name="Content Placeholder 3">
            <a:extLst>
              <a:ext uri="{FF2B5EF4-FFF2-40B4-BE49-F238E27FC236}">
                <a16:creationId xmlns:a16="http://schemas.microsoft.com/office/drawing/2014/main" id="{2E20DBB9-D50A-4619-894A-16F2F7DC3EFF}"/>
              </a:ext>
            </a:extLst>
          </p:cNvPr>
          <p:cNvSpPr>
            <a:spLocks noGrp="1"/>
          </p:cNvSpPr>
          <p:nvPr>
            <p:ph sz="half" idx="2"/>
          </p:nvPr>
        </p:nvSpPr>
        <p:spPr/>
        <p:txBody>
          <a:bodyPr/>
          <a:lstStyle/>
          <a:p>
            <a:pPr marL="0" indent="0" algn="r" rtl="1">
              <a:buNone/>
            </a:pPr>
            <a:r>
              <a:rPr lang="he-IL" dirty="0"/>
              <a:t>אַרְיֵ֥ה שָׁאָ֖ג מִ֣י לֹ֣א יִירָ֑א אֲדֹנָ֤י יְהוִה֙ דִּבֶּ֔ר מִ֖י לֹ֥א יִנָּבֵֽא׃ </a:t>
            </a:r>
            <a:endParaRPr lang="en-US" dirty="0"/>
          </a:p>
        </p:txBody>
      </p:sp>
    </p:spTree>
    <p:extLst>
      <p:ext uri="{BB962C8B-B14F-4D97-AF65-F5344CB8AC3E}">
        <p14:creationId xmlns:p14="http://schemas.microsoft.com/office/powerpoint/2010/main" val="331452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8DC4-E51F-47AC-904E-AAC857ADC56C}"/>
              </a:ext>
            </a:extLst>
          </p:cNvPr>
          <p:cNvSpPr>
            <a:spLocks noGrp="1"/>
          </p:cNvSpPr>
          <p:nvPr>
            <p:ph type="title"/>
          </p:nvPr>
        </p:nvSpPr>
        <p:spPr/>
        <p:txBody>
          <a:bodyPr/>
          <a:lstStyle/>
          <a:p>
            <a:r>
              <a:rPr lang="en-US" dirty="0"/>
              <a:t>What do lions represent?</a:t>
            </a:r>
          </a:p>
        </p:txBody>
      </p:sp>
      <p:sp>
        <p:nvSpPr>
          <p:cNvPr id="3" name="Content Placeholder 2">
            <a:extLst>
              <a:ext uri="{FF2B5EF4-FFF2-40B4-BE49-F238E27FC236}">
                <a16:creationId xmlns:a16="http://schemas.microsoft.com/office/drawing/2014/main" id="{1C38E347-6B80-4E0B-8937-611F8021F10C}"/>
              </a:ext>
            </a:extLst>
          </p:cNvPr>
          <p:cNvSpPr>
            <a:spLocks noGrp="1"/>
          </p:cNvSpPr>
          <p:nvPr>
            <p:ph idx="1"/>
          </p:nvPr>
        </p:nvSpPr>
        <p:spPr/>
        <p:txBody>
          <a:bodyPr/>
          <a:lstStyle/>
          <a:p>
            <a:r>
              <a:rPr lang="en-US" dirty="0"/>
              <a:t>Strength </a:t>
            </a:r>
          </a:p>
          <a:p>
            <a:r>
              <a:rPr lang="en-US" dirty="0"/>
              <a:t>Bravery</a:t>
            </a:r>
          </a:p>
          <a:p>
            <a:r>
              <a:rPr lang="en-US" dirty="0"/>
              <a:t>King of Beasts</a:t>
            </a:r>
          </a:p>
          <a:p>
            <a:r>
              <a:rPr lang="en-US" dirty="0" err="1"/>
              <a:t>Yehudah</a:t>
            </a:r>
            <a:r>
              <a:rPr lang="en-US" dirty="0"/>
              <a:t> </a:t>
            </a:r>
          </a:p>
          <a:p>
            <a:r>
              <a:rPr lang="en-US" dirty="0"/>
              <a:t>G-d</a:t>
            </a:r>
          </a:p>
          <a:p>
            <a:r>
              <a:rPr lang="en-US" dirty="0"/>
              <a:t>The Jewish people</a:t>
            </a:r>
          </a:p>
          <a:p>
            <a:endParaRPr lang="en-US" dirty="0"/>
          </a:p>
        </p:txBody>
      </p:sp>
    </p:spTree>
    <p:extLst>
      <p:ext uri="{BB962C8B-B14F-4D97-AF65-F5344CB8AC3E}">
        <p14:creationId xmlns:p14="http://schemas.microsoft.com/office/powerpoint/2010/main" val="298555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3602-FE01-47AA-863A-279BA25D76EF}"/>
              </a:ext>
            </a:extLst>
          </p:cNvPr>
          <p:cNvSpPr>
            <a:spLocks noGrp="1"/>
          </p:cNvSpPr>
          <p:nvPr>
            <p:ph type="title"/>
          </p:nvPr>
        </p:nvSpPr>
        <p:spPr/>
        <p:txBody>
          <a:bodyPr/>
          <a:lstStyle/>
          <a:p>
            <a:r>
              <a:rPr lang="en-US" dirty="0"/>
              <a:t>In the </a:t>
            </a:r>
            <a:r>
              <a:rPr lang="en-US" dirty="0" err="1"/>
              <a:t>Mishkan</a:t>
            </a:r>
            <a:endParaRPr lang="en-US" dirty="0"/>
          </a:p>
        </p:txBody>
      </p:sp>
      <p:sp>
        <p:nvSpPr>
          <p:cNvPr id="3" name="Content Placeholder 2">
            <a:extLst>
              <a:ext uri="{FF2B5EF4-FFF2-40B4-BE49-F238E27FC236}">
                <a16:creationId xmlns:a16="http://schemas.microsoft.com/office/drawing/2014/main" id="{47EC7755-4F14-4D96-8A8A-7208FACB8AF3}"/>
              </a:ext>
            </a:extLst>
          </p:cNvPr>
          <p:cNvSpPr>
            <a:spLocks noGrp="1"/>
          </p:cNvSpPr>
          <p:nvPr>
            <p:ph sz="half" idx="1"/>
          </p:nvPr>
        </p:nvSpPr>
        <p:spPr>
          <a:xfrm>
            <a:off x="685799" y="1837679"/>
            <a:ext cx="6691545" cy="4381006"/>
          </a:xfrm>
        </p:spPr>
        <p:txBody>
          <a:bodyPr>
            <a:normAutofit fontScale="92500"/>
          </a:bodyPr>
          <a:lstStyle/>
          <a:p>
            <a:pPr marL="0" lvl="0" indent="0" algn="just" rtl="0">
              <a:spcBef>
                <a:spcPts val="1200"/>
              </a:spcBef>
              <a:buNone/>
            </a:pPr>
            <a:r>
              <a:rPr lang="en-US" dirty="0"/>
              <a:t>As for the Tabernacle, make it of ten strips of cloth; make these of fine twisted linen, of blue, purple, and crimson yarns, with a design of cherubim worked into them.(</a:t>
            </a:r>
            <a:r>
              <a:rPr lang="en-US" dirty="0" err="1"/>
              <a:t>Shemot</a:t>
            </a:r>
            <a:r>
              <a:rPr lang="en-US" dirty="0"/>
              <a:t> 26:1)</a:t>
            </a:r>
            <a:r>
              <a:rPr lang="he-IL" dirty="0"/>
              <a:t> </a:t>
            </a:r>
          </a:p>
          <a:p>
            <a:pPr marL="0" lvl="0" indent="0" algn="just" rtl="0">
              <a:spcBef>
                <a:spcPts val="1200"/>
              </a:spcBef>
              <a:buNone/>
            </a:pPr>
            <a:r>
              <a:rPr lang="en-US" dirty="0" err="1"/>
              <a:t>Rashi</a:t>
            </a:r>
            <a:r>
              <a:rPr lang="en-US" dirty="0"/>
              <a:t> -</a:t>
            </a:r>
            <a:r>
              <a:rPr lang="he-IL" dirty="0"/>
              <a:t>כרבים מעשה חשב </a:t>
            </a:r>
            <a:r>
              <a:rPr lang="en-US" dirty="0"/>
              <a:t>WITH CHERUBIM, THE WORK OF AN ARTIST — Cherubim were figured on them (on the curtains) in the process of weaving them, not afterwards by embroidery which is needlework — but by weaving it on its two surfaces, one design on one side, a different design on the other; e. g., a lion on one side and an eagle on the other side, just as the silken girdles are woven which are called in old French </a:t>
            </a:r>
            <a:r>
              <a:rPr lang="en-US" dirty="0" err="1"/>
              <a:t>faisee</a:t>
            </a:r>
            <a:r>
              <a:rPr lang="en-US" dirty="0"/>
              <a:t> (Yoma 72b, Jerusalem Talmud </a:t>
            </a:r>
            <a:r>
              <a:rPr lang="en-US" dirty="0" err="1"/>
              <a:t>Shekalim</a:t>
            </a:r>
            <a:r>
              <a:rPr lang="en-US" dirty="0"/>
              <a:t> 8:4).</a:t>
            </a:r>
            <a:r>
              <a:rPr lang="he-IL" dirty="0"/>
              <a:t> </a:t>
            </a:r>
            <a:r>
              <a:rPr lang="en-US" dirty="0"/>
              <a:t> (Translation by M. Rosenbaum and A.M. Silbermann, 1929-1934)</a:t>
            </a:r>
          </a:p>
        </p:txBody>
      </p:sp>
      <p:sp>
        <p:nvSpPr>
          <p:cNvPr id="4" name="Content Placeholder 3">
            <a:extLst>
              <a:ext uri="{FF2B5EF4-FFF2-40B4-BE49-F238E27FC236}">
                <a16:creationId xmlns:a16="http://schemas.microsoft.com/office/drawing/2014/main" id="{F3500C92-4A41-42F3-A730-F678C69A7872}"/>
              </a:ext>
            </a:extLst>
          </p:cNvPr>
          <p:cNvSpPr>
            <a:spLocks noGrp="1"/>
          </p:cNvSpPr>
          <p:nvPr>
            <p:ph sz="half" idx="2"/>
          </p:nvPr>
        </p:nvSpPr>
        <p:spPr>
          <a:xfrm>
            <a:off x="8131946" y="1837679"/>
            <a:ext cx="3374254" cy="4447711"/>
          </a:xfrm>
        </p:spPr>
        <p:txBody>
          <a:bodyPr>
            <a:normAutofit fontScale="92500"/>
          </a:bodyPr>
          <a:lstStyle/>
          <a:p>
            <a:pPr marL="0" indent="0" algn="just" rtl="1">
              <a:buNone/>
            </a:pPr>
            <a:r>
              <a:rPr lang="he-IL" dirty="0" err="1"/>
              <a:t>וְאֶת־הַמִּשְׁכָּ֥ן</a:t>
            </a:r>
            <a:r>
              <a:rPr lang="he-IL" dirty="0"/>
              <a:t> תַּעֲשֶׂ֖ה עֶ֣שֶׂר יְרִיעֹ֑ת שֵׁ֣שׁ מָשְׁזָ֗ר וּתְכֵ֤לֶת וְאַרְגָּמָן֙ </a:t>
            </a:r>
            <a:r>
              <a:rPr lang="he-IL" dirty="0" err="1"/>
              <a:t>וְתֹלַ֣עַת</a:t>
            </a:r>
            <a:r>
              <a:rPr lang="he-IL" dirty="0"/>
              <a:t> שָׁנִ֔י כְּרֻבִ֛ים מַעֲשֵׂ֥ה חֹשֵׁ֖ב תַּעֲשֶׂ֥ה אֹתָֽם׃ (שמות </a:t>
            </a:r>
            <a:r>
              <a:rPr lang="he-IL" dirty="0" err="1"/>
              <a:t>כו:א</a:t>
            </a:r>
            <a:r>
              <a:rPr lang="he-IL" dirty="0"/>
              <a:t>)</a:t>
            </a:r>
            <a:endParaRPr lang="he-IL" b="1" dirty="0"/>
          </a:p>
          <a:p>
            <a:pPr marL="0" indent="0" algn="just" rtl="1">
              <a:buNone/>
            </a:pPr>
            <a:r>
              <a:rPr lang="he-IL" b="1" dirty="0"/>
              <a:t>רש"י - כרבים מעשה חשב.</a:t>
            </a:r>
            <a:r>
              <a:rPr lang="he-IL" dirty="0"/>
              <a:t> כְּרוּבִים הָיוּ </a:t>
            </a:r>
            <a:r>
              <a:rPr lang="he-IL" dirty="0" err="1"/>
              <a:t>מְצֻיָּרִין</a:t>
            </a:r>
            <a:r>
              <a:rPr lang="he-IL" dirty="0"/>
              <a:t> בָּהֶם בַּאֲרִיגָתָן, וְלֹא בִרְקִימָה שֶׁהוּא מַעֲשֵׂה מַחַט, אֶלָּא בַאֲרִיגָה בִשְׁנֵי כְּתָלִים, פַּרְצוּף אֶחָד מִכָּאן וּפַרְצוּף אֶחָד מִכָּאן – אֲרִי מִצַּד זֶה וְנֶשֶׁר מִצַּד זֶה – כְּמוֹ </a:t>
            </a:r>
            <a:r>
              <a:rPr lang="he-IL" dirty="0" err="1"/>
              <a:t>שֶׁאוֹרְגִין</a:t>
            </a:r>
            <a:r>
              <a:rPr lang="he-IL" dirty="0"/>
              <a:t> חֲגוֹרוֹת שֶׁל מֶשִׁי שֶׁקּוֹרִין בְּלַעַז </a:t>
            </a:r>
            <a:r>
              <a:rPr lang="he-IL" dirty="0" err="1"/>
              <a:t>פיישי"שא</a:t>
            </a:r>
            <a:r>
              <a:rPr lang="he-IL" dirty="0"/>
              <a:t>:</a:t>
            </a:r>
          </a:p>
        </p:txBody>
      </p:sp>
    </p:spTree>
    <p:extLst>
      <p:ext uri="{BB962C8B-B14F-4D97-AF65-F5344CB8AC3E}">
        <p14:creationId xmlns:p14="http://schemas.microsoft.com/office/powerpoint/2010/main" val="157053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B66D-4C2A-48B3-8187-139A3359B679}"/>
              </a:ext>
            </a:extLst>
          </p:cNvPr>
          <p:cNvSpPr>
            <a:spLocks noGrp="1"/>
          </p:cNvSpPr>
          <p:nvPr>
            <p:ph type="title"/>
          </p:nvPr>
        </p:nvSpPr>
        <p:spPr/>
        <p:txBody>
          <a:bodyPr/>
          <a:lstStyle/>
          <a:p>
            <a:r>
              <a:rPr lang="en-US" dirty="0" err="1"/>
              <a:t>Shlomo</a:t>
            </a:r>
            <a:r>
              <a:rPr lang="en-US" dirty="0"/>
              <a:t> </a:t>
            </a:r>
            <a:r>
              <a:rPr lang="en-US" dirty="0" err="1"/>
              <a:t>HaMelech’s</a:t>
            </a:r>
            <a:r>
              <a:rPr lang="en-US" dirty="0"/>
              <a:t> throne</a:t>
            </a:r>
          </a:p>
        </p:txBody>
      </p:sp>
      <p:sp>
        <p:nvSpPr>
          <p:cNvPr id="3" name="Content Placeholder 2">
            <a:extLst>
              <a:ext uri="{FF2B5EF4-FFF2-40B4-BE49-F238E27FC236}">
                <a16:creationId xmlns:a16="http://schemas.microsoft.com/office/drawing/2014/main" id="{504796FE-0A97-4025-B26F-8DF987437267}"/>
              </a:ext>
            </a:extLst>
          </p:cNvPr>
          <p:cNvSpPr>
            <a:spLocks noGrp="1"/>
          </p:cNvSpPr>
          <p:nvPr>
            <p:ph sz="half" idx="1"/>
          </p:nvPr>
        </p:nvSpPr>
        <p:spPr/>
        <p:txBody>
          <a:bodyPr>
            <a:normAutofit lnSpcReduction="10000"/>
          </a:bodyPr>
          <a:lstStyle/>
          <a:p>
            <a:pPr marL="0" indent="0" algn="just">
              <a:buNone/>
            </a:pPr>
            <a:r>
              <a:rPr lang="en-US" sz="2400" b="0" i="0" u="none" strike="noStrike" baseline="0" dirty="0">
                <a:solidFill>
                  <a:srgbClr val="3F3F41"/>
                </a:solidFill>
                <a:latin typeface="Century Gothic (Body)"/>
              </a:rPr>
              <a:t>The </a:t>
            </a:r>
            <a:r>
              <a:rPr lang="en-US" sz="2400" b="0" i="0" u="none" strike="noStrike" baseline="0" dirty="0">
                <a:solidFill>
                  <a:srgbClr val="262729"/>
                </a:solidFill>
                <a:latin typeface="Century Gothic (Body)"/>
              </a:rPr>
              <a:t>throne </a:t>
            </a:r>
            <a:r>
              <a:rPr lang="en-US" sz="2400" b="0" i="0" u="none" strike="noStrike" baseline="0" dirty="0">
                <a:solidFill>
                  <a:srgbClr val="141416"/>
                </a:solidFill>
                <a:latin typeface="Century Gothic (Body)"/>
              </a:rPr>
              <a:t>had </a:t>
            </a:r>
            <a:r>
              <a:rPr lang="en-US" sz="2400" b="0" i="0" u="none" strike="noStrike" baseline="0" dirty="0">
                <a:solidFill>
                  <a:srgbClr val="050406"/>
                </a:solidFill>
                <a:latin typeface="Century Gothic (Body)"/>
              </a:rPr>
              <a:t>six steps, and the top of the throne was</a:t>
            </a:r>
            <a:r>
              <a:rPr lang="en-US" sz="2400" b="0" i="0" u="none" strike="noStrike" baseline="0" dirty="0">
                <a:solidFill>
                  <a:srgbClr val="ABAAAC"/>
                </a:solidFill>
                <a:latin typeface="Century Gothic (Body)"/>
              </a:rPr>
              <a:t> </a:t>
            </a:r>
            <a:r>
              <a:rPr lang="en-US" sz="2400" b="0" i="0" u="none" strike="noStrike" baseline="0" dirty="0">
                <a:solidFill>
                  <a:srgbClr val="262729"/>
                </a:solidFill>
                <a:latin typeface="Century Gothic (Body)"/>
              </a:rPr>
              <a:t>round </a:t>
            </a:r>
            <a:r>
              <a:rPr lang="en-US" sz="2400" b="0" i="0" u="none" strike="noStrike" baseline="0" dirty="0">
                <a:solidFill>
                  <a:srgbClr val="050406"/>
                </a:solidFill>
                <a:latin typeface="Century Gothic (Body)"/>
              </a:rPr>
              <a:t>behind; and there were arm rests on either side </a:t>
            </a:r>
            <a:r>
              <a:rPr lang="en-US" sz="2400" b="0" i="0" u="none" strike="noStrike" baseline="0" dirty="0">
                <a:solidFill>
                  <a:srgbClr val="141416"/>
                </a:solidFill>
                <a:latin typeface="Century Gothic (Body)"/>
              </a:rPr>
              <a:t>on the </a:t>
            </a:r>
            <a:r>
              <a:rPr lang="en-US" sz="2400" b="0" i="0" u="none" strike="noStrike" baseline="0" dirty="0">
                <a:solidFill>
                  <a:srgbClr val="050406"/>
                </a:solidFill>
                <a:latin typeface="Century Gothic (Body)"/>
              </a:rPr>
              <a:t>place of the seat, and two lions stood beside the armrests. And twelve lions stood there on one side and on the other upon the six steps; the like of it was never made in any kingdom. </a:t>
            </a:r>
            <a:endParaRPr lang="he-IL" sz="2400" b="0" i="0" u="none" strike="noStrike" baseline="0" dirty="0">
              <a:solidFill>
                <a:srgbClr val="050406"/>
              </a:solidFill>
              <a:latin typeface="Century Gothic (Body)"/>
            </a:endParaRPr>
          </a:p>
          <a:p>
            <a:pPr marL="0" indent="0" algn="just">
              <a:buNone/>
            </a:pPr>
            <a:r>
              <a:rPr lang="en-US" sz="2400" b="0" i="0" u="none" strike="noStrike" baseline="0" dirty="0">
                <a:solidFill>
                  <a:srgbClr val="050406"/>
                </a:solidFill>
                <a:latin typeface="Century Gothic (Body)"/>
              </a:rPr>
              <a:t>(I Kings 10:19-20; similarly in II Chr. 9:18-19)translation by R’ </a:t>
            </a:r>
            <a:r>
              <a:rPr lang="en-US" sz="2400" b="0" i="0" u="none" strike="noStrike" baseline="0" dirty="0" err="1">
                <a:solidFill>
                  <a:srgbClr val="050406"/>
                </a:solidFill>
                <a:latin typeface="Century Gothic (Body)"/>
              </a:rPr>
              <a:t>Natan</a:t>
            </a:r>
            <a:r>
              <a:rPr lang="en-US" sz="2400" b="0" i="0" u="none" strike="noStrike" baseline="0" dirty="0">
                <a:solidFill>
                  <a:srgbClr val="050406"/>
                </a:solidFill>
                <a:latin typeface="Century Gothic (Body)"/>
              </a:rPr>
              <a:t> </a:t>
            </a:r>
            <a:r>
              <a:rPr lang="en-US" sz="2400" b="0" i="0" u="none" strike="noStrike" baseline="0" dirty="0" err="1">
                <a:solidFill>
                  <a:srgbClr val="050406"/>
                </a:solidFill>
                <a:latin typeface="Century Gothic (Body)"/>
              </a:rPr>
              <a:t>Slifkin</a:t>
            </a:r>
            <a:endParaRPr lang="en-US" sz="2800" dirty="0">
              <a:latin typeface="Century Gothic (Body)"/>
            </a:endParaRPr>
          </a:p>
        </p:txBody>
      </p:sp>
      <p:sp>
        <p:nvSpPr>
          <p:cNvPr id="4" name="Content Placeholder 3">
            <a:extLst>
              <a:ext uri="{FF2B5EF4-FFF2-40B4-BE49-F238E27FC236}">
                <a16:creationId xmlns:a16="http://schemas.microsoft.com/office/drawing/2014/main" id="{F0A5CAF5-4DB7-464E-99E5-C87D8674B51E}"/>
              </a:ext>
            </a:extLst>
          </p:cNvPr>
          <p:cNvSpPr>
            <a:spLocks noGrp="1"/>
          </p:cNvSpPr>
          <p:nvPr>
            <p:ph sz="half" idx="2"/>
          </p:nvPr>
        </p:nvSpPr>
        <p:spPr/>
        <p:txBody>
          <a:bodyPr>
            <a:normAutofit lnSpcReduction="10000"/>
          </a:bodyPr>
          <a:lstStyle/>
          <a:p>
            <a:pPr marL="0" indent="0" algn="r" rtl="1">
              <a:buNone/>
            </a:pPr>
            <a:r>
              <a:rPr lang="he-IL" sz="2800" dirty="0"/>
              <a:t>מלכים א פרק י פסוק </a:t>
            </a:r>
            <a:r>
              <a:rPr lang="he-IL" sz="2800" dirty="0" err="1"/>
              <a:t>יט</a:t>
            </a:r>
            <a:r>
              <a:rPr lang="he-IL" sz="2800" dirty="0"/>
              <a:t> - כ</a:t>
            </a:r>
          </a:p>
          <a:p>
            <a:pPr marL="0" indent="0" algn="just" rtl="1">
              <a:buNone/>
            </a:pPr>
            <a:r>
              <a:rPr lang="he-IL" sz="2800" dirty="0"/>
              <a:t>(</a:t>
            </a:r>
            <a:r>
              <a:rPr lang="he-IL" sz="2800" dirty="0" err="1"/>
              <a:t>יט</a:t>
            </a:r>
            <a:r>
              <a:rPr lang="he-IL" sz="2800" dirty="0"/>
              <a:t>) שֵׁ֧שׁ מַעֲל֣וֹת </a:t>
            </a:r>
            <a:r>
              <a:rPr lang="he-IL" sz="2800" dirty="0" err="1"/>
              <a:t>לַכִּסֵּ֗ה</a:t>
            </a:r>
            <a:r>
              <a:rPr lang="he-IL" sz="2800" dirty="0"/>
              <a:t> </a:t>
            </a:r>
            <a:r>
              <a:rPr lang="he-IL" sz="2800" dirty="0" err="1"/>
              <a:t>וְרֹאשׁ־עָגֹ֤ל</a:t>
            </a:r>
            <a:r>
              <a:rPr lang="he-IL" sz="2800" dirty="0"/>
              <a:t> </a:t>
            </a:r>
            <a:r>
              <a:rPr lang="he-IL" sz="2800" dirty="0" err="1"/>
              <a:t>לַכִּסֵּה</a:t>
            </a:r>
            <a:r>
              <a:rPr lang="he-IL" sz="2800" dirty="0"/>
              <a:t>֙ </a:t>
            </a:r>
            <a:r>
              <a:rPr lang="he-IL" sz="2800" dirty="0" err="1"/>
              <a:t>מֵאַֽחֲרָ֔יו</a:t>
            </a:r>
            <a:r>
              <a:rPr lang="he-IL" sz="2800" dirty="0"/>
              <a:t> </a:t>
            </a:r>
            <a:r>
              <a:rPr lang="he-IL" sz="2800" dirty="0" err="1"/>
              <a:t>וְיָדֹ֛ת</a:t>
            </a:r>
            <a:r>
              <a:rPr lang="he-IL" sz="2800" dirty="0"/>
              <a:t> מִזֶּ֥ה וּמִזֶּ֖ה </a:t>
            </a:r>
            <a:r>
              <a:rPr lang="he-IL" sz="2800" dirty="0" err="1"/>
              <a:t>אֶל־מְק֣וֹם</a:t>
            </a:r>
            <a:r>
              <a:rPr lang="he-IL" sz="2800" dirty="0"/>
              <a:t> הַשָּׁ֑בֶת וּשְׁנַ֣יִם אֲרָי֔וֹת עֹמְדִ֖ים אֵ֥צֶל הַיָּדֽוֹת: (כ) וּשְׁנֵ֧ים עָשָׂ֣ר אֲרָיִ֗ים עֹמְדִ֥ים שָׁ֛ם </a:t>
            </a:r>
            <a:r>
              <a:rPr lang="he-IL" sz="2800" dirty="0" err="1"/>
              <a:t>עַל־שֵׁ֥ש</a:t>
            </a:r>
            <a:r>
              <a:rPr lang="he-IL" sz="2800" dirty="0"/>
              <a:t>ׁ הַֽמַּעֲל֖וֹת מִזֶּ֣ה וּמִזֶּ֑ה </a:t>
            </a:r>
            <a:r>
              <a:rPr lang="he-IL" sz="2800" dirty="0" err="1"/>
              <a:t>לֹֽא־נַעֲשָׂ֥ה</a:t>
            </a:r>
            <a:r>
              <a:rPr lang="he-IL" sz="2800" dirty="0"/>
              <a:t> כֵ֖ן לְכָל־ מַמְלָכֽוֹת: </a:t>
            </a:r>
            <a:endParaRPr lang="en-US" sz="2800" dirty="0"/>
          </a:p>
        </p:txBody>
      </p:sp>
    </p:spTree>
    <p:extLst>
      <p:ext uri="{BB962C8B-B14F-4D97-AF65-F5344CB8AC3E}">
        <p14:creationId xmlns:p14="http://schemas.microsoft.com/office/powerpoint/2010/main" val="250895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C797-8029-4CA4-A4D1-7BCD37F58AF6}"/>
              </a:ext>
            </a:extLst>
          </p:cNvPr>
          <p:cNvSpPr>
            <a:spLocks noGrp="1"/>
          </p:cNvSpPr>
          <p:nvPr>
            <p:ph type="title"/>
          </p:nvPr>
        </p:nvSpPr>
        <p:spPr/>
        <p:txBody>
          <a:bodyPr/>
          <a:lstStyle/>
          <a:p>
            <a:r>
              <a:rPr lang="en-US" dirty="0"/>
              <a:t>In the FIRST Beit </a:t>
            </a:r>
            <a:r>
              <a:rPr lang="en-US" dirty="0" err="1"/>
              <a:t>Hamikdash</a:t>
            </a:r>
            <a:endParaRPr lang="en-US" dirty="0"/>
          </a:p>
        </p:txBody>
      </p:sp>
      <p:sp>
        <p:nvSpPr>
          <p:cNvPr id="3" name="Content Placeholder 2">
            <a:extLst>
              <a:ext uri="{FF2B5EF4-FFF2-40B4-BE49-F238E27FC236}">
                <a16:creationId xmlns:a16="http://schemas.microsoft.com/office/drawing/2014/main" id="{E3C0049B-D74E-4208-918F-0AC517F23A10}"/>
              </a:ext>
            </a:extLst>
          </p:cNvPr>
          <p:cNvSpPr>
            <a:spLocks noGrp="1"/>
          </p:cNvSpPr>
          <p:nvPr>
            <p:ph sz="half" idx="1"/>
          </p:nvPr>
        </p:nvSpPr>
        <p:spPr/>
        <p:txBody>
          <a:bodyPr>
            <a:normAutofit fontScale="92500" lnSpcReduction="10000"/>
          </a:bodyPr>
          <a:lstStyle/>
          <a:p>
            <a:pPr marL="0" indent="0" algn="just">
              <a:buNone/>
            </a:pPr>
            <a:r>
              <a:rPr lang="en-US" sz="2400" b="0" i="0" u="none" strike="noStrike" baseline="0" dirty="0">
                <a:solidFill>
                  <a:srgbClr val="050406"/>
                </a:solidFill>
                <a:latin typeface="Century Gothic (Body)"/>
              </a:rPr>
              <a:t>And on the borders that were between the ledges were lions, oxen, and cherubim; and upon the ledges there</a:t>
            </a:r>
            <a:r>
              <a:rPr lang="en-US" sz="2400" dirty="0">
                <a:solidFill>
                  <a:srgbClr val="69696C"/>
                </a:solidFill>
                <a:latin typeface="Century Gothic (Body)"/>
              </a:rPr>
              <a:t> </a:t>
            </a:r>
            <a:r>
              <a:rPr lang="en-US" sz="2400" b="0" i="0" u="none" strike="noStrike" baseline="0" dirty="0">
                <a:solidFill>
                  <a:srgbClr val="050406"/>
                </a:solidFill>
                <a:latin typeface="Century Gothic (Body)"/>
              </a:rPr>
              <a:t>was a base above; and beneath the lions and oxen were wreaths of hanging work .... </a:t>
            </a:r>
          </a:p>
          <a:p>
            <a:pPr marL="0" indent="0" algn="just">
              <a:buNone/>
            </a:pPr>
            <a:r>
              <a:rPr lang="en-US" sz="2400" b="0" i="0" u="none" strike="noStrike" baseline="0" dirty="0">
                <a:solidFill>
                  <a:srgbClr val="050406"/>
                </a:solidFill>
                <a:latin typeface="Century Gothic (Body)"/>
              </a:rPr>
              <a:t>For on the plates, on its stays, and on its borders, he engraved cherubim, lions, and palm trees, according to the space between each one, and wreaths were around. </a:t>
            </a:r>
          </a:p>
          <a:p>
            <a:pPr marL="0" indent="0" algn="just">
              <a:buNone/>
            </a:pPr>
            <a:r>
              <a:rPr lang="en-US" sz="2400" b="0" i="0" u="none" strike="noStrike" baseline="0" dirty="0">
                <a:solidFill>
                  <a:srgbClr val="050406"/>
                </a:solidFill>
                <a:latin typeface="Century Gothic (Body)"/>
              </a:rPr>
              <a:t>(I Kings 7:29, 36) translation by Rabbi </a:t>
            </a:r>
            <a:r>
              <a:rPr lang="en-US" sz="2400" b="0" i="0" u="none" strike="noStrike" baseline="0" dirty="0" err="1">
                <a:solidFill>
                  <a:srgbClr val="050406"/>
                </a:solidFill>
                <a:latin typeface="Century Gothic (Body)"/>
              </a:rPr>
              <a:t>Natan</a:t>
            </a:r>
            <a:r>
              <a:rPr lang="en-US" sz="2400" b="0" i="0" u="none" strike="noStrike" baseline="0" dirty="0">
                <a:solidFill>
                  <a:srgbClr val="050406"/>
                </a:solidFill>
                <a:latin typeface="Century Gothic (Body)"/>
              </a:rPr>
              <a:t> </a:t>
            </a:r>
            <a:r>
              <a:rPr lang="en-US" sz="2400" b="0" i="0" u="none" strike="noStrike" baseline="0" dirty="0" err="1">
                <a:solidFill>
                  <a:srgbClr val="050406"/>
                </a:solidFill>
                <a:latin typeface="Century Gothic (Body)"/>
              </a:rPr>
              <a:t>Slifkin</a:t>
            </a:r>
            <a:endParaRPr lang="en-US" sz="2800" dirty="0">
              <a:latin typeface="Century Gothic (Body)"/>
            </a:endParaRPr>
          </a:p>
        </p:txBody>
      </p:sp>
      <p:sp>
        <p:nvSpPr>
          <p:cNvPr id="4" name="Content Placeholder 3">
            <a:extLst>
              <a:ext uri="{FF2B5EF4-FFF2-40B4-BE49-F238E27FC236}">
                <a16:creationId xmlns:a16="http://schemas.microsoft.com/office/drawing/2014/main" id="{B67472CD-6AA5-4F7C-A684-8B9A0267F453}"/>
              </a:ext>
            </a:extLst>
          </p:cNvPr>
          <p:cNvSpPr>
            <a:spLocks noGrp="1"/>
          </p:cNvSpPr>
          <p:nvPr>
            <p:ph sz="half" idx="2"/>
          </p:nvPr>
        </p:nvSpPr>
        <p:spPr/>
        <p:txBody>
          <a:bodyPr>
            <a:normAutofit fontScale="92500" lnSpcReduction="10000"/>
          </a:bodyPr>
          <a:lstStyle/>
          <a:p>
            <a:pPr marL="0" indent="0" algn="r" rtl="1">
              <a:buNone/>
            </a:pPr>
            <a:r>
              <a:rPr lang="he-IL" sz="2800" dirty="0"/>
              <a:t>מלכים א פרק ז</a:t>
            </a:r>
          </a:p>
          <a:p>
            <a:pPr marL="0" indent="0" algn="r" rtl="1">
              <a:buNone/>
            </a:pPr>
            <a:r>
              <a:rPr lang="he-IL" sz="2800" dirty="0"/>
              <a:t>(</a:t>
            </a:r>
            <a:r>
              <a:rPr lang="he-IL" sz="2800" dirty="0" err="1"/>
              <a:t>כט</a:t>
            </a:r>
            <a:r>
              <a:rPr lang="he-IL" sz="2800" dirty="0"/>
              <a:t>) </a:t>
            </a:r>
            <a:r>
              <a:rPr lang="he-IL" sz="2800" dirty="0" err="1"/>
              <a:t>וְעַֽל־הַמִּסְגְּר֞וֹת</a:t>
            </a:r>
            <a:r>
              <a:rPr lang="he-IL" sz="2800" dirty="0"/>
              <a:t> אֲשֶׁ֣ר׀ בֵּ֣ין הַשְׁלַבִּ֗ים אֲרָי֤וֹת׀ בָּקָר֙ וּכְרוּבִ֔ים </a:t>
            </a:r>
            <a:r>
              <a:rPr lang="he-IL" sz="2800" dirty="0" err="1"/>
              <a:t>וְעַל־הַשְׁלַבִּ֖ים</a:t>
            </a:r>
            <a:r>
              <a:rPr lang="he-IL" sz="2800" dirty="0"/>
              <a:t> כֵּ֣ן מִמָּ֑עַל וּמִתַּ֙חַת֙ לַאֲרָי֣וֹת וְלַבָּקָ֔ר </a:t>
            </a:r>
            <a:r>
              <a:rPr lang="he-IL" sz="2800" dirty="0" err="1"/>
              <a:t>לֹי֖וֹת</a:t>
            </a:r>
            <a:r>
              <a:rPr lang="he-IL" sz="2800" dirty="0"/>
              <a:t> מַעֲשֵׂ֥ה מוֹרָֽד: ...</a:t>
            </a:r>
          </a:p>
          <a:p>
            <a:pPr marL="0" indent="0" algn="r" rtl="1">
              <a:buNone/>
            </a:pPr>
            <a:r>
              <a:rPr lang="he-IL" sz="2800" dirty="0"/>
              <a:t>(לו) וַיְפַתַּ֤ח </a:t>
            </a:r>
            <a:r>
              <a:rPr lang="he-IL" sz="2800" dirty="0" err="1"/>
              <a:t>עַל־הַלֻּחֹת</a:t>
            </a:r>
            <a:r>
              <a:rPr lang="he-IL" sz="2800" dirty="0"/>
              <a:t>֙ </a:t>
            </a:r>
            <a:r>
              <a:rPr lang="he-IL" sz="2800" dirty="0" err="1"/>
              <a:t>יְדֹתֶ֔יה</a:t>
            </a:r>
            <a:r>
              <a:rPr lang="he-IL" sz="2800" dirty="0"/>
              <a:t>ָ וְעַל֙ ומסגרתיה מִסְגְּרֹתֶ֔יהָ כְּרוּבִ֖ים אֲרָי֣וֹת וְתִמֹרֹ֑ת כְּמַֽעַר־ אִ֥ישׁ </a:t>
            </a:r>
            <a:r>
              <a:rPr lang="he-IL" sz="2800" dirty="0" err="1"/>
              <a:t>וְלֹי֖וֹת</a:t>
            </a:r>
            <a:r>
              <a:rPr lang="he-IL" sz="2800" dirty="0"/>
              <a:t> סָבִֽיב:</a:t>
            </a:r>
            <a:endParaRPr lang="en-US" sz="2800" dirty="0"/>
          </a:p>
        </p:txBody>
      </p:sp>
    </p:spTree>
    <p:extLst>
      <p:ext uri="{BB962C8B-B14F-4D97-AF65-F5344CB8AC3E}">
        <p14:creationId xmlns:p14="http://schemas.microsoft.com/office/powerpoint/2010/main" val="3699165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C618-9C6C-4D64-ADDA-1282336DFAB8}"/>
              </a:ext>
            </a:extLst>
          </p:cNvPr>
          <p:cNvSpPr>
            <a:spLocks noGrp="1"/>
          </p:cNvSpPr>
          <p:nvPr>
            <p:ph type="title"/>
          </p:nvPr>
        </p:nvSpPr>
        <p:spPr/>
        <p:txBody>
          <a:bodyPr/>
          <a:lstStyle/>
          <a:p>
            <a:r>
              <a:rPr lang="en-US" dirty="0"/>
              <a:t>In the Third Temple</a:t>
            </a:r>
          </a:p>
        </p:txBody>
      </p:sp>
      <p:sp>
        <p:nvSpPr>
          <p:cNvPr id="3" name="Content Placeholder 2">
            <a:extLst>
              <a:ext uri="{FF2B5EF4-FFF2-40B4-BE49-F238E27FC236}">
                <a16:creationId xmlns:a16="http://schemas.microsoft.com/office/drawing/2014/main" id="{564BCB0B-E1F8-413D-B0A3-623C22F9FFA1}"/>
              </a:ext>
            </a:extLst>
          </p:cNvPr>
          <p:cNvSpPr>
            <a:spLocks noGrp="1"/>
          </p:cNvSpPr>
          <p:nvPr>
            <p:ph sz="half" idx="1"/>
          </p:nvPr>
        </p:nvSpPr>
        <p:spPr/>
        <p:txBody>
          <a:bodyPr>
            <a:noAutofit/>
          </a:bodyPr>
          <a:lstStyle/>
          <a:p>
            <a:pPr marL="0" indent="0" algn="just">
              <a:buNone/>
            </a:pPr>
            <a:r>
              <a:rPr lang="en-US" sz="2000" b="0" i="0" u="none" strike="noStrike" baseline="0" dirty="0">
                <a:latin typeface="Century Gothic (Body)"/>
              </a:rPr>
              <a:t>And all over the wall, both in the inner one and in the outer, ran a pattern. It consisted of cherubs and palm trees, with a palm tree between every two cherubs. Each cherub had two faces: a human face turned toward the palm tree on one side and a lion’s face turned toward the palm tree on the other side. </a:t>
            </a:r>
          </a:p>
          <a:p>
            <a:pPr marL="0" indent="0" algn="just">
              <a:buNone/>
            </a:pPr>
            <a:r>
              <a:rPr lang="en-US" sz="2000" b="0" i="0" u="none" strike="noStrike" baseline="0" dirty="0">
                <a:latin typeface="Century Gothic (Body)"/>
              </a:rPr>
              <a:t>(Ezekiel 41</a:t>
            </a:r>
            <a:r>
              <a:rPr lang="en-US" sz="2000" dirty="0">
                <a:latin typeface="Century Gothic (Body)"/>
              </a:rPr>
              <a:t>:</a:t>
            </a:r>
            <a:r>
              <a:rPr lang="en-US" sz="2000" b="0" i="0" u="none" strike="noStrike" baseline="0" dirty="0">
                <a:latin typeface="Century Gothic (Body)"/>
              </a:rPr>
              <a:t>17-19) translation by R’ Natan </a:t>
            </a:r>
            <a:r>
              <a:rPr lang="en-US" sz="2000" b="0" i="0" u="none" strike="noStrike" baseline="0" dirty="0" err="1">
                <a:latin typeface="Century Gothic (Body)"/>
              </a:rPr>
              <a:t>Slifkin</a:t>
            </a:r>
            <a:endParaRPr lang="en-US" sz="2000" b="0" i="0" u="none" strike="noStrike" baseline="0" dirty="0">
              <a:latin typeface="Century Gothic (Body)"/>
            </a:endParaRPr>
          </a:p>
        </p:txBody>
      </p:sp>
      <p:sp>
        <p:nvSpPr>
          <p:cNvPr id="4" name="Content Placeholder 3">
            <a:extLst>
              <a:ext uri="{FF2B5EF4-FFF2-40B4-BE49-F238E27FC236}">
                <a16:creationId xmlns:a16="http://schemas.microsoft.com/office/drawing/2014/main" id="{DA84C81A-AAE9-466E-8643-8B45445D1CDB}"/>
              </a:ext>
            </a:extLst>
          </p:cNvPr>
          <p:cNvSpPr>
            <a:spLocks noGrp="1"/>
          </p:cNvSpPr>
          <p:nvPr>
            <p:ph sz="half" idx="2"/>
          </p:nvPr>
        </p:nvSpPr>
        <p:spPr/>
        <p:txBody>
          <a:bodyPr>
            <a:normAutofit/>
          </a:bodyPr>
          <a:lstStyle/>
          <a:p>
            <a:pPr marL="0" indent="0" algn="just" rtl="1">
              <a:buNone/>
            </a:pPr>
            <a:r>
              <a:rPr lang="he-IL" dirty="0"/>
              <a:t>יחזקאל פרק </a:t>
            </a:r>
            <a:r>
              <a:rPr lang="he-IL" dirty="0" err="1"/>
              <a:t>מא</a:t>
            </a:r>
            <a:r>
              <a:rPr lang="he-IL" dirty="0"/>
              <a:t> פסוק </a:t>
            </a:r>
            <a:r>
              <a:rPr lang="he-IL" dirty="0" err="1"/>
              <a:t>יז</a:t>
            </a:r>
            <a:r>
              <a:rPr lang="he-IL" dirty="0"/>
              <a:t> - </a:t>
            </a:r>
            <a:r>
              <a:rPr lang="he-IL" dirty="0" err="1"/>
              <a:t>יט</a:t>
            </a:r>
            <a:endParaRPr lang="he-IL" dirty="0"/>
          </a:p>
          <a:p>
            <a:pPr marL="0" indent="0" algn="just" rtl="1">
              <a:buNone/>
            </a:pPr>
            <a:r>
              <a:rPr lang="he-IL" dirty="0"/>
              <a:t>(</a:t>
            </a:r>
            <a:r>
              <a:rPr lang="he-IL" dirty="0" err="1"/>
              <a:t>יז</a:t>
            </a:r>
            <a:r>
              <a:rPr lang="he-IL" dirty="0"/>
              <a:t>) </a:t>
            </a:r>
            <a:r>
              <a:rPr lang="he-IL" dirty="0" err="1"/>
              <a:t>עַל־מֵעַ֣ל</a:t>
            </a:r>
            <a:r>
              <a:rPr lang="he-IL" dirty="0"/>
              <a:t> הַפֶּ֡תַח </a:t>
            </a:r>
            <a:r>
              <a:rPr lang="he-IL" dirty="0" err="1"/>
              <a:t>וְעַד־הַבַּיִת</a:t>
            </a:r>
            <a:r>
              <a:rPr lang="he-IL" dirty="0"/>
              <a:t>֩ הַפְּנִימִ֨י וְלַח֜וּץ </a:t>
            </a:r>
            <a:r>
              <a:rPr lang="he-IL" dirty="0" err="1"/>
              <a:t>וְאֶל־כָּל־הַקִּ֨יר</a:t>
            </a:r>
            <a:r>
              <a:rPr lang="he-IL" dirty="0"/>
              <a:t> סָבִ֧יב׀ סָבִ֛יב בַּפְּנִימִ֥י וּבַחִיצ֖וֹן מִדּֽוֹת:</a:t>
            </a:r>
          </a:p>
          <a:p>
            <a:pPr marL="0" indent="0" algn="just" rtl="1">
              <a:buNone/>
            </a:pPr>
            <a:r>
              <a:rPr lang="he-IL" dirty="0"/>
              <a:t>(</a:t>
            </a:r>
            <a:r>
              <a:rPr lang="he-IL" dirty="0" err="1"/>
              <a:t>יח</a:t>
            </a:r>
            <a:r>
              <a:rPr lang="he-IL" dirty="0"/>
              <a:t>) וְעָשׂ֥וּי כְּרוּבִ֖ים וְתִֽמֹרִ֑ים וְתִֽמֹרָה֙ </a:t>
            </a:r>
            <a:r>
              <a:rPr lang="he-IL" dirty="0" err="1"/>
              <a:t>בֵּין־כְּר֣וּב</a:t>
            </a:r>
            <a:r>
              <a:rPr lang="he-IL" dirty="0"/>
              <a:t> לִכְר֔וּב וּשְׁנַ֥יִם פָּנִ֖ים לַכְּרֽוּב:</a:t>
            </a:r>
          </a:p>
          <a:p>
            <a:pPr marL="0" indent="0" algn="just" rtl="1">
              <a:buNone/>
            </a:pPr>
            <a:r>
              <a:rPr lang="he-IL" dirty="0"/>
              <a:t>(</a:t>
            </a:r>
            <a:r>
              <a:rPr lang="he-IL" dirty="0" err="1"/>
              <a:t>יט</a:t>
            </a:r>
            <a:r>
              <a:rPr lang="he-IL" dirty="0"/>
              <a:t>) וּפְנֵ֨י אָדָ֤ם </a:t>
            </a:r>
            <a:r>
              <a:rPr lang="he-IL" dirty="0" err="1"/>
              <a:t>אֶל־הַתִּֽמֹרָה</a:t>
            </a:r>
            <a:r>
              <a:rPr lang="he-IL" dirty="0"/>
              <a:t>֙ מִפּ֔וֹ </a:t>
            </a:r>
            <a:r>
              <a:rPr lang="he-IL" dirty="0" err="1"/>
              <a:t>וּפְנֵֽי־כְפִ֥יר</a:t>
            </a:r>
            <a:r>
              <a:rPr lang="he-IL" dirty="0"/>
              <a:t> </a:t>
            </a:r>
            <a:r>
              <a:rPr lang="he-IL" dirty="0" err="1"/>
              <a:t>אֶל־הַתִּֽמֹרָ֖ה</a:t>
            </a:r>
            <a:r>
              <a:rPr lang="he-IL" dirty="0"/>
              <a:t> מִפּ֑וֹ עָשׂ֥וּי </a:t>
            </a:r>
            <a:r>
              <a:rPr lang="he-IL" dirty="0" err="1"/>
              <a:t>אֶל־כָּל־הַבַּ֖יִת</a:t>
            </a:r>
            <a:r>
              <a:rPr lang="he-IL" dirty="0"/>
              <a:t> סָבִ֥יב׀ סָבִֽיב:</a:t>
            </a:r>
            <a:endParaRPr lang="en-US" dirty="0"/>
          </a:p>
        </p:txBody>
      </p:sp>
    </p:spTree>
    <p:extLst>
      <p:ext uri="{BB962C8B-B14F-4D97-AF65-F5344CB8AC3E}">
        <p14:creationId xmlns:p14="http://schemas.microsoft.com/office/powerpoint/2010/main" val="268108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8647-2722-4A9B-B5C6-BF553A7CCB4C}"/>
              </a:ext>
            </a:extLst>
          </p:cNvPr>
          <p:cNvSpPr>
            <a:spLocks noGrp="1"/>
          </p:cNvSpPr>
          <p:nvPr>
            <p:ph type="title"/>
          </p:nvPr>
        </p:nvSpPr>
        <p:spPr/>
        <p:txBody>
          <a:bodyPr/>
          <a:lstStyle/>
          <a:p>
            <a:r>
              <a:rPr lang="en-US" dirty="0"/>
              <a:t>Animal statues in Shul? </a:t>
            </a:r>
          </a:p>
        </p:txBody>
      </p:sp>
      <p:sp>
        <p:nvSpPr>
          <p:cNvPr id="4" name="Content Placeholder 3">
            <a:extLst>
              <a:ext uri="{FF2B5EF4-FFF2-40B4-BE49-F238E27FC236}">
                <a16:creationId xmlns:a16="http://schemas.microsoft.com/office/drawing/2014/main" id="{EBF12813-8EF4-4DD3-B2C7-19AB63209B36}"/>
              </a:ext>
            </a:extLst>
          </p:cNvPr>
          <p:cNvSpPr>
            <a:spLocks noGrp="1"/>
          </p:cNvSpPr>
          <p:nvPr>
            <p:ph sz="half" idx="1"/>
          </p:nvPr>
        </p:nvSpPr>
        <p:spPr>
          <a:xfrm>
            <a:off x="685800" y="1961965"/>
            <a:ext cx="5883676" cy="4256719"/>
          </a:xfrm>
        </p:spPr>
        <p:txBody>
          <a:bodyPr>
            <a:normAutofit fontScale="85000" lnSpcReduction="10000"/>
          </a:bodyPr>
          <a:lstStyle/>
          <a:p>
            <a:pPr marL="0" indent="0" algn="just">
              <a:buNone/>
            </a:pPr>
            <a:r>
              <a:rPr lang="en-US" sz="2000" dirty="0"/>
              <a:t>Beit  Yosef </a:t>
            </a:r>
            <a:r>
              <a:rPr lang="en-US" sz="2000" dirty="0" err="1"/>
              <a:t>Yoreh</a:t>
            </a:r>
            <a:r>
              <a:rPr lang="en-US" sz="2000" dirty="0"/>
              <a:t> </a:t>
            </a:r>
            <a:r>
              <a:rPr lang="en-US" sz="2000" dirty="0" err="1"/>
              <a:t>Deah</a:t>
            </a:r>
            <a:r>
              <a:rPr lang="en-US" sz="2000" dirty="0"/>
              <a:t> 141 (R’ Yosef Kairo)</a:t>
            </a:r>
          </a:p>
          <a:p>
            <a:pPr marL="0" indent="0" algn="just">
              <a:buNone/>
            </a:pPr>
            <a:r>
              <a:rPr lang="en-US" sz="2000" dirty="0"/>
              <a:t>The Mordechai cites </a:t>
            </a:r>
            <a:r>
              <a:rPr lang="en-US" sz="2000" b="1" dirty="0" err="1"/>
              <a:t>Rabeinu</a:t>
            </a:r>
            <a:r>
              <a:rPr lang="en-US" sz="2000" b="1" dirty="0"/>
              <a:t> Ephraim </a:t>
            </a:r>
            <a:r>
              <a:rPr lang="en-US" sz="2000" dirty="0"/>
              <a:t>that placing images of birds and horses in shuls is not comparable to the signet rings mentioned in the </a:t>
            </a:r>
            <a:r>
              <a:rPr lang="en-US" sz="2000" dirty="0" err="1"/>
              <a:t>Gemara</a:t>
            </a:r>
            <a:r>
              <a:rPr lang="en-US" sz="2000" dirty="0"/>
              <a:t>, because there it is the face of a human being, or the sun, the moon, or a dragon which they worship, but images of birds and horses the gentiles don’t worship even when they are separate statues, even more so when they are depicted on clothing. As we learn in the Mishnah that all faces are permitted except for that of a man according to Rabbi Yehuda </a:t>
            </a:r>
            <a:r>
              <a:rPr lang="en-US" sz="2000" dirty="0" err="1"/>
              <a:t>haNasi</a:t>
            </a:r>
            <a:r>
              <a:rPr lang="en-US" sz="2000" dirty="0"/>
              <a:t> but the Rabbi even permit the faces of men so there is no issue. </a:t>
            </a:r>
          </a:p>
          <a:p>
            <a:pPr marL="0" indent="0" algn="just">
              <a:buNone/>
            </a:pPr>
            <a:r>
              <a:rPr lang="en-US" sz="2000" b="1" dirty="0" err="1"/>
              <a:t>Rabbeinu</a:t>
            </a:r>
            <a:r>
              <a:rPr lang="en-US" sz="2000" b="1" dirty="0"/>
              <a:t> </a:t>
            </a:r>
            <a:r>
              <a:rPr lang="en-US" sz="2000" b="1" dirty="0" err="1"/>
              <a:t>Elyakim</a:t>
            </a:r>
            <a:r>
              <a:rPr lang="en-US" sz="2000" b="1" dirty="0"/>
              <a:t> </a:t>
            </a:r>
            <a:r>
              <a:rPr lang="en-US" sz="2000" dirty="0"/>
              <a:t>quotes the </a:t>
            </a:r>
            <a:r>
              <a:rPr lang="en-US" sz="2000" dirty="0" err="1"/>
              <a:t>Mechilta</a:t>
            </a:r>
            <a:r>
              <a:rPr lang="en-US" sz="2000" dirty="0"/>
              <a:t> which forbids creation of even faces of animals, birds, locust, or fish as it says “Do not create the images of ANY animal upon the land (</a:t>
            </a:r>
            <a:r>
              <a:rPr lang="en-US" sz="2000" dirty="0" err="1"/>
              <a:t>Devarim</a:t>
            </a:r>
            <a:r>
              <a:rPr lang="en-US" sz="2000" dirty="0"/>
              <a:t> 4:17). Accordingly, he demanded the removal of images of lions and snakes that decorated a synagogue in </a:t>
            </a:r>
            <a:r>
              <a:rPr lang="en-US" sz="2000" dirty="0" err="1"/>
              <a:t>Colognia</a:t>
            </a:r>
            <a:endParaRPr lang="en-US" sz="2000" dirty="0"/>
          </a:p>
        </p:txBody>
      </p:sp>
      <p:sp>
        <p:nvSpPr>
          <p:cNvPr id="5" name="Content Placeholder 4">
            <a:extLst>
              <a:ext uri="{FF2B5EF4-FFF2-40B4-BE49-F238E27FC236}">
                <a16:creationId xmlns:a16="http://schemas.microsoft.com/office/drawing/2014/main" id="{95FF3517-46B3-4985-B912-F1D165EFDB26}"/>
              </a:ext>
            </a:extLst>
          </p:cNvPr>
          <p:cNvSpPr>
            <a:spLocks noGrp="1"/>
          </p:cNvSpPr>
          <p:nvPr>
            <p:ph sz="half" idx="2"/>
          </p:nvPr>
        </p:nvSpPr>
        <p:spPr>
          <a:xfrm>
            <a:off x="6800295" y="1784413"/>
            <a:ext cx="5060271" cy="4434272"/>
          </a:xfrm>
        </p:spPr>
        <p:txBody>
          <a:bodyPr>
            <a:noAutofit/>
          </a:bodyPr>
          <a:lstStyle/>
          <a:p>
            <a:pPr marL="0" indent="0" algn="just" rtl="1">
              <a:buNone/>
            </a:pPr>
            <a:r>
              <a:rPr lang="he-IL" sz="2000" dirty="0"/>
              <a:t>כתב המרדכי בפרק כל הצלמים (סי' </a:t>
            </a:r>
            <a:r>
              <a:rPr lang="he-IL" sz="2000" dirty="0" err="1"/>
              <a:t>תתמ</a:t>
            </a:r>
            <a:r>
              <a:rPr lang="he-IL" sz="2000" dirty="0"/>
              <a:t>) השיב רבינו אפרים על צורות עופות וסוסים שציירו בבית הכנסת לא דמי לטבעת שיש עליה חותם </a:t>
            </a:r>
            <a:r>
              <a:rPr lang="he-IL" sz="2000" dirty="0" err="1"/>
              <a:t>דהתם</a:t>
            </a:r>
            <a:r>
              <a:rPr lang="he-IL" sz="2000" dirty="0"/>
              <a:t> הוא דמות צלם פרצוף אדם או דמות חמה ולבנה ודרקון </a:t>
            </a:r>
            <a:r>
              <a:rPr lang="he-IL" sz="2000" dirty="0" err="1"/>
              <a:t>שעובדין</a:t>
            </a:r>
            <a:r>
              <a:rPr lang="he-IL" sz="2000" dirty="0"/>
              <a:t> להם אבל צורות עופות וסוסים אין </a:t>
            </a:r>
            <a:r>
              <a:rPr lang="he-IL" sz="2000" dirty="0" err="1"/>
              <a:t>הגוים</a:t>
            </a:r>
            <a:r>
              <a:rPr lang="he-IL" sz="2000" dirty="0"/>
              <a:t> </a:t>
            </a:r>
            <a:r>
              <a:rPr lang="he-IL" sz="2000" dirty="0" err="1"/>
              <a:t>עובדין</a:t>
            </a:r>
            <a:r>
              <a:rPr lang="he-IL" sz="2000" dirty="0"/>
              <a:t> להם אפילו כשהם תבנית בפני עצמם כל שכן כשהם </a:t>
            </a:r>
            <a:r>
              <a:rPr lang="he-IL" sz="2000" dirty="0" err="1"/>
              <a:t>מצויירים</a:t>
            </a:r>
            <a:r>
              <a:rPr lang="he-IL" sz="2000" dirty="0"/>
              <a:t> על הבגדים ותנן כל הפרצופים מותרים חוץ מפרצוף אדם ומוקי לה פרצוף אדם במוצא </a:t>
            </a:r>
            <a:r>
              <a:rPr lang="he-IL" sz="2000" dirty="0" err="1"/>
              <a:t>דוקא</a:t>
            </a:r>
            <a:r>
              <a:rPr lang="he-IL" sz="2000" dirty="0"/>
              <a:t> לרבי יהודה אבל רבנן אפילו פרצוף אדם מתירים במוצא הילכך אין כאן בית מיחוש עכ"ד </a:t>
            </a:r>
            <a:endParaRPr lang="en-US" sz="2000" dirty="0"/>
          </a:p>
          <a:p>
            <a:pPr marL="0" indent="0" algn="just" rtl="1">
              <a:buNone/>
            </a:pPr>
            <a:r>
              <a:rPr lang="he-IL" sz="2000" dirty="0"/>
              <a:t>ורבינו אליקים ... </a:t>
            </a:r>
            <a:r>
              <a:rPr lang="en-US" sz="2000" dirty="0"/>
              <a:t> </a:t>
            </a:r>
            <a:r>
              <a:rPr lang="he-IL" sz="2000" dirty="0"/>
              <a:t>במכילתא (יתרו כ ד) אוסר לעשות אפילו פרצוף בהמה וצפרים וחגבים ודגים שנאמר (דברים ד </a:t>
            </a:r>
            <a:r>
              <a:rPr lang="he-IL" sz="2000" dirty="0" err="1"/>
              <a:t>יז</a:t>
            </a:r>
            <a:r>
              <a:rPr lang="he-IL" sz="2000" dirty="0"/>
              <a:t>) תבנית כל בהמה אשר בארץ. ועל פי הראיות הללו </a:t>
            </a:r>
            <a:r>
              <a:rPr lang="he-IL" sz="2000" dirty="0" err="1"/>
              <a:t>צוה</a:t>
            </a:r>
            <a:r>
              <a:rPr lang="he-IL" sz="2000" dirty="0"/>
              <a:t> להסיר צורות אריות ונחשים שציירו בבית הכנסת </a:t>
            </a:r>
            <a:r>
              <a:rPr lang="he-IL" sz="2000" dirty="0" err="1"/>
              <a:t>בקלוניא</a:t>
            </a:r>
            <a:r>
              <a:rPr lang="he-IL" sz="2000" dirty="0"/>
              <a:t> </a:t>
            </a:r>
            <a:r>
              <a:rPr lang="he-IL" sz="2000" dirty="0" err="1"/>
              <a:t>עכ"לה</a:t>
            </a:r>
            <a:r>
              <a:rPr lang="he-IL" sz="2000" dirty="0"/>
              <a:t> </a:t>
            </a:r>
          </a:p>
          <a:p>
            <a:pPr marL="0" indent="0" algn="just" rtl="1">
              <a:buNone/>
            </a:pPr>
            <a:endParaRPr lang="en-US" sz="2000" dirty="0"/>
          </a:p>
        </p:txBody>
      </p:sp>
    </p:spTree>
    <p:extLst>
      <p:ext uri="{BB962C8B-B14F-4D97-AF65-F5344CB8AC3E}">
        <p14:creationId xmlns:p14="http://schemas.microsoft.com/office/powerpoint/2010/main" val="407974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3042-9ECB-4F29-95CF-024188CB38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FBE561-8674-4C5B-9169-E7522BE61B01}"/>
              </a:ext>
            </a:extLst>
          </p:cNvPr>
          <p:cNvSpPr>
            <a:spLocks noGrp="1"/>
          </p:cNvSpPr>
          <p:nvPr>
            <p:ph sz="half" idx="1"/>
          </p:nvPr>
        </p:nvSpPr>
        <p:spPr/>
        <p:txBody>
          <a:bodyPr>
            <a:noAutofit/>
          </a:bodyPr>
          <a:lstStyle/>
          <a:p>
            <a:pPr marL="0" indent="0" algn="just">
              <a:buNone/>
            </a:pPr>
            <a:r>
              <a:rPr lang="en-US" dirty="0"/>
              <a:t>The </a:t>
            </a:r>
            <a:r>
              <a:rPr lang="en-US" b="1" dirty="0" err="1"/>
              <a:t>Ohr</a:t>
            </a:r>
            <a:r>
              <a:rPr lang="en-US" b="1" dirty="0"/>
              <a:t> </a:t>
            </a:r>
            <a:r>
              <a:rPr lang="en-US" b="1" dirty="0" err="1"/>
              <a:t>Zarua</a:t>
            </a:r>
            <a:r>
              <a:rPr lang="en-US" dirty="0"/>
              <a:t> adds another reason based on the </a:t>
            </a:r>
            <a:r>
              <a:rPr lang="en-US" dirty="0" err="1"/>
              <a:t>Gemara</a:t>
            </a:r>
            <a:r>
              <a:rPr lang="en-US" dirty="0"/>
              <a:t> </a:t>
            </a:r>
            <a:r>
              <a:rPr lang="en-US" dirty="0" err="1"/>
              <a:t>Brachot</a:t>
            </a:r>
            <a:r>
              <a:rPr lang="en-US" dirty="0"/>
              <a:t> 5b that you should have nothing between you and the wall, and if one follows the advice of </a:t>
            </a:r>
            <a:r>
              <a:rPr lang="en-US" dirty="0" err="1"/>
              <a:t>Gemara</a:t>
            </a:r>
            <a:r>
              <a:rPr lang="en-US" dirty="0"/>
              <a:t> Baba Batra 25b and turns slightly to the north for wealth they will appear to be bowing down to idols. </a:t>
            </a:r>
          </a:p>
          <a:p>
            <a:pPr marL="0" indent="0" algn="just">
              <a:buNone/>
            </a:pPr>
            <a:r>
              <a:rPr lang="en-US" dirty="0"/>
              <a:t>…</a:t>
            </a:r>
          </a:p>
          <a:p>
            <a:pPr marL="0" indent="0" algn="just">
              <a:buNone/>
            </a:pPr>
            <a:r>
              <a:rPr lang="en-US" dirty="0"/>
              <a:t>But I have already written that all of the </a:t>
            </a:r>
            <a:r>
              <a:rPr lang="en-US" dirty="0" err="1"/>
              <a:t>poskim</a:t>
            </a:r>
            <a:r>
              <a:rPr lang="en-US" dirty="0"/>
              <a:t> disagree with the </a:t>
            </a:r>
            <a:r>
              <a:rPr lang="en-US" dirty="0" err="1"/>
              <a:t>Ohr</a:t>
            </a:r>
            <a:r>
              <a:rPr lang="en-US" dirty="0"/>
              <a:t> </a:t>
            </a:r>
            <a:r>
              <a:rPr lang="en-US" dirty="0" err="1"/>
              <a:t>Zarua</a:t>
            </a:r>
            <a:r>
              <a:rPr lang="en-US" dirty="0"/>
              <a:t> and </a:t>
            </a:r>
            <a:r>
              <a:rPr lang="en-US" dirty="0" err="1"/>
              <a:t>Rav</a:t>
            </a:r>
            <a:r>
              <a:rPr lang="en-US" dirty="0"/>
              <a:t> </a:t>
            </a:r>
            <a:r>
              <a:rPr lang="en-US" dirty="0" err="1"/>
              <a:t>Elyakim</a:t>
            </a:r>
            <a:r>
              <a:rPr lang="en-US" dirty="0"/>
              <a:t>, and allow it to be done ideally. </a:t>
            </a:r>
          </a:p>
        </p:txBody>
      </p:sp>
      <p:sp>
        <p:nvSpPr>
          <p:cNvPr id="4" name="Content Placeholder 3">
            <a:extLst>
              <a:ext uri="{FF2B5EF4-FFF2-40B4-BE49-F238E27FC236}">
                <a16:creationId xmlns:a16="http://schemas.microsoft.com/office/drawing/2014/main" id="{B09399C5-1DCF-405D-AAB7-D89F92771435}"/>
              </a:ext>
            </a:extLst>
          </p:cNvPr>
          <p:cNvSpPr>
            <a:spLocks noGrp="1"/>
          </p:cNvSpPr>
          <p:nvPr>
            <p:ph sz="half" idx="2"/>
          </p:nvPr>
        </p:nvSpPr>
        <p:spPr/>
        <p:txBody>
          <a:bodyPr>
            <a:normAutofit/>
          </a:bodyPr>
          <a:lstStyle/>
          <a:p>
            <a:pPr marL="0" indent="0" algn="just" rtl="1">
              <a:buNone/>
            </a:pPr>
            <a:r>
              <a:rPr lang="he-IL" sz="2400" dirty="0"/>
              <a:t>אור זרוע (ח"ד סי' </a:t>
            </a:r>
            <a:r>
              <a:rPr lang="he-IL" sz="2400" dirty="0" err="1"/>
              <a:t>רג</a:t>
            </a:r>
            <a:r>
              <a:rPr lang="he-IL" sz="2400" dirty="0"/>
              <a:t>) דברי רבינו אליקים ונתן טעם עוד משום </a:t>
            </a:r>
            <a:r>
              <a:rPr lang="he-IL" sz="2400" dirty="0" err="1"/>
              <a:t>דכיון</a:t>
            </a:r>
            <a:r>
              <a:rPr lang="he-IL" sz="2400" dirty="0"/>
              <a:t> </a:t>
            </a:r>
            <a:r>
              <a:rPr lang="he-IL" sz="2400" dirty="0" err="1"/>
              <a:t>דאיתא</a:t>
            </a:r>
            <a:r>
              <a:rPr lang="he-IL" sz="2400" dirty="0"/>
              <a:t> (ברכות ה:) </a:t>
            </a:r>
            <a:r>
              <a:rPr lang="he-IL" sz="2400" dirty="0" err="1"/>
              <a:t>דבעינן</a:t>
            </a:r>
            <a:r>
              <a:rPr lang="he-IL" sz="2400" dirty="0"/>
              <a:t> שלא יהא דבר חוצץ בינו לבין הקיר וגם אמרו (ב"ב כה:) הרוצה שיעשיר יצפין יהא נראה </a:t>
            </a:r>
            <a:r>
              <a:rPr lang="he-IL" sz="2400" dirty="0" err="1"/>
              <a:t>כמשתחוה</a:t>
            </a:r>
            <a:r>
              <a:rPr lang="he-IL" sz="2400" dirty="0"/>
              <a:t> לאותן הצורות.</a:t>
            </a:r>
          </a:p>
          <a:p>
            <a:pPr marL="0" indent="0" algn="just" rtl="1">
              <a:buNone/>
            </a:pPr>
            <a:endParaRPr lang="he-IL" sz="2400" dirty="0"/>
          </a:p>
          <a:p>
            <a:pPr marL="0" indent="0" algn="just" rtl="1">
              <a:buNone/>
            </a:pPr>
            <a:r>
              <a:rPr lang="he-IL" sz="2400" dirty="0"/>
              <a:t>...</a:t>
            </a:r>
          </a:p>
          <a:p>
            <a:pPr marL="0" indent="0" algn="just" rtl="1">
              <a:buNone/>
            </a:pPr>
            <a:r>
              <a:rPr lang="he-IL" sz="2400" dirty="0"/>
              <a:t>אבל כבר כתבתי שכל הפוסקים חלוקים עליו ומתירים לעשות כן אפילו </a:t>
            </a:r>
            <a:r>
              <a:rPr lang="he-IL" sz="2400" dirty="0" err="1"/>
              <a:t>לכתחלה</a:t>
            </a:r>
            <a:r>
              <a:rPr lang="he-IL" sz="2400" dirty="0"/>
              <a:t>:  </a:t>
            </a:r>
          </a:p>
        </p:txBody>
      </p:sp>
    </p:spTree>
    <p:extLst>
      <p:ext uri="{BB962C8B-B14F-4D97-AF65-F5344CB8AC3E}">
        <p14:creationId xmlns:p14="http://schemas.microsoft.com/office/powerpoint/2010/main" val="262424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BEB3-6164-404B-ADD6-4E3446F606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EE5751-F6A2-4E58-AE13-A6F4827F46CB}"/>
              </a:ext>
            </a:extLst>
          </p:cNvPr>
          <p:cNvSpPr>
            <a:spLocks noGrp="1"/>
          </p:cNvSpPr>
          <p:nvPr>
            <p:ph sz="half" idx="1"/>
          </p:nvPr>
        </p:nvSpPr>
        <p:spPr/>
        <p:txBody>
          <a:bodyPr/>
          <a:lstStyle/>
          <a:p>
            <a:pPr marL="0" indent="0" algn="just">
              <a:buNone/>
            </a:pPr>
            <a:r>
              <a:rPr lang="en-US" dirty="0"/>
              <a:t>Rabbi </a:t>
            </a:r>
            <a:r>
              <a:rPr lang="en-US" dirty="0" err="1"/>
              <a:t>Spektor</a:t>
            </a:r>
            <a:r>
              <a:rPr lang="en-US" dirty="0"/>
              <a:t> – difference between when you have images or sculptures on wall in front of you and it is distracting  and looks like you are bowing down to them, such as when the lion is over the Aron, versus decorations to the side or behind.</a:t>
            </a:r>
          </a:p>
          <a:p>
            <a:pPr marL="0" indent="0">
              <a:buNone/>
            </a:pPr>
            <a:r>
              <a:rPr lang="en-US" dirty="0"/>
              <a:t> </a:t>
            </a:r>
          </a:p>
        </p:txBody>
      </p:sp>
      <p:sp>
        <p:nvSpPr>
          <p:cNvPr id="4" name="Content Placeholder 3">
            <a:extLst>
              <a:ext uri="{FF2B5EF4-FFF2-40B4-BE49-F238E27FC236}">
                <a16:creationId xmlns:a16="http://schemas.microsoft.com/office/drawing/2014/main" id="{2F13C3FC-3AB2-488C-8966-647B742E3A98}"/>
              </a:ext>
            </a:extLst>
          </p:cNvPr>
          <p:cNvSpPr>
            <a:spLocks noGrp="1"/>
          </p:cNvSpPr>
          <p:nvPr>
            <p:ph sz="half" idx="2"/>
          </p:nvPr>
        </p:nvSpPr>
        <p:spPr/>
        <p:txBody>
          <a:bodyPr/>
          <a:lstStyle/>
          <a:p>
            <a:pPr marL="0" indent="0" algn="r" rtl="1">
              <a:buNone/>
            </a:pPr>
            <a:r>
              <a:rPr lang="he-IL" dirty="0"/>
              <a:t>שו"ת אמנות</a:t>
            </a:r>
          </a:p>
          <a:p>
            <a:pPr marL="0" indent="0" algn="just" rtl="1">
              <a:buNone/>
            </a:pPr>
            <a:r>
              <a:rPr lang="he-IL" dirty="0"/>
              <a:t>יש מצב שמול המתפלל יש פסל של אריה, והדבר מפריע לכוונתו. גם בכריעת בתפילה נראה כאילו </a:t>
            </a:r>
            <a:r>
              <a:rPr lang="he-IL" dirty="0" err="1"/>
              <a:t>משתחוה</a:t>
            </a:r>
            <a:r>
              <a:rPr lang="he-IL" dirty="0"/>
              <a:t> לפסל הזה, ועל זה דיבר באבקת רוכל סה, שאסר אריה מעל ארון הקודש, שבכיוון הזה מתפללים.</a:t>
            </a:r>
            <a:endParaRPr lang="en-US" dirty="0"/>
          </a:p>
        </p:txBody>
      </p:sp>
    </p:spTree>
    <p:extLst>
      <p:ext uri="{BB962C8B-B14F-4D97-AF65-F5344CB8AC3E}">
        <p14:creationId xmlns:p14="http://schemas.microsoft.com/office/powerpoint/2010/main" val="289731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95C0-46F6-44F6-A9EB-86F098140EE8}"/>
              </a:ext>
            </a:extLst>
          </p:cNvPr>
          <p:cNvSpPr>
            <a:spLocks noGrp="1"/>
          </p:cNvSpPr>
          <p:nvPr>
            <p:ph type="title"/>
          </p:nvPr>
        </p:nvSpPr>
        <p:spPr/>
        <p:txBody>
          <a:bodyPr/>
          <a:lstStyle/>
          <a:p>
            <a:r>
              <a:rPr lang="en-US" dirty="0"/>
              <a:t>But its our practice!</a:t>
            </a:r>
          </a:p>
        </p:txBody>
      </p:sp>
      <p:sp>
        <p:nvSpPr>
          <p:cNvPr id="3" name="Content Placeholder 2">
            <a:extLst>
              <a:ext uri="{FF2B5EF4-FFF2-40B4-BE49-F238E27FC236}">
                <a16:creationId xmlns:a16="http://schemas.microsoft.com/office/drawing/2014/main" id="{ABC3E50B-8A11-49F3-B16A-CFDD5C5744E2}"/>
              </a:ext>
            </a:extLst>
          </p:cNvPr>
          <p:cNvSpPr>
            <a:spLocks noGrp="1"/>
          </p:cNvSpPr>
          <p:nvPr>
            <p:ph sz="half" idx="1"/>
          </p:nvPr>
        </p:nvSpPr>
        <p:spPr/>
        <p:txBody>
          <a:bodyPr>
            <a:normAutofit lnSpcReduction="10000"/>
          </a:bodyPr>
          <a:lstStyle/>
          <a:p>
            <a:pPr marL="0" indent="0">
              <a:buNone/>
            </a:pPr>
            <a:r>
              <a:rPr lang="en-US" dirty="0"/>
              <a:t>Rabbi Chaim </a:t>
            </a:r>
            <a:r>
              <a:rPr lang="en-US" dirty="0" err="1"/>
              <a:t>Sofer</a:t>
            </a:r>
            <a:r>
              <a:rPr lang="en-US" dirty="0"/>
              <a:t> (1821-1886) Responsa </a:t>
            </a:r>
            <a:r>
              <a:rPr lang="en-US" dirty="0" err="1"/>
              <a:t>Yoreh</a:t>
            </a:r>
            <a:r>
              <a:rPr lang="en-US" dirty="0"/>
              <a:t> </a:t>
            </a:r>
            <a:r>
              <a:rPr lang="en-US" dirty="0" err="1"/>
              <a:t>Deah</a:t>
            </a:r>
            <a:r>
              <a:rPr lang="en-US" dirty="0"/>
              <a:t> 2:29</a:t>
            </a:r>
          </a:p>
          <a:p>
            <a:pPr marL="0" indent="0" algn="just">
              <a:buNone/>
            </a:pPr>
            <a:r>
              <a:rPr lang="en-US" dirty="0"/>
              <a:t>G-d forbid to say that [having lions on the Aron] is in violation of making idols, to suspect the earlier generation who were like angels that they violated this prohibition</a:t>
            </a:r>
            <a:r>
              <a:rPr lang="he-IL" dirty="0"/>
              <a:t> </a:t>
            </a:r>
            <a:r>
              <a:rPr lang="en-US" dirty="0"/>
              <a:t> of idolatry, those who say this are libeling the holy ones in the land. Even those who argue and say it is prohibited because we suspect people will err, that wouldn’t apply in public in shul, we are just more strict because it is a place of prayer. </a:t>
            </a:r>
          </a:p>
          <a:p>
            <a:pPr marL="0" indent="0">
              <a:buNone/>
            </a:pPr>
            <a:endParaRPr lang="en-US" dirty="0"/>
          </a:p>
        </p:txBody>
      </p:sp>
      <p:sp>
        <p:nvSpPr>
          <p:cNvPr id="4" name="Content Placeholder 3">
            <a:extLst>
              <a:ext uri="{FF2B5EF4-FFF2-40B4-BE49-F238E27FC236}">
                <a16:creationId xmlns:a16="http://schemas.microsoft.com/office/drawing/2014/main" id="{CD0C0D5C-702D-4969-A4D2-105689837F13}"/>
              </a:ext>
            </a:extLst>
          </p:cNvPr>
          <p:cNvSpPr>
            <a:spLocks noGrp="1"/>
          </p:cNvSpPr>
          <p:nvPr>
            <p:ph sz="half" idx="2"/>
          </p:nvPr>
        </p:nvSpPr>
        <p:spPr/>
        <p:txBody>
          <a:bodyPr>
            <a:normAutofit lnSpcReduction="10000"/>
          </a:bodyPr>
          <a:lstStyle/>
          <a:p>
            <a:pPr marL="0" indent="0" algn="r" rtl="1">
              <a:buNone/>
            </a:pPr>
            <a:r>
              <a:rPr lang="he-IL" sz="2800" b="0" i="0" u="none" strike="noStrike" baseline="0" dirty="0">
                <a:latin typeface="Times New Roman" panose="02020603050405020304" pitchFamily="18" charset="0"/>
                <a:cs typeface="Times New Roman" panose="02020603050405020304" pitchFamily="18" charset="0"/>
              </a:rPr>
              <a:t>שו"ת </a:t>
            </a:r>
            <a:r>
              <a:rPr lang="he-IL" sz="2800" dirty="0">
                <a:latin typeface="Times New Roman" panose="02020603050405020304" pitchFamily="18" charset="0"/>
                <a:cs typeface="Times New Roman" panose="02020603050405020304" pitchFamily="18" charset="0"/>
              </a:rPr>
              <a:t>מחנה חיים </a:t>
            </a:r>
          </a:p>
          <a:p>
            <a:pPr marL="0" indent="0" algn="just" rtl="1">
              <a:buNone/>
            </a:pPr>
            <a:r>
              <a:rPr lang="he-IL" sz="2800" b="0" i="0" u="none" strike="noStrike" baseline="0" dirty="0">
                <a:latin typeface="Times New Roman" panose="02020603050405020304" pitchFamily="18" charset="0"/>
                <a:cs typeface="Times New Roman" panose="02020603050405020304" pitchFamily="18" charset="0"/>
              </a:rPr>
              <a:t>וחלילה לומר שהוא בכלל לא תעשה פסל לחשוד ח״ו דורות ראשונים שהיו כמלאכים כאלו עברו על לאו דע׳׳ז</a:t>
            </a:r>
            <a:r>
              <a:rPr lang="en-US" sz="2800" b="0" i="0" u="none" strike="noStrike" baseline="0" dirty="0">
                <a:latin typeface="Times New Roman" panose="02020603050405020304" pitchFamily="18" charset="0"/>
                <a:cs typeface="Times New Roman" panose="02020603050405020304" pitchFamily="18" charset="0"/>
              </a:rPr>
              <a:t> </a:t>
            </a:r>
            <a:r>
              <a:rPr lang="he-IL" sz="2800" b="0" i="0" u="none" strike="noStrike" baseline="0" dirty="0">
                <a:latin typeface="Times New Roman" panose="02020603050405020304" pitchFamily="18" charset="0"/>
                <a:cs typeface="Times New Roman" panose="02020603050405020304" pitchFamily="18" charset="0"/>
              </a:rPr>
              <a:t>האומרים כן דוברים </a:t>
            </a:r>
            <a:r>
              <a:rPr lang="he-IL" sz="2800" dirty="0">
                <a:latin typeface="Times New Roman" panose="02020603050405020304" pitchFamily="18" charset="0"/>
                <a:cs typeface="Times New Roman" panose="02020603050405020304" pitchFamily="18" charset="0"/>
              </a:rPr>
              <a:t>ע</a:t>
            </a:r>
            <a:r>
              <a:rPr lang="he-IL" sz="2800" b="0" i="0" u="none" strike="noStrike" baseline="0" dirty="0">
                <a:latin typeface="Times New Roman" panose="02020603050405020304" pitchFamily="18" charset="0"/>
                <a:cs typeface="Times New Roman" panose="02020603050405020304" pitchFamily="18" charset="0"/>
              </a:rPr>
              <a:t>תק על קדושים אשר בארץ והחולקים שאומרים שהוא אסור הוא משום </a:t>
            </a:r>
            <a:r>
              <a:rPr lang="he-IL" sz="2800" b="0" i="0" u="none" strike="noStrike" baseline="0" dirty="0" err="1">
                <a:latin typeface="Times New Roman" panose="02020603050405020304" pitchFamily="18" charset="0"/>
                <a:cs typeface="Times New Roman" panose="02020603050405020304" pitchFamily="18" charset="0"/>
              </a:rPr>
              <a:t>חשדא</a:t>
            </a:r>
            <a:r>
              <a:rPr lang="he-IL" sz="2800" b="0" i="0" u="none" strike="noStrike" baseline="0" dirty="0">
                <a:latin typeface="Times New Roman" panose="02020603050405020304" pitchFamily="18" charset="0"/>
                <a:cs typeface="Times New Roman" panose="02020603050405020304" pitchFamily="18" charset="0"/>
              </a:rPr>
              <a:t> הגם </a:t>
            </a:r>
            <a:r>
              <a:rPr lang="he-IL" sz="2800" b="0" i="0" u="none" strike="noStrike" baseline="0" dirty="0" err="1">
                <a:latin typeface="Times New Roman" panose="02020603050405020304" pitchFamily="18" charset="0"/>
                <a:cs typeface="Times New Roman" panose="02020603050405020304" pitchFamily="18" charset="0"/>
              </a:rPr>
              <a:t>דברבים</a:t>
            </a:r>
            <a:r>
              <a:rPr lang="he-IL" sz="2800" b="0" i="0" u="none" strike="noStrike" baseline="0" dirty="0">
                <a:latin typeface="Times New Roman" panose="02020603050405020304" pitchFamily="18" charset="0"/>
                <a:cs typeface="Times New Roman" panose="02020603050405020304" pitchFamily="18" charset="0"/>
              </a:rPr>
              <a:t> </a:t>
            </a:r>
            <a:r>
              <a:rPr lang="he-IL" sz="2800" b="0" i="0" u="none" strike="noStrike" baseline="0" dirty="0" err="1">
                <a:latin typeface="Times New Roman" panose="02020603050405020304" pitchFamily="18" charset="0"/>
                <a:cs typeface="Times New Roman" panose="02020603050405020304" pitchFamily="18" charset="0"/>
              </a:rPr>
              <a:t>ליכא</a:t>
            </a:r>
            <a:r>
              <a:rPr lang="he-IL" sz="2800" b="0" i="0" u="none" strike="noStrike" baseline="0" dirty="0">
                <a:latin typeface="Times New Roman" panose="02020603050405020304" pitchFamily="18" charset="0"/>
                <a:cs typeface="Times New Roman" panose="02020603050405020304" pitchFamily="18" charset="0"/>
              </a:rPr>
              <a:t> </a:t>
            </a:r>
            <a:r>
              <a:rPr lang="he-IL" sz="2800" b="0" i="0" u="none" strike="noStrike" baseline="0" dirty="0" err="1">
                <a:latin typeface="Times New Roman" panose="02020603050405020304" pitchFamily="18" charset="0"/>
                <a:cs typeface="Times New Roman" panose="02020603050405020304" pitchFamily="18" charset="0"/>
              </a:rPr>
              <a:t>חשדא</a:t>
            </a:r>
            <a:r>
              <a:rPr lang="he-IL" sz="2800" b="0" i="0" u="none" strike="noStrike" baseline="0" dirty="0">
                <a:latin typeface="Times New Roman" panose="02020603050405020304" pitchFamily="18" charset="0"/>
                <a:cs typeface="Times New Roman" panose="02020603050405020304" pitchFamily="18" charset="0"/>
              </a:rPr>
              <a:t> בבהכ״נ </a:t>
            </a:r>
            <a:r>
              <a:rPr lang="he-IL" sz="2800" b="0" i="0" u="none" strike="noStrike" baseline="0" dirty="0" err="1">
                <a:latin typeface="Times New Roman" panose="02020603050405020304" pitchFamily="18" charset="0"/>
                <a:cs typeface="Times New Roman" panose="02020603050405020304" pitchFamily="18" charset="0"/>
              </a:rPr>
              <a:t>גזרינן</a:t>
            </a:r>
            <a:r>
              <a:rPr lang="he-IL" sz="2800" b="0" i="0" u="none" strike="noStrike" baseline="0" dirty="0">
                <a:latin typeface="Times New Roman" panose="02020603050405020304" pitchFamily="18" charset="0"/>
                <a:cs typeface="Times New Roman" panose="02020603050405020304" pitchFamily="18" charset="0"/>
              </a:rPr>
              <a:t> טפי שהוא מקום תפלה</a:t>
            </a:r>
            <a:endParaRPr lang="en-US" sz="2800" b="0" i="0" u="none" strike="noStrike" baseline="0" dirty="0">
              <a:latin typeface="Times New Roman" panose="02020603050405020304" pitchFamily="18" charset="0"/>
              <a:cs typeface="Times New Roman" panose="02020603050405020304" pitchFamily="18" charset="0"/>
            </a:endParaRPr>
          </a:p>
          <a:p>
            <a:pPr marL="0" indent="0" algn="just" rtl="1">
              <a:buNone/>
            </a:pPr>
            <a:endParaRPr lang="en-US" sz="2800" b="0" i="0" u="none" strike="noStrike" baseline="0" dirty="0">
              <a:latin typeface="Times New Roman" panose="02020603050405020304" pitchFamily="18" charset="0"/>
              <a:cs typeface="Times New Roman" panose="02020603050405020304" pitchFamily="18" charset="0"/>
            </a:endParaRPr>
          </a:p>
          <a:p>
            <a:pPr marL="0" indent="0" algn="just" rtl="1">
              <a:buNone/>
            </a:pPr>
            <a:endParaRPr lang="en-US" sz="3200" dirty="0"/>
          </a:p>
        </p:txBody>
      </p:sp>
    </p:spTree>
    <p:extLst>
      <p:ext uri="{BB962C8B-B14F-4D97-AF65-F5344CB8AC3E}">
        <p14:creationId xmlns:p14="http://schemas.microsoft.com/office/powerpoint/2010/main" val="361760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D9E6-73CF-479A-B6C2-2AB588C4AF2E}"/>
              </a:ext>
            </a:extLst>
          </p:cNvPr>
          <p:cNvSpPr>
            <a:spLocks noGrp="1"/>
          </p:cNvSpPr>
          <p:nvPr>
            <p:ph type="title"/>
          </p:nvPr>
        </p:nvSpPr>
        <p:spPr/>
        <p:txBody>
          <a:bodyPr/>
          <a:lstStyle/>
          <a:p>
            <a:r>
              <a:rPr lang="en-US" dirty="0"/>
              <a:t>The Lion’s Path</a:t>
            </a:r>
          </a:p>
        </p:txBody>
      </p:sp>
      <p:sp>
        <p:nvSpPr>
          <p:cNvPr id="3" name="Content Placeholder 2">
            <a:extLst>
              <a:ext uri="{FF2B5EF4-FFF2-40B4-BE49-F238E27FC236}">
                <a16:creationId xmlns:a16="http://schemas.microsoft.com/office/drawing/2014/main" id="{F7430F78-31D1-4A6F-B4A9-A659E9CB6283}"/>
              </a:ext>
            </a:extLst>
          </p:cNvPr>
          <p:cNvSpPr>
            <a:spLocks noGrp="1"/>
          </p:cNvSpPr>
          <p:nvPr>
            <p:ph idx="1"/>
          </p:nvPr>
        </p:nvSpPr>
        <p:spPr/>
        <p:txBody>
          <a:bodyPr/>
          <a:lstStyle/>
          <a:p>
            <a:r>
              <a:rPr lang="en-US" dirty="0"/>
              <a:t>What does a lion represent?</a:t>
            </a:r>
          </a:p>
          <a:p>
            <a:r>
              <a:rPr lang="en-US" dirty="0"/>
              <a:t>History of using Lions in Decoration</a:t>
            </a:r>
          </a:p>
          <a:p>
            <a:r>
              <a:rPr lang="en-US" dirty="0"/>
              <a:t>Can one place sculptures of lions and other living beings in Synagogues?</a:t>
            </a:r>
          </a:p>
          <a:p>
            <a:endParaRPr lang="en-US" dirty="0"/>
          </a:p>
        </p:txBody>
      </p:sp>
    </p:spTree>
    <p:extLst>
      <p:ext uri="{BB962C8B-B14F-4D97-AF65-F5344CB8AC3E}">
        <p14:creationId xmlns:p14="http://schemas.microsoft.com/office/powerpoint/2010/main" val="365042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3AC7-EE62-4C7F-AE6C-C2B22B7E8759}"/>
              </a:ext>
            </a:extLst>
          </p:cNvPr>
          <p:cNvSpPr>
            <a:spLocks noGrp="1"/>
          </p:cNvSpPr>
          <p:nvPr>
            <p:ph type="title"/>
          </p:nvPr>
        </p:nvSpPr>
        <p:spPr/>
        <p:txBody>
          <a:bodyPr/>
          <a:lstStyle/>
          <a:p>
            <a:r>
              <a:rPr lang="en-US" dirty="0"/>
              <a:t>Why two Lions by the Luchot?</a:t>
            </a:r>
          </a:p>
        </p:txBody>
      </p:sp>
      <p:sp>
        <p:nvSpPr>
          <p:cNvPr id="3" name="Content Placeholder 2">
            <a:extLst>
              <a:ext uri="{FF2B5EF4-FFF2-40B4-BE49-F238E27FC236}">
                <a16:creationId xmlns:a16="http://schemas.microsoft.com/office/drawing/2014/main" id="{C2A5D2EF-052F-4C5A-B5D0-2BDF95410230}"/>
              </a:ext>
            </a:extLst>
          </p:cNvPr>
          <p:cNvSpPr>
            <a:spLocks noGrp="1"/>
          </p:cNvSpPr>
          <p:nvPr>
            <p:ph sz="half" idx="1"/>
          </p:nvPr>
        </p:nvSpPr>
        <p:spPr/>
        <p:txBody>
          <a:bodyPr>
            <a:normAutofit fontScale="92500"/>
          </a:bodyPr>
          <a:lstStyle/>
          <a:p>
            <a:pPr marL="0" indent="0" algn="just">
              <a:buNone/>
            </a:pPr>
            <a:r>
              <a:rPr lang="en-US" dirty="0"/>
              <a:t>This is why there was “</a:t>
            </a:r>
            <a:r>
              <a:rPr lang="en-US" dirty="0" err="1"/>
              <a:t>Maaseh</a:t>
            </a:r>
            <a:r>
              <a:rPr lang="en-US" dirty="0"/>
              <a:t> </a:t>
            </a:r>
            <a:r>
              <a:rPr lang="en-US" dirty="0" err="1"/>
              <a:t>Cheruvim</a:t>
            </a:r>
            <a:r>
              <a:rPr lang="en-US" dirty="0"/>
              <a:t>” in the </a:t>
            </a:r>
            <a:r>
              <a:rPr lang="en-US" dirty="0" err="1"/>
              <a:t>Mishkan</a:t>
            </a:r>
            <a:r>
              <a:rPr lang="en-US" dirty="0"/>
              <a:t>, to demonstrate that angels exists. And we have two lions and not one is so that people don’t think that it is a shape of a deity that we are worshipping. </a:t>
            </a:r>
          </a:p>
          <a:p>
            <a:pPr marL="0" indent="0" algn="just">
              <a:buNone/>
            </a:pPr>
            <a:r>
              <a:rPr lang="en-US" dirty="0"/>
              <a:t>And if you want to say that aren’t there two powers then? That is not the case since the </a:t>
            </a:r>
            <a:r>
              <a:rPr lang="en-US" dirty="0" err="1"/>
              <a:t>Cheruvim</a:t>
            </a:r>
            <a:r>
              <a:rPr lang="en-US" dirty="0"/>
              <a:t> stretch their wings upward to G-d to accept His overflowing power, which is the Rambam’s opinion. That is why we have lions over the Aron </a:t>
            </a:r>
            <a:r>
              <a:rPr lang="en-US" dirty="0" err="1"/>
              <a:t>HaKodesh</a:t>
            </a:r>
            <a:r>
              <a:rPr lang="en-US" dirty="0"/>
              <a:t> in memory of the Temple</a:t>
            </a:r>
          </a:p>
        </p:txBody>
      </p:sp>
      <p:sp>
        <p:nvSpPr>
          <p:cNvPr id="4" name="Content Placeholder 3">
            <a:extLst>
              <a:ext uri="{FF2B5EF4-FFF2-40B4-BE49-F238E27FC236}">
                <a16:creationId xmlns:a16="http://schemas.microsoft.com/office/drawing/2014/main" id="{FA2F593D-A22E-4D06-9914-E40C406BFEF0}"/>
              </a:ext>
            </a:extLst>
          </p:cNvPr>
          <p:cNvSpPr>
            <a:spLocks noGrp="1"/>
          </p:cNvSpPr>
          <p:nvPr>
            <p:ph sz="half" idx="2"/>
          </p:nvPr>
        </p:nvSpPr>
        <p:spPr/>
        <p:txBody>
          <a:bodyPr>
            <a:normAutofit fontScale="92500"/>
          </a:bodyPr>
          <a:lstStyle/>
          <a:p>
            <a:pPr marL="0" indent="0" algn="just" rtl="1">
              <a:buNone/>
            </a:pPr>
            <a:r>
              <a:rPr lang="he-IL" sz="2400" b="0" i="0" u="none" strike="noStrike" baseline="0" dirty="0">
                <a:latin typeface="Times New Roman" panose="02020603050405020304" pitchFamily="18" charset="0"/>
                <a:cs typeface="Times New Roman" panose="02020603050405020304" pitchFamily="18" charset="0"/>
              </a:rPr>
              <a:t>ומפני זה </a:t>
            </a:r>
            <a:r>
              <a:rPr lang="he-IL" sz="2400" b="0" i="0" u="none" strike="noStrike" baseline="0" dirty="0" err="1">
                <a:latin typeface="Times New Roman" panose="02020603050405020304" pitchFamily="18" charset="0"/>
                <a:cs typeface="Times New Roman" panose="02020603050405020304" pitchFamily="18" charset="0"/>
              </a:rPr>
              <a:t>צוה</a:t>
            </a:r>
            <a:r>
              <a:rPr lang="he-IL" sz="2400" b="0" i="0" u="none" strike="noStrike" baseline="0" dirty="0">
                <a:latin typeface="Times New Roman" panose="02020603050405020304" pitchFamily="18" charset="0"/>
                <a:cs typeface="Times New Roman" panose="02020603050405020304" pitchFamily="18" charset="0"/>
              </a:rPr>
              <a:t> הכתוב מעשה הכרובים להורות </a:t>
            </a:r>
            <a:r>
              <a:rPr lang="he-IL" sz="2400" dirty="0">
                <a:latin typeface="Times New Roman" panose="02020603050405020304" pitchFamily="18" charset="0"/>
                <a:cs typeface="Times New Roman" panose="02020603050405020304" pitchFamily="18" charset="0"/>
              </a:rPr>
              <a:t>ע</a:t>
            </a:r>
            <a:r>
              <a:rPr lang="he-IL" sz="2400" b="0" i="0" u="none" strike="noStrike" baseline="0" dirty="0">
                <a:latin typeface="Times New Roman" panose="02020603050405020304" pitchFamily="18" charset="0"/>
                <a:cs typeface="Times New Roman" panose="02020603050405020304" pitchFamily="18" charset="0"/>
              </a:rPr>
              <a:t>ל מציאת המלאכים. ומה שהיו שנים ולא אחד כדי שלא תחשב שהוא צורת האל הנעבד. </a:t>
            </a:r>
          </a:p>
          <a:p>
            <a:pPr marL="0" indent="0" algn="just" rtl="1">
              <a:buNone/>
            </a:pPr>
            <a:r>
              <a:rPr lang="he-IL" sz="2400" b="0" i="0" u="none" strike="noStrike" baseline="0" dirty="0" err="1">
                <a:latin typeface="Times New Roman" panose="02020603050405020304" pitchFamily="18" charset="0"/>
                <a:cs typeface="Times New Roman" panose="02020603050405020304" pitchFamily="18" charset="0"/>
              </a:rPr>
              <a:t>וא</a:t>
            </a:r>
            <a:r>
              <a:rPr lang="he-IL" sz="2400" b="0" i="0" u="none" strike="noStrike" baseline="0" dirty="0">
                <a:latin typeface="Times New Roman" panose="02020603050405020304" pitchFamily="18" charset="0"/>
                <a:cs typeface="Times New Roman" panose="02020603050405020304" pitchFamily="18" charset="0"/>
              </a:rPr>
              <a:t>׳׳ת יש לכל להסתפק בשתי רשויות אין זאת שהרי פורשים כנפים למעלה ומקבלים שפע </a:t>
            </a:r>
            <a:r>
              <a:rPr lang="he-IL" sz="2400" b="0" i="0" u="none" strike="noStrike" baseline="0" dirty="0" err="1">
                <a:latin typeface="Times New Roman" panose="02020603050405020304" pitchFamily="18" charset="0"/>
                <a:cs typeface="Times New Roman" panose="02020603050405020304" pitchFamily="18" charset="0"/>
              </a:rPr>
              <a:t>כח</a:t>
            </a:r>
            <a:r>
              <a:rPr lang="he-IL" sz="2400" b="0" i="0" u="none" strike="noStrike" baseline="0" dirty="0">
                <a:latin typeface="Times New Roman" panose="02020603050405020304" pitchFamily="18" charset="0"/>
                <a:cs typeface="Times New Roman" panose="02020603050405020304" pitchFamily="18" charset="0"/>
              </a:rPr>
              <a:t> הבא להם מלמעלה זה דעת הרמב״</a:t>
            </a:r>
            <a:r>
              <a:rPr lang="he-IL" sz="2400" dirty="0">
                <a:latin typeface="Times New Roman" panose="02020603050405020304" pitchFamily="18" charset="0"/>
                <a:cs typeface="Times New Roman" panose="02020603050405020304" pitchFamily="18" charset="0"/>
              </a:rPr>
              <a:t>ם</a:t>
            </a:r>
            <a:r>
              <a:rPr lang="he-IL" sz="2400" b="0" i="0" u="none" strike="noStrike" baseline="0" dirty="0">
                <a:latin typeface="Times New Roman" panose="02020603050405020304" pitchFamily="18" charset="0"/>
                <a:cs typeface="Times New Roman" panose="02020603050405020304" pitchFamily="18" charset="0"/>
              </a:rPr>
              <a:t> </a:t>
            </a:r>
            <a:r>
              <a:rPr lang="he-IL" sz="2400" b="0" i="0" u="none" strike="noStrike" baseline="0" dirty="0" err="1">
                <a:latin typeface="Times New Roman" panose="02020603050405020304" pitchFamily="18" charset="0"/>
                <a:cs typeface="Times New Roman" panose="02020603050405020304" pitchFamily="18" charset="0"/>
              </a:rPr>
              <a:t>בענין</a:t>
            </a:r>
            <a:r>
              <a:rPr lang="he-IL" sz="2400" b="0" i="0" u="none" strike="noStrike" baseline="0" dirty="0">
                <a:latin typeface="Times New Roman" panose="02020603050405020304" pitchFamily="18" charset="0"/>
                <a:cs typeface="Times New Roman" panose="02020603050405020304" pitchFamily="18" charset="0"/>
              </a:rPr>
              <a:t> הכרובים עם קצת לשונו עכ״ל מזה בא המנהג להיות אריות </a:t>
            </a:r>
            <a:r>
              <a:rPr lang="he-IL" sz="2400" dirty="0">
                <a:latin typeface="Times New Roman" panose="02020603050405020304" pitchFamily="18" charset="0"/>
                <a:cs typeface="Times New Roman" panose="02020603050405020304" pitchFamily="18" charset="0"/>
              </a:rPr>
              <a:t>ע</a:t>
            </a:r>
            <a:r>
              <a:rPr lang="he-IL" sz="2400" b="0" i="0" u="none" strike="noStrike" baseline="0" dirty="0">
                <a:latin typeface="Times New Roman" panose="02020603050405020304" pitchFamily="18" charset="0"/>
                <a:cs typeface="Times New Roman" panose="02020603050405020304" pitchFamily="18" charset="0"/>
              </a:rPr>
              <a:t>ל הארון הקודש דוגמא לזכר למקדש</a:t>
            </a:r>
            <a:endParaRPr lang="en-US" dirty="0"/>
          </a:p>
          <a:p>
            <a:pPr marL="0" indent="0" algn="just" rtl="1">
              <a:buNone/>
            </a:pPr>
            <a:endParaRPr lang="en-US" dirty="0"/>
          </a:p>
        </p:txBody>
      </p:sp>
    </p:spTree>
    <p:extLst>
      <p:ext uri="{BB962C8B-B14F-4D97-AF65-F5344CB8AC3E}">
        <p14:creationId xmlns:p14="http://schemas.microsoft.com/office/powerpoint/2010/main" val="2298348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1EC5-C725-4E3D-9760-28DE0E8B5765}"/>
              </a:ext>
            </a:extLst>
          </p:cNvPr>
          <p:cNvSpPr>
            <a:spLocks noGrp="1"/>
          </p:cNvSpPr>
          <p:nvPr>
            <p:ph type="title"/>
          </p:nvPr>
        </p:nvSpPr>
        <p:spPr/>
        <p:txBody>
          <a:bodyPr/>
          <a:lstStyle/>
          <a:p>
            <a:r>
              <a:rPr lang="en-US" dirty="0"/>
              <a:t>Wait so can we have Animal decoration in shul?</a:t>
            </a:r>
          </a:p>
        </p:txBody>
      </p:sp>
      <p:sp>
        <p:nvSpPr>
          <p:cNvPr id="3" name="Content Placeholder 2">
            <a:extLst>
              <a:ext uri="{FF2B5EF4-FFF2-40B4-BE49-F238E27FC236}">
                <a16:creationId xmlns:a16="http://schemas.microsoft.com/office/drawing/2014/main" id="{E5E2E2D5-38EE-4963-8A1E-2CC32E591B55}"/>
              </a:ext>
            </a:extLst>
          </p:cNvPr>
          <p:cNvSpPr>
            <a:spLocks noGrp="1"/>
          </p:cNvSpPr>
          <p:nvPr>
            <p:ph sz="half" idx="1"/>
          </p:nvPr>
        </p:nvSpPr>
        <p:spPr/>
        <p:txBody>
          <a:bodyPr>
            <a:normAutofit fontScale="85000" lnSpcReduction="20000"/>
          </a:bodyPr>
          <a:lstStyle/>
          <a:p>
            <a:pPr marL="0" indent="0" algn="just">
              <a:buNone/>
            </a:pPr>
            <a:r>
              <a:rPr lang="en-US" dirty="0"/>
              <a:t>R’ Moshe Feinstein (20</a:t>
            </a:r>
            <a:r>
              <a:rPr lang="en-US" baseline="30000" dirty="0"/>
              <a:t>th</a:t>
            </a:r>
            <a:r>
              <a:rPr lang="en-US" dirty="0"/>
              <a:t> century, NY USA) </a:t>
            </a:r>
          </a:p>
          <a:p>
            <a:pPr marL="0" indent="0" algn="just">
              <a:buNone/>
            </a:pPr>
            <a:r>
              <a:rPr lang="en-US" dirty="0" err="1"/>
              <a:t>Igrot</a:t>
            </a:r>
            <a:r>
              <a:rPr lang="en-US" dirty="0"/>
              <a:t> Moshe </a:t>
            </a:r>
            <a:r>
              <a:rPr lang="en-US" dirty="0" err="1"/>
              <a:t>Yoreh</a:t>
            </a:r>
            <a:r>
              <a:rPr lang="en-US" dirty="0"/>
              <a:t> </a:t>
            </a:r>
            <a:r>
              <a:rPr lang="en-US" dirty="0" err="1"/>
              <a:t>Deah</a:t>
            </a:r>
            <a:r>
              <a:rPr lang="en-US" dirty="0"/>
              <a:t> 2:55</a:t>
            </a:r>
          </a:p>
          <a:p>
            <a:pPr marL="0" indent="0" algn="just">
              <a:buNone/>
            </a:pPr>
            <a:r>
              <a:rPr lang="en-US" dirty="0"/>
              <a:t>Even if we were to be stringent for the other opinions, the Ran says that this would only apply when the non-Jews worship them, (as is quoted by the GR”A and Mordechai)…</a:t>
            </a:r>
          </a:p>
          <a:p>
            <a:pPr marL="0" indent="0" algn="just">
              <a:buNone/>
            </a:pPr>
            <a:r>
              <a:rPr lang="en-US" dirty="0"/>
              <a:t>The simple minhag nowadays is the same as it was in the days of the Ran and the Shulchan </a:t>
            </a:r>
            <a:r>
              <a:rPr lang="en-US" dirty="0" err="1"/>
              <a:t>Aruch</a:t>
            </a:r>
            <a:r>
              <a:rPr lang="en-US" dirty="0"/>
              <a:t> to allow lion decorations on the Aron and the </a:t>
            </a:r>
            <a:r>
              <a:rPr lang="en-US" dirty="0" err="1"/>
              <a:t>Parochet</a:t>
            </a:r>
            <a:r>
              <a:rPr lang="en-US" dirty="0"/>
              <a:t>. Even though the </a:t>
            </a:r>
            <a:r>
              <a:rPr lang="en-US" dirty="0" err="1"/>
              <a:t>Birkei</a:t>
            </a:r>
            <a:r>
              <a:rPr lang="en-US" dirty="0"/>
              <a:t> Yosef says it is prohibited to do so, and even though he didn’t forbid making one, or having such a sculpture is prohibited at home too. While one can be stringent if one would like to in their own home, they should not introduce this stringency elsewhere.</a:t>
            </a:r>
          </a:p>
        </p:txBody>
      </p:sp>
      <p:sp>
        <p:nvSpPr>
          <p:cNvPr id="4" name="Content Placeholder 3">
            <a:extLst>
              <a:ext uri="{FF2B5EF4-FFF2-40B4-BE49-F238E27FC236}">
                <a16:creationId xmlns:a16="http://schemas.microsoft.com/office/drawing/2014/main" id="{DE2BC2B4-8042-4AC2-8B7D-27EF276EF1D1}"/>
              </a:ext>
            </a:extLst>
          </p:cNvPr>
          <p:cNvSpPr>
            <a:spLocks noGrp="1"/>
          </p:cNvSpPr>
          <p:nvPr>
            <p:ph sz="half" idx="2"/>
          </p:nvPr>
        </p:nvSpPr>
        <p:spPr/>
        <p:txBody>
          <a:bodyPr>
            <a:normAutofit fontScale="85000" lnSpcReduction="20000"/>
          </a:bodyPr>
          <a:lstStyle/>
          <a:p>
            <a:pPr marL="0" indent="0" algn="just" rtl="1">
              <a:buNone/>
            </a:pPr>
            <a:r>
              <a:rPr lang="he-IL" dirty="0"/>
              <a:t>שו"ת אגרות משה יורה דעה חלק ב סימן </a:t>
            </a:r>
            <a:r>
              <a:rPr lang="he-IL" dirty="0" err="1"/>
              <a:t>נה</a:t>
            </a:r>
            <a:endParaRPr lang="he-IL" dirty="0"/>
          </a:p>
          <a:p>
            <a:pPr marL="0" indent="0" algn="just" rtl="1">
              <a:buNone/>
            </a:pPr>
            <a:r>
              <a:rPr lang="he-IL" dirty="0"/>
              <a:t>אבל אף אם נחוש לשיטתן הא כתב </a:t>
            </a:r>
            <a:r>
              <a:rPr lang="he-IL" dirty="0" err="1"/>
              <a:t>הר"ן</a:t>
            </a:r>
            <a:r>
              <a:rPr lang="he-IL" dirty="0"/>
              <a:t> שם דאין לאסור כשאין </a:t>
            </a:r>
            <a:r>
              <a:rPr lang="he-IL" dirty="0" err="1"/>
              <a:t>העכו"ם</a:t>
            </a:r>
            <a:r>
              <a:rPr lang="he-IL" dirty="0"/>
              <a:t> </a:t>
            </a:r>
            <a:r>
              <a:rPr lang="he-IL" dirty="0" err="1"/>
              <a:t>עובדין</a:t>
            </a:r>
            <a:r>
              <a:rPr lang="he-IL" dirty="0"/>
              <a:t> להם והביאו גם </a:t>
            </a:r>
            <a:r>
              <a:rPr lang="he-IL" dirty="0" err="1"/>
              <a:t>הגר"א</a:t>
            </a:r>
            <a:r>
              <a:rPr lang="he-IL" dirty="0"/>
              <a:t> וכן הא הוא גם במרדכי, ומסיק </a:t>
            </a:r>
            <a:r>
              <a:rPr lang="he-IL" dirty="0" err="1"/>
              <a:t>הגר"א</a:t>
            </a:r>
            <a:r>
              <a:rPr lang="he-IL" dirty="0"/>
              <a:t> שלכן </a:t>
            </a:r>
            <a:r>
              <a:rPr lang="he-IL" dirty="0" err="1"/>
              <a:t>בזה"ז</a:t>
            </a:r>
            <a:r>
              <a:rPr lang="he-IL" dirty="0"/>
              <a:t> </a:t>
            </a:r>
            <a:r>
              <a:rPr lang="he-IL" dirty="0" err="1"/>
              <a:t>מותרין</a:t>
            </a:r>
            <a:r>
              <a:rPr lang="he-IL" dirty="0"/>
              <a:t> כל הצורות שלא אסרה תורה אף בבולטות, וכן מסיק </a:t>
            </a:r>
            <a:r>
              <a:rPr lang="he-IL" dirty="0" err="1"/>
              <a:t>הר"ן</a:t>
            </a:r>
            <a:r>
              <a:rPr lang="he-IL" dirty="0"/>
              <a:t> שכן המנהג לקיים צורות בולטות שלא אסרה תורה ולא שמענו מי שמיחה בכך. ...</a:t>
            </a:r>
          </a:p>
          <a:p>
            <a:pPr marL="0" indent="0" algn="just" rtl="1">
              <a:buNone/>
            </a:pPr>
            <a:r>
              <a:rPr lang="he-IL" dirty="0"/>
              <a:t>וכמו שהמנהג פשוט גם עתה כמנהג שהיה בימי </a:t>
            </a:r>
            <a:r>
              <a:rPr lang="he-IL" dirty="0" err="1"/>
              <a:t>הר"ן</a:t>
            </a:r>
            <a:r>
              <a:rPr lang="he-IL" dirty="0"/>
              <a:t> וכפסק </a:t>
            </a:r>
            <a:r>
              <a:rPr lang="he-IL" dirty="0" err="1"/>
              <a:t>הש"ע</a:t>
            </a:r>
            <a:r>
              <a:rPr lang="he-IL" dirty="0"/>
              <a:t> </a:t>
            </a:r>
            <a:r>
              <a:rPr lang="he-IL" dirty="0" err="1"/>
              <a:t>שעושין</a:t>
            </a:r>
            <a:r>
              <a:rPr lang="he-IL" dirty="0"/>
              <a:t> גם צורות אריות על אה"ק והפרוכת ואין למחות בזה. ואם אחד רוצה להחמיר כשיטת </a:t>
            </a:r>
            <a:r>
              <a:rPr lang="he-IL" dirty="0" err="1"/>
              <a:t>הגמ"יי</a:t>
            </a:r>
            <a:r>
              <a:rPr lang="he-IL" dirty="0"/>
              <a:t> הרשות בידו אבל לא להורות </a:t>
            </a:r>
            <a:r>
              <a:rPr lang="he-IL" dirty="0" err="1"/>
              <a:t>לאחריני</a:t>
            </a:r>
            <a:r>
              <a:rPr lang="he-IL" dirty="0"/>
              <a:t>. אבל </a:t>
            </a:r>
            <a:r>
              <a:rPr lang="he-IL" dirty="0" err="1"/>
              <a:t>להגמ"יי</a:t>
            </a:r>
            <a:r>
              <a:rPr lang="he-IL" dirty="0"/>
              <a:t> לא רק נשר אסור אלא כל </a:t>
            </a:r>
            <a:r>
              <a:rPr lang="he-IL" dirty="0" err="1"/>
              <a:t>הבע"ח</a:t>
            </a:r>
            <a:r>
              <a:rPr lang="he-IL" dirty="0"/>
              <a:t>. ואף שבברכי יוסף הביא לאסור בביהכ"נ לא נהגו כמותו, ואף הוא לא אסר מצד עשיה </a:t>
            </a:r>
            <a:r>
              <a:rPr lang="he-IL" dirty="0" err="1"/>
              <a:t>דא"כ</a:t>
            </a:r>
            <a:r>
              <a:rPr lang="he-IL" dirty="0"/>
              <a:t> גם בביתו היה אוסר. ואולי הוא </a:t>
            </a:r>
            <a:r>
              <a:rPr lang="he-IL" dirty="0" err="1"/>
              <a:t>חומרא</a:t>
            </a:r>
            <a:r>
              <a:rPr lang="he-IL" dirty="0"/>
              <a:t> מסברת עצמו שבמקום </a:t>
            </a:r>
            <a:r>
              <a:rPr lang="he-IL" dirty="0" err="1"/>
              <a:t>שמתפללין</a:t>
            </a:r>
            <a:r>
              <a:rPr lang="he-IL" dirty="0"/>
              <a:t> יש לחוש יותר </a:t>
            </a:r>
            <a:r>
              <a:rPr lang="he-IL" dirty="0" err="1"/>
              <a:t>לחשדא</a:t>
            </a:r>
            <a:r>
              <a:rPr lang="he-IL" dirty="0"/>
              <a:t> </a:t>
            </a:r>
            <a:r>
              <a:rPr lang="he-IL" dirty="0" err="1"/>
              <a:t>כדהוזכר</a:t>
            </a:r>
            <a:r>
              <a:rPr lang="he-IL" dirty="0"/>
              <a:t> </a:t>
            </a:r>
            <a:r>
              <a:rPr lang="he-IL" dirty="0" err="1"/>
              <a:t>סברא</a:t>
            </a:r>
            <a:r>
              <a:rPr lang="he-IL" dirty="0"/>
              <a:t> כזו בפ"ת </a:t>
            </a:r>
            <a:r>
              <a:rPr lang="he-IL" dirty="0" err="1"/>
              <a:t>סק"ח</a:t>
            </a:r>
            <a:r>
              <a:rPr lang="he-IL" dirty="0"/>
              <a:t>, ואין להחמיר זה במקום שלא נהגו </a:t>
            </a:r>
            <a:r>
              <a:rPr lang="he-IL" dirty="0" err="1"/>
              <a:t>החומרא</a:t>
            </a:r>
            <a:r>
              <a:rPr lang="he-IL" dirty="0"/>
              <a:t>. </a:t>
            </a:r>
            <a:endParaRPr lang="en-US" dirty="0"/>
          </a:p>
        </p:txBody>
      </p:sp>
    </p:spTree>
    <p:extLst>
      <p:ext uri="{BB962C8B-B14F-4D97-AF65-F5344CB8AC3E}">
        <p14:creationId xmlns:p14="http://schemas.microsoft.com/office/powerpoint/2010/main" val="176260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0A51-1B4D-418A-8972-BB93DFCB9D2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886EA04-310D-4895-A813-2DF310DD866B}"/>
              </a:ext>
            </a:extLst>
          </p:cNvPr>
          <p:cNvSpPr>
            <a:spLocks noGrp="1"/>
          </p:cNvSpPr>
          <p:nvPr>
            <p:ph sz="half" idx="1"/>
          </p:nvPr>
        </p:nvSpPr>
        <p:spPr/>
        <p:txBody>
          <a:bodyPr/>
          <a:lstStyle/>
          <a:p>
            <a:pPr marL="0" indent="0" algn="just">
              <a:buNone/>
            </a:pPr>
            <a:r>
              <a:rPr lang="en-US" dirty="0"/>
              <a:t>Standard practice appears to follow </a:t>
            </a:r>
            <a:r>
              <a:rPr lang="en-US" dirty="0" err="1"/>
              <a:t>Rabeinu</a:t>
            </a:r>
            <a:r>
              <a:rPr lang="en-US" dirty="0"/>
              <a:t> Ephraim and the Beit Yosef even though Rabbi Yosef Karo forbids it in his responsa </a:t>
            </a:r>
            <a:r>
              <a:rPr lang="en-US" dirty="0" err="1"/>
              <a:t>Avkat</a:t>
            </a:r>
            <a:r>
              <a:rPr lang="en-US" dirty="0"/>
              <a:t> Rochel.</a:t>
            </a:r>
          </a:p>
          <a:p>
            <a:pPr marL="0" indent="0" algn="just">
              <a:buNone/>
            </a:pPr>
            <a:r>
              <a:rPr lang="en-US" dirty="0"/>
              <a:t>Please consult your local orthodox Rabbi for what you should do </a:t>
            </a:r>
          </a:p>
        </p:txBody>
      </p:sp>
      <p:sp>
        <p:nvSpPr>
          <p:cNvPr id="4" name="Content Placeholder 3">
            <a:extLst>
              <a:ext uri="{FF2B5EF4-FFF2-40B4-BE49-F238E27FC236}">
                <a16:creationId xmlns:a16="http://schemas.microsoft.com/office/drawing/2014/main" id="{FE136EC4-CBBD-4440-885F-182C08DC630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87786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CB7B-38BE-45A2-8872-9A36BFC65A6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A14AFF5-A19D-445D-B9C6-A4016168840D}"/>
              </a:ext>
            </a:extLst>
          </p:cNvPr>
          <p:cNvSpPr>
            <a:spLocks noGrp="1"/>
          </p:cNvSpPr>
          <p:nvPr>
            <p:ph sz="half" idx="1"/>
          </p:nvPr>
        </p:nvSpPr>
        <p:spPr/>
        <p:txBody>
          <a:bodyPr/>
          <a:lstStyle/>
          <a:p>
            <a:r>
              <a:rPr lang="en-US" dirty="0"/>
              <a:t>Lions represent </a:t>
            </a:r>
          </a:p>
          <a:p>
            <a:pPr lvl="1"/>
            <a:r>
              <a:rPr lang="en-US" dirty="0"/>
              <a:t>bravery, </a:t>
            </a:r>
          </a:p>
          <a:p>
            <a:pPr lvl="1"/>
            <a:r>
              <a:rPr lang="en-US" dirty="0"/>
              <a:t>strength, </a:t>
            </a:r>
          </a:p>
          <a:p>
            <a:pPr lvl="1"/>
            <a:r>
              <a:rPr lang="en-US" dirty="0"/>
              <a:t>leadership </a:t>
            </a:r>
          </a:p>
          <a:p>
            <a:pPr lvl="1"/>
            <a:r>
              <a:rPr lang="en-US" dirty="0"/>
              <a:t>Yehuda</a:t>
            </a:r>
          </a:p>
          <a:p>
            <a:pPr lvl="1"/>
            <a:r>
              <a:rPr lang="en-US" dirty="0"/>
              <a:t>Davidic Monarchy</a:t>
            </a:r>
          </a:p>
          <a:p>
            <a:pPr lvl="1"/>
            <a:r>
              <a:rPr lang="en-US" dirty="0"/>
              <a:t>G-d</a:t>
            </a:r>
          </a:p>
          <a:p>
            <a:pPr lvl="1"/>
            <a:r>
              <a:rPr lang="en-US" dirty="0"/>
              <a:t>Jerusalem</a:t>
            </a:r>
          </a:p>
          <a:p>
            <a:pPr lvl="1"/>
            <a:r>
              <a:rPr lang="en-US" dirty="0"/>
              <a:t>The Temple</a:t>
            </a:r>
          </a:p>
          <a:p>
            <a:r>
              <a:rPr lang="en-US" dirty="0"/>
              <a:t>Found in the </a:t>
            </a:r>
            <a:r>
              <a:rPr lang="en-US" dirty="0" err="1"/>
              <a:t>Mishkan</a:t>
            </a:r>
            <a:r>
              <a:rPr lang="en-US" dirty="0"/>
              <a:t>, Beit </a:t>
            </a:r>
            <a:r>
              <a:rPr lang="en-US" dirty="0" err="1"/>
              <a:t>Hamikdash</a:t>
            </a:r>
            <a:r>
              <a:rPr lang="en-US" dirty="0"/>
              <a:t>, throne rooms and shuls</a:t>
            </a:r>
          </a:p>
        </p:txBody>
      </p:sp>
      <p:sp>
        <p:nvSpPr>
          <p:cNvPr id="4" name="Content Placeholder 3">
            <a:extLst>
              <a:ext uri="{FF2B5EF4-FFF2-40B4-BE49-F238E27FC236}">
                <a16:creationId xmlns:a16="http://schemas.microsoft.com/office/drawing/2014/main" id="{3DFA8846-DAC3-4B7B-9009-B76682B4A53E}"/>
              </a:ext>
            </a:extLst>
          </p:cNvPr>
          <p:cNvSpPr>
            <a:spLocks noGrp="1"/>
          </p:cNvSpPr>
          <p:nvPr>
            <p:ph sz="half" idx="2"/>
          </p:nvPr>
        </p:nvSpPr>
        <p:spPr/>
        <p:txBody>
          <a:bodyPr/>
          <a:lstStyle/>
          <a:p>
            <a:r>
              <a:rPr lang="en-US" dirty="0"/>
              <a:t>Can we have lions in our shuls?</a:t>
            </a:r>
          </a:p>
          <a:p>
            <a:pPr lvl="1"/>
            <a:r>
              <a:rPr lang="en-US" dirty="0"/>
              <a:t>No – </a:t>
            </a:r>
          </a:p>
          <a:p>
            <a:pPr lvl="2"/>
            <a:r>
              <a:rPr lang="en-US" dirty="0"/>
              <a:t>It’s an idol!</a:t>
            </a:r>
          </a:p>
          <a:p>
            <a:pPr lvl="2"/>
            <a:r>
              <a:rPr lang="en-US" dirty="0"/>
              <a:t>Looks like you are worshiping it</a:t>
            </a:r>
          </a:p>
          <a:p>
            <a:pPr lvl="2"/>
            <a:r>
              <a:rPr lang="en-US" dirty="0"/>
              <a:t>Distracting</a:t>
            </a:r>
          </a:p>
          <a:p>
            <a:pPr lvl="1"/>
            <a:r>
              <a:rPr lang="en-US" dirty="0"/>
              <a:t>Yes – </a:t>
            </a:r>
          </a:p>
          <a:p>
            <a:pPr lvl="2"/>
            <a:r>
              <a:rPr lang="en-US" dirty="0"/>
              <a:t>clearly not worshipping it</a:t>
            </a:r>
          </a:p>
          <a:p>
            <a:pPr lvl="2"/>
            <a:r>
              <a:rPr lang="en-US" dirty="0"/>
              <a:t>Practice is that it’s permitted</a:t>
            </a:r>
          </a:p>
          <a:p>
            <a:pPr lvl="2"/>
            <a:endParaRPr lang="en-US" dirty="0"/>
          </a:p>
          <a:p>
            <a:r>
              <a:rPr lang="en-US" dirty="0"/>
              <a:t>Please consult your local Rabbi when changing shul decor</a:t>
            </a:r>
          </a:p>
        </p:txBody>
      </p:sp>
    </p:spTree>
    <p:extLst>
      <p:ext uri="{BB962C8B-B14F-4D97-AF65-F5344CB8AC3E}">
        <p14:creationId xmlns:p14="http://schemas.microsoft.com/office/powerpoint/2010/main" val="297129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9AFF-36F5-49E0-B695-3C2D0ED6BD0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83BDBD40-E41B-4406-9DB6-D337A84C540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03531" y="0"/>
            <a:ext cx="5334000" cy="6838916"/>
          </a:xfrm>
        </p:spPr>
      </p:pic>
      <p:sp>
        <p:nvSpPr>
          <p:cNvPr id="4" name="Content Placeholder 3">
            <a:extLst>
              <a:ext uri="{FF2B5EF4-FFF2-40B4-BE49-F238E27FC236}">
                <a16:creationId xmlns:a16="http://schemas.microsoft.com/office/drawing/2014/main" id="{0C0A7478-F412-4D7E-99AD-5F9A1805C64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66065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F00F-DB74-4CDE-9B8E-977589781927}"/>
              </a:ext>
            </a:extLst>
          </p:cNvPr>
          <p:cNvSpPr>
            <a:spLocks noGrp="1"/>
          </p:cNvSpPr>
          <p:nvPr>
            <p:ph type="title"/>
          </p:nvPr>
        </p:nvSpPr>
        <p:spPr/>
        <p:txBody>
          <a:bodyPr/>
          <a:lstStyle/>
          <a:p>
            <a:r>
              <a:rPr lang="en-US" dirty="0"/>
              <a:t>acknowledgements</a:t>
            </a:r>
          </a:p>
        </p:txBody>
      </p:sp>
      <p:sp>
        <p:nvSpPr>
          <p:cNvPr id="10" name="Content Placeholder 9">
            <a:extLst>
              <a:ext uri="{FF2B5EF4-FFF2-40B4-BE49-F238E27FC236}">
                <a16:creationId xmlns:a16="http://schemas.microsoft.com/office/drawing/2014/main" id="{473B7AAB-7370-4834-8944-9C6B1F6476DF}"/>
              </a:ext>
            </a:extLst>
          </p:cNvPr>
          <p:cNvSpPr>
            <a:spLocks noGrp="1"/>
          </p:cNvSpPr>
          <p:nvPr>
            <p:ph sz="half" idx="1"/>
          </p:nvPr>
        </p:nvSpPr>
        <p:spPr>
          <a:xfrm>
            <a:off x="685800" y="2194559"/>
            <a:ext cx="4445493" cy="4024125"/>
          </a:xfrm>
        </p:spPr>
        <p:txBody>
          <a:bodyPr/>
          <a:lstStyle/>
          <a:p>
            <a:r>
              <a:rPr lang="en-US" dirty="0" err="1"/>
              <a:t>Shu”t</a:t>
            </a:r>
            <a:r>
              <a:rPr lang="en-US" dirty="0"/>
              <a:t> </a:t>
            </a:r>
            <a:r>
              <a:rPr lang="en-US" dirty="0" err="1"/>
              <a:t>Omanut</a:t>
            </a:r>
            <a:r>
              <a:rPr lang="en-US" dirty="0"/>
              <a:t>  </a:t>
            </a:r>
          </a:p>
          <a:p>
            <a:pPr lvl="1"/>
            <a:r>
              <a:rPr lang="en-US" dirty="0"/>
              <a:t>by Rabbi David Avraham </a:t>
            </a:r>
            <a:r>
              <a:rPr lang="en-US" dirty="0" err="1"/>
              <a:t>Spektor</a:t>
            </a:r>
            <a:r>
              <a:rPr lang="en-US" dirty="0"/>
              <a:t> </a:t>
            </a:r>
            <a:r>
              <a:rPr lang="en-US" dirty="0" err="1"/>
              <a:t>zt”l</a:t>
            </a:r>
            <a:r>
              <a:rPr lang="en-US" dirty="0"/>
              <a:t> (1955-2013)</a:t>
            </a:r>
          </a:p>
          <a:p>
            <a:r>
              <a:rPr lang="en-US" dirty="0"/>
              <a:t>Torah Encyclopedia of the Animal </a:t>
            </a:r>
            <a:r>
              <a:rPr lang="en-US" dirty="0" err="1"/>
              <a:t>Kingdowm</a:t>
            </a:r>
            <a:r>
              <a:rPr lang="en-US" dirty="0"/>
              <a:t> </a:t>
            </a:r>
          </a:p>
          <a:p>
            <a:pPr lvl="1"/>
            <a:r>
              <a:rPr lang="en-US" dirty="0"/>
              <a:t>by Rabbi Natan </a:t>
            </a:r>
            <a:r>
              <a:rPr lang="en-US" dirty="0" err="1"/>
              <a:t>Slifkin</a:t>
            </a:r>
            <a:endParaRPr lang="en-US" dirty="0"/>
          </a:p>
        </p:txBody>
      </p:sp>
      <p:pic>
        <p:nvPicPr>
          <p:cNvPr id="1026" name="Picture 2">
            <a:extLst>
              <a:ext uri="{FF2B5EF4-FFF2-40B4-BE49-F238E27FC236}">
                <a16:creationId xmlns:a16="http://schemas.microsoft.com/office/drawing/2014/main" id="{2FDB0001-52A3-4050-AB2D-41160F8C4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750" y="2052916"/>
            <a:ext cx="3189365" cy="42524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The Torah Encyclopedia of the Animal Kingdom">
            <a:hlinkClick r:id="rId3"/>
            <a:extLst>
              <a:ext uri="{FF2B5EF4-FFF2-40B4-BE49-F238E27FC236}">
                <a16:creationId xmlns:a16="http://schemas.microsoft.com/office/drawing/2014/main" id="{EF980F00-210A-4E0D-B8CE-70513A13804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817079" y="2057401"/>
            <a:ext cx="3007977" cy="42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8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04FC-417A-4F70-9617-6EC1CD803A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2B51D5-F1D3-40C3-AE91-CB5259AE0755}"/>
              </a:ext>
            </a:extLst>
          </p:cNvPr>
          <p:cNvSpPr>
            <a:spLocks noGrp="1"/>
          </p:cNvSpPr>
          <p:nvPr>
            <p:ph sz="half" idx="1"/>
          </p:nvPr>
        </p:nvSpPr>
        <p:spPr>
          <a:xfrm>
            <a:off x="497151" y="5505543"/>
            <a:ext cx="5522650" cy="1176167"/>
          </a:xfrm>
        </p:spPr>
        <p:txBody>
          <a:bodyPr>
            <a:normAutofit/>
          </a:bodyPr>
          <a:lstStyle/>
          <a:p>
            <a:pPr marL="0" indent="0">
              <a:buNone/>
            </a:pPr>
            <a:r>
              <a:rPr lang="en-US" dirty="0">
                <a:hlinkClick r:id="rId2"/>
              </a:rPr>
              <a:t>Rabbi </a:t>
            </a:r>
            <a:r>
              <a:rPr lang="en-US" dirty="0" err="1">
                <a:hlinkClick r:id="rId2"/>
              </a:rPr>
              <a:t>Akiva</a:t>
            </a:r>
            <a:r>
              <a:rPr lang="en-US" dirty="0">
                <a:hlinkClick r:id="rId2"/>
              </a:rPr>
              <a:t> Males </a:t>
            </a:r>
            <a:endParaRPr lang="en-US" dirty="0"/>
          </a:p>
          <a:p>
            <a:pPr marL="0" indent="0">
              <a:buNone/>
            </a:pPr>
            <a:r>
              <a:rPr lang="en-US" dirty="0"/>
              <a:t>Photo from </a:t>
            </a:r>
            <a:r>
              <a:rPr lang="en-US" dirty="0" err="1"/>
              <a:t>Kesher</a:t>
            </a:r>
            <a:r>
              <a:rPr lang="en-US" dirty="0"/>
              <a:t> Israel in Harrisburg, Pennsylvania  </a:t>
            </a:r>
          </a:p>
        </p:txBody>
      </p:sp>
      <p:sp>
        <p:nvSpPr>
          <p:cNvPr id="5" name="Content Placeholder 4">
            <a:extLst>
              <a:ext uri="{FF2B5EF4-FFF2-40B4-BE49-F238E27FC236}">
                <a16:creationId xmlns:a16="http://schemas.microsoft.com/office/drawing/2014/main" id="{6D6A68F3-C3A4-40A3-8845-0DF907AD757B}"/>
              </a:ext>
            </a:extLst>
          </p:cNvPr>
          <p:cNvSpPr>
            <a:spLocks noGrp="1"/>
          </p:cNvSpPr>
          <p:nvPr>
            <p:ph sz="half" idx="2"/>
          </p:nvPr>
        </p:nvSpPr>
        <p:spPr>
          <a:xfrm>
            <a:off x="6019801" y="4598633"/>
            <a:ext cx="5388004" cy="4039593"/>
          </a:xfrm>
        </p:spPr>
        <p:txBody>
          <a:bodyPr>
            <a:normAutofit/>
          </a:bodyPr>
          <a:lstStyle/>
          <a:p>
            <a:pPr marL="0" indent="0">
              <a:buNone/>
            </a:pPr>
            <a:r>
              <a:rPr lang="en-US" dirty="0"/>
              <a:t>The Carved Wooden Torah Arks of Eastern Europe, </a:t>
            </a:r>
            <a:r>
              <a:rPr lang="en-US" dirty="0" err="1"/>
              <a:t>Bracha</a:t>
            </a:r>
            <a:r>
              <a:rPr lang="en-US" dirty="0"/>
              <a:t> Yaniv, Littman Library of Jewish Civilization in association with Liverpool University Press</a:t>
            </a:r>
          </a:p>
        </p:txBody>
      </p:sp>
      <p:pic>
        <p:nvPicPr>
          <p:cNvPr id="3076" name="Picture 4">
            <a:extLst>
              <a:ext uri="{FF2B5EF4-FFF2-40B4-BE49-F238E27FC236}">
                <a16:creationId xmlns:a16="http://schemas.microsoft.com/office/drawing/2014/main" id="{50B655D1-B57F-4E75-A2E6-38E18A2E2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46492"/>
            <a:ext cx="3460240" cy="416501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op half of the ark from synagogue in Pavoloch, Ukraine, 2010">
            <a:extLst>
              <a:ext uri="{FF2B5EF4-FFF2-40B4-BE49-F238E27FC236}">
                <a16:creationId xmlns:a16="http://schemas.microsoft.com/office/drawing/2014/main" id="{FF5D90B9-BB1F-463A-9C9C-09A3E1FD2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640" y="639316"/>
            <a:ext cx="6607438" cy="37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331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6DF0-4143-4284-8524-2A389E4532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232591-C029-4B8D-B8CF-5F93AFB59A4E}"/>
              </a:ext>
            </a:extLst>
          </p:cNvPr>
          <p:cNvSpPr>
            <a:spLocks noGrp="1"/>
          </p:cNvSpPr>
          <p:nvPr>
            <p:ph sz="half" idx="1"/>
          </p:nvPr>
        </p:nvSpPr>
        <p:spPr>
          <a:xfrm>
            <a:off x="685800" y="2194559"/>
            <a:ext cx="4935430" cy="4024125"/>
          </a:xfrm>
        </p:spPr>
        <p:txBody>
          <a:bodyPr/>
          <a:lstStyle/>
          <a:p>
            <a:r>
              <a:rPr lang="en-US" dirty="0">
                <a:hlinkClick r:id="rId2"/>
              </a:rPr>
              <a:t>Ari Fuld HY”D and the Lion of Zion</a:t>
            </a:r>
            <a:endParaRPr lang="en-US" dirty="0"/>
          </a:p>
          <a:p>
            <a:pPr lvl="1"/>
            <a:r>
              <a:rPr lang="en-US" dirty="0"/>
              <a:t>Created by Michal Weinstein</a:t>
            </a:r>
          </a:p>
        </p:txBody>
      </p:sp>
      <p:sp>
        <p:nvSpPr>
          <p:cNvPr id="4" name="Content Placeholder 3">
            <a:extLst>
              <a:ext uri="{FF2B5EF4-FFF2-40B4-BE49-F238E27FC236}">
                <a16:creationId xmlns:a16="http://schemas.microsoft.com/office/drawing/2014/main" id="{B8721DDF-FB33-4D77-9C86-F54174420E73}"/>
              </a:ext>
            </a:extLst>
          </p:cNvPr>
          <p:cNvSpPr>
            <a:spLocks noGrp="1"/>
          </p:cNvSpPr>
          <p:nvPr>
            <p:ph sz="half" idx="2"/>
          </p:nvPr>
        </p:nvSpPr>
        <p:spPr/>
        <p:txBody>
          <a:bodyPr/>
          <a:lstStyle/>
          <a:p>
            <a:endParaRPr lang="en-US"/>
          </a:p>
        </p:txBody>
      </p:sp>
      <p:pic>
        <p:nvPicPr>
          <p:cNvPr id="4098" name="Picture 2">
            <a:extLst>
              <a:ext uri="{FF2B5EF4-FFF2-40B4-BE49-F238E27FC236}">
                <a16:creationId xmlns:a16="http://schemas.microsoft.com/office/drawing/2014/main" id="{D8E20791-5B07-448B-965C-328E2428C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773" y="555595"/>
            <a:ext cx="5884970" cy="588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96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8DC4-E51F-47AC-904E-AAC857ADC56C}"/>
              </a:ext>
            </a:extLst>
          </p:cNvPr>
          <p:cNvSpPr>
            <a:spLocks noGrp="1"/>
          </p:cNvSpPr>
          <p:nvPr>
            <p:ph type="title"/>
          </p:nvPr>
        </p:nvSpPr>
        <p:spPr/>
        <p:txBody>
          <a:bodyPr/>
          <a:lstStyle/>
          <a:p>
            <a:r>
              <a:rPr lang="en-US" dirty="0"/>
              <a:t>What do lions represent?</a:t>
            </a:r>
          </a:p>
        </p:txBody>
      </p:sp>
      <p:sp>
        <p:nvSpPr>
          <p:cNvPr id="3" name="Content Placeholder 2">
            <a:extLst>
              <a:ext uri="{FF2B5EF4-FFF2-40B4-BE49-F238E27FC236}">
                <a16:creationId xmlns:a16="http://schemas.microsoft.com/office/drawing/2014/main" id="{1C38E347-6B80-4E0B-8937-611F8021F10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2610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8928-9483-489A-9559-59F891AC867E}"/>
              </a:ext>
            </a:extLst>
          </p:cNvPr>
          <p:cNvSpPr>
            <a:spLocks noGrp="1"/>
          </p:cNvSpPr>
          <p:nvPr>
            <p:ph type="title"/>
          </p:nvPr>
        </p:nvSpPr>
        <p:spPr/>
        <p:txBody>
          <a:bodyPr/>
          <a:lstStyle/>
          <a:p>
            <a:r>
              <a:rPr lang="en-US" dirty="0"/>
              <a:t>Powerful Lion</a:t>
            </a:r>
          </a:p>
        </p:txBody>
      </p:sp>
      <p:sp>
        <p:nvSpPr>
          <p:cNvPr id="4" name="Content Placeholder 3">
            <a:extLst>
              <a:ext uri="{FF2B5EF4-FFF2-40B4-BE49-F238E27FC236}">
                <a16:creationId xmlns:a16="http://schemas.microsoft.com/office/drawing/2014/main" id="{F59CB428-D65D-4E34-8CB5-FCE833FE42ED}"/>
              </a:ext>
            </a:extLst>
          </p:cNvPr>
          <p:cNvSpPr>
            <a:spLocks noGrp="1"/>
          </p:cNvSpPr>
          <p:nvPr>
            <p:ph sz="half" idx="1"/>
          </p:nvPr>
        </p:nvSpPr>
        <p:spPr/>
        <p:txBody>
          <a:bodyPr/>
          <a:lstStyle/>
          <a:p>
            <a:pPr marL="0" indent="0" algn="just">
              <a:buNone/>
            </a:pPr>
            <a:r>
              <a:rPr lang="en-US" dirty="0"/>
              <a:t>The lion is mightiest among the beasts, And recoils before none;</a:t>
            </a:r>
          </a:p>
          <a:p>
            <a:pPr marL="0" indent="0" algn="just">
              <a:buNone/>
            </a:pPr>
            <a:r>
              <a:rPr lang="en-US" dirty="0"/>
              <a:t>(Proverbs 30:30)</a:t>
            </a:r>
          </a:p>
          <a:p>
            <a:pPr marL="0" indent="0" algn="just">
              <a:buNone/>
            </a:pPr>
            <a:r>
              <a:rPr lang="en-US" dirty="0"/>
              <a:t>On the seventh day, before the sunset, the townsmen said to him: “What is sweeter than honey, And what is stronger than a lion?” He [Shimshon] responded: “Had you not plowed with my heifer, You would not have guessed my riddle!”</a:t>
            </a:r>
          </a:p>
          <a:p>
            <a:pPr marL="0" indent="0" algn="just">
              <a:buNone/>
            </a:pPr>
            <a:r>
              <a:rPr lang="en-US" dirty="0"/>
              <a:t>(Judges 14:18) JPS 1985</a:t>
            </a:r>
          </a:p>
        </p:txBody>
      </p:sp>
      <p:sp>
        <p:nvSpPr>
          <p:cNvPr id="5" name="Content Placeholder 4">
            <a:extLst>
              <a:ext uri="{FF2B5EF4-FFF2-40B4-BE49-F238E27FC236}">
                <a16:creationId xmlns:a16="http://schemas.microsoft.com/office/drawing/2014/main" id="{EBA436DB-3C27-4109-A6A9-F10315935EC7}"/>
              </a:ext>
            </a:extLst>
          </p:cNvPr>
          <p:cNvSpPr>
            <a:spLocks noGrp="1"/>
          </p:cNvSpPr>
          <p:nvPr>
            <p:ph sz="half" idx="2"/>
          </p:nvPr>
        </p:nvSpPr>
        <p:spPr/>
        <p:txBody>
          <a:bodyPr/>
          <a:lstStyle/>
          <a:p>
            <a:pPr marL="0" indent="0" algn="r" rtl="1">
              <a:buNone/>
            </a:pPr>
            <a:r>
              <a:rPr lang="he-IL" dirty="0"/>
              <a:t>לַ֭יִשׁ </a:t>
            </a:r>
            <a:r>
              <a:rPr lang="he-IL" dirty="0" err="1"/>
              <a:t>גִּבּ֣וֹר</a:t>
            </a:r>
            <a:r>
              <a:rPr lang="he-IL" dirty="0"/>
              <a:t> בַּבְּהֵמָ֑ה </a:t>
            </a:r>
            <a:r>
              <a:rPr lang="he-IL" dirty="0" err="1"/>
              <a:t>וְלֹא־יָ֝שׁ֗וּב</a:t>
            </a:r>
            <a:r>
              <a:rPr lang="he-IL" dirty="0"/>
              <a:t> </a:t>
            </a:r>
            <a:r>
              <a:rPr lang="he-IL" dirty="0" err="1"/>
              <a:t>מִפְּנֵי־כֹֽל</a:t>
            </a:r>
            <a:r>
              <a:rPr lang="he-IL" dirty="0"/>
              <a:t>׃ </a:t>
            </a:r>
            <a:endParaRPr lang="en-US" dirty="0"/>
          </a:p>
          <a:p>
            <a:pPr marL="0" indent="0" algn="r" rtl="1">
              <a:buNone/>
            </a:pPr>
            <a:r>
              <a:rPr lang="he-IL" dirty="0"/>
              <a:t>משלי ל:ל</a:t>
            </a:r>
            <a:endParaRPr lang="en-US" dirty="0"/>
          </a:p>
          <a:p>
            <a:pPr marL="0" indent="0" algn="r" rtl="1">
              <a:buNone/>
            </a:pPr>
            <a:r>
              <a:rPr lang="he-IL" dirty="0"/>
              <a:t>וַיֹּ֣אמְרוּ לוֹ֩ אַנְשֵׁ֨י הָעִ֜יר בַּיּ֣וֹם הַשְּׁבִיעִ֗י בְּטֶ֙רֶם֙ יָבֹ֣א </a:t>
            </a:r>
            <a:r>
              <a:rPr lang="he-IL" dirty="0" err="1"/>
              <a:t>הַחַ֔רְסָה</a:t>
            </a:r>
            <a:r>
              <a:rPr lang="he-IL" dirty="0"/>
              <a:t> מַה־מָּת֣וֹק מִדְּבַ֔שׁ וּמֶ֥ה עַ֖ז מֵאֲרִ֑י וַיֹּ֣אמֶר לָהֶ֔ם לוּלֵא֙ חֲרַשְׁתֶּ֣ם בְּעֶגְלָתִ֔י לֹ֥א מְצָאתֶ֖ם חִידָתִֽי׃ </a:t>
            </a:r>
          </a:p>
          <a:p>
            <a:pPr marL="0" indent="0" algn="r" rtl="1">
              <a:buNone/>
            </a:pPr>
            <a:r>
              <a:rPr lang="he-IL" dirty="0"/>
              <a:t>שופטים </a:t>
            </a:r>
            <a:r>
              <a:rPr lang="he-IL" dirty="0" err="1"/>
              <a:t>יד:י"ח</a:t>
            </a:r>
            <a:endParaRPr lang="en-US" dirty="0"/>
          </a:p>
        </p:txBody>
      </p:sp>
    </p:spTree>
    <p:extLst>
      <p:ext uri="{BB962C8B-B14F-4D97-AF65-F5344CB8AC3E}">
        <p14:creationId xmlns:p14="http://schemas.microsoft.com/office/powerpoint/2010/main" val="159909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CC92-D1A5-4F2B-AED3-D5FB24AE911A}"/>
              </a:ext>
            </a:extLst>
          </p:cNvPr>
          <p:cNvSpPr>
            <a:spLocks noGrp="1"/>
          </p:cNvSpPr>
          <p:nvPr>
            <p:ph type="title"/>
          </p:nvPr>
        </p:nvSpPr>
        <p:spPr/>
        <p:txBody>
          <a:bodyPr/>
          <a:lstStyle/>
          <a:p>
            <a:r>
              <a:rPr lang="en-US" dirty="0" err="1"/>
              <a:t>Yehudah</a:t>
            </a:r>
            <a:r>
              <a:rPr lang="en-US" dirty="0"/>
              <a:t> as a Lion</a:t>
            </a:r>
          </a:p>
        </p:txBody>
      </p:sp>
      <p:sp>
        <p:nvSpPr>
          <p:cNvPr id="3" name="Content Placeholder 2">
            <a:extLst>
              <a:ext uri="{FF2B5EF4-FFF2-40B4-BE49-F238E27FC236}">
                <a16:creationId xmlns:a16="http://schemas.microsoft.com/office/drawing/2014/main" id="{79EB5412-5EBB-4238-B67C-9BCB9ACFCFE5}"/>
              </a:ext>
            </a:extLst>
          </p:cNvPr>
          <p:cNvSpPr>
            <a:spLocks noGrp="1"/>
          </p:cNvSpPr>
          <p:nvPr>
            <p:ph sz="half" idx="1"/>
          </p:nvPr>
        </p:nvSpPr>
        <p:spPr>
          <a:xfrm>
            <a:off x="685800" y="2194559"/>
            <a:ext cx="5334000" cy="4454816"/>
          </a:xfrm>
        </p:spPr>
        <p:txBody>
          <a:bodyPr>
            <a:normAutofit fontScale="85000" lnSpcReduction="20000"/>
          </a:bodyPr>
          <a:lstStyle/>
          <a:p>
            <a:pPr marL="0" indent="0" algn="just">
              <a:buNone/>
            </a:pPr>
            <a:r>
              <a:rPr lang="en-US" dirty="0"/>
              <a:t>8) You, O Judah, your brothers shall praise; Your hand shall be on the nape of your foes; Your father’s sons shall bow low to you. </a:t>
            </a:r>
          </a:p>
          <a:p>
            <a:pPr marL="0" indent="0" algn="just">
              <a:buNone/>
            </a:pPr>
            <a:r>
              <a:rPr lang="en-US" dirty="0"/>
              <a:t>9)Judah is a lion’s whelp; On prey, my son, have you grown. He crouches, lies down like a lion, Like the king of beasts—who dare rouse him? </a:t>
            </a:r>
          </a:p>
          <a:p>
            <a:pPr marL="0" indent="0" algn="just">
              <a:buNone/>
            </a:pPr>
            <a:r>
              <a:rPr lang="en-US" dirty="0"/>
              <a:t>10) The scepter shall not depart from Judah, Nor the ruler’s staff from between his feet; So that tribute shall come to him And the homage of peoples be his. </a:t>
            </a:r>
          </a:p>
          <a:p>
            <a:pPr marL="0" indent="0" algn="just">
              <a:buNone/>
            </a:pPr>
            <a:r>
              <a:rPr lang="en-US" dirty="0"/>
              <a:t>11) He tethers his ass to a vine, His ass’s foal to a choice vine; He washes his garment in wine, His robe in blood of grapes. </a:t>
            </a:r>
          </a:p>
          <a:p>
            <a:pPr marL="0" indent="0" algn="just">
              <a:buNone/>
            </a:pPr>
            <a:r>
              <a:rPr lang="en-US" dirty="0"/>
              <a:t>12) His eyes are darker than wine; His teeth are whiter than milk.</a:t>
            </a:r>
          </a:p>
          <a:p>
            <a:pPr marL="0" indent="0" algn="just">
              <a:buNone/>
            </a:pPr>
            <a:r>
              <a:rPr lang="en-US" dirty="0"/>
              <a:t>(</a:t>
            </a:r>
            <a:r>
              <a:rPr lang="en-US" dirty="0" err="1"/>
              <a:t>Breishit</a:t>
            </a:r>
            <a:r>
              <a:rPr lang="en-US" dirty="0"/>
              <a:t> 49:8-12) JPS 1985 translation</a:t>
            </a:r>
          </a:p>
        </p:txBody>
      </p:sp>
      <p:sp>
        <p:nvSpPr>
          <p:cNvPr id="4" name="Content Placeholder 3">
            <a:extLst>
              <a:ext uri="{FF2B5EF4-FFF2-40B4-BE49-F238E27FC236}">
                <a16:creationId xmlns:a16="http://schemas.microsoft.com/office/drawing/2014/main" id="{338ECF01-1223-4B9C-BC6C-8C83190C5330}"/>
              </a:ext>
            </a:extLst>
          </p:cNvPr>
          <p:cNvSpPr>
            <a:spLocks noGrp="1"/>
          </p:cNvSpPr>
          <p:nvPr>
            <p:ph sz="half" idx="2"/>
          </p:nvPr>
        </p:nvSpPr>
        <p:spPr>
          <a:xfrm>
            <a:off x="6172200" y="2194559"/>
            <a:ext cx="5334000" cy="4374917"/>
          </a:xfrm>
        </p:spPr>
        <p:txBody>
          <a:bodyPr>
            <a:normAutofit fontScale="85000" lnSpcReduction="20000"/>
          </a:bodyPr>
          <a:lstStyle/>
          <a:p>
            <a:pPr marL="0" indent="0" algn="just" rtl="1">
              <a:buNone/>
            </a:pPr>
            <a:r>
              <a:rPr lang="he-IL" dirty="0"/>
              <a:t>בראשית פרשת ויחי פרק מט פסוק ח - </a:t>
            </a:r>
            <a:r>
              <a:rPr lang="he-IL" dirty="0" err="1"/>
              <a:t>יב</a:t>
            </a:r>
            <a:endParaRPr lang="he-IL" dirty="0"/>
          </a:p>
          <a:p>
            <a:pPr marL="0" indent="0" algn="just" rtl="1">
              <a:buNone/>
            </a:pPr>
            <a:r>
              <a:rPr lang="he-IL" dirty="0"/>
              <a:t>(ח) יְהוּדָ֗ה אַתָּה֙ </a:t>
            </a:r>
            <a:r>
              <a:rPr lang="he-IL" dirty="0" err="1"/>
              <a:t>יוֹד֣וּך</a:t>
            </a:r>
            <a:r>
              <a:rPr lang="he-IL" dirty="0"/>
              <a:t>ָ אַחֶ֔יךָ יָדְךָ֖ </a:t>
            </a:r>
            <a:r>
              <a:rPr lang="he-IL" dirty="0" err="1"/>
              <a:t>בְּעֹ֣רֶף</a:t>
            </a:r>
            <a:r>
              <a:rPr lang="he-IL" dirty="0"/>
              <a:t> אֹיְבֶ֑יךָ יִשְׁתַּחֲו֥וּ לְךָ֖ בְּנֵ֥י אָבִֽיךָ:</a:t>
            </a:r>
          </a:p>
          <a:p>
            <a:pPr marL="0" indent="0" algn="just" rtl="1">
              <a:buNone/>
            </a:pPr>
            <a:r>
              <a:rPr lang="he-IL" dirty="0"/>
              <a:t>(ט) גּ֤וּר אַרְיֵה֙ יְהוּדָ֔ה מִטֶּ֖רֶף בְּנִ֣י עָלִ֑יתָ כָּרַ֨ע רָבַ֧ץ כְּאַרְיֵ֛ה וּכְלָבִ֖יא מִ֥י יְקִימֶֽנּוּ:</a:t>
            </a:r>
          </a:p>
          <a:p>
            <a:pPr marL="0" indent="0" algn="just" rtl="1">
              <a:buNone/>
            </a:pPr>
            <a:r>
              <a:rPr lang="he-IL" dirty="0"/>
              <a:t>(י) לֹֽא־יָס֥וּר שֵׁ֙בֶט֙ מִֽיהוּדָ֔ה </a:t>
            </a:r>
            <a:r>
              <a:rPr lang="he-IL" dirty="0" err="1"/>
              <a:t>וּמְחֹקֵ֖ק</a:t>
            </a:r>
            <a:r>
              <a:rPr lang="he-IL" dirty="0"/>
              <a:t> מִבֵּ֣ין רַגְלָ֑יו עַ֚ד כִּֽי־יָבֹ֣א שילה </a:t>
            </a:r>
            <a:r>
              <a:rPr lang="he-IL" dirty="0" err="1"/>
              <a:t>שִׁיל֔ו</a:t>
            </a:r>
            <a:r>
              <a:rPr lang="he-IL" dirty="0"/>
              <a:t>ֹ וְל֖וֹ </a:t>
            </a:r>
            <a:r>
              <a:rPr lang="he-IL" dirty="0" err="1"/>
              <a:t>יִקְּהַ֥ת</a:t>
            </a:r>
            <a:r>
              <a:rPr lang="he-IL" dirty="0"/>
              <a:t> עַמִּֽים:</a:t>
            </a:r>
          </a:p>
          <a:p>
            <a:pPr marL="0" indent="0" algn="just" rtl="1">
              <a:buNone/>
            </a:pPr>
            <a:r>
              <a:rPr lang="he-IL" dirty="0"/>
              <a:t>(יא) אֹסְרִ֤י לַגֶּ֙פֶן֙ עירה עִיר֔וֹ </a:t>
            </a:r>
            <a:r>
              <a:rPr lang="he-IL" dirty="0" err="1"/>
              <a:t>וְלַשֹּׂרֵקָ֖ה</a:t>
            </a:r>
            <a:r>
              <a:rPr lang="he-IL" dirty="0"/>
              <a:t> בְּנִ֣י אֲתֹנ֑וֹ כִּבֵּ֤ס בַּיַּ֙יִן֙ לְבֻשׁ֔וֹ </a:t>
            </a:r>
            <a:r>
              <a:rPr lang="he-IL" dirty="0" err="1"/>
              <a:t>וּבְדַם־עֲנָבִ֖ים</a:t>
            </a:r>
            <a:r>
              <a:rPr lang="he-IL" dirty="0"/>
              <a:t> </a:t>
            </a:r>
            <a:r>
              <a:rPr lang="he-IL" dirty="0" err="1"/>
              <a:t>סותה</a:t>
            </a:r>
            <a:r>
              <a:rPr lang="he-IL" dirty="0"/>
              <a:t> סוּתֽוֹ:</a:t>
            </a:r>
          </a:p>
          <a:p>
            <a:pPr marL="0" indent="0" algn="just" rtl="1">
              <a:buNone/>
            </a:pPr>
            <a:r>
              <a:rPr lang="he-IL" sz="2300" dirty="0"/>
              <a:t>(</a:t>
            </a:r>
            <a:r>
              <a:rPr lang="he-IL" sz="2300" dirty="0" err="1"/>
              <a:t>יב</a:t>
            </a:r>
            <a:r>
              <a:rPr lang="he-IL" sz="2300" dirty="0"/>
              <a:t>) חַכְלִילִ֥י </a:t>
            </a:r>
            <a:r>
              <a:rPr lang="he-IL" sz="2300" dirty="0" err="1"/>
              <a:t>עֵינַ֖יִם</a:t>
            </a:r>
            <a:r>
              <a:rPr lang="he-IL" sz="2300" dirty="0"/>
              <a:t> מִיָּ֑יִן </a:t>
            </a:r>
            <a:r>
              <a:rPr lang="he-IL" sz="2300" dirty="0" err="1"/>
              <a:t>וּלְבֶן־שִׁנַּ֖יִם</a:t>
            </a:r>
            <a:r>
              <a:rPr lang="he-IL" sz="2300" dirty="0"/>
              <a:t> מֵחָלָֽב: </a:t>
            </a:r>
            <a:endParaRPr lang="en-US" sz="2300" dirty="0"/>
          </a:p>
        </p:txBody>
      </p:sp>
    </p:spTree>
    <p:extLst>
      <p:ext uri="{BB962C8B-B14F-4D97-AF65-F5344CB8AC3E}">
        <p14:creationId xmlns:p14="http://schemas.microsoft.com/office/powerpoint/2010/main" val="376179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E004-C388-4361-AA66-EEB27B6C1560}"/>
              </a:ext>
            </a:extLst>
          </p:cNvPr>
          <p:cNvSpPr>
            <a:spLocks noGrp="1"/>
          </p:cNvSpPr>
          <p:nvPr>
            <p:ph type="title"/>
          </p:nvPr>
        </p:nvSpPr>
        <p:spPr/>
        <p:txBody>
          <a:bodyPr/>
          <a:lstStyle/>
          <a:p>
            <a:r>
              <a:rPr lang="en-US" dirty="0"/>
              <a:t>Israel as lions</a:t>
            </a:r>
          </a:p>
        </p:txBody>
      </p:sp>
      <p:sp>
        <p:nvSpPr>
          <p:cNvPr id="3" name="Content Placeholder 2">
            <a:extLst>
              <a:ext uri="{FF2B5EF4-FFF2-40B4-BE49-F238E27FC236}">
                <a16:creationId xmlns:a16="http://schemas.microsoft.com/office/drawing/2014/main" id="{8A097066-8AB1-41D5-B05E-DF1BA3A5BE58}"/>
              </a:ext>
            </a:extLst>
          </p:cNvPr>
          <p:cNvSpPr>
            <a:spLocks noGrp="1"/>
          </p:cNvSpPr>
          <p:nvPr>
            <p:ph sz="half" idx="1"/>
          </p:nvPr>
        </p:nvSpPr>
        <p:spPr/>
        <p:txBody>
          <a:bodyPr/>
          <a:lstStyle/>
          <a:p>
            <a:pPr marL="0" indent="0" algn="just">
              <a:buNone/>
            </a:pPr>
            <a:r>
              <a:rPr lang="en-US" dirty="0"/>
              <a:t>They crouch, they lie down like a lion, Like the king of beasts; who dare rouse them? Blessed are they who bless you, Accursed they who curse you!</a:t>
            </a:r>
          </a:p>
          <a:p>
            <a:pPr marL="0" indent="0" algn="just">
              <a:buNone/>
            </a:pPr>
            <a:r>
              <a:rPr lang="en-US" dirty="0"/>
              <a:t>(</a:t>
            </a:r>
            <a:r>
              <a:rPr lang="en-US" dirty="0" err="1"/>
              <a:t>Bamidbar</a:t>
            </a:r>
            <a:r>
              <a:rPr lang="en-US" dirty="0"/>
              <a:t> 24:9) JPS 1985</a:t>
            </a:r>
          </a:p>
        </p:txBody>
      </p:sp>
      <p:sp>
        <p:nvSpPr>
          <p:cNvPr id="4" name="Content Placeholder 3">
            <a:extLst>
              <a:ext uri="{FF2B5EF4-FFF2-40B4-BE49-F238E27FC236}">
                <a16:creationId xmlns:a16="http://schemas.microsoft.com/office/drawing/2014/main" id="{E97EBFEC-C6F2-4DCD-8593-1B4E2ED5559A}"/>
              </a:ext>
            </a:extLst>
          </p:cNvPr>
          <p:cNvSpPr>
            <a:spLocks noGrp="1"/>
          </p:cNvSpPr>
          <p:nvPr>
            <p:ph sz="half" idx="2"/>
          </p:nvPr>
        </p:nvSpPr>
        <p:spPr/>
        <p:txBody>
          <a:bodyPr/>
          <a:lstStyle/>
          <a:p>
            <a:pPr marL="0" indent="0" algn="r" rtl="1">
              <a:buNone/>
            </a:pPr>
            <a:r>
              <a:rPr lang="he-IL" dirty="0"/>
              <a:t>כָּרַ֨ע שָׁכַ֧ב כַּאֲרִ֛י וּכְלָבִ֖יא מִ֣י יְקִימֶ֑נּוּ מְבָרֲכֶ֣יךָ בָר֔וּךְ </a:t>
            </a:r>
            <a:r>
              <a:rPr lang="he-IL" dirty="0" err="1"/>
              <a:t>וְאֹרְרֶ֖יך</a:t>
            </a:r>
            <a:r>
              <a:rPr lang="he-IL" dirty="0"/>
              <a:t>ָ אָרֽוּר׃ </a:t>
            </a:r>
            <a:endParaRPr lang="en-US" dirty="0"/>
          </a:p>
        </p:txBody>
      </p:sp>
    </p:spTree>
    <p:extLst>
      <p:ext uri="{BB962C8B-B14F-4D97-AF65-F5344CB8AC3E}">
        <p14:creationId xmlns:p14="http://schemas.microsoft.com/office/powerpoint/2010/main" val="408395461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20181</TotalTime>
  <Words>2567</Words>
  <Application>Microsoft Office PowerPoint</Application>
  <PresentationFormat>Widescreen</PresentationFormat>
  <Paragraphs>137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Century Gothic</vt:lpstr>
      <vt:lpstr>Century Gothic (Body)</vt:lpstr>
      <vt:lpstr>Times New Roman</vt:lpstr>
      <vt:lpstr>Vapor Trail</vt:lpstr>
      <vt:lpstr>Lion of Judah Jewish Art: Idolatry or Symbolism?</vt:lpstr>
      <vt:lpstr>The Lion’s Path</vt:lpstr>
      <vt:lpstr>acknowledgements</vt:lpstr>
      <vt:lpstr>PowerPoint Presentation</vt:lpstr>
      <vt:lpstr>PowerPoint Presentation</vt:lpstr>
      <vt:lpstr>What do lions represent?</vt:lpstr>
      <vt:lpstr>Powerful Lion</vt:lpstr>
      <vt:lpstr>Yehudah as a Lion</vt:lpstr>
      <vt:lpstr>Israel as lions</vt:lpstr>
      <vt:lpstr>God compared to LIon</vt:lpstr>
      <vt:lpstr>What do lions represent?</vt:lpstr>
      <vt:lpstr>In the Mishkan</vt:lpstr>
      <vt:lpstr>Shlomo HaMelech’s throne</vt:lpstr>
      <vt:lpstr>In the FIRST Beit Hamikdash</vt:lpstr>
      <vt:lpstr>In the Third Temple</vt:lpstr>
      <vt:lpstr>Animal statues in Shul? </vt:lpstr>
      <vt:lpstr>PowerPoint Presentation</vt:lpstr>
      <vt:lpstr>PowerPoint Presentation</vt:lpstr>
      <vt:lpstr>But its our practice!</vt:lpstr>
      <vt:lpstr>Why two Lions by the Luchot?</vt:lpstr>
      <vt:lpstr>Wait so can we have Animal decoration in shul?</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Chaim</dc:creator>
  <cp:lastModifiedBy>Chaim</cp:lastModifiedBy>
  <cp:revision>31</cp:revision>
  <dcterms:created xsi:type="dcterms:W3CDTF">2021-04-21T18:24:30Z</dcterms:created>
  <dcterms:modified xsi:type="dcterms:W3CDTF">2021-05-05T23:46:40Z</dcterms:modified>
</cp:coreProperties>
</file>