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74" r:id="rId5"/>
    <p:sldId id="265" r:id="rId6"/>
    <p:sldId id="264" r:id="rId7"/>
    <p:sldId id="259" r:id="rId8"/>
    <p:sldId id="270" r:id="rId9"/>
    <p:sldId id="263" r:id="rId10"/>
    <p:sldId id="261" r:id="rId11"/>
    <p:sldId id="266" r:id="rId12"/>
    <p:sldId id="269" r:id="rId13"/>
    <p:sldId id="267" r:id="rId14"/>
    <p:sldId id="268" r:id="rId15"/>
    <p:sldId id="262" r:id="rId16"/>
    <p:sldId id="271" r:id="rId17"/>
    <p:sldId id="272" r:id="rId18"/>
    <p:sldId id="273"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2" d="100"/>
          <a:sy n="82" d="100"/>
        </p:scale>
        <p:origin x="720" y="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49E8-8B79-4434-AF79-46C27457C9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2C6C6B-7F10-4327-BEB4-1AFCF7937E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D2473B-1A61-43E2-B372-C551BB455E27}"/>
              </a:ext>
            </a:extLst>
          </p:cNvPr>
          <p:cNvSpPr>
            <a:spLocks noGrp="1"/>
          </p:cNvSpPr>
          <p:nvPr>
            <p:ph type="dt" sz="half" idx="10"/>
          </p:nvPr>
        </p:nvSpPr>
        <p:spPr/>
        <p:txBody>
          <a:bodyPr/>
          <a:lstStyle/>
          <a:p>
            <a:fld id="{FCB42AA7-11C3-47E3-987A-A772BA9E0FAD}" type="datetimeFigureOut">
              <a:rPr lang="en-US" smtClean="0"/>
              <a:t>5/23/2021</a:t>
            </a:fld>
            <a:endParaRPr lang="en-US"/>
          </a:p>
        </p:txBody>
      </p:sp>
      <p:sp>
        <p:nvSpPr>
          <p:cNvPr id="5" name="Footer Placeholder 4">
            <a:extLst>
              <a:ext uri="{FF2B5EF4-FFF2-40B4-BE49-F238E27FC236}">
                <a16:creationId xmlns:a16="http://schemas.microsoft.com/office/drawing/2014/main" id="{67EF956D-E900-44E1-9BC1-D482FF87FD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09F29-5173-472B-A7BD-E8FE255538C3}"/>
              </a:ext>
            </a:extLst>
          </p:cNvPr>
          <p:cNvSpPr>
            <a:spLocks noGrp="1"/>
          </p:cNvSpPr>
          <p:nvPr>
            <p:ph type="sldNum" sz="quarter" idx="12"/>
          </p:nvPr>
        </p:nvSpPr>
        <p:spPr/>
        <p:txBody>
          <a:bodyPr/>
          <a:lstStyle/>
          <a:p>
            <a:fld id="{EFFCBEC7-FE79-47F9-83EA-92EE282B39B9}" type="slidenum">
              <a:rPr lang="en-US" smtClean="0"/>
              <a:t>‹#›</a:t>
            </a:fld>
            <a:endParaRPr lang="en-US"/>
          </a:p>
        </p:txBody>
      </p:sp>
    </p:spTree>
    <p:extLst>
      <p:ext uri="{BB962C8B-B14F-4D97-AF65-F5344CB8AC3E}">
        <p14:creationId xmlns:p14="http://schemas.microsoft.com/office/powerpoint/2010/main" val="3669253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8A24-6EA4-4429-83A0-1282989382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1B6499-6B8C-4364-B1E5-096FFF34F9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1CE5F8-4A0C-4EC4-B204-630C035EBD07}"/>
              </a:ext>
            </a:extLst>
          </p:cNvPr>
          <p:cNvSpPr>
            <a:spLocks noGrp="1"/>
          </p:cNvSpPr>
          <p:nvPr>
            <p:ph type="dt" sz="half" idx="10"/>
          </p:nvPr>
        </p:nvSpPr>
        <p:spPr/>
        <p:txBody>
          <a:bodyPr/>
          <a:lstStyle/>
          <a:p>
            <a:fld id="{FCB42AA7-11C3-47E3-987A-A772BA9E0FAD}" type="datetimeFigureOut">
              <a:rPr lang="en-US" smtClean="0"/>
              <a:t>5/23/2021</a:t>
            </a:fld>
            <a:endParaRPr lang="en-US"/>
          </a:p>
        </p:txBody>
      </p:sp>
      <p:sp>
        <p:nvSpPr>
          <p:cNvPr id="5" name="Footer Placeholder 4">
            <a:extLst>
              <a:ext uri="{FF2B5EF4-FFF2-40B4-BE49-F238E27FC236}">
                <a16:creationId xmlns:a16="http://schemas.microsoft.com/office/drawing/2014/main" id="{4B748F38-42EF-400C-B2C8-223EE95A5E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43D67-571E-4904-865E-454DA3FADADC}"/>
              </a:ext>
            </a:extLst>
          </p:cNvPr>
          <p:cNvSpPr>
            <a:spLocks noGrp="1"/>
          </p:cNvSpPr>
          <p:nvPr>
            <p:ph type="sldNum" sz="quarter" idx="12"/>
          </p:nvPr>
        </p:nvSpPr>
        <p:spPr/>
        <p:txBody>
          <a:bodyPr/>
          <a:lstStyle/>
          <a:p>
            <a:fld id="{EFFCBEC7-FE79-47F9-83EA-92EE282B39B9}" type="slidenum">
              <a:rPr lang="en-US" smtClean="0"/>
              <a:t>‹#›</a:t>
            </a:fld>
            <a:endParaRPr lang="en-US"/>
          </a:p>
        </p:txBody>
      </p:sp>
    </p:spTree>
    <p:extLst>
      <p:ext uri="{BB962C8B-B14F-4D97-AF65-F5344CB8AC3E}">
        <p14:creationId xmlns:p14="http://schemas.microsoft.com/office/powerpoint/2010/main" val="308858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8E224A-A793-4EC7-8AEF-50E77F7075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D0ECE3-0798-4895-B413-3C392110D4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75D80-0D2E-4099-99A5-B684C132A716}"/>
              </a:ext>
            </a:extLst>
          </p:cNvPr>
          <p:cNvSpPr>
            <a:spLocks noGrp="1"/>
          </p:cNvSpPr>
          <p:nvPr>
            <p:ph type="dt" sz="half" idx="10"/>
          </p:nvPr>
        </p:nvSpPr>
        <p:spPr/>
        <p:txBody>
          <a:bodyPr/>
          <a:lstStyle/>
          <a:p>
            <a:fld id="{FCB42AA7-11C3-47E3-987A-A772BA9E0FAD}" type="datetimeFigureOut">
              <a:rPr lang="en-US" smtClean="0"/>
              <a:t>5/23/2021</a:t>
            </a:fld>
            <a:endParaRPr lang="en-US"/>
          </a:p>
        </p:txBody>
      </p:sp>
      <p:sp>
        <p:nvSpPr>
          <p:cNvPr id="5" name="Footer Placeholder 4">
            <a:extLst>
              <a:ext uri="{FF2B5EF4-FFF2-40B4-BE49-F238E27FC236}">
                <a16:creationId xmlns:a16="http://schemas.microsoft.com/office/drawing/2014/main" id="{9A9C062F-1443-45A9-9939-5063557B8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5168ED-C027-48F3-8F06-F1F5BBC4F3FD}"/>
              </a:ext>
            </a:extLst>
          </p:cNvPr>
          <p:cNvSpPr>
            <a:spLocks noGrp="1"/>
          </p:cNvSpPr>
          <p:nvPr>
            <p:ph type="sldNum" sz="quarter" idx="12"/>
          </p:nvPr>
        </p:nvSpPr>
        <p:spPr/>
        <p:txBody>
          <a:bodyPr/>
          <a:lstStyle/>
          <a:p>
            <a:fld id="{EFFCBEC7-FE79-47F9-83EA-92EE282B39B9}" type="slidenum">
              <a:rPr lang="en-US" smtClean="0"/>
              <a:t>‹#›</a:t>
            </a:fld>
            <a:endParaRPr lang="en-US"/>
          </a:p>
        </p:txBody>
      </p:sp>
    </p:spTree>
    <p:extLst>
      <p:ext uri="{BB962C8B-B14F-4D97-AF65-F5344CB8AC3E}">
        <p14:creationId xmlns:p14="http://schemas.microsoft.com/office/powerpoint/2010/main" val="414172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F66CA-9FF0-40C5-A02F-4E21A88D9F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8DED5-CD11-4027-9F41-D7F4B0E9CB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598A2-D6BA-4A6D-8A1F-DDB25615F45D}"/>
              </a:ext>
            </a:extLst>
          </p:cNvPr>
          <p:cNvSpPr>
            <a:spLocks noGrp="1"/>
          </p:cNvSpPr>
          <p:nvPr>
            <p:ph type="dt" sz="half" idx="10"/>
          </p:nvPr>
        </p:nvSpPr>
        <p:spPr/>
        <p:txBody>
          <a:bodyPr/>
          <a:lstStyle/>
          <a:p>
            <a:fld id="{FCB42AA7-11C3-47E3-987A-A772BA9E0FAD}" type="datetimeFigureOut">
              <a:rPr lang="en-US" smtClean="0"/>
              <a:t>5/23/2021</a:t>
            </a:fld>
            <a:endParaRPr lang="en-US"/>
          </a:p>
        </p:txBody>
      </p:sp>
      <p:sp>
        <p:nvSpPr>
          <p:cNvPr id="5" name="Footer Placeholder 4">
            <a:extLst>
              <a:ext uri="{FF2B5EF4-FFF2-40B4-BE49-F238E27FC236}">
                <a16:creationId xmlns:a16="http://schemas.microsoft.com/office/drawing/2014/main" id="{6320E6B6-CE95-4ABD-9C90-4359D94C5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DD8F2F-805D-4E43-8423-4562AE3C746B}"/>
              </a:ext>
            </a:extLst>
          </p:cNvPr>
          <p:cNvSpPr>
            <a:spLocks noGrp="1"/>
          </p:cNvSpPr>
          <p:nvPr>
            <p:ph type="sldNum" sz="quarter" idx="12"/>
          </p:nvPr>
        </p:nvSpPr>
        <p:spPr/>
        <p:txBody>
          <a:bodyPr/>
          <a:lstStyle/>
          <a:p>
            <a:fld id="{EFFCBEC7-FE79-47F9-83EA-92EE282B39B9}" type="slidenum">
              <a:rPr lang="en-US" smtClean="0"/>
              <a:t>‹#›</a:t>
            </a:fld>
            <a:endParaRPr lang="en-US"/>
          </a:p>
        </p:txBody>
      </p:sp>
    </p:spTree>
    <p:extLst>
      <p:ext uri="{BB962C8B-B14F-4D97-AF65-F5344CB8AC3E}">
        <p14:creationId xmlns:p14="http://schemas.microsoft.com/office/powerpoint/2010/main" val="59561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AD104-DF6A-414D-BC6D-970C1F876A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13D6C5-182B-437B-BBCA-6A9B356A12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A61A04-90F0-4685-99E3-183CF87A9D83}"/>
              </a:ext>
            </a:extLst>
          </p:cNvPr>
          <p:cNvSpPr>
            <a:spLocks noGrp="1"/>
          </p:cNvSpPr>
          <p:nvPr>
            <p:ph type="dt" sz="half" idx="10"/>
          </p:nvPr>
        </p:nvSpPr>
        <p:spPr/>
        <p:txBody>
          <a:bodyPr/>
          <a:lstStyle/>
          <a:p>
            <a:fld id="{FCB42AA7-11C3-47E3-987A-A772BA9E0FAD}" type="datetimeFigureOut">
              <a:rPr lang="en-US" smtClean="0"/>
              <a:t>5/23/2021</a:t>
            </a:fld>
            <a:endParaRPr lang="en-US"/>
          </a:p>
        </p:txBody>
      </p:sp>
      <p:sp>
        <p:nvSpPr>
          <p:cNvPr id="5" name="Footer Placeholder 4">
            <a:extLst>
              <a:ext uri="{FF2B5EF4-FFF2-40B4-BE49-F238E27FC236}">
                <a16:creationId xmlns:a16="http://schemas.microsoft.com/office/drawing/2014/main" id="{65A6EDC1-BD19-456F-AC85-417F1ECD0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0BCD7-39F2-4F7C-8772-56E8E9823FAA}"/>
              </a:ext>
            </a:extLst>
          </p:cNvPr>
          <p:cNvSpPr>
            <a:spLocks noGrp="1"/>
          </p:cNvSpPr>
          <p:nvPr>
            <p:ph type="sldNum" sz="quarter" idx="12"/>
          </p:nvPr>
        </p:nvSpPr>
        <p:spPr/>
        <p:txBody>
          <a:bodyPr/>
          <a:lstStyle/>
          <a:p>
            <a:fld id="{EFFCBEC7-FE79-47F9-83EA-92EE282B39B9}" type="slidenum">
              <a:rPr lang="en-US" smtClean="0"/>
              <a:t>‹#›</a:t>
            </a:fld>
            <a:endParaRPr lang="en-US"/>
          </a:p>
        </p:txBody>
      </p:sp>
    </p:spTree>
    <p:extLst>
      <p:ext uri="{BB962C8B-B14F-4D97-AF65-F5344CB8AC3E}">
        <p14:creationId xmlns:p14="http://schemas.microsoft.com/office/powerpoint/2010/main" val="385486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22821-78A0-4CE3-A5F7-11C8677D55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7EF95-A8C3-45C3-AA03-44400D86AE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41BE3F-BB4E-4E0D-8C7F-390F948CE7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4A0322-C52D-423C-9BE1-48336995CC62}"/>
              </a:ext>
            </a:extLst>
          </p:cNvPr>
          <p:cNvSpPr>
            <a:spLocks noGrp="1"/>
          </p:cNvSpPr>
          <p:nvPr>
            <p:ph type="dt" sz="half" idx="10"/>
          </p:nvPr>
        </p:nvSpPr>
        <p:spPr/>
        <p:txBody>
          <a:bodyPr/>
          <a:lstStyle/>
          <a:p>
            <a:fld id="{FCB42AA7-11C3-47E3-987A-A772BA9E0FAD}" type="datetimeFigureOut">
              <a:rPr lang="en-US" smtClean="0"/>
              <a:t>5/23/2021</a:t>
            </a:fld>
            <a:endParaRPr lang="en-US"/>
          </a:p>
        </p:txBody>
      </p:sp>
      <p:sp>
        <p:nvSpPr>
          <p:cNvPr id="6" name="Footer Placeholder 5">
            <a:extLst>
              <a:ext uri="{FF2B5EF4-FFF2-40B4-BE49-F238E27FC236}">
                <a16:creationId xmlns:a16="http://schemas.microsoft.com/office/drawing/2014/main" id="{0834D983-7E85-467F-BC2D-F41B907EEE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3188D1-D929-4D62-9A4A-9AC4944F4420}"/>
              </a:ext>
            </a:extLst>
          </p:cNvPr>
          <p:cNvSpPr>
            <a:spLocks noGrp="1"/>
          </p:cNvSpPr>
          <p:nvPr>
            <p:ph type="sldNum" sz="quarter" idx="12"/>
          </p:nvPr>
        </p:nvSpPr>
        <p:spPr/>
        <p:txBody>
          <a:bodyPr/>
          <a:lstStyle/>
          <a:p>
            <a:fld id="{EFFCBEC7-FE79-47F9-83EA-92EE282B39B9}" type="slidenum">
              <a:rPr lang="en-US" smtClean="0"/>
              <a:t>‹#›</a:t>
            </a:fld>
            <a:endParaRPr lang="en-US"/>
          </a:p>
        </p:txBody>
      </p:sp>
    </p:spTree>
    <p:extLst>
      <p:ext uri="{BB962C8B-B14F-4D97-AF65-F5344CB8AC3E}">
        <p14:creationId xmlns:p14="http://schemas.microsoft.com/office/powerpoint/2010/main" val="262376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CA88C-CD9C-4DB6-B99A-1B2BAB1DE5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5806D6-8B66-4F06-A4BC-22990707C6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E1A32C-0FBF-4640-9EA6-538AC33BD8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5B4A47-7B0D-4A53-86E8-2B01B1C1C2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B8231B-E043-4173-9AAC-F1054509DF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023600-07EF-4207-A2B0-9DACFAACC11D}"/>
              </a:ext>
            </a:extLst>
          </p:cNvPr>
          <p:cNvSpPr>
            <a:spLocks noGrp="1"/>
          </p:cNvSpPr>
          <p:nvPr>
            <p:ph type="dt" sz="half" idx="10"/>
          </p:nvPr>
        </p:nvSpPr>
        <p:spPr/>
        <p:txBody>
          <a:bodyPr/>
          <a:lstStyle/>
          <a:p>
            <a:fld id="{FCB42AA7-11C3-47E3-987A-A772BA9E0FAD}" type="datetimeFigureOut">
              <a:rPr lang="en-US" smtClean="0"/>
              <a:t>5/23/2021</a:t>
            </a:fld>
            <a:endParaRPr lang="en-US"/>
          </a:p>
        </p:txBody>
      </p:sp>
      <p:sp>
        <p:nvSpPr>
          <p:cNvPr id="8" name="Footer Placeholder 7">
            <a:extLst>
              <a:ext uri="{FF2B5EF4-FFF2-40B4-BE49-F238E27FC236}">
                <a16:creationId xmlns:a16="http://schemas.microsoft.com/office/drawing/2014/main" id="{B6EB0233-7548-4643-BD4F-74CAA79EE0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89B820-1D94-4EDD-A2CD-39AC68F9D09B}"/>
              </a:ext>
            </a:extLst>
          </p:cNvPr>
          <p:cNvSpPr>
            <a:spLocks noGrp="1"/>
          </p:cNvSpPr>
          <p:nvPr>
            <p:ph type="sldNum" sz="quarter" idx="12"/>
          </p:nvPr>
        </p:nvSpPr>
        <p:spPr/>
        <p:txBody>
          <a:bodyPr/>
          <a:lstStyle/>
          <a:p>
            <a:fld id="{EFFCBEC7-FE79-47F9-83EA-92EE282B39B9}" type="slidenum">
              <a:rPr lang="en-US" smtClean="0"/>
              <a:t>‹#›</a:t>
            </a:fld>
            <a:endParaRPr lang="en-US"/>
          </a:p>
        </p:txBody>
      </p:sp>
    </p:spTree>
    <p:extLst>
      <p:ext uri="{BB962C8B-B14F-4D97-AF65-F5344CB8AC3E}">
        <p14:creationId xmlns:p14="http://schemas.microsoft.com/office/powerpoint/2010/main" val="1320894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5157A-A4DF-4F42-94E8-D1DCB0CD93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DCC17D-6FF4-4DC4-95F6-16527B1A1F9F}"/>
              </a:ext>
            </a:extLst>
          </p:cNvPr>
          <p:cNvSpPr>
            <a:spLocks noGrp="1"/>
          </p:cNvSpPr>
          <p:nvPr>
            <p:ph type="dt" sz="half" idx="10"/>
          </p:nvPr>
        </p:nvSpPr>
        <p:spPr/>
        <p:txBody>
          <a:bodyPr/>
          <a:lstStyle/>
          <a:p>
            <a:fld id="{FCB42AA7-11C3-47E3-987A-A772BA9E0FAD}" type="datetimeFigureOut">
              <a:rPr lang="en-US" smtClean="0"/>
              <a:t>5/23/2021</a:t>
            </a:fld>
            <a:endParaRPr lang="en-US"/>
          </a:p>
        </p:txBody>
      </p:sp>
      <p:sp>
        <p:nvSpPr>
          <p:cNvPr id="4" name="Footer Placeholder 3">
            <a:extLst>
              <a:ext uri="{FF2B5EF4-FFF2-40B4-BE49-F238E27FC236}">
                <a16:creationId xmlns:a16="http://schemas.microsoft.com/office/drawing/2014/main" id="{52DBB122-E367-4972-A174-721E5B279C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44CE2E-B42F-4D8E-B4F0-040B31220C37}"/>
              </a:ext>
            </a:extLst>
          </p:cNvPr>
          <p:cNvSpPr>
            <a:spLocks noGrp="1"/>
          </p:cNvSpPr>
          <p:nvPr>
            <p:ph type="sldNum" sz="quarter" idx="12"/>
          </p:nvPr>
        </p:nvSpPr>
        <p:spPr/>
        <p:txBody>
          <a:bodyPr/>
          <a:lstStyle/>
          <a:p>
            <a:fld id="{EFFCBEC7-FE79-47F9-83EA-92EE282B39B9}" type="slidenum">
              <a:rPr lang="en-US" smtClean="0"/>
              <a:t>‹#›</a:t>
            </a:fld>
            <a:endParaRPr lang="en-US"/>
          </a:p>
        </p:txBody>
      </p:sp>
    </p:spTree>
    <p:extLst>
      <p:ext uri="{BB962C8B-B14F-4D97-AF65-F5344CB8AC3E}">
        <p14:creationId xmlns:p14="http://schemas.microsoft.com/office/powerpoint/2010/main" val="57922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B32AE-08E6-4085-A29A-62C3BB15C000}"/>
              </a:ext>
            </a:extLst>
          </p:cNvPr>
          <p:cNvSpPr>
            <a:spLocks noGrp="1"/>
          </p:cNvSpPr>
          <p:nvPr>
            <p:ph type="dt" sz="half" idx="10"/>
          </p:nvPr>
        </p:nvSpPr>
        <p:spPr/>
        <p:txBody>
          <a:bodyPr/>
          <a:lstStyle/>
          <a:p>
            <a:fld id="{FCB42AA7-11C3-47E3-987A-A772BA9E0FAD}" type="datetimeFigureOut">
              <a:rPr lang="en-US" smtClean="0"/>
              <a:t>5/23/2021</a:t>
            </a:fld>
            <a:endParaRPr lang="en-US"/>
          </a:p>
        </p:txBody>
      </p:sp>
      <p:sp>
        <p:nvSpPr>
          <p:cNvPr id="3" name="Footer Placeholder 2">
            <a:extLst>
              <a:ext uri="{FF2B5EF4-FFF2-40B4-BE49-F238E27FC236}">
                <a16:creationId xmlns:a16="http://schemas.microsoft.com/office/drawing/2014/main" id="{D8AC6373-D91F-457D-952B-E4C2EEF0B6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468FF1-5165-49E8-8B06-3F39AA176A81}"/>
              </a:ext>
            </a:extLst>
          </p:cNvPr>
          <p:cNvSpPr>
            <a:spLocks noGrp="1"/>
          </p:cNvSpPr>
          <p:nvPr>
            <p:ph type="sldNum" sz="quarter" idx="12"/>
          </p:nvPr>
        </p:nvSpPr>
        <p:spPr/>
        <p:txBody>
          <a:bodyPr/>
          <a:lstStyle/>
          <a:p>
            <a:fld id="{EFFCBEC7-FE79-47F9-83EA-92EE282B39B9}" type="slidenum">
              <a:rPr lang="en-US" smtClean="0"/>
              <a:t>‹#›</a:t>
            </a:fld>
            <a:endParaRPr lang="en-US"/>
          </a:p>
        </p:txBody>
      </p:sp>
    </p:spTree>
    <p:extLst>
      <p:ext uri="{BB962C8B-B14F-4D97-AF65-F5344CB8AC3E}">
        <p14:creationId xmlns:p14="http://schemas.microsoft.com/office/powerpoint/2010/main" val="1366150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B99C-60D3-45AB-9A3F-C69FBA047E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DCF450-A42A-47CD-8D18-C50321303A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D831BA-44EB-490B-9080-B3C8495E38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DA163-13B7-4E4F-86E2-63E1F2AF3550}"/>
              </a:ext>
            </a:extLst>
          </p:cNvPr>
          <p:cNvSpPr>
            <a:spLocks noGrp="1"/>
          </p:cNvSpPr>
          <p:nvPr>
            <p:ph type="dt" sz="half" idx="10"/>
          </p:nvPr>
        </p:nvSpPr>
        <p:spPr/>
        <p:txBody>
          <a:bodyPr/>
          <a:lstStyle/>
          <a:p>
            <a:fld id="{FCB42AA7-11C3-47E3-987A-A772BA9E0FAD}" type="datetimeFigureOut">
              <a:rPr lang="en-US" smtClean="0"/>
              <a:t>5/23/2021</a:t>
            </a:fld>
            <a:endParaRPr lang="en-US"/>
          </a:p>
        </p:txBody>
      </p:sp>
      <p:sp>
        <p:nvSpPr>
          <p:cNvPr id="6" name="Footer Placeholder 5">
            <a:extLst>
              <a:ext uri="{FF2B5EF4-FFF2-40B4-BE49-F238E27FC236}">
                <a16:creationId xmlns:a16="http://schemas.microsoft.com/office/drawing/2014/main" id="{BCF2F27B-FAF5-4AB5-97D7-3DF2F0807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C1E885-994F-43DE-A1D0-EB2B00A4EEDE}"/>
              </a:ext>
            </a:extLst>
          </p:cNvPr>
          <p:cNvSpPr>
            <a:spLocks noGrp="1"/>
          </p:cNvSpPr>
          <p:nvPr>
            <p:ph type="sldNum" sz="quarter" idx="12"/>
          </p:nvPr>
        </p:nvSpPr>
        <p:spPr/>
        <p:txBody>
          <a:bodyPr/>
          <a:lstStyle/>
          <a:p>
            <a:fld id="{EFFCBEC7-FE79-47F9-83EA-92EE282B39B9}" type="slidenum">
              <a:rPr lang="en-US" smtClean="0"/>
              <a:t>‹#›</a:t>
            </a:fld>
            <a:endParaRPr lang="en-US"/>
          </a:p>
        </p:txBody>
      </p:sp>
    </p:spTree>
    <p:extLst>
      <p:ext uri="{BB962C8B-B14F-4D97-AF65-F5344CB8AC3E}">
        <p14:creationId xmlns:p14="http://schemas.microsoft.com/office/powerpoint/2010/main" val="2106784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66AD-803B-4EF3-96F4-566D0CBA14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4FB9C5-D0C6-4A28-9F41-3FBC63BB80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E1E94A-233B-48F0-B011-9DD47CFD5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0EEA9E-7E8E-4431-B2B3-85E97229D282}"/>
              </a:ext>
            </a:extLst>
          </p:cNvPr>
          <p:cNvSpPr>
            <a:spLocks noGrp="1"/>
          </p:cNvSpPr>
          <p:nvPr>
            <p:ph type="dt" sz="half" idx="10"/>
          </p:nvPr>
        </p:nvSpPr>
        <p:spPr/>
        <p:txBody>
          <a:bodyPr/>
          <a:lstStyle/>
          <a:p>
            <a:fld id="{FCB42AA7-11C3-47E3-987A-A772BA9E0FAD}" type="datetimeFigureOut">
              <a:rPr lang="en-US" smtClean="0"/>
              <a:t>5/23/2021</a:t>
            </a:fld>
            <a:endParaRPr lang="en-US"/>
          </a:p>
        </p:txBody>
      </p:sp>
      <p:sp>
        <p:nvSpPr>
          <p:cNvPr id="6" name="Footer Placeholder 5">
            <a:extLst>
              <a:ext uri="{FF2B5EF4-FFF2-40B4-BE49-F238E27FC236}">
                <a16:creationId xmlns:a16="http://schemas.microsoft.com/office/drawing/2014/main" id="{150388E4-449F-4B38-9D23-D133E57E88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9BA8A3-4B68-4A9E-BE88-0D38CCFD59C9}"/>
              </a:ext>
            </a:extLst>
          </p:cNvPr>
          <p:cNvSpPr>
            <a:spLocks noGrp="1"/>
          </p:cNvSpPr>
          <p:nvPr>
            <p:ph type="sldNum" sz="quarter" idx="12"/>
          </p:nvPr>
        </p:nvSpPr>
        <p:spPr/>
        <p:txBody>
          <a:bodyPr/>
          <a:lstStyle/>
          <a:p>
            <a:fld id="{EFFCBEC7-FE79-47F9-83EA-92EE282B39B9}" type="slidenum">
              <a:rPr lang="en-US" smtClean="0"/>
              <a:t>‹#›</a:t>
            </a:fld>
            <a:endParaRPr lang="en-US"/>
          </a:p>
        </p:txBody>
      </p:sp>
    </p:spTree>
    <p:extLst>
      <p:ext uri="{BB962C8B-B14F-4D97-AF65-F5344CB8AC3E}">
        <p14:creationId xmlns:p14="http://schemas.microsoft.com/office/powerpoint/2010/main" val="275100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7F9F33-A2FF-4677-A3A9-C3C16BCAED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892E70-867E-4E71-B45A-8D8D04A2A1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4F6972-AFAB-4E6F-9B4C-CCDC4D4A21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42AA7-11C3-47E3-987A-A772BA9E0FAD}" type="datetimeFigureOut">
              <a:rPr lang="en-US" smtClean="0"/>
              <a:t>5/23/2021</a:t>
            </a:fld>
            <a:endParaRPr lang="en-US"/>
          </a:p>
        </p:txBody>
      </p:sp>
      <p:sp>
        <p:nvSpPr>
          <p:cNvPr id="5" name="Footer Placeholder 4">
            <a:extLst>
              <a:ext uri="{FF2B5EF4-FFF2-40B4-BE49-F238E27FC236}">
                <a16:creationId xmlns:a16="http://schemas.microsoft.com/office/drawing/2014/main" id="{A2E9066B-BC40-4691-A95B-CD17ACDDD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28404B-5A42-4251-AD71-15F5CB479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CBEC7-FE79-47F9-83EA-92EE282B39B9}" type="slidenum">
              <a:rPr lang="en-US" smtClean="0"/>
              <a:t>‹#›</a:t>
            </a:fld>
            <a:endParaRPr lang="en-US"/>
          </a:p>
        </p:txBody>
      </p:sp>
    </p:spTree>
    <p:extLst>
      <p:ext uri="{BB962C8B-B14F-4D97-AF65-F5344CB8AC3E}">
        <p14:creationId xmlns:p14="http://schemas.microsoft.com/office/powerpoint/2010/main" val="1153819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Negev_Desert" TargetMode="External"/><Relationship Id="rId2" Type="http://schemas.openxmlformats.org/officeDocument/2006/relationships/hyperlink" Target="https://en.wikipedia.org/wiki/Synagogue" TargetMode="Externa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hyperlink" Target="https://en.wikipedia.org/wiki/Nir_Oz" TargetMode="External"/><Relationship Id="rId4" Type="http://schemas.openxmlformats.org/officeDocument/2006/relationships/hyperlink" Target="https://en.wikipedia.org/wiki/Niri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metmuseum.org/exhibitions/listings/2012/byzantium-and-islam/blog/where-in-the-world/posts/hammam-lif"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he.wikipedia.org/wiki/%D7%99%D7%9C%D7%A7%D7%95%D7%98_%D7%94%D7%A8%D7%90%D7%95%D7%91%D7%A0%D7%99" TargetMode="External"/><Relationship Id="rId2" Type="http://schemas.openxmlformats.org/officeDocument/2006/relationships/hyperlink" Target="https://he.wikipedia.org/wiki/%D7%90%D7%91%D7%A8%D7%94%D7%9D_%D7%A8%D7%90%D7%95%D7%91%D7%9F_%D7%94%D7%9B%D7%94%D7%9F_%D7%A1%D7%95%D7%A4%D7%A8" TargetMode="External"/><Relationship Id="rId1" Type="http://schemas.openxmlformats.org/officeDocument/2006/relationships/slideLayout" Target="../slideLayouts/slideLayout4.xml"/><Relationship Id="rId5" Type="http://schemas.openxmlformats.org/officeDocument/2006/relationships/hyperlink" Target="https://he.wikipedia.org/wiki/%D7%99%D7%95%D7%A1%D7%A3_%D7%97%D7%99%D7%99%D7%9D_%D7%9E%D7%91%D7%92%D7%93%D7%90%D7%93" TargetMode="External"/><Relationship Id="rId4" Type="http://schemas.openxmlformats.org/officeDocument/2006/relationships/hyperlink" Target="https://he.wikipedia.org/wiki/%D7%97%D7%99%D7%99%D7%9D_%D7%99%D7%95%D7%A1%D7%A3_%D7%93%D7%95%D7%93_%D7%90%D7%96%D7%95%D7%9C%D7%90%D7%9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academia.edu/37491217/Shalom_Sabar_The_Judaization_of_the_Khamsa_The_Motif_of_the_Magic_Hand_in_the_Thought_and_Folklore_of_the_Jews_in_the_Lands_of_Islam_Mahanayim_no_14_2002_192_203_Hebrew_"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Lurianic_Kabbalah" TargetMode="External"/><Relationship Id="rId3" Type="http://schemas.openxmlformats.org/officeDocument/2006/relationships/hyperlink" Target="https://en.wikipedia.org/wiki/Tree_of_life_(Kabbalah)" TargetMode="External"/><Relationship Id="rId7" Type="http://schemas.openxmlformats.org/officeDocument/2006/relationships/hyperlink" Target="https://en.wikipedia.org/wiki/Zohar" TargetMode="External"/><Relationship Id="rId2" Type="http://schemas.openxmlformats.org/officeDocument/2006/relationships/hyperlink" Target="https://en.wikipedia.org/wiki/Kabbalah" TargetMode="External"/><Relationship Id="rId1" Type="http://schemas.openxmlformats.org/officeDocument/2006/relationships/slideLayout" Target="../slideLayouts/slideLayout4.xml"/><Relationship Id="rId6" Type="http://schemas.openxmlformats.org/officeDocument/2006/relationships/hyperlink" Target="https://en.wikipedia.org/wiki/Isaac_Luria" TargetMode="External"/><Relationship Id="rId5" Type="http://schemas.openxmlformats.org/officeDocument/2006/relationships/hyperlink" Target="https://en.wikipedia.org/wiki/Hayyim_ben_Joseph_Vital" TargetMode="External"/><Relationship Id="rId10" Type="http://schemas.openxmlformats.org/officeDocument/2006/relationships/image" Target="../media/image5.jpeg"/><Relationship Id="rId4" Type="http://schemas.openxmlformats.org/officeDocument/2006/relationships/hyperlink" Target="https://en.wikipedia.org/wiki/Etz_Hayim_(text)" TargetMode="External"/><Relationship Id="rId9" Type="http://schemas.openxmlformats.org/officeDocument/2006/relationships/hyperlink" Target="https://en.wikipedia.org/wiki/Etz_Chai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7B49-1060-4FD5-B66E-7F08490CDBCD}"/>
              </a:ext>
            </a:extLst>
          </p:cNvPr>
          <p:cNvSpPr>
            <a:spLocks noGrp="1"/>
          </p:cNvSpPr>
          <p:nvPr>
            <p:ph type="ctrTitle"/>
          </p:nvPr>
        </p:nvSpPr>
        <p:spPr/>
        <p:txBody>
          <a:bodyPr/>
          <a:lstStyle/>
          <a:p>
            <a:r>
              <a:rPr lang="en-US" dirty="0" err="1"/>
              <a:t>Hamsa</a:t>
            </a:r>
            <a:r>
              <a:rPr lang="en-US" dirty="0"/>
              <a:t> and Tree of Life</a:t>
            </a:r>
          </a:p>
        </p:txBody>
      </p:sp>
      <p:sp>
        <p:nvSpPr>
          <p:cNvPr id="3" name="Subtitle 2">
            <a:extLst>
              <a:ext uri="{FF2B5EF4-FFF2-40B4-BE49-F238E27FC236}">
                <a16:creationId xmlns:a16="http://schemas.microsoft.com/office/drawing/2014/main" id="{4E64265B-AFE0-4BAE-82EC-CE392B258469}"/>
              </a:ext>
            </a:extLst>
          </p:cNvPr>
          <p:cNvSpPr>
            <a:spLocks noGrp="1"/>
          </p:cNvSpPr>
          <p:nvPr>
            <p:ph type="subTitle" idx="1"/>
          </p:nvPr>
        </p:nvSpPr>
        <p:spPr/>
        <p:txBody>
          <a:bodyPr/>
          <a:lstStyle/>
          <a:p>
            <a:r>
              <a:rPr lang="en-US" dirty="0"/>
              <a:t>Rabbi Chaim Metzger</a:t>
            </a:r>
          </a:p>
          <a:p>
            <a:r>
              <a:rPr lang="en-US" dirty="0"/>
              <a:t>cmetzger@torontotorah.com</a:t>
            </a:r>
          </a:p>
        </p:txBody>
      </p:sp>
      <p:pic>
        <p:nvPicPr>
          <p:cNvPr id="4" name="Google Shape;56;p13">
            <a:extLst>
              <a:ext uri="{FF2B5EF4-FFF2-40B4-BE49-F238E27FC236}">
                <a16:creationId xmlns:a16="http://schemas.microsoft.com/office/drawing/2014/main" id="{46D21015-16A5-4270-8C31-4D826DB2C29B}"/>
              </a:ext>
            </a:extLst>
          </p:cNvPr>
          <p:cNvPicPr preferRelativeResize="0"/>
          <p:nvPr/>
        </p:nvPicPr>
        <p:blipFill rotWithShape="1">
          <a:blip r:embed="rId2">
            <a:alphaModFix/>
          </a:blip>
          <a:srcRect/>
          <a:stretch/>
        </p:blipFill>
        <p:spPr>
          <a:xfrm>
            <a:off x="187496" y="61116"/>
            <a:ext cx="2216775" cy="2216775"/>
          </a:xfrm>
          <a:prstGeom prst="rect">
            <a:avLst/>
          </a:prstGeom>
          <a:noFill/>
          <a:ln>
            <a:noFill/>
          </a:ln>
        </p:spPr>
      </p:pic>
      <p:pic>
        <p:nvPicPr>
          <p:cNvPr id="5" name="Google Shape;57;p13">
            <a:extLst>
              <a:ext uri="{FF2B5EF4-FFF2-40B4-BE49-F238E27FC236}">
                <a16:creationId xmlns:a16="http://schemas.microsoft.com/office/drawing/2014/main" id="{22A23D87-BB14-4D0F-8A3D-3680D2DD7EB2}"/>
              </a:ext>
            </a:extLst>
          </p:cNvPr>
          <p:cNvPicPr preferRelativeResize="0"/>
          <p:nvPr/>
        </p:nvPicPr>
        <p:blipFill rotWithShape="1">
          <a:blip r:embed="rId3">
            <a:alphaModFix/>
          </a:blip>
          <a:srcRect l="40624" t="2243" r="44260" b="18748"/>
          <a:stretch/>
        </p:blipFill>
        <p:spPr>
          <a:xfrm>
            <a:off x="9787728" y="227075"/>
            <a:ext cx="2216776" cy="1790576"/>
          </a:xfrm>
          <a:prstGeom prst="rect">
            <a:avLst/>
          </a:prstGeom>
          <a:noFill/>
          <a:ln>
            <a:noFill/>
          </a:ln>
        </p:spPr>
      </p:pic>
      <p:pic>
        <p:nvPicPr>
          <p:cNvPr id="2050" name="Picture 2">
            <a:extLst>
              <a:ext uri="{FF2B5EF4-FFF2-40B4-BE49-F238E27FC236}">
                <a16:creationId xmlns:a16="http://schemas.microsoft.com/office/drawing/2014/main" id="{766CE9B3-1107-4CD7-BCA5-6ACEF62A2F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921" y="3857347"/>
            <a:ext cx="2171350" cy="28009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DDABE12-8950-4454-9621-FE0CD1ED1A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4028" y="4057094"/>
            <a:ext cx="3640476" cy="2729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852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21E8-C971-447A-AABA-0999AD3454F1}"/>
              </a:ext>
            </a:extLst>
          </p:cNvPr>
          <p:cNvSpPr>
            <a:spLocks noGrp="1"/>
          </p:cNvSpPr>
          <p:nvPr>
            <p:ph type="title"/>
          </p:nvPr>
        </p:nvSpPr>
        <p:spPr/>
        <p:txBody>
          <a:bodyPr/>
          <a:lstStyle/>
          <a:p>
            <a:r>
              <a:rPr lang="en-US" dirty="0" err="1"/>
              <a:t>Etz</a:t>
            </a:r>
            <a:r>
              <a:rPr lang="en-US" dirty="0"/>
              <a:t> Chaim in </a:t>
            </a:r>
            <a:r>
              <a:rPr lang="en-US" dirty="0" err="1"/>
              <a:t>Mishlei</a:t>
            </a:r>
            <a:endParaRPr lang="en-US" dirty="0"/>
          </a:p>
        </p:txBody>
      </p:sp>
      <p:sp>
        <p:nvSpPr>
          <p:cNvPr id="3" name="Content Placeholder 2">
            <a:extLst>
              <a:ext uri="{FF2B5EF4-FFF2-40B4-BE49-F238E27FC236}">
                <a16:creationId xmlns:a16="http://schemas.microsoft.com/office/drawing/2014/main" id="{E5830D65-AF13-4CE9-9F5B-77B245AF012B}"/>
              </a:ext>
            </a:extLst>
          </p:cNvPr>
          <p:cNvSpPr>
            <a:spLocks noGrp="1"/>
          </p:cNvSpPr>
          <p:nvPr>
            <p:ph sz="half" idx="1"/>
          </p:nvPr>
        </p:nvSpPr>
        <p:spPr/>
        <p:txBody>
          <a:bodyPr>
            <a:normAutofit fontScale="85000" lnSpcReduction="20000"/>
          </a:bodyPr>
          <a:lstStyle/>
          <a:p>
            <a:pPr marL="0" indent="0" algn="just">
              <a:buNone/>
            </a:pPr>
            <a:r>
              <a:rPr lang="en-US" dirty="0"/>
              <a:t>Her ways are pleasant ways, And all her paths, peaceful. She is a </a:t>
            </a:r>
            <a:r>
              <a:rPr lang="en-US" b="1" dirty="0"/>
              <a:t>tree of life </a:t>
            </a:r>
            <a:r>
              <a:rPr lang="en-US" dirty="0"/>
              <a:t>to those who grasp her, And whoever holds on to her is happy. (3:17-18 JPS 1985)</a:t>
            </a:r>
          </a:p>
          <a:p>
            <a:pPr marL="0" indent="0" algn="just">
              <a:buNone/>
            </a:pPr>
            <a:r>
              <a:rPr lang="en-US" dirty="0"/>
              <a:t>The fruit of the righteous is a </a:t>
            </a:r>
            <a:r>
              <a:rPr lang="en-US" b="1" dirty="0"/>
              <a:t>tree of life</a:t>
            </a:r>
            <a:r>
              <a:rPr lang="en-US" dirty="0"/>
              <a:t>; A wise man captivates people. (11:30)</a:t>
            </a:r>
          </a:p>
          <a:p>
            <a:pPr marL="0" indent="0" algn="just">
              <a:buNone/>
            </a:pPr>
            <a:r>
              <a:rPr lang="en-US" dirty="0"/>
              <a:t>Hope deferred sickens the heart, But desire realized is a </a:t>
            </a:r>
            <a:r>
              <a:rPr lang="en-US" b="1" dirty="0"/>
              <a:t>tree of life</a:t>
            </a:r>
            <a:r>
              <a:rPr lang="en-US" dirty="0"/>
              <a:t>. (13:12)</a:t>
            </a:r>
          </a:p>
          <a:p>
            <a:pPr marL="0" indent="0" algn="just">
              <a:buNone/>
            </a:pPr>
            <a:r>
              <a:rPr lang="en-US" dirty="0"/>
              <a:t>A healing tongue is a </a:t>
            </a:r>
            <a:r>
              <a:rPr lang="en-US" b="1" dirty="0"/>
              <a:t>tree of life</a:t>
            </a:r>
            <a:r>
              <a:rPr lang="en-US" dirty="0"/>
              <a:t>, But a devious one makes for a broken spirit. (15:4)</a:t>
            </a:r>
          </a:p>
          <a:p>
            <a:pPr marL="0" indent="0" algn="just">
              <a:buNone/>
            </a:pPr>
            <a:endParaRPr lang="en-US" dirty="0"/>
          </a:p>
          <a:p>
            <a:pPr marL="0" indent="0" algn="just">
              <a:buNone/>
            </a:pPr>
            <a:endParaRPr lang="en-US" dirty="0"/>
          </a:p>
          <a:p>
            <a:pPr marL="0" indent="0" algn="just">
              <a:buNone/>
            </a:pPr>
            <a:endParaRPr lang="en-US" dirty="0"/>
          </a:p>
        </p:txBody>
      </p:sp>
      <p:sp>
        <p:nvSpPr>
          <p:cNvPr id="4" name="Content Placeholder 3">
            <a:extLst>
              <a:ext uri="{FF2B5EF4-FFF2-40B4-BE49-F238E27FC236}">
                <a16:creationId xmlns:a16="http://schemas.microsoft.com/office/drawing/2014/main" id="{1E2AEF54-994F-4D7B-814D-A16C0DA111A1}"/>
              </a:ext>
            </a:extLst>
          </p:cNvPr>
          <p:cNvSpPr>
            <a:spLocks noGrp="1"/>
          </p:cNvSpPr>
          <p:nvPr>
            <p:ph sz="half" idx="2"/>
          </p:nvPr>
        </p:nvSpPr>
        <p:spPr/>
        <p:txBody>
          <a:bodyPr>
            <a:normAutofit fontScale="85000" lnSpcReduction="20000"/>
          </a:bodyPr>
          <a:lstStyle/>
          <a:p>
            <a:pPr marL="0" indent="0" algn="just" rtl="1">
              <a:buNone/>
            </a:pPr>
            <a:r>
              <a:rPr lang="he-IL" dirty="0"/>
              <a:t>משלי פרק ג פסוק </a:t>
            </a:r>
            <a:r>
              <a:rPr lang="he-IL" dirty="0" err="1"/>
              <a:t>יז</a:t>
            </a:r>
            <a:r>
              <a:rPr lang="he-IL" dirty="0"/>
              <a:t> - </a:t>
            </a:r>
            <a:r>
              <a:rPr lang="he-IL" dirty="0" err="1"/>
              <a:t>יח</a:t>
            </a:r>
            <a:endParaRPr lang="he-IL" dirty="0"/>
          </a:p>
          <a:p>
            <a:pPr marL="0" indent="0" algn="just" rtl="1">
              <a:buNone/>
            </a:pPr>
            <a:r>
              <a:rPr lang="he-IL" dirty="0"/>
              <a:t>(</a:t>
            </a:r>
            <a:r>
              <a:rPr lang="he-IL" dirty="0" err="1"/>
              <a:t>יז</a:t>
            </a:r>
            <a:r>
              <a:rPr lang="he-IL" dirty="0"/>
              <a:t>) דְּרָכֶ֥יהָ </a:t>
            </a:r>
            <a:r>
              <a:rPr lang="he-IL" dirty="0" err="1"/>
              <a:t>דַרְכֵי־נֹ֑עַם</a:t>
            </a:r>
            <a:r>
              <a:rPr lang="he-IL" dirty="0"/>
              <a:t> </a:t>
            </a:r>
            <a:r>
              <a:rPr lang="he-IL" dirty="0" err="1"/>
              <a:t>וְֽכָל־נְתִ֖יבֹתֶ֣יה</a:t>
            </a:r>
            <a:r>
              <a:rPr lang="he-IL" dirty="0"/>
              <a:t>ָ שָׁלֽוֹם:</a:t>
            </a:r>
            <a:r>
              <a:rPr lang="en-US" dirty="0"/>
              <a:t> </a:t>
            </a:r>
            <a:r>
              <a:rPr lang="he-IL" dirty="0"/>
              <a:t>(</a:t>
            </a:r>
            <a:r>
              <a:rPr lang="he-IL" dirty="0" err="1"/>
              <a:t>יח</a:t>
            </a:r>
            <a:r>
              <a:rPr lang="he-IL" dirty="0"/>
              <a:t>) </a:t>
            </a:r>
            <a:r>
              <a:rPr lang="he-IL" b="1" dirty="0" err="1"/>
              <a:t>עֵץ־חַיִּ֣ים</a:t>
            </a:r>
            <a:r>
              <a:rPr lang="he-IL" b="1" dirty="0"/>
              <a:t> </a:t>
            </a:r>
            <a:r>
              <a:rPr lang="he-IL" dirty="0"/>
              <a:t>הִ֭יא לַמַּחֲזִיקִ֣ים בָּ֑הּ וְֽתֹמְכֶ֥יהָ מְאֻשָּֽׁר:</a:t>
            </a:r>
            <a:endParaRPr lang="en-US" dirty="0"/>
          </a:p>
          <a:p>
            <a:pPr marL="0" indent="0" algn="just" rtl="1">
              <a:buNone/>
            </a:pPr>
            <a:r>
              <a:rPr lang="he-IL" dirty="0"/>
              <a:t>משלי פרק יא פסוק ל</a:t>
            </a:r>
          </a:p>
          <a:p>
            <a:pPr marL="0" indent="0" algn="just" rtl="1">
              <a:buNone/>
            </a:pPr>
            <a:r>
              <a:rPr lang="he-IL" dirty="0"/>
              <a:t>(ל) </a:t>
            </a:r>
            <a:r>
              <a:rPr lang="he-IL" dirty="0" err="1"/>
              <a:t>פְּֽרִי־צַ֭דִּיק</a:t>
            </a:r>
            <a:r>
              <a:rPr lang="he-IL" dirty="0"/>
              <a:t> </a:t>
            </a:r>
            <a:r>
              <a:rPr lang="he-IL" b="1" dirty="0"/>
              <a:t>עֵ֣ץ חַיִּ֑ים </a:t>
            </a:r>
            <a:r>
              <a:rPr lang="he-IL" dirty="0"/>
              <a:t>וְלֹקֵ֖חַ נְפָשׁ֣וֹת חָכָֽם:</a:t>
            </a:r>
            <a:endParaRPr lang="en-US" dirty="0"/>
          </a:p>
          <a:p>
            <a:pPr marL="0" indent="0" algn="just" rtl="1">
              <a:buNone/>
            </a:pPr>
            <a:r>
              <a:rPr lang="he-IL" dirty="0"/>
              <a:t>משלי פרק </a:t>
            </a:r>
            <a:r>
              <a:rPr lang="he-IL" dirty="0" err="1"/>
              <a:t>יג</a:t>
            </a:r>
            <a:r>
              <a:rPr lang="he-IL" dirty="0"/>
              <a:t> פסוק </a:t>
            </a:r>
            <a:r>
              <a:rPr lang="he-IL" dirty="0" err="1"/>
              <a:t>יב</a:t>
            </a:r>
            <a:endParaRPr lang="he-IL" dirty="0"/>
          </a:p>
          <a:p>
            <a:pPr marL="0" indent="0" algn="just" rtl="1">
              <a:buNone/>
            </a:pPr>
            <a:r>
              <a:rPr lang="he-IL" dirty="0"/>
              <a:t>(</a:t>
            </a:r>
            <a:r>
              <a:rPr lang="he-IL" dirty="0" err="1"/>
              <a:t>יב</a:t>
            </a:r>
            <a:r>
              <a:rPr lang="he-IL" dirty="0"/>
              <a:t>) תּוֹחֶ֣לֶת מְ֭מֻשָּׁכָה </a:t>
            </a:r>
            <a:r>
              <a:rPr lang="he-IL" dirty="0" err="1"/>
              <a:t>מַחֲלָה־לֵ֑ב</a:t>
            </a:r>
            <a:r>
              <a:rPr lang="he-IL" dirty="0"/>
              <a:t> ו</a:t>
            </a:r>
            <a:r>
              <a:rPr lang="he-IL" b="1" dirty="0"/>
              <a:t>ְעֵ֥ץ חַ֝יִּ֗ים </a:t>
            </a:r>
            <a:r>
              <a:rPr lang="he-IL" dirty="0"/>
              <a:t>תַּאֲוָ֥ה בָאָֽה:</a:t>
            </a:r>
            <a:endParaRPr lang="en-US" dirty="0"/>
          </a:p>
          <a:p>
            <a:pPr marL="0" indent="0" algn="just" rtl="1">
              <a:buNone/>
            </a:pPr>
            <a:r>
              <a:rPr lang="he-IL" dirty="0"/>
              <a:t>משלי פרק טו פסוק ד</a:t>
            </a:r>
          </a:p>
          <a:p>
            <a:pPr marL="0" indent="0" algn="just" rtl="1">
              <a:buNone/>
            </a:pPr>
            <a:r>
              <a:rPr lang="he-IL" dirty="0"/>
              <a:t>(ד) מַרְפֵּ֣א לָ֭שׁוֹן </a:t>
            </a:r>
            <a:r>
              <a:rPr lang="he-IL" b="1" dirty="0"/>
              <a:t>עֵ֣ץ חַיִּ֑ים </a:t>
            </a:r>
            <a:r>
              <a:rPr lang="he-IL" dirty="0"/>
              <a:t>וְסֶ֥לֶף בָּ֝֗הּ שֶׁ֣בֶר בְּרֽוּחַ:</a:t>
            </a:r>
            <a:endParaRPr lang="en-US" dirty="0"/>
          </a:p>
        </p:txBody>
      </p:sp>
    </p:spTree>
    <p:extLst>
      <p:ext uri="{BB962C8B-B14F-4D97-AF65-F5344CB8AC3E}">
        <p14:creationId xmlns:p14="http://schemas.microsoft.com/office/powerpoint/2010/main" val="49941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0616-8771-4269-B66D-F6970DFA134B}"/>
              </a:ext>
            </a:extLst>
          </p:cNvPr>
          <p:cNvSpPr>
            <a:spLocks noGrp="1"/>
          </p:cNvSpPr>
          <p:nvPr>
            <p:ph type="title"/>
          </p:nvPr>
        </p:nvSpPr>
        <p:spPr/>
        <p:txBody>
          <a:bodyPr/>
          <a:lstStyle/>
          <a:p>
            <a:r>
              <a:rPr lang="en-US" dirty="0" err="1"/>
              <a:t>Taanit</a:t>
            </a:r>
            <a:r>
              <a:rPr lang="en-US" dirty="0"/>
              <a:t> 7a</a:t>
            </a:r>
          </a:p>
        </p:txBody>
      </p:sp>
      <p:sp>
        <p:nvSpPr>
          <p:cNvPr id="3" name="Content Placeholder 2">
            <a:extLst>
              <a:ext uri="{FF2B5EF4-FFF2-40B4-BE49-F238E27FC236}">
                <a16:creationId xmlns:a16="http://schemas.microsoft.com/office/drawing/2014/main" id="{41FD5F31-4C65-4A51-8E0E-D201453D7200}"/>
              </a:ext>
            </a:extLst>
          </p:cNvPr>
          <p:cNvSpPr>
            <a:spLocks noGrp="1"/>
          </p:cNvSpPr>
          <p:nvPr>
            <p:ph sz="half" idx="1"/>
          </p:nvPr>
        </p:nvSpPr>
        <p:spPr>
          <a:xfrm>
            <a:off x="838200" y="1825625"/>
            <a:ext cx="5711890" cy="4351338"/>
          </a:xfrm>
        </p:spPr>
        <p:txBody>
          <a:bodyPr>
            <a:normAutofit fontScale="92500" lnSpcReduction="20000"/>
          </a:bodyPr>
          <a:lstStyle/>
          <a:p>
            <a:pPr marL="0" indent="0" algn="just">
              <a:buNone/>
            </a:pPr>
            <a:r>
              <a:rPr lang="en-US" dirty="0" err="1"/>
              <a:t>Rav</a:t>
            </a:r>
            <a:r>
              <a:rPr lang="en-US" dirty="0"/>
              <a:t> </a:t>
            </a:r>
            <a:r>
              <a:rPr lang="en-US" dirty="0" err="1"/>
              <a:t>Naḥman</a:t>
            </a:r>
            <a:r>
              <a:rPr lang="en-US" dirty="0"/>
              <a:t> bar </a:t>
            </a:r>
            <a:r>
              <a:rPr lang="en-US" dirty="0" err="1"/>
              <a:t>Yitzḥak</a:t>
            </a:r>
            <a:r>
              <a:rPr lang="en-US" dirty="0"/>
              <a:t> said: Why are Torah matters likened to a tree, as it is stated: “It is a tree of life to them who lay hold upon it” (Proverbs 3:18)? This verse comes to tell you that just as a small piece of wood can ignite a large piece, so too, minor Torah scholars can sharpen great Torah scholars and enable them to advance in their studies. And this is what Rabbi </a:t>
            </a:r>
            <a:r>
              <a:rPr lang="en-US" dirty="0" err="1"/>
              <a:t>Ḥanina</a:t>
            </a:r>
            <a:r>
              <a:rPr lang="en-US" dirty="0"/>
              <a:t> said: I have learned much from my teachers and even more from my friends, but from my students I have learned more than from all of them. (William Davidson Translation)</a:t>
            </a:r>
          </a:p>
          <a:p>
            <a:pPr marL="0" indent="0">
              <a:buNone/>
            </a:pPr>
            <a:endParaRPr lang="en-US" dirty="0"/>
          </a:p>
        </p:txBody>
      </p:sp>
      <p:sp>
        <p:nvSpPr>
          <p:cNvPr id="4" name="Content Placeholder 3">
            <a:extLst>
              <a:ext uri="{FF2B5EF4-FFF2-40B4-BE49-F238E27FC236}">
                <a16:creationId xmlns:a16="http://schemas.microsoft.com/office/drawing/2014/main" id="{F0D27F81-DFE8-4BFE-942F-2A836AD5612B}"/>
              </a:ext>
            </a:extLst>
          </p:cNvPr>
          <p:cNvSpPr>
            <a:spLocks noGrp="1"/>
          </p:cNvSpPr>
          <p:nvPr>
            <p:ph sz="half" idx="2"/>
          </p:nvPr>
        </p:nvSpPr>
        <p:spPr>
          <a:xfrm>
            <a:off x="6792686" y="1825625"/>
            <a:ext cx="4561114" cy="4351338"/>
          </a:xfrm>
        </p:spPr>
        <p:txBody>
          <a:bodyPr>
            <a:normAutofit fontScale="92500" lnSpcReduction="20000"/>
          </a:bodyPr>
          <a:lstStyle/>
          <a:p>
            <a:pPr marL="0" indent="0" algn="just" rtl="1">
              <a:buNone/>
            </a:pPr>
            <a:r>
              <a:rPr lang="he-IL" dirty="0"/>
              <a:t>אָמַר רַב נַחְמָן בַּר יִצְחָק לָמָּה נִמְשְׁלוּ דִּבְרֵי תוֹרָה כְּעֵץ שֶׁנֶּאֱמַר עֵץ חַיִּים הִיא לַמַּחֲזִיקִים בָּהּ לוֹמַר לָךְ מָה עֵץ קָטָן מַדְלִיק אֶת הַגָּדוֹל אַף תַּלְמִידֵי חֲכָמִים קְטַנִּים מְחַדְּדִים אֶת הַגְּדוֹלִים וְהַיְינוּ </a:t>
            </a:r>
            <a:r>
              <a:rPr lang="he-IL" dirty="0" err="1"/>
              <a:t>דְּאָמַר</a:t>
            </a:r>
            <a:r>
              <a:rPr lang="he-IL" dirty="0"/>
              <a:t> רַבִּי </a:t>
            </a:r>
            <a:r>
              <a:rPr lang="he-IL" dirty="0" err="1"/>
              <a:t>חֲנִינָא</a:t>
            </a:r>
            <a:r>
              <a:rPr lang="he-IL" dirty="0"/>
              <a:t> הַרְבֵּה לָמַדְתִּי </a:t>
            </a:r>
            <a:r>
              <a:rPr lang="he-IL" dirty="0" err="1"/>
              <a:t>מֵרַבּוֹתַי</a:t>
            </a:r>
            <a:r>
              <a:rPr lang="he-IL" dirty="0"/>
              <a:t> </a:t>
            </a:r>
            <a:r>
              <a:rPr lang="he-IL" dirty="0" err="1"/>
              <a:t>וּמֵחֲבֵירַי</a:t>
            </a:r>
            <a:r>
              <a:rPr lang="he-IL" dirty="0"/>
              <a:t> יוֹתֵר </a:t>
            </a:r>
            <a:r>
              <a:rPr lang="he-IL" dirty="0" err="1"/>
              <a:t>מֵרַבּוֹתַי</a:t>
            </a:r>
            <a:r>
              <a:rPr lang="he-IL" dirty="0"/>
              <a:t> וּמִתַּלְמִידַי יוֹתֵר מִכּוּלָּן</a:t>
            </a:r>
          </a:p>
        </p:txBody>
      </p:sp>
    </p:spTree>
    <p:extLst>
      <p:ext uri="{BB962C8B-B14F-4D97-AF65-F5344CB8AC3E}">
        <p14:creationId xmlns:p14="http://schemas.microsoft.com/office/powerpoint/2010/main" val="172459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1C73E-F674-4BDB-91F5-09E0580A3CDD}"/>
              </a:ext>
            </a:extLst>
          </p:cNvPr>
          <p:cNvSpPr>
            <a:spLocks noGrp="1"/>
          </p:cNvSpPr>
          <p:nvPr>
            <p:ph type="title"/>
          </p:nvPr>
        </p:nvSpPr>
        <p:spPr/>
        <p:txBody>
          <a:bodyPr/>
          <a:lstStyle/>
          <a:p>
            <a:r>
              <a:rPr lang="en-US" dirty="0" err="1"/>
              <a:t>Bava</a:t>
            </a:r>
            <a:r>
              <a:rPr lang="en-US" dirty="0"/>
              <a:t> </a:t>
            </a:r>
            <a:r>
              <a:rPr lang="en-US" dirty="0" err="1"/>
              <a:t>Metzia</a:t>
            </a:r>
            <a:r>
              <a:rPr lang="en-US" dirty="0"/>
              <a:t> 85a</a:t>
            </a:r>
          </a:p>
        </p:txBody>
      </p:sp>
      <p:sp>
        <p:nvSpPr>
          <p:cNvPr id="3" name="Content Placeholder 2">
            <a:extLst>
              <a:ext uri="{FF2B5EF4-FFF2-40B4-BE49-F238E27FC236}">
                <a16:creationId xmlns:a16="http://schemas.microsoft.com/office/drawing/2014/main" id="{C37925E7-8F76-4A10-8D68-ECCFE86F965D}"/>
              </a:ext>
            </a:extLst>
          </p:cNvPr>
          <p:cNvSpPr>
            <a:spLocks noGrp="1"/>
          </p:cNvSpPr>
          <p:nvPr>
            <p:ph sz="half" idx="1"/>
          </p:nvPr>
        </p:nvSpPr>
        <p:spPr/>
        <p:txBody>
          <a:bodyPr>
            <a:normAutofit fontScale="85000" lnSpcReduction="20000"/>
          </a:bodyPr>
          <a:lstStyle/>
          <a:p>
            <a:pPr marL="0" indent="0" algn="just">
              <a:buNone/>
            </a:pPr>
            <a:r>
              <a:rPr lang="en-US" dirty="0"/>
              <a:t>Rabbi Yehuda </a:t>
            </a:r>
            <a:r>
              <a:rPr lang="en-US" dirty="0" err="1"/>
              <a:t>HaNasi</a:t>
            </a:r>
            <a:r>
              <a:rPr lang="en-US" dirty="0"/>
              <a:t> read the verse about him: “The fruit of the righteous is a tree of life; and he that is wise wins souls” (Proverbs 11:30). The </a:t>
            </a:r>
            <a:r>
              <a:rPr lang="en-US" dirty="0" err="1"/>
              <a:t>Gemara</a:t>
            </a:r>
            <a:r>
              <a:rPr lang="en-US" dirty="0"/>
              <a:t> explains, with regard to the phrase “the fruit of the righteous,” that this is referring to Rabbi </a:t>
            </a:r>
            <a:r>
              <a:rPr lang="en-US" dirty="0" err="1"/>
              <a:t>Yosei</a:t>
            </a:r>
            <a:r>
              <a:rPr lang="en-US" dirty="0"/>
              <a:t>, son of Rabbi Elazar, son of Rabbi Shimon, who was the son of a righteous individual and became a great scholar in his own right. When the verse states: “And he that is wise wins souls,” this is referring to Rabbi Shimon ben Isi ben </a:t>
            </a:r>
            <a:r>
              <a:rPr lang="en-US" dirty="0" err="1"/>
              <a:t>Lakonya</a:t>
            </a:r>
            <a:r>
              <a:rPr lang="en-US" dirty="0"/>
              <a:t>, who successfully helped Rabbi </a:t>
            </a:r>
            <a:r>
              <a:rPr lang="en-US" dirty="0" err="1"/>
              <a:t>Yosei</a:t>
            </a:r>
            <a:r>
              <a:rPr lang="en-US" dirty="0"/>
              <a:t> reach his potential. (William Davidson Translation)</a:t>
            </a:r>
          </a:p>
        </p:txBody>
      </p:sp>
      <p:sp>
        <p:nvSpPr>
          <p:cNvPr id="4" name="Content Placeholder 3">
            <a:extLst>
              <a:ext uri="{FF2B5EF4-FFF2-40B4-BE49-F238E27FC236}">
                <a16:creationId xmlns:a16="http://schemas.microsoft.com/office/drawing/2014/main" id="{CFA0A663-3636-469F-ACDB-F82F3F2F7FF2}"/>
              </a:ext>
            </a:extLst>
          </p:cNvPr>
          <p:cNvSpPr>
            <a:spLocks noGrp="1"/>
          </p:cNvSpPr>
          <p:nvPr>
            <p:ph sz="half" idx="2"/>
          </p:nvPr>
        </p:nvSpPr>
        <p:spPr/>
        <p:txBody>
          <a:bodyPr>
            <a:normAutofit fontScale="85000" lnSpcReduction="20000"/>
          </a:bodyPr>
          <a:lstStyle/>
          <a:p>
            <a:pPr marL="0" indent="0" algn="just" rtl="1">
              <a:buNone/>
            </a:pPr>
            <a:r>
              <a:rPr lang="he-IL" dirty="0"/>
              <a:t>קרי עליה (משלי יא, ל) פרי צדיק עץ חיים ולוקח נפשות חכם פרי צדיק עץ חיים זה ר' יוסי בר' אלעזר בר' שמעון ולוקח נפשות חכם זה ר' שמעון בן איסי בן </a:t>
            </a:r>
            <a:r>
              <a:rPr lang="he-IL" dirty="0" err="1"/>
              <a:t>לקוניא</a:t>
            </a:r>
            <a:endParaRPr lang="en-US" dirty="0"/>
          </a:p>
        </p:txBody>
      </p:sp>
    </p:spTree>
    <p:extLst>
      <p:ext uri="{BB962C8B-B14F-4D97-AF65-F5344CB8AC3E}">
        <p14:creationId xmlns:p14="http://schemas.microsoft.com/office/powerpoint/2010/main" val="318029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E97A0-5311-45AA-96C0-8E309C8BD07C}"/>
              </a:ext>
            </a:extLst>
          </p:cNvPr>
          <p:cNvSpPr>
            <a:spLocks noGrp="1"/>
          </p:cNvSpPr>
          <p:nvPr>
            <p:ph type="title"/>
          </p:nvPr>
        </p:nvSpPr>
        <p:spPr/>
        <p:txBody>
          <a:bodyPr/>
          <a:lstStyle/>
          <a:p>
            <a:r>
              <a:rPr lang="en-US"/>
              <a:t>Brachot</a:t>
            </a:r>
            <a:r>
              <a:rPr lang="en-US" dirty="0"/>
              <a:t> 32b</a:t>
            </a:r>
          </a:p>
        </p:txBody>
      </p:sp>
      <p:sp>
        <p:nvSpPr>
          <p:cNvPr id="3" name="Content Placeholder 2">
            <a:extLst>
              <a:ext uri="{FF2B5EF4-FFF2-40B4-BE49-F238E27FC236}">
                <a16:creationId xmlns:a16="http://schemas.microsoft.com/office/drawing/2014/main" id="{EE635C63-296A-4B35-8220-CCFB47EB5245}"/>
              </a:ext>
            </a:extLst>
          </p:cNvPr>
          <p:cNvSpPr>
            <a:spLocks noGrp="1"/>
          </p:cNvSpPr>
          <p:nvPr>
            <p:ph sz="half" idx="1"/>
          </p:nvPr>
        </p:nvSpPr>
        <p:spPr>
          <a:xfrm>
            <a:off x="838199" y="1825625"/>
            <a:ext cx="6374363" cy="4351338"/>
          </a:xfrm>
        </p:spPr>
        <p:txBody>
          <a:bodyPr>
            <a:normAutofit fontScale="70000" lnSpcReduction="20000"/>
          </a:bodyPr>
          <a:lstStyle/>
          <a:p>
            <a:pPr marL="0" indent="0" algn="just">
              <a:buNone/>
            </a:pPr>
            <a:r>
              <a:rPr lang="en-US" dirty="0"/>
              <a:t>The </a:t>
            </a:r>
            <a:r>
              <a:rPr lang="en-US" dirty="0" err="1"/>
              <a:t>Gemara</a:t>
            </a:r>
            <a:r>
              <a:rPr lang="en-US" dirty="0"/>
              <a:t> raises an objection: Is that so? Didn’t Rabbi </a:t>
            </a:r>
            <a:r>
              <a:rPr lang="en-US" dirty="0" err="1"/>
              <a:t>Ḥiyya</a:t>
            </a:r>
            <a:r>
              <a:rPr lang="en-US" dirty="0"/>
              <a:t> bar Abba say that Rabbi </a:t>
            </a:r>
            <a:r>
              <a:rPr lang="en-US" dirty="0" err="1"/>
              <a:t>Yoḥanan</a:t>
            </a:r>
            <a:r>
              <a:rPr lang="en-US" dirty="0"/>
              <a:t> said: Anyone who prolongs his prayer and expects it to be answered, will ultimately come to heartache, as it will not be answered. As it is stated: “Hope deferred makes the heart sick” (Proverbs 13:12). And what is the remedy for one afflicted with that illness? He should engage in Torah study, as it is stated: “But desire fulfilled is the tree of life” (Proverbs 13:12), and tree of life is nothing other than Torah, as it is stated: “It is a tree of life to those who hold fast to it, and those who support it are joyous” (Proverbs 3:18). This is not difficult. This, Rabbi </a:t>
            </a:r>
            <a:r>
              <a:rPr lang="en-US" dirty="0" err="1"/>
              <a:t>Ḥiyya</a:t>
            </a:r>
            <a:r>
              <a:rPr lang="en-US" dirty="0"/>
              <a:t> bar Abba’s statement that one will suffer heartache refers to one who prolongs his prayer and expects it to be answered; that, Rabbi </a:t>
            </a:r>
            <a:r>
              <a:rPr lang="en-US" dirty="0" err="1"/>
              <a:t>Ḥanin’s</a:t>
            </a:r>
            <a:r>
              <a:rPr lang="en-US" dirty="0"/>
              <a:t> statement that one who prolongs his prayer is praiseworthy refers to one who prolongs his prayer and does not expect it to be answered. (William Davidson Translation)</a:t>
            </a:r>
          </a:p>
        </p:txBody>
      </p:sp>
      <p:sp>
        <p:nvSpPr>
          <p:cNvPr id="4" name="Content Placeholder 3">
            <a:extLst>
              <a:ext uri="{FF2B5EF4-FFF2-40B4-BE49-F238E27FC236}">
                <a16:creationId xmlns:a16="http://schemas.microsoft.com/office/drawing/2014/main" id="{0ECBC500-2623-4518-96E5-22A4B1EF12B0}"/>
              </a:ext>
            </a:extLst>
          </p:cNvPr>
          <p:cNvSpPr>
            <a:spLocks noGrp="1"/>
          </p:cNvSpPr>
          <p:nvPr>
            <p:ph sz="half" idx="2"/>
          </p:nvPr>
        </p:nvSpPr>
        <p:spPr>
          <a:xfrm>
            <a:off x="7333860" y="1825625"/>
            <a:ext cx="4019939" cy="4351338"/>
          </a:xfrm>
        </p:spPr>
        <p:txBody>
          <a:bodyPr>
            <a:normAutofit fontScale="70000" lnSpcReduction="20000"/>
          </a:bodyPr>
          <a:lstStyle/>
          <a:p>
            <a:pPr marL="0" indent="0" algn="just" rtl="1">
              <a:buNone/>
            </a:pPr>
            <a:r>
              <a:rPr lang="he-IL" dirty="0"/>
              <a:t>אִינִי?! וְהָא אָמַר רַבִּי </a:t>
            </a:r>
            <a:r>
              <a:rPr lang="he-IL" dirty="0" err="1"/>
              <a:t>חִיָּיא</a:t>
            </a:r>
            <a:r>
              <a:rPr lang="he-IL" dirty="0"/>
              <a:t> בַּר אַבָּא אָמַר רַבִּי יוֹחָנָן: כָּל הַמַּאֲרִיךְ בִּתְפִילָּתוֹ וּמְעַיֵּין בָּהּ — סוֹף בָּא לִידֵי כְּאֵב לֵב, שֶׁנֶּאֱמַר: ״תּוֹחֶלֶת מְמֻשָּׁכָה מַחֲלָה לֵב״. מַאי </a:t>
            </a:r>
            <a:r>
              <a:rPr lang="he-IL" dirty="0" err="1"/>
              <a:t>תַּקַּנְתֵּיה</a:t>
            </a:r>
            <a:r>
              <a:rPr lang="he-IL" dirty="0"/>
              <a:t>ּ — יַעֲסוֹק בַּתּוֹרָה, שֶׁנֶּאֱמַר: ״וְעֵץ חַיִּים תַּאֲוָה בָאָה״, וְאֵין עֵץ חַיִּים אֶלָּא תּוֹרָה, שֶׁנֶּאֱמַר: ״עֵץ חַיִּים הִיא לַמַּחֲזִיקִים בָּהּ״. לָא </a:t>
            </a:r>
            <a:r>
              <a:rPr lang="he-IL" dirty="0" err="1"/>
              <a:t>קַשְׁיָא</a:t>
            </a:r>
            <a:r>
              <a:rPr lang="he-IL" dirty="0"/>
              <a:t>, הָא </a:t>
            </a:r>
            <a:r>
              <a:rPr lang="he-IL" dirty="0" err="1"/>
              <a:t>דְּמַאֲרֵיך</a:t>
            </a:r>
            <a:r>
              <a:rPr lang="he-IL" dirty="0"/>
              <a:t>ְ וּמְעַיֵּין בַּהּ. הָא </a:t>
            </a:r>
            <a:r>
              <a:rPr lang="he-IL" dirty="0" err="1"/>
              <a:t>דְּמַאֲרֵיך</a:t>
            </a:r>
            <a:r>
              <a:rPr lang="he-IL" dirty="0"/>
              <a:t>ְ וְלָא מְעַיֵּין בַּהּ</a:t>
            </a:r>
            <a:endParaRPr lang="en-US" dirty="0"/>
          </a:p>
        </p:txBody>
      </p:sp>
    </p:spTree>
    <p:extLst>
      <p:ext uri="{BB962C8B-B14F-4D97-AF65-F5344CB8AC3E}">
        <p14:creationId xmlns:p14="http://schemas.microsoft.com/office/powerpoint/2010/main" val="4279032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E8B8-9014-4A7E-8B1E-4DF7AFCA0162}"/>
              </a:ext>
            </a:extLst>
          </p:cNvPr>
          <p:cNvSpPr>
            <a:spLocks noGrp="1"/>
          </p:cNvSpPr>
          <p:nvPr>
            <p:ph type="title"/>
          </p:nvPr>
        </p:nvSpPr>
        <p:spPr/>
        <p:txBody>
          <a:bodyPr/>
          <a:lstStyle/>
          <a:p>
            <a:r>
              <a:rPr lang="en-US" dirty="0" err="1"/>
              <a:t>Arakhin</a:t>
            </a:r>
            <a:r>
              <a:rPr lang="en-US" dirty="0"/>
              <a:t> 15b</a:t>
            </a:r>
          </a:p>
        </p:txBody>
      </p:sp>
      <p:sp>
        <p:nvSpPr>
          <p:cNvPr id="3" name="Content Placeholder 2">
            <a:extLst>
              <a:ext uri="{FF2B5EF4-FFF2-40B4-BE49-F238E27FC236}">
                <a16:creationId xmlns:a16="http://schemas.microsoft.com/office/drawing/2014/main" id="{D1B83AB7-654A-4534-8B75-0C6A35548937}"/>
              </a:ext>
            </a:extLst>
          </p:cNvPr>
          <p:cNvSpPr>
            <a:spLocks noGrp="1"/>
          </p:cNvSpPr>
          <p:nvPr>
            <p:ph sz="half" idx="1"/>
          </p:nvPr>
        </p:nvSpPr>
        <p:spPr/>
        <p:txBody>
          <a:bodyPr>
            <a:normAutofit fontScale="70000" lnSpcReduction="20000"/>
          </a:bodyPr>
          <a:lstStyle/>
          <a:p>
            <a:pPr marL="0" indent="0" algn="just">
              <a:buNone/>
            </a:pPr>
            <a:r>
              <a:rPr lang="en-US" dirty="0"/>
              <a:t>Rabbi </a:t>
            </a:r>
            <a:r>
              <a:rPr lang="en-US" dirty="0" err="1"/>
              <a:t>Ḥama</a:t>
            </a:r>
            <a:r>
              <a:rPr lang="en-US" dirty="0"/>
              <a:t>, son of Rabbi </a:t>
            </a:r>
            <a:r>
              <a:rPr lang="en-US" dirty="0" err="1"/>
              <a:t>Ḥanina</a:t>
            </a:r>
            <a:r>
              <a:rPr lang="en-US" dirty="0"/>
              <a:t> says: What is the remedy for those who speak malicious speech? If he is a Torah scholar, let him study Torah, as it is stated: “A soothing tongue is a tree of life, but its perverseness is a broken spirit” (Proverbs 15:4). And the word “tongue” means nothing other than malicious speech, as it is stated: “Their tongue is a sharpened arrow; it speaks deceit” (Jeremiah 9:7). And the word “tree” means nothing other than Torah, as it is stated: “It is a tree of life to them that lay hold of it” (Proverbs 3:18). And if he is an ignoramus, let him humble his mind, as it is stated: “Its perverseness is a broken spirit” (Proverbs 15:4). In other words, one who perverts his tongue with malicious speech should remedy his behavior by cultivating a broken and humble spirit. (William Davidson Translation)</a:t>
            </a:r>
          </a:p>
        </p:txBody>
      </p:sp>
      <p:sp>
        <p:nvSpPr>
          <p:cNvPr id="4" name="Content Placeholder 3">
            <a:extLst>
              <a:ext uri="{FF2B5EF4-FFF2-40B4-BE49-F238E27FC236}">
                <a16:creationId xmlns:a16="http://schemas.microsoft.com/office/drawing/2014/main" id="{AD7F625B-59E6-4E2E-984A-0F38C4F77E88}"/>
              </a:ext>
            </a:extLst>
          </p:cNvPr>
          <p:cNvSpPr>
            <a:spLocks noGrp="1"/>
          </p:cNvSpPr>
          <p:nvPr>
            <p:ph sz="half" idx="2"/>
          </p:nvPr>
        </p:nvSpPr>
        <p:spPr/>
        <p:txBody>
          <a:bodyPr>
            <a:normAutofit fontScale="70000" lnSpcReduction="20000"/>
          </a:bodyPr>
          <a:lstStyle/>
          <a:p>
            <a:pPr marL="0" indent="0" algn="just" rtl="1">
              <a:buNone/>
            </a:pPr>
            <a:r>
              <a:rPr lang="he-IL" dirty="0"/>
              <a:t>אמר רבי </a:t>
            </a:r>
            <a:r>
              <a:rPr lang="he-IL" dirty="0" err="1"/>
              <a:t>חמא</a:t>
            </a:r>
            <a:r>
              <a:rPr lang="he-IL" dirty="0"/>
              <a:t> בר' </a:t>
            </a:r>
            <a:r>
              <a:rPr lang="he-IL" dirty="0" err="1"/>
              <a:t>חנינא</a:t>
            </a:r>
            <a:r>
              <a:rPr lang="he-IL" dirty="0"/>
              <a:t> מה תקנתו של מספרי לשון הרע אם תלמיד חכם הוא יעסוק בתורה שנא' (משלי טו, ד) מרפא לשון עץ חיים ואין לשון אלא לשון הרע שנאמר חץ שחוט לשונם ואין עץ אלא תורה שנאמר (משלי ג, </a:t>
            </a:r>
            <a:r>
              <a:rPr lang="he-IL" dirty="0" err="1"/>
              <a:t>יח</a:t>
            </a:r>
            <a:r>
              <a:rPr lang="he-IL" dirty="0"/>
              <a:t>) עץ חיים היא למחזיקים בה ואם עם הארץ הוא ישפיל דעתו שנאמר (משלי טו, ד) וסלף בה שבר רוח</a:t>
            </a:r>
            <a:endParaRPr lang="en-US" dirty="0"/>
          </a:p>
        </p:txBody>
      </p:sp>
    </p:spTree>
    <p:extLst>
      <p:ext uri="{BB962C8B-B14F-4D97-AF65-F5344CB8AC3E}">
        <p14:creationId xmlns:p14="http://schemas.microsoft.com/office/powerpoint/2010/main" val="2508597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07991-3634-4C82-AE67-661363FB84AD}"/>
              </a:ext>
            </a:extLst>
          </p:cNvPr>
          <p:cNvSpPr>
            <a:spLocks noGrp="1"/>
          </p:cNvSpPr>
          <p:nvPr>
            <p:ph type="title"/>
          </p:nvPr>
        </p:nvSpPr>
        <p:spPr/>
        <p:txBody>
          <a:bodyPr/>
          <a:lstStyle/>
          <a:p>
            <a:r>
              <a:rPr lang="en-US" dirty="0"/>
              <a:t>Can you make an </a:t>
            </a:r>
            <a:r>
              <a:rPr lang="en-US" dirty="0" err="1"/>
              <a:t>Etz</a:t>
            </a:r>
            <a:r>
              <a:rPr lang="en-US" dirty="0"/>
              <a:t> Chaim?</a:t>
            </a:r>
          </a:p>
        </p:txBody>
      </p:sp>
      <p:sp>
        <p:nvSpPr>
          <p:cNvPr id="3" name="Content Placeholder 2">
            <a:extLst>
              <a:ext uri="{FF2B5EF4-FFF2-40B4-BE49-F238E27FC236}">
                <a16:creationId xmlns:a16="http://schemas.microsoft.com/office/drawing/2014/main" id="{E00D323E-BE74-4184-A1A3-E44FED21ED2F}"/>
              </a:ext>
            </a:extLst>
          </p:cNvPr>
          <p:cNvSpPr>
            <a:spLocks noGrp="1"/>
          </p:cNvSpPr>
          <p:nvPr>
            <p:ph sz="half" idx="1"/>
          </p:nvPr>
        </p:nvSpPr>
        <p:spPr>
          <a:xfrm>
            <a:off x="838199" y="1825625"/>
            <a:ext cx="6663431" cy="4351338"/>
          </a:xfrm>
        </p:spPr>
        <p:txBody>
          <a:bodyPr>
            <a:normAutofit fontScale="70000" lnSpcReduction="20000"/>
          </a:bodyPr>
          <a:lstStyle/>
          <a:p>
            <a:pPr marL="0" indent="0" algn="just">
              <a:buNone/>
            </a:pPr>
            <a:r>
              <a:rPr lang="en-US" dirty="0"/>
              <a:t>He who plants a tree near the altar, or anywhere in the entire Court, whether a bare tree or a fruit tree, although he did it to adorn the Temple and beautify it, even such as he shall be striped; for, it is said: "Thou shalt not plant thee an Asherah of any kind of tree beside the altar of the Lord thy God" (Deut. 16.21), because this is the custom of idolaters; they plant trees beside the altar of the idol so as to attract the people to congregate there.</a:t>
            </a:r>
          </a:p>
          <a:p>
            <a:pPr marL="0" indent="0" algn="just">
              <a:buNone/>
            </a:pPr>
            <a:r>
              <a:rPr lang="en-US" dirty="0"/>
              <a:t>It is forbidden to make wooden entrance-passages in the Temple, such as are made in courtyards, the wood being built in and not planted, and the removal from the forbidden appearing to be overmuch, notwithstanding, because it is said: "Any kind of tree"(Ibid.). But all corridors and cornices which were protruding from the walls of the Temple were of stone, not of wood.</a:t>
            </a:r>
          </a:p>
          <a:p>
            <a:pPr marL="0" indent="0" algn="just">
              <a:buNone/>
            </a:pPr>
            <a:r>
              <a:rPr lang="en-US" dirty="0"/>
              <a:t>Rambam, </a:t>
            </a:r>
            <a:r>
              <a:rPr lang="en-US" dirty="0" err="1"/>
              <a:t>Mishneh</a:t>
            </a:r>
            <a:r>
              <a:rPr lang="en-US" dirty="0"/>
              <a:t> Torah, </a:t>
            </a:r>
            <a:r>
              <a:rPr lang="en-US" dirty="0" err="1"/>
              <a:t>Avodah</a:t>
            </a:r>
            <a:r>
              <a:rPr lang="en-US" dirty="0"/>
              <a:t> </a:t>
            </a:r>
            <a:r>
              <a:rPr lang="en-US" dirty="0" err="1"/>
              <a:t>Zarah</a:t>
            </a:r>
            <a:r>
              <a:rPr lang="en-US" dirty="0"/>
              <a:t> 6:9-10  translated by Simon Glazer, 1927</a:t>
            </a:r>
          </a:p>
        </p:txBody>
      </p:sp>
      <p:sp>
        <p:nvSpPr>
          <p:cNvPr id="4" name="Content Placeholder 3">
            <a:extLst>
              <a:ext uri="{FF2B5EF4-FFF2-40B4-BE49-F238E27FC236}">
                <a16:creationId xmlns:a16="http://schemas.microsoft.com/office/drawing/2014/main" id="{FB16157F-8668-463A-924F-986818B8A12D}"/>
              </a:ext>
            </a:extLst>
          </p:cNvPr>
          <p:cNvSpPr>
            <a:spLocks noGrp="1"/>
          </p:cNvSpPr>
          <p:nvPr>
            <p:ph sz="half" idx="2"/>
          </p:nvPr>
        </p:nvSpPr>
        <p:spPr>
          <a:xfrm>
            <a:off x="7803472" y="1825625"/>
            <a:ext cx="3550328" cy="4351338"/>
          </a:xfrm>
        </p:spPr>
        <p:txBody>
          <a:bodyPr>
            <a:normAutofit fontScale="70000" lnSpcReduction="20000"/>
          </a:bodyPr>
          <a:lstStyle/>
          <a:p>
            <a:pPr marL="0" indent="0" algn="just" rtl="1">
              <a:buNone/>
            </a:pPr>
            <a:r>
              <a:rPr lang="en-US" dirty="0" err="1"/>
              <a:t>הַנּוֹטֵע</a:t>
            </a:r>
            <a:r>
              <a:rPr lang="en-US" dirty="0"/>
              <a:t>ַ </a:t>
            </a:r>
            <a:r>
              <a:rPr lang="en-US" dirty="0" err="1"/>
              <a:t>אִילָן</a:t>
            </a:r>
            <a:r>
              <a:rPr lang="en-US" dirty="0"/>
              <a:t> </a:t>
            </a:r>
            <a:r>
              <a:rPr lang="en-US" dirty="0" err="1"/>
              <a:t>אֵצֶל</a:t>
            </a:r>
            <a:r>
              <a:rPr lang="en-US" dirty="0"/>
              <a:t> </a:t>
            </a:r>
            <a:r>
              <a:rPr lang="en-US" dirty="0" err="1"/>
              <a:t>הַמ</a:t>
            </a:r>
            <a:r>
              <a:rPr lang="en-US" dirty="0"/>
              <a:t>ִּ</a:t>
            </a:r>
            <a:r>
              <a:rPr lang="en-US" dirty="0" err="1"/>
              <a:t>זְב</a:t>
            </a:r>
            <a:r>
              <a:rPr lang="en-US" dirty="0"/>
              <a:t>ֵּחַ </a:t>
            </a:r>
            <a:r>
              <a:rPr lang="en-US" dirty="0" err="1"/>
              <a:t>או</a:t>
            </a:r>
            <a:r>
              <a:rPr lang="en-US" dirty="0"/>
              <a:t>ֹ בְּ</a:t>
            </a:r>
            <a:r>
              <a:rPr lang="en-US" dirty="0" err="1"/>
              <a:t>כָל</a:t>
            </a:r>
            <a:r>
              <a:rPr lang="en-US" dirty="0"/>
              <a:t> </a:t>
            </a:r>
            <a:r>
              <a:rPr lang="en-US" dirty="0" err="1"/>
              <a:t>הָעֲזָרָה</a:t>
            </a:r>
            <a:r>
              <a:rPr lang="en-US" dirty="0"/>
              <a:t> בֵּ</a:t>
            </a:r>
            <a:r>
              <a:rPr lang="en-US" dirty="0" err="1"/>
              <a:t>ין</a:t>
            </a:r>
            <a:r>
              <a:rPr lang="en-US" dirty="0"/>
              <a:t> </a:t>
            </a:r>
            <a:r>
              <a:rPr lang="en-US" dirty="0" err="1"/>
              <a:t>אִילַן</a:t>
            </a:r>
            <a:r>
              <a:rPr lang="en-US" dirty="0"/>
              <a:t> </a:t>
            </a:r>
            <a:r>
              <a:rPr lang="en-US" dirty="0" err="1"/>
              <a:t>סְרָק</a:t>
            </a:r>
            <a:r>
              <a:rPr lang="en-US" dirty="0"/>
              <a:t> בֵּ</a:t>
            </a:r>
            <a:r>
              <a:rPr lang="en-US" dirty="0" err="1"/>
              <a:t>ין</a:t>
            </a:r>
            <a:r>
              <a:rPr lang="en-US" dirty="0"/>
              <a:t> </a:t>
            </a:r>
            <a:r>
              <a:rPr lang="en-US" dirty="0" err="1"/>
              <a:t>אִילַן</a:t>
            </a:r>
            <a:r>
              <a:rPr lang="en-US" dirty="0"/>
              <a:t> </a:t>
            </a:r>
            <a:r>
              <a:rPr lang="en-US" dirty="0" err="1"/>
              <a:t>מַאֲכָל</a:t>
            </a:r>
            <a:r>
              <a:rPr lang="en-US" dirty="0"/>
              <a:t> </a:t>
            </a:r>
            <a:r>
              <a:rPr lang="en-US" dirty="0" err="1"/>
              <a:t>אַף</a:t>
            </a:r>
            <a:r>
              <a:rPr lang="en-US" dirty="0"/>
              <a:t> </a:t>
            </a:r>
            <a:r>
              <a:rPr lang="en-US" dirty="0" err="1"/>
              <a:t>עַל</a:t>
            </a:r>
            <a:r>
              <a:rPr lang="en-US" dirty="0"/>
              <a:t> פִּי שֶׁ</a:t>
            </a:r>
            <a:r>
              <a:rPr lang="en-US" dirty="0" err="1"/>
              <a:t>עֲש</a:t>
            </a:r>
            <a:r>
              <a:rPr lang="en-US" dirty="0"/>
              <a:t>ָׂ</a:t>
            </a:r>
            <a:r>
              <a:rPr lang="en-US" dirty="0" err="1"/>
              <a:t>או</a:t>
            </a:r>
            <a:r>
              <a:rPr lang="en-US" dirty="0"/>
              <a:t>ֹ </a:t>
            </a:r>
            <a:r>
              <a:rPr lang="en-US" dirty="0" err="1"/>
              <a:t>לְנוֹי</a:t>
            </a:r>
            <a:r>
              <a:rPr lang="en-US" dirty="0"/>
              <a:t> </a:t>
            </a:r>
            <a:r>
              <a:rPr lang="en-US" dirty="0" err="1"/>
              <a:t>לַמ</a:t>
            </a:r>
            <a:r>
              <a:rPr lang="en-US" dirty="0"/>
              <a:t>ִּ</a:t>
            </a:r>
            <a:r>
              <a:rPr lang="en-US" dirty="0" err="1"/>
              <a:t>קְד</a:t>
            </a:r>
            <a:r>
              <a:rPr lang="en-US" dirty="0"/>
              <a:t>ָּשׁ </a:t>
            </a:r>
            <a:r>
              <a:rPr lang="en-US" dirty="0" err="1"/>
              <a:t>וְיֹפִי</a:t>
            </a:r>
            <a:r>
              <a:rPr lang="en-US" dirty="0"/>
              <a:t> </a:t>
            </a:r>
            <a:r>
              <a:rPr lang="en-US" dirty="0" err="1"/>
              <a:t>לו</a:t>
            </a:r>
            <a:r>
              <a:rPr lang="en-US" dirty="0"/>
              <a:t>ֹ </a:t>
            </a:r>
            <a:r>
              <a:rPr lang="en-US" dirty="0" err="1"/>
              <a:t>הֲרֵי</a:t>
            </a:r>
            <a:r>
              <a:rPr lang="en-US" dirty="0"/>
              <a:t> </a:t>
            </a:r>
            <a:r>
              <a:rPr lang="en-US" dirty="0" err="1"/>
              <a:t>זֶה</a:t>
            </a:r>
            <a:r>
              <a:rPr lang="en-US" dirty="0"/>
              <a:t> </a:t>
            </a:r>
            <a:r>
              <a:rPr lang="en-US" dirty="0" err="1"/>
              <a:t>לוֹקֶה</a:t>
            </a:r>
            <a:r>
              <a:rPr lang="en-US" dirty="0"/>
              <a:t> שֶׁנֶּ</a:t>
            </a:r>
            <a:r>
              <a:rPr lang="en-US" dirty="0" err="1"/>
              <a:t>אֱמַר</a:t>
            </a:r>
            <a:r>
              <a:rPr lang="en-US" dirty="0"/>
              <a:t> (</a:t>
            </a:r>
            <a:r>
              <a:rPr lang="en-US" dirty="0" err="1"/>
              <a:t>דברים</a:t>
            </a:r>
            <a:r>
              <a:rPr lang="en-US" dirty="0"/>
              <a:t> </a:t>
            </a:r>
            <a:r>
              <a:rPr lang="en-US" dirty="0" err="1"/>
              <a:t>טז</a:t>
            </a:r>
            <a:r>
              <a:rPr lang="en-US" dirty="0"/>
              <a:t> </a:t>
            </a:r>
            <a:r>
              <a:rPr lang="en-US" dirty="0" err="1"/>
              <a:t>כא</a:t>
            </a:r>
            <a:r>
              <a:rPr lang="en-US" dirty="0"/>
              <a:t>) "</a:t>
            </a:r>
            <a:r>
              <a:rPr lang="en-US" dirty="0" err="1"/>
              <a:t>לֹא</a:t>
            </a:r>
            <a:r>
              <a:rPr lang="en-US" dirty="0"/>
              <a:t> </a:t>
            </a:r>
            <a:r>
              <a:rPr lang="en-US" dirty="0" err="1"/>
              <a:t>תִט</a:t>
            </a:r>
            <a:r>
              <a:rPr lang="en-US" dirty="0"/>
              <a:t>ַּע </a:t>
            </a:r>
            <a:r>
              <a:rPr lang="en-US" dirty="0" err="1"/>
              <a:t>לְך</a:t>
            </a:r>
            <a:r>
              <a:rPr lang="en-US" dirty="0"/>
              <a:t>ָ </a:t>
            </a:r>
            <a:r>
              <a:rPr lang="en-US" dirty="0" err="1"/>
              <a:t>אֲש</a:t>
            </a:r>
            <a:r>
              <a:rPr lang="en-US" dirty="0"/>
              <a:t>ֵׁ</a:t>
            </a:r>
            <a:r>
              <a:rPr lang="en-US" dirty="0" err="1"/>
              <a:t>רָה</a:t>
            </a:r>
            <a:r>
              <a:rPr lang="en-US" dirty="0"/>
              <a:t> כָּל </a:t>
            </a:r>
            <a:r>
              <a:rPr lang="en-US" dirty="0" err="1"/>
              <a:t>עֵץ</a:t>
            </a:r>
            <a:r>
              <a:rPr lang="en-US" dirty="0"/>
              <a:t> </a:t>
            </a:r>
            <a:r>
              <a:rPr lang="en-US" dirty="0" err="1"/>
              <a:t>אֵצֶל</a:t>
            </a:r>
            <a:r>
              <a:rPr lang="en-US" dirty="0"/>
              <a:t> </a:t>
            </a:r>
            <a:r>
              <a:rPr lang="en-US" dirty="0" err="1"/>
              <a:t>מִזְב</a:t>
            </a:r>
            <a:r>
              <a:rPr lang="en-US" dirty="0"/>
              <a:t>ַּח ה' </a:t>
            </a:r>
            <a:r>
              <a:rPr lang="en-US" dirty="0" err="1"/>
              <a:t>אֱלֹהֶיך</a:t>
            </a:r>
            <a:r>
              <a:rPr lang="en-US" dirty="0"/>
              <a:t>ָ". </a:t>
            </a:r>
            <a:r>
              <a:rPr lang="en-US" dirty="0" err="1"/>
              <a:t>מִפ</a:t>
            </a:r>
            <a:r>
              <a:rPr lang="en-US" dirty="0"/>
              <a:t>ְּ</a:t>
            </a:r>
            <a:r>
              <a:rPr lang="en-US" dirty="0" err="1"/>
              <a:t>נֵי</a:t>
            </a:r>
            <a:r>
              <a:rPr lang="en-US" dirty="0"/>
              <a:t> שֶׁ</a:t>
            </a:r>
            <a:r>
              <a:rPr lang="en-US" dirty="0" err="1"/>
              <a:t>הָיָה</a:t>
            </a:r>
            <a:r>
              <a:rPr lang="en-US" dirty="0"/>
              <a:t> </a:t>
            </a:r>
            <a:r>
              <a:rPr lang="en-US" dirty="0" err="1"/>
              <a:t>זֶה</a:t>
            </a:r>
            <a:r>
              <a:rPr lang="en-US" dirty="0"/>
              <a:t> דֶּ</a:t>
            </a:r>
            <a:r>
              <a:rPr lang="en-US" dirty="0" err="1"/>
              <a:t>רֶך</a:t>
            </a:r>
            <a:r>
              <a:rPr lang="en-US" dirty="0"/>
              <a:t>ְ </a:t>
            </a:r>
            <a:r>
              <a:rPr lang="en-US" dirty="0" err="1"/>
              <a:t>עוֹבְדֵי</a:t>
            </a:r>
            <a:r>
              <a:rPr lang="en-US" dirty="0"/>
              <a:t> </a:t>
            </a:r>
            <a:r>
              <a:rPr lang="en-US" dirty="0" err="1"/>
              <a:t>כּוֹכָבִים</a:t>
            </a:r>
            <a:r>
              <a:rPr lang="en-US" dirty="0"/>
              <a:t> </a:t>
            </a:r>
            <a:r>
              <a:rPr lang="en-US" dirty="0" err="1"/>
              <a:t>נוֹטְעִין</a:t>
            </a:r>
            <a:r>
              <a:rPr lang="en-US" dirty="0"/>
              <a:t> </a:t>
            </a:r>
            <a:r>
              <a:rPr lang="en-US" dirty="0" err="1"/>
              <a:t>אִילָנוֹת</a:t>
            </a:r>
            <a:r>
              <a:rPr lang="en-US" dirty="0"/>
              <a:t> בְּ</a:t>
            </a:r>
            <a:r>
              <a:rPr lang="en-US" dirty="0" err="1"/>
              <a:t>צַד</a:t>
            </a:r>
            <a:r>
              <a:rPr lang="en-US" dirty="0"/>
              <a:t> </a:t>
            </a:r>
            <a:r>
              <a:rPr lang="en-US" dirty="0" err="1"/>
              <a:t>מִזְב</a:t>
            </a:r>
            <a:r>
              <a:rPr lang="en-US" dirty="0"/>
              <a:t>ֵּחַ שֶׁלָּהּ כְּ</a:t>
            </a:r>
            <a:r>
              <a:rPr lang="en-US" dirty="0" err="1"/>
              <a:t>דֵי</a:t>
            </a:r>
            <a:r>
              <a:rPr lang="en-US" dirty="0"/>
              <a:t> שֶׁיִּ</a:t>
            </a:r>
            <a:r>
              <a:rPr lang="en-US" dirty="0" err="1"/>
              <a:t>תְקַב</a:t>
            </a:r>
            <a:r>
              <a:rPr lang="en-US" dirty="0"/>
              <a:t>ְּ</a:t>
            </a:r>
            <a:r>
              <a:rPr lang="en-US" dirty="0" err="1"/>
              <a:t>צו</a:t>
            </a:r>
            <a:r>
              <a:rPr lang="en-US" dirty="0"/>
              <a:t>ּ שָׁם </a:t>
            </a:r>
            <a:r>
              <a:rPr lang="en-US" dirty="0" err="1"/>
              <a:t>הָעָם</a:t>
            </a:r>
            <a:r>
              <a:rPr lang="en-US" dirty="0"/>
              <a:t>:</a:t>
            </a:r>
          </a:p>
          <a:p>
            <a:pPr marL="0" indent="0" algn="just" rtl="1">
              <a:buNone/>
            </a:pPr>
            <a:r>
              <a:rPr lang="en-US" dirty="0" err="1"/>
              <a:t>לַעֲשׂוֹת</a:t>
            </a:r>
            <a:r>
              <a:rPr lang="en-US" dirty="0"/>
              <a:t> </a:t>
            </a:r>
            <a:r>
              <a:rPr lang="en-US" dirty="0" err="1"/>
              <a:t>אַכְסַדְרָאוֹת</a:t>
            </a:r>
            <a:r>
              <a:rPr lang="en-US" dirty="0"/>
              <a:t> שֶׁל </a:t>
            </a:r>
            <a:r>
              <a:rPr lang="en-US" dirty="0" err="1"/>
              <a:t>עֵץ</a:t>
            </a:r>
            <a:r>
              <a:rPr lang="en-US" dirty="0"/>
              <a:t> בַּמִּ</a:t>
            </a:r>
            <a:r>
              <a:rPr lang="en-US" dirty="0" err="1"/>
              <a:t>קְד</a:t>
            </a:r>
            <a:r>
              <a:rPr lang="en-US" dirty="0"/>
              <a:t>ָּשׁ כְּ</a:t>
            </a:r>
            <a:r>
              <a:rPr lang="en-US" dirty="0" err="1"/>
              <a:t>דֶרֶך</a:t>
            </a:r>
            <a:r>
              <a:rPr lang="en-US" dirty="0"/>
              <a:t>ְ שֶׁ</a:t>
            </a:r>
            <a:r>
              <a:rPr lang="en-US" dirty="0" err="1"/>
              <a:t>עוֹש</a:t>
            </a:r>
            <a:r>
              <a:rPr lang="en-US" dirty="0"/>
              <a:t>ִׂ</a:t>
            </a:r>
            <a:r>
              <a:rPr lang="en-US" dirty="0" err="1"/>
              <a:t>ין</a:t>
            </a:r>
            <a:r>
              <a:rPr lang="en-US" dirty="0"/>
              <a:t> בַּ</a:t>
            </a:r>
            <a:r>
              <a:rPr lang="en-US" dirty="0" err="1"/>
              <a:t>חֲצֵרוֹת</a:t>
            </a:r>
            <a:r>
              <a:rPr lang="en-US" dirty="0"/>
              <a:t>, </a:t>
            </a:r>
            <a:r>
              <a:rPr lang="en-US" dirty="0" err="1"/>
              <a:t>אַף</a:t>
            </a:r>
            <a:r>
              <a:rPr lang="en-US" dirty="0"/>
              <a:t> </a:t>
            </a:r>
            <a:r>
              <a:rPr lang="en-US" dirty="0" err="1"/>
              <a:t>עַל</a:t>
            </a:r>
            <a:r>
              <a:rPr lang="en-US" dirty="0"/>
              <a:t> פִּי שֶׁ</a:t>
            </a:r>
            <a:r>
              <a:rPr lang="en-US" dirty="0" err="1"/>
              <a:t>הוּא</a:t>
            </a:r>
            <a:r>
              <a:rPr lang="en-US" dirty="0"/>
              <a:t> בְּ</a:t>
            </a:r>
            <a:r>
              <a:rPr lang="en-US" dirty="0" err="1"/>
              <a:t>בִנְיָן</a:t>
            </a:r>
            <a:r>
              <a:rPr lang="en-US" dirty="0"/>
              <a:t> </a:t>
            </a:r>
            <a:r>
              <a:rPr lang="en-US" dirty="0" err="1"/>
              <a:t>וְאֵינו</a:t>
            </a:r>
            <a:r>
              <a:rPr lang="en-US" dirty="0"/>
              <a:t>ֹ </a:t>
            </a:r>
            <a:r>
              <a:rPr lang="en-US" dirty="0" err="1"/>
              <a:t>עֵץ</a:t>
            </a:r>
            <a:r>
              <a:rPr lang="en-US" dirty="0"/>
              <a:t> </a:t>
            </a:r>
            <a:r>
              <a:rPr lang="en-US" dirty="0" err="1"/>
              <a:t>נָטוּע</a:t>
            </a:r>
            <a:r>
              <a:rPr lang="en-US" dirty="0"/>
              <a:t>ַ </a:t>
            </a:r>
            <a:r>
              <a:rPr lang="en-US" dirty="0" err="1"/>
              <a:t>הַרְחָקָה</a:t>
            </a:r>
            <a:r>
              <a:rPr lang="en-US" dirty="0"/>
              <a:t> </a:t>
            </a:r>
            <a:r>
              <a:rPr lang="en-US" dirty="0" err="1"/>
              <a:t>יְתֵרָה</a:t>
            </a:r>
            <a:r>
              <a:rPr lang="en-US" dirty="0"/>
              <a:t> </a:t>
            </a:r>
            <a:r>
              <a:rPr lang="en-US" dirty="0" err="1"/>
              <a:t>הִיא</a:t>
            </a:r>
            <a:r>
              <a:rPr lang="en-US" dirty="0"/>
              <a:t> שֶׁנֶּ</a:t>
            </a:r>
            <a:r>
              <a:rPr lang="en-US" dirty="0" err="1"/>
              <a:t>אֱמַר</a:t>
            </a:r>
            <a:r>
              <a:rPr lang="en-US" dirty="0"/>
              <a:t> (</a:t>
            </a:r>
            <a:r>
              <a:rPr lang="en-US" dirty="0" err="1"/>
              <a:t>דברים</a:t>
            </a:r>
            <a:r>
              <a:rPr lang="en-US" dirty="0"/>
              <a:t> </a:t>
            </a:r>
            <a:r>
              <a:rPr lang="en-US" dirty="0" err="1"/>
              <a:t>טז</a:t>
            </a:r>
            <a:r>
              <a:rPr lang="en-US" dirty="0"/>
              <a:t> </a:t>
            </a:r>
            <a:r>
              <a:rPr lang="en-US" dirty="0" err="1"/>
              <a:t>כא</a:t>
            </a:r>
            <a:r>
              <a:rPr lang="en-US" dirty="0"/>
              <a:t>) "כָּל </a:t>
            </a:r>
            <a:r>
              <a:rPr lang="en-US" dirty="0" err="1"/>
              <a:t>עֵץ</a:t>
            </a:r>
            <a:r>
              <a:rPr lang="en-US" dirty="0"/>
              <a:t>". </a:t>
            </a:r>
            <a:r>
              <a:rPr lang="en-US" dirty="0" err="1"/>
              <a:t>אֶל</a:t>
            </a:r>
            <a:r>
              <a:rPr lang="en-US" dirty="0"/>
              <a:t>ָּא כָּל </a:t>
            </a:r>
            <a:r>
              <a:rPr lang="en-US" dirty="0" err="1"/>
              <a:t>הָאַכְסַדְרָאוֹת</a:t>
            </a:r>
            <a:r>
              <a:rPr lang="en-US" dirty="0"/>
              <a:t> </a:t>
            </a:r>
            <a:r>
              <a:rPr lang="en-US" dirty="0" err="1"/>
              <a:t>וְהַס</a:t>
            </a:r>
            <a:r>
              <a:rPr lang="en-US" dirty="0"/>
              <a:t>ְּ</a:t>
            </a:r>
            <a:r>
              <a:rPr lang="en-US" dirty="0" err="1"/>
              <a:t>בָכוֹת</a:t>
            </a:r>
            <a:r>
              <a:rPr lang="en-US" dirty="0"/>
              <a:t> </a:t>
            </a:r>
            <a:r>
              <a:rPr lang="en-US" dirty="0" err="1"/>
              <a:t>הַיּוֹצְאוֹת</a:t>
            </a:r>
            <a:r>
              <a:rPr lang="en-US" dirty="0"/>
              <a:t> </a:t>
            </a:r>
            <a:r>
              <a:rPr lang="en-US" dirty="0" err="1"/>
              <a:t>מִן</a:t>
            </a:r>
            <a:r>
              <a:rPr lang="en-US" dirty="0"/>
              <a:t> </a:t>
            </a:r>
            <a:r>
              <a:rPr lang="en-US" dirty="0" err="1"/>
              <a:t>הַכ</a:t>
            </a:r>
            <a:r>
              <a:rPr lang="en-US" dirty="0"/>
              <a:t>ְּ</a:t>
            </a:r>
            <a:r>
              <a:rPr lang="en-US" dirty="0" err="1"/>
              <a:t>תָלִים</a:t>
            </a:r>
            <a:r>
              <a:rPr lang="en-US" dirty="0"/>
              <a:t> שֶׁ</a:t>
            </a:r>
            <a:r>
              <a:rPr lang="en-US" dirty="0" err="1"/>
              <a:t>הָיו</a:t>
            </a:r>
            <a:r>
              <a:rPr lang="en-US" dirty="0"/>
              <a:t>ּ בַּמִּ</a:t>
            </a:r>
            <a:r>
              <a:rPr lang="en-US" dirty="0" err="1"/>
              <a:t>קְד</a:t>
            </a:r>
            <a:r>
              <a:rPr lang="en-US" dirty="0"/>
              <a:t>ָּשׁ שֶׁל </a:t>
            </a:r>
            <a:r>
              <a:rPr lang="en-US" dirty="0" err="1"/>
              <a:t>אֶבֶן</a:t>
            </a:r>
            <a:r>
              <a:rPr lang="en-US" dirty="0"/>
              <a:t> </a:t>
            </a:r>
            <a:r>
              <a:rPr lang="en-US" dirty="0" err="1"/>
              <a:t>הָיו</a:t>
            </a:r>
            <a:r>
              <a:rPr lang="en-US" dirty="0"/>
              <a:t>ּ </a:t>
            </a:r>
            <a:r>
              <a:rPr lang="en-US" dirty="0" err="1"/>
              <a:t>לֹא</a:t>
            </a:r>
            <a:r>
              <a:rPr lang="en-US" dirty="0"/>
              <a:t> שֶׁל </a:t>
            </a:r>
            <a:r>
              <a:rPr lang="en-US" dirty="0" err="1"/>
              <a:t>עֵץ</a:t>
            </a:r>
            <a:r>
              <a:rPr lang="en-US" dirty="0"/>
              <a:t>:</a:t>
            </a:r>
          </a:p>
        </p:txBody>
      </p:sp>
    </p:spTree>
    <p:extLst>
      <p:ext uri="{BB962C8B-B14F-4D97-AF65-F5344CB8AC3E}">
        <p14:creationId xmlns:p14="http://schemas.microsoft.com/office/powerpoint/2010/main" val="2022108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FDA1C-8539-448F-88F3-30C61DB79222}"/>
              </a:ext>
            </a:extLst>
          </p:cNvPr>
          <p:cNvSpPr>
            <a:spLocks noGrp="1"/>
          </p:cNvSpPr>
          <p:nvPr>
            <p:ph type="title"/>
          </p:nvPr>
        </p:nvSpPr>
        <p:spPr/>
        <p:txBody>
          <a:bodyPr/>
          <a:lstStyle/>
          <a:p>
            <a:r>
              <a:rPr lang="en-US" dirty="0"/>
              <a:t>Asherah</a:t>
            </a:r>
          </a:p>
        </p:txBody>
      </p:sp>
      <p:sp>
        <p:nvSpPr>
          <p:cNvPr id="3" name="Content Placeholder 2">
            <a:extLst>
              <a:ext uri="{FF2B5EF4-FFF2-40B4-BE49-F238E27FC236}">
                <a16:creationId xmlns:a16="http://schemas.microsoft.com/office/drawing/2014/main" id="{FD287525-02BB-451F-AF84-8E00D4E9051F}"/>
              </a:ext>
            </a:extLst>
          </p:cNvPr>
          <p:cNvSpPr>
            <a:spLocks noGrp="1"/>
          </p:cNvSpPr>
          <p:nvPr>
            <p:ph sz="half" idx="1"/>
          </p:nvPr>
        </p:nvSpPr>
        <p:spPr/>
        <p:txBody>
          <a:bodyPr>
            <a:normAutofit fontScale="92500" lnSpcReduction="10000"/>
          </a:bodyPr>
          <a:lstStyle/>
          <a:p>
            <a:r>
              <a:rPr lang="en-US" dirty="0"/>
              <a:t>Wooden cultic stand/idol</a:t>
            </a:r>
          </a:p>
          <a:p>
            <a:r>
              <a:rPr lang="en-US" dirty="0"/>
              <a:t>Also known as Ishtar, Goddess of Fertility</a:t>
            </a:r>
          </a:p>
          <a:p>
            <a:endParaRPr lang="en-US" dirty="0"/>
          </a:p>
          <a:p>
            <a:r>
              <a:rPr lang="en-US" dirty="0"/>
              <a:t>Neve Yam culture, Wadi </a:t>
            </a:r>
            <a:r>
              <a:rPr lang="en-US" dirty="0" err="1"/>
              <a:t>Rabba</a:t>
            </a:r>
            <a:r>
              <a:rPr lang="en-US" dirty="0"/>
              <a:t> culture, late Neolithic period, 7,500 years ago, Etched into Bone</a:t>
            </a:r>
          </a:p>
          <a:p>
            <a:r>
              <a:rPr lang="en-US" dirty="0"/>
              <a:t>Collection of the Israel Antiquities Authority, Photo © The Israel Museum, Jerusalem, Laura Lachman</a:t>
            </a:r>
          </a:p>
          <a:p>
            <a:endParaRPr lang="en-US" dirty="0"/>
          </a:p>
          <a:p>
            <a:endParaRPr lang="en-US" dirty="0"/>
          </a:p>
        </p:txBody>
      </p:sp>
      <p:sp>
        <p:nvSpPr>
          <p:cNvPr id="4" name="Content Placeholder 3">
            <a:extLst>
              <a:ext uri="{FF2B5EF4-FFF2-40B4-BE49-F238E27FC236}">
                <a16:creationId xmlns:a16="http://schemas.microsoft.com/office/drawing/2014/main" id="{CED1BB31-703A-4022-9A01-3F0FB9E117D1}"/>
              </a:ext>
            </a:extLst>
          </p:cNvPr>
          <p:cNvSpPr>
            <a:spLocks noGrp="1"/>
          </p:cNvSpPr>
          <p:nvPr>
            <p:ph sz="half" idx="2"/>
          </p:nvPr>
        </p:nvSpPr>
        <p:spPr/>
        <p:txBody>
          <a:bodyPr>
            <a:normAutofit fontScale="92500" lnSpcReduction="10000"/>
          </a:bodyPr>
          <a:lstStyle/>
          <a:p>
            <a:endParaRPr lang="en-US"/>
          </a:p>
        </p:txBody>
      </p:sp>
      <p:pic>
        <p:nvPicPr>
          <p:cNvPr id="4098" name="Picture 2">
            <a:extLst>
              <a:ext uri="{FF2B5EF4-FFF2-40B4-BE49-F238E27FC236}">
                <a16:creationId xmlns:a16="http://schemas.microsoft.com/office/drawing/2014/main" id="{7BF128B0-E1BA-4291-BC11-B0DC15778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779" y="0"/>
            <a:ext cx="5378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242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2723-FD9B-4386-AB92-3D970F1817C0}"/>
              </a:ext>
            </a:extLst>
          </p:cNvPr>
          <p:cNvSpPr>
            <a:spLocks noGrp="1"/>
          </p:cNvSpPr>
          <p:nvPr>
            <p:ph type="title"/>
          </p:nvPr>
        </p:nvSpPr>
        <p:spPr/>
        <p:txBody>
          <a:bodyPr/>
          <a:lstStyle/>
          <a:p>
            <a:r>
              <a:rPr lang="en-US" dirty="0"/>
              <a:t>Depictions in Art </a:t>
            </a:r>
          </a:p>
        </p:txBody>
      </p:sp>
      <p:sp>
        <p:nvSpPr>
          <p:cNvPr id="3" name="Content Placeholder 2">
            <a:extLst>
              <a:ext uri="{FF2B5EF4-FFF2-40B4-BE49-F238E27FC236}">
                <a16:creationId xmlns:a16="http://schemas.microsoft.com/office/drawing/2014/main" id="{9AE20E21-2907-4629-9FFD-595673ED011F}"/>
              </a:ext>
            </a:extLst>
          </p:cNvPr>
          <p:cNvSpPr>
            <a:spLocks noGrp="1"/>
          </p:cNvSpPr>
          <p:nvPr>
            <p:ph sz="half" idx="1"/>
          </p:nvPr>
        </p:nvSpPr>
        <p:spPr>
          <a:xfrm>
            <a:off x="838200" y="1825625"/>
            <a:ext cx="3609513" cy="4539664"/>
          </a:xfrm>
        </p:spPr>
        <p:txBody>
          <a:bodyPr>
            <a:normAutofit lnSpcReduction="10000"/>
          </a:bodyPr>
          <a:lstStyle/>
          <a:p>
            <a:r>
              <a:rPr lang="en-US" dirty="0" err="1"/>
              <a:t>Ma’on</a:t>
            </a:r>
            <a:r>
              <a:rPr lang="en-US" dirty="0"/>
              <a:t> Synagogue</a:t>
            </a:r>
          </a:p>
          <a:p>
            <a:r>
              <a:rPr lang="en-US" b="0" i="0" dirty="0">
                <a:solidFill>
                  <a:srgbClr val="202122"/>
                </a:solidFill>
                <a:effectLst/>
                <a:latin typeface="Arial" panose="020B0604020202020204" pitchFamily="34" charset="0"/>
              </a:rPr>
              <a:t>The </a:t>
            </a:r>
            <a:r>
              <a:rPr lang="en-US" b="1" i="0" dirty="0" err="1">
                <a:solidFill>
                  <a:srgbClr val="202122"/>
                </a:solidFill>
                <a:effectLst/>
                <a:latin typeface="Arial" panose="020B0604020202020204" pitchFamily="34" charset="0"/>
              </a:rPr>
              <a:t>Maon</a:t>
            </a:r>
            <a:r>
              <a:rPr lang="en-US" b="1" i="0" dirty="0">
                <a:solidFill>
                  <a:srgbClr val="202122"/>
                </a:solidFill>
                <a:effectLst/>
                <a:latin typeface="Arial" panose="020B0604020202020204" pitchFamily="34" charset="0"/>
              </a:rPr>
              <a:t> Synagogue</a:t>
            </a:r>
            <a:r>
              <a:rPr lang="en-US" b="0" i="0" dirty="0">
                <a:solidFill>
                  <a:srgbClr val="202122"/>
                </a:solidFill>
                <a:effectLst/>
                <a:latin typeface="Arial" panose="020B0604020202020204" pitchFamily="34" charset="0"/>
              </a:rPr>
              <a:t> is a 6th-century </a:t>
            </a:r>
            <a:r>
              <a:rPr lang="en-US" b="0" i="0" u="none" strike="noStrike" dirty="0">
                <a:solidFill>
                  <a:srgbClr val="0645AD"/>
                </a:solidFill>
                <a:effectLst/>
                <a:latin typeface="Arial" panose="020B0604020202020204" pitchFamily="34" charset="0"/>
                <a:hlinkClick r:id="rId2" tooltip="Synagogue"/>
              </a:rPr>
              <a:t>synagogue</a:t>
            </a:r>
            <a:r>
              <a:rPr lang="en-US" b="0" i="0" dirty="0">
                <a:solidFill>
                  <a:srgbClr val="202122"/>
                </a:solidFill>
                <a:effectLst/>
                <a:latin typeface="Arial" panose="020B0604020202020204" pitchFamily="34" charset="0"/>
              </a:rPr>
              <a:t> and archaeological site located in the </a:t>
            </a:r>
            <a:r>
              <a:rPr lang="en-US" b="0" i="0" u="none" strike="noStrike" dirty="0">
                <a:solidFill>
                  <a:srgbClr val="0645AD"/>
                </a:solidFill>
                <a:effectLst/>
                <a:latin typeface="Arial" panose="020B0604020202020204" pitchFamily="34" charset="0"/>
                <a:hlinkClick r:id="rId3" tooltip="Negev Desert"/>
              </a:rPr>
              <a:t>Negev Desert</a:t>
            </a:r>
            <a:r>
              <a:rPr lang="en-US" b="0" i="0" dirty="0">
                <a:solidFill>
                  <a:srgbClr val="202122"/>
                </a:solidFill>
                <a:effectLst/>
                <a:latin typeface="Arial" panose="020B0604020202020204" pitchFamily="34" charset="0"/>
              </a:rPr>
              <a:t> near Kibbutz </a:t>
            </a:r>
            <a:r>
              <a:rPr lang="en-US" b="0" i="0" u="none" strike="noStrike" dirty="0" err="1">
                <a:solidFill>
                  <a:srgbClr val="0645AD"/>
                </a:solidFill>
                <a:effectLst/>
                <a:latin typeface="Arial" panose="020B0604020202020204" pitchFamily="34" charset="0"/>
                <a:hlinkClick r:id="rId4" tooltip="Nirim"/>
              </a:rPr>
              <a:t>Nirim</a:t>
            </a:r>
            <a:r>
              <a:rPr lang="en-US" b="0" i="0" dirty="0">
                <a:solidFill>
                  <a:srgbClr val="202122"/>
                </a:solidFill>
                <a:effectLst/>
                <a:latin typeface="Arial" panose="020B0604020202020204" pitchFamily="34" charset="0"/>
              </a:rPr>
              <a:t> and Kibbutz </a:t>
            </a:r>
            <a:r>
              <a:rPr lang="en-US" b="0" i="0" u="none" strike="noStrike" dirty="0">
                <a:solidFill>
                  <a:srgbClr val="0645AD"/>
                </a:solidFill>
                <a:effectLst/>
                <a:latin typeface="Arial" panose="020B0604020202020204" pitchFamily="34" charset="0"/>
                <a:hlinkClick r:id="rId5"/>
              </a:rPr>
              <a:t>Nir Oz</a:t>
            </a:r>
            <a:r>
              <a:rPr lang="en-US" b="0" i="0" dirty="0">
                <a:solidFill>
                  <a:srgbClr val="202122"/>
                </a:solidFill>
                <a:effectLst/>
                <a:latin typeface="Arial" panose="020B0604020202020204" pitchFamily="34" charset="0"/>
              </a:rPr>
              <a:t>. (Wikipedia)</a:t>
            </a:r>
            <a:endParaRPr lang="en-US" dirty="0"/>
          </a:p>
        </p:txBody>
      </p:sp>
      <p:sp>
        <p:nvSpPr>
          <p:cNvPr id="8" name="Content Placeholder 7">
            <a:extLst>
              <a:ext uri="{FF2B5EF4-FFF2-40B4-BE49-F238E27FC236}">
                <a16:creationId xmlns:a16="http://schemas.microsoft.com/office/drawing/2014/main" id="{5F2A9700-15C4-4E72-8F0E-EA14D4E0A149}"/>
              </a:ext>
            </a:extLst>
          </p:cNvPr>
          <p:cNvSpPr>
            <a:spLocks noGrp="1"/>
          </p:cNvSpPr>
          <p:nvPr>
            <p:ph sz="half" idx="2"/>
          </p:nvPr>
        </p:nvSpPr>
        <p:spPr/>
        <p:txBody>
          <a:bodyPr/>
          <a:lstStyle/>
          <a:p>
            <a:endParaRPr lang="en-US"/>
          </a:p>
        </p:txBody>
      </p:sp>
      <p:pic>
        <p:nvPicPr>
          <p:cNvPr id="5122" name="Picture 2">
            <a:extLst>
              <a:ext uri="{FF2B5EF4-FFF2-40B4-BE49-F238E27FC236}">
                <a16:creationId xmlns:a16="http://schemas.microsoft.com/office/drawing/2014/main" id="{C8DDCE3E-C4BA-49D0-B4D0-BEF14BFEED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9723" y="297402"/>
            <a:ext cx="6226502" cy="6195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074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28DD8-81AD-4C48-A135-FF65E0BC26CE}"/>
              </a:ext>
            </a:extLst>
          </p:cNvPr>
          <p:cNvSpPr>
            <a:spLocks noGrp="1"/>
          </p:cNvSpPr>
          <p:nvPr>
            <p:ph type="title"/>
          </p:nvPr>
        </p:nvSpPr>
        <p:spPr>
          <a:xfrm>
            <a:off x="838200" y="231960"/>
            <a:ext cx="10515600" cy="1898681"/>
          </a:xfrm>
        </p:spPr>
        <p:txBody>
          <a:bodyPr>
            <a:normAutofit fontScale="90000"/>
          </a:bodyPr>
          <a:lstStyle/>
          <a:p>
            <a:r>
              <a:rPr lang="en-US" dirty="0"/>
              <a:t>Synagogue</a:t>
            </a:r>
            <a:br>
              <a:rPr lang="en-US" dirty="0"/>
            </a:br>
            <a:r>
              <a:rPr lang="en-US" dirty="0"/>
              <a:t>Hammam-</a:t>
            </a:r>
            <a:r>
              <a:rPr lang="en-US" dirty="0" err="1"/>
              <a:t>Lif</a:t>
            </a:r>
            <a:r>
              <a:rPr lang="en-US" dirty="0"/>
              <a:t> </a:t>
            </a:r>
            <a:br>
              <a:rPr lang="en-US" dirty="0"/>
            </a:br>
            <a:r>
              <a:rPr lang="en-US" dirty="0"/>
              <a:t>Tunisia </a:t>
            </a:r>
          </a:p>
        </p:txBody>
      </p:sp>
      <p:sp>
        <p:nvSpPr>
          <p:cNvPr id="3" name="Content Placeholder 2">
            <a:extLst>
              <a:ext uri="{FF2B5EF4-FFF2-40B4-BE49-F238E27FC236}">
                <a16:creationId xmlns:a16="http://schemas.microsoft.com/office/drawing/2014/main" id="{4C29F971-4AAC-4FA1-AD99-EE7D2BC6005F}"/>
              </a:ext>
            </a:extLst>
          </p:cNvPr>
          <p:cNvSpPr>
            <a:spLocks noGrp="1"/>
          </p:cNvSpPr>
          <p:nvPr>
            <p:ph sz="half" idx="1"/>
          </p:nvPr>
        </p:nvSpPr>
        <p:spPr>
          <a:xfrm>
            <a:off x="838199" y="2130641"/>
            <a:ext cx="2561949" cy="4046322"/>
          </a:xfrm>
        </p:spPr>
        <p:txBody>
          <a:bodyPr/>
          <a:lstStyle/>
          <a:p>
            <a:r>
              <a:rPr lang="en-US" dirty="0"/>
              <a:t>5</a:t>
            </a:r>
            <a:r>
              <a:rPr lang="en-US" baseline="30000" dirty="0"/>
              <a:t>th</a:t>
            </a:r>
            <a:r>
              <a:rPr lang="en-US" dirty="0"/>
              <a:t> century CE</a:t>
            </a:r>
          </a:p>
        </p:txBody>
      </p:sp>
      <p:sp>
        <p:nvSpPr>
          <p:cNvPr id="4" name="Content Placeholder 3">
            <a:extLst>
              <a:ext uri="{FF2B5EF4-FFF2-40B4-BE49-F238E27FC236}">
                <a16:creationId xmlns:a16="http://schemas.microsoft.com/office/drawing/2014/main" id="{9C3F997F-084B-423B-86F3-69C21DB6A07B}"/>
              </a:ext>
            </a:extLst>
          </p:cNvPr>
          <p:cNvSpPr>
            <a:spLocks noGrp="1"/>
          </p:cNvSpPr>
          <p:nvPr>
            <p:ph sz="half" idx="2"/>
          </p:nvPr>
        </p:nvSpPr>
        <p:spPr/>
        <p:txBody>
          <a:bodyPr/>
          <a:lstStyle/>
          <a:p>
            <a:endParaRPr lang="en-US"/>
          </a:p>
        </p:txBody>
      </p:sp>
      <p:pic>
        <p:nvPicPr>
          <p:cNvPr id="6146" name="Picture 2" descr="Revue archéologique">
            <a:hlinkClick r:id="rId2"/>
            <a:extLst>
              <a:ext uri="{FF2B5EF4-FFF2-40B4-BE49-F238E27FC236}">
                <a16:creationId xmlns:a16="http://schemas.microsoft.com/office/drawing/2014/main" id="{8E53DAC3-91D2-420E-9FD8-0E82EC348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1337" y="-1"/>
            <a:ext cx="8580663" cy="6489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vue archéologique">
            <a:hlinkClick r:id="rId2"/>
            <a:extLst>
              <a:ext uri="{FF2B5EF4-FFF2-40B4-BE49-F238E27FC236}">
                <a16:creationId xmlns:a16="http://schemas.microsoft.com/office/drawing/2014/main" id="{A14C0255-1D89-497C-A9A2-997619A71D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595" t="52234" r="23435" b="19722"/>
          <a:stretch/>
        </p:blipFill>
        <p:spPr bwMode="auto">
          <a:xfrm>
            <a:off x="3717128" y="265059"/>
            <a:ext cx="8474871" cy="562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43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99CB-70E2-403F-A0D9-FF2A631E4F90}"/>
              </a:ext>
            </a:extLst>
          </p:cNvPr>
          <p:cNvSpPr>
            <a:spLocks noGrp="1"/>
          </p:cNvSpPr>
          <p:nvPr>
            <p:ph type="title"/>
          </p:nvPr>
        </p:nvSpPr>
        <p:spPr/>
        <p:txBody>
          <a:bodyPr/>
          <a:lstStyle/>
          <a:p>
            <a:r>
              <a:rPr lang="en-US" dirty="0"/>
              <a:t>Why Palm Tree?</a:t>
            </a:r>
          </a:p>
        </p:txBody>
      </p:sp>
      <p:sp>
        <p:nvSpPr>
          <p:cNvPr id="3" name="Content Placeholder 2">
            <a:extLst>
              <a:ext uri="{FF2B5EF4-FFF2-40B4-BE49-F238E27FC236}">
                <a16:creationId xmlns:a16="http://schemas.microsoft.com/office/drawing/2014/main" id="{0D015A1C-56B3-4330-918C-BD27A5370636}"/>
              </a:ext>
            </a:extLst>
          </p:cNvPr>
          <p:cNvSpPr>
            <a:spLocks noGrp="1"/>
          </p:cNvSpPr>
          <p:nvPr>
            <p:ph sz="half" idx="1"/>
          </p:nvPr>
        </p:nvSpPr>
        <p:spPr/>
        <p:txBody>
          <a:bodyPr>
            <a:normAutofit fontScale="92500"/>
          </a:bodyPr>
          <a:lstStyle/>
          <a:p>
            <a:pPr marL="0" indent="0" algn="just">
              <a:buNone/>
            </a:pPr>
            <a:r>
              <a:rPr lang="en-US" dirty="0"/>
              <a:t>The righteous bloom like a date-palm; they thrive like a cedar in Lebanon; (</a:t>
            </a:r>
            <a:r>
              <a:rPr lang="en-US" dirty="0" err="1"/>
              <a:t>Tehillim</a:t>
            </a:r>
            <a:r>
              <a:rPr lang="en-US" dirty="0"/>
              <a:t> 92:13 JPS 1985)</a:t>
            </a:r>
          </a:p>
          <a:p>
            <a:pPr marL="0" indent="0" algn="just">
              <a:buNone/>
            </a:pPr>
            <a:r>
              <a:rPr lang="en-US" dirty="0"/>
              <a:t>Just like a date palm if it uprooted it has no replacement, similarly the righteous have no replacement when they pass away, as it says (</a:t>
            </a:r>
            <a:r>
              <a:rPr lang="en-US" dirty="0" err="1"/>
              <a:t>Iyov</a:t>
            </a:r>
            <a:r>
              <a:rPr lang="en-US" dirty="0"/>
              <a:t> 28:12) ‘But where can wisdom be found; Where is the source of understanding?’</a:t>
            </a:r>
          </a:p>
          <a:p>
            <a:pPr marL="0" indent="0" algn="just">
              <a:buNone/>
            </a:pPr>
            <a:r>
              <a:rPr lang="en-US" dirty="0"/>
              <a:t>(</a:t>
            </a:r>
            <a:r>
              <a:rPr lang="en-US" dirty="0" err="1"/>
              <a:t>Bamidbar</a:t>
            </a:r>
            <a:r>
              <a:rPr lang="en-US" dirty="0"/>
              <a:t> Rabbah 3:1)</a:t>
            </a:r>
          </a:p>
          <a:p>
            <a:pPr marL="0" indent="0" algn="just">
              <a:buNone/>
            </a:pPr>
            <a:endParaRPr lang="en-US" dirty="0"/>
          </a:p>
        </p:txBody>
      </p:sp>
      <p:sp>
        <p:nvSpPr>
          <p:cNvPr id="4" name="Content Placeholder 3">
            <a:extLst>
              <a:ext uri="{FF2B5EF4-FFF2-40B4-BE49-F238E27FC236}">
                <a16:creationId xmlns:a16="http://schemas.microsoft.com/office/drawing/2014/main" id="{CBCDD162-5D88-4FF0-8E70-F1BCF4606FC8}"/>
              </a:ext>
            </a:extLst>
          </p:cNvPr>
          <p:cNvSpPr>
            <a:spLocks noGrp="1"/>
          </p:cNvSpPr>
          <p:nvPr>
            <p:ph sz="half" idx="2"/>
          </p:nvPr>
        </p:nvSpPr>
        <p:spPr/>
        <p:txBody>
          <a:bodyPr>
            <a:normAutofit fontScale="92500"/>
          </a:bodyPr>
          <a:lstStyle/>
          <a:p>
            <a:pPr marL="0" indent="0" algn="r" rtl="1">
              <a:buNone/>
            </a:pPr>
            <a:r>
              <a:rPr lang="he-IL" dirty="0"/>
              <a:t>צַ֭דִּיק כַּתָּמָ֣ר יִפְרָ֑ח כְּאֶ֖רֶז בַּלְּבָנ֣וֹן יִשְׂגֶּֽה׃ </a:t>
            </a:r>
            <a:endParaRPr lang="en-US" dirty="0"/>
          </a:p>
          <a:p>
            <a:pPr marL="0" indent="0" algn="r" rtl="1">
              <a:buNone/>
            </a:pPr>
            <a:endParaRPr lang="en-US" dirty="0"/>
          </a:p>
          <a:p>
            <a:pPr marL="0" indent="0" algn="just" rtl="1">
              <a:buNone/>
            </a:pPr>
            <a:r>
              <a:rPr lang="he-IL" dirty="0"/>
              <a:t>מַה תְּמָרָה אִם נֶעֶקְרָה אֵין לָהּ חִלּוּפִים כָּךְ הֵם הַצַּדִּיקִים אֵין לָהֶם חִלּוּפִים בְּשָׁעָה שֶׁמֵּתִים, שֶׁנֶּאֱמַר (איוב </a:t>
            </a:r>
            <a:r>
              <a:rPr lang="he-IL" dirty="0" err="1"/>
              <a:t>כח</a:t>
            </a:r>
            <a:r>
              <a:rPr lang="he-IL" dirty="0"/>
              <a:t>, </a:t>
            </a:r>
            <a:r>
              <a:rPr lang="he-IL" dirty="0" err="1"/>
              <a:t>יב</a:t>
            </a:r>
            <a:r>
              <a:rPr lang="he-IL" dirty="0"/>
              <a:t>): וְהַחָכְמָה מֵאַיִן תִּמָּצֵא וְאֵי זֶה מְקוֹם בִּינָה.</a:t>
            </a:r>
            <a:endParaRPr lang="en-US" dirty="0"/>
          </a:p>
        </p:txBody>
      </p:sp>
    </p:spTree>
    <p:extLst>
      <p:ext uri="{BB962C8B-B14F-4D97-AF65-F5344CB8AC3E}">
        <p14:creationId xmlns:p14="http://schemas.microsoft.com/office/powerpoint/2010/main" val="4164921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DE34A-F066-48D8-8223-A212F22516E6}"/>
              </a:ext>
            </a:extLst>
          </p:cNvPr>
          <p:cNvSpPr>
            <a:spLocks noGrp="1"/>
          </p:cNvSpPr>
          <p:nvPr>
            <p:ph type="title"/>
          </p:nvPr>
        </p:nvSpPr>
        <p:spPr/>
        <p:txBody>
          <a:bodyPr/>
          <a:lstStyle/>
          <a:p>
            <a:r>
              <a:rPr lang="en-US" dirty="0"/>
              <a:t>First Jewish appearance of </a:t>
            </a:r>
            <a:r>
              <a:rPr lang="en-US" dirty="0" err="1"/>
              <a:t>Hamsa</a:t>
            </a:r>
            <a:endParaRPr lang="en-US" dirty="0"/>
          </a:p>
        </p:txBody>
      </p:sp>
      <p:sp>
        <p:nvSpPr>
          <p:cNvPr id="3" name="Content Placeholder 2">
            <a:extLst>
              <a:ext uri="{FF2B5EF4-FFF2-40B4-BE49-F238E27FC236}">
                <a16:creationId xmlns:a16="http://schemas.microsoft.com/office/drawing/2014/main" id="{EF1EA59A-4631-4D88-B0A8-B3314F63C228}"/>
              </a:ext>
            </a:extLst>
          </p:cNvPr>
          <p:cNvSpPr>
            <a:spLocks noGrp="1"/>
          </p:cNvSpPr>
          <p:nvPr>
            <p:ph sz="half" idx="1"/>
          </p:nvPr>
        </p:nvSpPr>
        <p:spPr>
          <a:xfrm>
            <a:off x="838199" y="1825625"/>
            <a:ext cx="5544845" cy="4351338"/>
          </a:xfrm>
        </p:spPr>
        <p:txBody>
          <a:bodyPr>
            <a:normAutofit fontScale="92500" lnSpcReduction="10000"/>
          </a:bodyPr>
          <a:lstStyle/>
          <a:p>
            <a:pPr marL="0" indent="0" algn="just">
              <a:buNone/>
            </a:pPr>
            <a:r>
              <a:rPr lang="en-US" dirty="0"/>
              <a:t>The letter </a:t>
            </a:r>
            <a:r>
              <a:rPr lang="he-IL" dirty="0"/>
              <a:t>ה</a:t>
            </a:r>
            <a:r>
              <a:rPr lang="en-US" dirty="0"/>
              <a:t> (hay) is a great </a:t>
            </a:r>
            <a:r>
              <a:rPr lang="en-US" dirty="0" err="1"/>
              <a:t>segulah</a:t>
            </a:r>
            <a:r>
              <a:rPr lang="en-US" dirty="0"/>
              <a:t> wherever it is to be found, or in practice – in writing, or in potential – in a drawing or by saying it, or by drawing a palm of a hand with five fingers made out of some sort of metal, which is then hung about a child or anything else in the world so that nothing bad will happen to it, specifically to remove negative effects from stubbornness of the heart or Ayin Hara. </a:t>
            </a:r>
          </a:p>
          <a:p>
            <a:pPr marL="0" indent="0" algn="just">
              <a:buNone/>
            </a:pPr>
            <a:r>
              <a:rPr lang="en-US" dirty="0" err="1"/>
              <a:t>Ayumah</a:t>
            </a:r>
            <a:r>
              <a:rPr lang="en-US" dirty="0"/>
              <a:t> </a:t>
            </a:r>
            <a:r>
              <a:rPr lang="en-US" dirty="0" err="1"/>
              <a:t>kiNigdalot</a:t>
            </a:r>
            <a:r>
              <a:rPr lang="en-US" dirty="0"/>
              <a:t> (Rabbi Yitzchak </a:t>
            </a:r>
            <a:r>
              <a:rPr lang="en-US" dirty="0" err="1"/>
              <a:t>Unkinirah</a:t>
            </a:r>
            <a:r>
              <a:rPr lang="en-US" dirty="0"/>
              <a:t> 16</a:t>
            </a:r>
            <a:r>
              <a:rPr lang="en-US" baseline="30000" dirty="0"/>
              <a:t>th</a:t>
            </a:r>
            <a:r>
              <a:rPr lang="en-US" dirty="0"/>
              <a:t> century Istanbul)</a:t>
            </a:r>
          </a:p>
        </p:txBody>
      </p:sp>
      <p:sp>
        <p:nvSpPr>
          <p:cNvPr id="4" name="Content Placeholder 3">
            <a:extLst>
              <a:ext uri="{FF2B5EF4-FFF2-40B4-BE49-F238E27FC236}">
                <a16:creationId xmlns:a16="http://schemas.microsoft.com/office/drawing/2014/main" id="{29F623AB-611D-40C9-9173-63F8E1EB0117}"/>
              </a:ext>
            </a:extLst>
          </p:cNvPr>
          <p:cNvSpPr>
            <a:spLocks noGrp="1"/>
          </p:cNvSpPr>
          <p:nvPr>
            <p:ph sz="half" idx="2"/>
          </p:nvPr>
        </p:nvSpPr>
        <p:spPr>
          <a:xfrm>
            <a:off x="6383044" y="1825625"/>
            <a:ext cx="4970756" cy="4351338"/>
          </a:xfrm>
        </p:spPr>
        <p:txBody>
          <a:bodyPr>
            <a:normAutofit fontScale="92500" lnSpcReduction="10000"/>
          </a:bodyPr>
          <a:lstStyle/>
          <a:p>
            <a:pPr marL="0" indent="0" algn="just" rtl="1">
              <a:buNone/>
            </a:pPr>
            <a:r>
              <a:rPr lang="he-IL" b="0" i="0" dirty="0">
                <a:effectLst/>
                <a:latin typeface="Arial" panose="020B0604020202020204" pitchFamily="34" charset="0"/>
              </a:rPr>
              <a:t>:</a:t>
            </a:r>
            <a:r>
              <a:rPr lang="he-IL" b="0" i="0" dirty="0">
                <a:effectLst/>
                <a:latin typeface="David" panose="020E0502060401010101" pitchFamily="34" charset="-79"/>
                <a:cs typeface="David" panose="020E0502060401010101" pitchFamily="34" charset="-79"/>
              </a:rPr>
              <a:t>"שיש ב-</a:t>
            </a:r>
            <a:r>
              <a:rPr lang="he-IL" b="1" i="0" dirty="0">
                <a:effectLst/>
                <a:latin typeface="David" panose="020E0502060401010101" pitchFamily="34" charset="-79"/>
                <a:cs typeface="David" panose="020E0502060401010101" pitchFamily="34" charset="-79"/>
              </a:rPr>
              <a:t>הא</a:t>
            </a:r>
            <a:r>
              <a:rPr lang="he-IL" b="0" i="0" dirty="0">
                <a:effectLst/>
                <a:latin typeface="David" panose="020E0502060401010101" pitchFamily="34" charset="-79"/>
                <a:cs typeface="David" panose="020E0502060401010101" pitchFamily="34" charset="-79"/>
              </a:rPr>
              <a:t> סגולה גדולה שבכל מקום שתמצא, או בפועל - בכתב, או </a:t>
            </a:r>
            <a:r>
              <a:rPr lang="he-IL" b="0" i="0" dirty="0" err="1">
                <a:effectLst/>
                <a:latin typeface="David" panose="020E0502060401010101" pitchFamily="34" charset="-79"/>
                <a:cs typeface="David" panose="020E0502060401010101" pitchFamily="34" charset="-79"/>
              </a:rPr>
              <a:t>בכח</a:t>
            </a:r>
            <a:r>
              <a:rPr lang="he-IL" b="0" i="0" dirty="0">
                <a:effectLst/>
                <a:latin typeface="David" panose="020E0502060401010101" pitchFamily="34" charset="-79"/>
                <a:cs typeface="David" panose="020E0502060401010101" pitchFamily="34" charset="-79"/>
              </a:rPr>
              <a:t> - בציור או באמירה, </a:t>
            </a:r>
            <a:r>
              <a:rPr lang="he-IL" b="1" i="0" dirty="0">
                <a:effectLst/>
                <a:latin typeface="David" panose="020E0502060401010101" pitchFamily="34" charset="-79"/>
                <a:cs typeface="David" panose="020E0502060401010101" pitchFamily="34" charset="-79"/>
              </a:rPr>
              <a:t>או - בציור כף אחת בחמישה אצבעות</a:t>
            </a:r>
            <a:r>
              <a:rPr lang="he-IL" b="0" i="0" dirty="0">
                <a:effectLst/>
                <a:latin typeface="David" panose="020E0502060401010101" pitchFamily="34" charset="-79"/>
                <a:cs typeface="David" panose="020E0502060401010101" pitchFamily="34" charset="-79"/>
              </a:rPr>
              <a:t> מאיזה מתכת שתהיה, ויתלו על הנער או על איזה דבר שבעולם לא ישלטו המקרים עליו ובפרט להסיר שרירות לב ועין הרע"</a:t>
            </a:r>
            <a:endParaRPr lang="en-US" b="0" i="0" dirty="0">
              <a:effectLst/>
              <a:latin typeface="David" panose="020E0502060401010101" pitchFamily="34" charset="-79"/>
              <a:cs typeface="David" panose="020E0502060401010101" pitchFamily="34" charset="-79"/>
            </a:endParaRPr>
          </a:p>
          <a:p>
            <a:pPr marL="0" indent="0" algn="r" rtl="1">
              <a:buNone/>
            </a:pPr>
            <a:r>
              <a:rPr lang="he-IL" b="0" i="0" dirty="0">
                <a:effectLst/>
                <a:latin typeface="Arial" panose="020B0604020202020204" pitchFamily="34" charset="0"/>
              </a:rPr>
              <a:t>איומה </a:t>
            </a:r>
            <a:r>
              <a:rPr lang="he-IL" b="0" i="0" dirty="0" err="1">
                <a:effectLst/>
                <a:latin typeface="Arial" panose="020B0604020202020204" pitchFamily="34" charset="0"/>
              </a:rPr>
              <a:t>כנגדלות</a:t>
            </a:r>
            <a:endParaRPr lang="en-US" b="0" i="0" dirty="0">
              <a:effectLst/>
              <a:latin typeface="David" panose="020E0502060401010101" pitchFamily="34" charset="-79"/>
              <a:cs typeface="David" panose="020E0502060401010101" pitchFamily="34" charset="-79"/>
            </a:endParaRPr>
          </a:p>
          <a:p>
            <a:pPr marL="0" indent="0" algn="r" rtl="1">
              <a:buNone/>
            </a:pPr>
            <a:r>
              <a:rPr lang="he-IL" b="0" i="0" dirty="0">
                <a:effectLst/>
                <a:latin typeface="Arial" panose="020B0604020202020204" pitchFamily="34" charset="0"/>
              </a:rPr>
              <a:t>במאה ה-16 הרב </a:t>
            </a:r>
            <a:r>
              <a:rPr lang="he-IL" b="0" i="0" u="none" strike="noStrike" dirty="0">
                <a:effectLst/>
                <a:latin typeface="Arial" panose="020B0604020202020204" pitchFamily="34" charset="0"/>
              </a:rPr>
              <a:t>יצחק </a:t>
            </a:r>
            <a:r>
              <a:rPr lang="he-IL" b="0" i="0" u="none" strike="noStrike" dirty="0" err="1">
                <a:effectLst/>
                <a:latin typeface="Arial" panose="020B0604020202020204" pitchFamily="34" charset="0"/>
              </a:rPr>
              <a:t>עונקיניירה</a:t>
            </a:r>
            <a:endParaRPr lang="en-US" b="0" i="0" u="none" strike="noStrike" dirty="0">
              <a:effectLst/>
              <a:latin typeface="Arial" panose="020B0604020202020204" pitchFamily="34" charset="0"/>
            </a:endParaRPr>
          </a:p>
          <a:p>
            <a:pPr marL="0" indent="0" algn="r" rtl="1">
              <a:buNone/>
            </a:pPr>
            <a:r>
              <a:rPr lang="he-IL" b="0" i="0" dirty="0">
                <a:effectLst/>
                <a:latin typeface="Arial" panose="020B0604020202020204" pitchFamily="34" charset="0"/>
              </a:rPr>
              <a:t>מצוטט על ידי </a:t>
            </a:r>
            <a:r>
              <a:rPr lang="he-IL" b="0" i="0" dirty="0">
                <a:solidFill>
                  <a:srgbClr val="202122"/>
                </a:solidFill>
                <a:effectLst/>
                <a:latin typeface="Arial" panose="020B0604020202020204" pitchFamily="34" charset="0"/>
              </a:rPr>
              <a:t>הרב </a:t>
            </a:r>
            <a:r>
              <a:rPr lang="he-IL" b="0" i="0" u="none" strike="noStrike" dirty="0">
                <a:solidFill>
                  <a:srgbClr val="0645AD"/>
                </a:solidFill>
                <a:effectLst/>
                <a:latin typeface="Arial" panose="020B0604020202020204" pitchFamily="34" charset="0"/>
                <a:hlinkClick r:id="rId2" tooltip="אברהם ראובן הכהן סופר"/>
              </a:rPr>
              <a:t>אברהם ראובן הכהן סופר</a:t>
            </a:r>
            <a:r>
              <a:rPr lang="he-IL" b="0" i="0" dirty="0">
                <a:solidFill>
                  <a:srgbClr val="202122"/>
                </a:solidFill>
                <a:effectLst/>
                <a:latin typeface="Arial" panose="020B0604020202020204" pitchFamily="34" charset="0"/>
              </a:rPr>
              <a:t> בספרו </a:t>
            </a:r>
            <a:r>
              <a:rPr lang="he-IL" b="0" i="0" u="none" strike="noStrike" dirty="0">
                <a:solidFill>
                  <a:srgbClr val="0645AD"/>
                </a:solidFill>
                <a:effectLst/>
                <a:latin typeface="Arial" panose="020B0604020202020204" pitchFamily="34" charset="0"/>
                <a:hlinkClick r:id="rId3" tooltip="ילקוט הראובני"/>
              </a:rPr>
              <a:t>ילקוט הראובני</a:t>
            </a:r>
            <a:r>
              <a:rPr lang="he-IL" b="0" i="0" dirty="0">
                <a:solidFill>
                  <a:srgbClr val="202122"/>
                </a:solidFill>
                <a:effectLst/>
                <a:latin typeface="Arial" panose="020B0604020202020204" pitchFamily="34" charset="0"/>
              </a:rPr>
              <a:t> </a:t>
            </a:r>
            <a:r>
              <a:rPr lang="he-IL" b="0" i="0" dirty="0" err="1">
                <a:solidFill>
                  <a:srgbClr val="202122"/>
                </a:solidFill>
                <a:effectLst/>
                <a:latin typeface="Arial" panose="020B0604020202020204" pitchFamily="34" charset="0"/>
              </a:rPr>
              <a:t>וה</a:t>
            </a:r>
            <a:r>
              <a:rPr lang="he-IL" b="0" i="0" u="none" strike="noStrike" dirty="0" err="1">
                <a:solidFill>
                  <a:srgbClr val="0645AD"/>
                </a:solidFill>
                <a:effectLst/>
                <a:latin typeface="Arial" panose="020B0604020202020204" pitchFamily="34" charset="0"/>
                <a:hlinkClick r:id="rId4" tooltip="חיים יוסף דוד אזולאי"/>
              </a:rPr>
              <a:t>חיד"א</a:t>
            </a:r>
            <a:r>
              <a:rPr lang="he-IL" b="0" i="0" dirty="0">
                <a:solidFill>
                  <a:srgbClr val="202122"/>
                </a:solidFill>
                <a:effectLst/>
                <a:latin typeface="Arial" panose="020B0604020202020204" pitchFamily="34" charset="0"/>
              </a:rPr>
              <a:t> ה</a:t>
            </a:r>
            <a:r>
              <a:rPr lang="he-IL" b="0" i="0" u="none" strike="noStrike" dirty="0">
                <a:solidFill>
                  <a:srgbClr val="0645AD"/>
                </a:solidFill>
                <a:effectLst/>
                <a:latin typeface="Arial" panose="020B0604020202020204" pitchFamily="34" charset="0"/>
                <a:hlinkClick r:id="rId5" tooltip="יוסף חיים מבגדאד"/>
              </a:rPr>
              <a:t>בן איש חי</a:t>
            </a:r>
            <a:endParaRPr lang="en-US" b="0" i="0" dirty="0">
              <a:effectLst/>
              <a:latin typeface="Arial" panose="020B0604020202020204" pitchFamily="34" charset="0"/>
            </a:endParaRPr>
          </a:p>
          <a:p>
            <a:pPr marL="0" indent="0" algn="r" rtl="1">
              <a:buNone/>
            </a:pPr>
            <a:endParaRPr lang="en-US" dirty="0"/>
          </a:p>
        </p:txBody>
      </p:sp>
    </p:spTree>
    <p:extLst>
      <p:ext uri="{BB962C8B-B14F-4D97-AF65-F5344CB8AC3E}">
        <p14:creationId xmlns:p14="http://schemas.microsoft.com/office/powerpoint/2010/main" val="869072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A792-83CF-42B1-8ADD-4D851DEBC10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89D04A8-D2FE-40CA-950A-AE264A23F90D}"/>
              </a:ext>
            </a:extLst>
          </p:cNvPr>
          <p:cNvSpPr>
            <a:spLocks noGrp="1"/>
          </p:cNvSpPr>
          <p:nvPr>
            <p:ph sz="half" idx="1"/>
          </p:nvPr>
        </p:nvSpPr>
        <p:spPr/>
        <p:txBody>
          <a:bodyPr/>
          <a:lstStyle/>
          <a:p>
            <a:r>
              <a:rPr lang="en-US" dirty="0"/>
              <a:t>3 types of Tree of life</a:t>
            </a:r>
          </a:p>
          <a:p>
            <a:pPr lvl="1"/>
            <a:r>
              <a:rPr lang="en-US" dirty="0"/>
              <a:t>Tree of Life from Gan Eden</a:t>
            </a:r>
          </a:p>
          <a:p>
            <a:pPr lvl="1"/>
            <a:r>
              <a:rPr lang="en-US" dirty="0" err="1"/>
              <a:t>Kabbistic</a:t>
            </a:r>
            <a:r>
              <a:rPr lang="en-US" dirty="0"/>
              <a:t> Tree of Life</a:t>
            </a:r>
          </a:p>
          <a:p>
            <a:pPr lvl="1"/>
            <a:r>
              <a:rPr lang="en-US" dirty="0"/>
              <a:t>Torah as the metaphorical elixir of Life</a:t>
            </a:r>
          </a:p>
          <a:p>
            <a:r>
              <a:rPr lang="en-US" dirty="0"/>
              <a:t>Can you make one?</a:t>
            </a:r>
          </a:p>
          <a:p>
            <a:pPr lvl="1"/>
            <a:r>
              <a:rPr lang="en-US" dirty="0"/>
              <a:t>Not in Beit </a:t>
            </a:r>
            <a:r>
              <a:rPr lang="en-US" dirty="0" err="1"/>
              <a:t>HaMikdash</a:t>
            </a:r>
            <a:endParaRPr lang="en-US" dirty="0"/>
          </a:p>
          <a:p>
            <a:pPr lvl="1"/>
            <a:r>
              <a:rPr lang="en-US" dirty="0"/>
              <a:t>Yes in Synagogue, not worshipped </a:t>
            </a:r>
          </a:p>
        </p:txBody>
      </p:sp>
      <p:sp>
        <p:nvSpPr>
          <p:cNvPr id="4" name="Content Placeholder 3">
            <a:extLst>
              <a:ext uri="{FF2B5EF4-FFF2-40B4-BE49-F238E27FC236}">
                <a16:creationId xmlns:a16="http://schemas.microsoft.com/office/drawing/2014/main" id="{891EED5B-2796-4D3C-9A7C-1E88F305281A}"/>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589477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9363-0FD8-4361-82E1-CE8C720B6E60}"/>
              </a:ext>
            </a:extLst>
          </p:cNvPr>
          <p:cNvSpPr>
            <a:spLocks noGrp="1"/>
          </p:cNvSpPr>
          <p:nvPr>
            <p:ph type="title"/>
          </p:nvPr>
        </p:nvSpPr>
        <p:spPr/>
        <p:txBody>
          <a:bodyPr/>
          <a:lstStyle/>
          <a:p>
            <a:r>
              <a:rPr lang="en-US" dirty="0"/>
              <a:t>Next week we continue with Sun, Moon, Stars</a:t>
            </a:r>
          </a:p>
        </p:txBody>
      </p:sp>
      <p:sp>
        <p:nvSpPr>
          <p:cNvPr id="3" name="Content Placeholder 2">
            <a:extLst>
              <a:ext uri="{FF2B5EF4-FFF2-40B4-BE49-F238E27FC236}">
                <a16:creationId xmlns:a16="http://schemas.microsoft.com/office/drawing/2014/main" id="{3F7D5EE6-BC04-48B0-97ED-16EE33B87749}"/>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03AFA98F-97E3-42FF-9D06-C4E862E3885A}"/>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6099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3C89-D123-4A04-82DD-32B9A885F364}"/>
              </a:ext>
            </a:extLst>
          </p:cNvPr>
          <p:cNvSpPr>
            <a:spLocks noGrp="1"/>
          </p:cNvSpPr>
          <p:nvPr>
            <p:ph type="title"/>
          </p:nvPr>
        </p:nvSpPr>
        <p:spPr/>
        <p:txBody>
          <a:bodyPr/>
          <a:lstStyle/>
          <a:p>
            <a:r>
              <a:rPr lang="en-US" dirty="0"/>
              <a:t>Where did </a:t>
            </a:r>
            <a:r>
              <a:rPr lang="en-US" dirty="0" err="1"/>
              <a:t>Hamsa</a:t>
            </a:r>
            <a:r>
              <a:rPr lang="en-US" dirty="0"/>
              <a:t> Come from?</a:t>
            </a:r>
          </a:p>
        </p:txBody>
      </p:sp>
      <p:sp>
        <p:nvSpPr>
          <p:cNvPr id="3" name="Content Placeholder 2">
            <a:extLst>
              <a:ext uri="{FF2B5EF4-FFF2-40B4-BE49-F238E27FC236}">
                <a16:creationId xmlns:a16="http://schemas.microsoft.com/office/drawing/2014/main" id="{7E54D85B-3FA6-4F37-BE59-671879E4E14D}"/>
              </a:ext>
            </a:extLst>
          </p:cNvPr>
          <p:cNvSpPr>
            <a:spLocks noGrp="1"/>
          </p:cNvSpPr>
          <p:nvPr>
            <p:ph sz="half" idx="1"/>
          </p:nvPr>
        </p:nvSpPr>
        <p:spPr/>
        <p:txBody>
          <a:bodyPr/>
          <a:lstStyle/>
          <a:p>
            <a:r>
              <a:rPr lang="en-US" dirty="0">
                <a:hlinkClick r:id="rId2"/>
              </a:rPr>
              <a:t>Shalom </a:t>
            </a:r>
            <a:r>
              <a:rPr lang="en-US" dirty="0" err="1">
                <a:hlinkClick r:id="rId2"/>
              </a:rPr>
              <a:t>Sabar</a:t>
            </a:r>
            <a:r>
              <a:rPr lang="en-US" dirty="0">
                <a:hlinkClick r:id="rId2"/>
              </a:rPr>
              <a:t>, "The Judaization of the </a:t>
            </a:r>
            <a:r>
              <a:rPr lang="en-US" dirty="0" err="1">
                <a:hlinkClick r:id="rId2"/>
              </a:rPr>
              <a:t>Khamsa</a:t>
            </a:r>
            <a:r>
              <a:rPr lang="en-US" dirty="0">
                <a:hlinkClick r:id="rId2"/>
              </a:rPr>
              <a:t> The Motif of the Magic Hand in the Thought and Folklore of the Jews in the Lands of Islam</a:t>
            </a:r>
            <a:endParaRPr lang="en-US" dirty="0"/>
          </a:p>
          <a:p>
            <a:endParaRPr lang="en-US" dirty="0"/>
          </a:p>
          <a:p>
            <a:endParaRPr lang="en-US" dirty="0"/>
          </a:p>
        </p:txBody>
      </p:sp>
      <p:sp>
        <p:nvSpPr>
          <p:cNvPr id="4" name="Content Placeholder 3">
            <a:extLst>
              <a:ext uri="{FF2B5EF4-FFF2-40B4-BE49-F238E27FC236}">
                <a16:creationId xmlns:a16="http://schemas.microsoft.com/office/drawing/2014/main" id="{534BE502-5573-442C-B16B-9AB5ECB9EEE4}"/>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01761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EC2A-6DA5-42C5-9003-CADBF0422236}"/>
              </a:ext>
            </a:extLst>
          </p:cNvPr>
          <p:cNvSpPr>
            <a:spLocks noGrp="1"/>
          </p:cNvSpPr>
          <p:nvPr>
            <p:ph type="title"/>
          </p:nvPr>
        </p:nvSpPr>
        <p:spPr/>
        <p:txBody>
          <a:bodyPr/>
          <a:lstStyle/>
          <a:p>
            <a:r>
              <a:rPr lang="en-US" dirty="0"/>
              <a:t>Justifications for </a:t>
            </a:r>
            <a:r>
              <a:rPr lang="en-US" dirty="0" err="1"/>
              <a:t>Hamsa</a:t>
            </a:r>
            <a:endParaRPr lang="en-US" dirty="0"/>
          </a:p>
        </p:txBody>
      </p:sp>
      <p:sp>
        <p:nvSpPr>
          <p:cNvPr id="3" name="Content Placeholder 2">
            <a:extLst>
              <a:ext uri="{FF2B5EF4-FFF2-40B4-BE49-F238E27FC236}">
                <a16:creationId xmlns:a16="http://schemas.microsoft.com/office/drawing/2014/main" id="{415FE212-B0C9-4825-9AF9-72CCABC2B89D}"/>
              </a:ext>
            </a:extLst>
          </p:cNvPr>
          <p:cNvSpPr>
            <a:spLocks noGrp="1"/>
          </p:cNvSpPr>
          <p:nvPr>
            <p:ph sz="half" idx="1"/>
          </p:nvPr>
        </p:nvSpPr>
        <p:spPr/>
        <p:txBody>
          <a:bodyPr>
            <a:normAutofit fontScale="92500" lnSpcReduction="10000"/>
          </a:bodyPr>
          <a:lstStyle/>
          <a:p>
            <a:r>
              <a:rPr lang="en-US" dirty="0"/>
              <a:t>5 is protected against Ayin Hara Because…</a:t>
            </a:r>
          </a:p>
          <a:p>
            <a:r>
              <a:rPr lang="he-IL" dirty="0"/>
              <a:t>ה</a:t>
            </a:r>
            <a:r>
              <a:rPr lang="en-US" dirty="0"/>
              <a:t> can be used as G-d’s name</a:t>
            </a:r>
          </a:p>
          <a:p>
            <a:r>
              <a:rPr lang="en-US" dirty="0"/>
              <a:t>Five fingers of Cohanim when they bless</a:t>
            </a:r>
            <a:endParaRPr lang="he-IL" dirty="0"/>
          </a:p>
          <a:p>
            <a:r>
              <a:rPr lang="en-US" dirty="0"/>
              <a:t>Fish which were created on the fifth day are impervious to evil eye (Chida</a:t>
            </a:r>
            <a:r>
              <a:rPr lang="he-IL" dirty="0"/>
              <a:t> </a:t>
            </a:r>
            <a:r>
              <a:rPr lang="en-US" dirty="0" err="1"/>
              <a:t>Petach</a:t>
            </a:r>
            <a:r>
              <a:rPr lang="en-US" dirty="0"/>
              <a:t> </a:t>
            </a:r>
            <a:r>
              <a:rPr lang="en-US" dirty="0" err="1"/>
              <a:t>Aynayim</a:t>
            </a:r>
            <a:r>
              <a:rPr lang="en-US" dirty="0"/>
              <a:t> </a:t>
            </a:r>
            <a:r>
              <a:rPr lang="en-US" dirty="0" err="1"/>
              <a:t>Berachot</a:t>
            </a:r>
            <a:r>
              <a:rPr lang="en-US" dirty="0"/>
              <a:t> 20b)</a:t>
            </a:r>
          </a:p>
          <a:p>
            <a:r>
              <a:rPr lang="en-US" dirty="0"/>
              <a:t>Yosef’s blessings </a:t>
            </a:r>
            <a:r>
              <a:rPr lang="he-IL" dirty="0"/>
              <a:t>בן פורת יוסף בן פורת </a:t>
            </a:r>
            <a:r>
              <a:rPr lang="en-US" dirty="0"/>
              <a:t> has 5 words</a:t>
            </a:r>
          </a:p>
          <a:p>
            <a:endParaRPr lang="en-US" dirty="0"/>
          </a:p>
        </p:txBody>
      </p:sp>
      <p:sp>
        <p:nvSpPr>
          <p:cNvPr id="4" name="Content Placeholder 3">
            <a:extLst>
              <a:ext uri="{FF2B5EF4-FFF2-40B4-BE49-F238E27FC236}">
                <a16:creationId xmlns:a16="http://schemas.microsoft.com/office/drawing/2014/main" id="{B976574F-F18E-40FD-8D36-BC0D64190249}"/>
              </a:ext>
            </a:extLst>
          </p:cNvPr>
          <p:cNvSpPr>
            <a:spLocks noGrp="1"/>
          </p:cNvSpPr>
          <p:nvPr>
            <p:ph sz="half" idx="2"/>
          </p:nvPr>
        </p:nvSpPr>
        <p:spPr/>
        <p:txBody>
          <a:bodyPr>
            <a:normAutofit fontScale="92500" lnSpcReduction="10000"/>
          </a:bodyPr>
          <a:lstStyle/>
          <a:p>
            <a:endParaRPr lang="en-US" dirty="0"/>
          </a:p>
        </p:txBody>
      </p:sp>
    </p:spTree>
    <p:extLst>
      <p:ext uri="{BB962C8B-B14F-4D97-AF65-F5344CB8AC3E}">
        <p14:creationId xmlns:p14="http://schemas.microsoft.com/office/powerpoint/2010/main" val="360004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851A0-5B07-4F62-B643-28AF3AA11F80}"/>
              </a:ext>
            </a:extLst>
          </p:cNvPr>
          <p:cNvSpPr>
            <a:spLocks noGrp="1"/>
          </p:cNvSpPr>
          <p:nvPr>
            <p:ph type="title"/>
          </p:nvPr>
        </p:nvSpPr>
        <p:spPr/>
        <p:txBody>
          <a:bodyPr/>
          <a:lstStyle/>
          <a:p>
            <a:r>
              <a:rPr lang="en-US" dirty="0"/>
              <a:t>Can you make a </a:t>
            </a:r>
            <a:r>
              <a:rPr lang="en-US" dirty="0" err="1"/>
              <a:t>Hamsa</a:t>
            </a:r>
            <a:r>
              <a:rPr lang="en-US" dirty="0"/>
              <a:t>?</a:t>
            </a:r>
          </a:p>
        </p:txBody>
      </p:sp>
      <p:sp>
        <p:nvSpPr>
          <p:cNvPr id="3" name="Content Placeholder 2">
            <a:extLst>
              <a:ext uri="{FF2B5EF4-FFF2-40B4-BE49-F238E27FC236}">
                <a16:creationId xmlns:a16="http://schemas.microsoft.com/office/drawing/2014/main" id="{434D7A83-3644-4A6D-980E-DC1BA285179A}"/>
              </a:ext>
            </a:extLst>
          </p:cNvPr>
          <p:cNvSpPr>
            <a:spLocks noGrp="1"/>
          </p:cNvSpPr>
          <p:nvPr>
            <p:ph sz="half" idx="1"/>
          </p:nvPr>
        </p:nvSpPr>
        <p:spPr/>
        <p:txBody>
          <a:bodyPr/>
          <a:lstStyle/>
          <a:p>
            <a:r>
              <a:rPr lang="en-US" dirty="0"/>
              <a:t>Practice is to make them, despite unclear origin as is the case with many other </a:t>
            </a:r>
            <a:r>
              <a:rPr lang="en-US" dirty="0" err="1"/>
              <a:t>segulot</a:t>
            </a:r>
            <a:r>
              <a:rPr lang="en-US" dirty="0"/>
              <a:t>, so don’t cast aspersion on our ancestors. </a:t>
            </a:r>
          </a:p>
          <a:p>
            <a:pPr lvl="1"/>
            <a:r>
              <a:rPr lang="en-US" dirty="0"/>
              <a:t>See Zodiac/</a:t>
            </a:r>
            <a:r>
              <a:rPr lang="en-US" dirty="0" err="1"/>
              <a:t>Mazalot</a:t>
            </a:r>
            <a:endParaRPr lang="en-US" dirty="0"/>
          </a:p>
          <a:p>
            <a:pPr lvl="1"/>
            <a:r>
              <a:rPr lang="en-US" dirty="0"/>
              <a:t>Other decorations in synagogues</a:t>
            </a:r>
          </a:p>
        </p:txBody>
      </p:sp>
      <p:sp>
        <p:nvSpPr>
          <p:cNvPr id="4" name="Content Placeholder 3">
            <a:extLst>
              <a:ext uri="{FF2B5EF4-FFF2-40B4-BE49-F238E27FC236}">
                <a16:creationId xmlns:a16="http://schemas.microsoft.com/office/drawing/2014/main" id="{5461473E-AD3D-4035-89D3-ED2A278FD17A}"/>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281193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60B7B-8660-42F3-AD05-D835B352B669}"/>
              </a:ext>
            </a:extLst>
          </p:cNvPr>
          <p:cNvSpPr>
            <a:spLocks noGrp="1"/>
          </p:cNvSpPr>
          <p:nvPr>
            <p:ph type="title"/>
          </p:nvPr>
        </p:nvSpPr>
        <p:spPr/>
        <p:txBody>
          <a:bodyPr/>
          <a:lstStyle/>
          <a:p>
            <a:r>
              <a:rPr lang="en-US" dirty="0"/>
              <a:t>What is the </a:t>
            </a:r>
            <a:r>
              <a:rPr lang="en-US" dirty="0" err="1"/>
              <a:t>Etz</a:t>
            </a:r>
            <a:r>
              <a:rPr lang="en-US" dirty="0"/>
              <a:t> (ha)Chaim?</a:t>
            </a:r>
          </a:p>
        </p:txBody>
      </p:sp>
      <p:sp>
        <p:nvSpPr>
          <p:cNvPr id="3" name="Content Placeholder 2">
            <a:extLst>
              <a:ext uri="{FF2B5EF4-FFF2-40B4-BE49-F238E27FC236}">
                <a16:creationId xmlns:a16="http://schemas.microsoft.com/office/drawing/2014/main" id="{347AD936-2964-4060-8D56-D7BCD03B28A4}"/>
              </a:ext>
            </a:extLst>
          </p:cNvPr>
          <p:cNvSpPr>
            <a:spLocks noGrp="1"/>
          </p:cNvSpPr>
          <p:nvPr>
            <p:ph sz="half" idx="1"/>
          </p:nvPr>
        </p:nvSpPr>
        <p:spPr/>
        <p:txBody>
          <a:bodyPr/>
          <a:lstStyle/>
          <a:p>
            <a:r>
              <a:rPr lang="en-US" dirty="0"/>
              <a:t>Tree of life</a:t>
            </a:r>
          </a:p>
          <a:p>
            <a:r>
              <a:rPr lang="en-US" dirty="0"/>
              <a:t>Wood poles inside </a:t>
            </a:r>
            <a:r>
              <a:rPr lang="en-US" dirty="0" err="1"/>
              <a:t>Sefer</a:t>
            </a:r>
            <a:r>
              <a:rPr lang="en-US" dirty="0"/>
              <a:t> Torah</a:t>
            </a:r>
          </a:p>
          <a:p>
            <a:r>
              <a:rPr lang="en-US" dirty="0"/>
              <a:t>Kabbalah </a:t>
            </a:r>
          </a:p>
        </p:txBody>
      </p:sp>
      <p:sp>
        <p:nvSpPr>
          <p:cNvPr id="4" name="Content Placeholder 3">
            <a:extLst>
              <a:ext uri="{FF2B5EF4-FFF2-40B4-BE49-F238E27FC236}">
                <a16:creationId xmlns:a16="http://schemas.microsoft.com/office/drawing/2014/main" id="{23E31425-2269-4463-B121-428AB58F6A7F}"/>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53774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CBB8-3721-4BFB-A393-46E2DE3B44E5}"/>
              </a:ext>
            </a:extLst>
          </p:cNvPr>
          <p:cNvSpPr>
            <a:spLocks noGrp="1"/>
          </p:cNvSpPr>
          <p:nvPr>
            <p:ph type="title"/>
          </p:nvPr>
        </p:nvSpPr>
        <p:spPr/>
        <p:txBody>
          <a:bodyPr/>
          <a:lstStyle/>
          <a:p>
            <a:r>
              <a:rPr lang="en-US" dirty="0"/>
              <a:t>THE Tree of Life</a:t>
            </a:r>
          </a:p>
        </p:txBody>
      </p:sp>
      <p:sp>
        <p:nvSpPr>
          <p:cNvPr id="3" name="Content Placeholder 2">
            <a:extLst>
              <a:ext uri="{FF2B5EF4-FFF2-40B4-BE49-F238E27FC236}">
                <a16:creationId xmlns:a16="http://schemas.microsoft.com/office/drawing/2014/main" id="{FCA3B84A-DF64-490F-8D5E-A2EFACFD4153}"/>
              </a:ext>
            </a:extLst>
          </p:cNvPr>
          <p:cNvSpPr>
            <a:spLocks noGrp="1"/>
          </p:cNvSpPr>
          <p:nvPr>
            <p:ph sz="half" idx="1"/>
          </p:nvPr>
        </p:nvSpPr>
        <p:spPr/>
        <p:txBody>
          <a:bodyPr>
            <a:normAutofit fontScale="70000" lnSpcReduction="20000"/>
          </a:bodyPr>
          <a:lstStyle/>
          <a:p>
            <a:pPr marL="0" indent="0" algn="just">
              <a:buNone/>
            </a:pPr>
            <a:r>
              <a:rPr lang="en-US" dirty="0"/>
              <a:t>The LORD God planted a garden in Eden, in the east, and placed there the man whom He had formed. And from the ground the LORD God caused to grow every tree that was pleasing to the sight and good for food, with the tree of life in the middle of the garden, and the tree of knowledge of good and bad. (</a:t>
            </a:r>
            <a:r>
              <a:rPr lang="en-US" dirty="0" err="1"/>
              <a:t>Breishit</a:t>
            </a:r>
            <a:r>
              <a:rPr lang="en-US" dirty="0"/>
              <a:t> 2:8-9 JPS 1985)</a:t>
            </a:r>
          </a:p>
          <a:p>
            <a:pPr marL="0" indent="0" algn="just">
              <a:buNone/>
            </a:pPr>
            <a:r>
              <a:rPr lang="en-US" dirty="0"/>
              <a:t>22) And the LORD God said, “Now that the man has become like one of us, knowing good and bad, what if he should stretch out his hand and take also from the tree of life and eat, and live forever!” (23) So the LORD God banished him from the garden of Eden, to till the soil from which he was taken. (24) He drove the man out, and stationed east of the garden of Eden the cherubim and the fiery ever-turning sword, to guard the way to the tree of life. (</a:t>
            </a:r>
            <a:r>
              <a:rPr lang="en-US" dirty="0" err="1"/>
              <a:t>Breishit</a:t>
            </a:r>
            <a:r>
              <a:rPr lang="en-US" dirty="0"/>
              <a:t> 3:22-24)</a:t>
            </a:r>
          </a:p>
          <a:p>
            <a:pPr marL="0" indent="0" algn="just">
              <a:buNone/>
            </a:pPr>
            <a:endParaRPr lang="en-US" dirty="0"/>
          </a:p>
        </p:txBody>
      </p:sp>
      <p:sp>
        <p:nvSpPr>
          <p:cNvPr id="4" name="Content Placeholder 3">
            <a:extLst>
              <a:ext uri="{FF2B5EF4-FFF2-40B4-BE49-F238E27FC236}">
                <a16:creationId xmlns:a16="http://schemas.microsoft.com/office/drawing/2014/main" id="{1A981E1D-AFDE-4B60-A70F-E9402FA56C9B}"/>
              </a:ext>
            </a:extLst>
          </p:cNvPr>
          <p:cNvSpPr>
            <a:spLocks noGrp="1"/>
          </p:cNvSpPr>
          <p:nvPr>
            <p:ph sz="half" idx="2"/>
          </p:nvPr>
        </p:nvSpPr>
        <p:spPr/>
        <p:txBody>
          <a:bodyPr>
            <a:normAutofit fontScale="70000" lnSpcReduction="20000"/>
          </a:bodyPr>
          <a:lstStyle/>
          <a:p>
            <a:pPr marL="0" indent="0" algn="just" rtl="1">
              <a:buNone/>
            </a:pPr>
            <a:r>
              <a:rPr lang="he-IL" dirty="0"/>
              <a:t>בראשית פרשת בראשית פרק ב פסוק ח - ט</a:t>
            </a:r>
          </a:p>
          <a:p>
            <a:pPr marL="0" indent="0" algn="just" rtl="1">
              <a:buNone/>
            </a:pPr>
            <a:r>
              <a:rPr lang="he-IL" dirty="0"/>
              <a:t>(ח) </a:t>
            </a:r>
            <a:r>
              <a:rPr lang="he-IL" dirty="0" err="1"/>
              <a:t>וַיִּטַּ֞ע</a:t>
            </a:r>
            <a:r>
              <a:rPr lang="he-IL" dirty="0"/>
              <a:t> </a:t>
            </a:r>
            <a:r>
              <a:rPr lang="he-IL" dirty="0" err="1"/>
              <a:t>יְקֹוָ֧ק</a:t>
            </a:r>
            <a:r>
              <a:rPr lang="he-IL" dirty="0"/>
              <a:t> </a:t>
            </a:r>
            <a:r>
              <a:rPr lang="he-IL" dirty="0" err="1"/>
              <a:t>אֱלֹהִ֛ים</a:t>
            </a:r>
            <a:r>
              <a:rPr lang="he-IL" dirty="0"/>
              <a:t> </a:t>
            </a:r>
            <a:r>
              <a:rPr lang="he-IL" dirty="0" err="1"/>
              <a:t>גַּן־בְּעֵ֖דֶן</a:t>
            </a:r>
            <a:r>
              <a:rPr lang="he-IL" dirty="0"/>
              <a:t> מִקֶּ֑דֶם וַיָּ֣שֶׂם שָׁ֔ם </a:t>
            </a:r>
            <a:r>
              <a:rPr lang="he-IL" dirty="0" err="1"/>
              <a:t>אֶת־הָֽאָדָ֖ם</a:t>
            </a:r>
            <a:r>
              <a:rPr lang="he-IL" dirty="0"/>
              <a:t> אֲשֶׁ֥ר יָצָֽר:</a:t>
            </a:r>
            <a:r>
              <a:rPr lang="en-US" dirty="0"/>
              <a:t> </a:t>
            </a:r>
            <a:r>
              <a:rPr lang="he-IL" dirty="0"/>
              <a:t>(ט) וַיַּצְמַ֞ח </a:t>
            </a:r>
            <a:r>
              <a:rPr lang="he-IL" dirty="0" err="1"/>
              <a:t>יְקֹוָ֤ק</a:t>
            </a:r>
            <a:r>
              <a:rPr lang="he-IL" dirty="0"/>
              <a:t> </a:t>
            </a:r>
            <a:r>
              <a:rPr lang="he-IL" dirty="0" err="1"/>
              <a:t>אֱלֹהִים</a:t>
            </a:r>
            <a:r>
              <a:rPr lang="he-IL" dirty="0"/>
              <a:t>֙ </a:t>
            </a:r>
            <a:r>
              <a:rPr lang="he-IL" dirty="0" err="1"/>
              <a:t>מִן־הָ֣אֲדָמָ֔ה</a:t>
            </a:r>
            <a:r>
              <a:rPr lang="he-IL" dirty="0"/>
              <a:t> </a:t>
            </a:r>
            <a:r>
              <a:rPr lang="he-IL" dirty="0" err="1"/>
              <a:t>כָּל־עֵ֛ץ</a:t>
            </a:r>
            <a:r>
              <a:rPr lang="he-IL" dirty="0"/>
              <a:t> נֶחְמָ֥ד לְמַרְאֶ֖ה וְט֣וֹב לְמַאֲכָ֑ל </a:t>
            </a:r>
            <a:r>
              <a:rPr lang="he-IL" b="1" dirty="0"/>
              <a:t>וְעֵ֤ץ הַֽחַיִּים֙ </a:t>
            </a:r>
            <a:r>
              <a:rPr lang="he-IL" dirty="0"/>
              <a:t>בְּת֣וֹךְ הַגָּ֔ן וְעֵ֕ץ הַדַּ֖עַת ט֥וֹב וָרָֽע: </a:t>
            </a:r>
            <a:endParaRPr lang="en-US" dirty="0"/>
          </a:p>
          <a:p>
            <a:pPr marL="0" indent="0" algn="just" rtl="1">
              <a:buNone/>
            </a:pPr>
            <a:r>
              <a:rPr lang="he-IL" dirty="0"/>
              <a:t>בראשית פרשת בראשית פרק ג פסוק </a:t>
            </a:r>
            <a:r>
              <a:rPr lang="he-IL" dirty="0" err="1"/>
              <a:t>כב</a:t>
            </a:r>
            <a:r>
              <a:rPr lang="he-IL" dirty="0"/>
              <a:t> - כד</a:t>
            </a:r>
          </a:p>
          <a:p>
            <a:pPr marL="0" indent="0" algn="just" rtl="1">
              <a:buNone/>
            </a:pPr>
            <a:r>
              <a:rPr lang="he-IL" dirty="0"/>
              <a:t>(</a:t>
            </a:r>
            <a:r>
              <a:rPr lang="he-IL" dirty="0" err="1"/>
              <a:t>כב</a:t>
            </a:r>
            <a:r>
              <a:rPr lang="he-IL" dirty="0"/>
              <a:t>) וַיֹּ֣אמֶר׀ </a:t>
            </a:r>
            <a:r>
              <a:rPr lang="he-IL" dirty="0" err="1"/>
              <a:t>יְקֹוָ֣ק</a:t>
            </a:r>
            <a:r>
              <a:rPr lang="he-IL" dirty="0"/>
              <a:t> </a:t>
            </a:r>
            <a:r>
              <a:rPr lang="he-IL" dirty="0" err="1"/>
              <a:t>אֱלֹהִ֗ים</a:t>
            </a:r>
            <a:r>
              <a:rPr lang="he-IL" dirty="0"/>
              <a:t> הֵ֤ן הָֽאָדָם֙ הָיָה֙ כְּאַחַ֣ד מִמֶּ֔נּוּ לָדַ֖עַת ט֣וֹב וָרָ֑ע וְעַתָּ֣ה׀ </a:t>
            </a:r>
            <a:r>
              <a:rPr lang="he-IL" dirty="0" err="1"/>
              <a:t>פֶּן־יִשְׁלַ֣ח</a:t>
            </a:r>
            <a:r>
              <a:rPr lang="he-IL" dirty="0"/>
              <a:t> יָד֗וֹ וְלָקַח֙ גַּ֚ם מֵעֵ֣ץ הַֽחַיִּ֔ים וְאָכַ֖ל וָחַ֥י לְעֹלָֽם:</a:t>
            </a:r>
            <a:r>
              <a:rPr lang="en-US" dirty="0"/>
              <a:t> </a:t>
            </a:r>
            <a:r>
              <a:rPr lang="he-IL" dirty="0"/>
              <a:t>(</a:t>
            </a:r>
            <a:r>
              <a:rPr lang="he-IL" dirty="0" err="1"/>
              <a:t>כג</a:t>
            </a:r>
            <a:r>
              <a:rPr lang="he-IL" dirty="0"/>
              <a:t>) וַֽיְשַׁלְּחֵ֛הוּ </a:t>
            </a:r>
            <a:r>
              <a:rPr lang="he-IL" dirty="0" err="1"/>
              <a:t>יְקֹוָ֥ק</a:t>
            </a:r>
            <a:r>
              <a:rPr lang="he-IL" dirty="0"/>
              <a:t> </a:t>
            </a:r>
            <a:r>
              <a:rPr lang="he-IL" dirty="0" err="1"/>
              <a:t>אֱלֹהִ֖ים</a:t>
            </a:r>
            <a:r>
              <a:rPr lang="he-IL" dirty="0"/>
              <a:t> </a:t>
            </a:r>
            <a:r>
              <a:rPr lang="he-IL" dirty="0" err="1"/>
              <a:t>מִגַּן־עֵ֑דֶן</a:t>
            </a:r>
            <a:r>
              <a:rPr lang="he-IL" dirty="0"/>
              <a:t> לַֽעֲבֹד֙ </a:t>
            </a:r>
            <a:r>
              <a:rPr lang="he-IL" dirty="0" err="1"/>
              <a:t>אֶת־הָ֣אֲדָמָ֔ה</a:t>
            </a:r>
            <a:r>
              <a:rPr lang="he-IL" dirty="0"/>
              <a:t> אֲשֶׁ֥ר לֻקַּ֖ח מִשָּֽׁם:</a:t>
            </a:r>
            <a:r>
              <a:rPr lang="en-US" dirty="0"/>
              <a:t> </a:t>
            </a:r>
            <a:r>
              <a:rPr lang="he-IL" dirty="0"/>
              <a:t>(כד) וַיְגָ֖רֶשׁ </a:t>
            </a:r>
            <a:r>
              <a:rPr lang="he-IL" dirty="0" err="1"/>
              <a:t>אֶת־הָֽאָדָ֑ם</a:t>
            </a:r>
            <a:r>
              <a:rPr lang="he-IL" dirty="0"/>
              <a:t> וַיַּשְׁכֵּן֩ מִקֶּ֨דֶם </a:t>
            </a:r>
            <a:r>
              <a:rPr lang="he-IL" dirty="0" err="1"/>
              <a:t>לְגַן־עֵ֜דֶן</a:t>
            </a:r>
            <a:r>
              <a:rPr lang="he-IL" dirty="0"/>
              <a:t> </a:t>
            </a:r>
            <a:r>
              <a:rPr lang="he-IL" dirty="0" err="1"/>
              <a:t>אֶת־הַכְּרֻבִ֗ים</a:t>
            </a:r>
            <a:r>
              <a:rPr lang="he-IL" dirty="0"/>
              <a:t> וְאֵ֨ת לַ֤הַט הַחֶ֙רֶב֙ הַמִּתְהַפֶּ֔כֶת לִשְׁמֹ֕ר אֶת־ דֶּ֖רֶךְ עֵ֥ץ הַֽחַיִּֽים: </a:t>
            </a:r>
            <a:endParaRPr lang="en-US" dirty="0"/>
          </a:p>
        </p:txBody>
      </p:sp>
    </p:spTree>
    <p:extLst>
      <p:ext uri="{BB962C8B-B14F-4D97-AF65-F5344CB8AC3E}">
        <p14:creationId xmlns:p14="http://schemas.microsoft.com/office/powerpoint/2010/main" val="397040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3002E-0991-4986-8A63-16E5932A5057}"/>
              </a:ext>
            </a:extLst>
          </p:cNvPr>
          <p:cNvSpPr>
            <a:spLocks noGrp="1"/>
          </p:cNvSpPr>
          <p:nvPr>
            <p:ph type="title"/>
          </p:nvPr>
        </p:nvSpPr>
        <p:spPr/>
        <p:txBody>
          <a:bodyPr/>
          <a:lstStyle/>
          <a:p>
            <a:r>
              <a:rPr lang="en-US" dirty="0"/>
              <a:t>Kabbalistic </a:t>
            </a:r>
            <a:r>
              <a:rPr lang="en-US" dirty="0" err="1"/>
              <a:t>Etz</a:t>
            </a:r>
            <a:r>
              <a:rPr lang="en-US" dirty="0"/>
              <a:t> Chaim</a:t>
            </a:r>
          </a:p>
        </p:txBody>
      </p:sp>
      <p:sp>
        <p:nvSpPr>
          <p:cNvPr id="3" name="Content Placeholder 2">
            <a:extLst>
              <a:ext uri="{FF2B5EF4-FFF2-40B4-BE49-F238E27FC236}">
                <a16:creationId xmlns:a16="http://schemas.microsoft.com/office/drawing/2014/main" id="{7B80D26D-DB56-4A70-BBAE-5C67A930040B}"/>
              </a:ext>
            </a:extLst>
          </p:cNvPr>
          <p:cNvSpPr>
            <a:spLocks noGrp="1"/>
          </p:cNvSpPr>
          <p:nvPr>
            <p:ph sz="half" idx="1"/>
          </p:nvPr>
        </p:nvSpPr>
        <p:spPr>
          <a:xfrm>
            <a:off x="838199" y="1825625"/>
            <a:ext cx="7533444" cy="4770484"/>
          </a:xfrm>
        </p:spPr>
        <p:txBody>
          <a:bodyPr>
            <a:normAutofit fontScale="77500" lnSpcReduction="20000"/>
          </a:bodyPr>
          <a:lstStyle/>
          <a:p>
            <a:r>
              <a:rPr lang="en-US" b="0" i="0" dirty="0">
                <a:solidFill>
                  <a:srgbClr val="202122"/>
                </a:solidFill>
                <a:effectLst/>
                <a:latin typeface="Arial" panose="020B0604020202020204" pitchFamily="34" charset="0"/>
              </a:rPr>
              <a:t>In </a:t>
            </a:r>
            <a:r>
              <a:rPr lang="en-US" b="0" i="0" u="none" strike="noStrike" dirty="0">
                <a:solidFill>
                  <a:srgbClr val="0645AD"/>
                </a:solidFill>
                <a:effectLst/>
                <a:latin typeface="Arial" panose="020B0604020202020204" pitchFamily="34" charset="0"/>
                <a:hlinkClick r:id="rId2"/>
              </a:rPr>
              <a:t>Kabbalah</a:t>
            </a:r>
            <a:r>
              <a:rPr lang="en-US" b="0" i="0" dirty="0">
                <a:solidFill>
                  <a:srgbClr val="202122"/>
                </a:solidFill>
                <a:effectLst/>
                <a:latin typeface="Arial" panose="020B0604020202020204" pitchFamily="34" charset="0"/>
              </a:rPr>
              <a:t>, the </a:t>
            </a:r>
            <a:r>
              <a:rPr lang="en-US" b="0" i="0" u="none" strike="noStrike" dirty="0" err="1">
                <a:solidFill>
                  <a:srgbClr val="0645AD"/>
                </a:solidFill>
                <a:effectLst/>
                <a:latin typeface="Arial" panose="020B0604020202020204" pitchFamily="34" charset="0"/>
                <a:hlinkClick r:id="rId3" tooltip="Tree of life (Kabbalah)"/>
              </a:rPr>
              <a:t>Etz</a:t>
            </a:r>
            <a:r>
              <a:rPr lang="en-US" b="0" i="0" u="none" strike="noStrike" dirty="0">
                <a:solidFill>
                  <a:srgbClr val="0645AD"/>
                </a:solidFill>
                <a:effectLst/>
                <a:latin typeface="Arial" panose="020B0604020202020204" pitchFamily="34" charset="0"/>
                <a:hlinkClick r:id="rId3" tooltip="Tree of life (Kabbalah)"/>
              </a:rPr>
              <a:t> </a:t>
            </a:r>
            <a:r>
              <a:rPr lang="en-US" b="0" i="0" u="none" strike="noStrike" dirty="0" err="1">
                <a:solidFill>
                  <a:srgbClr val="0645AD"/>
                </a:solidFill>
                <a:effectLst/>
                <a:latin typeface="Arial" panose="020B0604020202020204" pitchFamily="34" charset="0"/>
                <a:hlinkClick r:id="rId3" tooltip="Tree of life (Kabbalah)"/>
              </a:rPr>
              <a:t>Ḥayim</a:t>
            </a:r>
            <a:r>
              <a:rPr lang="en-US" b="0" i="0" u="none" strike="noStrike" dirty="0">
                <a:solidFill>
                  <a:srgbClr val="0645AD"/>
                </a:solidFill>
                <a:effectLst/>
                <a:latin typeface="Arial" panose="020B0604020202020204" pitchFamily="34" charset="0"/>
                <a:hlinkClick r:id="rId3" tooltip="Tree of life (Kabbalah)"/>
              </a:rPr>
              <a:t> symbol</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Etz</a:t>
            </a:r>
            <a:r>
              <a:rPr lang="en-US" b="0" i="1" dirty="0">
                <a:solidFill>
                  <a:srgbClr val="202122"/>
                </a:solidFill>
                <a:effectLst/>
                <a:latin typeface="Arial" panose="020B0604020202020204" pitchFamily="34" charset="0"/>
              </a:rPr>
              <a:t> Ha-</a:t>
            </a:r>
            <a:r>
              <a:rPr lang="en-US" b="0" i="1" dirty="0" err="1">
                <a:solidFill>
                  <a:srgbClr val="202122"/>
                </a:solidFill>
                <a:effectLst/>
                <a:latin typeface="Arial" panose="020B0604020202020204" pitchFamily="34" charset="0"/>
              </a:rPr>
              <a:t>Hayim</a:t>
            </a:r>
            <a:r>
              <a:rPr lang="en-US" b="0" i="0" dirty="0">
                <a:solidFill>
                  <a:srgbClr val="202122"/>
                </a:solidFill>
                <a:effectLst/>
                <a:latin typeface="Arial" panose="020B0604020202020204" pitchFamily="34" charset="0"/>
              </a:rPr>
              <a:t>, The Tree of Life") is a mystical symbol used to understand the nature of God and the manner in which He created the world. </a:t>
            </a:r>
          </a:p>
          <a:p>
            <a:r>
              <a:rPr lang="en-US" b="0" i="0" dirty="0">
                <a:solidFill>
                  <a:srgbClr val="202122"/>
                </a:solidFill>
                <a:effectLst/>
                <a:latin typeface="Arial" panose="020B0604020202020204" pitchFamily="34" charset="0"/>
              </a:rPr>
              <a:t>The term </a:t>
            </a:r>
            <a:r>
              <a:rPr lang="en-US" b="0" i="1" u="none" strike="noStrike" dirty="0" err="1">
                <a:solidFill>
                  <a:srgbClr val="0645AD"/>
                </a:solidFill>
                <a:effectLst/>
                <a:latin typeface="Arial" panose="020B0604020202020204" pitchFamily="34" charset="0"/>
                <a:hlinkClick r:id="rId4" tooltip="Etz Hayim (text)"/>
              </a:rPr>
              <a:t>Etz</a:t>
            </a:r>
            <a:r>
              <a:rPr lang="en-US" b="0" i="1" u="none" strike="noStrike" dirty="0">
                <a:solidFill>
                  <a:srgbClr val="0645AD"/>
                </a:solidFill>
                <a:effectLst/>
                <a:latin typeface="Arial" panose="020B0604020202020204" pitchFamily="34" charset="0"/>
                <a:hlinkClick r:id="rId4" tooltip="Etz Hayim (text)"/>
              </a:rPr>
              <a:t> </a:t>
            </a:r>
            <a:r>
              <a:rPr lang="en-US" b="0" i="1" u="none" strike="noStrike" dirty="0" err="1">
                <a:solidFill>
                  <a:srgbClr val="0645AD"/>
                </a:solidFill>
                <a:effectLst/>
                <a:latin typeface="Arial" panose="020B0604020202020204" pitchFamily="34" charset="0"/>
                <a:hlinkClick r:id="rId4" tooltip="Etz Hayim (text)"/>
              </a:rPr>
              <a:t>Ḥayim</a:t>
            </a:r>
            <a:r>
              <a:rPr lang="en-US" b="0" i="0" dirty="0">
                <a:solidFill>
                  <a:srgbClr val="202122"/>
                </a:solidFill>
                <a:effectLst/>
                <a:latin typeface="Arial" panose="020B0604020202020204" pitchFamily="34" charset="0"/>
              </a:rPr>
              <a:t> is also the title of one of the most important works in Jewish mysticism, written by </a:t>
            </a:r>
            <a:r>
              <a:rPr lang="en-US" b="0" i="0" u="none" strike="noStrike" dirty="0" err="1">
                <a:solidFill>
                  <a:srgbClr val="0645AD"/>
                </a:solidFill>
                <a:effectLst/>
                <a:latin typeface="Arial" panose="020B0604020202020204" pitchFamily="34" charset="0"/>
                <a:hlinkClick r:id="rId5" tooltip="Hayyim ben Joseph Vital"/>
              </a:rPr>
              <a:t>Ḥayim</a:t>
            </a:r>
            <a:r>
              <a:rPr lang="en-US" b="0" i="0" u="none" strike="noStrike" dirty="0">
                <a:solidFill>
                  <a:srgbClr val="0645AD"/>
                </a:solidFill>
                <a:effectLst/>
                <a:latin typeface="Arial" panose="020B0604020202020204" pitchFamily="34" charset="0"/>
                <a:hlinkClick r:id="rId5" tooltip="Hayyim ben Joseph Vital"/>
              </a:rPr>
              <a:t> Vital</a:t>
            </a:r>
            <a:r>
              <a:rPr lang="en-US" b="0" i="0" dirty="0">
                <a:solidFill>
                  <a:srgbClr val="202122"/>
                </a:solidFill>
                <a:effectLst/>
                <a:latin typeface="Arial" panose="020B0604020202020204" pitchFamily="34" charset="0"/>
              </a:rPr>
              <a:t> in the course of twenty years following the death of his master, </a:t>
            </a:r>
            <a:r>
              <a:rPr lang="en-US" b="0" i="0" u="none" strike="noStrike" dirty="0">
                <a:solidFill>
                  <a:srgbClr val="0645AD"/>
                </a:solidFill>
                <a:effectLst/>
                <a:latin typeface="Arial" panose="020B0604020202020204" pitchFamily="34" charset="0"/>
                <a:hlinkClick r:id="rId6" tooltip="Isaac Luria"/>
              </a:rPr>
              <a:t>Isaac Luria</a:t>
            </a:r>
            <a:r>
              <a:rPr lang="en-US" b="0" i="0" dirty="0">
                <a:solidFill>
                  <a:srgbClr val="202122"/>
                </a:solidFill>
                <a:effectLst/>
                <a:latin typeface="Arial" panose="020B0604020202020204" pitchFamily="34" charset="0"/>
              </a:rPr>
              <a:t>, in 1572, presenting and explicating Luria's systematic reconceptualization and expansion of the insights of the </a:t>
            </a:r>
            <a:r>
              <a:rPr lang="en-US" b="0" i="0" u="none" strike="noStrike" dirty="0">
                <a:solidFill>
                  <a:srgbClr val="0645AD"/>
                </a:solidFill>
                <a:effectLst/>
                <a:latin typeface="Arial" panose="020B0604020202020204" pitchFamily="34" charset="0"/>
                <a:hlinkClick r:id="rId7" tooltip="Zohar"/>
              </a:rPr>
              <a:t>Zohar</a:t>
            </a:r>
            <a:r>
              <a:rPr lang="en-US" b="0" i="0" dirty="0">
                <a:solidFill>
                  <a:srgbClr val="202122"/>
                </a:solidFill>
                <a:effectLst/>
                <a:latin typeface="Arial" panose="020B0604020202020204" pitchFamily="34" charset="0"/>
              </a:rPr>
              <a:t> and other earlier mystical sources. </a:t>
            </a:r>
          </a:p>
          <a:p>
            <a:r>
              <a:rPr lang="en-US" b="0" i="0" dirty="0" err="1">
                <a:solidFill>
                  <a:srgbClr val="202122"/>
                </a:solidFill>
                <a:effectLst/>
                <a:latin typeface="Arial" panose="020B0604020202020204" pitchFamily="34" charset="0"/>
              </a:rPr>
              <a:t>Vital's</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Etz</a:t>
            </a:r>
            <a:r>
              <a:rPr lang="en-US" b="0" i="1" dirty="0">
                <a:solidFill>
                  <a:srgbClr val="202122"/>
                </a:solidFill>
                <a:effectLst/>
                <a:latin typeface="Arial" panose="020B0604020202020204" pitchFamily="34" charset="0"/>
              </a:rPr>
              <a:t> Chaim</a:t>
            </a:r>
            <a:r>
              <a:rPr lang="en-US" b="0" i="0" dirty="0">
                <a:solidFill>
                  <a:srgbClr val="202122"/>
                </a:solidFill>
                <a:effectLst/>
                <a:latin typeface="Arial" panose="020B0604020202020204" pitchFamily="34" charset="0"/>
              </a:rPr>
              <a:t> is the foundational work for the later </a:t>
            </a:r>
            <a:r>
              <a:rPr lang="en-US" b="0" i="0" u="none" strike="noStrike" dirty="0">
                <a:solidFill>
                  <a:srgbClr val="0645AD"/>
                </a:solidFill>
                <a:effectLst/>
                <a:latin typeface="Arial" panose="020B0604020202020204" pitchFamily="34" charset="0"/>
                <a:hlinkClick r:id="rId8" tooltip="Lurianic Kabbalah"/>
              </a:rPr>
              <a:t>Lurianic Kabbalah</a:t>
            </a:r>
            <a:r>
              <a:rPr lang="en-US" b="0" i="0" dirty="0">
                <a:solidFill>
                  <a:srgbClr val="202122"/>
                </a:solidFill>
                <a:effectLst/>
                <a:latin typeface="Arial" panose="020B0604020202020204" pitchFamily="34" charset="0"/>
              </a:rPr>
              <a:t>, which soon became the mainstream form of Kabbalah amongst both Sephardi and Ashkenazi Jewry up to the modern period. This massive multi-volumed work circulated only in manuscript form amongst mystics for over 100 years, and was first published in 1782.</a:t>
            </a:r>
            <a:r>
              <a:rPr lang="he-IL" b="0" i="0"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hlinkClick r:id="rId9"/>
              </a:rPr>
              <a:t>Wikipedia</a:t>
            </a:r>
            <a:r>
              <a:rPr lang="en-US" b="0" i="0" dirty="0">
                <a:solidFill>
                  <a:srgbClr val="202122"/>
                </a:solidFill>
                <a:effectLst/>
                <a:latin typeface="Arial" panose="020B0604020202020204" pitchFamily="34" charset="0"/>
              </a:rPr>
              <a:t>)</a:t>
            </a:r>
          </a:p>
          <a:p>
            <a:endParaRPr lang="en-US" dirty="0"/>
          </a:p>
        </p:txBody>
      </p:sp>
      <p:pic>
        <p:nvPicPr>
          <p:cNvPr id="3074" name="Picture 2">
            <a:extLst>
              <a:ext uri="{FF2B5EF4-FFF2-40B4-BE49-F238E27FC236}">
                <a16:creationId xmlns:a16="http://schemas.microsoft.com/office/drawing/2014/main" id="{D45F1BC5-B076-4468-8022-5B5E143301DD}"/>
              </a:ext>
            </a:extLst>
          </p:cNvPr>
          <p:cNvPicPr>
            <a:picLocks noGrp="1" noChangeAspect="1" noChangeArrowheads="1"/>
          </p:cNvPicPr>
          <p:nvPr>
            <p:ph sz="half" idx="2"/>
          </p:nvPr>
        </p:nvPicPr>
        <p:blipFill>
          <a:blip r:embed="rId10">
            <a:extLst>
              <a:ext uri="{28A0092B-C50C-407E-A947-70E740481C1C}">
                <a14:useLocalDpi xmlns:a14="http://schemas.microsoft.com/office/drawing/2010/main" val="0"/>
              </a:ext>
            </a:extLst>
          </a:blip>
          <a:srcRect/>
          <a:stretch>
            <a:fillRect/>
          </a:stretch>
        </p:blipFill>
        <p:spPr bwMode="auto">
          <a:xfrm>
            <a:off x="8556252" y="553284"/>
            <a:ext cx="2797548" cy="575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168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8540-9F95-4244-8494-22630B3C4FC0}"/>
              </a:ext>
            </a:extLst>
          </p:cNvPr>
          <p:cNvSpPr>
            <a:spLocks noGrp="1"/>
          </p:cNvSpPr>
          <p:nvPr>
            <p:ph type="title"/>
          </p:nvPr>
        </p:nvSpPr>
        <p:spPr/>
        <p:txBody>
          <a:bodyPr/>
          <a:lstStyle/>
          <a:p>
            <a:r>
              <a:rPr lang="en-US" dirty="0"/>
              <a:t>Ancient Parallels</a:t>
            </a:r>
          </a:p>
        </p:txBody>
      </p:sp>
      <p:sp>
        <p:nvSpPr>
          <p:cNvPr id="3" name="Content Placeholder 2">
            <a:extLst>
              <a:ext uri="{FF2B5EF4-FFF2-40B4-BE49-F238E27FC236}">
                <a16:creationId xmlns:a16="http://schemas.microsoft.com/office/drawing/2014/main" id="{4546F90E-FA44-408D-AAD8-89C329AADB88}"/>
              </a:ext>
            </a:extLst>
          </p:cNvPr>
          <p:cNvSpPr>
            <a:spLocks noGrp="1"/>
          </p:cNvSpPr>
          <p:nvPr>
            <p:ph sz="half" idx="1"/>
          </p:nvPr>
        </p:nvSpPr>
        <p:spPr/>
        <p:txBody>
          <a:bodyPr/>
          <a:lstStyle/>
          <a:p>
            <a:r>
              <a:rPr lang="en-US" dirty="0"/>
              <a:t>Epic of Gilgamesh – </a:t>
            </a:r>
          </a:p>
          <a:p>
            <a:pPr lvl="1"/>
            <a:r>
              <a:rPr lang="en-US" dirty="0" err="1"/>
              <a:t>Gilgamech</a:t>
            </a:r>
            <a:r>
              <a:rPr lang="en-US" dirty="0"/>
              <a:t> searches for eternal life from plant of eternity</a:t>
            </a:r>
          </a:p>
          <a:p>
            <a:r>
              <a:rPr lang="en-US" dirty="0"/>
              <a:t>Greek and Egyptian myth</a:t>
            </a:r>
          </a:p>
          <a:p>
            <a:pPr lvl="1"/>
            <a:r>
              <a:rPr lang="en-US" dirty="0"/>
              <a:t>Tree that grants the gods their continued immortality</a:t>
            </a:r>
          </a:p>
        </p:txBody>
      </p:sp>
      <p:sp>
        <p:nvSpPr>
          <p:cNvPr id="4" name="Content Placeholder 3">
            <a:extLst>
              <a:ext uri="{FF2B5EF4-FFF2-40B4-BE49-F238E27FC236}">
                <a16:creationId xmlns:a16="http://schemas.microsoft.com/office/drawing/2014/main" id="{5E620DF8-A35A-49F9-A221-7737A85CEACD}"/>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185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5372</TotalTime>
  <Words>2473</Words>
  <Application>Microsoft Office PowerPoint</Application>
  <PresentationFormat>Widescreen</PresentationFormat>
  <Paragraphs>101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David</vt:lpstr>
      <vt:lpstr>Office Theme</vt:lpstr>
      <vt:lpstr>Hamsa and Tree of Life</vt:lpstr>
      <vt:lpstr>First Jewish appearance of Hamsa</vt:lpstr>
      <vt:lpstr>Where did Hamsa Come from?</vt:lpstr>
      <vt:lpstr>Justifications for Hamsa</vt:lpstr>
      <vt:lpstr>Can you make a Hamsa?</vt:lpstr>
      <vt:lpstr>What is the Etz (ha)Chaim?</vt:lpstr>
      <vt:lpstr>THE Tree of Life</vt:lpstr>
      <vt:lpstr>Kabbalistic Etz Chaim</vt:lpstr>
      <vt:lpstr>Ancient Parallels</vt:lpstr>
      <vt:lpstr>Etz Chaim in Mishlei</vt:lpstr>
      <vt:lpstr>Taanit 7a</vt:lpstr>
      <vt:lpstr>Bava Metzia 85a</vt:lpstr>
      <vt:lpstr>Brachot 32b</vt:lpstr>
      <vt:lpstr>Arakhin 15b</vt:lpstr>
      <vt:lpstr>Can you make an Etz Chaim?</vt:lpstr>
      <vt:lpstr>Asherah</vt:lpstr>
      <vt:lpstr>Depictions in Art </vt:lpstr>
      <vt:lpstr>Synagogue Hammam-Lif  Tunisia </vt:lpstr>
      <vt:lpstr>Why Palm Tree?</vt:lpstr>
      <vt:lpstr>Summary</vt:lpstr>
      <vt:lpstr>Next week we continue with Sun, Moon, Stars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Hamsa and Tree of Life</dc:title>
  <dc:creator>Chaim</dc:creator>
  <cp:lastModifiedBy>Chaim</cp:lastModifiedBy>
  <cp:revision>24</cp:revision>
  <dcterms:created xsi:type="dcterms:W3CDTF">2021-05-23T13:07:42Z</dcterms:created>
  <dcterms:modified xsi:type="dcterms:W3CDTF">2021-05-27T06:40:11Z</dcterms:modified>
</cp:coreProperties>
</file>