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61" r:id="rId3"/>
    <p:sldId id="262" r:id="rId4"/>
    <p:sldId id="263" r:id="rId5"/>
    <p:sldId id="279" r:id="rId6"/>
    <p:sldId id="274" r:id="rId7"/>
    <p:sldId id="268" r:id="rId8"/>
    <p:sldId id="269" r:id="rId9"/>
    <p:sldId id="284" r:id="rId10"/>
    <p:sldId id="286" r:id="rId11"/>
    <p:sldId id="264" r:id="rId12"/>
    <p:sldId id="282" r:id="rId13"/>
    <p:sldId id="275" r:id="rId14"/>
    <p:sldId id="270" r:id="rId15"/>
    <p:sldId id="272" r:id="rId16"/>
    <p:sldId id="276" r:id="rId17"/>
    <p:sldId id="273" r:id="rId18"/>
    <p:sldId id="258" r:id="rId19"/>
    <p:sldId id="280" r:id="rId20"/>
    <p:sldId id="277" r:id="rId21"/>
    <p:sldId id="285" r:id="rId22"/>
    <p:sldId id="278" r:id="rId23"/>
    <p:sldId id="260" r:id="rId24"/>
    <p:sldId id="259" r:id="rId25"/>
    <p:sldId id="271" r:id="rId26"/>
    <p:sldId id="265" r:id="rId27"/>
    <p:sldId id="267" r:id="rId28"/>
    <p:sldId id="266" r:id="rId29"/>
    <p:sldId id="283" r:id="rId30"/>
    <p:sldId id="281" r:id="rId31"/>
    <p:sldId id="2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0" d="100"/>
          <a:sy n="50" d="100"/>
        </p:scale>
        <p:origin x="1934" y="8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D6476-E5C5-4722-BCF9-81ED846565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177E23-E89C-4AEB-9041-1F0C06064D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BBCD5C-BA47-4072-BF61-48CCD76A0DA1}"/>
              </a:ext>
            </a:extLst>
          </p:cNvPr>
          <p:cNvSpPr>
            <a:spLocks noGrp="1"/>
          </p:cNvSpPr>
          <p:nvPr>
            <p:ph type="dt" sz="half" idx="10"/>
          </p:nvPr>
        </p:nvSpPr>
        <p:spPr/>
        <p:txBody>
          <a:bodyPr/>
          <a:lstStyle/>
          <a:p>
            <a:fld id="{772B4CF4-8AAA-49CB-99C3-505D7474A404}" type="datetimeFigureOut">
              <a:rPr lang="en-US" smtClean="0"/>
              <a:t>5/18/2021</a:t>
            </a:fld>
            <a:endParaRPr lang="en-US"/>
          </a:p>
        </p:txBody>
      </p:sp>
      <p:sp>
        <p:nvSpPr>
          <p:cNvPr id="5" name="Footer Placeholder 4">
            <a:extLst>
              <a:ext uri="{FF2B5EF4-FFF2-40B4-BE49-F238E27FC236}">
                <a16:creationId xmlns:a16="http://schemas.microsoft.com/office/drawing/2014/main" id="{57A0CA05-007D-41D8-815E-1D4DC83C16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4BA684-A9DB-408F-A56B-F8EE145AF896}"/>
              </a:ext>
            </a:extLst>
          </p:cNvPr>
          <p:cNvSpPr>
            <a:spLocks noGrp="1"/>
          </p:cNvSpPr>
          <p:nvPr>
            <p:ph type="sldNum" sz="quarter" idx="12"/>
          </p:nvPr>
        </p:nvSpPr>
        <p:spPr/>
        <p:txBody>
          <a:bodyPr/>
          <a:lstStyle/>
          <a:p>
            <a:fld id="{62E7D2EE-4743-4D88-8768-B8BE1E6D7156}" type="slidenum">
              <a:rPr lang="en-US" smtClean="0"/>
              <a:t>‹#›</a:t>
            </a:fld>
            <a:endParaRPr lang="en-US"/>
          </a:p>
        </p:txBody>
      </p:sp>
    </p:spTree>
    <p:extLst>
      <p:ext uri="{BB962C8B-B14F-4D97-AF65-F5344CB8AC3E}">
        <p14:creationId xmlns:p14="http://schemas.microsoft.com/office/powerpoint/2010/main" val="1834930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7FD4E-19D4-4032-95D7-61DAFDA478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DBD6AE-8CBB-43B7-A93D-3F09284917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563C0-6B10-4F08-9433-F8D9952B2B59}"/>
              </a:ext>
            </a:extLst>
          </p:cNvPr>
          <p:cNvSpPr>
            <a:spLocks noGrp="1"/>
          </p:cNvSpPr>
          <p:nvPr>
            <p:ph type="dt" sz="half" idx="10"/>
          </p:nvPr>
        </p:nvSpPr>
        <p:spPr/>
        <p:txBody>
          <a:bodyPr/>
          <a:lstStyle/>
          <a:p>
            <a:fld id="{772B4CF4-8AAA-49CB-99C3-505D7474A404}" type="datetimeFigureOut">
              <a:rPr lang="en-US" smtClean="0"/>
              <a:t>5/18/2021</a:t>
            </a:fld>
            <a:endParaRPr lang="en-US"/>
          </a:p>
        </p:txBody>
      </p:sp>
      <p:sp>
        <p:nvSpPr>
          <p:cNvPr id="5" name="Footer Placeholder 4">
            <a:extLst>
              <a:ext uri="{FF2B5EF4-FFF2-40B4-BE49-F238E27FC236}">
                <a16:creationId xmlns:a16="http://schemas.microsoft.com/office/drawing/2014/main" id="{96D7534D-AFC5-4792-8D2F-90B8DB3771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1ABAED-11A5-433A-9772-E82DC466E4B9}"/>
              </a:ext>
            </a:extLst>
          </p:cNvPr>
          <p:cNvSpPr>
            <a:spLocks noGrp="1"/>
          </p:cNvSpPr>
          <p:nvPr>
            <p:ph type="sldNum" sz="quarter" idx="12"/>
          </p:nvPr>
        </p:nvSpPr>
        <p:spPr/>
        <p:txBody>
          <a:bodyPr/>
          <a:lstStyle/>
          <a:p>
            <a:fld id="{62E7D2EE-4743-4D88-8768-B8BE1E6D7156}" type="slidenum">
              <a:rPr lang="en-US" smtClean="0"/>
              <a:t>‹#›</a:t>
            </a:fld>
            <a:endParaRPr lang="en-US"/>
          </a:p>
        </p:txBody>
      </p:sp>
    </p:spTree>
    <p:extLst>
      <p:ext uri="{BB962C8B-B14F-4D97-AF65-F5344CB8AC3E}">
        <p14:creationId xmlns:p14="http://schemas.microsoft.com/office/powerpoint/2010/main" val="1275515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036FD6-B041-477D-AAC1-097213C663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EE4B7C-A999-4B20-A740-17BDE23278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3688C1-1A9D-4CCA-BF2F-D2191F1DD616}"/>
              </a:ext>
            </a:extLst>
          </p:cNvPr>
          <p:cNvSpPr>
            <a:spLocks noGrp="1"/>
          </p:cNvSpPr>
          <p:nvPr>
            <p:ph type="dt" sz="half" idx="10"/>
          </p:nvPr>
        </p:nvSpPr>
        <p:spPr/>
        <p:txBody>
          <a:bodyPr/>
          <a:lstStyle/>
          <a:p>
            <a:fld id="{772B4CF4-8AAA-49CB-99C3-505D7474A404}" type="datetimeFigureOut">
              <a:rPr lang="en-US" smtClean="0"/>
              <a:t>5/18/2021</a:t>
            </a:fld>
            <a:endParaRPr lang="en-US"/>
          </a:p>
        </p:txBody>
      </p:sp>
      <p:sp>
        <p:nvSpPr>
          <p:cNvPr id="5" name="Footer Placeholder 4">
            <a:extLst>
              <a:ext uri="{FF2B5EF4-FFF2-40B4-BE49-F238E27FC236}">
                <a16:creationId xmlns:a16="http://schemas.microsoft.com/office/drawing/2014/main" id="{A3981D1E-38BB-4804-873B-8C1A87E612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711E80-F2DF-4D90-8380-E5727791C694}"/>
              </a:ext>
            </a:extLst>
          </p:cNvPr>
          <p:cNvSpPr>
            <a:spLocks noGrp="1"/>
          </p:cNvSpPr>
          <p:nvPr>
            <p:ph type="sldNum" sz="quarter" idx="12"/>
          </p:nvPr>
        </p:nvSpPr>
        <p:spPr/>
        <p:txBody>
          <a:bodyPr/>
          <a:lstStyle/>
          <a:p>
            <a:fld id="{62E7D2EE-4743-4D88-8768-B8BE1E6D7156}" type="slidenum">
              <a:rPr lang="en-US" smtClean="0"/>
              <a:t>‹#›</a:t>
            </a:fld>
            <a:endParaRPr lang="en-US"/>
          </a:p>
        </p:txBody>
      </p:sp>
    </p:spTree>
    <p:extLst>
      <p:ext uri="{BB962C8B-B14F-4D97-AF65-F5344CB8AC3E}">
        <p14:creationId xmlns:p14="http://schemas.microsoft.com/office/powerpoint/2010/main" val="3788009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DC13E-59A2-4719-A2F4-A321A3AC55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C3C693-31E0-4EF4-8B40-ACEEE1762A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017AC4-8E0F-43B3-BE04-F3EFBD1C1761}"/>
              </a:ext>
            </a:extLst>
          </p:cNvPr>
          <p:cNvSpPr>
            <a:spLocks noGrp="1"/>
          </p:cNvSpPr>
          <p:nvPr>
            <p:ph type="dt" sz="half" idx="10"/>
          </p:nvPr>
        </p:nvSpPr>
        <p:spPr/>
        <p:txBody>
          <a:bodyPr/>
          <a:lstStyle/>
          <a:p>
            <a:fld id="{772B4CF4-8AAA-49CB-99C3-505D7474A404}" type="datetimeFigureOut">
              <a:rPr lang="en-US" smtClean="0"/>
              <a:t>5/18/2021</a:t>
            </a:fld>
            <a:endParaRPr lang="en-US"/>
          </a:p>
        </p:txBody>
      </p:sp>
      <p:sp>
        <p:nvSpPr>
          <p:cNvPr id="5" name="Footer Placeholder 4">
            <a:extLst>
              <a:ext uri="{FF2B5EF4-FFF2-40B4-BE49-F238E27FC236}">
                <a16:creationId xmlns:a16="http://schemas.microsoft.com/office/drawing/2014/main" id="{281C7F52-E18C-46DC-9F8F-316F8A7492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4B1638-F546-47ED-9463-B1C67A78AC91}"/>
              </a:ext>
            </a:extLst>
          </p:cNvPr>
          <p:cNvSpPr>
            <a:spLocks noGrp="1"/>
          </p:cNvSpPr>
          <p:nvPr>
            <p:ph type="sldNum" sz="quarter" idx="12"/>
          </p:nvPr>
        </p:nvSpPr>
        <p:spPr/>
        <p:txBody>
          <a:bodyPr/>
          <a:lstStyle/>
          <a:p>
            <a:fld id="{62E7D2EE-4743-4D88-8768-B8BE1E6D7156}" type="slidenum">
              <a:rPr lang="en-US" smtClean="0"/>
              <a:t>‹#›</a:t>
            </a:fld>
            <a:endParaRPr lang="en-US"/>
          </a:p>
        </p:txBody>
      </p:sp>
    </p:spTree>
    <p:extLst>
      <p:ext uri="{BB962C8B-B14F-4D97-AF65-F5344CB8AC3E}">
        <p14:creationId xmlns:p14="http://schemas.microsoft.com/office/powerpoint/2010/main" val="1699847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B1F56-B5D3-4986-AC11-B81A7CDCB0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81D855-4896-4876-8693-C0BFEB9F92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2D267B-4193-4ACF-ADF7-26FF2B4EAAAF}"/>
              </a:ext>
            </a:extLst>
          </p:cNvPr>
          <p:cNvSpPr>
            <a:spLocks noGrp="1"/>
          </p:cNvSpPr>
          <p:nvPr>
            <p:ph type="dt" sz="half" idx="10"/>
          </p:nvPr>
        </p:nvSpPr>
        <p:spPr/>
        <p:txBody>
          <a:bodyPr/>
          <a:lstStyle/>
          <a:p>
            <a:fld id="{772B4CF4-8AAA-49CB-99C3-505D7474A404}" type="datetimeFigureOut">
              <a:rPr lang="en-US" smtClean="0"/>
              <a:t>5/18/2021</a:t>
            </a:fld>
            <a:endParaRPr lang="en-US"/>
          </a:p>
        </p:txBody>
      </p:sp>
      <p:sp>
        <p:nvSpPr>
          <p:cNvPr id="5" name="Footer Placeholder 4">
            <a:extLst>
              <a:ext uri="{FF2B5EF4-FFF2-40B4-BE49-F238E27FC236}">
                <a16:creationId xmlns:a16="http://schemas.microsoft.com/office/drawing/2014/main" id="{B4A674C0-5D5D-457E-BB56-B0AAAF6A4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6875BA-AC5A-4495-A6A8-F8A68D303500}"/>
              </a:ext>
            </a:extLst>
          </p:cNvPr>
          <p:cNvSpPr>
            <a:spLocks noGrp="1"/>
          </p:cNvSpPr>
          <p:nvPr>
            <p:ph type="sldNum" sz="quarter" idx="12"/>
          </p:nvPr>
        </p:nvSpPr>
        <p:spPr/>
        <p:txBody>
          <a:bodyPr/>
          <a:lstStyle/>
          <a:p>
            <a:fld id="{62E7D2EE-4743-4D88-8768-B8BE1E6D7156}" type="slidenum">
              <a:rPr lang="en-US" smtClean="0"/>
              <a:t>‹#›</a:t>
            </a:fld>
            <a:endParaRPr lang="en-US"/>
          </a:p>
        </p:txBody>
      </p:sp>
    </p:spTree>
    <p:extLst>
      <p:ext uri="{BB962C8B-B14F-4D97-AF65-F5344CB8AC3E}">
        <p14:creationId xmlns:p14="http://schemas.microsoft.com/office/powerpoint/2010/main" val="532715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F94AD-3D21-4D41-8ECE-201B44A4BA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3B862-B274-48BF-A43B-FCD16BC137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CA39D4-587F-43F1-AB44-44A953ADEF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9F21DB-5A5D-4257-A93C-FBD5B49142C9}"/>
              </a:ext>
            </a:extLst>
          </p:cNvPr>
          <p:cNvSpPr>
            <a:spLocks noGrp="1"/>
          </p:cNvSpPr>
          <p:nvPr>
            <p:ph type="dt" sz="half" idx="10"/>
          </p:nvPr>
        </p:nvSpPr>
        <p:spPr/>
        <p:txBody>
          <a:bodyPr/>
          <a:lstStyle/>
          <a:p>
            <a:fld id="{772B4CF4-8AAA-49CB-99C3-505D7474A404}" type="datetimeFigureOut">
              <a:rPr lang="en-US" smtClean="0"/>
              <a:t>5/18/2021</a:t>
            </a:fld>
            <a:endParaRPr lang="en-US"/>
          </a:p>
        </p:txBody>
      </p:sp>
      <p:sp>
        <p:nvSpPr>
          <p:cNvPr id="6" name="Footer Placeholder 5">
            <a:extLst>
              <a:ext uri="{FF2B5EF4-FFF2-40B4-BE49-F238E27FC236}">
                <a16:creationId xmlns:a16="http://schemas.microsoft.com/office/drawing/2014/main" id="{2FAC6157-1E52-4F7A-A754-9027FF1FCC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E36023-8D2F-467A-8151-EA3622F48701}"/>
              </a:ext>
            </a:extLst>
          </p:cNvPr>
          <p:cNvSpPr>
            <a:spLocks noGrp="1"/>
          </p:cNvSpPr>
          <p:nvPr>
            <p:ph type="sldNum" sz="quarter" idx="12"/>
          </p:nvPr>
        </p:nvSpPr>
        <p:spPr/>
        <p:txBody>
          <a:bodyPr/>
          <a:lstStyle/>
          <a:p>
            <a:fld id="{62E7D2EE-4743-4D88-8768-B8BE1E6D7156}" type="slidenum">
              <a:rPr lang="en-US" smtClean="0"/>
              <a:t>‹#›</a:t>
            </a:fld>
            <a:endParaRPr lang="en-US"/>
          </a:p>
        </p:txBody>
      </p:sp>
    </p:spTree>
    <p:extLst>
      <p:ext uri="{BB962C8B-B14F-4D97-AF65-F5344CB8AC3E}">
        <p14:creationId xmlns:p14="http://schemas.microsoft.com/office/powerpoint/2010/main" val="721416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74544-0751-4E36-BF2F-E0AF78C056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7A5D19-3365-4EAE-B753-A3E7179174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EDA831-6513-4084-AD2B-42AB30279E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048DB6-A365-4B9E-A770-689E562F6F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EBD5EC-FD37-4567-8991-749853EE0A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630E64-B86F-49D2-B745-C65AF345E014}"/>
              </a:ext>
            </a:extLst>
          </p:cNvPr>
          <p:cNvSpPr>
            <a:spLocks noGrp="1"/>
          </p:cNvSpPr>
          <p:nvPr>
            <p:ph type="dt" sz="half" idx="10"/>
          </p:nvPr>
        </p:nvSpPr>
        <p:spPr/>
        <p:txBody>
          <a:bodyPr/>
          <a:lstStyle/>
          <a:p>
            <a:fld id="{772B4CF4-8AAA-49CB-99C3-505D7474A404}" type="datetimeFigureOut">
              <a:rPr lang="en-US" smtClean="0"/>
              <a:t>5/18/2021</a:t>
            </a:fld>
            <a:endParaRPr lang="en-US"/>
          </a:p>
        </p:txBody>
      </p:sp>
      <p:sp>
        <p:nvSpPr>
          <p:cNvPr id="8" name="Footer Placeholder 7">
            <a:extLst>
              <a:ext uri="{FF2B5EF4-FFF2-40B4-BE49-F238E27FC236}">
                <a16:creationId xmlns:a16="http://schemas.microsoft.com/office/drawing/2014/main" id="{56BB3000-EFF6-4F47-980A-7986496D12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5ABAFA-557B-4105-9EB5-A3D2D29C3EB7}"/>
              </a:ext>
            </a:extLst>
          </p:cNvPr>
          <p:cNvSpPr>
            <a:spLocks noGrp="1"/>
          </p:cNvSpPr>
          <p:nvPr>
            <p:ph type="sldNum" sz="quarter" idx="12"/>
          </p:nvPr>
        </p:nvSpPr>
        <p:spPr/>
        <p:txBody>
          <a:bodyPr/>
          <a:lstStyle/>
          <a:p>
            <a:fld id="{62E7D2EE-4743-4D88-8768-B8BE1E6D7156}" type="slidenum">
              <a:rPr lang="en-US" smtClean="0"/>
              <a:t>‹#›</a:t>
            </a:fld>
            <a:endParaRPr lang="en-US"/>
          </a:p>
        </p:txBody>
      </p:sp>
    </p:spTree>
    <p:extLst>
      <p:ext uri="{BB962C8B-B14F-4D97-AF65-F5344CB8AC3E}">
        <p14:creationId xmlns:p14="http://schemas.microsoft.com/office/powerpoint/2010/main" val="1072871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D8AD-A81B-409E-9688-020F9923E4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9EB2D3-EA5A-477A-AE0E-754C52304547}"/>
              </a:ext>
            </a:extLst>
          </p:cNvPr>
          <p:cNvSpPr>
            <a:spLocks noGrp="1"/>
          </p:cNvSpPr>
          <p:nvPr>
            <p:ph type="dt" sz="half" idx="10"/>
          </p:nvPr>
        </p:nvSpPr>
        <p:spPr/>
        <p:txBody>
          <a:bodyPr/>
          <a:lstStyle/>
          <a:p>
            <a:fld id="{772B4CF4-8AAA-49CB-99C3-505D7474A404}" type="datetimeFigureOut">
              <a:rPr lang="en-US" smtClean="0"/>
              <a:t>5/18/2021</a:t>
            </a:fld>
            <a:endParaRPr lang="en-US"/>
          </a:p>
        </p:txBody>
      </p:sp>
      <p:sp>
        <p:nvSpPr>
          <p:cNvPr id="4" name="Footer Placeholder 3">
            <a:extLst>
              <a:ext uri="{FF2B5EF4-FFF2-40B4-BE49-F238E27FC236}">
                <a16:creationId xmlns:a16="http://schemas.microsoft.com/office/drawing/2014/main" id="{63D28523-6AA6-49E2-8200-5715AF456A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C1708C-0576-4C20-B341-1879628B2BE4}"/>
              </a:ext>
            </a:extLst>
          </p:cNvPr>
          <p:cNvSpPr>
            <a:spLocks noGrp="1"/>
          </p:cNvSpPr>
          <p:nvPr>
            <p:ph type="sldNum" sz="quarter" idx="12"/>
          </p:nvPr>
        </p:nvSpPr>
        <p:spPr/>
        <p:txBody>
          <a:bodyPr/>
          <a:lstStyle/>
          <a:p>
            <a:fld id="{62E7D2EE-4743-4D88-8768-B8BE1E6D7156}" type="slidenum">
              <a:rPr lang="en-US" smtClean="0"/>
              <a:t>‹#›</a:t>
            </a:fld>
            <a:endParaRPr lang="en-US"/>
          </a:p>
        </p:txBody>
      </p:sp>
    </p:spTree>
    <p:extLst>
      <p:ext uri="{BB962C8B-B14F-4D97-AF65-F5344CB8AC3E}">
        <p14:creationId xmlns:p14="http://schemas.microsoft.com/office/powerpoint/2010/main" val="3001769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B95B71-7191-4B95-998D-94C3503FA562}"/>
              </a:ext>
            </a:extLst>
          </p:cNvPr>
          <p:cNvSpPr>
            <a:spLocks noGrp="1"/>
          </p:cNvSpPr>
          <p:nvPr>
            <p:ph type="dt" sz="half" idx="10"/>
          </p:nvPr>
        </p:nvSpPr>
        <p:spPr/>
        <p:txBody>
          <a:bodyPr/>
          <a:lstStyle/>
          <a:p>
            <a:fld id="{772B4CF4-8AAA-49CB-99C3-505D7474A404}" type="datetimeFigureOut">
              <a:rPr lang="en-US" smtClean="0"/>
              <a:t>5/18/2021</a:t>
            </a:fld>
            <a:endParaRPr lang="en-US"/>
          </a:p>
        </p:txBody>
      </p:sp>
      <p:sp>
        <p:nvSpPr>
          <p:cNvPr id="3" name="Footer Placeholder 2">
            <a:extLst>
              <a:ext uri="{FF2B5EF4-FFF2-40B4-BE49-F238E27FC236}">
                <a16:creationId xmlns:a16="http://schemas.microsoft.com/office/drawing/2014/main" id="{30D924E3-3CF8-4D0A-96ED-F194FE6E72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94A62C-25AE-4BF6-B089-878B4C2A691F}"/>
              </a:ext>
            </a:extLst>
          </p:cNvPr>
          <p:cNvSpPr>
            <a:spLocks noGrp="1"/>
          </p:cNvSpPr>
          <p:nvPr>
            <p:ph type="sldNum" sz="quarter" idx="12"/>
          </p:nvPr>
        </p:nvSpPr>
        <p:spPr/>
        <p:txBody>
          <a:bodyPr/>
          <a:lstStyle/>
          <a:p>
            <a:fld id="{62E7D2EE-4743-4D88-8768-B8BE1E6D7156}" type="slidenum">
              <a:rPr lang="en-US" smtClean="0"/>
              <a:t>‹#›</a:t>
            </a:fld>
            <a:endParaRPr lang="en-US"/>
          </a:p>
        </p:txBody>
      </p:sp>
    </p:spTree>
    <p:extLst>
      <p:ext uri="{BB962C8B-B14F-4D97-AF65-F5344CB8AC3E}">
        <p14:creationId xmlns:p14="http://schemas.microsoft.com/office/powerpoint/2010/main" val="1034825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29D2A-0248-4703-9434-54E586EE18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2B3DBF-F052-4ABD-B745-C1CD4E28D1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AB79AD-2D82-41DE-AEBD-6EE2C7E85F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0E9B38-7D41-4F90-B044-691F6D2C07BB}"/>
              </a:ext>
            </a:extLst>
          </p:cNvPr>
          <p:cNvSpPr>
            <a:spLocks noGrp="1"/>
          </p:cNvSpPr>
          <p:nvPr>
            <p:ph type="dt" sz="half" idx="10"/>
          </p:nvPr>
        </p:nvSpPr>
        <p:spPr/>
        <p:txBody>
          <a:bodyPr/>
          <a:lstStyle/>
          <a:p>
            <a:fld id="{772B4CF4-8AAA-49CB-99C3-505D7474A404}" type="datetimeFigureOut">
              <a:rPr lang="en-US" smtClean="0"/>
              <a:t>5/18/2021</a:t>
            </a:fld>
            <a:endParaRPr lang="en-US"/>
          </a:p>
        </p:txBody>
      </p:sp>
      <p:sp>
        <p:nvSpPr>
          <p:cNvPr id="6" name="Footer Placeholder 5">
            <a:extLst>
              <a:ext uri="{FF2B5EF4-FFF2-40B4-BE49-F238E27FC236}">
                <a16:creationId xmlns:a16="http://schemas.microsoft.com/office/drawing/2014/main" id="{6D89DFF2-EBE2-43B4-A3F6-953B943965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BBB3A8-EB42-435C-BCE0-8369A0941B7A}"/>
              </a:ext>
            </a:extLst>
          </p:cNvPr>
          <p:cNvSpPr>
            <a:spLocks noGrp="1"/>
          </p:cNvSpPr>
          <p:nvPr>
            <p:ph type="sldNum" sz="quarter" idx="12"/>
          </p:nvPr>
        </p:nvSpPr>
        <p:spPr/>
        <p:txBody>
          <a:bodyPr/>
          <a:lstStyle/>
          <a:p>
            <a:fld id="{62E7D2EE-4743-4D88-8768-B8BE1E6D7156}" type="slidenum">
              <a:rPr lang="en-US" smtClean="0"/>
              <a:t>‹#›</a:t>
            </a:fld>
            <a:endParaRPr lang="en-US"/>
          </a:p>
        </p:txBody>
      </p:sp>
    </p:spTree>
    <p:extLst>
      <p:ext uri="{BB962C8B-B14F-4D97-AF65-F5344CB8AC3E}">
        <p14:creationId xmlns:p14="http://schemas.microsoft.com/office/powerpoint/2010/main" val="3310130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AFD92-3607-4C92-A355-5B8531480F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0765E3-C506-45E3-AC39-BFD13D319D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E826BD-C9E1-4D54-A5E7-4E03AA9E2D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447B5A-69D8-4B45-B5D9-748335E4C9E7}"/>
              </a:ext>
            </a:extLst>
          </p:cNvPr>
          <p:cNvSpPr>
            <a:spLocks noGrp="1"/>
          </p:cNvSpPr>
          <p:nvPr>
            <p:ph type="dt" sz="half" idx="10"/>
          </p:nvPr>
        </p:nvSpPr>
        <p:spPr/>
        <p:txBody>
          <a:bodyPr/>
          <a:lstStyle/>
          <a:p>
            <a:fld id="{772B4CF4-8AAA-49CB-99C3-505D7474A404}" type="datetimeFigureOut">
              <a:rPr lang="en-US" smtClean="0"/>
              <a:t>5/18/2021</a:t>
            </a:fld>
            <a:endParaRPr lang="en-US"/>
          </a:p>
        </p:txBody>
      </p:sp>
      <p:sp>
        <p:nvSpPr>
          <p:cNvPr id="6" name="Footer Placeholder 5">
            <a:extLst>
              <a:ext uri="{FF2B5EF4-FFF2-40B4-BE49-F238E27FC236}">
                <a16:creationId xmlns:a16="http://schemas.microsoft.com/office/drawing/2014/main" id="{12FAFB0B-6B16-4DB7-A2D8-33873B3AC3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400B82-DD15-444D-90B8-39BFD64ECEB4}"/>
              </a:ext>
            </a:extLst>
          </p:cNvPr>
          <p:cNvSpPr>
            <a:spLocks noGrp="1"/>
          </p:cNvSpPr>
          <p:nvPr>
            <p:ph type="sldNum" sz="quarter" idx="12"/>
          </p:nvPr>
        </p:nvSpPr>
        <p:spPr/>
        <p:txBody>
          <a:bodyPr/>
          <a:lstStyle/>
          <a:p>
            <a:fld id="{62E7D2EE-4743-4D88-8768-B8BE1E6D7156}" type="slidenum">
              <a:rPr lang="en-US" smtClean="0"/>
              <a:t>‹#›</a:t>
            </a:fld>
            <a:endParaRPr lang="en-US"/>
          </a:p>
        </p:txBody>
      </p:sp>
    </p:spTree>
    <p:extLst>
      <p:ext uri="{BB962C8B-B14F-4D97-AF65-F5344CB8AC3E}">
        <p14:creationId xmlns:p14="http://schemas.microsoft.com/office/powerpoint/2010/main" val="2922303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0CCEB6-B19C-48B2-B46F-5429E88B0F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20F415-1A8B-4420-AE6C-712431D83B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C721E8-E3EC-4409-ACEB-296962A98A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B4CF4-8AAA-49CB-99C3-505D7474A404}" type="datetimeFigureOut">
              <a:rPr lang="en-US" smtClean="0"/>
              <a:t>5/18/2021</a:t>
            </a:fld>
            <a:endParaRPr lang="en-US"/>
          </a:p>
        </p:txBody>
      </p:sp>
      <p:sp>
        <p:nvSpPr>
          <p:cNvPr id="5" name="Footer Placeholder 4">
            <a:extLst>
              <a:ext uri="{FF2B5EF4-FFF2-40B4-BE49-F238E27FC236}">
                <a16:creationId xmlns:a16="http://schemas.microsoft.com/office/drawing/2014/main" id="{36261B1D-68B8-405D-AC93-D78B202E25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A523A9-0DC1-40DF-864C-BD1CC08944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E7D2EE-4743-4D88-8768-B8BE1E6D7156}" type="slidenum">
              <a:rPr lang="en-US" smtClean="0"/>
              <a:t>‹#›</a:t>
            </a:fld>
            <a:endParaRPr lang="en-US"/>
          </a:p>
        </p:txBody>
      </p:sp>
    </p:spTree>
    <p:extLst>
      <p:ext uri="{BB962C8B-B14F-4D97-AF65-F5344CB8AC3E}">
        <p14:creationId xmlns:p14="http://schemas.microsoft.com/office/powerpoint/2010/main" val="429191610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jewishencyclopedia.com/articles/4311-cherub#anchor8"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s://en.wikipedia.org/wiki/Griffin"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korenpub.com/products/ani-maamin-biblical-criticism-historical-truth-and-the-thirteen-principles-of-faith" TargetMode="External"/><Relationship Id="rId2" Type="http://schemas.openxmlformats.org/officeDocument/2006/relationships/hyperlink" Target="https://mosaicmagazine.com/essay/history-ideas/2015/03/was-there-an-exodus/"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Jeremiah.5.6"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yutorah.org/lectures/lecture.cfm/985747/rabbi-chaim-metzger/supernatural-beings-in-judaism-angels/" TargetMode="External"/><Relationship Id="rId2" Type="http://schemas.openxmlformats.org/officeDocument/2006/relationships/hyperlink" Target="https://www.youtube.com/watch?v=ojLqVVsYKNo"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temple.org.il/single-post/2017/07/18/-d7-9b-d7-a8-d7-95-d7-91-d7-99-d7-9d"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9816F-00BB-4C76-8A5D-AF07E8DEB3EE}"/>
              </a:ext>
            </a:extLst>
          </p:cNvPr>
          <p:cNvSpPr>
            <a:spLocks noGrp="1"/>
          </p:cNvSpPr>
          <p:nvPr>
            <p:ph type="ctrTitle"/>
          </p:nvPr>
        </p:nvSpPr>
        <p:spPr/>
        <p:txBody>
          <a:bodyPr/>
          <a:lstStyle/>
          <a:p>
            <a:r>
              <a:rPr lang="en-US" dirty="0"/>
              <a:t>Cherubs and Griffons</a:t>
            </a:r>
          </a:p>
        </p:txBody>
      </p:sp>
      <p:sp>
        <p:nvSpPr>
          <p:cNvPr id="3" name="Subtitle 2">
            <a:extLst>
              <a:ext uri="{FF2B5EF4-FFF2-40B4-BE49-F238E27FC236}">
                <a16:creationId xmlns:a16="http://schemas.microsoft.com/office/drawing/2014/main" id="{9FD9BCBC-6D16-44F0-8BE0-73FBD281661F}"/>
              </a:ext>
            </a:extLst>
          </p:cNvPr>
          <p:cNvSpPr>
            <a:spLocks noGrp="1"/>
          </p:cNvSpPr>
          <p:nvPr>
            <p:ph type="subTitle" idx="1"/>
          </p:nvPr>
        </p:nvSpPr>
        <p:spPr/>
        <p:txBody>
          <a:bodyPr/>
          <a:lstStyle/>
          <a:p>
            <a:r>
              <a:rPr lang="en-US" dirty="0"/>
              <a:t>Rabbi Chaim Metzger</a:t>
            </a:r>
          </a:p>
          <a:p>
            <a:r>
              <a:rPr lang="en-US" dirty="0"/>
              <a:t>cmetzger@torontotorah.com</a:t>
            </a:r>
          </a:p>
        </p:txBody>
      </p:sp>
      <p:pic>
        <p:nvPicPr>
          <p:cNvPr id="4" name="Google Shape;56;p13">
            <a:extLst>
              <a:ext uri="{FF2B5EF4-FFF2-40B4-BE49-F238E27FC236}">
                <a16:creationId xmlns:a16="http://schemas.microsoft.com/office/drawing/2014/main" id="{6353B087-7DD8-43DF-AA58-9136F1FE96D7}"/>
              </a:ext>
            </a:extLst>
          </p:cNvPr>
          <p:cNvPicPr preferRelativeResize="0"/>
          <p:nvPr/>
        </p:nvPicPr>
        <p:blipFill rotWithShape="1">
          <a:blip r:embed="rId2">
            <a:alphaModFix/>
          </a:blip>
          <a:srcRect/>
          <a:stretch/>
        </p:blipFill>
        <p:spPr>
          <a:xfrm>
            <a:off x="311700" y="230838"/>
            <a:ext cx="2216775" cy="2216775"/>
          </a:xfrm>
          <a:prstGeom prst="rect">
            <a:avLst/>
          </a:prstGeom>
          <a:noFill/>
          <a:ln>
            <a:noFill/>
          </a:ln>
        </p:spPr>
      </p:pic>
      <p:pic>
        <p:nvPicPr>
          <p:cNvPr id="5" name="Google Shape;57;p13">
            <a:extLst>
              <a:ext uri="{FF2B5EF4-FFF2-40B4-BE49-F238E27FC236}">
                <a16:creationId xmlns:a16="http://schemas.microsoft.com/office/drawing/2014/main" id="{0FF51D36-39CF-4520-BC97-F488A2837141}"/>
              </a:ext>
            </a:extLst>
          </p:cNvPr>
          <p:cNvPicPr preferRelativeResize="0"/>
          <p:nvPr/>
        </p:nvPicPr>
        <p:blipFill rotWithShape="1">
          <a:blip r:embed="rId3">
            <a:alphaModFix/>
          </a:blip>
          <a:srcRect l="40624" t="2243" r="44260" b="18748"/>
          <a:stretch/>
        </p:blipFill>
        <p:spPr>
          <a:xfrm>
            <a:off x="9663524" y="230838"/>
            <a:ext cx="2216776" cy="1790576"/>
          </a:xfrm>
          <a:prstGeom prst="rect">
            <a:avLst/>
          </a:prstGeom>
          <a:noFill/>
          <a:ln>
            <a:noFill/>
          </a:ln>
        </p:spPr>
      </p:pic>
    </p:spTree>
    <p:extLst>
      <p:ext uri="{BB962C8B-B14F-4D97-AF65-F5344CB8AC3E}">
        <p14:creationId xmlns:p14="http://schemas.microsoft.com/office/powerpoint/2010/main" val="1035798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ECDEA4-EF6F-42B6-B443-45F7B63EF331}"/>
              </a:ext>
            </a:extLst>
          </p:cNvPr>
          <p:cNvSpPr>
            <a:spLocks noGrp="1"/>
          </p:cNvSpPr>
          <p:nvPr>
            <p:ph type="title"/>
          </p:nvPr>
        </p:nvSpPr>
        <p:spPr>
          <a:xfrm>
            <a:off x="838200" y="-244475"/>
            <a:ext cx="10515600" cy="1325563"/>
          </a:xfrm>
        </p:spPr>
        <p:txBody>
          <a:bodyPr/>
          <a:lstStyle/>
          <a:p>
            <a:r>
              <a:rPr lang="en-US" dirty="0"/>
              <a:t>Cherubs in Heaven? Ezekiel Chapter 10</a:t>
            </a:r>
          </a:p>
        </p:txBody>
      </p:sp>
      <p:sp>
        <p:nvSpPr>
          <p:cNvPr id="6" name="Content Placeholder 5">
            <a:extLst>
              <a:ext uri="{FF2B5EF4-FFF2-40B4-BE49-F238E27FC236}">
                <a16:creationId xmlns:a16="http://schemas.microsoft.com/office/drawing/2014/main" id="{EDFA7E5F-1AD5-4E1A-A360-DCFF986B8CFE}"/>
              </a:ext>
            </a:extLst>
          </p:cNvPr>
          <p:cNvSpPr>
            <a:spLocks noGrp="1"/>
          </p:cNvSpPr>
          <p:nvPr>
            <p:ph idx="1"/>
          </p:nvPr>
        </p:nvSpPr>
        <p:spPr>
          <a:xfrm>
            <a:off x="228600" y="762000"/>
            <a:ext cx="11506200" cy="5897880"/>
          </a:xfrm>
        </p:spPr>
        <p:txBody>
          <a:bodyPr>
            <a:normAutofit fontScale="85000" lnSpcReduction="10000"/>
          </a:bodyPr>
          <a:lstStyle/>
          <a:p>
            <a:pPr marL="0" indent="0" algn="just">
              <a:buNone/>
            </a:pPr>
            <a:r>
              <a:rPr lang="en-US" sz="2800" dirty="0"/>
              <a:t>And when they moved, each could move in the direction of any of its four quarters; they did not veer as they moved. The [cherubs] moved in the direction in which one of the heads faced, without turning as they moved.  Their entire bodies—backs, hands, and wings—and the wheels, the wheels of the four of them, were covered all over with eyes.  It was these wheels that I had heard called “the wheelwork.”  Each one had four faces: One was a cherub’s face, the second a human face, the third a lion’s face, and the fourth an eagle’s face.  The cherubs ascended; those were the creatures that I had seen by the </a:t>
            </a:r>
            <a:r>
              <a:rPr lang="en-US" sz="2800" dirty="0" err="1"/>
              <a:t>Chebar</a:t>
            </a:r>
            <a:r>
              <a:rPr lang="en-US" sz="2800" dirty="0"/>
              <a:t> Canal.  Whenever the cherubs went, the wheels went beside them; and when the cherubs lifted their wings to ascend from the earth, the wheels did not roll away from their side.  When those stood still, these stood still; and when those ascended, these ascended with them, for the spirit of the creature was in them.  Then the Presence of the LORD left the platform of the House and stopped above the cherubs.  And I saw the cherubs lift their wings and rise from the earth, with the wheels beside them as they departed; and they stopped at the entrance of the eastern gate of the House of the LORD, with the Presence of the God of Israel above them.  They were the same creatures that I had seen below the God of Israel at the </a:t>
            </a:r>
            <a:r>
              <a:rPr lang="en-US" sz="2800" dirty="0" err="1"/>
              <a:t>Chebar</a:t>
            </a:r>
            <a:r>
              <a:rPr lang="en-US" sz="2800" dirty="0"/>
              <a:t> Canal; so now I knew that they were cherubs.  Each one had four faces and each had four wings, with the form of human hands under the wings.  As for the form of their faces, they were the very faces that I had seen by the </a:t>
            </a:r>
            <a:r>
              <a:rPr lang="en-US" sz="2800" dirty="0" err="1"/>
              <a:t>Chebar</a:t>
            </a:r>
            <a:r>
              <a:rPr lang="en-US" sz="2800" dirty="0"/>
              <a:t> Canal—their appearance and their features—and each could move in the direction of any of its faces. </a:t>
            </a:r>
          </a:p>
          <a:p>
            <a:pPr marL="0" indent="0" algn="just">
              <a:buNone/>
            </a:pPr>
            <a:endParaRPr lang="en-US" dirty="0"/>
          </a:p>
        </p:txBody>
      </p:sp>
    </p:spTree>
    <p:extLst>
      <p:ext uri="{BB962C8B-B14F-4D97-AF65-F5344CB8AC3E}">
        <p14:creationId xmlns:p14="http://schemas.microsoft.com/office/powerpoint/2010/main" val="2054697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12E9-F96A-4BFF-A91D-D2EA0D2056C6}"/>
              </a:ext>
            </a:extLst>
          </p:cNvPr>
          <p:cNvSpPr>
            <a:spLocks noGrp="1"/>
          </p:cNvSpPr>
          <p:nvPr>
            <p:ph type="title"/>
          </p:nvPr>
        </p:nvSpPr>
        <p:spPr/>
        <p:txBody>
          <a:bodyPr/>
          <a:lstStyle/>
          <a:p>
            <a:r>
              <a:rPr lang="en-US" dirty="0"/>
              <a:t>What did face of Cherubs look like? </a:t>
            </a:r>
            <a:r>
              <a:rPr lang="en-US" sz="3200" dirty="0"/>
              <a:t>(Sukkah 5b)</a:t>
            </a:r>
            <a:endParaRPr lang="en-US" dirty="0"/>
          </a:p>
        </p:txBody>
      </p:sp>
      <p:sp>
        <p:nvSpPr>
          <p:cNvPr id="3" name="Content Placeholder 2">
            <a:extLst>
              <a:ext uri="{FF2B5EF4-FFF2-40B4-BE49-F238E27FC236}">
                <a16:creationId xmlns:a16="http://schemas.microsoft.com/office/drawing/2014/main" id="{21866AAF-99E6-4A99-938C-D16143BF9993}"/>
              </a:ext>
            </a:extLst>
          </p:cNvPr>
          <p:cNvSpPr>
            <a:spLocks noGrp="1"/>
          </p:cNvSpPr>
          <p:nvPr>
            <p:ph sz="half" idx="1"/>
          </p:nvPr>
        </p:nvSpPr>
        <p:spPr>
          <a:xfrm>
            <a:off x="838200" y="1825625"/>
            <a:ext cx="8305800" cy="4351338"/>
          </a:xfrm>
        </p:spPr>
        <p:txBody>
          <a:bodyPr>
            <a:normAutofit fontScale="85000" lnSpcReduction="20000"/>
          </a:bodyPr>
          <a:lstStyle/>
          <a:p>
            <a:pPr marL="0" indent="0" algn="just">
              <a:buNone/>
            </a:pPr>
            <a:r>
              <a:rPr lang="en-US" dirty="0"/>
              <a:t>Apropos the cherubs, the </a:t>
            </a:r>
            <a:r>
              <a:rPr lang="en-US" dirty="0" err="1"/>
              <a:t>Gemara</a:t>
            </a:r>
            <a:r>
              <a:rPr lang="en-US" dirty="0"/>
              <a:t> asks: </a:t>
            </a:r>
            <a:r>
              <a:rPr lang="en-US" b="1" dirty="0"/>
              <a:t>And what is</a:t>
            </a:r>
            <a:r>
              <a:rPr lang="en-US" dirty="0"/>
              <a:t> the form of the face of </a:t>
            </a:r>
            <a:r>
              <a:rPr lang="en-US" b="1" dirty="0"/>
              <a:t>a cherub [</a:t>
            </a:r>
            <a:r>
              <a:rPr lang="en-US" b="1" i="1" dirty="0" err="1"/>
              <a:t>keruv</a:t>
            </a:r>
            <a:r>
              <a:rPr lang="en-US" b="1" dirty="0"/>
              <a:t>]? Rabbi </a:t>
            </a:r>
            <a:r>
              <a:rPr lang="en-US" b="1" dirty="0" err="1"/>
              <a:t>Abbahu</a:t>
            </a:r>
            <a:r>
              <a:rPr lang="en-US" b="1" dirty="0"/>
              <a:t> said: Like</a:t>
            </a:r>
            <a:r>
              <a:rPr lang="en-US" dirty="0"/>
              <a:t> that of </a:t>
            </a:r>
            <a:r>
              <a:rPr lang="en-US" b="1" dirty="0"/>
              <a:t>a child [</a:t>
            </a:r>
            <a:r>
              <a:rPr lang="en-US" b="1" i="1" dirty="0" err="1"/>
              <a:t>keravya</a:t>
            </a:r>
            <a:r>
              <a:rPr lang="en-US" b="1" dirty="0"/>
              <a:t>], as in Babylonia one calls a child </a:t>
            </a:r>
            <a:r>
              <a:rPr lang="en-US" b="1" i="1" dirty="0" err="1"/>
              <a:t>ravya</a:t>
            </a:r>
            <a:r>
              <a:rPr lang="en-US" b="1" dirty="0"/>
              <a:t>.</a:t>
            </a:r>
            <a:r>
              <a:rPr lang="en-US" dirty="0"/>
              <a:t> </a:t>
            </a:r>
          </a:p>
          <a:p>
            <a:pPr marL="0" indent="0" algn="just">
              <a:buNone/>
            </a:pPr>
            <a:r>
              <a:rPr lang="en-US" b="1" dirty="0" err="1"/>
              <a:t>Abaye</a:t>
            </a:r>
            <a:r>
              <a:rPr lang="en-US" b="1" dirty="0"/>
              <a:t> said to him: But if</a:t>
            </a:r>
            <a:r>
              <a:rPr lang="en-US" dirty="0"/>
              <a:t> what you say is </a:t>
            </a:r>
            <a:r>
              <a:rPr lang="en-US" b="1" dirty="0"/>
              <a:t>so,</a:t>
            </a:r>
            <a:r>
              <a:rPr lang="en-US" dirty="0"/>
              <a:t> what is the meaning of </a:t>
            </a:r>
            <a:r>
              <a:rPr lang="en-US" b="1" dirty="0"/>
              <a:t>that</a:t>
            </a:r>
            <a:r>
              <a:rPr lang="en-US" dirty="0"/>
              <a:t> which </a:t>
            </a:r>
            <a:r>
              <a:rPr lang="en-US" b="1" dirty="0"/>
              <a:t>is written</a:t>
            </a:r>
            <a:r>
              <a:rPr lang="en-US" dirty="0"/>
              <a:t> about the faces of the celestial beasts drawing the celestial chariot: </a:t>
            </a:r>
            <a:r>
              <a:rPr lang="en-US" b="1" dirty="0"/>
              <a:t>“The face of the first was the face of the cherub, and the face of the second was the face of a man”</a:t>
            </a:r>
            <a:r>
              <a:rPr lang="en-US" dirty="0"/>
              <a:t> (Ezekiel 10:14)? According to your explanation, </a:t>
            </a:r>
            <a:r>
              <a:rPr lang="en-US" b="1" dirty="0"/>
              <a:t>this</a:t>
            </a:r>
            <a:r>
              <a:rPr lang="en-US" dirty="0"/>
              <a:t> face of the </a:t>
            </a:r>
            <a:r>
              <a:rPr lang="en-US" b="1" dirty="0"/>
              <a:t>cherub is</a:t>
            </a:r>
            <a:r>
              <a:rPr lang="en-US" dirty="0"/>
              <a:t> the same as </a:t>
            </a:r>
            <a:r>
              <a:rPr lang="en-US" b="1" dirty="0"/>
              <a:t>that</a:t>
            </a:r>
            <a:r>
              <a:rPr lang="en-US" dirty="0"/>
              <a:t> face of a </a:t>
            </a:r>
            <a:r>
              <a:rPr lang="en-US" b="1" dirty="0"/>
              <a:t>man.</a:t>
            </a:r>
            <a:r>
              <a:rPr lang="en-US" dirty="0"/>
              <a:t> The </a:t>
            </a:r>
            <a:r>
              <a:rPr lang="en-US" dirty="0" err="1"/>
              <a:t>Gemara</a:t>
            </a:r>
            <a:r>
              <a:rPr lang="en-US" dirty="0"/>
              <a:t> answers: Although two of the celestial beasts drawing that chariot had the face of a man, the difference between them is that one was </a:t>
            </a:r>
            <a:r>
              <a:rPr lang="en-US" b="1" dirty="0"/>
              <a:t>a large face and</a:t>
            </a:r>
            <a:r>
              <a:rPr lang="en-US" dirty="0"/>
              <a:t> one was </a:t>
            </a:r>
            <a:r>
              <a:rPr lang="en-US" b="1" dirty="0"/>
              <a:t>a small face.</a:t>
            </a:r>
            <a:r>
              <a:rPr lang="en-US" dirty="0"/>
              <a:t> In other words, the face described as the face of a man was the face of an adult, and the face described as the face of a cherub was that of a child. This is the source that the Ark and the Ark cover were ten handbreadths high. (Sukkah 5b William Davidson Translation)</a:t>
            </a:r>
          </a:p>
          <a:p>
            <a:pPr marL="0" indent="0" algn="just">
              <a:buNone/>
            </a:pPr>
            <a:endParaRPr lang="en-US" dirty="0"/>
          </a:p>
        </p:txBody>
      </p:sp>
      <p:sp>
        <p:nvSpPr>
          <p:cNvPr id="4" name="Content Placeholder 3">
            <a:extLst>
              <a:ext uri="{FF2B5EF4-FFF2-40B4-BE49-F238E27FC236}">
                <a16:creationId xmlns:a16="http://schemas.microsoft.com/office/drawing/2014/main" id="{D4CE141D-6ADB-4725-B758-E77E7BC5D6E2}"/>
              </a:ext>
            </a:extLst>
          </p:cNvPr>
          <p:cNvSpPr>
            <a:spLocks noGrp="1"/>
          </p:cNvSpPr>
          <p:nvPr>
            <p:ph sz="half" idx="2"/>
          </p:nvPr>
        </p:nvSpPr>
        <p:spPr>
          <a:xfrm>
            <a:off x="9311640" y="1825625"/>
            <a:ext cx="2575560" cy="4351338"/>
          </a:xfrm>
        </p:spPr>
        <p:txBody>
          <a:bodyPr>
            <a:normAutofit fontScale="85000" lnSpcReduction="20000"/>
          </a:bodyPr>
          <a:lstStyle/>
          <a:p>
            <a:pPr marL="0" indent="0" algn="just" rtl="1">
              <a:buNone/>
            </a:pPr>
            <a:r>
              <a:rPr lang="he-IL" dirty="0"/>
              <a:t>וּמַאי כְּרוּב</a:t>
            </a:r>
            <a:r>
              <a:rPr lang="en-US" dirty="0"/>
              <a:t>?</a:t>
            </a:r>
            <a:r>
              <a:rPr lang="he-IL" dirty="0"/>
              <a:t> אָמַר רַבִּי אֲבָהוּ </a:t>
            </a:r>
            <a:r>
              <a:rPr lang="he-IL" dirty="0" err="1"/>
              <a:t>כְּרָבְיָא</a:t>
            </a:r>
            <a:r>
              <a:rPr lang="he-IL" dirty="0"/>
              <a:t> שֶׁכֵּן בְּבָבֶל קוֹרִין לְיָנוֹקָא </a:t>
            </a:r>
            <a:r>
              <a:rPr lang="he-IL" dirty="0" err="1"/>
              <a:t>רָבְיָא</a:t>
            </a:r>
            <a:r>
              <a:rPr lang="he-IL" dirty="0"/>
              <a:t>. אֲמַר לֵיהּ </a:t>
            </a:r>
            <a:r>
              <a:rPr lang="he-IL" dirty="0" err="1"/>
              <a:t>אַבָּיֵי</a:t>
            </a:r>
            <a:r>
              <a:rPr lang="he-IL" dirty="0"/>
              <a:t> אֶלָּא מֵעַתָּה </a:t>
            </a:r>
            <a:r>
              <a:rPr lang="he-IL" dirty="0" err="1"/>
              <a:t>דִּכְתִיב</a:t>
            </a:r>
            <a:r>
              <a:rPr lang="he-IL" dirty="0"/>
              <a:t> פְּנֵי הָאֶחָד פְּנֵי הַכְּרוּב וּפְנֵי הַשֵּׁנִי פְּנֵי אָדָם הַיְינוּ כְּרוּב הַיְינוּ אָדָם אַפֵּי </a:t>
            </a:r>
            <a:r>
              <a:rPr lang="he-IL" dirty="0" err="1"/>
              <a:t>רַבְרְבֵי</a:t>
            </a:r>
            <a:r>
              <a:rPr lang="he-IL" dirty="0"/>
              <a:t> וְאַפֵּי </a:t>
            </a:r>
            <a:r>
              <a:rPr lang="he-IL" dirty="0" err="1"/>
              <a:t>זוּטְרֵי</a:t>
            </a:r>
            <a:endParaRPr lang="en-US" dirty="0"/>
          </a:p>
        </p:txBody>
      </p:sp>
    </p:spTree>
    <p:extLst>
      <p:ext uri="{BB962C8B-B14F-4D97-AF65-F5344CB8AC3E}">
        <p14:creationId xmlns:p14="http://schemas.microsoft.com/office/powerpoint/2010/main" val="951610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6785A-3DBB-4529-83A8-D870E043BEDE}"/>
              </a:ext>
            </a:extLst>
          </p:cNvPr>
          <p:cNvSpPr>
            <a:spLocks noGrp="1"/>
          </p:cNvSpPr>
          <p:nvPr>
            <p:ph type="title"/>
          </p:nvPr>
        </p:nvSpPr>
        <p:spPr/>
        <p:txBody>
          <a:bodyPr/>
          <a:lstStyle/>
          <a:p>
            <a:r>
              <a:rPr lang="en-US" dirty="0"/>
              <a:t>Where did they face? (Baba Batra 99a)</a:t>
            </a:r>
          </a:p>
        </p:txBody>
      </p:sp>
      <p:sp>
        <p:nvSpPr>
          <p:cNvPr id="3" name="Content Placeholder 2">
            <a:extLst>
              <a:ext uri="{FF2B5EF4-FFF2-40B4-BE49-F238E27FC236}">
                <a16:creationId xmlns:a16="http://schemas.microsoft.com/office/drawing/2014/main" id="{FC57B4BE-952D-4321-8D81-6BF77E6CDE0F}"/>
              </a:ext>
            </a:extLst>
          </p:cNvPr>
          <p:cNvSpPr>
            <a:spLocks noGrp="1"/>
          </p:cNvSpPr>
          <p:nvPr>
            <p:ph sz="half" idx="1"/>
          </p:nvPr>
        </p:nvSpPr>
        <p:spPr>
          <a:xfrm>
            <a:off x="640080" y="1539240"/>
            <a:ext cx="8488680" cy="4953635"/>
          </a:xfrm>
        </p:spPr>
        <p:txBody>
          <a:bodyPr>
            <a:normAutofit fontScale="70000" lnSpcReduction="20000"/>
          </a:bodyPr>
          <a:lstStyle/>
          <a:p>
            <a:pPr marL="0" indent="0" algn="just">
              <a:buNone/>
            </a:pPr>
            <a:r>
              <a:rPr lang="en-US" dirty="0"/>
              <a:t>Continuing its focus on the cherubs, the </a:t>
            </a:r>
            <a:r>
              <a:rPr lang="en-US" dirty="0" err="1"/>
              <a:t>Gemara</a:t>
            </a:r>
            <a:r>
              <a:rPr lang="en-US" dirty="0"/>
              <a:t> asks: </a:t>
            </a:r>
            <a:r>
              <a:rPr lang="en-US" b="1" dirty="0"/>
              <a:t>How were</a:t>
            </a:r>
            <a:r>
              <a:rPr lang="en-US" dirty="0"/>
              <a:t> the cherubs </a:t>
            </a:r>
            <a:r>
              <a:rPr lang="en-US" b="1" dirty="0"/>
              <a:t>standing? Rabbi </a:t>
            </a:r>
            <a:r>
              <a:rPr lang="en-US" b="1" dirty="0" err="1"/>
              <a:t>Yoḥanan</a:t>
            </a:r>
            <a:r>
              <a:rPr lang="en-US" b="1" dirty="0"/>
              <a:t> and Rabbi Elazar</a:t>
            </a:r>
            <a:r>
              <a:rPr lang="en-US" dirty="0"/>
              <a:t> disagree about this. </a:t>
            </a:r>
            <a:r>
              <a:rPr lang="en-US" b="1" dirty="0"/>
              <a:t>One says: Their faces</a:t>
            </a:r>
            <a:r>
              <a:rPr lang="en-US" dirty="0"/>
              <a:t> were turned </a:t>
            </a:r>
            <a:r>
              <a:rPr lang="en-US" b="1" dirty="0"/>
              <a:t>one toward the other. And one says: Their faces</a:t>
            </a:r>
            <a:r>
              <a:rPr lang="en-US" dirty="0"/>
              <a:t> were turned </a:t>
            </a:r>
            <a:r>
              <a:rPr lang="en-US" b="1" dirty="0"/>
              <a:t>toward the House,</a:t>
            </a:r>
            <a:r>
              <a:rPr lang="en-US" dirty="0"/>
              <a:t> i.e., the Sanctuary. The </a:t>
            </a:r>
            <a:r>
              <a:rPr lang="en-US" dirty="0" err="1"/>
              <a:t>Gemara</a:t>
            </a:r>
            <a:r>
              <a:rPr lang="en-US" dirty="0"/>
              <a:t> asks: </a:t>
            </a:r>
            <a:r>
              <a:rPr lang="en-US" b="1" dirty="0"/>
              <a:t>But according to the one who says</a:t>
            </a:r>
            <a:r>
              <a:rPr lang="en-US" dirty="0"/>
              <a:t> that </a:t>
            </a:r>
            <a:r>
              <a:rPr lang="en-US" b="1" dirty="0"/>
              <a:t>their faces</a:t>
            </a:r>
            <a:r>
              <a:rPr lang="en-US" dirty="0"/>
              <a:t> were turned </a:t>
            </a:r>
            <a:r>
              <a:rPr lang="en-US" b="1" dirty="0"/>
              <a:t>one toward the other, isn’t it written: “And their faces were toward the House”</a:t>
            </a:r>
            <a:r>
              <a:rPr lang="en-US" dirty="0"/>
              <a:t> (II Chronicles 3:13)? How does he explain the meaning of this verse? The </a:t>
            </a:r>
            <a:r>
              <a:rPr lang="en-US" dirty="0" err="1"/>
              <a:t>Gemara</a:t>
            </a:r>
            <a:r>
              <a:rPr lang="en-US" dirty="0"/>
              <a:t> answers: This is </a:t>
            </a:r>
            <a:r>
              <a:rPr lang="en-US" b="1" dirty="0"/>
              <a:t>not difficult,</a:t>
            </a:r>
            <a:r>
              <a:rPr lang="en-US" dirty="0"/>
              <a:t> as their faces miraculously changed directions in reflection of the Jewish people’s relationship to God. </a:t>
            </a:r>
            <a:r>
              <a:rPr lang="en-US" b="1" dirty="0"/>
              <a:t>Here,</a:t>
            </a:r>
            <a:r>
              <a:rPr lang="en-US" dirty="0"/>
              <a:t> when it states that the cherubs faced each other, it was </a:t>
            </a:r>
            <a:r>
              <a:rPr lang="en-US" b="1" dirty="0"/>
              <a:t>when the Jewish people do the will of God. There,</a:t>
            </a:r>
            <a:r>
              <a:rPr lang="en-US" dirty="0"/>
              <a:t> the verse that describes that the cherubs faced the Sanctuary and not toward each other, was </a:t>
            </a:r>
            <a:r>
              <a:rPr lang="en-US" b="1" dirty="0"/>
              <a:t>when the Jewish people do not do the will of God.</a:t>
            </a:r>
            <a:r>
              <a:rPr lang="en-US" dirty="0"/>
              <a:t> </a:t>
            </a:r>
          </a:p>
          <a:p>
            <a:pPr marL="0" indent="0" algn="just">
              <a:buNone/>
            </a:pPr>
            <a:r>
              <a:rPr lang="en-US" dirty="0"/>
              <a:t>The </a:t>
            </a:r>
            <a:r>
              <a:rPr lang="en-US" dirty="0" err="1"/>
              <a:t>Gemara</a:t>
            </a:r>
            <a:r>
              <a:rPr lang="en-US" dirty="0"/>
              <a:t> asks: </a:t>
            </a:r>
            <a:r>
              <a:rPr lang="en-US" b="1" dirty="0"/>
              <a:t>And according to the one who says</a:t>
            </a:r>
            <a:r>
              <a:rPr lang="en-US" dirty="0"/>
              <a:t> they stood as described in the verse: </a:t>
            </a:r>
            <a:r>
              <a:rPr lang="en-US" b="1" dirty="0"/>
              <a:t>“And their faces were toward the House,” isn’t it written: “With their faces one toward the other”</a:t>
            </a:r>
            <a:r>
              <a:rPr lang="en-US" dirty="0"/>
              <a:t> (Exodus 25:20). How does he explain the meaning of this verse? The </a:t>
            </a:r>
            <a:r>
              <a:rPr lang="en-US" dirty="0" err="1"/>
              <a:t>Gemara</a:t>
            </a:r>
            <a:r>
              <a:rPr lang="en-US" dirty="0"/>
              <a:t> answers: </a:t>
            </a:r>
            <a:r>
              <a:rPr lang="en-US" b="1" dirty="0"/>
              <a:t>They were angled sideways</a:t>
            </a:r>
            <a:r>
              <a:rPr lang="en-US" dirty="0"/>
              <a:t> so that they turned both to each other and toward the Sanctuary, </a:t>
            </a:r>
            <a:r>
              <a:rPr lang="en-US" b="1" dirty="0"/>
              <a:t>as it is taught</a:t>
            </a:r>
            <a:r>
              <a:rPr lang="en-US" dirty="0"/>
              <a:t> in a </a:t>
            </a:r>
            <a:r>
              <a:rPr lang="en-US" i="1" dirty="0" err="1"/>
              <a:t>baraita</a:t>
            </a:r>
            <a:r>
              <a:rPr lang="en-US" dirty="0"/>
              <a:t>: </a:t>
            </a:r>
            <a:r>
              <a:rPr lang="en-US" b="1" dirty="0" err="1"/>
              <a:t>Onkelos</a:t>
            </a:r>
            <a:r>
              <a:rPr lang="en-US" b="1" dirty="0"/>
              <a:t> the Convert said</a:t>
            </a:r>
            <a:r>
              <a:rPr lang="en-US" dirty="0"/>
              <a:t> that the </a:t>
            </a:r>
            <a:r>
              <a:rPr lang="en-US" b="1" dirty="0"/>
              <a:t>cherubs were</a:t>
            </a:r>
            <a:r>
              <a:rPr lang="en-US" dirty="0"/>
              <a:t> of the </a:t>
            </a:r>
            <a:r>
              <a:rPr lang="en-US" b="1" dirty="0"/>
              <a:t>form of children,</a:t>
            </a:r>
            <a:r>
              <a:rPr lang="en-US" dirty="0"/>
              <a:t> as the verse states: “And in the Holy of Holies he made two cherubim of the form of children; and they overlaid them with gold” (II Chronicles 3:10), </a:t>
            </a:r>
            <a:r>
              <a:rPr lang="en-US" b="1" dirty="0"/>
              <a:t>and their faces were angled sideways</a:t>
            </a:r>
            <a:r>
              <a:rPr lang="en-US" dirty="0"/>
              <a:t> toward the Ark of the Covenant, </a:t>
            </a:r>
            <a:r>
              <a:rPr lang="en-US" b="1" dirty="0"/>
              <a:t>like a student taking leave of his teacher.</a:t>
            </a:r>
            <a:endParaRPr lang="en-US" dirty="0"/>
          </a:p>
        </p:txBody>
      </p:sp>
      <p:sp>
        <p:nvSpPr>
          <p:cNvPr id="4" name="Content Placeholder 3">
            <a:extLst>
              <a:ext uri="{FF2B5EF4-FFF2-40B4-BE49-F238E27FC236}">
                <a16:creationId xmlns:a16="http://schemas.microsoft.com/office/drawing/2014/main" id="{1ED06FFD-EAF9-4E45-A8A7-E87BD5C3E578}"/>
              </a:ext>
            </a:extLst>
          </p:cNvPr>
          <p:cNvSpPr>
            <a:spLocks noGrp="1"/>
          </p:cNvSpPr>
          <p:nvPr>
            <p:ph sz="half" idx="2"/>
          </p:nvPr>
        </p:nvSpPr>
        <p:spPr>
          <a:xfrm>
            <a:off x="9311640" y="1825625"/>
            <a:ext cx="2727960" cy="4351338"/>
          </a:xfrm>
        </p:spPr>
        <p:txBody>
          <a:bodyPr>
            <a:normAutofit fontScale="70000" lnSpcReduction="20000"/>
          </a:bodyPr>
          <a:lstStyle/>
          <a:p>
            <a:pPr marL="0" indent="0" algn="r" rtl="1">
              <a:buNone/>
            </a:pPr>
            <a:endParaRPr lang="he-IL" dirty="0"/>
          </a:p>
          <a:p>
            <a:pPr marL="0" indent="0" algn="just" rtl="1">
              <a:buNone/>
            </a:pPr>
            <a:r>
              <a:rPr lang="he-IL" dirty="0"/>
              <a:t>כֵּיצַד הֵן </a:t>
            </a:r>
            <a:r>
              <a:rPr lang="he-IL" dirty="0" err="1"/>
              <a:t>עוֹמְדִין</a:t>
            </a:r>
            <a:r>
              <a:rPr lang="he-IL" dirty="0"/>
              <a:t> רַבִּי יוֹחָנָן וְרַבִּי אֶלְעָזָר חַד אָמַר פְּנֵיהֶם אִישׁ אֶל אָחִיו וְחַד אָמַר פְּנֵיהֶם לַבַּיִת וּלְמַאן </a:t>
            </a:r>
            <a:r>
              <a:rPr lang="he-IL" dirty="0" err="1"/>
              <a:t>דְּאָמַר</a:t>
            </a:r>
            <a:r>
              <a:rPr lang="he-IL" dirty="0"/>
              <a:t> פְּנֵיהֶם אִישׁ אֶל אָחִיו הָא כְּתִיב וּפְנֵיהֶם לַבַּיִת לָא </a:t>
            </a:r>
            <a:r>
              <a:rPr lang="he-IL" dirty="0" err="1"/>
              <a:t>קַשְׁיָא</a:t>
            </a:r>
            <a:r>
              <a:rPr lang="he-IL" dirty="0"/>
              <a:t> כָּאן בִּזְמַן שֶׁיִּשְׂרָאֵל </a:t>
            </a:r>
            <a:r>
              <a:rPr lang="he-IL" dirty="0" err="1"/>
              <a:t>עוֹשִׂין</a:t>
            </a:r>
            <a:r>
              <a:rPr lang="he-IL" dirty="0"/>
              <a:t> רְצוֹנוֹ שֶׁל מָקוֹם כָּאן בִּזְמַן שֶׁאֵין יִשְׂרָאֵל </a:t>
            </a:r>
            <a:r>
              <a:rPr lang="he-IL" dirty="0" err="1"/>
              <a:t>עוֹשִׂין</a:t>
            </a:r>
            <a:r>
              <a:rPr lang="he-IL" dirty="0"/>
              <a:t> רְצוֹנוֹ שֶׁל מָקוֹם. וּלְמַאן </a:t>
            </a:r>
            <a:r>
              <a:rPr lang="he-IL" dirty="0" err="1"/>
              <a:t>דְּאָמַר</a:t>
            </a:r>
            <a:r>
              <a:rPr lang="he-IL" dirty="0"/>
              <a:t> וּפְנֵיהֶם לַבַּיִת הָא כְּתִיב וּפְנֵיהֶם אִישׁ אֶל אָחִיו </a:t>
            </a:r>
            <a:r>
              <a:rPr lang="he-IL" dirty="0" err="1"/>
              <a:t>דִּמְצַדְּדִי</a:t>
            </a:r>
            <a:r>
              <a:rPr lang="he-IL" dirty="0"/>
              <a:t> </a:t>
            </a:r>
            <a:r>
              <a:rPr lang="he-IL" dirty="0" err="1"/>
              <a:t>אַצְדּוֹדֵי</a:t>
            </a:r>
            <a:r>
              <a:rPr lang="he-IL" dirty="0"/>
              <a:t> </a:t>
            </a:r>
            <a:r>
              <a:rPr lang="he-IL" dirty="0" err="1"/>
              <a:t>דְּתַנְיָא</a:t>
            </a:r>
            <a:r>
              <a:rPr lang="he-IL" dirty="0"/>
              <a:t> אוּנְקְלוֹס הַגֵּר אָמַר כְּרוּבִים מַעֲשֵׂה צַעֲצֻעִים הֵן וּמְצוֹדְדִים פְּנֵיהֶם כְּתַלְמִיד הַנִּפְטָר מֵרַבּוֹ:</a:t>
            </a:r>
          </a:p>
          <a:p>
            <a:pPr marL="0" indent="0" algn="r" rtl="1">
              <a:buNone/>
            </a:pPr>
            <a:endParaRPr lang="en-US" dirty="0"/>
          </a:p>
        </p:txBody>
      </p:sp>
    </p:spTree>
    <p:extLst>
      <p:ext uri="{BB962C8B-B14F-4D97-AF65-F5344CB8AC3E}">
        <p14:creationId xmlns:p14="http://schemas.microsoft.com/office/powerpoint/2010/main" val="1681364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779A0-1ED7-45DE-B26A-A9DE61A21F7F}"/>
              </a:ext>
            </a:extLst>
          </p:cNvPr>
          <p:cNvSpPr>
            <a:spLocks noGrp="1"/>
          </p:cNvSpPr>
          <p:nvPr>
            <p:ph type="title"/>
          </p:nvPr>
        </p:nvSpPr>
        <p:spPr/>
        <p:txBody>
          <a:bodyPr/>
          <a:lstStyle/>
          <a:p>
            <a:r>
              <a:rPr lang="en-US" dirty="0"/>
              <a:t>A Second Set in Temple </a:t>
            </a:r>
            <a:r>
              <a:rPr lang="en-US" sz="3600" dirty="0"/>
              <a:t>(</a:t>
            </a:r>
            <a:r>
              <a:rPr lang="en-US" sz="3600" dirty="0" err="1"/>
              <a:t>Divrei</a:t>
            </a:r>
            <a:r>
              <a:rPr lang="en-US" sz="3600" dirty="0"/>
              <a:t> </a:t>
            </a:r>
            <a:r>
              <a:rPr lang="en-US" sz="3600" dirty="0" err="1"/>
              <a:t>haYamim</a:t>
            </a:r>
            <a:r>
              <a:rPr lang="en-US" sz="3600" dirty="0"/>
              <a:t> II 3:10-13)</a:t>
            </a:r>
          </a:p>
        </p:txBody>
      </p:sp>
      <p:sp>
        <p:nvSpPr>
          <p:cNvPr id="3" name="Content Placeholder 2">
            <a:extLst>
              <a:ext uri="{FF2B5EF4-FFF2-40B4-BE49-F238E27FC236}">
                <a16:creationId xmlns:a16="http://schemas.microsoft.com/office/drawing/2014/main" id="{6B8F45AB-50D3-4E11-9C90-CDE7A0A0F228}"/>
              </a:ext>
            </a:extLst>
          </p:cNvPr>
          <p:cNvSpPr>
            <a:spLocks noGrp="1"/>
          </p:cNvSpPr>
          <p:nvPr>
            <p:ph sz="half" idx="1"/>
          </p:nvPr>
        </p:nvSpPr>
        <p:spPr/>
        <p:txBody>
          <a:bodyPr>
            <a:normAutofit fontScale="85000" lnSpcReduction="20000"/>
          </a:bodyPr>
          <a:lstStyle/>
          <a:p>
            <a:pPr marL="0" indent="0" algn="just">
              <a:buNone/>
            </a:pPr>
            <a:r>
              <a:rPr lang="en-US" dirty="0"/>
              <a:t>He made two sculptured cherubim in the Holy of Holies, and they were overlaid with gold. The outspread wings of the cherubim were 20 cubits across: one wing 5 cubits long touching one wall of the House, and the other wing 5 cubits long touching the wing of the other cherub; one wing of the other [cherub] 5 cubits long extending to the other wall of the House, and its other wing 5 cubits long touching the wing of the first cherub.  The wingspread of these cherubim was thus 20 cubits across, and they were standing up facing the House. (JPS 1985)</a:t>
            </a:r>
          </a:p>
        </p:txBody>
      </p:sp>
      <p:sp>
        <p:nvSpPr>
          <p:cNvPr id="4" name="Content Placeholder 3">
            <a:extLst>
              <a:ext uri="{FF2B5EF4-FFF2-40B4-BE49-F238E27FC236}">
                <a16:creationId xmlns:a16="http://schemas.microsoft.com/office/drawing/2014/main" id="{6E56BA8C-8133-4358-B8B3-72F3F340E244}"/>
              </a:ext>
            </a:extLst>
          </p:cNvPr>
          <p:cNvSpPr>
            <a:spLocks noGrp="1"/>
          </p:cNvSpPr>
          <p:nvPr>
            <p:ph sz="half" idx="2"/>
          </p:nvPr>
        </p:nvSpPr>
        <p:spPr/>
        <p:txBody>
          <a:bodyPr>
            <a:normAutofit fontScale="85000" lnSpcReduction="20000"/>
          </a:bodyPr>
          <a:lstStyle/>
          <a:p>
            <a:pPr marL="0" indent="0" algn="just" rtl="1">
              <a:buNone/>
            </a:pPr>
            <a:r>
              <a:rPr lang="he-IL" dirty="0"/>
              <a:t>וַיַּ֜עַשׂ </a:t>
            </a:r>
            <a:r>
              <a:rPr lang="he-IL" dirty="0" err="1"/>
              <a:t>בְּבֵֽית־קֹ֤דֶש</a:t>
            </a:r>
            <a:r>
              <a:rPr lang="he-IL" dirty="0"/>
              <a:t>ׁ הַקֳּדָשִׁים֙ כְּרוּבִ֣ים שְׁנַ֔יִם מַעֲשֵׂ֖ה צַעֲצֻעִ֑ים וַיְצַפּ֥וּ אֹתָ֖ם זָהָֽב׃</a:t>
            </a:r>
            <a:r>
              <a:rPr lang="en-US" dirty="0"/>
              <a:t> </a:t>
            </a:r>
            <a:r>
              <a:rPr lang="he-IL" dirty="0"/>
              <a:t>וְכַנְפֵי֙ הַכְּרוּבִ֔ים </a:t>
            </a:r>
            <a:r>
              <a:rPr lang="he-IL" dirty="0" err="1"/>
              <a:t>אׇרְכָּ֖ם</a:t>
            </a:r>
            <a:r>
              <a:rPr lang="he-IL" dirty="0"/>
              <a:t> אַמּ֣וֹת עֶשְׂרִ֑ים כְּנַ֨ף הָאֶחָ֜ד לְאַמּ֣וֹת חָמֵ֗שׁ מַגַּ֙עַת֙ לְקִ֣יר הַבַּ֔יִת וְהַכָּנָ֤ף הָאַחֶ֙רֶת֙ אַמּ֣וֹת חָמֵ֔שׁ מַגִּ֕יעַ לִכְנַ֖ף הַכְּר֥וּב הָאַחֵֽר׃ וּכְנַ֨ף הַכְּר֤וּב הָאֶחָד֙ אַמּ֣וֹת חָמֵ֔שׁ מַגִּ֖יעַ לְקִ֣יר הַבָּ֑יִת וְהַכָּנָ֤ף הָאַחֶ֙רֶת֙ אַמּ֣וֹת חָמֵ֔שׁ דְּבֵקָ֕ה לִכְנַ֖ף הַכְּר֥וּב הָאַחֵֽר׃ </a:t>
            </a:r>
            <a:r>
              <a:rPr lang="en-US" dirty="0"/>
              <a:t> </a:t>
            </a:r>
            <a:r>
              <a:rPr lang="he-IL" dirty="0"/>
              <a:t>כַּנְפֵי֙ הַכְּרוּבִ֣ים הָאֵ֔לֶּה פֹּרְשִׂ֖ים אַמּ֣וֹת עֶשְׂרִ֑ים וְהֵ֛ם עֹמְדִ֥ים </a:t>
            </a:r>
            <a:r>
              <a:rPr lang="he-IL" dirty="0" err="1"/>
              <a:t>עַל־רַגְלֵיהֶ֖ם</a:t>
            </a:r>
            <a:r>
              <a:rPr lang="he-IL" dirty="0"/>
              <a:t> וּפְנֵיהֶ֥ם לַבָּֽיִת׃ </a:t>
            </a:r>
          </a:p>
          <a:p>
            <a:pPr marL="0" indent="0" algn="just" rtl="1">
              <a:buNone/>
            </a:pPr>
            <a:endParaRPr lang="en-US" dirty="0"/>
          </a:p>
        </p:txBody>
      </p:sp>
    </p:spTree>
    <p:extLst>
      <p:ext uri="{BB962C8B-B14F-4D97-AF65-F5344CB8AC3E}">
        <p14:creationId xmlns:p14="http://schemas.microsoft.com/office/powerpoint/2010/main" val="946783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1050B-B6B7-441D-B2A5-C402B9BEBD6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9BFC902-EB8D-4AAE-B905-5C6740C2A348}"/>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60480315-0608-4857-AFF2-F227BA94648D}"/>
              </a:ext>
            </a:extLst>
          </p:cNvPr>
          <p:cNvSpPr>
            <a:spLocks noGrp="1"/>
          </p:cNvSpPr>
          <p:nvPr>
            <p:ph sz="half" idx="2"/>
          </p:nvPr>
        </p:nvSpPr>
        <p:spPr/>
        <p:txBody>
          <a:bodyPr/>
          <a:lstStyle/>
          <a:p>
            <a:endParaRPr lang="en-US"/>
          </a:p>
        </p:txBody>
      </p:sp>
      <p:pic>
        <p:nvPicPr>
          <p:cNvPr id="6" name="Picture 5">
            <a:extLst>
              <a:ext uri="{FF2B5EF4-FFF2-40B4-BE49-F238E27FC236}">
                <a16:creationId xmlns:a16="http://schemas.microsoft.com/office/drawing/2014/main" id="{5C4A9C70-0FF3-444A-8B5A-4F924BC6D929}"/>
              </a:ext>
            </a:extLst>
          </p:cNvPr>
          <p:cNvPicPr>
            <a:picLocks noChangeAspect="1"/>
          </p:cNvPicPr>
          <p:nvPr/>
        </p:nvPicPr>
        <p:blipFill>
          <a:blip r:embed="rId2"/>
          <a:stretch>
            <a:fillRect/>
          </a:stretch>
        </p:blipFill>
        <p:spPr>
          <a:xfrm>
            <a:off x="5727906" y="0"/>
            <a:ext cx="6464094" cy="6858000"/>
          </a:xfrm>
          <a:prstGeom prst="rect">
            <a:avLst/>
          </a:prstGeom>
        </p:spPr>
      </p:pic>
    </p:spTree>
    <p:extLst>
      <p:ext uri="{BB962C8B-B14F-4D97-AF65-F5344CB8AC3E}">
        <p14:creationId xmlns:p14="http://schemas.microsoft.com/office/powerpoint/2010/main" val="2931135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A0D37-6C88-49F9-B30B-CED231033695}"/>
              </a:ext>
            </a:extLst>
          </p:cNvPr>
          <p:cNvSpPr>
            <a:spLocks noGrp="1"/>
          </p:cNvSpPr>
          <p:nvPr>
            <p:ph type="title"/>
          </p:nvPr>
        </p:nvSpPr>
        <p:spPr>
          <a:xfrm>
            <a:off x="838200" y="365125"/>
            <a:ext cx="10515600" cy="777875"/>
          </a:xfrm>
        </p:spPr>
        <p:txBody>
          <a:bodyPr/>
          <a:lstStyle/>
          <a:p>
            <a:r>
              <a:rPr lang="en-US" dirty="0"/>
              <a:t>Can you make cherubs? </a:t>
            </a:r>
            <a:r>
              <a:rPr lang="en-US" sz="3200" dirty="0"/>
              <a:t>(Shulchan </a:t>
            </a:r>
            <a:r>
              <a:rPr lang="en-US" sz="3200" dirty="0" err="1"/>
              <a:t>Aruch</a:t>
            </a:r>
            <a:r>
              <a:rPr lang="en-US" sz="3200" dirty="0"/>
              <a:t> YD:141:4)</a:t>
            </a:r>
          </a:p>
        </p:txBody>
      </p:sp>
      <p:sp>
        <p:nvSpPr>
          <p:cNvPr id="3" name="Content Placeholder 2">
            <a:extLst>
              <a:ext uri="{FF2B5EF4-FFF2-40B4-BE49-F238E27FC236}">
                <a16:creationId xmlns:a16="http://schemas.microsoft.com/office/drawing/2014/main" id="{1F3D619A-FAB8-4E48-A1B9-3162B963B728}"/>
              </a:ext>
            </a:extLst>
          </p:cNvPr>
          <p:cNvSpPr>
            <a:spLocks noGrp="1"/>
          </p:cNvSpPr>
          <p:nvPr>
            <p:ph sz="half" idx="1"/>
          </p:nvPr>
        </p:nvSpPr>
        <p:spPr>
          <a:xfrm>
            <a:off x="838200" y="1143000"/>
            <a:ext cx="5181600" cy="5033963"/>
          </a:xfrm>
        </p:spPr>
        <p:txBody>
          <a:bodyPr>
            <a:normAutofit fontScale="70000" lnSpcReduction="20000"/>
          </a:bodyPr>
          <a:lstStyle/>
          <a:p>
            <a:pPr marL="0" indent="0" algn="just">
              <a:buNone/>
            </a:pPr>
            <a:r>
              <a:rPr lang="en-US" dirty="0"/>
              <a:t>It is forbidden to create images of the dwelling place of the Divine Presence, such as the four faces, similarly the images of Seraphim, Ophanim, and other angels. Similar the images of man alone. All of these are forbidden to make and if a non-Jew made them you cannot keep them. </a:t>
            </a:r>
          </a:p>
          <a:p>
            <a:pPr marL="0" indent="0" algn="just">
              <a:buNone/>
            </a:pPr>
            <a:r>
              <a:rPr lang="en-US" dirty="0"/>
              <a:t>Rama – but if you find them you are permitted to keep them except for the sun, moon, stars that idolaters worship, or if there is proof they  were worshipped, then all sculptures are forbidden. </a:t>
            </a:r>
          </a:p>
          <a:p>
            <a:pPr marL="0" indent="0" algn="just">
              <a:buNone/>
            </a:pPr>
            <a:r>
              <a:rPr lang="en-US" dirty="0"/>
              <a:t>What is forbidden? When it juts out (sculpture) but sunken in, such as when weaving a garment, or drawing on a wall is permitted. You can never make a sun moon and stars. If it is to teach then it is permitted, even sculpture. </a:t>
            </a:r>
          </a:p>
          <a:p>
            <a:pPr marL="0" indent="0" algn="just">
              <a:buNone/>
            </a:pPr>
            <a:r>
              <a:rPr lang="en-US" dirty="0"/>
              <a:t>Rama – some permit it in public as there is no worry of idolatry worship. </a:t>
            </a:r>
          </a:p>
        </p:txBody>
      </p:sp>
      <p:sp>
        <p:nvSpPr>
          <p:cNvPr id="4" name="Content Placeholder 3">
            <a:extLst>
              <a:ext uri="{FF2B5EF4-FFF2-40B4-BE49-F238E27FC236}">
                <a16:creationId xmlns:a16="http://schemas.microsoft.com/office/drawing/2014/main" id="{3DE6EE8E-9064-4F8D-B5C5-EE47F434CF30}"/>
              </a:ext>
            </a:extLst>
          </p:cNvPr>
          <p:cNvSpPr>
            <a:spLocks noGrp="1"/>
          </p:cNvSpPr>
          <p:nvPr>
            <p:ph sz="half" idx="2"/>
          </p:nvPr>
        </p:nvSpPr>
        <p:spPr>
          <a:xfrm>
            <a:off x="6172200" y="1143000"/>
            <a:ext cx="5181600" cy="5349875"/>
          </a:xfrm>
        </p:spPr>
        <p:txBody>
          <a:bodyPr>
            <a:normAutofit fontScale="70000" lnSpcReduction="20000"/>
          </a:bodyPr>
          <a:lstStyle/>
          <a:p>
            <a:pPr marL="0" indent="0" algn="just" rtl="1">
              <a:buNone/>
            </a:pPr>
            <a:r>
              <a:rPr lang="he-IL" dirty="0"/>
              <a:t>אָסוּר לְצַיֵּר צוּרוֹת שֶׁבִּמְדוֹר שְׁכִינָה, כְּגוֹן ד׳ פָּנִים בַּהֲדֵי הֲדָדֵי, וְכֵן צוּרוֹת שְׂרָפִים וְאוֹפַנִּים וּמַלְאֲכֵי הַשָּׁרֵת. וְכֵן צוּרַת אָדָם לְבַדּוֹ, כָּל אֵלּוּ אָסוּר לַעֲשׂוֹת </a:t>
            </a:r>
            <a:r>
              <a:rPr lang="he-IL" dirty="0" err="1"/>
              <a:t>אֲפִלּו</a:t>
            </a:r>
            <a:r>
              <a:rPr lang="he-IL" dirty="0"/>
              <a:t>ּ (הֵם) לְנוֹי [לְגוֹי]. וְאִם גּוֹי </a:t>
            </a:r>
            <a:r>
              <a:rPr lang="he-IL" dirty="0" err="1"/>
              <a:t>עֲשָׂאָם</a:t>
            </a:r>
            <a:r>
              <a:rPr lang="he-IL" dirty="0"/>
              <a:t> לוֹ, אָסוּר לְהַשְׁהוֹתָם</a:t>
            </a:r>
            <a:endParaRPr lang="en-US" dirty="0"/>
          </a:p>
          <a:p>
            <a:pPr marL="0" indent="0" algn="just" rtl="1">
              <a:buNone/>
            </a:pPr>
            <a:r>
              <a:rPr lang="he-IL" dirty="0"/>
              <a:t>{הַגָּה: וּמִיהוּ, אִם מוֹצֵא אוֹתָם, מֻתָּרִים, מִלְּבַד בְּחַמָּה וּלְבָנָה שֶׁדֶּרֶךְ הָעוֹבֵד כּוֹכָבִים לְעָבְדָם, אוֹ שֶׁיֵּשׁ הוֹכָחָה </a:t>
            </a:r>
            <a:r>
              <a:rPr lang="he-IL" dirty="0" err="1"/>
              <a:t>שֶׁעֲשָׂאו</a:t>
            </a:r>
            <a:r>
              <a:rPr lang="he-IL" dirty="0"/>
              <a:t>ֹ לְעָבְדָם, שֶׁאָז אָסוּר כְּכָל הַצְּלָמִים, כְּמוֹ שֶׁנִּתְבָּאֵר בְּרֵישׁ הַסִּימָן (טוּר).}</a:t>
            </a:r>
            <a:endParaRPr lang="en-US" dirty="0"/>
          </a:p>
          <a:p>
            <a:pPr marL="0" indent="0" algn="just" rtl="1">
              <a:buNone/>
            </a:pPr>
            <a:r>
              <a:rPr lang="he-IL" dirty="0"/>
              <a:t> בַּמֶּה דְּבָרִים אֲמוּרִים, בְּבוֹלֶטֶת. אֲבָל בְּשׁוֹקַעַת, כְּאוֹתָם שֶׁאוֹרְגִים בְּבֶגֶד, וְשֶׁמְּצַיְּרִים </a:t>
            </a:r>
            <a:r>
              <a:rPr lang="he-IL" dirty="0" err="1"/>
              <a:t>בְּכֹתֶל</a:t>
            </a:r>
            <a:r>
              <a:rPr lang="he-IL" dirty="0"/>
              <a:t> </a:t>
            </a:r>
            <a:r>
              <a:rPr lang="he-IL" dirty="0" err="1"/>
              <a:t>בְּסַמָּנִין</a:t>
            </a:r>
            <a:r>
              <a:rPr lang="he-IL" dirty="0"/>
              <a:t>, מֻתָּר לַעֲשׂוֹתָם. וְצוּרַת חַמָּה וּלְבָנָה וְכוֹכָבִים, אָסוּר בֵּין בּוֹלְטוֹת בֵּין שׁוֹקְעוֹת. וְאִם הֵם לְהִתְלַמֵּד, לְהָבִין וּלְהוֹרוֹת, כֻּלָּן מֻתָּרוֹת </a:t>
            </a:r>
            <a:r>
              <a:rPr lang="he-IL" dirty="0" err="1"/>
              <a:t>אֲפִלּו</a:t>
            </a:r>
            <a:r>
              <a:rPr lang="he-IL" dirty="0"/>
              <a:t>ּ בּוֹלְטוֹת. </a:t>
            </a:r>
            <a:endParaRPr lang="en-US" dirty="0"/>
          </a:p>
          <a:p>
            <a:pPr marL="0" indent="0" algn="just" rtl="1">
              <a:buNone/>
            </a:pPr>
            <a:r>
              <a:rPr lang="he-IL" dirty="0"/>
              <a:t>{וְיֵשׁ </a:t>
            </a:r>
            <a:r>
              <a:rPr lang="he-IL" dirty="0" err="1"/>
              <a:t>מַתִּירִין</a:t>
            </a:r>
            <a:r>
              <a:rPr lang="he-IL" dirty="0"/>
              <a:t> בְּשֶׁל רַבִּים, </a:t>
            </a:r>
            <a:r>
              <a:rPr lang="he-IL" dirty="0" err="1"/>
              <a:t>דְּלֵיכָּא</a:t>
            </a:r>
            <a:r>
              <a:rPr lang="he-IL" dirty="0"/>
              <a:t> </a:t>
            </a:r>
            <a:r>
              <a:rPr lang="he-IL" dirty="0" err="1"/>
              <a:t>חֲשָׁדָא</a:t>
            </a:r>
            <a:r>
              <a:rPr lang="he-IL" dirty="0"/>
              <a:t> (טוּר בְּשֵׁם </a:t>
            </a:r>
            <a:r>
              <a:rPr lang="he-IL" dirty="0" err="1"/>
              <a:t>הָרא״ש</a:t>
            </a:r>
            <a:r>
              <a:rPr lang="he-IL" dirty="0"/>
              <a:t>).}</a:t>
            </a:r>
            <a:endParaRPr lang="en-US" dirty="0"/>
          </a:p>
          <a:p>
            <a:pPr marL="0" indent="0" algn="just" rtl="1">
              <a:buNone/>
            </a:pPr>
            <a:endParaRPr lang="en-US" dirty="0"/>
          </a:p>
          <a:p>
            <a:pPr marL="0" indent="0" algn="just" rtl="1">
              <a:buNone/>
            </a:pPr>
            <a:endParaRPr lang="en-US" dirty="0"/>
          </a:p>
        </p:txBody>
      </p:sp>
    </p:spTree>
    <p:extLst>
      <p:ext uri="{BB962C8B-B14F-4D97-AF65-F5344CB8AC3E}">
        <p14:creationId xmlns:p14="http://schemas.microsoft.com/office/powerpoint/2010/main" val="543527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8CFFE8-D1AC-4546-AFC6-B7D377C640D8}"/>
              </a:ext>
            </a:extLst>
          </p:cNvPr>
          <p:cNvSpPr>
            <a:spLocks noGrp="1"/>
          </p:cNvSpPr>
          <p:nvPr>
            <p:ph type="title"/>
          </p:nvPr>
        </p:nvSpPr>
        <p:spPr/>
        <p:txBody>
          <a:bodyPr>
            <a:normAutofit/>
          </a:bodyPr>
          <a:lstStyle/>
          <a:p>
            <a:r>
              <a:rPr lang="en-US" dirty="0"/>
              <a:t>Guide for the Perplexed 3, 45 Friedlander translation</a:t>
            </a:r>
          </a:p>
        </p:txBody>
      </p:sp>
      <p:sp>
        <p:nvSpPr>
          <p:cNvPr id="6" name="Content Placeholder 5">
            <a:extLst>
              <a:ext uri="{FF2B5EF4-FFF2-40B4-BE49-F238E27FC236}">
                <a16:creationId xmlns:a16="http://schemas.microsoft.com/office/drawing/2014/main" id="{8D133727-1A7E-46D2-9C25-8A4DCCB97E5C}"/>
              </a:ext>
            </a:extLst>
          </p:cNvPr>
          <p:cNvSpPr>
            <a:spLocks noGrp="1"/>
          </p:cNvSpPr>
          <p:nvPr>
            <p:ph idx="1"/>
          </p:nvPr>
        </p:nvSpPr>
        <p:spPr/>
        <p:txBody>
          <a:bodyPr>
            <a:normAutofit fontScale="85000" lnSpcReduction="20000"/>
          </a:bodyPr>
          <a:lstStyle/>
          <a:p>
            <a:pPr marL="0" indent="0" algn="just">
              <a:buNone/>
            </a:pPr>
            <a:r>
              <a:rPr lang="en-US" dirty="0"/>
              <a:t>From the preceding remarks it is clear that the belief in the existence of angels is connected with the belief in the Existence of God; and the belief in God and angels leads to the belief in Prophecy and in the truth of the Law. In order to firmly establish this creed, God commanded [the Israelites] to make over the ark the form of two angels. The belief in the existence of angels is thus inculcated into the minds of the people, and this belief is in importance next to the belief in God's Existence; it leads us to believe in Prophecy and in the Law, and opposes idolatry. If there had only been one figure of a cherub, the people would have been misled and would have mistaken it for God's image which was to be worshipped, in the fashion of the heathen; or they might have assumed that the angel [represented by the figure] was also a deity, and would thus have adopted a Dualism. By making two cherubim and distinctly declaring "the Lord is our God, the Lord is One," Moses clearly proclaimed the theory of the existence of a number of angels; he left no room for the error of considering those figures as deities, since [he declared that) God is one, and that He is the Creator of the angels, who are more than one.</a:t>
            </a:r>
          </a:p>
        </p:txBody>
      </p:sp>
    </p:spTree>
    <p:extLst>
      <p:ext uri="{BB962C8B-B14F-4D97-AF65-F5344CB8AC3E}">
        <p14:creationId xmlns:p14="http://schemas.microsoft.com/office/powerpoint/2010/main" val="3143632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B8E80-CE82-448C-8A89-7E583E381D77}"/>
              </a:ext>
            </a:extLst>
          </p:cNvPr>
          <p:cNvSpPr>
            <a:spLocks noGrp="1"/>
          </p:cNvSpPr>
          <p:nvPr>
            <p:ph type="title"/>
          </p:nvPr>
        </p:nvSpPr>
        <p:spPr/>
        <p:txBody>
          <a:bodyPr/>
          <a:lstStyle/>
          <a:p>
            <a:r>
              <a:rPr lang="en-US" dirty="0"/>
              <a:t>Alternative Etymology for Cherub</a:t>
            </a:r>
          </a:p>
        </p:txBody>
      </p:sp>
      <p:sp>
        <p:nvSpPr>
          <p:cNvPr id="3" name="Content Placeholder 2">
            <a:extLst>
              <a:ext uri="{FF2B5EF4-FFF2-40B4-BE49-F238E27FC236}">
                <a16:creationId xmlns:a16="http://schemas.microsoft.com/office/drawing/2014/main" id="{41706EBB-B779-46DD-8BD9-E3145169B982}"/>
              </a:ext>
            </a:extLst>
          </p:cNvPr>
          <p:cNvSpPr>
            <a:spLocks noGrp="1"/>
          </p:cNvSpPr>
          <p:nvPr>
            <p:ph sz="half" idx="1"/>
          </p:nvPr>
        </p:nvSpPr>
        <p:spPr/>
        <p:txBody>
          <a:bodyPr>
            <a:normAutofit fontScale="85000" lnSpcReduction="20000"/>
          </a:bodyPr>
          <a:lstStyle/>
          <a:p>
            <a:r>
              <a:rPr lang="en-US" dirty="0"/>
              <a:t>Friedrich </a:t>
            </a:r>
            <a:r>
              <a:rPr lang="en-US" dirty="0" err="1"/>
              <a:t>Delitzsch</a:t>
            </a:r>
            <a:r>
              <a:rPr lang="en-US" dirty="0"/>
              <a:t>- Assyrian "</a:t>
            </a:r>
            <a:r>
              <a:rPr lang="en-US" dirty="0" err="1"/>
              <a:t>kirubu</a:t>
            </a:r>
            <a:r>
              <a:rPr lang="en-US" dirty="0"/>
              <a:t>" = "shedu" (the name of the winged bull). </a:t>
            </a:r>
          </a:p>
          <a:p>
            <a:r>
              <a:rPr lang="en-US" dirty="0" err="1"/>
              <a:t>Delitzsch</a:t>
            </a:r>
            <a:r>
              <a:rPr lang="en-US" dirty="0"/>
              <a:t> connected it with the Assyrian "</a:t>
            </a:r>
            <a:r>
              <a:rPr lang="en-US" dirty="0" err="1"/>
              <a:t>karubu</a:t>
            </a:r>
            <a:r>
              <a:rPr lang="en-US" dirty="0"/>
              <a:t>" (great, mighty); See also Haupt, in Paterson, "Numbers" ("S. B. O. T."), p. 46: "The stem of  is the Assyrian '</a:t>
            </a:r>
            <a:r>
              <a:rPr lang="en-US" dirty="0" err="1"/>
              <a:t>karâbu</a:t>
            </a:r>
            <a:r>
              <a:rPr lang="en-US" dirty="0"/>
              <a:t>' (= be propitious, bless), which is nothing but a transposition of the Hebrew ." </a:t>
            </a:r>
          </a:p>
          <a:p>
            <a:r>
              <a:rPr lang="en-US" dirty="0" err="1"/>
              <a:t>Dillmann</a:t>
            </a:r>
            <a:r>
              <a:rPr lang="en-US" dirty="0"/>
              <a:t>, Duff, and others still favor the connection with </a:t>
            </a:r>
            <a:r>
              <a:rPr lang="en-US" dirty="0" err="1"/>
              <a:t>γρύψ</a:t>
            </a:r>
            <a:r>
              <a:rPr lang="en-US" dirty="0"/>
              <a:t> ("</a:t>
            </a:r>
            <a:r>
              <a:rPr lang="en-US" dirty="0" err="1"/>
              <a:t>gryphus</a:t>
            </a:r>
            <a:r>
              <a:rPr lang="en-US" dirty="0"/>
              <a:t>" = the Hindu "Garuda.")</a:t>
            </a:r>
          </a:p>
          <a:p>
            <a:r>
              <a:rPr lang="en-US" dirty="0">
                <a:hlinkClick r:id="rId2"/>
              </a:rPr>
              <a:t>Jewish Encyclopedia 1906</a:t>
            </a:r>
            <a:endParaRPr lang="en-US" dirty="0"/>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A931E6B8-7488-4E29-BD49-C5B09C8C0075}"/>
              </a:ext>
            </a:extLst>
          </p:cNvPr>
          <p:cNvSpPr>
            <a:spLocks noGrp="1"/>
          </p:cNvSpPr>
          <p:nvPr>
            <p:ph sz="half" idx="2"/>
          </p:nvPr>
        </p:nvSpPr>
        <p:spPr/>
        <p:txBody>
          <a:bodyPr>
            <a:normAutofit fontScale="85000" lnSpcReduction="20000"/>
          </a:bodyPr>
          <a:lstStyle/>
          <a:p>
            <a:endParaRPr lang="en-US" dirty="0"/>
          </a:p>
        </p:txBody>
      </p:sp>
    </p:spTree>
    <p:extLst>
      <p:ext uri="{BB962C8B-B14F-4D97-AF65-F5344CB8AC3E}">
        <p14:creationId xmlns:p14="http://schemas.microsoft.com/office/powerpoint/2010/main" val="1804275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41D71-C2D6-4943-B1F9-439136D0AC69}"/>
              </a:ext>
            </a:extLst>
          </p:cNvPr>
          <p:cNvSpPr>
            <a:spLocks noGrp="1"/>
          </p:cNvSpPr>
          <p:nvPr>
            <p:ph type="title"/>
          </p:nvPr>
        </p:nvSpPr>
        <p:spPr/>
        <p:txBody>
          <a:bodyPr/>
          <a:lstStyle/>
          <a:p>
            <a:r>
              <a:rPr lang="en-US" dirty="0"/>
              <a:t>Forbidden Figure</a:t>
            </a:r>
          </a:p>
        </p:txBody>
      </p:sp>
      <p:sp>
        <p:nvSpPr>
          <p:cNvPr id="3" name="Content Placeholder 2">
            <a:extLst>
              <a:ext uri="{FF2B5EF4-FFF2-40B4-BE49-F238E27FC236}">
                <a16:creationId xmlns:a16="http://schemas.microsoft.com/office/drawing/2014/main" id="{DFD1D635-D594-40FB-A0D6-7AB4ACF8FAD8}"/>
              </a:ext>
            </a:extLst>
          </p:cNvPr>
          <p:cNvSpPr>
            <a:spLocks noGrp="1"/>
          </p:cNvSpPr>
          <p:nvPr>
            <p:ph sz="half" idx="1"/>
          </p:nvPr>
        </p:nvSpPr>
        <p:spPr>
          <a:xfrm>
            <a:off x="838200" y="1825625"/>
            <a:ext cx="6111240" cy="4351338"/>
          </a:xfrm>
        </p:spPr>
        <p:txBody>
          <a:bodyPr>
            <a:normAutofit fontScale="85000" lnSpcReduction="20000"/>
          </a:bodyPr>
          <a:lstStyle/>
          <a:p>
            <a:pPr marL="0" indent="0" algn="just">
              <a:buNone/>
            </a:pPr>
            <a:r>
              <a:rPr lang="en-US" dirty="0"/>
              <a:t>On the other hand, the example you sent me of a lion with wings, that I absolutely prohibit, because it is taken from figurines of ancient civilizations and the source is a mythological deity. Blesse is He Who uprooted idolatry from these lands, and G-d forbid, shouldn’t memorialize them in our houses of prayer, nor should they be mentioned. If you want to make a lion to represent bravery like a lion to serve our Father above, please do it like the image I presented, meaning only make one side of the body, not the full form and without wings. </a:t>
            </a:r>
          </a:p>
          <a:p>
            <a:pPr marL="0" indent="0">
              <a:buNone/>
            </a:pPr>
            <a:r>
              <a:rPr lang="en-US" dirty="0"/>
              <a:t>Responsa </a:t>
            </a:r>
            <a:r>
              <a:rPr lang="en-US" dirty="0" err="1"/>
              <a:t>Heichal</a:t>
            </a:r>
            <a:r>
              <a:rPr lang="en-US" dirty="0"/>
              <a:t> Yitzchak OC 11 </a:t>
            </a:r>
          </a:p>
          <a:p>
            <a:pPr marL="0" indent="0">
              <a:buNone/>
            </a:pPr>
            <a:r>
              <a:rPr lang="en-US" dirty="0"/>
              <a:t>Rabbi Yitzchak </a:t>
            </a:r>
            <a:r>
              <a:rPr lang="en-US" dirty="0" err="1"/>
              <a:t>haLevi</a:t>
            </a:r>
            <a:r>
              <a:rPr lang="en-US" dirty="0"/>
              <a:t> Herzog (1888-1959) second Ashkenazi Chief Rabbi of Israel </a:t>
            </a:r>
          </a:p>
        </p:txBody>
      </p:sp>
      <p:sp>
        <p:nvSpPr>
          <p:cNvPr id="4" name="Content Placeholder 3">
            <a:extLst>
              <a:ext uri="{FF2B5EF4-FFF2-40B4-BE49-F238E27FC236}">
                <a16:creationId xmlns:a16="http://schemas.microsoft.com/office/drawing/2014/main" id="{758B6608-AFF6-4F13-AECB-76F3321D0E19}"/>
              </a:ext>
            </a:extLst>
          </p:cNvPr>
          <p:cNvSpPr>
            <a:spLocks noGrp="1"/>
          </p:cNvSpPr>
          <p:nvPr>
            <p:ph sz="half" idx="2"/>
          </p:nvPr>
        </p:nvSpPr>
        <p:spPr>
          <a:xfrm>
            <a:off x="7223760" y="1825625"/>
            <a:ext cx="4130040" cy="4351338"/>
          </a:xfrm>
        </p:spPr>
        <p:txBody>
          <a:bodyPr>
            <a:normAutofit fontScale="85000" lnSpcReduction="20000"/>
          </a:bodyPr>
          <a:lstStyle/>
          <a:p>
            <a:pPr marL="0" indent="0" algn="r" rtl="1">
              <a:buNone/>
            </a:pPr>
            <a:r>
              <a:rPr lang="he-IL" dirty="0"/>
              <a:t>שו"ת היכל יצחק אורח חיים סימן יא</a:t>
            </a:r>
          </a:p>
          <a:p>
            <a:pPr marL="0" indent="0" algn="just" rtl="1">
              <a:buNone/>
            </a:pPr>
            <a:r>
              <a:rPr lang="he-IL" dirty="0"/>
              <a:t>(ג) אולם, הדוגמא ששלחתם אלי צורת אריה עם כנפיים, אותה אני אוסר בהחלט, היא לקוחה מצורות ששרדו מעמי הקדם והיא ממקור אלילי מיתולוגי. ברוך שעקר ע"ז מהארצות האלה, ואנחנו ח"ו ניתן להם </a:t>
            </a:r>
            <a:r>
              <a:rPr lang="he-IL" dirty="0" err="1"/>
              <a:t>זכרון</a:t>
            </a:r>
            <a:r>
              <a:rPr lang="he-IL" dirty="0"/>
              <a:t> בבית </a:t>
            </a:r>
            <a:r>
              <a:rPr lang="he-IL" dirty="0" err="1"/>
              <a:t>תפלתינו</a:t>
            </a:r>
            <a:r>
              <a:rPr lang="he-IL" dirty="0"/>
              <a:t> הס מלהזכיר. אם תעשו צורת אריה לסמל </a:t>
            </a:r>
            <a:r>
              <a:rPr lang="he-IL" dirty="0" err="1"/>
              <a:t>גבור</a:t>
            </a:r>
            <a:r>
              <a:rPr lang="he-IL" dirty="0"/>
              <a:t> כארי לעשות רצון אביך שבשמים, עכ"פ תעשו כדוגמא שלפני, שיהא רק צד אחד של הגוף, לא צורה מלאה, ולגמרי בלי כנפים, (</a:t>
            </a:r>
            <a:r>
              <a:rPr lang="he-IL" dirty="0" err="1"/>
              <a:t>יעויין</a:t>
            </a:r>
            <a:r>
              <a:rPr lang="he-IL" dirty="0"/>
              <a:t> </a:t>
            </a:r>
            <a:r>
              <a:rPr lang="he-IL" dirty="0" err="1"/>
              <a:t>ברדב"ז</a:t>
            </a:r>
            <a:r>
              <a:rPr lang="he-IL" dirty="0"/>
              <a:t> חלק א', סימן ק"ו). </a:t>
            </a:r>
            <a:endParaRPr lang="en-US" dirty="0"/>
          </a:p>
          <a:p>
            <a:pPr marL="0" indent="0" algn="r" rtl="1">
              <a:buNone/>
            </a:pPr>
            <a:endParaRPr lang="en-US" dirty="0"/>
          </a:p>
        </p:txBody>
      </p:sp>
    </p:spTree>
    <p:extLst>
      <p:ext uri="{BB962C8B-B14F-4D97-AF65-F5344CB8AC3E}">
        <p14:creationId xmlns:p14="http://schemas.microsoft.com/office/powerpoint/2010/main" val="3085688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1CA75-BF12-4DD8-B31A-598C9DD8DF9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B8F6A04-9559-4266-998E-66893CD14889}"/>
              </a:ext>
            </a:extLst>
          </p:cNvPr>
          <p:cNvSpPr>
            <a:spLocks noGrp="1"/>
          </p:cNvSpPr>
          <p:nvPr>
            <p:ph sz="half" idx="1"/>
          </p:nvPr>
        </p:nvSpPr>
        <p:spPr/>
        <p:txBody>
          <a:bodyPr>
            <a:normAutofit fontScale="92500" lnSpcReduction="10000"/>
          </a:bodyPr>
          <a:lstStyle/>
          <a:p>
            <a:endParaRPr lang="en-US" dirty="0"/>
          </a:p>
        </p:txBody>
      </p:sp>
      <p:sp>
        <p:nvSpPr>
          <p:cNvPr id="4" name="Content Placeholder 3">
            <a:extLst>
              <a:ext uri="{FF2B5EF4-FFF2-40B4-BE49-F238E27FC236}">
                <a16:creationId xmlns:a16="http://schemas.microsoft.com/office/drawing/2014/main" id="{ED6ECB0A-C84E-423E-9642-B27B0873D857}"/>
              </a:ext>
            </a:extLst>
          </p:cNvPr>
          <p:cNvSpPr>
            <a:spLocks noGrp="1"/>
          </p:cNvSpPr>
          <p:nvPr>
            <p:ph sz="half" idx="2"/>
          </p:nvPr>
        </p:nvSpPr>
        <p:spPr>
          <a:xfrm>
            <a:off x="6324600" y="4480559"/>
            <a:ext cx="5029200" cy="1696403"/>
          </a:xfrm>
        </p:spPr>
        <p:txBody>
          <a:bodyPr>
            <a:normAutofit fontScale="92500" lnSpcReduction="10000"/>
          </a:bodyPr>
          <a:lstStyle/>
          <a:p>
            <a:r>
              <a:rPr lang="en-US" dirty="0"/>
              <a:t>The Carved Wooden Torah Arks of Eastern Europe, </a:t>
            </a:r>
            <a:r>
              <a:rPr lang="en-US" dirty="0" err="1"/>
              <a:t>Bracha</a:t>
            </a:r>
            <a:r>
              <a:rPr lang="en-US" dirty="0"/>
              <a:t> Yaniv, Littman Library of Jewish Civilization in association with Liverpool University Press</a:t>
            </a:r>
          </a:p>
          <a:p>
            <a:endParaRPr lang="en-US" dirty="0"/>
          </a:p>
        </p:txBody>
      </p:sp>
      <p:pic>
        <p:nvPicPr>
          <p:cNvPr id="5" name="Picture 10" descr="Top half of the ark from synagogue in Pavoloch, Ukraine, 2010">
            <a:extLst>
              <a:ext uri="{FF2B5EF4-FFF2-40B4-BE49-F238E27FC236}">
                <a16:creationId xmlns:a16="http://schemas.microsoft.com/office/drawing/2014/main" id="{7BBA08C2-7B28-4ED7-A89D-1D69EEB6D2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9001" y="38537"/>
            <a:ext cx="775207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099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D3F6B-060B-41AF-8CA1-ACF2F5DD1756}"/>
              </a:ext>
            </a:extLst>
          </p:cNvPr>
          <p:cNvSpPr>
            <a:spLocks noGrp="1"/>
          </p:cNvSpPr>
          <p:nvPr>
            <p:ph type="title"/>
          </p:nvPr>
        </p:nvSpPr>
        <p:spPr/>
        <p:txBody>
          <a:bodyPr/>
          <a:lstStyle/>
          <a:p>
            <a:r>
              <a:rPr lang="en-US" dirty="0"/>
              <a:t>What are Cherubs and Griffins?</a:t>
            </a:r>
          </a:p>
        </p:txBody>
      </p:sp>
      <p:sp>
        <p:nvSpPr>
          <p:cNvPr id="3" name="Content Placeholder 2">
            <a:extLst>
              <a:ext uri="{FF2B5EF4-FFF2-40B4-BE49-F238E27FC236}">
                <a16:creationId xmlns:a16="http://schemas.microsoft.com/office/drawing/2014/main" id="{D735038D-02DC-4186-AE15-BCFE0FB17EE0}"/>
              </a:ext>
            </a:extLst>
          </p:cNvPr>
          <p:cNvSpPr>
            <a:spLocks noGrp="1"/>
          </p:cNvSpPr>
          <p:nvPr>
            <p:ph sz="half" idx="1"/>
          </p:nvPr>
        </p:nvSpPr>
        <p:spPr/>
        <p:txBody>
          <a:bodyPr/>
          <a:lstStyle/>
          <a:p>
            <a:r>
              <a:rPr lang="en-US" dirty="0"/>
              <a:t>What did they look like?</a:t>
            </a:r>
          </a:p>
          <a:p>
            <a:r>
              <a:rPr lang="en-US" dirty="0"/>
              <a:t>What do they represent?</a:t>
            </a:r>
          </a:p>
          <a:p>
            <a:r>
              <a:rPr lang="en-US" dirty="0"/>
              <a:t>Can you make depictions of them?</a:t>
            </a:r>
          </a:p>
          <a:p>
            <a:r>
              <a:rPr lang="en-US" dirty="0"/>
              <a:t>Where are they used?</a:t>
            </a:r>
          </a:p>
        </p:txBody>
      </p:sp>
      <p:sp>
        <p:nvSpPr>
          <p:cNvPr id="4" name="Content Placeholder 3">
            <a:extLst>
              <a:ext uri="{FF2B5EF4-FFF2-40B4-BE49-F238E27FC236}">
                <a16:creationId xmlns:a16="http://schemas.microsoft.com/office/drawing/2014/main" id="{CEECDBB3-BF58-412E-9B6A-77C184A3BF31}"/>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30051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B9E48-9901-465C-B05C-95CC66A667A3}"/>
              </a:ext>
            </a:extLst>
          </p:cNvPr>
          <p:cNvSpPr>
            <a:spLocks noGrp="1"/>
          </p:cNvSpPr>
          <p:nvPr>
            <p:ph type="title"/>
          </p:nvPr>
        </p:nvSpPr>
        <p:spPr/>
        <p:txBody>
          <a:bodyPr/>
          <a:lstStyle/>
          <a:p>
            <a:r>
              <a:rPr lang="en-US" dirty="0"/>
              <a:t>What is a Griffin/Gryphon?</a:t>
            </a:r>
          </a:p>
        </p:txBody>
      </p:sp>
      <p:sp>
        <p:nvSpPr>
          <p:cNvPr id="3" name="Content Placeholder 2">
            <a:extLst>
              <a:ext uri="{FF2B5EF4-FFF2-40B4-BE49-F238E27FC236}">
                <a16:creationId xmlns:a16="http://schemas.microsoft.com/office/drawing/2014/main" id="{D0970928-38F8-47C4-892C-D993BD723DEA}"/>
              </a:ext>
            </a:extLst>
          </p:cNvPr>
          <p:cNvSpPr>
            <a:spLocks noGrp="1"/>
          </p:cNvSpPr>
          <p:nvPr>
            <p:ph sz="half" idx="1"/>
          </p:nvPr>
        </p:nvSpPr>
        <p:spPr/>
        <p:txBody>
          <a:bodyPr/>
          <a:lstStyle/>
          <a:p>
            <a:r>
              <a:rPr lang="en-US" dirty="0"/>
              <a:t>a legendary creature with the body, tail, and back legs of a lion; the head and wings of an eagle; and sometimes an eagle's talons as its front feet. </a:t>
            </a:r>
            <a:r>
              <a:rPr lang="en-US" dirty="0">
                <a:hlinkClick r:id="rId2"/>
              </a:rPr>
              <a:t>Wikipedia</a:t>
            </a:r>
            <a:endParaRPr lang="en-US" dirty="0"/>
          </a:p>
        </p:txBody>
      </p:sp>
      <p:sp>
        <p:nvSpPr>
          <p:cNvPr id="4" name="Content Placeholder 3">
            <a:extLst>
              <a:ext uri="{FF2B5EF4-FFF2-40B4-BE49-F238E27FC236}">
                <a16:creationId xmlns:a16="http://schemas.microsoft.com/office/drawing/2014/main" id="{9BA4AB22-485A-4933-AA77-05892CC1C348}"/>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4273386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DBAB6-7C0D-4EB2-9376-C1012A665E0F}"/>
              </a:ext>
            </a:extLst>
          </p:cNvPr>
          <p:cNvSpPr>
            <a:spLocks noGrp="1"/>
          </p:cNvSpPr>
          <p:nvPr>
            <p:ph type="title"/>
          </p:nvPr>
        </p:nvSpPr>
        <p:spPr/>
        <p:txBody>
          <a:bodyPr>
            <a:normAutofit fontScale="90000"/>
          </a:bodyPr>
          <a:lstStyle/>
          <a:p>
            <a:r>
              <a:rPr lang="en-US" dirty="0"/>
              <a:t>Midrashim on King Solomon, Throne and Hippodrome of King Solomon (published 1872)</a:t>
            </a:r>
          </a:p>
        </p:txBody>
      </p:sp>
      <p:sp>
        <p:nvSpPr>
          <p:cNvPr id="3" name="Content Placeholder 2">
            <a:extLst>
              <a:ext uri="{FF2B5EF4-FFF2-40B4-BE49-F238E27FC236}">
                <a16:creationId xmlns:a16="http://schemas.microsoft.com/office/drawing/2014/main" id="{BCED52D4-178B-4B10-9315-914156C46E28}"/>
              </a:ext>
            </a:extLst>
          </p:cNvPr>
          <p:cNvSpPr>
            <a:spLocks noGrp="1"/>
          </p:cNvSpPr>
          <p:nvPr>
            <p:ph sz="half" idx="1"/>
          </p:nvPr>
        </p:nvSpPr>
        <p:spPr>
          <a:xfrm>
            <a:off x="838200" y="1825625"/>
            <a:ext cx="6385560" cy="4351338"/>
          </a:xfrm>
        </p:spPr>
        <p:txBody>
          <a:bodyPr>
            <a:noAutofit/>
          </a:bodyPr>
          <a:lstStyle/>
          <a:p>
            <a:pPr marL="0" indent="0" algn="just">
              <a:buNone/>
            </a:pPr>
            <a:r>
              <a:rPr lang="en-US" sz="1800" dirty="0"/>
              <a:t>Domesticated </a:t>
            </a:r>
            <a:r>
              <a:rPr lang="en-US" sz="1800" b="0" i="0" u="none" strike="noStrike" baseline="0" dirty="0">
                <a:solidFill>
                  <a:srgbClr val="0D0D0E"/>
                </a:solidFill>
                <a:latin typeface="Times New Roman" panose="02020603050405020304" pitchFamily="18" charset="0"/>
              </a:rPr>
              <a:t>and wild animals and birds were held in the throne, </a:t>
            </a:r>
            <a:r>
              <a:rPr lang="en-US" sz="1800" dirty="0">
                <a:solidFill>
                  <a:srgbClr val="0D0D0E"/>
                </a:solidFill>
                <a:latin typeface="Times New Roman" panose="02020603050405020304" pitchFamily="18" charset="0"/>
              </a:rPr>
              <a:t>Impure opposite </a:t>
            </a:r>
            <a:r>
              <a:rPr lang="en-US" sz="1800" b="0" i="0" u="none" strike="noStrike" baseline="0" dirty="0">
                <a:solidFill>
                  <a:srgbClr val="0D0D0E"/>
                </a:solidFill>
                <a:latin typeface="Times New Roman" panose="02020603050405020304" pitchFamily="18" charset="0"/>
              </a:rPr>
              <a:t>pure; a lion opposite an ox ... a deer on the right, and an elephant on the left, a </a:t>
            </a:r>
            <a:r>
              <a:rPr lang="en-US" sz="1800" b="0" i="1" u="none" strike="noStrike" baseline="0" dirty="0" err="1">
                <a:solidFill>
                  <a:srgbClr val="0D0D0E"/>
                </a:solidFill>
                <a:latin typeface="Times New Roman" panose="02020603050405020304" pitchFamily="18" charset="0"/>
              </a:rPr>
              <a:t>re'em</a:t>
            </a:r>
            <a:r>
              <a:rPr lang="en-US" sz="1800" b="0" i="1" u="none" strike="noStrike" baseline="0" dirty="0">
                <a:solidFill>
                  <a:srgbClr val="0D0D0E"/>
                </a:solidFill>
                <a:latin typeface="Times New Roman" panose="02020603050405020304" pitchFamily="18" charset="0"/>
              </a:rPr>
              <a:t> </a:t>
            </a:r>
            <a:r>
              <a:rPr lang="en-US" sz="1800" b="0" i="0" u="none" strike="noStrike" baseline="0" dirty="0">
                <a:solidFill>
                  <a:srgbClr val="0D0D0E"/>
                </a:solidFill>
                <a:latin typeface="Times New Roman" panose="02020603050405020304" pitchFamily="18" charset="0"/>
              </a:rPr>
              <a:t>(aurochs or oryx) on the right and a </a:t>
            </a:r>
            <a:r>
              <a:rPr lang="en-US" sz="1800" b="0" i="1" u="none" strike="noStrike" baseline="0" dirty="0" err="1">
                <a:solidFill>
                  <a:srgbClr val="0D0D0E"/>
                </a:solidFill>
                <a:latin typeface="Times New Roman" panose="02020603050405020304" pitchFamily="18" charset="0"/>
              </a:rPr>
              <a:t>graffis</a:t>
            </a:r>
            <a:r>
              <a:rPr lang="en-US" sz="1800" b="0" i="1" u="none" strike="noStrike" baseline="0" dirty="0">
                <a:solidFill>
                  <a:srgbClr val="0D0D0E"/>
                </a:solidFill>
                <a:latin typeface="Times New Roman" panose="02020603050405020304" pitchFamily="18" charset="0"/>
              </a:rPr>
              <a:t> </a:t>
            </a:r>
            <a:r>
              <a:rPr lang="en-US" sz="1800" b="0" i="0" u="none" strike="noStrike" baseline="0" dirty="0">
                <a:solidFill>
                  <a:srgbClr val="0D0D0E"/>
                </a:solidFill>
                <a:latin typeface="Times New Roman" panose="02020603050405020304" pitchFamily="18" charset="0"/>
              </a:rPr>
              <a:t>on le</a:t>
            </a:r>
            <a:r>
              <a:rPr lang="en-US" sz="1800" b="0" i="0" u="none" strike="noStrike" baseline="0" dirty="0">
                <a:solidFill>
                  <a:srgbClr val="0D0D0E"/>
                </a:solidFill>
                <a:latin typeface="Arial" panose="020B0604020202020204" pitchFamily="34" charset="0"/>
              </a:rPr>
              <a:t>ft </a:t>
            </a:r>
            <a:r>
              <a:rPr lang="en-US" sz="1800" b="0" i="0" u="none" strike="noStrike" baseline="0" dirty="0">
                <a:solidFill>
                  <a:srgbClr val="0D0D0E"/>
                </a:solidFill>
                <a:latin typeface="Times New Roman" panose="02020603050405020304" pitchFamily="18" charset="0"/>
              </a:rPr>
              <a:t>and a man standing at the end of all of them ... Rabbi </a:t>
            </a:r>
            <a:r>
              <a:rPr lang="en-US" sz="1800" b="0" i="0" u="none" strike="noStrike" baseline="0" dirty="0" err="1">
                <a:solidFill>
                  <a:srgbClr val="0D0D0E"/>
                </a:solidFill>
                <a:latin typeface="Times New Roman" panose="02020603050405020304" pitchFamily="18" charset="0"/>
              </a:rPr>
              <a:t>Yochanan</a:t>
            </a:r>
            <a:r>
              <a:rPr lang="en-US" sz="1800" dirty="0">
                <a:solidFill>
                  <a:srgbClr val="0D0D0E"/>
                </a:solidFill>
                <a:latin typeface="Times New Roman" panose="02020603050405020304" pitchFamily="18" charset="0"/>
              </a:rPr>
              <a:t> </a:t>
            </a:r>
            <a:r>
              <a:rPr lang="en-US" sz="1800" dirty="0">
                <a:solidFill>
                  <a:srgbClr val="0D0D0E"/>
                </a:solidFill>
                <a:latin typeface="Arial" panose="020B0604020202020204" pitchFamily="34" charset="0"/>
              </a:rPr>
              <a:t>s</a:t>
            </a:r>
            <a:r>
              <a:rPr lang="en-US" sz="1800" b="0" i="0" u="none" strike="noStrike" baseline="0" dirty="0">
                <a:solidFill>
                  <a:srgbClr val="0D0D0E"/>
                </a:solidFill>
                <a:latin typeface="Arial" panose="020B0604020202020204" pitchFamily="34" charset="0"/>
              </a:rPr>
              <a:t>aid: </a:t>
            </a:r>
            <a:r>
              <a:rPr lang="en-US" sz="1800" b="0" i="0" u="none" strike="noStrike" baseline="0" dirty="0">
                <a:solidFill>
                  <a:srgbClr val="0D0D0E"/>
                </a:solidFill>
                <a:latin typeface="Times New Roman" panose="02020603050405020304" pitchFamily="18" charset="0"/>
              </a:rPr>
              <a:t>How did Solomon arise and sit on his throne? The ox would take him with its horns and pass him to the \ion </a:t>
            </a:r>
            <a:r>
              <a:rPr lang="en-US" sz="1800" b="0" i="0" u="none" strike="noStrike" baseline="0" dirty="0">
                <a:solidFill>
                  <a:srgbClr val="2E2E32"/>
                </a:solidFill>
                <a:latin typeface="Times New Roman" panose="02020603050405020304" pitchFamily="18" charset="0"/>
              </a:rPr>
              <a:t>.. </a:t>
            </a:r>
            <a:r>
              <a:rPr lang="en-US" sz="1800" b="0" i="0" u="none" strike="noStrike" baseline="0" dirty="0">
                <a:solidFill>
                  <a:srgbClr val="0D0D0E"/>
                </a:solidFill>
                <a:latin typeface="Times New Roman" panose="02020603050405020304" pitchFamily="18" charset="0"/>
              </a:rPr>
              <a:t>. and the elephant to the </a:t>
            </a:r>
            <a:r>
              <a:rPr lang="en-US" sz="1800" b="0" i="1" u="none" strike="noStrike" baseline="0" dirty="0" err="1">
                <a:solidFill>
                  <a:srgbClr val="0D0D0E"/>
                </a:solidFill>
                <a:latin typeface="Times New Roman" panose="02020603050405020304" pitchFamily="18" charset="0"/>
              </a:rPr>
              <a:t>re'ern</a:t>
            </a:r>
            <a:r>
              <a:rPr lang="en-US" sz="1800" b="0" i="1" u="none" strike="noStrike" baseline="0" dirty="0">
                <a:solidFill>
                  <a:srgbClr val="0D0D0E"/>
                </a:solidFill>
                <a:latin typeface="Times New Roman" panose="02020603050405020304" pitchFamily="18" charset="0"/>
              </a:rPr>
              <a:t>, </a:t>
            </a:r>
            <a:r>
              <a:rPr lang="en-US" sz="1800" b="0" i="0" u="none" strike="noStrike" baseline="0" dirty="0">
                <a:solidFill>
                  <a:srgbClr val="0D0D0E"/>
                </a:solidFill>
                <a:latin typeface="Times New Roman" panose="02020603050405020304" pitchFamily="18" charset="0"/>
              </a:rPr>
              <a:t>and the </a:t>
            </a:r>
            <a:r>
              <a:rPr lang="en-US" sz="1800" b="0" i="1" u="none" strike="noStrike" baseline="0" dirty="0" err="1">
                <a:solidFill>
                  <a:srgbClr val="0D0D0E"/>
                </a:solidFill>
                <a:latin typeface="Times New Roman" panose="02020603050405020304" pitchFamily="18" charset="0"/>
              </a:rPr>
              <a:t>re'em</a:t>
            </a:r>
            <a:r>
              <a:rPr lang="en-US" sz="1800" b="0" i="1" u="none" strike="noStrike" baseline="0" dirty="0">
                <a:solidFill>
                  <a:srgbClr val="0D0D0E"/>
                </a:solidFill>
                <a:latin typeface="Times New Roman" panose="02020603050405020304" pitchFamily="18" charset="0"/>
              </a:rPr>
              <a:t> </a:t>
            </a:r>
            <a:r>
              <a:rPr lang="en-US" sz="1800" b="0" i="0" u="none" strike="noStrike" baseline="0" dirty="0">
                <a:solidFill>
                  <a:srgbClr val="0D0D0E"/>
                </a:solidFill>
                <a:latin typeface="Times New Roman" panose="02020603050405020304" pitchFamily="18" charset="0"/>
              </a:rPr>
              <a:t>to the </a:t>
            </a:r>
            <a:r>
              <a:rPr lang="en-US" sz="1800" b="0" i="1" u="none" strike="noStrike" baseline="0" dirty="0" err="1">
                <a:solidFill>
                  <a:srgbClr val="0D0D0E"/>
                </a:solidFill>
                <a:latin typeface="Times New Roman" panose="02020603050405020304" pitchFamily="18" charset="0"/>
              </a:rPr>
              <a:t>graffis</a:t>
            </a:r>
            <a:r>
              <a:rPr lang="en-US" sz="1800" b="0" i="1" u="none" strike="noStrike" baseline="0" dirty="0">
                <a:solidFill>
                  <a:srgbClr val="0D0D0E"/>
                </a:solidFill>
                <a:latin typeface="Times New Roman" panose="02020603050405020304" pitchFamily="18" charset="0"/>
              </a:rPr>
              <a:t>, </a:t>
            </a:r>
            <a:r>
              <a:rPr lang="en-US" sz="1800" b="0" i="0" u="none" strike="noStrike" baseline="0" dirty="0">
                <a:solidFill>
                  <a:srgbClr val="0D0D0E"/>
                </a:solidFill>
                <a:latin typeface="Times New Roman" panose="02020603050405020304" pitchFamily="18" charset="0"/>
              </a:rPr>
              <a:t>and the </a:t>
            </a:r>
            <a:r>
              <a:rPr lang="en-US" sz="1800" b="0" i="1" u="none" strike="noStrike" baseline="0" dirty="0" err="1">
                <a:solidFill>
                  <a:srgbClr val="0D0D0E"/>
                </a:solidFill>
                <a:latin typeface="Times New Roman" panose="02020603050405020304" pitchFamily="18" charset="0"/>
              </a:rPr>
              <a:t>graffis</a:t>
            </a:r>
            <a:r>
              <a:rPr lang="en-US" sz="1800" b="0" i="1" u="none" strike="noStrike" baseline="0" dirty="0">
                <a:solidFill>
                  <a:srgbClr val="0D0D0E"/>
                </a:solidFill>
                <a:latin typeface="Times New Roman" panose="02020603050405020304" pitchFamily="18" charset="0"/>
              </a:rPr>
              <a:t> </a:t>
            </a:r>
            <a:r>
              <a:rPr lang="en-US" sz="1800" b="0" i="0" u="none" strike="noStrike" baseline="0" dirty="0">
                <a:solidFill>
                  <a:srgbClr val="0D0D0E"/>
                </a:solidFill>
                <a:latin typeface="Times New Roman" panose="02020603050405020304" pitchFamily="18" charset="0"/>
              </a:rPr>
              <a:t>to the man, and they would say in a loud voice, "We have delivered you complete</a:t>
            </a:r>
            <a:r>
              <a:rPr lang="en-US" sz="1800" dirty="0">
                <a:solidFill>
                  <a:srgbClr val="0D0D0E"/>
                </a:solidFill>
                <a:latin typeface="Times New Roman" panose="02020603050405020304" pitchFamily="18" charset="0"/>
              </a:rPr>
              <a:t>l</a:t>
            </a:r>
            <a:r>
              <a:rPr lang="en-US" sz="1800" b="0" i="0" u="none" strike="noStrike" baseline="0" dirty="0">
                <a:solidFill>
                  <a:srgbClr val="0D0D0E"/>
                </a:solidFill>
                <a:latin typeface="Times New Roman" panose="02020603050405020304" pitchFamily="18" charset="0"/>
              </a:rPr>
              <a:t>y, </a:t>
            </a:r>
          </a:p>
          <a:p>
            <a:pPr marL="0" indent="0" algn="just">
              <a:buNone/>
            </a:pPr>
            <a:r>
              <a:rPr lang="en-US" sz="1800" b="0" i="0" u="none" strike="noStrike" baseline="0" dirty="0">
                <a:solidFill>
                  <a:srgbClr val="0D0D0E"/>
                </a:solidFill>
                <a:latin typeface="Times New Roman" panose="02020603050405020304" pitchFamily="18" charset="0"/>
              </a:rPr>
              <a:t>Rabbi </a:t>
            </a:r>
            <a:r>
              <a:rPr lang="en-US" sz="1800" b="0" i="0" u="none" strike="noStrike" baseline="0" dirty="0" err="1">
                <a:solidFill>
                  <a:srgbClr val="0D0D0E"/>
                </a:solidFill>
                <a:latin typeface="Times New Roman" panose="02020603050405020304" pitchFamily="18" charset="0"/>
              </a:rPr>
              <a:t>Yochanan</a:t>
            </a:r>
            <a:r>
              <a:rPr lang="en-US" sz="1800" b="0" i="0" u="none" strike="noStrike" baseline="0" dirty="0">
                <a:solidFill>
                  <a:srgbClr val="0D0D0E"/>
                </a:solidFill>
                <a:latin typeface="Times New Roman" panose="02020603050405020304" pitchFamily="18" charset="0"/>
              </a:rPr>
              <a:t> said: They would </a:t>
            </a:r>
            <a:r>
              <a:rPr lang="en-US" sz="1800" b="0" i="0" u="none" strike="noStrike" baseline="0" dirty="0">
                <a:solidFill>
                  <a:srgbClr val="0D0D0E"/>
                </a:solidFill>
                <a:latin typeface="Arial" panose="020B0604020202020204" pitchFamily="34" charset="0"/>
              </a:rPr>
              <a:t>all </a:t>
            </a:r>
            <a:r>
              <a:rPr lang="en-US" sz="1800" b="0" i="0" u="none" strike="noStrike" baseline="0" dirty="0">
                <a:solidFill>
                  <a:srgbClr val="0D0D0E"/>
                </a:solidFill>
                <a:latin typeface="Times New Roman" panose="02020603050405020304" pitchFamily="18" charset="0"/>
              </a:rPr>
              <a:t>raise their voices, and the entire earth would tremble. The ox would \ow, the lion would roar ... the </a:t>
            </a:r>
            <a:r>
              <a:rPr lang="en-US" sz="1800" b="0" i="1" u="none" strike="noStrike" baseline="0" dirty="0" err="1">
                <a:solidFill>
                  <a:srgbClr val="0D0D0E"/>
                </a:solidFill>
                <a:latin typeface="Times New Roman" panose="02020603050405020304" pitchFamily="18" charset="0"/>
              </a:rPr>
              <a:t>graffis</a:t>
            </a:r>
            <a:r>
              <a:rPr lang="en-US" sz="1800" b="0" i="1" u="none" strike="noStrike" baseline="0" dirty="0">
                <a:solidFill>
                  <a:srgbClr val="0D0D0E"/>
                </a:solidFill>
                <a:latin typeface="Times New Roman" panose="02020603050405020304" pitchFamily="18" charset="0"/>
              </a:rPr>
              <a:t> </a:t>
            </a:r>
            <a:r>
              <a:rPr lang="en-US" sz="1800" b="0" i="0" u="none" strike="noStrike" baseline="0" dirty="0">
                <a:solidFill>
                  <a:srgbClr val="0D0D0E"/>
                </a:solidFill>
                <a:latin typeface="Times New Roman" panose="02020603050405020304" pitchFamily="18" charset="0"/>
              </a:rPr>
              <a:t>would shout, the man would sing ...</a:t>
            </a:r>
          </a:p>
          <a:p>
            <a:pPr marL="0" indent="0" algn="just">
              <a:buNone/>
            </a:pPr>
            <a:r>
              <a:rPr lang="en-US" sz="1800" dirty="0"/>
              <a:t>Rabbi Elazar said: How did Solomon sit on his throne? He would take a Torah and look at it… the </a:t>
            </a:r>
            <a:r>
              <a:rPr lang="en-US" sz="1800" dirty="0" err="1"/>
              <a:t>re’em</a:t>
            </a:r>
            <a:r>
              <a:rPr lang="en-US" sz="1800" dirty="0"/>
              <a:t> would recite “And these are the laws…” the </a:t>
            </a:r>
            <a:r>
              <a:rPr lang="en-US" sz="1800" dirty="0" err="1"/>
              <a:t>graffis</a:t>
            </a:r>
            <a:r>
              <a:rPr lang="en-US" sz="1800" dirty="0"/>
              <a:t> would recite, “and you shall judge between man and his friend…” (Translation Rabbi Natan </a:t>
            </a:r>
            <a:r>
              <a:rPr lang="en-US" sz="1800" dirty="0" err="1"/>
              <a:t>Slifkin</a:t>
            </a:r>
            <a:r>
              <a:rPr lang="en-US" sz="1800" dirty="0"/>
              <a:t> Sacred Monsters p249-250)</a:t>
            </a:r>
          </a:p>
        </p:txBody>
      </p:sp>
      <p:sp>
        <p:nvSpPr>
          <p:cNvPr id="4" name="Content Placeholder 3">
            <a:extLst>
              <a:ext uri="{FF2B5EF4-FFF2-40B4-BE49-F238E27FC236}">
                <a16:creationId xmlns:a16="http://schemas.microsoft.com/office/drawing/2014/main" id="{510ED5F8-F969-4866-9B1B-619F7F3D5873}"/>
              </a:ext>
            </a:extLst>
          </p:cNvPr>
          <p:cNvSpPr>
            <a:spLocks noGrp="1"/>
          </p:cNvSpPr>
          <p:nvPr>
            <p:ph sz="half" idx="2"/>
          </p:nvPr>
        </p:nvSpPr>
        <p:spPr>
          <a:xfrm>
            <a:off x="7223760" y="1825625"/>
            <a:ext cx="4130040" cy="4351338"/>
          </a:xfrm>
        </p:spPr>
        <p:txBody>
          <a:bodyPr>
            <a:normAutofit fontScale="62500" lnSpcReduction="20000"/>
          </a:bodyPr>
          <a:lstStyle/>
          <a:p>
            <a:pPr marL="0" indent="0" algn="just" rtl="1">
              <a:buNone/>
            </a:pPr>
            <a:r>
              <a:rPr lang="he-IL" dirty="0"/>
              <a:t>אמר ר׳ יוחנן, העמידם המלך שלמה </a:t>
            </a:r>
            <a:r>
              <a:rPr lang="he-IL" dirty="0" err="1"/>
              <a:t>לכסא</a:t>
            </a:r>
            <a:r>
              <a:rPr lang="he-IL" dirty="0"/>
              <a:t>, אחד מימין ואחד משמאל, כבש מימין וזאב משמאל, צבי מימין ודוב משמאל, יחמור מימין ופיל משמאל, ראם מימין וגרפית משמאל, ובסוף כולם העמיד בן אדם ונגדו שד והעמיד למעלה זיז ונגדו נשר, ושם יונה ונגדה התקין נץ, ובתוכה לוח חקוק נחש בו על נס. ואמר ר׳ יוחנן, היאך היה דרך שלמה לעלות </a:t>
            </a:r>
            <a:r>
              <a:rPr lang="he-IL" dirty="0" err="1"/>
              <a:t>ולישב</a:t>
            </a:r>
            <a:r>
              <a:rPr lang="he-IL" dirty="0"/>
              <a:t> </a:t>
            </a:r>
            <a:r>
              <a:rPr lang="he-IL" dirty="0" err="1"/>
              <a:t>בכסא</a:t>
            </a:r>
            <a:r>
              <a:rPr lang="he-IL" dirty="0"/>
              <a:t>? </a:t>
            </a:r>
            <a:r>
              <a:rPr lang="he-IL" dirty="0" err="1"/>
              <a:t>נוטלו</a:t>
            </a:r>
            <a:r>
              <a:rPr lang="he-IL" dirty="0"/>
              <a:t> שור בקרניו והיה נותנו לאריה והיה מזהירו ואומר לו הזהר במלך שלמה שלא ירע בו דבר, ואריה נותנו לאיל, ואיל נותנו לנמר, ונמר לכבש, וכבש לזאב, וזאב לצבי, וצבי לדוב, ודוב ליחמור, ויחמור לפיל, ופיל לראם, וראם לגרפית, וגרפית לאדם, והיו אומרים לו בקול גדול: הרי שלחנו לך המלך שלם </a:t>
            </a:r>
            <a:endParaRPr lang="en-US" dirty="0"/>
          </a:p>
          <a:p>
            <a:pPr marL="0" indent="0" algn="just" rtl="1">
              <a:buNone/>
            </a:pPr>
            <a:r>
              <a:rPr lang="he-IL" dirty="0"/>
              <a:t>גרפית היה אומר - ושפטתם בין איש ובין רעהו, ואתה המלך שפוט בין איש ובין רעהו, </a:t>
            </a:r>
            <a:endParaRPr lang="en-US" dirty="0"/>
          </a:p>
        </p:txBody>
      </p:sp>
    </p:spTree>
    <p:extLst>
      <p:ext uri="{BB962C8B-B14F-4D97-AF65-F5344CB8AC3E}">
        <p14:creationId xmlns:p14="http://schemas.microsoft.com/office/powerpoint/2010/main" val="2499268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8BC4A-CB9F-4253-81DC-003CD5B5555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8CA94E9-E724-49B8-A61E-97B53C05C180}"/>
              </a:ext>
            </a:extLst>
          </p:cNvPr>
          <p:cNvSpPr>
            <a:spLocks noGrp="1"/>
          </p:cNvSpPr>
          <p:nvPr>
            <p:ph idx="1"/>
          </p:nvPr>
        </p:nvSpPr>
        <p:spPr>
          <a:xfrm>
            <a:off x="838200" y="1810385"/>
            <a:ext cx="3352800" cy="4351338"/>
          </a:xfrm>
        </p:spPr>
        <p:txBody>
          <a:bodyPr/>
          <a:lstStyle/>
          <a:p>
            <a:r>
              <a:rPr lang="en-US" dirty="0"/>
              <a:t>Assyrian </a:t>
            </a:r>
            <a:r>
              <a:rPr lang="en-US" dirty="0" err="1"/>
              <a:t>Lammassu</a:t>
            </a:r>
            <a:r>
              <a:rPr lang="en-US" dirty="0"/>
              <a:t> </a:t>
            </a:r>
          </a:p>
        </p:txBody>
      </p:sp>
      <p:pic>
        <p:nvPicPr>
          <p:cNvPr id="8194" name="Picture 2">
            <a:extLst>
              <a:ext uri="{FF2B5EF4-FFF2-40B4-BE49-F238E27FC236}">
                <a16:creationId xmlns:a16="http://schemas.microsoft.com/office/drawing/2014/main" id="{116869B5-08F6-46A5-A734-95AE90B59D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0603" y="0"/>
            <a:ext cx="71516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584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6B010-9114-4D8D-8177-68C7AD7B136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11D104E-F500-47DC-896A-956DB30DBE77}"/>
              </a:ext>
            </a:extLst>
          </p:cNvPr>
          <p:cNvSpPr>
            <a:spLocks noGrp="1"/>
          </p:cNvSpPr>
          <p:nvPr>
            <p:ph idx="1"/>
          </p:nvPr>
        </p:nvSpPr>
        <p:spPr/>
        <p:txBody>
          <a:bodyPr/>
          <a:lstStyle/>
          <a:p>
            <a:endParaRPr lang="en-US"/>
          </a:p>
        </p:txBody>
      </p:sp>
      <p:pic>
        <p:nvPicPr>
          <p:cNvPr id="4" name="Picture 2">
            <a:extLst>
              <a:ext uri="{FF2B5EF4-FFF2-40B4-BE49-F238E27FC236}">
                <a16:creationId xmlns:a16="http://schemas.microsoft.com/office/drawing/2014/main" id="{CD0B7E1E-B20D-44D2-A22F-075F743E3D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8781" b="-709"/>
          <a:stretch/>
        </p:blipFill>
        <p:spPr bwMode="auto">
          <a:xfrm>
            <a:off x="3309123" y="681037"/>
            <a:ext cx="7715527" cy="6035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325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62CB3-1C19-4FA8-A8FE-1E490E89EB0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AB9FE2F-E548-4F43-9AE8-4BF0E54F964D}"/>
              </a:ext>
            </a:extLst>
          </p:cNvPr>
          <p:cNvSpPr>
            <a:spLocks noGrp="1"/>
          </p:cNvSpPr>
          <p:nvPr>
            <p:ph idx="1"/>
          </p:nvPr>
        </p:nvSpPr>
        <p:spPr/>
        <p:txBody>
          <a:bodyPr/>
          <a:lstStyle/>
          <a:p>
            <a:endParaRPr lang="en-US"/>
          </a:p>
        </p:txBody>
      </p:sp>
      <p:pic>
        <p:nvPicPr>
          <p:cNvPr id="1026" name="Picture 2">
            <a:extLst>
              <a:ext uri="{FF2B5EF4-FFF2-40B4-BE49-F238E27FC236}">
                <a16:creationId xmlns:a16="http://schemas.microsoft.com/office/drawing/2014/main" id="{47DAE625-8121-43FF-8DEE-72EA5583FB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218"/>
          <a:stretch/>
        </p:blipFill>
        <p:spPr bwMode="auto">
          <a:xfrm>
            <a:off x="3032760" y="365125"/>
            <a:ext cx="8797567" cy="646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00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96037-A0D2-4305-BB02-8B0D80103AC8}"/>
              </a:ext>
            </a:extLst>
          </p:cNvPr>
          <p:cNvSpPr>
            <a:spLocks noGrp="1"/>
          </p:cNvSpPr>
          <p:nvPr>
            <p:ph type="title"/>
          </p:nvPr>
        </p:nvSpPr>
        <p:spPr/>
        <p:txBody>
          <a:bodyPr/>
          <a:lstStyle/>
          <a:p>
            <a:r>
              <a:rPr lang="en-US" dirty="0"/>
              <a:t>Rabbi Professor Joshua Berman</a:t>
            </a:r>
          </a:p>
        </p:txBody>
      </p:sp>
      <p:sp>
        <p:nvSpPr>
          <p:cNvPr id="3" name="Content Placeholder 2">
            <a:extLst>
              <a:ext uri="{FF2B5EF4-FFF2-40B4-BE49-F238E27FC236}">
                <a16:creationId xmlns:a16="http://schemas.microsoft.com/office/drawing/2014/main" id="{F25C224B-C937-4D52-9E2A-1FB97A626410}"/>
              </a:ext>
            </a:extLst>
          </p:cNvPr>
          <p:cNvSpPr>
            <a:spLocks noGrp="1"/>
          </p:cNvSpPr>
          <p:nvPr>
            <p:ph idx="1"/>
          </p:nvPr>
        </p:nvSpPr>
        <p:spPr/>
        <p:txBody>
          <a:bodyPr/>
          <a:lstStyle/>
          <a:p>
            <a:r>
              <a:rPr lang="en-US" dirty="0">
                <a:hlinkClick r:id="rId2"/>
              </a:rPr>
              <a:t>Was There an Exodus</a:t>
            </a:r>
            <a:endParaRPr lang="en-US" dirty="0"/>
          </a:p>
          <a:p>
            <a:r>
              <a:rPr lang="en-US" dirty="0">
                <a:hlinkClick r:id="rId3"/>
              </a:rPr>
              <a:t>Ani </a:t>
            </a:r>
            <a:r>
              <a:rPr lang="en-US" dirty="0" err="1">
                <a:hlinkClick r:id="rId3"/>
              </a:rPr>
              <a:t>Maamin</a:t>
            </a:r>
            <a:r>
              <a:rPr lang="en-US" dirty="0">
                <a:hlinkClick r:id="rId3"/>
              </a:rPr>
              <a:t> </a:t>
            </a:r>
            <a:endParaRPr lang="en-US" dirty="0"/>
          </a:p>
        </p:txBody>
      </p:sp>
      <p:pic>
        <p:nvPicPr>
          <p:cNvPr id="9218" name="Picture 2" descr="Orthodoxy can withstand an unflinching, academic look at the Bible, says  scholar | The Times of Israel">
            <a:extLst>
              <a:ext uri="{FF2B5EF4-FFF2-40B4-BE49-F238E27FC236}">
                <a16:creationId xmlns:a16="http://schemas.microsoft.com/office/drawing/2014/main" id="{653BC334-158B-4BCD-B907-68CFD62020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2090" y="139700"/>
            <a:ext cx="270510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30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856A7-5A42-4623-B39C-78FBA861564B}"/>
              </a:ext>
            </a:extLst>
          </p:cNvPr>
          <p:cNvSpPr>
            <a:spLocks noGrp="1"/>
          </p:cNvSpPr>
          <p:nvPr>
            <p:ph idx="1"/>
          </p:nvPr>
        </p:nvSpPr>
        <p:spPr>
          <a:xfrm>
            <a:off x="182880" y="609600"/>
            <a:ext cx="2201545" cy="5486400"/>
          </a:xfrm>
        </p:spPr>
        <p:txBody>
          <a:bodyPr>
            <a:normAutofit/>
          </a:bodyPr>
          <a:lstStyle/>
          <a:p>
            <a:pPr marL="0" indent="0">
              <a:buNone/>
            </a:pPr>
            <a:r>
              <a:rPr lang="en-US" sz="2400" b="1" dirty="0">
                <a:solidFill>
                  <a:srgbClr val="70257A"/>
                </a:solidFill>
                <a:effectLst/>
                <a:latin typeface="founders-grotesk"/>
              </a:rPr>
              <a:t>The Throne Tent Of Ramesses II With Winged Falcons Flanking His Cartouche At Abu Simbel. W. </a:t>
            </a:r>
            <a:r>
              <a:rPr lang="en-US" sz="2400" b="1" dirty="0" err="1">
                <a:solidFill>
                  <a:srgbClr val="70257A"/>
                </a:solidFill>
                <a:effectLst/>
                <a:latin typeface="founders-grotesk"/>
              </a:rPr>
              <a:t>Wreszinski</a:t>
            </a:r>
            <a:r>
              <a:rPr lang="en-US" sz="2400" b="1" dirty="0">
                <a:solidFill>
                  <a:srgbClr val="70257A"/>
                </a:solidFill>
                <a:effectLst/>
                <a:latin typeface="founders-grotesk"/>
              </a:rPr>
              <a:t>, Atlas </a:t>
            </a:r>
            <a:r>
              <a:rPr lang="en-US" sz="2400" b="1" dirty="0" err="1">
                <a:solidFill>
                  <a:srgbClr val="70257A"/>
                </a:solidFill>
                <a:effectLst/>
                <a:latin typeface="founders-grotesk"/>
              </a:rPr>
              <a:t>Zur</a:t>
            </a:r>
            <a:r>
              <a:rPr lang="en-US" sz="2400" b="1" dirty="0">
                <a:solidFill>
                  <a:srgbClr val="70257A"/>
                </a:solidFill>
                <a:effectLst/>
                <a:latin typeface="founders-grotesk"/>
              </a:rPr>
              <a:t> </a:t>
            </a:r>
            <a:r>
              <a:rPr lang="en-US" sz="2400" b="1" dirty="0" err="1">
                <a:solidFill>
                  <a:srgbClr val="70257A"/>
                </a:solidFill>
                <a:effectLst/>
                <a:latin typeface="founders-grotesk"/>
              </a:rPr>
              <a:t>Altägyptischen</a:t>
            </a:r>
            <a:r>
              <a:rPr lang="en-US" sz="2400" b="1" dirty="0">
                <a:solidFill>
                  <a:srgbClr val="70257A"/>
                </a:solidFill>
                <a:effectLst/>
                <a:latin typeface="founders-grotesk"/>
              </a:rPr>
              <a:t> </a:t>
            </a:r>
            <a:r>
              <a:rPr lang="en-US" sz="2400" b="1" dirty="0" err="1">
                <a:solidFill>
                  <a:srgbClr val="70257A"/>
                </a:solidFill>
                <a:effectLst/>
                <a:latin typeface="founders-grotesk"/>
              </a:rPr>
              <a:t>Kulturgeschichte</a:t>
            </a:r>
            <a:r>
              <a:rPr lang="en-US" sz="2400" b="1" dirty="0">
                <a:solidFill>
                  <a:srgbClr val="70257A"/>
                </a:solidFill>
                <a:effectLst/>
                <a:latin typeface="founders-grotesk"/>
              </a:rPr>
              <a:t> Vol. </a:t>
            </a:r>
            <a:r>
              <a:rPr lang="en-US" sz="2400" b="1" dirty="0" err="1">
                <a:solidFill>
                  <a:srgbClr val="70257A"/>
                </a:solidFill>
                <a:effectLst/>
                <a:latin typeface="founders-grotesk"/>
              </a:rPr>
              <a:t>Ii</a:t>
            </a:r>
            <a:r>
              <a:rPr lang="en-US" sz="2400" b="1" dirty="0">
                <a:solidFill>
                  <a:srgbClr val="70257A"/>
                </a:solidFill>
                <a:effectLst/>
                <a:latin typeface="founders-grotesk"/>
              </a:rPr>
              <a:t> (1935),  Pl. 169.</a:t>
            </a:r>
          </a:p>
          <a:p>
            <a:endParaRPr lang="en-US" sz="2400" dirty="0"/>
          </a:p>
        </p:txBody>
      </p:sp>
      <p:pic>
        <p:nvPicPr>
          <p:cNvPr id="2050" name="Picture 2">
            <a:extLst>
              <a:ext uri="{FF2B5EF4-FFF2-40B4-BE49-F238E27FC236}">
                <a16:creationId xmlns:a16="http://schemas.microsoft.com/office/drawing/2014/main" id="{D082F59D-8220-4312-9208-7919EEE7B6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425" y="0"/>
            <a:ext cx="98075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278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A5B85-2EA0-44D5-870D-A6A852C2D6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2B7EE99-9D2D-4286-BE07-7906C1730D74}"/>
              </a:ext>
            </a:extLst>
          </p:cNvPr>
          <p:cNvSpPr>
            <a:spLocks noGrp="1"/>
          </p:cNvSpPr>
          <p:nvPr>
            <p:ph idx="1"/>
          </p:nvPr>
        </p:nvSpPr>
        <p:spPr/>
        <p:txBody>
          <a:bodyPr/>
          <a:lstStyle/>
          <a:p>
            <a:endParaRPr lang="en-US"/>
          </a:p>
        </p:txBody>
      </p:sp>
      <p:pic>
        <p:nvPicPr>
          <p:cNvPr id="5122" name="Picture 2">
            <a:extLst>
              <a:ext uri="{FF2B5EF4-FFF2-40B4-BE49-F238E27FC236}">
                <a16:creationId xmlns:a16="http://schemas.microsoft.com/office/drawing/2014/main" id="{CC341410-BAEF-46C6-A3DE-FF9534635B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187" y="0"/>
            <a:ext cx="94218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757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4BBED-FD80-41AA-B983-80E55CC60BAC}"/>
              </a:ext>
            </a:extLst>
          </p:cNvPr>
          <p:cNvSpPr>
            <a:spLocks noGrp="1"/>
          </p:cNvSpPr>
          <p:nvPr>
            <p:ph type="title"/>
          </p:nvPr>
        </p:nvSpPr>
        <p:spPr>
          <a:xfrm>
            <a:off x="838200" y="365125"/>
            <a:ext cx="5141913" cy="1325563"/>
          </a:xfrm>
        </p:spPr>
        <p:txBody>
          <a:bodyPr/>
          <a:lstStyle/>
          <a:p>
            <a:endParaRPr lang="en-US" dirty="0"/>
          </a:p>
        </p:txBody>
      </p:sp>
      <p:sp>
        <p:nvSpPr>
          <p:cNvPr id="3" name="Content Placeholder 2">
            <a:extLst>
              <a:ext uri="{FF2B5EF4-FFF2-40B4-BE49-F238E27FC236}">
                <a16:creationId xmlns:a16="http://schemas.microsoft.com/office/drawing/2014/main" id="{6682D54C-64FC-4B7B-9FDF-FD6300A6336B}"/>
              </a:ext>
            </a:extLst>
          </p:cNvPr>
          <p:cNvSpPr>
            <a:spLocks noGrp="1"/>
          </p:cNvSpPr>
          <p:nvPr>
            <p:ph idx="1"/>
          </p:nvPr>
        </p:nvSpPr>
        <p:spPr>
          <a:xfrm>
            <a:off x="838200" y="1825625"/>
            <a:ext cx="5141913" cy="4351338"/>
          </a:xfrm>
        </p:spPr>
        <p:txBody>
          <a:bodyPr/>
          <a:lstStyle/>
          <a:p>
            <a:pPr marL="0" indent="0">
              <a:buNone/>
            </a:pPr>
            <a:endParaRPr lang="en-US" dirty="0"/>
          </a:p>
        </p:txBody>
      </p:sp>
      <p:pic>
        <p:nvPicPr>
          <p:cNvPr id="4098" name="Picture 2">
            <a:extLst>
              <a:ext uri="{FF2B5EF4-FFF2-40B4-BE49-F238E27FC236}">
                <a16:creationId xmlns:a16="http://schemas.microsoft.com/office/drawing/2014/main" id="{D464C507-4117-4788-85D9-3615C248FB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1810" y="0"/>
            <a:ext cx="51419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447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FC5E6-E7A0-4F9B-9DD3-F65BDBC3FB09}"/>
              </a:ext>
            </a:extLst>
          </p:cNvPr>
          <p:cNvSpPr>
            <a:spLocks noGrp="1"/>
          </p:cNvSpPr>
          <p:nvPr>
            <p:ph type="title"/>
          </p:nvPr>
        </p:nvSpPr>
        <p:spPr/>
        <p:txBody>
          <a:bodyPr/>
          <a:lstStyle/>
          <a:p>
            <a:r>
              <a:rPr lang="en-US" dirty="0"/>
              <a:t>Griffon in Daniel? (Daniel 7:4)</a:t>
            </a:r>
          </a:p>
        </p:txBody>
      </p:sp>
      <p:sp>
        <p:nvSpPr>
          <p:cNvPr id="3" name="Content Placeholder 2">
            <a:extLst>
              <a:ext uri="{FF2B5EF4-FFF2-40B4-BE49-F238E27FC236}">
                <a16:creationId xmlns:a16="http://schemas.microsoft.com/office/drawing/2014/main" id="{C5CDF4A5-1A6A-44D9-8405-16DB448BC143}"/>
              </a:ext>
            </a:extLst>
          </p:cNvPr>
          <p:cNvSpPr>
            <a:spLocks noGrp="1"/>
          </p:cNvSpPr>
          <p:nvPr>
            <p:ph sz="half" idx="1"/>
          </p:nvPr>
        </p:nvSpPr>
        <p:spPr/>
        <p:txBody>
          <a:bodyPr>
            <a:normAutofit fontScale="85000" lnSpcReduction="10000"/>
          </a:bodyPr>
          <a:lstStyle/>
          <a:p>
            <a:pPr marL="0" indent="0" algn="just">
              <a:buNone/>
            </a:pPr>
            <a:r>
              <a:rPr lang="en-US" dirty="0"/>
              <a:t>The first was like a lion but had eagles’ wings. As I looked on, its wings were plucked off, and it was lifted off the ground and set on its feet like a man and given the mind of a man.</a:t>
            </a:r>
          </a:p>
          <a:p>
            <a:pPr algn="just"/>
            <a:r>
              <a:rPr lang="en-US" dirty="0" err="1"/>
              <a:t>Rashi</a:t>
            </a:r>
            <a:r>
              <a:rPr lang="en-US" dirty="0"/>
              <a:t> on Daniel 7:4:1 </a:t>
            </a:r>
            <a:r>
              <a:rPr lang="en-US" b="1" dirty="0"/>
              <a:t>The first one was like a lion, and it had the wings of an eagle</a:t>
            </a:r>
            <a:r>
              <a:rPr lang="en-US" dirty="0"/>
              <a:t> It was like a lion, and it had the wings of an eagle; that is the kingdom of Babylon, which was ruling at that time, and so did Jeremiah see it (4:7): “A lion has come up from its thicket,” and he says also (48:40): “like an eagle he shall soar.” (</a:t>
            </a:r>
            <a:r>
              <a:rPr lang="en-US" dirty="0" err="1"/>
              <a:t>Sefaria</a:t>
            </a:r>
            <a:r>
              <a:rPr lang="en-US" dirty="0"/>
              <a:t>)</a:t>
            </a:r>
          </a:p>
          <a:p>
            <a:pPr marL="0" indent="0" algn="just">
              <a:buNone/>
            </a:pPr>
            <a:endParaRPr lang="en-US" dirty="0"/>
          </a:p>
        </p:txBody>
      </p:sp>
      <p:sp>
        <p:nvSpPr>
          <p:cNvPr id="4" name="Content Placeholder 3">
            <a:extLst>
              <a:ext uri="{FF2B5EF4-FFF2-40B4-BE49-F238E27FC236}">
                <a16:creationId xmlns:a16="http://schemas.microsoft.com/office/drawing/2014/main" id="{2E88EB77-1755-4103-B3F6-01D81155E71A}"/>
              </a:ext>
            </a:extLst>
          </p:cNvPr>
          <p:cNvSpPr>
            <a:spLocks noGrp="1"/>
          </p:cNvSpPr>
          <p:nvPr>
            <p:ph sz="half" idx="2"/>
          </p:nvPr>
        </p:nvSpPr>
        <p:spPr/>
        <p:txBody>
          <a:bodyPr>
            <a:normAutofit fontScale="85000" lnSpcReduction="10000"/>
          </a:bodyPr>
          <a:lstStyle/>
          <a:p>
            <a:pPr marL="0" indent="0" algn="just" rtl="1">
              <a:buNone/>
            </a:pPr>
            <a:r>
              <a:rPr lang="he-IL" dirty="0" err="1"/>
              <a:t>קַדְמָיְתָ֣א</a:t>
            </a:r>
            <a:r>
              <a:rPr lang="he-IL" dirty="0"/>
              <a:t> כְאַרְיֵ֔ה </a:t>
            </a:r>
            <a:r>
              <a:rPr lang="he-IL" dirty="0" err="1"/>
              <a:t>וְגַפִּ֥ין</a:t>
            </a:r>
            <a:r>
              <a:rPr lang="he-IL" dirty="0"/>
              <a:t> </a:t>
            </a:r>
            <a:r>
              <a:rPr lang="he-IL" dirty="0" err="1"/>
              <a:t>דִּֽי־נְשַׁ֖ר</a:t>
            </a:r>
            <a:r>
              <a:rPr lang="he-IL" dirty="0"/>
              <a:t> לַ֑הּ חָזֵ֣ה </a:t>
            </a:r>
            <a:r>
              <a:rPr lang="he-IL" dirty="0" err="1"/>
              <a:t>הֲוֵ֡ית</a:t>
            </a:r>
            <a:r>
              <a:rPr lang="he-IL" dirty="0"/>
              <a:t> עַד֩ </a:t>
            </a:r>
            <a:r>
              <a:rPr lang="he-IL" dirty="0" err="1"/>
              <a:t>דִּי־מְּרִ֨יטו</a:t>
            </a:r>
            <a:r>
              <a:rPr lang="he-IL" dirty="0"/>
              <a:t>ּ גַפַּ֜יהּ וּנְטִ֣ילַת </a:t>
            </a:r>
            <a:r>
              <a:rPr lang="he-IL" dirty="0" err="1"/>
              <a:t>מִן־אַרְעָ֗א</a:t>
            </a:r>
            <a:r>
              <a:rPr lang="he-IL" dirty="0"/>
              <a:t> </a:t>
            </a:r>
            <a:r>
              <a:rPr lang="he-IL" dirty="0" err="1"/>
              <a:t>וְעַל־רַגְלַ֙יִן</a:t>
            </a:r>
            <a:r>
              <a:rPr lang="he-IL" dirty="0"/>
              <a:t>֙ </a:t>
            </a:r>
            <a:r>
              <a:rPr lang="he-IL" dirty="0" err="1"/>
              <a:t>כֶּאֱנָ֣ש</a:t>
            </a:r>
            <a:r>
              <a:rPr lang="he-IL" dirty="0"/>
              <a:t>ׁ </a:t>
            </a:r>
            <a:r>
              <a:rPr lang="he-IL" dirty="0" err="1"/>
              <a:t>הֳקִימַ֔ת</a:t>
            </a:r>
            <a:r>
              <a:rPr lang="he-IL" dirty="0"/>
              <a:t> וּלְבַ֥ב </a:t>
            </a:r>
            <a:r>
              <a:rPr lang="he-IL" dirty="0" err="1"/>
              <a:t>אֱנָ֖ש</a:t>
            </a:r>
            <a:r>
              <a:rPr lang="he-IL" dirty="0"/>
              <a:t>ׁ </a:t>
            </a:r>
            <a:r>
              <a:rPr lang="he-IL" dirty="0" err="1"/>
              <a:t>יְהִ֥יב</a:t>
            </a:r>
            <a:r>
              <a:rPr lang="he-IL" dirty="0"/>
              <a:t> לַֽהּ׃ </a:t>
            </a:r>
            <a:endParaRPr lang="en-US" dirty="0"/>
          </a:p>
          <a:p>
            <a:pPr marL="0" indent="0" algn="just" rtl="1">
              <a:buNone/>
            </a:pPr>
            <a:r>
              <a:rPr lang="he-IL" b="1" dirty="0" err="1"/>
              <a:t>קדמיתא</a:t>
            </a:r>
            <a:r>
              <a:rPr lang="he-IL" b="1" dirty="0"/>
              <a:t> כאריה </a:t>
            </a:r>
            <a:r>
              <a:rPr lang="he-IL" b="1" dirty="0" err="1"/>
              <a:t>וגפין</a:t>
            </a:r>
            <a:r>
              <a:rPr lang="he-IL" b="1" dirty="0"/>
              <a:t> די נשר לה.</a:t>
            </a:r>
            <a:r>
              <a:rPr lang="he-IL" dirty="0"/>
              <a:t> היא כאריה ולה כנפי נשר זו היא מלכות בבל </a:t>
            </a:r>
            <a:r>
              <a:rPr lang="he-IL" dirty="0" err="1"/>
              <a:t>שהיתה</a:t>
            </a:r>
            <a:r>
              <a:rPr lang="he-IL" dirty="0"/>
              <a:t> מושלת באותה שעה וכך ראה אותה ירמיה שנאמר עלה אריה מסבכו (</a:t>
            </a:r>
            <a:r>
              <a:rPr lang="he-IL" dirty="0">
                <a:hlinkClick r:id="rId2" action="ppaction://hlinkfile"/>
              </a:rPr>
              <a:t>ירמיהו ה׳:ו׳</a:t>
            </a:r>
            <a:r>
              <a:rPr lang="he-IL" dirty="0"/>
              <a:t>) ואומר הנה כאשר ידאה וגו' (שם מח):</a:t>
            </a:r>
            <a:endParaRPr lang="en-US" dirty="0"/>
          </a:p>
        </p:txBody>
      </p:sp>
    </p:spTree>
    <p:extLst>
      <p:ext uri="{BB962C8B-B14F-4D97-AF65-F5344CB8AC3E}">
        <p14:creationId xmlns:p14="http://schemas.microsoft.com/office/powerpoint/2010/main" val="974551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1DFB8-5849-4A88-9AF7-25F84AFE72C5}"/>
              </a:ext>
            </a:extLst>
          </p:cNvPr>
          <p:cNvSpPr>
            <a:spLocks noGrp="1"/>
          </p:cNvSpPr>
          <p:nvPr>
            <p:ph type="title"/>
          </p:nvPr>
        </p:nvSpPr>
        <p:spPr/>
        <p:txBody>
          <a:bodyPr/>
          <a:lstStyle/>
          <a:p>
            <a:r>
              <a:rPr lang="en-US" dirty="0"/>
              <a:t>Aren’t Cherubs Angels?</a:t>
            </a:r>
          </a:p>
        </p:txBody>
      </p:sp>
      <p:sp>
        <p:nvSpPr>
          <p:cNvPr id="3" name="Content Placeholder 2">
            <a:extLst>
              <a:ext uri="{FF2B5EF4-FFF2-40B4-BE49-F238E27FC236}">
                <a16:creationId xmlns:a16="http://schemas.microsoft.com/office/drawing/2014/main" id="{292B8492-F0F9-4D4F-B75F-8799FD9EC665}"/>
              </a:ext>
            </a:extLst>
          </p:cNvPr>
          <p:cNvSpPr>
            <a:spLocks noGrp="1"/>
          </p:cNvSpPr>
          <p:nvPr>
            <p:ph sz="half" idx="1"/>
          </p:nvPr>
        </p:nvSpPr>
        <p:spPr/>
        <p:txBody>
          <a:bodyPr/>
          <a:lstStyle/>
          <a:p>
            <a:r>
              <a:rPr lang="en-US" dirty="0">
                <a:hlinkClick r:id="rId2"/>
              </a:rPr>
              <a:t>Supernatural Beings in Judaism Angels Video</a:t>
            </a:r>
            <a:endParaRPr lang="en-US" dirty="0"/>
          </a:p>
          <a:p>
            <a:r>
              <a:rPr lang="en-US" dirty="0">
                <a:hlinkClick r:id="rId3"/>
              </a:rPr>
              <a:t>Supernatural Beings in Judaism Angels Audio</a:t>
            </a:r>
            <a:endParaRPr lang="en-US" dirty="0"/>
          </a:p>
          <a:p>
            <a:endParaRPr lang="en-US" dirty="0"/>
          </a:p>
        </p:txBody>
      </p:sp>
      <p:sp>
        <p:nvSpPr>
          <p:cNvPr id="4" name="Content Placeholder 3">
            <a:extLst>
              <a:ext uri="{FF2B5EF4-FFF2-40B4-BE49-F238E27FC236}">
                <a16:creationId xmlns:a16="http://schemas.microsoft.com/office/drawing/2014/main" id="{F8D8F11D-4972-4D3E-B578-A5B42C90B006}"/>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866721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72D54-EB0B-4B18-A5C6-B6193710518D}"/>
              </a:ext>
            </a:extLst>
          </p:cNvPr>
          <p:cNvSpPr>
            <a:spLocks noGrp="1"/>
          </p:cNvSpPr>
          <p:nvPr>
            <p:ph type="title"/>
          </p:nvPr>
        </p:nvSpPr>
        <p:spPr/>
        <p:txBody>
          <a:bodyPr/>
          <a:lstStyle/>
          <a:p>
            <a:r>
              <a:rPr lang="en-US" dirty="0"/>
              <a:t>Summary</a:t>
            </a:r>
          </a:p>
        </p:txBody>
      </p:sp>
      <p:sp>
        <p:nvSpPr>
          <p:cNvPr id="4" name="Content Placeholder 3">
            <a:extLst>
              <a:ext uri="{FF2B5EF4-FFF2-40B4-BE49-F238E27FC236}">
                <a16:creationId xmlns:a16="http://schemas.microsoft.com/office/drawing/2014/main" id="{6DDB369F-08FB-4FCD-AC45-AAF3D2DF080D}"/>
              </a:ext>
            </a:extLst>
          </p:cNvPr>
          <p:cNvSpPr>
            <a:spLocks noGrp="1"/>
          </p:cNvSpPr>
          <p:nvPr>
            <p:ph sz="half" idx="1"/>
          </p:nvPr>
        </p:nvSpPr>
        <p:spPr/>
        <p:txBody>
          <a:bodyPr/>
          <a:lstStyle/>
          <a:p>
            <a:r>
              <a:rPr lang="en-US" dirty="0"/>
              <a:t>Cherubs</a:t>
            </a:r>
          </a:p>
          <a:p>
            <a:pPr lvl="1"/>
            <a:r>
              <a:rPr lang="en-US" dirty="0"/>
              <a:t>From Tanakh </a:t>
            </a:r>
          </a:p>
          <a:p>
            <a:pPr lvl="2"/>
            <a:r>
              <a:rPr lang="en-US" dirty="0"/>
              <a:t>Wings</a:t>
            </a:r>
          </a:p>
          <a:p>
            <a:pPr lvl="2"/>
            <a:r>
              <a:rPr lang="en-US" dirty="0"/>
              <a:t>Multiple Faces (</a:t>
            </a:r>
            <a:r>
              <a:rPr lang="en-US" dirty="0" err="1"/>
              <a:t>Yechezkel</a:t>
            </a:r>
            <a:r>
              <a:rPr lang="en-US" dirty="0"/>
              <a:t>)</a:t>
            </a:r>
          </a:p>
          <a:p>
            <a:pPr lvl="2"/>
            <a:r>
              <a:rPr lang="en-US" dirty="0"/>
              <a:t>Angels</a:t>
            </a:r>
          </a:p>
          <a:p>
            <a:pPr lvl="2"/>
            <a:r>
              <a:rPr lang="en-US" dirty="0"/>
              <a:t>Heavenly Chariot</a:t>
            </a:r>
          </a:p>
          <a:p>
            <a:pPr lvl="1"/>
            <a:r>
              <a:rPr lang="en-US" dirty="0" err="1"/>
              <a:t>Gemara</a:t>
            </a:r>
            <a:r>
              <a:rPr lang="en-US" dirty="0"/>
              <a:t>  </a:t>
            </a:r>
          </a:p>
          <a:p>
            <a:pPr lvl="2"/>
            <a:r>
              <a:rPr lang="en-US" dirty="0"/>
              <a:t>Faces of children</a:t>
            </a:r>
          </a:p>
          <a:p>
            <a:endParaRPr lang="en-US" dirty="0"/>
          </a:p>
        </p:txBody>
      </p:sp>
      <p:sp>
        <p:nvSpPr>
          <p:cNvPr id="5" name="Content Placeholder 4">
            <a:extLst>
              <a:ext uri="{FF2B5EF4-FFF2-40B4-BE49-F238E27FC236}">
                <a16:creationId xmlns:a16="http://schemas.microsoft.com/office/drawing/2014/main" id="{913493D0-4B8F-4EDF-BC41-89CD619E5102}"/>
              </a:ext>
            </a:extLst>
          </p:cNvPr>
          <p:cNvSpPr>
            <a:spLocks noGrp="1"/>
          </p:cNvSpPr>
          <p:nvPr>
            <p:ph sz="half" idx="2"/>
          </p:nvPr>
        </p:nvSpPr>
        <p:spPr/>
        <p:txBody>
          <a:bodyPr/>
          <a:lstStyle/>
          <a:p>
            <a:r>
              <a:rPr lang="en-US" dirty="0"/>
              <a:t>Griffins</a:t>
            </a:r>
          </a:p>
          <a:p>
            <a:pPr lvl="1"/>
            <a:r>
              <a:rPr lang="en-US" dirty="0"/>
              <a:t>Perhaps Mythological in origin</a:t>
            </a:r>
          </a:p>
          <a:p>
            <a:r>
              <a:rPr lang="en-US" dirty="0"/>
              <a:t>We were given </a:t>
            </a:r>
            <a:r>
              <a:rPr lang="en-US" dirty="0" err="1"/>
              <a:t>Korbanot</a:t>
            </a:r>
            <a:r>
              <a:rPr lang="en-US" dirty="0"/>
              <a:t> because that is what we were used to (Rambam)</a:t>
            </a:r>
          </a:p>
          <a:p>
            <a:r>
              <a:rPr lang="en-US" dirty="0"/>
              <a:t>Was always intended but corrupted by idolaters (</a:t>
            </a:r>
            <a:r>
              <a:rPr lang="en-US" dirty="0" err="1"/>
              <a:t>Ramban</a:t>
            </a:r>
            <a:r>
              <a:rPr lang="en-US" dirty="0"/>
              <a:t>)</a:t>
            </a:r>
          </a:p>
          <a:p>
            <a:r>
              <a:rPr lang="en-US" dirty="0"/>
              <a:t>Professor Berman - Doesn’t matter because G-d is rebranding it</a:t>
            </a:r>
          </a:p>
          <a:p>
            <a:pPr lvl="1"/>
            <a:endParaRPr lang="en-US" dirty="0"/>
          </a:p>
          <a:p>
            <a:pPr lvl="1"/>
            <a:endParaRPr lang="en-US" dirty="0"/>
          </a:p>
        </p:txBody>
      </p:sp>
    </p:spTree>
    <p:extLst>
      <p:ext uri="{BB962C8B-B14F-4D97-AF65-F5344CB8AC3E}">
        <p14:creationId xmlns:p14="http://schemas.microsoft.com/office/powerpoint/2010/main" val="230756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69E85-3406-40CF-AEDA-C58D476BB70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7E00DB6-9E28-45E2-8F66-8C209DFD9E1F}"/>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B907DC15-6852-427E-8868-9B64BCD847C2}"/>
              </a:ext>
            </a:extLst>
          </p:cNvPr>
          <p:cNvSpPr>
            <a:spLocks noGrp="1"/>
          </p:cNvSpPr>
          <p:nvPr>
            <p:ph sz="half" idx="2"/>
          </p:nvPr>
        </p:nvSpPr>
        <p:spPr/>
        <p:txBody>
          <a:bodyPr/>
          <a:lstStyle/>
          <a:p>
            <a:endParaRPr lang="en-US"/>
          </a:p>
        </p:txBody>
      </p:sp>
      <p:pic>
        <p:nvPicPr>
          <p:cNvPr id="5" name="Content Placeholder 9">
            <a:extLst>
              <a:ext uri="{FF2B5EF4-FFF2-40B4-BE49-F238E27FC236}">
                <a16:creationId xmlns:a16="http://schemas.microsoft.com/office/drawing/2014/main" id="{7BF61C0F-5A5D-45A8-A72A-9D7FF7E98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6159" y="0"/>
            <a:ext cx="4437530" cy="6858000"/>
          </a:xfrm>
          <a:prstGeom prst="rect">
            <a:avLst/>
          </a:prstGeom>
        </p:spPr>
      </p:pic>
    </p:spTree>
    <p:extLst>
      <p:ext uri="{BB962C8B-B14F-4D97-AF65-F5344CB8AC3E}">
        <p14:creationId xmlns:p14="http://schemas.microsoft.com/office/powerpoint/2010/main" val="1289600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3583B-0639-4907-A6A1-13DBE2476004}"/>
              </a:ext>
            </a:extLst>
          </p:cNvPr>
          <p:cNvSpPr>
            <a:spLocks noGrp="1"/>
          </p:cNvSpPr>
          <p:nvPr>
            <p:ph type="title"/>
          </p:nvPr>
        </p:nvSpPr>
        <p:spPr/>
        <p:txBody>
          <a:bodyPr/>
          <a:lstStyle/>
          <a:p>
            <a:r>
              <a:rPr lang="en-US" dirty="0"/>
              <a:t>Cherubs in Tanakh</a:t>
            </a:r>
          </a:p>
        </p:txBody>
      </p:sp>
      <p:sp>
        <p:nvSpPr>
          <p:cNvPr id="3" name="Content Placeholder 2">
            <a:extLst>
              <a:ext uri="{FF2B5EF4-FFF2-40B4-BE49-F238E27FC236}">
                <a16:creationId xmlns:a16="http://schemas.microsoft.com/office/drawing/2014/main" id="{8389AC69-1590-4614-B349-F12306091F64}"/>
              </a:ext>
            </a:extLst>
          </p:cNvPr>
          <p:cNvSpPr>
            <a:spLocks noGrp="1"/>
          </p:cNvSpPr>
          <p:nvPr>
            <p:ph sz="half" idx="1"/>
          </p:nvPr>
        </p:nvSpPr>
        <p:spPr/>
        <p:txBody>
          <a:bodyPr/>
          <a:lstStyle/>
          <a:p>
            <a:r>
              <a:rPr lang="en-US" dirty="0"/>
              <a:t>91 times</a:t>
            </a:r>
          </a:p>
          <a:p>
            <a:r>
              <a:rPr lang="en-US" dirty="0"/>
              <a:t>Garden of Eden </a:t>
            </a:r>
          </a:p>
          <a:p>
            <a:r>
              <a:rPr lang="en-US" dirty="0"/>
              <a:t>In the </a:t>
            </a:r>
            <a:r>
              <a:rPr lang="en-US" dirty="0" err="1"/>
              <a:t>Mishkan</a:t>
            </a:r>
            <a:r>
              <a:rPr lang="en-US" dirty="0"/>
              <a:t>, particularly the Aron </a:t>
            </a:r>
            <a:r>
              <a:rPr lang="en-US" dirty="0" err="1"/>
              <a:t>haKodesh</a:t>
            </a:r>
            <a:r>
              <a:rPr lang="en-US" dirty="0"/>
              <a:t>, Ark of the Covenant</a:t>
            </a:r>
          </a:p>
          <a:p>
            <a:r>
              <a:rPr lang="en-US" dirty="0"/>
              <a:t>Ezekiel – Heavenly Chariot </a:t>
            </a:r>
          </a:p>
          <a:p>
            <a:endParaRPr lang="he-IL" dirty="0"/>
          </a:p>
          <a:p>
            <a:endParaRPr lang="en-US" dirty="0"/>
          </a:p>
          <a:p>
            <a:endParaRPr lang="en-US" dirty="0"/>
          </a:p>
        </p:txBody>
      </p:sp>
      <p:sp>
        <p:nvSpPr>
          <p:cNvPr id="4" name="Content Placeholder 3">
            <a:extLst>
              <a:ext uri="{FF2B5EF4-FFF2-40B4-BE49-F238E27FC236}">
                <a16:creationId xmlns:a16="http://schemas.microsoft.com/office/drawing/2014/main" id="{AB8AB4A1-3CA1-49DF-BA7C-BF50CEC349EA}"/>
              </a:ext>
            </a:extLst>
          </p:cNvPr>
          <p:cNvSpPr>
            <a:spLocks noGrp="1"/>
          </p:cNvSpPr>
          <p:nvPr>
            <p:ph sz="half" idx="2"/>
          </p:nvPr>
        </p:nvSpPr>
        <p:spPr/>
        <p:txBody>
          <a:bodyPr/>
          <a:lstStyle/>
          <a:p>
            <a:pPr marL="0" indent="0" algn="r" rtl="1">
              <a:buNone/>
            </a:pPr>
            <a:endParaRPr lang="en-US" dirty="0"/>
          </a:p>
        </p:txBody>
      </p:sp>
    </p:spTree>
    <p:extLst>
      <p:ext uri="{BB962C8B-B14F-4D97-AF65-F5344CB8AC3E}">
        <p14:creationId xmlns:p14="http://schemas.microsoft.com/office/powerpoint/2010/main" val="3052010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B92CB-F61A-4737-968B-8257B2055900}"/>
              </a:ext>
            </a:extLst>
          </p:cNvPr>
          <p:cNvSpPr>
            <a:spLocks noGrp="1"/>
          </p:cNvSpPr>
          <p:nvPr>
            <p:ph type="title"/>
          </p:nvPr>
        </p:nvSpPr>
        <p:spPr/>
        <p:txBody>
          <a:bodyPr/>
          <a:lstStyle/>
          <a:p>
            <a:r>
              <a:rPr lang="en-US" dirty="0"/>
              <a:t>Garden of Eden</a:t>
            </a:r>
          </a:p>
        </p:txBody>
      </p:sp>
      <p:sp>
        <p:nvSpPr>
          <p:cNvPr id="3" name="Content Placeholder 2">
            <a:extLst>
              <a:ext uri="{FF2B5EF4-FFF2-40B4-BE49-F238E27FC236}">
                <a16:creationId xmlns:a16="http://schemas.microsoft.com/office/drawing/2014/main" id="{25456BCB-7C72-4BA5-9DA3-319640810176}"/>
              </a:ext>
            </a:extLst>
          </p:cNvPr>
          <p:cNvSpPr>
            <a:spLocks noGrp="1"/>
          </p:cNvSpPr>
          <p:nvPr>
            <p:ph sz="half" idx="1"/>
          </p:nvPr>
        </p:nvSpPr>
        <p:spPr/>
        <p:txBody>
          <a:bodyPr/>
          <a:lstStyle/>
          <a:p>
            <a:pPr marL="0" indent="0">
              <a:buNone/>
            </a:pPr>
            <a:r>
              <a:rPr lang="en-US" dirty="0"/>
              <a:t>Genesis 3:24</a:t>
            </a:r>
          </a:p>
          <a:p>
            <a:pPr marL="0" indent="0" algn="just">
              <a:buNone/>
            </a:pPr>
            <a:r>
              <a:rPr lang="en-US" dirty="0"/>
              <a:t>He drove the man out, and stationed east of the garden of Eden the cherubim and the fiery ever-turning sword, to guard the way to the tree of life.</a:t>
            </a:r>
          </a:p>
        </p:txBody>
      </p:sp>
      <p:sp>
        <p:nvSpPr>
          <p:cNvPr id="4" name="Content Placeholder 3">
            <a:extLst>
              <a:ext uri="{FF2B5EF4-FFF2-40B4-BE49-F238E27FC236}">
                <a16:creationId xmlns:a16="http://schemas.microsoft.com/office/drawing/2014/main" id="{DA625714-606A-421A-8786-8B366292C0C6}"/>
              </a:ext>
            </a:extLst>
          </p:cNvPr>
          <p:cNvSpPr>
            <a:spLocks noGrp="1"/>
          </p:cNvSpPr>
          <p:nvPr>
            <p:ph sz="half" idx="2"/>
          </p:nvPr>
        </p:nvSpPr>
        <p:spPr/>
        <p:txBody>
          <a:bodyPr/>
          <a:lstStyle/>
          <a:p>
            <a:pPr marL="0" indent="0" algn="r" rtl="1">
              <a:buNone/>
            </a:pPr>
            <a:r>
              <a:rPr lang="he-IL" dirty="0"/>
              <a:t>בראשית פרק ג פסוק כד</a:t>
            </a:r>
          </a:p>
          <a:p>
            <a:pPr marL="0" indent="0" algn="just" rtl="1">
              <a:buNone/>
            </a:pPr>
            <a:r>
              <a:rPr lang="he-IL" dirty="0"/>
              <a:t>(כד) וַיְגָ֖רֶשׁ </a:t>
            </a:r>
            <a:r>
              <a:rPr lang="he-IL" dirty="0" err="1"/>
              <a:t>אֶת־הָֽאָדָ֑ם</a:t>
            </a:r>
            <a:r>
              <a:rPr lang="he-IL" dirty="0"/>
              <a:t> וַיַּשְׁכֵּן֩ מִקֶּ֨דֶם </a:t>
            </a:r>
            <a:r>
              <a:rPr lang="he-IL" dirty="0" err="1"/>
              <a:t>לְגַן־עֵ֜דֶן</a:t>
            </a:r>
            <a:r>
              <a:rPr lang="he-IL" dirty="0"/>
              <a:t> </a:t>
            </a:r>
            <a:r>
              <a:rPr lang="he-IL" dirty="0" err="1"/>
              <a:t>אֶת־הַכְּרֻבִ֗ים</a:t>
            </a:r>
            <a:r>
              <a:rPr lang="he-IL" dirty="0"/>
              <a:t> וְאֵ֨ת לַ֤הַט הַחֶ֙רֶב֙ הַמִּתְהַפֶּ֔כֶת לִשְׁמֹ֕ר אֶת־דֶּ֖רֶךְ עֵ֥ץ הַֽחַיִּֽים: </a:t>
            </a:r>
            <a:endParaRPr lang="en-US" dirty="0"/>
          </a:p>
        </p:txBody>
      </p:sp>
    </p:spTree>
    <p:extLst>
      <p:ext uri="{BB962C8B-B14F-4D97-AF65-F5344CB8AC3E}">
        <p14:creationId xmlns:p14="http://schemas.microsoft.com/office/powerpoint/2010/main" val="1597183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05DC8-6C8A-4A70-B79F-6DA5EF4CA957}"/>
              </a:ext>
            </a:extLst>
          </p:cNvPr>
          <p:cNvSpPr>
            <a:spLocks noGrp="1"/>
          </p:cNvSpPr>
          <p:nvPr>
            <p:ph type="title"/>
          </p:nvPr>
        </p:nvSpPr>
        <p:spPr/>
        <p:txBody>
          <a:bodyPr/>
          <a:lstStyle/>
          <a:p>
            <a:r>
              <a:rPr lang="en-US" dirty="0"/>
              <a:t>Cherubs over the Aron</a:t>
            </a:r>
          </a:p>
        </p:txBody>
      </p:sp>
      <p:sp>
        <p:nvSpPr>
          <p:cNvPr id="3" name="Content Placeholder 2">
            <a:extLst>
              <a:ext uri="{FF2B5EF4-FFF2-40B4-BE49-F238E27FC236}">
                <a16:creationId xmlns:a16="http://schemas.microsoft.com/office/drawing/2014/main" id="{1C427451-EE15-4418-B254-2EED3C230782}"/>
              </a:ext>
            </a:extLst>
          </p:cNvPr>
          <p:cNvSpPr>
            <a:spLocks noGrp="1"/>
          </p:cNvSpPr>
          <p:nvPr>
            <p:ph sz="half" idx="1"/>
          </p:nvPr>
        </p:nvSpPr>
        <p:spPr/>
        <p:txBody>
          <a:bodyPr>
            <a:normAutofit fontScale="92500" lnSpcReduction="10000"/>
          </a:bodyPr>
          <a:lstStyle/>
          <a:p>
            <a:pPr marL="0" indent="0" algn="just">
              <a:buNone/>
            </a:pPr>
            <a:r>
              <a:rPr lang="en-US" dirty="0"/>
              <a:t>Make two cherubim of gold—make them of hammered work—at the two ends of the cover. Make one cherub at one end and the other cherub at the other end; of one piece with the cover shall you make the cherubim at its two ends. The cherubim shall have their wings spread out above, shielding the cover with their wings. They shall confront each other, the faces of the cherubim being turned toward the cover.</a:t>
            </a:r>
            <a:r>
              <a:rPr lang="he-IL" dirty="0"/>
              <a:t> </a:t>
            </a:r>
            <a:r>
              <a:rPr lang="en-US" dirty="0"/>
              <a:t>(</a:t>
            </a:r>
            <a:r>
              <a:rPr lang="en-US" dirty="0" err="1"/>
              <a:t>Shemot</a:t>
            </a:r>
            <a:r>
              <a:rPr lang="en-US" dirty="0"/>
              <a:t> 25:18-20 JPS 1985)</a:t>
            </a:r>
          </a:p>
          <a:p>
            <a:pPr marL="0" indent="0">
              <a:buNone/>
            </a:pPr>
            <a:endParaRPr lang="en-US" dirty="0"/>
          </a:p>
        </p:txBody>
      </p:sp>
      <p:sp>
        <p:nvSpPr>
          <p:cNvPr id="4" name="Content Placeholder 3">
            <a:extLst>
              <a:ext uri="{FF2B5EF4-FFF2-40B4-BE49-F238E27FC236}">
                <a16:creationId xmlns:a16="http://schemas.microsoft.com/office/drawing/2014/main" id="{69706853-6503-4FC7-93EC-07A98BFCE0B5}"/>
              </a:ext>
            </a:extLst>
          </p:cNvPr>
          <p:cNvSpPr>
            <a:spLocks noGrp="1"/>
          </p:cNvSpPr>
          <p:nvPr>
            <p:ph sz="half" idx="2"/>
          </p:nvPr>
        </p:nvSpPr>
        <p:spPr/>
        <p:txBody>
          <a:bodyPr>
            <a:normAutofit fontScale="92500" lnSpcReduction="10000"/>
          </a:bodyPr>
          <a:lstStyle/>
          <a:p>
            <a:pPr marL="0" indent="0" algn="r" rtl="1">
              <a:buNone/>
            </a:pPr>
            <a:r>
              <a:rPr lang="he-IL" dirty="0"/>
              <a:t>שמות פרשת תרומה פרק כה </a:t>
            </a:r>
            <a:r>
              <a:rPr lang="he-IL" dirty="0" err="1"/>
              <a:t>יח</a:t>
            </a:r>
            <a:r>
              <a:rPr lang="he-IL" dirty="0"/>
              <a:t>-כ</a:t>
            </a:r>
          </a:p>
          <a:p>
            <a:pPr marL="0" indent="0" algn="r" rtl="1">
              <a:buNone/>
            </a:pPr>
            <a:r>
              <a:rPr lang="he-IL" dirty="0"/>
              <a:t>וְעָשִׂ֛יתָ שְׁנַ֥יִם כְּרֻבִ֖ים זָהָ֑ב מִקְשָׁה֙ תַּעֲשֶׂ֣ה אֹתָ֔ם מִשְּׁנֵ֖י קְצ֥וֹת הַכַּפֹּֽרֶת׃ </a:t>
            </a:r>
          </a:p>
          <a:p>
            <a:pPr marL="0" indent="0" algn="r" rtl="1">
              <a:buNone/>
            </a:pPr>
            <a:r>
              <a:rPr lang="he-IL" dirty="0"/>
              <a:t>וַ֠עֲשֵׂ֠ה כְּר֨וּב אֶחָ֤ד מִקָּצָה֙ מִזֶּ֔ה </a:t>
            </a:r>
            <a:r>
              <a:rPr lang="he-IL" dirty="0" err="1"/>
              <a:t>וּכְרוּב־אֶחָ֥ד</a:t>
            </a:r>
            <a:r>
              <a:rPr lang="he-IL" dirty="0"/>
              <a:t> מִקָּצָ֖ה מִזֶּ֑ה </a:t>
            </a:r>
            <a:r>
              <a:rPr lang="he-IL" dirty="0" err="1"/>
              <a:t>מִן־הַכַּפֹּ֛רֶת</a:t>
            </a:r>
            <a:r>
              <a:rPr lang="he-IL" dirty="0"/>
              <a:t> תַּעֲשׂ֥וּ </a:t>
            </a:r>
            <a:r>
              <a:rPr lang="he-IL" dirty="0" err="1"/>
              <a:t>אֶת־הַכְּרֻבִ֖ים</a:t>
            </a:r>
            <a:r>
              <a:rPr lang="he-IL" dirty="0"/>
              <a:t> </a:t>
            </a:r>
            <a:r>
              <a:rPr lang="he-IL" dirty="0" err="1"/>
              <a:t>עַל־שְׁנֵ֥י</a:t>
            </a:r>
            <a:r>
              <a:rPr lang="he-IL" dirty="0"/>
              <a:t> קְצוֹתָֽיו׃</a:t>
            </a:r>
          </a:p>
          <a:p>
            <a:pPr marL="0" indent="0" algn="r" rtl="1">
              <a:buNone/>
            </a:pPr>
            <a:r>
              <a:rPr lang="he-IL" dirty="0"/>
              <a:t>וְהָי֣וּ הַכְּרֻבִים֩ פֹּרְשֵׂ֨י כְנָפַ֜יִם לְמַ֗עְלָה סֹכְכִ֤ים בְּכַנְפֵיהֶם֙ </a:t>
            </a:r>
            <a:r>
              <a:rPr lang="he-IL" dirty="0" err="1"/>
              <a:t>עַל־הַכַּפֹּ֔רֶת</a:t>
            </a:r>
            <a:r>
              <a:rPr lang="he-IL" dirty="0"/>
              <a:t> וּפְנֵיהֶ֖ם אִ֣ישׁ </a:t>
            </a:r>
            <a:r>
              <a:rPr lang="he-IL" dirty="0" err="1"/>
              <a:t>אֶל־אָחִ֑יו</a:t>
            </a:r>
            <a:r>
              <a:rPr lang="he-IL" dirty="0"/>
              <a:t> </a:t>
            </a:r>
            <a:r>
              <a:rPr lang="he-IL" dirty="0" err="1"/>
              <a:t>אֶל־הַכַּפֹּ֔רֶת</a:t>
            </a:r>
            <a:r>
              <a:rPr lang="he-IL" dirty="0"/>
              <a:t> יִהְי֖וּ פְּנֵ֥י הַכְּרֻבִֽים: </a:t>
            </a:r>
            <a:endParaRPr lang="en-US" dirty="0"/>
          </a:p>
        </p:txBody>
      </p:sp>
    </p:spTree>
    <p:extLst>
      <p:ext uri="{BB962C8B-B14F-4D97-AF65-F5344CB8AC3E}">
        <p14:creationId xmlns:p14="http://schemas.microsoft.com/office/powerpoint/2010/main" val="1865970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D9D28-6AA9-4D67-8223-C70B069346FC}"/>
              </a:ext>
            </a:extLst>
          </p:cNvPr>
          <p:cNvSpPr>
            <a:spLocks noGrp="1"/>
          </p:cNvSpPr>
          <p:nvPr>
            <p:ph type="title"/>
          </p:nvPr>
        </p:nvSpPr>
        <p:spPr/>
        <p:txBody>
          <a:bodyPr/>
          <a:lstStyle/>
          <a:p>
            <a:r>
              <a:rPr lang="en-US" dirty="0"/>
              <a:t>Use in the </a:t>
            </a:r>
            <a:r>
              <a:rPr lang="en-US" dirty="0" err="1"/>
              <a:t>Mikdash</a:t>
            </a:r>
            <a:endParaRPr lang="en-US" dirty="0"/>
          </a:p>
        </p:txBody>
      </p:sp>
      <p:sp>
        <p:nvSpPr>
          <p:cNvPr id="3" name="Content Placeholder 2">
            <a:extLst>
              <a:ext uri="{FF2B5EF4-FFF2-40B4-BE49-F238E27FC236}">
                <a16:creationId xmlns:a16="http://schemas.microsoft.com/office/drawing/2014/main" id="{F9ED604F-9403-48AE-842F-D0A99C8F3EE6}"/>
              </a:ext>
            </a:extLst>
          </p:cNvPr>
          <p:cNvSpPr>
            <a:spLocks noGrp="1"/>
          </p:cNvSpPr>
          <p:nvPr>
            <p:ph sz="half" idx="1"/>
          </p:nvPr>
        </p:nvSpPr>
        <p:spPr/>
        <p:txBody>
          <a:bodyPr/>
          <a:lstStyle/>
          <a:p>
            <a:r>
              <a:rPr lang="en-US" dirty="0"/>
              <a:t>From </a:t>
            </a:r>
            <a:r>
              <a:rPr lang="en-US" dirty="0" err="1">
                <a:hlinkClick r:id="rId2"/>
              </a:rPr>
              <a:t>Machon</a:t>
            </a:r>
            <a:r>
              <a:rPr lang="en-US" dirty="0">
                <a:hlinkClick r:id="rId2"/>
              </a:rPr>
              <a:t> </a:t>
            </a:r>
            <a:r>
              <a:rPr lang="en-US" dirty="0" err="1">
                <a:hlinkClick r:id="rId2"/>
              </a:rPr>
              <a:t>HaMikdash</a:t>
            </a:r>
            <a:endParaRPr lang="en-US" dirty="0"/>
          </a:p>
          <a:p>
            <a:endParaRPr lang="en-US" dirty="0"/>
          </a:p>
        </p:txBody>
      </p:sp>
      <p:sp>
        <p:nvSpPr>
          <p:cNvPr id="4" name="Content Placeholder 3">
            <a:extLst>
              <a:ext uri="{FF2B5EF4-FFF2-40B4-BE49-F238E27FC236}">
                <a16:creationId xmlns:a16="http://schemas.microsoft.com/office/drawing/2014/main" id="{35177FE5-F68C-406A-AE46-8DD6C79705FC}"/>
              </a:ext>
            </a:extLst>
          </p:cNvPr>
          <p:cNvSpPr>
            <a:spLocks noGrp="1"/>
          </p:cNvSpPr>
          <p:nvPr>
            <p:ph sz="half" idx="2"/>
          </p:nvPr>
        </p:nvSpPr>
        <p:spPr/>
        <p:txBody>
          <a:bodyPr/>
          <a:lstStyle/>
          <a:p>
            <a:endParaRPr lang="en-US"/>
          </a:p>
        </p:txBody>
      </p:sp>
      <p:pic>
        <p:nvPicPr>
          <p:cNvPr id="6" name="Picture 5">
            <a:extLst>
              <a:ext uri="{FF2B5EF4-FFF2-40B4-BE49-F238E27FC236}">
                <a16:creationId xmlns:a16="http://schemas.microsoft.com/office/drawing/2014/main" id="{33210C75-AFCD-4A55-8493-F6E19CAD84A8}"/>
              </a:ext>
            </a:extLst>
          </p:cNvPr>
          <p:cNvPicPr>
            <a:picLocks noChangeAspect="1"/>
          </p:cNvPicPr>
          <p:nvPr/>
        </p:nvPicPr>
        <p:blipFill rotWithShape="1">
          <a:blip r:embed="rId3"/>
          <a:srcRect l="33251" t="18491" r="34124" b="23287"/>
          <a:stretch/>
        </p:blipFill>
        <p:spPr>
          <a:xfrm>
            <a:off x="6431280" y="1082598"/>
            <a:ext cx="5074920" cy="5094365"/>
          </a:xfrm>
          <a:prstGeom prst="rect">
            <a:avLst/>
          </a:prstGeom>
        </p:spPr>
      </p:pic>
    </p:spTree>
    <p:extLst>
      <p:ext uri="{BB962C8B-B14F-4D97-AF65-F5344CB8AC3E}">
        <p14:creationId xmlns:p14="http://schemas.microsoft.com/office/powerpoint/2010/main" val="1297457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8C7B8-437B-4CEA-917B-E0B98F86843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A81E5BE-7D7B-47EF-998A-D01F2D41BF16}"/>
              </a:ext>
            </a:extLst>
          </p:cNvPr>
          <p:cNvSpPr>
            <a:spLocks noGrp="1"/>
          </p:cNvSpPr>
          <p:nvPr>
            <p:ph sz="half" idx="1"/>
          </p:nvPr>
        </p:nvSpPr>
        <p:spPr>
          <a:xfrm>
            <a:off x="838200" y="1825625"/>
            <a:ext cx="2529840" cy="4351338"/>
          </a:xfrm>
        </p:spPr>
        <p:txBody>
          <a:bodyPr/>
          <a:lstStyle/>
          <a:p>
            <a:pPr marL="0" indent="0">
              <a:buNone/>
            </a:pPr>
            <a:r>
              <a:rPr lang="en-US" dirty="0"/>
              <a:t>On </a:t>
            </a:r>
            <a:r>
              <a:rPr lang="en-US" dirty="0" err="1"/>
              <a:t>Parochet</a:t>
            </a:r>
            <a:r>
              <a:rPr lang="en-US" dirty="0"/>
              <a:t> – curtain to Holy of Holies</a:t>
            </a:r>
          </a:p>
        </p:txBody>
      </p:sp>
      <p:sp>
        <p:nvSpPr>
          <p:cNvPr id="4" name="Content Placeholder 3">
            <a:extLst>
              <a:ext uri="{FF2B5EF4-FFF2-40B4-BE49-F238E27FC236}">
                <a16:creationId xmlns:a16="http://schemas.microsoft.com/office/drawing/2014/main" id="{C038C68C-458C-489E-BA80-B67621565486}"/>
              </a:ext>
            </a:extLst>
          </p:cNvPr>
          <p:cNvSpPr>
            <a:spLocks noGrp="1"/>
          </p:cNvSpPr>
          <p:nvPr>
            <p:ph sz="half" idx="2"/>
          </p:nvPr>
        </p:nvSpPr>
        <p:spPr/>
        <p:txBody>
          <a:bodyPr/>
          <a:lstStyle/>
          <a:p>
            <a:endParaRPr lang="en-US"/>
          </a:p>
        </p:txBody>
      </p:sp>
      <p:pic>
        <p:nvPicPr>
          <p:cNvPr id="6" name="Picture 5">
            <a:extLst>
              <a:ext uri="{FF2B5EF4-FFF2-40B4-BE49-F238E27FC236}">
                <a16:creationId xmlns:a16="http://schemas.microsoft.com/office/drawing/2014/main" id="{36A0664E-BE25-4A87-9969-A2AD438CC7F6}"/>
              </a:ext>
            </a:extLst>
          </p:cNvPr>
          <p:cNvPicPr>
            <a:picLocks noChangeAspect="1"/>
          </p:cNvPicPr>
          <p:nvPr/>
        </p:nvPicPr>
        <p:blipFill>
          <a:blip r:embed="rId2"/>
          <a:stretch>
            <a:fillRect/>
          </a:stretch>
        </p:blipFill>
        <p:spPr>
          <a:xfrm>
            <a:off x="3638550" y="365125"/>
            <a:ext cx="8553450" cy="6305550"/>
          </a:xfrm>
          <a:prstGeom prst="rect">
            <a:avLst/>
          </a:prstGeom>
        </p:spPr>
      </p:pic>
    </p:spTree>
    <p:extLst>
      <p:ext uri="{BB962C8B-B14F-4D97-AF65-F5344CB8AC3E}">
        <p14:creationId xmlns:p14="http://schemas.microsoft.com/office/powerpoint/2010/main" val="4203121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ECDEA4-EF6F-42B6-B443-45F7B63EF331}"/>
              </a:ext>
            </a:extLst>
          </p:cNvPr>
          <p:cNvSpPr>
            <a:spLocks noGrp="1"/>
          </p:cNvSpPr>
          <p:nvPr>
            <p:ph type="title"/>
          </p:nvPr>
        </p:nvSpPr>
        <p:spPr>
          <a:xfrm>
            <a:off x="838200" y="-244475"/>
            <a:ext cx="10515600" cy="1325563"/>
          </a:xfrm>
        </p:spPr>
        <p:txBody>
          <a:bodyPr/>
          <a:lstStyle/>
          <a:p>
            <a:r>
              <a:rPr lang="en-US" dirty="0"/>
              <a:t>Cherubs in Heaven? Ezekiel Chapter 10</a:t>
            </a:r>
          </a:p>
        </p:txBody>
      </p:sp>
      <p:sp>
        <p:nvSpPr>
          <p:cNvPr id="6" name="Content Placeholder 5">
            <a:extLst>
              <a:ext uri="{FF2B5EF4-FFF2-40B4-BE49-F238E27FC236}">
                <a16:creationId xmlns:a16="http://schemas.microsoft.com/office/drawing/2014/main" id="{EDFA7E5F-1AD5-4E1A-A360-DCFF986B8CFE}"/>
              </a:ext>
            </a:extLst>
          </p:cNvPr>
          <p:cNvSpPr>
            <a:spLocks noGrp="1"/>
          </p:cNvSpPr>
          <p:nvPr>
            <p:ph idx="1"/>
          </p:nvPr>
        </p:nvSpPr>
        <p:spPr>
          <a:xfrm>
            <a:off x="228600" y="762000"/>
            <a:ext cx="11506200" cy="5897880"/>
          </a:xfrm>
        </p:spPr>
        <p:txBody>
          <a:bodyPr>
            <a:normAutofit fontScale="85000" lnSpcReduction="20000"/>
          </a:bodyPr>
          <a:lstStyle/>
          <a:p>
            <a:pPr marL="0" indent="0" algn="just">
              <a:buNone/>
            </a:pPr>
            <a:r>
              <a:rPr lang="en-US" sz="3200" dirty="0"/>
              <a:t>I looked, and on the expanse over the heads of the cherubs, there was something like a sapphire stone; an appearance resembling a throne could be seen over them.  He spoke to the man clothed in linen and said, “Step inside the wheelwork, under the cherubs, and fill your hands with glowing coals from among the cherubs, and scatter them over the city.” And he went in as I looked on.  Now the cherubs were standing on the south side of the House when the man entered, and the cloud filled the inner court.  But when the Presence of the LORD moved from the cherubs to the platform of the House, the House was filled with the cloud, and the court was filled with the radiance of the Presence of the LORD.  The sound of the cherubs’ wings could be heard as far as the outer court, like the voice of El Shaddai when He speaks.  When He commanded the man dressed in linen: “Take fire from among the cherubs within the wheelwork,” he went in and stood beside a wheel.  And a cherub stretched out his hand among the cherubs to the fire that was among the cherubs; he took some and put it into the hands of him who was clothed in linen, who took it and went out.  The cherubs appeared to have the form of a man’s hand under their wings.  I could see that there were four wheels beside the cherubs, one wheel beside each of the cherubs; as for the appearance of the wheels, they gleamed like the beryl stone.  In appearance, the four had the same form, as if there were two wheels cutting through each other.  </a:t>
            </a:r>
          </a:p>
        </p:txBody>
      </p:sp>
    </p:spTree>
    <p:extLst>
      <p:ext uri="{BB962C8B-B14F-4D97-AF65-F5344CB8AC3E}">
        <p14:creationId xmlns:p14="http://schemas.microsoft.com/office/powerpoint/2010/main" val="3920355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2455</TotalTime>
  <Words>3593</Words>
  <Application>Microsoft Office PowerPoint</Application>
  <PresentationFormat>Widescreen</PresentationFormat>
  <Paragraphs>102</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founders-grotesk</vt:lpstr>
      <vt:lpstr>Times New Roman</vt:lpstr>
      <vt:lpstr>Office Theme</vt:lpstr>
      <vt:lpstr>Cherubs and Griffons</vt:lpstr>
      <vt:lpstr>What are Cherubs and Griffins?</vt:lpstr>
      <vt:lpstr>Aren’t Cherubs Angels?</vt:lpstr>
      <vt:lpstr>Cherubs in Tanakh</vt:lpstr>
      <vt:lpstr>Garden of Eden</vt:lpstr>
      <vt:lpstr>Cherubs over the Aron</vt:lpstr>
      <vt:lpstr>Use in the Mikdash</vt:lpstr>
      <vt:lpstr>PowerPoint Presentation</vt:lpstr>
      <vt:lpstr>Cherubs in Heaven? Ezekiel Chapter 10</vt:lpstr>
      <vt:lpstr>Cherubs in Heaven? Ezekiel Chapter 10</vt:lpstr>
      <vt:lpstr>What did face of Cherubs look like? (Sukkah 5b)</vt:lpstr>
      <vt:lpstr>Where did they face? (Baba Batra 99a)</vt:lpstr>
      <vt:lpstr>A Second Set in Temple (Divrei haYamim II 3:10-13)</vt:lpstr>
      <vt:lpstr>PowerPoint Presentation</vt:lpstr>
      <vt:lpstr>Can you make cherubs? (Shulchan Aruch YD:141:4)</vt:lpstr>
      <vt:lpstr>Guide for the Perplexed 3, 45 Friedlander translation</vt:lpstr>
      <vt:lpstr>Alternative Etymology for Cherub</vt:lpstr>
      <vt:lpstr>Forbidden Figure</vt:lpstr>
      <vt:lpstr>PowerPoint Presentation</vt:lpstr>
      <vt:lpstr>What is a Griffin/Gryphon?</vt:lpstr>
      <vt:lpstr>Midrashim on King Solomon, Throne and Hippodrome of King Solomon (published 1872)</vt:lpstr>
      <vt:lpstr>PowerPoint Presentation</vt:lpstr>
      <vt:lpstr>PowerPoint Presentation</vt:lpstr>
      <vt:lpstr>PowerPoint Presentation</vt:lpstr>
      <vt:lpstr>Rabbi Professor Joshua Berman</vt:lpstr>
      <vt:lpstr>PowerPoint Presentation</vt:lpstr>
      <vt:lpstr>PowerPoint Presentation</vt:lpstr>
      <vt:lpstr>PowerPoint Presentation</vt:lpstr>
      <vt:lpstr>Griffon in Daniel? (Daniel 7:4)</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Griffons</dc:title>
  <dc:creator>Chaim</dc:creator>
  <cp:lastModifiedBy>Chaim</cp:lastModifiedBy>
  <cp:revision>27</cp:revision>
  <dcterms:created xsi:type="dcterms:W3CDTF">2021-05-05T23:56:34Z</dcterms:created>
  <dcterms:modified xsi:type="dcterms:W3CDTF">2021-05-20T07:14:59Z</dcterms:modified>
</cp:coreProperties>
</file>