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3" r:id="rId4"/>
    <p:sldId id="259" r:id="rId5"/>
    <p:sldId id="274" r:id="rId6"/>
    <p:sldId id="272" r:id="rId7"/>
    <p:sldId id="273" r:id="rId8"/>
    <p:sldId id="271" r:id="rId9"/>
    <p:sldId id="275" r:id="rId10"/>
    <p:sldId id="282" r:id="rId11"/>
    <p:sldId id="285" r:id="rId12"/>
    <p:sldId id="260" r:id="rId13"/>
    <p:sldId id="284" r:id="rId14"/>
    <p:sldId id="286" r:id="rId15"/>
    <p:sldId id="287" r:id="rId16"/>
    <p:sldId id="290" r:id="rId17"/>
    <p:sldId id="269" r:id="rId18"/>
    <p:sldId id="276" r:id="rId19"/>
    <p:sldId id="277" r:id="rId20"/>
    <p:sldId id="278" r:id="rId21"/>
    <p:sldId id="279" r:id="rId22"/>
    <p:sldId id="280" r:id="rId23"/>
    <p:sldId id="281" r:id="rId24"/>
    <p:sldId id="288" r:id="rId25"/>
    <p:sldId id="289"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4554-4A1E-4C43-B238-F306FC04C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E601C-6667-4E4B-A53D-AE8FCD28D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6B2D5B-3DBC-4E86-B12E-C0BD0DB12EC0}"/>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E36D94D7-0CE3-4201-AD6C-3E0921742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3A53A-42D2-44E5-B6B2-6BFA2D420BBC}"/>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109751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57ED-E470-4FE5-AD91-32C8AD25C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B9A4F-92A4-416A-85E6-608F66988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D58AA-7D75-4427-BC4F-21573097AEA4}"/>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BBBA2FC9-4153-491A-90F2-CC460E63D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0414B-0B75-4D5A-B6BA-32748E1536D5}"/>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57416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42DE3-A6F5-404E-8E8B-9D6B55E4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D66FB-F0D9-4554-BBA4-66F642A47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BF8E9-4A3A-49FD-9377-5BEED67F0574}"/>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F2CC897B-1FC7-487C-9B75-95E3E691C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D4F3-6B57-4B70-A477-09DC4E03BCC1}"/>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195698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7015-C7E5-4D5A-9207-D2B4D7D5B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A55BC-557A-4310-8B9D-997379ADA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B3A20-2794-449C-B9F3-E5271A429974}"/>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31B8BE89-2E36-4C8F-B238-F2E08B805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81045-4E4B-418A-9438-5DEF2CC7E8E0}"/>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35692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7E8D-48F4-4B8C-9345-4F251BEE4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1A225F-7332-434A-9A0C-DEC801CA2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A6965-4EF6-4CE4-87FF-D74194941727}"/>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F6513878-B027-454A-8297-5DCDCC83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9614C-BE31-40A3-98DD-E02727218E2B}"/>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76549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A3B9-42CD-4CB6-BA4F-AE31F6928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E4D6B-D2BF-42CE-8DA1-4D6AD75C5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896F5-9038-4DEC-BF9C-10A9137BF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E4F9C0-5999-4C7A-85BC-749753CD5040}"/>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6" name="Footer Placeholder 5">
            <a:extLst>
              <a:ext uri="{FF2B5EF4-FFF2-40B4-BE49-F238E27FC236}">
                <a16:creationId xmlns:a16="http://schemas.microsoft.com/office/drawing/2014/main" id="{B32668C0-A5F0-4EA6-9B9B-EB85CDEBF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99ECC-64A5-4083-93C9-B49B09146B3B}"/>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25099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D174-9E49-4539-9B4C-FFD0CA9716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8750A-32B5-4CE1-80D0-9818795F0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36410-BC45-4205-AB43-EB661DB35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3524A-40E5-4325-AB2E-976CF3A74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2548E-9080-46F6-B1E1-18C4216673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F12F50-7FB6-4466-B72F-E15734EBB43B}"/>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8" name="Footer Placeholder 7">
            <a:extLst>
              <a:ext uri="{FF2B5EF4-FFF2-40B4-BE49-F238E27FC236}">
                <a16:creationId xmlns:a16="http://schemas.microsoft.com/office/drawing/2014/main" id="{0EDB7C7A-A934-4028-A88D-751B367E94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4B0E57-81ED-466D-AFB9-8C2815346DDE}"/>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03032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0E54-14CC-46DE-A788-37F64E4A7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C6949-3335-4215-99FB-951F344D04F3}"/>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4" name="Footer Placeholder 3">
            <a:extLst>
              <a:ext uri="{FF2B5EF4-FFF2-40B4-BE49-F238E27FC236}">
                <a16:creationId xmlns:a16="http://schemas.microsoft.com/office/drawing/2014/main" id="{3C3BEF88-EB44-45EA-BBF9-A3581F8C2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B39CA9-4A5F-42C7-A2DF-C68D087F4CAA}"/>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174719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48C4C-6127-455C-B9A5-2C04FC4CAD47}"/>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3" name="Footer Placeholder 2">
            <a:extLst>
              <a:ext uri="{FF2B5EF4-FFF2-40B4-BE49-F238E27FC236}">
                <a16:creationId xmlns:a16="http://schemas.microsoft.com/office/drawing/2014/main" id="{B3422347-8144-4DF2-A58D-665601007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E65AA-3190-4D53-A608-57C0D7EC3DD5}"/>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4004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E312-FBC5-4441-AC11-A8D1EDBBE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9F021-0E3D-4FE1-A121-30E0C760F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68E28-D1B8-4E7B-84A1-02134A0A7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1E7BF-C636-4F84-8DA2-A26DD4EEE5F6}"/>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6" name="Footer Placeholder 5">
            <a:extLst>
              <a:ext uri="{FF2B5EF4-FFF2-40B4-BE49-F238E27FC236}">
                <a16:creationId xmlns:a16="http://schemas.microsoft.com/office/drawing/2014/main" id="{1F0C5D79-9829-4F36-A9C5-886BAB557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CB9FF-3F5B-4A7E-8036-46DF3B875625}"/>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48587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75FF-9AA9-416C-8E06-A62AC7AD7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C117F6-38CA-4A06-B257-1C8FA05CA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ABD8F-EB2D-4A20-8E77-439C97EA6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5988E-9A39-4907-B715-5F31A23BA6F5}"/>
              </a:ext>
            </a:extLst>
          </p:cNvPr>
          <p:cNvSpPr>
            <a:spLocks noGrp="1"/>
          </p:cNvSpPr>
          <p:nvPr>
            <p:ph type="dt" sz="half" idx="10"/>
          </p:nvPr>
        </p:nvSpPr>
        <p:spPr/>
        <p:txBody>
          <a:bodyPr/>
          <a:lstStyle/>
          <a:p>
            <a:fld id="{A53E553B-CA44-4C8F-AE67-63B90A8A1B3C}" type="datetimeFigureOut">
              <a:rPr lang="en-US" smtClean="0"/>
              <a:t>6/29/2021</a:t>
            </a:fld>
            <a:endParaRPr lang="en-US"/>
          </a:p>
        </p:txBody>
      </p:sp>
      <p:sp>
        <p:nvSpPr>
          <p:cNvPr id="6" name="Footer Placeholder 5">
            <a:extLst>
              <a:ext uri="{FF2B5EF4-FFF2-40B4-BE49-F238E27FC236}">
                <a16:creationId xmlns:a16="http://schemas.microsoft.com/office/drawing/2014/main" id="{D5DD5D4D-57CC-424C-BAC4-7AC592F5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C56BA-786D-474A-B688-060538D8EB30}"/>
              </a:ext>
            </a:extLst>
          </p:cNvPr>
          <p:cNvSpPr>
            <a:spLocks noGrp="1"/>
          </p:cNvSpPr>
          <p:nvPr>
            <p:ph type="sldNum" sz="quarter" idx="12"/>
          </p:nvPr>
        </p:nvSpPr>
        <p:spPr/>
        <p:txBody>
          <a:bodyPr/>
          <a:lstStyle/>
          <a:p>
            <a:fld id="{C607E751-A0E3-4D93-8571-E85BA967AC4A}" type="slidenum">
              <a:rPr lang="en-US" smtClean="0"/>
              <a:t>‹#›</a:t>
            </a:fld>
            <a:endParaRPr lang="en-US"/>
          </a:p>
        </p:txBody>
      </p:sp>
    </p:spTree>
    <p:extLst>
      <p:ext uri="{BB962C8B-B14F-4D97-AF65-F5344CB8AC3E}">
        <p14:creationId xmlns:p14="http://schemas.microsoft.com/office/powerpoint/2010/main" val="233193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BA527-5FF1-461B-B4D2-70DEC0174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B7A65-F559-4CBD-ADC3-52BD3B35B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471EB-0178-43C0-A844-8B7570E2C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E553B-CA44-4C8F-AE67-63B90A8A1B3C}" type="datetimeFigureOut">
              <a:rPr lang="en-US" smtClean="0"/>
              <a:t>6/29/2021</a:t>
            </a:fld>
            <a:endParaRPr lang="en-US"/>
          </a:p>
        </p:txBody>
      </p:sp>
      <p:sp>
        <p:nvSpPr>
          <p:cNvPr id="5" name="Footer Placeholder 4">
            <a:extLst>
              <a:ext uri="{FF2B5EF4-FFF2-40B4-BE49-F238E27FC236}">
                <a16:creationId xmlns:a16="http://schemas.microsoft.com/office/drawing/2014/main" id="{2CBA10B5-F076-4447-8B0A-CFEC1E546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1E3E19-834E-4629-9192-837E1D6DB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7E751-A0E3-4D93-8571-E85BA967AC4A}" type="slidenum">
              <a:rPr lang="en-US" smtClean="0"/>
              <a:t>‹#›</a:t>
            </a:fld>
            <a:endParaRPr lang="en-US"/>
          </a:p>
        </p:txBody>
      </p:sp>
    </p:spTree>
    <p:extLst>
      <p:ext uri="{BB962C8B-B14F-4D97-AF65-F5344CB8AC3E}">
        <p14:creationId xmlns:p14="http://schemas.microsoft.com/office/powerpoint/2010/main" val="16270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ekhilta_d'Rabbi_Yishmael.19.4.3" TargetMode="External"/><Relationship Id="rId2" Type="http://schemas.openxmlformats.org/officeDocument/2006/relationships/hyperlink" Target="/Exodus.19.4" TargetMode="External"/><Relationship Id="rId1" Type="http://schemas.openxmlformats.org/officeDocument/2006/relationships/slideLayout" Target="../slideLayouts/slideLayout4.xml"/><Relationship Id="rId6" Type="http://schemas.openxmlformats.org/officeDocument/2006/relationships/hyperlink" Target="/Exodus.14" TargetMode="External"/><Relationship Id="rId5" Type="http://schemas.openxmlformats.org/officeDocument/2006/relationships/hyperlink" Target="/Exodus.19" TargetMode="External"/><Relationship Id="rId4" Type="http://schemas.openxmlformats.org/officeDocument/2006/relationships/hyperlink" Target="/Exodus.14.19-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zootorah.com/essays/the-identity-of-the-nesher"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Job.39.13" TargetMode="External"/><Relationship Id="rId2" Type="http://schemas.openxmlformats.org/officeDocument/2006/relationships/hyperlink" Target="/Job.39.13-1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aat.ac.il/daat/kitveyet/betmikra/kanaf.ht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ynagogues.kinneret.ac.il/he/synagogues/%D7%91%D7%99%D7%AA-%D7%90%D7%9C%D7%A4%D7%90/"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Psalms.147.9"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B8A-F8A9-4CC8-B47F-A8CDE5CBFE20}"/>
              </a:ext>
            </a:extLst>
          </p:cNvPr>
          <p:cNvSpPr>
            <a:spLocks noGrp="1"/>
          </p:cNvSpPr>
          <p:nvPr>
            <p:ph type="ctrTitle"/>
          </p:nvPr>
        </p:nvSpPr>
        <p:spPr/>
        <p:txBody>
          <a:bodyPr/>
          <a:lstStyle/>
          <a:p>
            <a:r>
              <a:rPr lang="en-US" dirty="0"/>
              <a:t>Jewish Art: Birds</a:t>
            </a:r>
          </a:p>
        </p:txBody>
      </p:sp>
      <p:sp>
        <p:nvSpPr>
          <p:cNvPr id="3" name="Subtitle 2">
            <a:extLst>
              <a:ext uri="{FF2B5EF4-FFF2-40B4-BE49-F238E27FC236}">
                <a16:creationId xmlns:a16="http://schemas.microsoft.com/office/drawing/2014/main" id="{B8EDF404-6419-4AE0-AB98-7A4F0AAA1743}"/>
              </a:ext>
            </a:extLst>
          </p:cNvPr>
          <p:cNvSpPr>
            <a:spLocks noGrp="1"/>
          </p:cNvSpPr>
          <p:nvPr>
            <p:ph type="subTitle" idx="1"/>
          </p:nvPr>
        </p:nvSpPr>
        <p:spPr/>
        <p:txBody>
          <a:bodyPr/>
          <a:lstStyle/>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6C016B1E-DE65-4321-8F05-44B122DFBDA8}"/>
              </a:ext>
            </a:extLst>
          </p:cNvPr>
          <p:cNvPicPr preferRelativeResize="0"/>
          <p:nvPr/>
        </p:nvPicPr>
        <p:blipFill rotWithShape="1">
          <a:blip r:embed="rId2">
            <a:alphaModFix/>
          </a:blip>
          <a:srcRect/>
          <a:stretch/>
        </p:blipFill>
        <p:spPr>
          <a:xfrm>
            <a:off x="187496" y="7850"/>
            <a:ext cx="2216775" cy="2216775"/>
          </a:xfrm>
          <a:prstGeom prst="rect">
            <a:avLst/>
          </a:prstGeom>
          <a:noFill/>
          <a:ln>
            <a:noFill/>
          </a:ln>
        </p:spPr>
      </p:pic>
      <p:pic>
        <p:nvPicPr>
          <p:cNvPr id="5" name="Google Shape;57;p13">
            <a:extLst>
              <a:ext uri="{FF2B5EF4-FFF2-40B4-BE49-F238E27FC236}">
                <a16:creationId xmlns:a16="http://schemas.microsoft.com/office/drawing/2014/main" id="{DC38D81F-9E68-40BD-9F1A-967F365B0CEA}"/>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91418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1D5B-B81D-404E-8A02-FD0C32F15903}"/>
              </a:ext>
            </a:extLst>
          </p:cNvPr>
          <p:cNvSpPr>
            <a:spLocks noGrp="1"/>
          </p:cNvSpPr>
          <p:nvPr>
            <p:ph type="title"/>
          </p:nvPr>
        </p:nvSpPr>
        <p:spPr/>
        <p:txBody>
          <a:bodyPr/>
          <a:lstStyle/>
          <a:p>
            <a:r>
              <a:rPr lang="en-US" dirty="0" err="1"/>
              <a:t>Devarim</a:t>
            </a:r>
            <a:r>
              <a:rPr lang="en-US" dirty="0"/>
              <a:t> 32: 12</a:t>
            </a:r>
          </a:p>
        </p:txBody>
      </p:sp>
      <p:sp>
        <p:nvSpPr>
          <p:cNvPr id="3" name="Content Placeholder 2">
            <a:extLst>
              <a:ext uri="{FF2B5EF4-FFF2-40B4-BE49-F238E27FC236}">
                <a16:creationId xmlns:a16="http://schemas.microsoft.com/office/drawing/2014/main" id="{427029E6-B2A3-4D09-82A4-0BA22C29649A}"/>
              </a:ext>
            </a:extLst>
          </p:cNvPr>
          <p:cNvSpPr>
            <a:spLocks noGrp="1"/>
          </p:cNvSpPr>
          <p:nvPr>
            <p:ph sz="half" idx="1"/>
          </p:nvPr>
        </p:nvSpPr>
        <p:spPr>
          <a:xfrm>
            <a:off x="838200" y="1825625"/>
            <a:ext cx="6468122" cy="4351338"/>
          </a:xfrm>
        </p:spPr>
        <p:txBody>
          <a:bodyPr>
            <a:normAutofit fontScale="62500" lnSpcReduction="20000"/>
          </a:bodyPr>
          <a:lstStyle/>
          <a:p>
            <a:pPr marL="0" indent="0">
              <a:buNone/>
            </a:pPr>
            <a:r>
              <a:rPr lang="en-US" dirty="0"/>
              <a:t>Like an eagle who rouses his nestlings, Gliding down to his young, So did He spread His wings and take him, Bear him along on His pinions; </a:t>
            </a:r>
          </a:p>
          <a:p>
            <a:pPr marL="0" indent="0" algn="just">
              <a:buNone/>
            </a:pPr>
            <a:r>
              <a:rPr lang="en-US" dirty="0" err="1"/>
              <a:t>Rashi</a:t>
            </a:r>
            <a:r>
              <a:rPr lang="en-US" dirty="0"/>
              <a:t> - SPREADETH ABROAD ITS WINGS, TAKETH IT — When it comes to remove them (the young) from one place to another, it does not take them with its claws, as other birds do: because other birds are afraid of the eagle that soars so high and flies above them, therefore they carry them (the young) by their (the mother’s) claws for fear of the </a:t>
            </a:r>
            <a:r>
              <a:rPr lang="en-US" dirty="0" err="1"/>
              <a:t>nesher</a:t>
            </a:r>
            <a:r>
              <a:rPr lang="en-US" dirty="0"/>
              <a:t>. But the </a:t>
            </a:r>
            <a:r>
              <a:rPr lang="en-US" dirty="0" err="1"/>
              <a:t>nesher</a:t>
            </a:r>
            <a:r>
              <a:rPr lang="en-US" dirty="0"/>
              <a:t> is afraid only of an arrow, therefore it carries them (the young) on its wings, saying, “It is better that the arrow pierce me than that it should pierce my young”. So, too, the Holy One, blessed be He, says, (</a:t>
            </a:r>
            <a:r>
              <a:rPr lang="en-US" dirty="0">
                <a:hlinkClick r:id="rId2" action="ppaction://hlinkfile"/>
              </a:rPr>
              <a:t>Exodus 19:4</a:t>
            </a:r>
            <a:r>
              <a:rPr lang="en-US" dirty="0"/>
              <a:t>) “I bare you as on Nesher’s wings” (</a:t>
            </a:r>
            <a:r>
              <a:rPr lang="en-US" dirty="0" err="1">
                <a:hlinkClick r:id="rId3" action="ppaction://hlinkfile"/>
              </a:rPr>
              <a:t>Mekhilta</a:t>
            </a:r>
            <a:r>
              <a:rPr lang="en-US" dirty="0">
                <a:hlinkClick r:id="rId3" action="ppaction://hlinkfile"/>
              </a:rPr>
              <a:t> </a:t>
            </a:r>
            <a:r>
              <a:rPr lang="en-US" dirty="0" err="1">
                <a:hlinkClick r:id="rId3" action="ppaction://hlinkfile"/>
              </a:rPr>
              <a:t>d'Rabbi</a:t>
            </a:r>
            <a:r>
              <a:rPr lang="en-US" dirty="0">
                <a:hlinkClick r:id="rId3" action="ppaction://hlinkfile"/>
              </a:rPr>
              <a:t> </a:t>
            </a:r>
            <a:r>
              <a:rPr lang="en-US" dirty="0" err="1">
                <a:hlinkClick r:id="rId3" action="ppaction://hlinkfile"/>
              </a:rPr>
              <a:t>Yishmael</a:t>
            </a:r>
            <a:r>
              <a:rPr lang="en-US" dirty="0">
                <a:hlinkClick r:id="rId3" action="ppaction://hlinkfile"/>
              </a:rPr>
              <a:t> 19:4:3</a:t>
            </a:r>
            <a:r>
              <a:rPr lang="en-US" dirty="0"/>
              <a:t>): when the Egyptians marched after them and overtook them at the Red Sea, they threw arrows and stone missiles at them, whereupon at once “The angel of God moved … and came between the camp of Egypt [and the camp of Israel]” that it might receive the arrows etc. (</a:t>
            </a:r>
            <a:r>
              <a:rPr lang="en-US" dirty="0">
                <a:hlinkClick r:id="rId4" action="ppaction://hlinkfile"/>
              </a:rPr>
              <a:t>Exodus 14:19—20</a:t>
            </a:r>
            <a:r>
              <a:rPr lang="en-US" dirty="0"/>
              <a:t> And </a:t>
            </a:r>
            <a:r>
              <a:rPr lang="en-US" dirty="0" err="1"/>
              <a:t>Rashi</a:t>
            </a:r>
            <a:r>
              <a:rPr lang="en-US" dirty="0"/>
              <a:t> thereon).</a:t>
            </a:r>
          </a:p>
        </p:txBody>
      </p:sp>
      <p:sp>
        <p:nvSpPr>
          <p:cNvPr id="4" name="Content Placeholder 3">
            <a:extLst>
              <a:ext uri="{FF2B5EF4-FFF2-40B4-BE49-F238E27FC236}">
                <a16:creationId xmlns:a16="http://schemas.microsoft.com/office/drawing/2014/main" id="{BBF26CD8-140F-48A1-8EB0-70D50E438F75}"/>
              </a:ext>
            </a:extLst>
          </p:cNvPr>
          <p:cNvSpPr>
            <a:spLocks noGrp="1"/>
          </p:cNvSpPr>
          <p:nvPr>
            <p:ph sz="half" idx="2"/>
          </p:nvPr>
        </p:nvSpPr>
        <p:spPr>
          <a:xfrm>
            <a:off x="7634796" y="1825625"/>
            <a:ext cx="3719004" cy="4351338"/>
          </a:xfrm>
        </p:spPr>
        <p:txBody>
          <a:bodyPr>
            <a:normAutofit fontScale="62500" lnSpcReduction="20000"/>
          </a:bodyPr>
          <a:lstStyle/>
          <a:p>
            <a:pPr marL="0" indent="0" algn="r" rtl="1">
              <a:buNone/>
            </a:pPr>
            <a:r>
              <a:rPr lang="he-IL" dirty="0"/>
              <a:t>כְּנֶ֙שֶׁר֙ יָעִ֣יר קִנּ֔וֹ </a:t>
            </a:r>
            <a:r>
              <a:rPr lang="he-IL" dirty="0" err="1"/>
              <a:t>עַל־גּוֹזָלָ֖יו</a:t>
            </a:r>
            <a:r>
              <a:rPr lang="he-IL" dirty="0"/>
              <a:t> יְרַחֵ֑ף {ס}         יִפְרֹ֤שׂ כְּנָפָיו֙ </a:t>
            </a:r>
            <a:r>
              <a:rPr lang="he-IL" dirty="0" err="1"/>
              <a:t>יִקָּחֵ֔הו</a:t>
            </a:r>
            <a:r>
              <a:rPr lang="he-IL" dirty="0"/>
              <a:t>ּ </a:t>
            </a:r>
            <a:r>
              <a:rPr lang="he-IL" dirty="0" err="1"/>
              <a:t>יִשָּׂאֵ֖הו</a:t>
            </a:r>
            <a:r>
              <a:rPr lang="he-IL" dirty="0"/>
              <a:t>ּ </a:t>
            </a:r>
            <a:r>
              <a:rPr lang="he-IL" dirty="0" err="1"/>
              <a:t>עַל־אֶבְרָתֽו</a:t>
            </a:r>
            <a:r>
              <a:rPr lang="he-IL" dirty="0"/>
              <a:t>ֹ׃ </a:t>
            </a:r>
            <a:endParaRPr lang="en-US" dirty="0"/>
          </a:p>
          <a:p>
            <a:pPr marL="0" indent="0" algn="just" rtl="1">
              <a:buNone/>
            </a:pPr>
            <a:r>
              <a:rPr lang="he-IL" b="1" dirty="0"/>
              <a:t>רש"י - יפרש כנפיו </a:t>
            </a:r>
            <a:r>
              <a:rPr lang="he-IL" b="1" dirty="0" err="1"/>
              <a:t>יקחהו</a:t>
            </a:r>
            <a:r>
              <a:rPr lang="he-IL" b="1" dirty="0"/>
              <a:t>.</a:t>
            </a:r>
            <a:r>
              <a:rPr lang="he-IL" dirty="0"/>
              <a:t> כְּשֶׁבָּא </a:t>
            </a:r>
            <a:r>
              <a:rPr lang="he-IL" dirty="0" err="1"/>
              <a:t>לִטְּלָם</a:t>
            </a:r>
            <a:r>
              <a:rPr lang="he-IL" dirty="0"/>
              <a:t> מִמָּקוֹם לְמָקוֹם אֵינוֹ </a:t>
            </a:r>
            <a:r>
              <a:rPr lang="he-IL" dirty="0" err="1"/>
              <a:t>נוֹטְלָן</a:t>
            </a:r>
            <a:r>
              <a:rPr lang="he-IL" dirty="0"/>
              <a:t> בְּרַגְלָיו כִּשְׁאָר עוֹפוֹת, לְפִי שֶׁשְּׁאָר עוֹפוֹת יְרֵאִים מִן הַנֶּשֶׁר שֶׁהוּא מַגְבִּיהַּ לָעוּף וּפוֹרֵחַ עֲלֵיהֶם, לְפִיכָךְ נוֹשְׂאָן בְּרַגְלָיו, מִפְּנֵי הַנֶּשֶׁר, אֲבָל הַנֶּשֶׁר אֵינוֹ יָרֵא אֶלָּא מִן הַחֵץ, לְפִיכָךְ נוֹשְׂאָן עַל כְּנָפָיו, אוֹמֵר מוּטָב שֶׁיִּכָּנֵס הַחֵץ בִּי וְלֹא יִכָּנֵס בְּבָנַי, אַף הַקָּבָּ"ה (</a:t>
            </a:r>
            <a:r>
              <a:rPr lang="he-IL" dirty="0">
                <a:hlinkClick r:id="rId5" action="ppaction://hlinkfile"/>
              </a:rPr>
              <a:t>שמות י"ט</a:t>
            </a:r>
            <a:r>
              <a:rPr lang="he-IL" dirty="0"/>
              <a:t>) "וָאֶשָּׂא אֶתְכֶם עַל כַּנְפֵי נְשָׁרִים" — כְּשֶׁנָּסְעוּ מִצְרַיִם אַחֲרֵיהֶם וְהִשִּׂיגוּם עַל הַיָּם הָיוּ זוֹרְקִים בָּהֶם חִצִּים וְאַבְנֵי בָּלִיסְטְרָאוֹת, מִיָּד "</a:t>
            </a:r>
            <a:r>
              <a:rPr lang="he-IL" dirty="0" err="1"/>
              <a:t>וַיִּסַּע</a:t>
            </a:r>
            <a:r>
              <a:rPr lang="he-IL" dirty="0"/>
              <a:t> מַלְאַךְ </a:t>
            </a:r>
            <a:r>
              <a:rPr lang="he-IL" dirty="0" err="1"/>
              <a:t>הָאֱלֹהִים</a:t>
            </a:r>
            <a:r>
              <a:rPr lang="he-IL" dirty="0"/>
              <a:t> וְגוֹ' וַיָּבֹא בֵּין מַחֲנֵה מִצְרַיִם וְגוֹ'" (</a:t>
            </a:r>
            <a:r>
              <a:rPr lang="he-IL" dirty="0">
                <a:hlinkClick r:id="rId6" action="ppaction://hlinkfile"/>
              </a:rPr>
              <a:t>שמות י"ד</a:t>
            </a:r>
            <a:r>
              <a:rPr lang="he-IL" dirty="0"/>
              <a:t>): </a:t>
            </a:r>
            <a:r>
              <a:rPr lang="en-US" dirty="0" err="1"/>
              <a:t>יפרש</a:t>
            </a:r>
            <a:r>
              <a:rPr lang="en-US" dirty="0"/>
              <a:t> </a:t>
            </a:r>
            <a:r>
              <a:rPr lang="en-US" dirty="0" err="1"/>
              <a:t>כנפיו</a:t>
            </a:r>
            <a:r>
              <a:rPr lang="en-US" dirty="0"/>
              <a:t> </a:t>
            </a:r>
            <a:r>
              <a:rPr lang="en-US" dirty="0" err="1"/>
              <a:t>יקחהו</a:t>
            </a:r>
            <a:endParaRPr lang="en-US" dirty="0"/>
          </a:p>
        </p:txBody>
      </p:sp>
    </p:spTree>
    <p:extLst>
      <p:ext uri="{BB962C8B-B14F-4D97-AF65-F5344CB8AC3E}">
        <p14:creationId xmlns:p14="http://schemas.microsoft.com/office/powerpoint/2010/main" val="203217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88F6-A006-41AA-B65B-397B1A0F1A8A}"/>
              </a:ext>
            </a:extLst>
          </p:cNvPr>
          <p:cNvSpPr>
            <a:spLocks noGrp="1"/>
          </p:cNvSpPr>
          <p:nvPr>
            <p:ph type="title"/>
          </p:nvPr>
        </p:nvSpPr>
        <p:spPr/>
        <p:txBody>
          <a:bodyPr/>
          <a:lstStyle/>
          <a:p>
            <a:r>
              <a:rPr lang="en-US" dirty="0"/>
              <a:t>Connotations of Nesher</a:t>
            </a:r>
          </a:p>
        </p:txBody>
      </p:sp>
      <p:sp>
        <p:nvSpPr>
          <p:cNvPr id="3" name="Content Placeholder 2">
            <a:extLst>
              <a:ext uri="{FF2B5EF4-FFF2-40B4-BE49-F238E27FC236}">
                <a16:creationId xmlns:a16="http://schemas.microsoft.com/office/drawing/2014/main" id="{82C4C202-840C-49DF-9F45-AC126E0F8472}"/>
              </a:ext>
            </a:extLst>
          </p:cNvPr>
          <p:cNvSpPr>
            <a:spLocks noGrp="1"/>
          </p:cNvSpPr>
          <p:nvPr>
            <p:ph sz="half" idx="1"/>
          </p:nvPr>
        </p:nvSpPr>
        <p:spPr/>
        <p:txBody>
          <a:bodyPr/>
          <a:lstStyle/>
          <a:p>
            <a:r>
              <a:rPr lang="en-US" dirty="0"/>
              <a:t>Kings of the Birds</a:t>
            </a:r>
          </a:p>
          <a:p>
            <a:r>
              <a:rPr lang="en-US" dirty="0"/>
              <a:t>Nobility</a:t>
            </a:r>
          </a:p>
          <a:p>
            <a:r>
              <a:rPr lang="en-US" dirty="0"/>
              <a:t>Protective </a:t>
            </a:r>
          </a:p>
          <a:p>
            <a:r>
              <a:rPr lang="en-US" dirty="0"/>
              <a:t>Majestic </a:t>
            </a:r>
          </a:p>
        </p:txBody>
      </p:sp>
      <p:sp>
        <p:nvSpPr>
          <p:cNvPr id="4" name="Content Placeholder 3">
            <a:extLst>
              <a:ext uri="{FF2B5EF4-FFF2-40B4-BE49-F238E27FC236}">
                <a16:creationId xmlns:a16="http://schemas.microsoft.com/office/drawing/2014/main" id="{D4CE0031-4333-4B1E-9E6B-2EA870DF754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6077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F4E7-DB1A-42E2-9919-C5120057D06E}"/>
              </a:ext>
            </a:extLst>
          </p:cNvPr>
          <p:cNvSpPr>
            <a:spLocks noGrp="1"/>
          </p:cNvSpPr>
          <p:nvPr>
            <p:ph type="title"/>
          </p:nvPr>
        </p:nvSpPr>
        <p:spPr/>
        <p:txBody>
          <a:bodyPr/>
          <a:lstStyle/>
          <a:p>
            <a:r>
              <a:rPr lang="en-US" dirty="0"/>
              <a:t>Nesher</a:t>
            </a:r>
          </a:p>
        </p:txBody>
      </p:sp>
      <p:sp>
        <p:nvSpPr>
          <p:cNvPr id="3" name="Content Placeholder 2">
            <a:extLst>
              <a:ext uri="{FF2B5EF4-FFF2-40B4-BE49-F238E27FC236}">
                <a16:creationId xmlns:a16="http://schemas.microsoft.com/office/drawing/2014/main" id="{9B617BA1-5914-4EE8-8EB1-9DCEED73BE4A}"/>
              </a:ext>
            </a:extLst>
          </p:cNvPr>
          <p:cNvSpPr>
            <a:spLocks noGrp="1"/>
          </p:cNvSpPr>
          <p:nvPr>
            <p:ph idx="1"/>
          </p:nvPr>
        </p:nvSpPr>
        <p:spPr>
          <a:xfrm>
            <a:off x="838200" y="1825625"/>
            <a:ext cx="4701466" cy="4351338"/>
          </a:xfrm>
        </p:spPr>
        <p:txBody>
          <a:bodyPr/>
          <a:lstStyle/>
          <a:p>
            <a:pPr marL="514350" indent="-514350">
              <a:buFont typeface="+mj-lt"/>
              <a:buAutoNum type="arabicPeriod"/>
            </a:pPr>
            <a:r>
              <a:rPr lang="en-US" dirty="0"/>
              <a:t>Eagle (</a:t>
            </a:r>
            <a:r>
              <a:rPr lang="en-US" b="0" i="1" dirty="0" err="1">
                <a:solidFill>
                  <a:srgbClr val="252525"/>
                </a:solidFill>
                <a:effectLst/>
                <a:latin typeface="Helvetica Neue"/>
              </a:rPr>
              <a:t>Sefer</a:t>
            </a:r>
            <a:r>
              <a:rPr lang="en-US" b="0" i="1" dirty="0">
                <a:solidFill>
                  <a:srgbClr val="252525"/>
                </a:solidFill>
                <a:effectLst/>
                <a:latin typeface="Helvetica Neue"/>
              </a:rPr>
              <a:t> Ha-</a:t>
            </a:r>
            <a:r>
              <a:rPr lang="en-US" b="0" i="1" dirty="0" err="1">
                <a:solidFill>
                  <a:srgbClr val="252525"/>
                </a:solidFill>
                <a:effectLst/>
                <a:latin typeface="Helvetica Neue"/>
              </a:rPr>
              <a:t>Itur</a:t>
            </a:r>
            <a:r>
              <a:rPr lang="en-US" b="0" i="0" dirty="0">
                <a:solidFill>
                  <a:srgbClr val="252525"/>
                </a:solidFill>
                <a:effectLst/>
                <a:latin typeface="Helvetica Neue"/>
              </a:rPr>
              <a:t>, </a:t>
            </a:r>
            <a:r>
              <a:rPr lang="en-US" b="0" i="0" dirty="0" err="1">
                <a:solidFill>
                  <a:srgbClr val="252525"/>
                </a:solidFill>
                <a:effectLst/>
                <a:latin typeface="Helvetica Neue"/>
              </a:rPr>
              <a:t>Chizkuni</a:t>
            </a:r>
            <a:r>
              <a:rPr lang="en-US" b="0" i="0" dirty="0">
                <a:solidFill>
                  <a:srgbClr val="252525"/>
                </a:solidFill>
                <a:effectLst/>
                <a:latin typeface="Helvetica Neue"/>
              </a:rPr>
              <a:t> and </a:t>
            </a:r>
            <a:r>
              <a:rPr lang="en-US" b="0" i="0" dirty="0" err="1">
                <a:solidFill>
                  <a:srgbClr val="252525"/>
                </a:solidFill>
                <a:effectLst/>
                <a:latin typeface="Helvetica Neue"/>
              </a:rPr>
              <a:t>Yalkut</a:t>
            </a:r>
            <a:r>
              <a:rPr lang="en-US" b="0" i="0" dirty="0">
                <a:solidFill>
                  <a:srgbClr val="252525"/>
                </a:solidFill>
                <a:effectLst/>
                <a:latin typeface="Helvetica Neue"/>
              </a:rPr>
              <a:t> </a:t>
            </a:r>
            <a:r>
              <a:rPr lang="en-US" b="0" i="0" dirty="0" err="1">
                <a:solidFill>
                  <a:srgbClr val="252525"/>
                </a:solidFill>
                <a:effectLst/>
                <a:latin typeface="Helvetica Neue"/>
              </a:rPr>
              <a:t>Me'am</a:t>
            </a:r>
            <a:r>
              <a:rPr lang="en-US" b="0" i="0" dirty="0">
                <a:solidFill>
                  <a:srgbClr val="252525"/>
                </a:solidFill>
                <a:effectLst/>
                <a:latin typeface="Helvetica Neue"/>
              </a:rPr>
              <a:t> </a:t>
            </a:r>
            <a:r>
              <a:rPr lang="en-US" b="0" i="0" dirty="0" err="1">
                <a:solidFill>
                  <a:srgbClr val="252525"/>
                </a:solidFill>
                <a:effectLst/>
                <a:latin typeface="Helvetica Neue"/>
              </a:rPr>
              <a:t>Loez</a:t>
            </a:r>
            <a:r>
              <a:rPr lang="en-US" b="0" i="0" dirty="0">
                <a:solidFill>
                  <a:srgbClr val="252525"/>
                </a:solidFill>
                <a:effectLst/>
                <a:latin typeface="Helvetica Neue"/>
              </a:rPr>
              <a:t>)</a:t>
            </a:r>
            <a:r>
              <a:rPr lang="en-US" dirty="0"/>
              <a:t> </a:t>
            </a:r>
          </a:p>
          <a:p>
            <a:pPr marL="514350" indent="-514350">
              <a:buFont typeface="+mj-lt"/>
              <a:buAutoNum type="arabicPeriod"/>
            </a:pPr>
            <a:r>
              <a:rPr lang="en-US" dirty="0"/>
              <a:t>Griffon Vulture – Rabbi Saadia Gaon, Rabbi Avraham Ibn Ezra </a:t>
            </a:r>
          </a:p>
          <a:p>
            <a:pPr marL="971550" lvl="1" indent="-514350">
              <a:buFont typeface="+mj-lt"/>
              <a:buAutoNum type="arabicPeriod"/>
            </a:pPr>
            <a:r>
              <a:rPr lang="en-US" dirty="0"/>
              <a:t>For full explanation see the “</a:t>
            </a:r>
            <a:r>
              <a:rPr lang="en-US" dirty="0">
                <a:hlinkClick r:id="rId2"/>
              </a:rPr>
              <a:t>The Identity of the Nesher</a:t>
            </a:r>
            <a:r>
              <a:rPr lang="en-US" dirty="0"/>
              <a:t>” by Rabbi Natan </a:t>
            </a:r>
            <a:r>
              <a:rPr lang="en-US" dirty="0" err="1"/>
              <a:t>Slifkin</a:t>
            </a:r>
            <a:endParaRPr lang="en-US" dirty="0"/>
          </a:p>
          <a:p>
            <a:pPr marL="514350" indent="-514350">
              <a:buFont typeface="+mj-lt"/>
              <a:buAutoNum type="arabicPeriod"/>
            </a:pPr>
            <a:endParaRPr lang="en-US" dirty="0"/>
          </a:p>
        </p:txBody>
      </p:sp>
      <p:pic>
        <p:nvPicPr>
          <p:cNvPr id="5122" name="Picture 2">
            <a:extLst>
              <a:ext uri="{FF2B5EF4-FFF2-40B4-BE49-F238E27FC236}">
                <a16:creationId xmlns:a16="http://schemas.microsoft.com/office/drawing/2014/main" id="{E4391B94-098C-4363-AE6F-DE53AA22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721" y="2920754"/>
            <a:ext cx="5779080" cy="38557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0709C5B-E12A-40FF-A8E9-810CC8C97F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942" b="14175"/>
          <a:stretch/>
        </p:blipFill>
        <p:spPr bwMode="auto">
          <a:xfrm>
            <a:off x="6052721" y="0"/>
            <a:ext cx="5715000" cy="292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1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C13930-9B80-4669-A8F0-CAA802E1886A}"/>
              </a:ext>
            </a:extLst>
          </p:cNvPr>
          <p:cNvSpPr>
            <a:spLocks noGrp="1"/>
          </p:cNvSpPr>
          <p:nvPr>
            <p:ph type="title"/>
          </p:nvPr>
        </p:nvSpPr>
        <p:spPr/>
        <p:txBody>
          <a:bodyPr/>
          <a:lstStyle/>
          <a:p>
            <a:r>
              <a:rPr lang="en-US" dirty="0"/>
              <a:t>Carrion - Supports for Griffon Vulture</a:t>
            </a:r>
          </a:p>
        </p:txBody>
      </p:sp>
      <p:sp>
        <p:nvSpPr>
          <p:cNvPr id="5" name="Content Placeholder 4">
            <a:extLst>
              <a:ext uri="{FF2B5EF4-FFF2-40B4-BE49-F238E27FC236}">
                <a16:creationId xmlns:a16="http://schemas.microsoft.com/office/drawing/2014/main" id="{DE2A60B8-55C1-457F-9B42-7527C9C36A57}"/>
              </a:ext>
            </a:extLst>
          </p:cNvPr>
          <p:cNvSpPr>
            <a:spLocks noGrp="1"/>
          </p:cNvSpPr>
          <p:nvPr>
            <p:ph sz="half" idx="1"/>
          </p:nvPr>
        </p:nvSpPr>
        <p:spPr/>
        <p:txBody>
          <a:bodyPr>
            <a:normAutofit fontScale="85000" lnSpcReduction="10000"/>
          </a:bodyPr>
          <a:lstStyle/>
          <a:p>
            <a:pPr marL="0" indent="0" algn="just">
              <a:buNone/>
            </a:pPr>
            <a:r>
              <a:rPr lang="en-US" b="0" i="0" dirty="0">
                <a:solidFill>
                  <a:srgbClr val="252525"/>
                </a:solidFill>
                <a:effectLst/>
                <a:latin typeface="Helvetica Neue"/>
              </a:rPr>
              <a:t>Does the </a:t>
            </a:r>
            <a:r>
              <a:rPr lang="en-US" b="0" i="1" dirty="0" err="1">
                <a:solidFill>
                  <a:srgbClr val="252525"/>
                </a:solidFill>
                <a:effectLst/>
                <a:latin typeface="Helvetica Neue"/>
              </a:rPr>
              <a:t>nesher</a:t>
            </a:r>
            <a:r>
              <a:rPr lang="en-US" b="0" i="0" dirty="0">
                <a:solidFill>
                  <a:srgbClr val="252525"/>
                </a:solidFill>
                <a:effectLst/>
                <a:latin typeface="Helvetica Neue"/>
              </a:rPr>
              <a:t> rise up at your command, and make its nest on high? It dwells and abides on the rock, upon the crag of the rock, and the strong place. From there it seeks the prey, and its eyes behold from far away. Its young ones gulp blood; and where there are carcasses, there it is. (Job 39:27-30)</a:t>
            </a:r>
            <a:endParaRPr lang="he-IL" b="0" i="0" dirty="0">
              <a:solidFill>
                <a:srgbClr val="252525"/>
              </a:solidFill>
              <a:effectLst/>
              <a:latin typeface="Helvetica Neue"/>
            </a:endParaRPr>
          </a:p>
          <a:p>
            <a:pPr marL="0" indent="0" algn="just">
              <a:buNone/>
            </a:pPr>
            <a:r>
              <a:rPr lang="en-US" b="0" i="0" dirty="0">
                <a:solidFill>
                  <a:srgbClr val="252525"/>
                </a:solidFill>
                <a:effectLst/>
                <a:latin typeface="Helvetica Neue"/>
              </a:rPr>
              <a:t>The eye that mocks at his father, and scorns to obey his mother, will be picked out by the ravens of the valley, and the young </a:t>
            </a:r>
            <a:r>
              <a:rPr lang="en-US" b="0" i="1" dirty="0" err="1">
                <a:solidFill>
                  <a:srgbClr val="252525"/>
                </a:solidFill>
                <a:effectLst/>
                <a:latin typeface="Helvetica Neue"/>
              </a:rPr>
              <a:t>nesher</a:t>
            </a:r>
            <a:r>
              <a:rPr lang="en-US" b="0" i="0" dirty="0">
                <a:solidFill>
                  <a:srgbClr val="252525"/>
                </a:solidFill>
                <a:effectLst/>
                <a:latin typeface="Helvetica Neue"/>
              </a:rPr>
              <a:t> shall eat it. (Proverbs 30:17)</a:t>
            </a:r>
            <a:endParaRPr lang="en-US" dirty="0"/>
          </a:p>
        </p:txBody>
      </p:sp>
      <p:sp>
        <p:nvSpPr>
          <p:cNvPr id="6" name="Content Placeholder 5">
            <a:extLst>
              <a:ext uri="{FF2B5EF4-FFF2-40B4-BE49-F238E27FC236}">
                <a16:creationId xmlns:a16="http://schemas.microsoft.com/office/drawing/2014/main" id="{FDE75A2D-CCF9-4575-9C0B-05AFCFD1AC9C}"/>
              </a:ext>
            </a:extLst>
          </p:cNvPr>
          <p:cNvSpPr>
            <a:spLocks noGrp="1"/>
          </p:cNvSpPr>
          <p:nvPr>
            <p:ph sz="half" idx="2"/>
          </p:nvPr>
        </p:nvSpPr>
        <p:spPr/>
        <p:txBody>
          <a:bodyPr>
            <a:normAutofit fontScale="85000" lnSpcReduction="10000"/>
          </a:bodyPr>
          <a:lstStyle/>
          <a:p>
            <a:pPr marL="0" indent="0" algn="r" rtl="1">
              <a:buNone/>
            </a:pPr>
            <a:r>
              <a:rPr lang="he-IL" dirty="0"/>
              <a:t>איוב פרק לט פסוק </a:t>
            </a:r>
            <a:r>
              <a:rPr lang="he-IL" dirty="0" err="1"/>
              <a:t>כז</a:t>
            </a:r>
            <a:r>
              <a:rPr lang="he-IL" dirty="0"/>
              <a:t> - ל</a:t>
            </a:r>
          </a:p>
          <a:p>
            <a:pPr marL="0" indent="0" algn="r" rtl="1">
              <a:buNone/>
            </a:pPr>
            <a:r>
              <a:rPr lang="he-IL" dirty="0" err="1"/>
              <a:t>כז</a:t>
            </a:r>
            <a:r>
              <a:rPr lang="he-IL" dirty="0"/>
              <a:t>) </a:t>
            </a:r>
            <a:r>
              <a:rPr lang="he-IL" dirty="0" err="1"/>
              <a:t>אִם־עַל־פִּ֭יך</a:t>
            </a:r>
            <a:r>
              <a:rPr lang="he-IL" dirty="0"/>
              <a:t>ָ יַגְבִּ֣יהַּ נָ֑שֶׁר וְ֝כִ֗י יָרִ֥ים קִנּֽוֹ: (</a:t>
            </a:r>
            <a:r>
              <a:rPr lang="he-IL" dirty="0" err="1"/>
              <a:t>כח</a:t>
            </a:r>
            <a:r>
              <a:rPr lang="he-IL" dirty="0"/>
              <a:t>) סֶ֣לַע יִ֭שְׁכֹּן </a:t>
            </a:r>
            <a:r>
              <a:rPr lang="he-IL" dirty="0" err="1"/>
              <a:t>וְיִתְלֹנָ֑ן</a:t>
            </a:r>
            <a:r>
              <a:rPr lang="he-IL" dirty="0"/>
              <a:t> </a:t>
            </a:r>
            <a:r>
              <a:rPr lang="he-IL" dirty="0" err="1"/>
              <a:t>עַֽל־שֶׁן־סֶ֝֗לַע</a:t>
            </a:r>
            <a:r>
              <a:rPr lang="he-IL" dirty="0"/>
              <a:t> וּמְצוּדָֽה: (</a:t>
            </a:r>
            <a:r>
              <a:rPr lang="he-IL" dirty="0" err="1"/>
              <a:t>כט</a:t>
            </a:r>
            <a:r>
              <a:rPr lang="he-IL" dirty="0"/>
              <a:t>) מִשָּׁ֥ם </a:t>
            </a:r>
            <a:r>
              <a:rPr lang="he-IL" dirty="0" err="1"/>
              <a:t>חָֽפַר־אֹ֑כֶל</a:t>
            </a:r>
            <a:r>
              <a:rPr lang="he-IL" dirty="0"/>
              <a:t> לְ֝מֵרָח֗וֹק עֵינָ֥יו יַבִּֽיטוּ: (ל) </a:t>
            </a:r>
            <a:r>
              <a:rPr lang="he-IL" dirty="0" err="1"/>
              <a:t>ואפרחו</a:t>
            </a:r>
            <a:r>
              <a:rPr lang="he-IL" dirty="0"/>
              <a:t> </a:t>
            </a:r>
            <a:r>
              <a:rPr lang="he-IL" dirty="0" err="1"/>
              <a:t>וְאֶפְרֹחָ֥יו</a:t>
            </a:r>
            <a:r>
              <a:rPr lang="he-IL" dirty="0"/>
              <a:t> </a:t>
            </a:r>
            <a:r>
              <a:rPr lang="he-IL" dirty="0" err="1"/>
              <a:t>יְעַלְעוּ־דָ֑ם</a:t>
            </a:r>
            <a:r>
              <a:rPr lang="he-IL" dirty="0"/>
              <a:t> וּבַאֲשֶׁ֥ר חֲ֝לָלִ֗ים שָׁ֣ם הֽוּא:</a:t>
            </a:r>
          </a:p>
          <a:p>
            <a:pPr marL="0" indent="0" algn="r" rtl="1">
              <a:buNone/>
            </a:pPr>
            <a:endParaRPr lang="he-IL" dirty="0"/>
          </a:p>
          <a:p>
            <a:pPr marL="0" indent="0" algn="r" rtl="1">
              <a:buNone/>
            </a:pPr>
            <a:r>
              <a:rPr lang="he-IL" dirty="0"/>
              <a:t>משלי פרק ל פסוק </a:t>
            </a:r>
            <a:r>
              <a:rPr lang="he-IL" dirty="0" err="1"/>
              <a:t>יז</a:t>
            </a:r>
            <a:endParaRPr lang="he-IL" dirty="0"/>
          </a:p>
          <a:p>
            <a:pPr marL="0" indent="0" algn="r" rtl="1">
              <a:buNone/>
            </a:pPr>
            <a:r>
              <a:rPr lang="he-IL" dirty="0"/>
              <a:t>עַ֤יִן׀ תִּֽלְעַ֣ג לְאָב֘ וְתָב֪וּז </a:t>
            </a:r>
            <a:r>
              <a:rPr lang="he-IL" dirty="0" err="1"/>
              <a:t>לִֽיקֲּהַ֫ת־אֵ֥ם</a:t>
            </a:r>
            <a:r>
              <a:rPr lang="he-IL" dirty="0"/>
              <a:t> יִקְּר֥וּהָ </a:t>
            </a:r>
            <a:r>
              <a:rPr lang="he-IL" dirty="0" err="1"/>
              <a:t>עֹרְבֵי־נַ֑חַל</a:t>
            </a:r>
            <a:r>
              <a:rPr lang="he-IL" dirty="0"/>
              <a:t> וְֽיֹאכְל֥וּהָ </a:t>
            </a:r>
            <a:r>
              <a:rPr lang="he-IL" dirty="0" err="1"/>
              <a:t>בְנֵי־נָֽשֶׁר</a:t>
            </a:r>
            <a:r>
              <a:rPr lang="he-IL" dirty="0"/>
              <a:t>:</a:t>
            </a:r>
            <a:endParaRPr lang="en-US" dirty="0"/>
          </a:p>
        </p:txBody>
      </p:sp>
    </p:spTree>
    <p:extLst>
      <p:ext uri="{BB962C8B-B14F-4D97-AF65-F5344CB8AC3E}">
        <p14:creationId xmlns:p14="http://schemas.microsoft.com/office/powerpoint/2010/main" val="274991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5DAE-11C1-4776-99B6-712196615333}"/>
              </a:ext>
            </a:extLst>
          </p:cNvPr>
          <p:cNvSpPr>
            <a:spLocks noGrp="1"/>
          </p:cNvSpPr>
          <p:nvPr>
            <p:ph type="title"/>
          </p:nvPr>
        </p:nvSpPr>
        <p:spPr/>
        <p:txBody>
          <a:bodyPr/>
          <a:lstStyle/>
          <a:p>
            <a:r>
              <a:rPr lang="en-US" dirty="0"/>
              <a:t>Bald </a:t>
            </a:r>
          </a:p>
        </p:txBody>
      </p:sp>
      <p:sp>
        <p:nvSpPr>
          <p:cNvPr id="3" name="Content Placeholder 2">
            <a:extLst>
              <a:ext uri="{FF2B5EF4-FFF2-40B4-BE49-F238E27FC236}">
                <a16:creationId xmlns:a16="http://schemas.microsoft.com/office/drawing/2014/main" id="{8647F947-078B-45BB-9D0F-2B92D849140D}"/>
              </a:ext>
            </a:extLst>
          </p:cNvPr>
          <p:cNvSpPr>
            <a:spLocks noGrp="1"/>
          </p:cNvSpPr>
          <p:nvPr>
            <p:ph sz="half" idx="1"/>
          </p:nvPr>
        </p:nvSpPr>
        <p:spPr/>
        <p:txBody>
          <a:bodyPr/>
          <a:lstStyle/>
          <a:p>
            <a:pPr marL="0" indent="0">
              <a:buNone/>
            </a:pPr>
            <a:r>
              <a:rPr lang="en-US" dirty="0"/>
              <a:t>Shear off your hair and make yourself bald For the children you once delighted in; Make yourself as bald as a </a:t>
            </a:r>
            <a:r>
              <a:rPr lang="en-US" i="1" dirty="0"/>
              <a:t>Nesher</a:t>
            </a:r>
            <a:r>
              <a:rPr lang="en-US" dirty="0"/>
              <a:t>, For they have been banished from you. (</a:t>
            </a:r>
            <a:r>
              <a:rPr lang="en-US" dirty="0" err="1"/>
              <a:t>Michah</a:t>
            </a:r>
            <a:r>
              <a:rPr lang="en-US" dirty="0"/>
              <a:t> 1:16)</a:t>
            </a:r>
          </a:p>
        </p:txBody>
      </p:sp>
      <p:sp>
        <p:nvSpPr>
          <p:cNvPr id="4" name="Content Placeholder 3">
            <a:extLst>
              <a:ext uri="{FF2B5EF4-FFF2-40B4-BE49-F238E27FC236}">
                <a16:creationId xmlns:a16="http://schemas.microsoft.com/office/drawing/2014/main" id="{39DF800E-3F95-460C-8407-14B386C5D637}"/>
              </a:ext>
            </a:extLst>
          </p:cNvPr>
          <p:cNvSpPr>
            <a:spLocks noGrp="1"/>
          </p:cNvSpPr>
          <p:nvPr>
            <p:ph sz="half" idx="2"/>
          </p:nvPr>
        </p:nvSpPr>
        <p:spPr/>
        <p:txBody>
          <a:bodyPr/>
          <a:lstStyle/>
          <a:p>
            <a:pPr marL="0" indent="0" algn="r" rtl="1">
              <a:buNone/>
            </a:pPr>
            <a:r>
              <a:rPr lang="he-IL" dirty="0"/>
              <a:t>מיכה פרק א פסוק </a:t>
            </a:r>
            <a:r>
              <a:rPr lang="he-IL" dirty="0" err="1"/>
              <a:t>טז</a:t>
            </a:r>
            <a:endParaRPr lang="he-IL" dirty="0"/>
          </a:p>
          <a:p>
            <a:pPr marL="0" indent="0" algn="r" rtl="1">
              <a:buNone/>
            </a:pPr>
            <a:r>
              <a:rPr lang="he-IL" dirty="0"/>
              <a:t>קָרְחִ֣י וָגֹ֔זִּי עַל־בְּנֵ֖י תַּעֲנוּגָ֑יִךְ </a:t>
            </a:r>
            <a:r>
              <a:rPr lang="he-IL" dirty="0" err="1"/>
              <a:t>הַרְחִ֤בִי</a:t>
            </a:r>
            <a:r>
              <a:rPr lang="he-IL" dirty="0"/>
              <a:t> קָרְחָתֵךְ֙ כַּנֶּ֔שֶׁר כִּ֥י גָל֖וּ מִמֵּֽךְ:</a:t>
            </a:r>
            <a:endParaRPr lang="en-US" dirty="0"/>
          </a:p>
        </p:txBody>
      </p:sp>
    </p:spTree>
    <p:extLst>
      <p:ext uri="{BB962C8B-B14F-4D97-AF65-F5344CB8AC3E}">
        <p14:creationId xmlns:p14="http://schemas.microsoft.com/office/powerpoint/2010/main" val="24237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3792-FBB8-4AC7-A463-27E1D14BDB0D}"/>
              </a:ext>
            </a:extLst>
          </p:cNvPr>
          <p:cNvSpPr>
            <a:spLocks noGrp="1"/>
          </p:cNvSpPr>
          <p:nvPr>
            <p:ph type="title"/>
          </p:nvPr>
        </p:nvSpPr>
        <p:spPr/>
        <p:txBody>
          <a:bodyPr/>
          <a:lstStyle/>
          <a:p>
            <a:r>
              <a:rPr lang="en-US" dirty="0"/>
              <a:t>Height </a:t>
            </a:r>
          </a:p>
        </p:txBody>
      </p:sp>
      <p:sp>
        <p:nvSpPr>
          <p:cNvPr id="3" name="Content Placeholder 2">
            <a:extLst>
              <a:ext uri="{FF2B5EF4-FFF2-40B4-BE49-F238E27FC236}">
                <a16:creationId xmlns:a16="http://schemas.microsoft.com/office/drawing/2014/main" id="{C3D589BB-9EEC-44F9-AA3A-239DD0F00B5F}"/>
              </a:ext>
            </a:extLst>
          </p:cNvPr>
          <p:cNvSpPr>
            <a:spLocks noGrp="1"/>
          </p:cNvSpPr>
          <p:nvPr>
            <p:ph sz="half" idx="1"/>
          </p:nvPr>
        </p:nvSpPr>
        <p:spPr/>
        <p:txBody>
          <a:bodyPr>
            <a:normAutofit fontScale="77500" lnSpcReduction="20000"/>
          </a:bodyPr>
          <a:lstStyle/>
          <a:p>
            <a:pPr marL="0" indent="0" algn="just">
              <a:buNone/>
            </a:pPr>
            <a:r>
              <a:rPr lang="en-US" b="0" i="0" dirty="0">
                <a:solidFill>
                  <a:srgbClr val="252525"/>
                </a:solidFill>
                <a:effectLst/>
                <a:latin typeface="Helvetica Neue"/>
              </a:rPr>
              <a:t>The vision of Obadiah. Thus says the Lord God concerning Edom; We have heard tidings from the Lord, and an ambassador has been sent among the nations, Arise! Let us rise up against her in battle! Behold, I will make you small among the nations; you shall be greatly despised. The pride of your heart has deceived you, you who dwell in the clefts of the rock, whose habitation is high; who said in his heart, Who shall bring me down to the ground? Though you soar aloft like the </a:t>
            </a:r>
            <a:r>
              <a:rPr lang="en-US" b="0" i="1" dirty="0" err="1">
                <a:solidFill>
                  <a:srgbClr val="252525"/>
                </a:solidFill>
                <a:effectLst/>
                <a:latin typeface="Helvetica Neue"/>
              </a:rPr>
              <a:t>nesher</a:t>
            </a:r>
            <a:r>
              <a:rPr lang="en-US" b="0" i="0" dirty="0">
                <a:solidFill>
                  <a:srgbClr val="252525"/>
                </a:solidFill>
                <a:effectLst/>
                <a:latin typeface="Helvetica Neue"/>
              </a:rPr>
              <a:t>, and though you set your nest among the stars, from there will I bring you down, says the Lord. (Obadiah 1:1-4) (translated by R’ </a:t>
            </a:r>
            <a:r>
              <a:rPr lang="en-US" b="0" i="0" dirty="0" err="1">
                <a:solidFill>
                  <a:srgbClr val="252525"/>
                </a:solidFill>
                <a:effectLst/>
                <a:latin typeface="Helvetica Neue"/>
              </a:rPr>
              <a:t>Slifkin</a:t>
            </a:r>
            <a:r>
              <a:rPr lang="en-US" b="0" i="0" dirty="0">
                <a:solidFill>
                  <a:srgbClr val="252525"/>
                </a:solidFill>
                <a:effectLst/>
                <a:latin typeface="Helvetica Neue"/>
              </a:rPr>
              <a:t>)</a:t>
            </a:r>
            <a:endParaRPr lang="en-US" dirty="0"/>
          </a:p>
        </p:txBody>
      </p:sp>
      <p:sp>
        <p:nvSpPr>
          <p:cNvPr id="4" name="Content Placeholder 3">
            <a:extLst>
              <a:ext uri="{FF2B5EF4-FFF2-40B4-BE49-F238E27FC236}">
                <a16:creationId xmlns:a16="http://schemas.microsoft.com/office/drawing/2014/main" id="{C7C5A8B3-BD42-4609-9702-2EB8E3F48A22}"/>
              </a:ext>
            </a:extLst>
          </p:cNvPr>
          <p:cNvSpPr>
            <a:spLocks noGrp="1"/>
          </p:cNvSpPr>
          <p:nvPr>
            <p:ph sz="half" idx="2"/>
          </p:nvPr>
        </p:nvSpPr>
        <p:spPr/>
        <p:txBody>
          <a:bodyPr>
            <a:normAutofit fontScale="77500" lnSpcReduction="20000"/>
          </a:bodyPr>
          <a:lstStyle/>
          <a:p>
            <a:pPr marL="0" indent="0" algn="r" rtl="1">
              <a:buNone/>
            </a:pPr>
            <a:r>
              <a:rPr lang="he-IL" dirty="0"/>
              <a:t>עובדיה פרק א פסוק א - ד, א-ד</a:t>
            </a:r>
          </a:p>
          <a:p>
            <a:pPr marL="0" indent="0" algn="just" rtl="1">
              <a:buNone/>
            </a:pPr>
            <a:r>
              <a:rPr lang="he-IL" dirty="0"/>
              <a:t>(א) </a:t>
            </a:r>
            <a:r>
              <a:rPr lang="he-IL" dirty="0" err="1"/>
              <a:t>חֲז֖וֹן</a:t>
            </a:r>
            <a:r>
              <a:rPr lang="he-IL" dirty="0"/>
              <a:t> עֹֽבַדְיָ֑ה </a:t>
            </a:r>
            <a:r>
              <a:rPr lang="he-IL" dirty="0" err="1"/>
              <a:t>כֹּֽה־אָמַר</a:t>
            </a:r>
            <a:r>
              <a:rPr lang="he-IL" dirty="0"/>
              <a:t>֩ אֲדֹנָ֨י </a:t>
            </a:r>
            <a:r>
              <a:rPr lang="he-IL" dirty="0" err="1"/>
              <a:t>יְקֹוִ֜ק</a:t>
            </a:r>
            <a:r>
              <a:rPr lang="he-IL" dirty="0"/>
              <a:t> לֶאֱד֗וֹם שְׁמוּעָ֨ה שָׁמַ֜עְנוּ מֵאֵ֤ת </a:t>
            </a:r>
            <a:r>
              <a:rPr lang="he-IL" dirty="0" err="1"/>
              <a:t>יְקֹוָק</a:t>
            </a:r>
            <a:r>
              <a:rPr lang="he-IL" dirty="0"/>
              <a:t>֙ וְצִיר֙ בַּגּוֹיִ֣ם שֻׁלָּ֔ח ק֛וּמוּ </a:t>
            </a:r>
            <a:r>
              <a:rPr lang="he-IL" dirty="0" err="1"/>
              <a:t>וְנָק֥וּמָה</a:t>
            </a:r>
            <a:r>
              <a:rPr lang="he-IL" dirty="0"/>
              <a:t> עָלֶ֖יהָ לַמִּלְחָמָֽה: (ב) הִנֵּ֥ה קָטֹ֛ן </a:t>
            </a:r>
            <a:r>
              <a:rPr lang="he-IL" dirty="0" err="1"/>
              <a:t>נְתַתִּ֖יך</a:t>
            </a:r>
            <a:r>
              <a:rPr lang="he-IL" dirty="0"/>
              <a:t>ָ בַּגּוֹיִ֑ם בָּז֥וּי אַתָּ֖ה מְאֹֽד: (ג) זְד֤וֹן </a:t>
            </a:r>
            <a:r>
              <a:rPr lang="he-IL" dirty="0" err="1"/>
              <a:t>לִבְּך</a:t>
            </a:r>
            <a:r>
              <a:rPr lang="he-IL" dirty="0"/>
              <a:t>ָ֙ הִשִּׁיאֶ֔ךָ שֹׁכְנִ֥י </a:t>
            </a:r>
            <a:r>
              <a:rPr lang="he-IL" dirty="0" err="1"/>
              <a:t>בְחַגְוֵי־סֶ֖לַע</a:t>
            </a:r>
            <a:r>
              <a:rPr lang="he-IL" dirty="0"/>
              <a:t> מְר֣וֹם שִׁבְתּ֑וֹ אֹמֵ֣ר </a:t>
            </a:r>
            <a:r>
              <a:rPr lang="he-IL" dirty="0" err="1"/>
              <a:t>בְּלִבּ֔ו</a:t>
            </a:r>
            <a:r>
              <a:rPr lang="he-IL" dirty="0"/>
              <a:t>ֹ מִ֥י </a:t>
            </a:r>
            <a:r>
              <a:rPr lang="he-IL" dirty="0" err="1"/>
              <a:t>יוֹרִדֵ֖נִי</a:t>
            </a:r>
            <a:r>
              <a:rPr lang="he-IL" dirty="0"/>
              <a:t> אָֽרֶץ: (ד) </a:t>
            </a:r>
            <a:r>
              <a:rPr lang="he-IL" dirty="0" err="1"/>
              <a:t>אִם־תַּגְבִּ֣יה</a:t>
            </a:r>
            <a:r>
              <a:rPr lang="he-IL" dirty="0"/>
              <a:t>ַּ כַּנֶּ֔שֶׁר </a:t>
            </a:r>
            <a:r>
              <a:rPr lang="he-IL" dirty="0" err="1"/>
              <a:t>וְאִם־בֵּ֥ין</a:t>
            </a:r>
            <a:r>
              <a:rPr lang="he-IL" dirty="0"/>
              <a:t> כּֽוֹכָבִ֖ים שִׂ֣ים קִנֶּ֑ךָ מִשָּׁ֥ם אוֹרִֽידְךָ֖ </a:t>
            </a:r>
            <a:r>
              <a:rPr lang="he-IL" dirty="0" err="1"/>
              <a:t>נְאֻם־יְקֹוָֽק</a:t>
            </a:r>
            <a:r>
              <a:rPr lang="he-IL" dirty="0"/>
              <a:t>:</a:t>
            </a:r>
            <a:endParaRPr lang="en-US" dirty="0"/>
          </a:p>
        </p:txBody>
      </p:sp>
    </p:spTree>
    <p:extLst>
      <p:ext uri="{BB962C8B-B14F-4D97-AF65-F5344CB8AC3E}">
        <p14:creationId xmlns:p14="http://schemas.microsoft.com/office/powerpoint/2010/main" val="37877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736C-9ACA-4535-A445-36F966DCCC9B}"/>
              </a:ext>
            </a:extLst>
          </p:cNvPr>
          <p:cNvSpPr>
            <a:spLocks noGrp="1"/>
          </p:cNvSpPr>
          <p:nvPr>
            <p:ph type="title"/>
          </p:nvPr>
        </p:nvSpPr>
        <p:spPr/>
        <p:txBody>
          <a:bodyPr/>
          <a:lstStyle/>
          <a:p>
            <a:r>
              <a:rPr lang="en-US" dirty="0"/>
              <a:t>So what is an eagle? – </a:t>
            </a:r>
            <a:r>
              <a:rPr lang="he-IL" dirty="0"/>
              <a:t>עיט</a:t>
            </a:r>
            <a:r>
              <a:rPr lang="en-US" dirty="0"/>
              <a:t>, </a:t>
            </a:r>
            <a:r>
              <a:rPr lang="he-IL" dirty="0"/>
              <a:t>נץ</a:t>
            </a:r>
            <a:endParaRPr lang="en-US" dirty="0"/>
          </a:p>
        </p:txBody>
      </p:sp>
      <p:sp>
        <p:nvSpPr>
          <p:cNvPr id="3" name="Content Placeholder 2">
            <a:extLst>
              <a:ext uri="{FF2B5EF4-FFF2-40B4-BE49-F238E27FC236}">
                <a16:creationId xmlns:a16="http://schemas.microsoft.com/office/drawing/2014/main" id="{B81147DA-ECB2-4D41-BB71-FF89A0AC7A72}"/>
              </a:ext>
            </a:extLst>
          </p:cNvPr>
          <p:cNvSpPr>
            <a:spLocks noGrp="1"/>
          </p:cNvSpPr>
          <p:nvPr>
            <p:ph sz="half" idx="1"/>
          </p:nvPr>
        </p:nvSpPr>
        <p:spPr/>
        <p:txBody>
          <a:bodyPr>
            <a:normAutofit fontScale="92500"/>
          </a:bodyPr>
          <a:lstStyle/>
          <a:p>
            <a:pPr marL="0" indent="0" algn="just">
              <a:buNone/>
            </a:pPr>
            <a:r>
              <a:rPr lang="en-US" dirty="0"/>
              <a:t>Birds of prey came down upon the carcasses, and Abram drove them away. (</a:t>
            </a:r>
            <a:r>
              <a:rPr lang="en-US" dirty="0" err="1"/>
              <a:t>Breishit</a:t>
            </a:r>
            <a:r>
              <a:rPr lang="en-US" dirty="0"/>
              <a:t> 15:11)</a:t>
            </a:r>
          </a:p>
          <a:p>
            <a:pPr marL="0" indent="0" algn="just">
              <a:buNone/>
            </a:pPr>
            <a:r>
              <a:rPr lang="en-US" dirty="0"/>
              <a:t>No bird of prey knows the path to it; The falcon’s eye has not gazed upon it.</a:t>
            </a:r>
            <a:r>
              <a:rPr lang="he-IL" dirty="0"/>
              <a:t> </a:t>
            </a:r>
            <a:r>
              <a:rPr lang="en-US" dirty="0"/>
              <a:t>(</a:t>
            </a:r>
            <a:r>
              <a:rPr lang="en-US" dirty="0" err="1"/>
              <a:t>Iyov</a:t>
            </a:r>
            <a:r>
              <a:rPr lang="en-US" dirty="0"/>
              <a:t> 28:7) JPS 1985</a:t>
            </a:r>
            <a:endParaRPr lang="he-IL" dirty="0"/>
          </a:p>
          <a:p>
            <a:pPr marL="0" indent="0" algn="just">
              <a:buNone/>
            </a:pPr>
            <a:r>
              <a:rPr lang="he-IL" dirty="0"/>
              <a:t> </a:t>
            </a:r>
            <a:r>
              <a:rPr lang="en-US" dirty="0"/>
              <a:t>My own people acts toward Me Like a bird of prey [or] a hyena; Let the birds of prey surround her! Go, gather all the wild beasts, Bring them to devour! (</a:t>
            </a:r>
            <a:r>
              <a:rPr lang="en-US" dirty="0" err="1"/>
              <a:t>Yirmiyahu</a:t>
            </a:r>
            <a:r>
              <a:rPr lang="en-US" dirty="0"/>
              <a:t> 12:9)</a:t>
            </a:r>
          </a:p>
          <a:p>
            <a:pPr marL="0" indent="0" algn="just">
              <a:buNone/>
            </a:pPr>
            <a:endParaRPr lang="en-US" dirty="0"/>
          </a:p>
        </p:txBody>
      </p:sp>
      <p:sp>
        <p:nvSpPr>
          <p:cNvPr id="4" name="Content Placeholder 3">
            <a:extLst>
              <a:ext uri="{FF2B5EF4-FFF2-40B4-BE49-F238E27FC236}">
                <a16:creationId xmlns:a16="http://schemas.microsoft.com/office/drawing/2014/main" id="{4954AC53-B028-44FB-8AFF-2FE0D74694C1}"/>
              </a:ext>
            </a:extLst>
          </p:cNvPr>
          <p:cNvSpPr>
            <a:spLocks noGrp="1"/>
          </p:cNvSpPr>
          <p:nvPr>
            <p:ph sz="half" idx="2"/>
          </p:nvPr>
        </p:nvSpPr>
        <p:spPr/>
        <p:txBody>
          <a:bodyPr>
            <a:normAutofit fontScale="92500"/>
          </a:bodyPr>
          <a:lstStyle/>
          <a:p>
            <a:pPr marL="0" indent="0" algn="r" rtl="1">
              <a:buNone/>
            </a:pPr>
            <a:r>
              <a:rPr lang="he-IL" dirty="0"/>
              <a:t>וַיֵּ֥רֶד הָעַ֖יִט </a:t>
            </a:r>
            <a:r>
              <a:rPr lang="he-IL" dirty="0" err="1"/>
              <a:t>עַל־הַפְּגָרִ֑ים</a:t>
            </a:r>
            <a:r>
              <a:rPr lang="he-IL" dirty="0"/>
              <a:t> וַיַּשֵּׁ֥ב אֹתָ֖ם אַבְרָֽם׃ </a:t>
            </a:r>
            <a:endParaRPr lang="en-US" dirty="0"/>
          </a:p>
          <a:p>
            <a:pPr marL="0" indent="0" algn="r" rtl="1">
              <a:buNone/>
            </a:pPr>
            <a:r>
              <a:rPr lang="he-IL" dirty="0"/>
              <a:t>נָ֭תִיב </a:t>
            </a:r>
            <a:r>
              <a:rPr lang="he-IL" dirty="0" err="1"/>
              <a:t>לֹֽא־יְדָ֣עו</a:t>
            </a:r>
            <a:r>
              <a:rPr lang="he-IL" dirty="0"/>
              <a:t>ֹ עָ֑יִט וְלֹ֥א שְׁ֝זָפַ֗תּוּ עֵ֣ין אַיָּֽה׃ </a:t>
            </a:r>
          </a:p>
          <a:p>
            <a:pPr marL="0" indent="0" algn="r" rtl="1">
              <a:buNone/>
            </a:pPr>
            <a:r>
              <a:rPr lang="he-IL" dirty="0"/>
              <a:t>הַעַ֨יִט צָב֤וּעַ נַחֲלָתִי֙ לִ֔י הַעַ֖יִט סָבִ֣יב עָלֶ֑יהָ לְכ֗וּ אִסְפ֛וּ </a:t>
            </a:r>
            <a:r>
              <a:rPr lang="he-IL" dirty="0" err="1"/>
              <a:t>כָּל־חַיַּ֥ת</a:t>
            </a:r>
            <a:r>
              <a:rPr lang="he-IL" dirty="0"/>
              <a:t> הַשָּׂדֶ֖ה הֵתָ֥יוּ לְאָכְלָֽה׃</a:t>
            </a:r>
            <a:endParaRPr lang="en-US" dirty="0"/>
          </a:p>
        </p:txBody>
      </p:sp>
    </p:spTree>
    <p:extLst>
      <p:ext uri="{BB962C8B-B14F-4D97-AF65-F5344CB8AC3E}">
        <p14:creationId xmlns:p14="http://schemas.microsoft.com/office/powerpoint/2010/main" val="75919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E94CDA-5B27-4D11-8606-E25380BAFF39}"/>
              </a:ext>
            </a:extLst>
          </p:cNvPr>
          <p:cNvSpPr>
            <a:spLocks noGrp="1"/>
          </p:cNvSpPr>
          <p:nvPr>
            <p:ph type="title"/>
          </p:nvPr>
        </p:nvSpPr>
        <p:spPr/>
        <p:txBody>
          <a:bodyPr/>
          <a:lstStyle/>
          <a:p>
            <a:r>
              <a:rPr lang="en-US" dirty="0"/>
              <a:t>What is Kenaf-</a:t>
            </a:r>
            <a:r>
              <a:rPr lang="en-US" dirty="0" err="1"/>
              <a:t>renanim</a:t>
            </a:r>
            <a:r>
              <a:rPr lang="en-US" dirty="0"/>
              <a:t>? </a:t>
            </a:r>
          </a:p>
        </p:txBody>
      </p:sp>
      <p:sp>
        <p:nvSpPr>
          <p:cNvPr id="5" name="Content Placeholder 4">
            <a:extLst>
              <a:ext uri="{FF2B5EF4-FFF2-40B4-BE49-F238E27FC236}">
                <a16:creationId xmlns:a16="http://schemas.microsoft.com/office/drawing/2014/main" id="{0E8C14AE-A809-4C80-84D8-778D16D71521}"/>
              </a:ext>
            </a:extLst>
          </p:cNvPr>
          <p:cNvSpPr>
            <a:spLocks noGrp="1"/>
          </p:cNvSpPr>
          <p:nvPr>
            <p:ph sz="half" idx="1"/>
          </p:nvPr>
        </p:nvSpPr>
        <p:spPr/>
        <p:txBody>
          <a:bodyPr>
            <a:normAutofit fontScale="92500" lnSpcReduction="20000"/>
          </a:bodyPr>
          <a:lstStyle/>
          <a:p>
            <a:pPr algn="just"/>
            <a:r>
              <a:rPr lang="en-US" dirty="0"/>
              <a:t>13) The </a:t>
            </a:r>
            <a:r>
              <a:rPr lang="en-US" dirty="0" err="1"/>
              <a:t>Kenah</a:t>
            </a:r>
            <a:r>
              <a:rPr lang="en-US" dirty="0"/>
              <a:t> </a:t>
            </a:r>
            <a:r>
              <a:rPr lang="en-US" dirty="0" err="1"/>
              <a:t>Renanim</a:t>
            </a:r>
            <a:r>
              <a:rPr lang="en-US" dirty="0"/>
              <a:t> beats joyously; Are her pinions and plumage like the stork’s? 14) She leaves her eggs on the ground, Letting them warm in the dirt, 15) Forgetting they may be crushed underfoot, Or trampled by a wild beast. 16) Her young are cruelly abandoned as if they were not hers; Her labor is in vain for lack of concern. 17) For God deprived her of wisdom, Gave her no share of understanding, 18) Else she would soar on high, Scoffing at the horse and its rider.</a:t>
            </a:r>
          </a:p>
          <a:p>
            <a:pPr marL="0" indent="0">
              <a:buNone/>
            </a:pPr>
            <a:endParaRPr lang="en-US" dirty="0"/>
          </a:p>
        </p:txBody>
      </p:sp>
      <p:sp>
        <p:nvSpPr>
          <p:cNvPr id="6" name="Content Placeholder 5">
            <a:extLst>
              <a:ext uri="{FF2B5EF4-FFF2-40B4-BE49-F238E27FC236}">
                <a16:creationId xmlns:a16="http://schemas.microsoft.com/office/drawing/2014/main" id="{5E7AE14A-A725-4336-ACDA-A4ED0C28111F}"/>
              </a:ext>
            </a:extLst>
          </p:cNvPr>
          <p:cNvSpPr>
            <a:spLocks noGrp="1"/>
          </p:cNvSpPr>
          <p:nvPr>
            <p:ph sz="half" idx="2"/>
          </p:nvPr>
        </p:nvSpPr>
        <p:spPr/>
        <p:txBody>
          <a:bodyPr>
            <a:normAutofit fontScale="92500" lnSpcReduction="20000"/>
          </a:bodyPr>
          <a:lstStyle/>
          <a:p>
            <a:pPr marL="0" indent="0" algn="just" rtl="1">
              <a:buNone/>
            </a:pPr>
            <a:r>
              <a:rPr lang="he-IL" dirty="0"/>
              <a:t>איוב פרק לט פסוק </a:t>
            </a:r>
            <a:r>
              <a:rPr lang="he-IL" dirty="0" err="1"/>
              <a:t>יג</a:t>
            </a:r>
            <a:r>
              <a:rPr lang="he-IL" dirty="0"/>
              <a:t> - </a:t>
            </a:r>
            <a:r>
              <a:rPr lang="he-IL" dirty="0" err="1"/>
              <a:t>יח</a:t>
            </a:r>
            <a:r>
              <a:rPr lang="he-IL" dirty="0"/>
              <a:t>, </a:t>
            </a:r>
            <a:r>
              <a:rPr lang="he-IL" dirty="0" err="1"/>
              <a:t>יג-יח</a:t>
            </a:r>
            <a:endParaRPr lang="he-IL" dirty="0"/>
          </a:p>
          <a:p>
            <a:pPr marL="0" indent="0" algn="just" rtl="1">
              <a:buNone/>
            </a:pPr>
            <a:r>
              <a:rPr lang="he-IL" dirty="0"/>
              <a:t>(</a:t>
            </a:r>
            <a:r>
              <a:rPr lang="he-IL" dirty="0" err="1"/>
              <a:t>יג</a:t>
            </a:r>
            <a:r>
              <a:rPr lang="he-IL" dirty="0"/>
              <a:t>) </a:t>
            </a:r>
            <a:r>
              <a:rPr lang="he-IL" dirty="0" err="1"/>
              <a:t>כְּנַף־רְנָנִ֥ים</a:t>
            </a:r>
            <a:r>
              <a:rPr lang="he-IL" dirty="0"/>
              <a:t> נֶעֱלָ֑סָה </a:t>
            </a:r>
            <a:r>
              <a:rPr lang="he-IL" dirty="0" err="1"/>
              <a:t>אִם־אֶ֝בְרָ֗ה</a:t>
            </a:r>
            <a:r>
              <a:rPr lang="he-IL" dirty="0"/>
              <a:t> חֲסִידָ֥ה </a:t>
            </a:r>
            <a:r>
              <a:rPr lang="he-IL" dirty="0" err="1"/>
              <a:t>וְנֹצָֽה</a:t>
            </a:r>
            <a:r>
              <a:rPr lang="he-IL" dirty="0"/>
              <a:t>: (יד) </a:t>
            </a:r>
            <a:r>
              <a:rPr lang="he-IL" dirty="0" err="1"/>
              <a:t>כִּֽי־תַעֲזֹ֣ב</a:t>
            </a:r>
            <a:r>
              <a:rPr lang="he-IL" dirty="0"/>
              <a:t> לָאָ֣רֶץ </a:t>
            </a:r>
            <a:r>
              <a:rPr lang="he-IL" dirty="0" err="1"/>
              <a:t>בֵּצֶ֑יה</a:t>
            </a:r>
            <a:r>
              <a:rPr lang="he-IL" dirty="0"/>
              <a:t>ָ </a:t>
            </a:r>
            <a:r>
              <a:rPr lang="he-IL" dirty="0" err="1"/>
              <a:t>וְֽעַל־עָפָ֥ר</a:t>
            </a:r>
            <a:r>
              <a:rPr lang="he-IL" dirty="0"/>
              <a:t> תְּחַמֵּֽם: (טו) וַ֭תִּשְׁכַּח </a:t>
            </a:r>
            <a:r>
              <a:rPr lang="he-IL" dirty="0" err="1"/>
              <a:t>כִּי־רֶ֣גֶל</a:t>
            </a:r>
            <a:r>
              <a:rPr lang="he-IL" dirty="0"/>
              <a:t> </a:t>
            </a:r>
            <a:r>
              <a:rPr lang="he-IL" dirty="0" err="1"/>
              <a:t>תְּזוּרֶ֑ה</a:t>
            </a:r>
            <a:r>
              <a:rPr lang="he-IL" dirty="0"/>
              <a:t>ָ וְחַיַּ֖ת הַשָּׂדֶ֣ה </a:t>
            </a:r>
            <a:r>
              <a:rPr lang="he-IL" dirty="0" err="1"/>
              <a:t>תְּדוּשֶֽׁה</a:t>
            </a:r>
            <a:r>
              <a:rPr lang="he-IL" dirty="0"/>
              <a:t>ָ: (</a:t>
            </a:r>
            <a:r>
              <a:rPr lang="he-IL" dirty="0" err="1"/>
              <a:t>טז</a:t>
            </a:r>
            <a:r>
              <a:rPr lang="he-IL" dirty="0"/>
              <a:t>) הִקְשִׁ֣יחַ בָּנֶ֣יהָ </a:t>
            </a:r>
            <a:r>
              <a:rPr lang="he-IL" dirty="0" err="1"/>
              <a:t>לְּלֹא־לָ֑ה</a:t>
            </a:r>
            <a:r>
              <a:rPr lang="he-IL" dirty="0"/>
              <a:t>ּ לְרִ֖יק יְגִיעָ֣הּ </a:t>
            </a:r>
            <a:r>
              <a:rPr lang="he-IL" dirty="0" err="1"/>
              <a:t>בְּלִי־פָֽחַד</a:t>
            </a:r>
            <a:r>
              <a:rPr lang="he-IL" dirty="0"/>
              <a:t>: (</a:t>
            </a:r>
            <a:r>
              <a:rPr lang="he-IL" dirty="0" err="1"/>
              <a:t>יז</a:t>
            </a:r>
            <a:r>
              <a:rPr lang="he-IL" dirty="0"/>
              <a:t>) </a:t>
            </a:r>
            <a:r>
              <a:rPr lang="he-IL" dirty="0" err="1"/>
              <a:t>כִּֽי־הִשָּׁ֣ה</a:t>
            </a:r>
            <a:r>
              <a:rPr lang="he-IL" dirty="0"/>
              <a:t>ּ אֱל֣וֹהַּ חָכְמָ֑ה </a:t>
            </a:r>
            <a:r>
              <a:rPr lang="he-IL" dirty="0" err="1"/>
              <a:t>וְלֹא־חָ֥לַק</a:t>
            </a:r>
            <a:r>
              <a:rPr lang="he-IL" dirty="0"/>
              <a:t> לָ֝֗הּ בַּבִּינָֽה: (</a:t>
            </a:r>
            <a:r>
              <a:rPr lang="he-IL" dirty="0" err="1"/>
              <a:t>יח</a:t>
            </a:r>
            <a:r>
              <a:rPr lang="he-IL" dirty="0"/>
              <a:t>) כָּ֭עֵת בַּמָּר֣וֹם תַּמְרִ֑יא תִּֽשְׂחַ֥ק לַ֝סּ֗וּס וּלְרֹֽכְבֽוֹ: </a:t>
            </a:r>
            <a:endParaRPr lang="en-US" dirty="0"/>
          </a:p>
        </p:txBody>
      </p:sp>
    </p:spTree>
    <p:extLst>
      <p:ext uri="{BB962C8B-B14F-4D97-AF65-F5344CB8AC3E}">
        <p14:creationId xmlns:p14="http://schemas.microsoft.com/office/powerpoint/2010/main" val="347064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88A5-8907-4618-A179-ED35A58CD61D}"/>
              </a:ext>
            </a:extLst>
          </p:cNvPr>
          <p:cNvSpPr>
            <a:spLocks noGrp="1"/>
          </p:cNvSpPr>
          <p:nvPr>
            <p:ph type="title"/>
          </p:nvPr>
        </p:nvSpPr>
        <p:spPr/>
        <p:txBody>
          <a:bodyPr/>
          <a:lstStyle/>
          <a:p>
            <a:r>
              <a:rPr lang="en-US" dirty="0" err="1"/>
              <a:t>Bekhorot</a:t>
            </a:r>
            <a:r>
              <a:rPr lang="en-US" dirty="0"/>
              <a:t> 57a</a:t>
            </a:r>
          </a:p>
        </p:txBody>
      </p:sp>
      <p:sp>
        <p:nvSpPr>
          <p:cNvPr id="3" name="Content Placeholder 2">
            <a:extLst>
              <a:ext uri="{FF2B5EF4-FFF2-40B4-BE49-F238E27FC236}">
                <a16:creationId xmlns:a16="http://schemas.microsoft.com/office/drawing/2014/main" id="{A7FE0BDE-114F-4B34-A7CD-5DD85427C6F6}"/>
              </a:ext>
            </a:extLst>
          </p:cNvPr>
          <p:cNvSpPr>
            <a:spLocks noGrp="1"/>
          </p:cNvSpPr>
          <p:nvPr>
            <p:ph sz="half" idx="1"/>
          </p:nvPr>
        </p:nvSpPr>
        <p:spPr>
          <a:xfrm>
            <a:off x="838199" y="1825625"/>
            <a:ext cx="6024239" cy="4351338"/>
          </a:xfrm>
        </p:spPr>
        <p:txBody>
          <a:bodyPr>
            <a:normAutofit fontScale="77500" lnSpcReduction="20000"/>
          </a:bodyPr>
          <a:lstStyle/>
          <a:p>
            <a:pPr marL="0" indent="0" algn="just">
              <a:buNone/>
            </a:pPr>
            <a:r>
              <a:rPr lang="en-US" dirty="0"/>
              <a:t>Rabbi </a:t>
            </a:r>
            <a:r>
              <a:rPr lang="en-US" dirty="0" err="1"/>
              <a:t>Yishmael</a:t>
            </a:r>
            <a:r>
              <a:rPr lang="en-US" dirty="0"/>
              <a:t> ben </a:t>
            </a:r>
            <a:r>
              <a:rPr lang="en-US" dirty="0" err="1"/>
              <a:t>Satriel</a:t>
            </a:r>
            <a:r>
              <a:rPr lang="en-US" dirty="0"/>
              <a:t> also testified before Rabbi Yehuda </a:t>
            </a:r>
            <a:r>
              <a:rPr lang="en-US" dirty="0" err="1"/>
              <a:t>HaNasi</a:t>
            </a:r>
            <a:r>
              <a:rPr lang="en-US" dirty="0"/>
              <a:t>: </a:t>
            </a:r>
            <a:r>
              <a:rPr lang="en-US" b="1" dirty="0"/>
              <a:t>Once an egg of</a:t>
            </a:r>
            <a:r>
              <a:rPr lang="en-US" dirty="0"/>
              <a:t> the bird called </a:t>
            </a:r>
            <a:r>
              <a:rPr lang="en-US" b="1" i="1" dirty="0"/>
              <a:t>bar </a:t>
            </a:r>
            <a:r>
              <a:rPr lang="en-US" b="1" i="1" dirty="0" err="1"/>
              <a:t>yokhani</a:t>
            </a:r>
            <a:r>
              <a:rPr lang="en-US" b="1" dirty="0"/>
              <a:t> fell, and</a:t>
            </a:r>
            <a:r>
              <a:rPr lang="en-US" dirty="0"/>
              <a:t> the contents of the egg </a:t>
            </a:r>
            <a:r>
              <a:rPr lang="en-US" b="1" dirty="0"/>
              <a:t>drowned sixty cities and broke three hundred cedar</a:t>
            </a:r>
            <a:r>
              <a:rPr lang="en-US" dirty="0"/>
              <a:t> trees. The </a:t>
            </a:r>
            <a:r>
              <a:rPr lang="en-US" dirty="0" err="1"/>
              <a:t>Gemara</a:t>
            </a:r>
            <a:r>
              <a:rPr lang="en-US" dirty="0"/>
              <a:t> asks: </a:t>
            </a:r>
            <a:r>
              <a:rPr lang="en-US" b="1" dirty="0"/>
              <a:t>And does</a:t>
            </a:r>
            <a:r>
              <a:rPr lang="en-US" dirty="0"/>
              <a:t> the </a:t>
            </a:r>
            <a:r>
              <a:rPr lang="en-US" i="1" dirty="0"/>
              <a:t>bar </a:t>
            </a:r>
            <a:r>
              <a:rPr lang="en-US" i="1" dirty="0" err="1"/>
              <a:t>yokhani</a:t>
            </a:r>
            <a:r>
              <a:rPr lang="en-US" dirty="0"/>
              <a:t> bird </a:t>
            </a:r>
            <a:r>
              <a:rPr lang="en-US" b="1" dirty="0"/>
              <a:t>throw</a:t>
            </a:r>
            <a:r>
              <a:rPr lang="en-US" dirty="0"/>
              <a:t> its eggs to the ground? </a:t>
            </a:r>
            <a:r>
              <a:rPr lang="en-US" b="1" dirty="0"/>
              <a:t>But isn’t it written: “The </a:t>
            </a:r>
            <a:r>
              <a:rPr lang="en-US" b="1" i="1" dirty="0"/>
              <a:t>kenaf </a:t>
            </a:r>
            <a:r>
              <a:rPr lang="en-US" b="1" i="1" dirty="0" err="1"/>
              <a:t>renanim</a:t>
            </a:r>
            <a:r>
              <a:rPr lang="en-US" b="1" dirty="0"/>
              <a:t> bird rejoices,</a:t>
            </a:r>
            <a:r>
              <a:rPr lang="en-US" dirty="0"/>
              <a:t> but are her wings and feathers those of the stork? For she leaves her eggs on the earth, and warms them in dust” (</a:t>
            </a:r>
            <a:r>
              <a:rPr lang="en-US" dirty="0">
                <a:hlinkClick r:id="rId2" action="ppaction://hlinkfile"/>
              </a:rPr>
              <a:t>Job 39:13–14</a:t>
            </a:r>
            <a:r>
              <a:rPr lang="en-US" dirty="0"/>
              <a:t>)? The Sages understood that </a:t>
            </a:r>
            <a:r>
              <a:rPr lang="en-US" i="1" dirty="0"/>
              <a:t>kenaf </a:t>
            </a:r>
            <a:r>
              <a:rPr lang="en-US" i="1" dirty="0" err="1"/>
              <a:t>renanim</a:t>
            </a:r>
            <a:r>
              <a:rPr lang="en-US" dirty="0"/>
              <a:t> is another name for the </a:t>
            </a:r>
            <a:r>
              <a:rPr lang="en-US" i="1" dirty="0"/>
              <a:t>bar </a:t>
            </a:r>
            <a:r>
              <a:rPr lang="en-US" i="1" dirty="0" err="1"/>
              <a:t>yokhani</a:t>
            </a:r>
            <a:r>
              <a:rPr lang="en-US" dirty="0"/>
              <a:t> bird. If so, how could its egg fall if it lays its eggs on the ground? </a:t>
            </a:r>
            <a:r>
              <a:rPr lang="en-US" b="1" dirty="0" err="1"/>
              <a:t>Rav</a:t>
            </a:r>
            <a:r>
              <a:rPr lang="en-US" b="1" dirty="0"/>
              <a:t> </a:t>
            </a:r>
            <a:r>
              <a:rPr lang="en-US" b="1" dirty="0" err="1"/>
              <a:t>Ashi</a:t>
            </a:r>
            <a:r>
              <a:rPr lang="en-US" b="1" dirty="0"/>
              <a:t> said</a:t>
            </a:r>
            <a:r>
              <a:rPr lang="en-US" dirty="0"/>
              <a:t> in explanation: </a:t>
            </a:r>
            <a:r>
              <a:rPr lang="en-US" b="1" dirty="0"/>
              <a:t>That</a:t>
            </a:r>
            <a:r>
              <a:rPr lang="en-US" dirty="0"/>
              <a:t> egg </a:t>
            </a:r>
            <a:r>
              <a:rPr lang="en-US" b="1" dirty="0"/>
              <a:t>was unfertilized,</a:t>
            </a:r>
            <a:r>
              <a:rPr lang="en-US" dirty="0"/>
              <a:t> and since it would never hatch the bird threw it to the ground.</a:t>
            </a:r>
          </a:p>
          <a:p>
            <a:pPr marL="0" indent="0">
              <a:buNone/>
            </a:pPr>
            <a:endParaRPr lang="en-US" dirty="0"/>
          </a:p>
        </p:txBody>
      </p:sp>
      <p:sp>
        <p:nvSpPr>
          <p:cNvPr id="4" name="Content Placeholder 3">
            <a:extLst>
              <a:ext uri="{FF2B5EF4-FFF2-40B4-BE49-F238E27FC236}">
                <a16:creationId xmlns:a16="http://schemas.microsoft.com/office/drawing/2014/main" id="{E526214C-3B7C-4171-A13B-298E2690848E}"/>
              </a:ext>
            </a:extLst>
          </p:cNvPr>
          <p:cNvSpPr>
            <a:spLocks noGrp="1"/>
          </p:cNvSpPr>
          <p:nvPr>
            <p:ph sz="half" idx="2"/>
          </p:nvPr>
        </p:nvSpPr>
        <p:spPr>
          <a:xfrm>
            <a:off x="7173156" y="1825625"/>
            <a:ext cx="4180643" cy="4351338"/>
          </a:xfrm>
        </p:spPr>
        <p:txBody>
          <a:bodyPr>
            <a:normAutofit fontScale="77500" lnSpcReduction="20000"/>
          </a:bodyPr>
          <a:lstStyle/>
          <a:p>
            <a:pPr marL="0" indent="0" algn="just" rtl="1">
              <a:buNone/>
            </a:pPr>
            <a:r>
              <a:rPr lang="he-IL" dirty="0"/>
              <a:t>פעם אחת נפלה ביצת בר </a:t>
            </a:r>
            <a:r>
              <a:rPr lang="he-IL" dirty="0" err="1"/>
              <a:t>יוכני</a:t>
            </a:r>
            <a:r>
              <a:rPr lang="he-IL" dirty="0"/>
              <a:t> וטבעה ששים כרכים ושברה שלש מאות ארזים ומי </a:t>
            </a:r>
            <a:r>
              <a:rPr lang="he-IL" dirty="0" err="1"/>
              <a:t>שדיא</a:t>
            </a:r>
            <a:r>
              <a:rPr lang="he-IL" dirty="0"/>
              <a:t> ליה והא כתיב (</a:t>
            </a:r>
            <a:r>
              <a:rPr lang="he-IL" dirty="0">
                <a:hlinkClick r:id="rId3" action="ppaction://hlinkfile"/>
              </a:rPr>
              <a:t>איוב לט, </a:t>
            </a:r>
            <a:r>
              <a:rPr lang="he-IL" dirty="0" err="1">
                <a:hlinkClick r:id="rId3" action="ppaction://hlinkfile"/>
              </a:rPr>
              <a:t>יג</a:t>
            </a:r>
            <a:r>
              <a:rPr lang="he-IL" dirty="0"/>
              <a:t>) כנף רננים נעלסה אמר רב אשי ההוא </a:t>
            </a:r>
            <a:r>
              <a:rPr lang="he-IL" dirty="0" err="1"/>
              <a:t>מוזרתא</a:t>
            </a:r>
            <a:r>
              <a:rPr lang="he-IL" dirty="0"/>
              <a:t> </a:t>
            </a:r>
            <a:r>
              <a:rPr lang="he-IL" dirty="0" err="1"/>
              <a:t>הואי</a:t>
            </a:r>
            <a:r>
              <a:rPr lang="he-IL" dirty="0"/>
              <a:t>:</a:t>
            </a:r>
            <a:endParaRPr lang="en-US" dirty="0"/>
          </a:p>
        </p:txBody>
      </p:sp>
    </p:spTree>
    <p:extLst>
      <p:ext uri="{BB962C8B-B14F-4D97-AF65-F5344CB8AC3E}">
        <p14:creationId xmlns:p14="http://schemas.microsoft.com/office/powerpoint/2010/main" val="165483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CE07-2E2F-4841-8F8F-8B5F6CA438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DEACA1-74DF-4DB2-AEE1-859B850744BF}"/>
              </a:ext>
            </a:extLst>
          </p:cNvPr>
          <p:cNvSpPr>
            <a:spLocks noGrp="1"/>
          </p:cNvSpPr>
          <p:nvPr>
            <p:ph sz="half" idx="1"/>
          </p:nvPr>
        </p:nvSpPr>
        <p:spPr/>
        <p:txBody>
          <a:bodyPr/>
          <a:lstStyle/>
          <a:p>
            <a:r>
              <a:rPr lang="en-US" dirty="0">
                <a:hlinkClick r:id="rId2"/>
              </a:rPr>
              <a:t>Menachem </a:t>
            </a:r>
            <a:r>
              <a:rPr lang="en-US" dirty="0" err="1">
                <a:hlinkClick r:id="rId2"/>
              </a:rPr>
              <a:t>Dor</a:t>
            </a:r>
            <a:r>
              <a:rPr lang="en-US" dirty="0">
                <a:hlinkClick r:id="rId2"/>
              </a:rPr>
              <a:t> </a:t>
            </a:r>
            <a:r>
              <a:rPr lang="en-US" dirty="0"/>
              <a:t>-  Crested Lark</a:t>
            </a:r>
          </a:p>
          <a:p>
            <a:pPr lvl="1"/>
            <a:r>
              <a:rPr lang="en-US" dirty="0"/>
              <a:t>Leaves its egg on the ground despite being able to fly, </a:t>
            </a:r>
          </a:p>
          <a:p>
            <a:pPr lvl="1"/>
            <a:r>
              <a:rPr lang="en-US" dirty="0"/>
              <a:t>It’s a songbird</a:t>
            </a:r>
          </a:p>
          <a:p>
            <a:pPr lvl="1"/>
            <a:endParaRPr lang="en-US" dirty="0"/>
          </a:p>
        </p:txBody>
      </p:sp>
      <p:sp>
        <p:nvSpPr>
          <p:cNvPr id="4" name="Content Placeholder 3">
            <a:extLst>
              <a:ext uri="{FF2B5EF4-FFF2-40B4-BE49-F238E27FC236}">
                <a16:creationId xmlns:a16="http://schemas.microsoft.com/office/drawing/2014/main" id="{32D82D10-BC08-4724-BA5A-C04A1F0468B3}"/>
              </a:ext>
            </a:extLst>
          </p:cNvPr>
          <p:cNvSpPr>
            <a:spLocks noGrp="1"/>
          </p:cNvSpPr>
          <p:nvPr>
            <p:ph sz="half" idx="2"/>
          </p:nvPr>
        </p:nvSpPr>
        <p:spPr/>
        <p:txBody>
          <a:bodyPr/>
          <a:lstStyle/>
          <a:p>
            <a:endParaRPr lang="en-US"/>
          </a:p>
        </p:txBody>
      </p:sp>
      <p:pic>
        <p:nvPicPr>
          <p:cNvPr id="1028" name="Picture 4">
            <a:extLst>
              <a:ext uri="{FF2B5EF4-FFF2-40B4-BE49-F238E27FC236}">
                <a16:creationId xmlns:a16="http://schemas.microsoft.com/office/drawing/2014/main" id="{5D4F2FC4-E1DF-4982-96D4-7249DF748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825624"/>
            <a:ext cx="5181600" cy="400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37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2B7-5B4E-4BDB-9B7F-CEBA4A2EDF4F}"/>
              </a:ext>
            </a:extLst>
          </p:cNvPr>
          <p:cNvSpPr>
            <a:spLocks noGrp="1"/>
          </p:cNvSpPr>
          <p:nvPr>
            <p:ph type="title"/>
          </p:nvPr>
        </p:nvSpPr>
        <p:spPr/>
        <p:txBody>
          <a:bodyPr/>
          <a:lstStyle/>
          <a:p>
            <a:r>
              <a:rPr lang="en-US" dirty="0"/>
              <a:t>Types of birds in Jewish literature</a:t>
            </a:r>
          </a:p>
        </p:txBody>
      </p:sp>
      <p:sp>
        <p:nvSpPr>
          <p:cNvPr id="3" name="Content Placeholder 2">
            <a:extLst>
              <a:ext uri="{FF2B5EF4-FFF2-40B4-BE49-F238E27FC236}">
                <a16:creationId xmlns:a16="http://schemas.microsoft.com/office/drawing/2014/main" id="{83684DF9-E77E-4684-AA50-9BF947A2E439}"/>
              </a:ext>
            </a:extLst>
          </p:cNvPr>
          <p:cNvSpPr>
            <a:spLocks noGrp="1"/>
          </p:cNvSpPr>
          <p:nvPr>
            <p:ph idx="1"/>
          </p:nvPr>
        </p:nvSpPr>
        <p:spPr/>
        <p:txBody>
          <a:bodyPr/>
          <a:lstStyle/>
          <a:p>
            <a:r>
              <a:rPr lang="en-US" dirty="0"/>
              <a:t>Natural</a:t>
            </a:r>
          </a:p>
          <a:p>
            <a:pPr lvl="1"/>
            <a:r>
              <a:rPr lang="en-US" dirty="0"/>
              <a:t>Kosher ( Vayikra 11, </a:t>
            </a:r>
            <a:r>
              <a:rPr lang="en-US" dirty="0" err="1"/>
              <a:t>Devarim</a:t>
            </a:r>
            <a:r>
              <a:rPr lang="en-US" dirty="0"/>
              <a:t> 14)</a:t>
            </a:r>
          </a:p>
          <a:p>
            <a:pPr lvl="1"/>
            <a:r>
              <a:rPr lang="en-US" dirty="0"/>
              <a:t>Not Kosher </a:t>
            </a:r>
          </a:p>
          <a:p>
            <a:pPr lvl="1"/>
            <a:r>
              <a:rPr lang="en-US" dirty="0"/>
              <a:t>Dove, raven, Nesher, Kenaf </a:t>
            </a:r>
            <a:r>
              <a:rPr lang="en-US" dirty="0" err="1"/>
              <a:t>Renanim</a:t>
            </a:r>
            <a:endParaRPr lang="en-US" dirty="0"/>
          </a:p>
          <a:p>
            <a:r>
              <a:rPr lang="en-US" dirty="0"/>
              <a:t>Supernatural</a:t>
            </a:r>
          </a:p>
          <a:p>
            <a:pPr lvl="1"/>
            <a:r>
              <a:rPr lang="en-US" dirty="0"/>
              <a:t>Phoenix, griffon, dragon, Roc, </a:t>
            </a:r>
            <a:r>
              <a:rPr lang="en-US" dirty="0" err="1"/>
              <a:t>Ziz</a:t>
            </a:r>
            <a:r>
              <a:rPr lang="en-US" dirty="0"/>
              <a:t>, Bar </a:t>
            </a:r>
            <a:r>
              <a:rPr lang="en-US" dirty="0" err="1"/>
              <a:t>Yochni</a:t>
            </a:r>
            <a:endParaRPr lang="en-US" dirty="0"/>
          </a:p>
        </p:txBody>
      </p:sp>
    </p:spTree>
    <p:extLst>
      <p:ext uri="{BB962C8B-B14F-4D97-AF65-F5344CB8AC3E}">
        <p14:creationId xmlns:p14="http://schemas.microsoft.com/office/powerpoint/2010/main" val="211185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1F25-6300-467E-AE5F-86957E9704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ADEF32C-C505-419F-9F8F-956A774E7A11}"/>
              </a:ext>
            </a:extLst>
          </p:cNvPr>
          <p:cNvSpPr>
            <a:spLocks noGrp="1"/>
          </p:cNvSpPr>
          <p:nvPr>
            <p:ph sz="half" idx="1"/>
          </p:nvPr>
        </p:nvSpPr>
        <p:spPr>
          <a:xfrm>
            <a:off x="172375" y="1825625"/>
            <a:ext cx="4799675" cy="4351338"/>
          </a:xfrm>
        </p:spPr>
        <p:txBody>
          <a:bodyPr/>
          <a:lstStyle/>
          <a:p>
            <a:pPr marL="0" indent="0">
              <a:buNone/>
            </a:pPr>
            <a:r>
              <a:rPr lang="en-US" dirty="0" err="1"/>
              <a:t>Metsudat</a:t>
            </a:r>
            <a:r>
              <a:rPr lang="en-US" dirty="0"/>
              <a:t> David,  - Peacock </a:t>
            </a:r>
          </a:p>
          <a:p>
            <a:pPr marL="0" indent="0">
              <a:buNone/>
            </a:pPr>
            <a:r>
              <a:rPr lang="en-US" dirty="0"/>
              <a:t>It’s a type of bird called peacock and is called </a:t>
            </a:r>
            <a:r>
              <a:rPr lang="en-US" dirty="0" err="1"/>
              <a:t>renanim</a:t>
            </a:r>
            <a:r>
              <a:rPr lang="en-US" dirty="0"/>
              <a:t> because it is happy and joyful because of its beautiful plumage and this joyous bird is happy at all time. Or it is a type of stork</a:t>
            </a:r>
          </a:p>
          <a:p>
            <a:pPr marL="0" indent="0">
              <a:buNone/>
            </a:pPr>
            <a:endParaRPr lang="en-US" dirty="0"/>
          </a:p>
        </p:txBody>
      </p:sp>
      <p:sp>
        <p:nvSpPr>
          <p:cNvPr id="4" name="Content Placeholder 3">
            <a:extLst>
              <a:ext uri="{FF2B5EF4-FFF2-40B4-BE49-F238E27FC236}">
                <a16:creationId xmlns:a16="http://schemas.microsoft.com/office/drawing/2014/main" id="{8027302A-B16C-4D03-A7EA-6C5F5F45BC6B}"/>
              </a:ext>
            </a:extLst>
          </p:cNvPr>
          <p:cNvSpPr>
            <a:spLocks noGrp="1"/>
          </p:cNvSpPr>
          <p:nvPr>
            <p:ph sz="half" idx="2"/>
          </p:nvPr>
        </p:nvSpPr>
        <p:spPr>
          <a:xfrm>
            <a:off x="7067550" y="1825625"/>
            <a:ext cx="4286250" cy="4351338"/>
          </a:xfrm>
        </p:spPr>
        <p:txBody>
          <a:bodyPr/>
          <a:lstStyle/>
          <a:p>
            <a:pPr marL="0" indent="0" algn="r" rtl="1">
              <a:buNone/>
            </a:pPr>
            <a:r>
              <a:rPr lang="he-IL" dirty="0"/>
              <a:t>מצודת דוד איוב פרק לט</a:t>
            </a:r>
          </a:p>
          <a:p>
            <a:pPr marL="0" indent="0" algn="r" rtl="1">
              <a:buNone/>
            </a:pPr>
            <a:r>
              <a:rPr lang="he-IL" dirty="0"/>
              <a:t>כנף רננים - הוא שם עוף </a:t>
            </a:r>
            <a:r>
              <a:rPr lang="he-IL" dirty="0" err="1"/>
              <a:t>ובדרז"ל</a:t>
            </a:r>
            <a:r>
              <a:rPr lang="he-IL" dirty="0"/>
              <a:t> נקרא טווס ונקרא רננים ע"ש שתשמח ותרנן ביופי כנפיה ואמר הנה העוף רננים השמחה בכל עת או מין בעל כנף חסידה או מן נוצה הידעת מנהגם: </a:t>
            </a:r>
            <a:endParaRPr lang="en-US" dirty="0"/>
          </a:p>
        </p:txBody>
      </p:sp>
      <p:pic>
        <p:nvPicPr>
          <p:cNvPr id="2050" name="Picture 2">
            <a:extLst>
              <a:ext uri="{FF2B5EF4-FFF2-40B4-BE49-F238E27FC236}">
                <a16:creationId xmlns:a16="http://schemas.microsoft.com/office/drawing/2014/main" id="{DDECC948-7B81-4F6A-B2FF-6B17EAA28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968" y="1690688"/>
            <a:ext cx="209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5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008-7124-4C74-97D6-0332FDB22E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50FC1C-2CD6-4EEF-AD7D-1703DBCA428A}"/>
              </a:ext>
            </a:extLst>
          </p:cNvPr>
          <p:cNvSpPr>
            <a:spLocks noGrp="1"/>
          </p:cNvSpPr>
          <p:nvPr>
            <p:ph sz="half" idx="1"/>
          </p:nvPr>
        </p:nvSpPr>
        <p:spPr/>
        <p:txBody>
          <a:bodyPr>
            <a:normAutofit/>
          </a:bodyPr>
          <a:lstStyle/>
          <a:p>
            <a:pPr marL="0" indent="0">
              <a:buNone/>
            </a:pPr>
            <a:r>
              <a:rPr lang="en-US" dirty="0"/>
              <a:t>Chaim </a:t>
            </a:r>
            <a:r>
              <a:rPr lang="en-US" dirty="0" err="1"/>
              <a:t>Moyel</a:t>
            </a:r>
            <a:r>
              <a:rPr lang="en-US" dirty="0"/>
              <a:t> - Eurasian stone-curlew, Eurasian thick-knee – </a:t>
            </a:r>
          </a:p>
          <a:p>
            <a:pPr algn="l"/>
            <a:r>
              <a:rPr lang="en-US" b="0" i="0" dirty="0">
                <a:solidFill>
                  <a:srgbClr val="252525"/>
                </a:solidFill>
                <a:effectLst/>
                <a:latin typeface="Roboto" panose="02000000000000000000" pitchFamily="2" charset="0"/>
              </a:rPr>
              <a:t>The description flies through the air while provoking the hunters, referring to the diversionary representations that the mother makes when the nest is threatened</a:t>
            </a:r>
            <a:br>
              <a:rPr lang="en-US" dirty="0"/>
            </a:b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C9FD8F8B-D297-4AEB-A256-6928F8A198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38261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AC81-A6BE-41C0-9421-666CDDCAB685}"/>
              </a:ext>
            </a:extLst>
          </p:cNvPr>
          <p:cNvSpPr>
            <a:spLocks noGrp="1"/>
          </p:cNvSpPr>
          <p:nvPr>
            <p:ph type="title"/>
          </p:nvPr>
        </p:nvSpPr>
        <p:spPr/>
        <p:txBody>
          <a:bodyPr/>
          <a:lstStyle/>
          <a:p>
            <a:r>
              <a:rPr lang="en-US" dirty="0"/>
              <a:t>Ostrich ( </a:t>
            </a:r>
            <a:r>
              <a:rPr lang="en-US" dirty="0" err="1"/>
              <a:t>Malbim</a:t>
            </a:r>
            <a:r>
              <a:rPr lang="en-US" dirty="0"/>
              <a:t>, Professor Yehuda Felix, and more)</a:t>
            </a:r>
          </a:p>
        </p:txBody>
      </p:sp>
      <p:sp>
        <p:nvSpPr>
          <p:cNvPr id="3" name="Content Placeholder 2">
            <a:extLst>
              <a:ext uri="{FF2B5EF4-FFF2-40B4-BE49-F238E27FC236}">
                <a16:creationId xmlns:a16="http://schemas.microsoft.com/office/drawing/2014/main" id="{FEC95FC0-0918-4CD3-B2FC-FF46C1E33E64}"/>
              </a:ext>
            </a:extLst>
          </p:cNvPr>
          <p:cNvSpPr>
            <a:spLocks noGrp="1"/>
          </p:cNvSpPr>
          <p:nvPr>
            <p:ph sz="half" idx="1"/>
          </p:nvPr>
        </p:nvSpPr>
        <p:spPr/>
        <p:txBody>
          <a:bodyPr>
            <a:normAutofit lnSpcReduction="10000"/>
          </a:bodyPr>
          <a:lstStyle/>
          <a:p>
            <a:pPr marL="0" indent="0" algn="just">
              <a:buNone/>
            </a:pPr>
            <a:r>
              <a:rPr lang="en-US" dirty="0" err="1"/>
              <a:t>Malbim</a:t>
            </a:r>
            <a:r>
              <a:rPr lang="en-US" dirty="0"/>
              <a:t> - According to the commentators on the ostrich that she can not fly to the heights like the stork, and For, and there the Lord in nature ostrich that she lays her eggs in the sand and in the depths of the earth, became from the stork whose places her nest in cypresses and will lay her eggs in a safe place, and the ostrich daughter laid her eggs in the desert dirt:</a:t>
            </a:r>
          </a:p>
        </p:txBody>
      </p:sp>
      <p:sp>
        <p:nvSpPr>
          <p:cNvPr id="4" name="Content Placeholder 3">
            <a:extLst>
              <a:ext uri="{FF2B5EF4-FFF2-40B4-BE49-F238E27FC236}">
                <a16:creationId xmlns:a16="http://schemas.microsoft.com/office/drawing/2014/main" id="{A7CBFBAE-2646-4A3C-AC7C-336E4C781C53}"/>
              </a:ext>
            </a:extLst>
          </p:cNvPr>
          <p:cNvSpPr>
            <a:spLocks noGrp="1"/>
          </p:cNvSpPr>
          <p:nvPr>
            <p:ph sz="half" idx="2"/>
          </p:nvPr>
        </p:nvSpPr>
        <p:spPr/>
        <p:txBody>
          <a:bodyPr>
            <a:normAutofit lnSpcReduction="10000"/>
          </a:bodyPr>
          <a:lstStyle/>
          <a:p>
            <a:pPr marL="0" indent="0" algn="r" rtl="1">
              <a:buNone/>
            </a:pPr>
            <a:r>
              <a:rPr lang="he-IL" b="1" dirty="0"/>
              <a:t>כנף רננים</a:t>
            </a:r>
            <a:r>
              <a:rPr lang="he-IL" dirty="0"/>
              <a:t>, פי' המפרשים על בת היענה שהיא אינה יכולה לעוף למרום כמו החסידה, </a:t>
            </a:r>
            <a:r>
              <a:rPr lang="he-IL" dirty="0" err="1"/>
              <a:t>וז"ש</a:t>
            </a:r>
            <a:r>
              <a:rPr lang="he-IL" dirty="0"/>
              <a:t> </a:t>
            </a:r>
            <a:r>
              <a:rPr lang="he-IL" b="1" dirty="0"/>
              <a:t>וכי כנף רננים נעלסה</a:t>
            </a:r>
            <a:r>
              <a:rPr lang="he-IL" dirty="0"/>
              <a:t> שתעלה עם הכנף </a:t>
            </a:r>
            <a:r>
              <a:rPr lang="he-IL" dirty="0" err="1"/>
              <a:t>לגבהי</a:t>
            </a:r>
            <a:r>
              <a:rPr lang="he-IL" dirty="0"/>
              <a:t> מרום, וכי תדמה כנף רננים </a:t>
            </a:r>
            <a:r>
              <a:rPr lang="he-IL" b="1" dirty="0"/>
              <a:t>אל אברה חסידה ואל נוצה</a:t>
            </a:r>
            <a:r>
              <a:rPr lang="he-IL" dirty="0"/>
              <a:t> שתעוף ביעף: </a:t>
            </a:r>
            <a:endParaRPr lang="en-US" dirty="0"/>
          </a:p>
          <a:p>
            <a:pPr marL="0" indent="0" algn="r" rtl="1">
              <a:buNone/>
            </a:pPr>
            <a:r>
              <a:rPr lang="he-IL" b="1" dirty="0"/>
              <a:t>כי</a:t>
            </a:r>
            <a:r>
              <a:rPr lang="he-IL" dirty="0"/>
              <a:t>, ושם ה' בטבע היענה שהיא מניחה את ביציה בחול ובעומק האדמה, הפך מן החסידה אשר ברושים ביתה ותניח את ביציה במרום במקום משומר, ובת היענה ביציה בעפר המדבר:</a:t>
            </a:r>
            <a:endParaRPr lang="en-US" dirty="0"/>
          </a:p>
          <a:p>
            <a:endParaRPr lang="en-US" dirty="0"/>
          </a:p>
        </p:txBody>
      </p:sp>
    </p:spTree>
    <p:extLst>
      <p:ext uri="{BB962C8B-B14F-4D97-AF65-F5344CB8AC3E}">
        <p14:creationId xmlns:p14="http://schemas.microsoft.com/office/powerpoint/2010/main" val="369473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22CB-0B8C-43EC-BA32-7EB1D8FCCC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545CD-51BD-4317-A635-EA1F07F2421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F76132F-5846-4DA6-8D53-53EED8B7FEA6}"/>
              </a:ext>
            </a:extLst>
          </p:cNvPr>
          <p:cNvSpPr>
            <a:spLocks noGrp="1"/>
          </p:cNvSpPr>
          <p:nvPr>
            <p:ph sz="half" idx="2"/>
          </p:nvPr>
        </p:nvSpPr>
        <p:spPr/>
        <p:txBody>
          <a:bodyPr/>
          <a:lstStyle/>
          <a:p>
            <a:endParaRPr lang="en-US"/>
          </a:p>
        </p:txBody>
      </p:sp>
      <p:pic>
        <p:nvPicPr>
          <p:cNvPr id="4098" name="Picture 2">
            <a:extLst>
              <a:ext uri="{FF2B5EF4-FFF2-40B4-BE49-F238E27FC236}">
                <a16:creationId xmlns:a16="http://schemas.microsoft.com/office/drawing/2014/main" id="{4D0F3D58-47E1-4728-AA2B-C24F11A62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525"/>
            <a:ext cx="12192000" cy="633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0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1AC2-5C43-42CB-B4ED-24F5CCF684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E416CC-6C9C-4AE1-8B74-F55FB73172C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11F6664-E5DA-448D-BE1E-A591239BC63E}"/>
              </a:ext>
            </a:extLst>
          </p:cNvPr>
          <p:cNvSpPr>
            <a:spLocks noGrp="1"/>
          </p:cNvSpPr>
          <p:nvPr>
            <p:ph sz="half" idx="2"/>
          </p:nvPr>
        </p:nvSpPr>
        <p:spPr/>
        <p:txBody>
          <a:bodyPr/>
          <a:lstStyle/>
          <a:p>
            <a:endParaRPr lang="en-US"/>
          </a:p>
        </p:txBody>
      </p:sp>
      <p:sp>
        <p:nvSpPr>
          <p:cNvPr id="5" name="AutoShape 2" descr="בית-אלפא | פסיפס, חלק עליון. כל הזכויות שמורות לגלעד פלאי. © synagogues.kinneret.ac.il">
            <a:extLst>
              <a:ext uri="{FF2B5EF4-FFF2-40B4-BE49-F238E27FC236}">
                <a16:creationId xmlns:a16="http://schemas.microsoft.com/office/drawing/2014/main" id="{C174AC85-C280-4D9A-89D3-95DAA69CB6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hlinkClick r:id="rId2"/>
            <a:extLst>
              <a:ext uri="{FF2B5EF4-FFF2-40B4-BE49-F238E27FC236}">
                <a16:creationId xmlns:a16="http://schemas.microsoft.com/office/drawing/2014/main" id="{48C21F93-EE77-4FF9-9F44-196843FE1302}"/>
              </a:ext>
            </a:extLst>
          </p:cNvPr>
          <p:cNvPicPr>
            <a:picLocks noChangeAspect="1"/>
          </p:cNvPicPr>
          <p:nvPr/>
        </p:nvPicPr>
        <p:blipFill rotWithShape="1">
          <a:blip r:embed="rId3"/>
          <a:srcRect l="3422" t="3236" r="4685" b="5324"/>
          <a:stretch/>
        </p:blipFill>
        <p:spPr>
          <a:xfrm>
            <a:off x="1" y="2000"/>
            <a:ext cx="12192000" cy="6824153"/>
          </a:xfrm>
          <a:prstGeom prst="rect">
            <a:avLst/>
          </a:prstGeom>
        </p:spPr>
      </p:pic>
    </p:spTree>
    <p:extLst>
      <p:ext uri="{BB962C8B-B14F-4D97-AF65-F5344CB8AC3E}">
        <p14:creationId xmlns:p14="http://schemas.microsoft.com/office/powerpoint/2010/main" val="33772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0CB6-A2E7-49F7-871C-CC8451D387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19BAE6-7820-45F4-8AB6-139808B4FD7A}"/>
              </a:ext>
            </a:extLst>
          </p:cNvPr>
          <p:cNvSpPr>
            <a:spLocks noGrp="1"/>
          </p:cNvSpPr>
          <p:nvPr>
            <p:ph sz="half" idx="1"/>
          </p:nvPr>
        </p:nvSpPr>
        <p:spPr/>
        <p:txBody>
          <a:bodyPr/>
          <a:lstStyle/>
          <a:p>
            <a:r>
              <a:rPr lang="en-US" dirty="0"/>
              <a:t>Eliezer Sukenik – ostrich</a:t>
            </a:r>
          </a:p>
          <a:p>
            <a:r>
              <a:rPr lang="en-US" dirty="0"/>
              <a:t>Professor </a:t>
            </a:r>
            <a:r>
              <a:rPr lang="en-US" dirty="0" err="1"/>
              <a:t>Hachlili</a:t>
            </a:r>
            <a:r>
              <a:rPr lang="en-US" dirty="0"/>
              <a:t> - peacock</a:t>
            </a:r>
          </a:p>
        </p:txBody>
      </p:sp>
      <p:sp>
        <p:nvSpPr>
          <p:cNvPr id="4" name="Content Placeholder 3">
            <a:extLst>
              <a:ext uri="{FF2B5EF4-FFF2-40B4-BE49-F238E27FC236}">
                <a16:creationId xmlns:a16="http://schemas.microsoft.com/office/drawing/2014/main" id="{A5D4D264-E54F-4771-B4B3-3C259E25464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642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19C9-F82E-473B-8B69-B60304B05EF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722EA6F-9292-4F5D-97A8-D1558AB2885D}"/>
              </a:ext>
            </a:extLst>
          </p:cNvPr>
          <p:cNvSpPr>
            <a:spLocks noGrp="1"/>
          </p:cNvSpPr>
          <p:nvPr>
            <p:ph sz="half" idx="1"/>
          </p:nvPr>
        </p:nvSpPr>
        <p:spPr/>
        <p:txBody>
          <a:bodyPr/>
          <a:lstStyle/>
          <a:p>
            <a:r>
              <a:rPr lang="en-US" dirty="0"/>
              <a:t>Dove </a:t>
            </a:r>
          </a:p>
          <a:p>
            <a:pPr lvl="1"/>
            <a:r>
              <a:rPr lang="en-US" dirty="0"/>
              <a:t>kind, generous, peace loving, bearers of good news</a:t>
            </a:r>
          </a:p>
          <a:p>
            <a:r>
              <a:rPr lang="en-US" dirty="0"/>
              <a:t>Ravens</a:t>
            </a:r>
          </a:p>
          <a:p>
            <a:pPr lvl="1"/>
            <a:r>
              <a:rPr lang="en-US" dirty="0"/>
              <a:t>Selfish, cruel</a:t>
            </a:r>
          </a:p>
          <a:p>
            <a:r>
              <a:rPr lang="en-US" dirty="0"/>
              <a:t>Nesher</a:t>
            </a:r>
          </a:p>
          <a:p>
            <a:pPr lvl="1"/>
            <a:r>
              <a:rPr lang="en-US" dirty="0"/>
              <a:t>Majestic, regal, protective</a:t>
            </a:r>
          </a:p>
          <a:p>
            <a:pPr lvl="1"/>
            <a:r>
              <a:rPr lang="en-US" dirty="0"/>
              <a:t>Could be an eagle but more likely griffon vulture</a:t>
            </a:r>
          </a:p>
          <a:p>
            <a:pPr lvl="1"/>
            <a:r>
              <a:rPr lang="en-US" dirty="0"/>
              <a:t>Eagle associated with </a:t>
            </a:r>
            <a:r>
              <a:rPr lang="en-US" dirty="0" err="1"/>
              <a:t>Ayit</a:t>
            </a:r>
            <a:endParaRPr lang="en-US" dirty="0"/>
          </a:p>
          <a:p>
            <a:endParaRPr lang="en-US" dirty="0"/>
          </a:p>
        </p:txBody>
      </p:sp>
      <p:sp>
        <p:nvSpPr>
          <p:cNvPr id="4" name="Content Placeholder 3">
            <a:extLst>
              <a:ext uri="{FF2B5EF4-FFF2-40B4-BE49-F238E27FC236}">
                <a16:creationId xmlns:a16="http://schemas.microsoft.com/office/drawing/2014/main" id="{9D1372D4-F0BD-4F96-B61A-A81FFCECB9DC}"/>
              </a:ext>
            </a:extLst>
          </p:cNvPr>
          <p:cNvSpPr>
            <a:spLocks noGrp="1"/>
          </p:cNvSpPr>
          <p:nvPr>
            <p:ph sz="half" idx="2"/>
          </p:nvPr>
        </p:nvSpPr>
        <p:spPr/>
        <p:txBody>
          <a:bodyPr/>
          <a:lstStyle/>
          <a:p>
            <a:r>
              <a:rPr lang="en-US" dirty="0"/>
              <a:t>Kenaf </a:t>
            </a:r>
            <a:r>
              <a:rPr lang="en-US" dirty="0" err="1"/>
              <a:t>Renanim</a:t>
            </a:r>
            <a:endParaRPr lang="en-US" dirty="0"/>
          </a:p>
          <a:p>
            <a:pPr lvl="1"/>
            <a:r>
              <a:rPr lang="en-US" dirty="0"/>
              <a:t>Mythical Bar </a:t>
            </a:r>
            <a:r>
              <a:rPr lang="en-US" dirty="0" err="1"/>
              <a:t>Yokhani</a:t>
            </a:r>
            <a:endParaRPr lang="en-US" dirty="0"/>
          </a:p>
          <a:p>
            <a:pPr lvl="1"/>
            <a:r>
              <a:rPr lang="en-US" dirty="0"/>
              <a:t>Crested Lark</a:t>
            </a:r>
          </a:p>
          <a:p>
            <a:pPr lvl="1"/>
            <a:r>
              <a:rPr lang="en-US" dirty="0"/>
              <a:t>Eurasian stone-curlew</a:t>
            </a:r>
          </a:p>
          <a:p>
            <a:pPr lvl="1"/>
            <a:r>
              <a:rPr lang="en-US" dirty="0"/>
              <a:t>Peacock</a:t>
            </a:r>
          </a:p>
          <a:p>
            <a:pPr lvl="1"/>
            <a:r>
              <a:rPr lang="en-US" dirty="0"/>
              <a:t>Ostrich</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2139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A223-67FF-42ED-B3CC-874775A2214B}"/>
              </a:ext>
            </a:extLst>
          </p:cNvPr>
          <p:cNvSpPr>
            <a:spLocks noGrp="1"/>
          </p:cNvSpPr>
          <p:nvPr>
            <p:ph type="title"/>
          </p:nvPr>
        </p:nvSpPr>
        <p:spPr/>
        <p:txBody>
          <a:bodyPr/>
          <a:lstStyle/>
          <a:p>
            <a:r>
              <a:rPr lang="en-US" dirty="0"/>
              <a:t>Birds-head Haggadah </a:t>
            </a:r>
          </a:p>
        </p:txBody>
      </p:sp>
      <p:sp>
        <p:nvSpPr>
          <p:cNvPr id="3" name="Content Placeholder 2">
            <a:extLst>
              <a:ext uri="{FF2B5EF4-FFF2-40B4-BE49-F238E27FC236}">
                <a16:creationId xmlns:a16="http://schemas.microsoft.com/office/drawing/2014/main" id="{299A4044-83E5-4E7C-A911-B9EFF8BA4574}"/>
              </a:ext>
            </a:extLst>
          </p:cNvPr>
          <p:cNvSpPr>
            <a:spLocks noGrp="1"/>
          </p:cNvSpPr>
          <p:nvPr>
            <p:ph idx="1"/>
          </p:nvPr>
        </p:nvSpPr>
        <p:spPr/>
        <p:txBody>
          <a:bodyPr/>
          <a:lstStyle/>
          <a:p>
            <a:endParaRPr lang="en-US" dirty="0"/>
          </a:p>
        </p:txBody>
      </p:sp>
      <p:pic>
        <p:nvPicPr>
          <p:cNvPr id="6146" name="Picture 2">
            <a:extLst>
              <a:ext uri="{FF2B5EF4-FFF2-40B4-BE49-F238E27FC236}">
                <a16:creationId xmlns:a16="http://schemas.microsoft.com/office/drawing/2014/main" id="{E622DBC9-4F9E-4B64-A463-5569576B0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43313"/>
            <a:ext cx="97536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6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635-3761-4111-B82D-F21BB8890C2A}"/>
              </a:ext>
            </a:extLst>
          </p:cNvPr>
          <p:cNvSpPr>
            <a:spLocks noGrp="1"/>
          </p:cNvSpPr>
          <p:nvPr>
            <p:ph type="title"/>
          </p:nvPr>
        </p:nvSpPr>
        <p:spPr/>
        <p:txBody>
          <a:bodyPr/>
          <a:lstStyle/>
          <a:p>
            <a:r>
              <a:rPr lang="en-US" dirty="0"/>
              <a:t>Dove vs Raven</a:t>
            </a:r>
          </a:p>
        </p:txBody>
      </p:sp>
      <p:sp>
        <p:nvSpPr>
          <p:cNvPr id="4" name="Content Placeholder 3">
            <a:extLst>
              <a:ext uri="{FF2B5EF4-FFF2-40B4-BE49-F238E27FC236}">
                <a16:creationId xmlns:a16="http://schemas.microsoft.com/office/drawing/2014/main" id="{FF1EB9EB-BFCA-4AE4-B07C-25799343ADF5}"/>
              </a:ext>
            </a:extLst>
          </p:cNvPr>
          <p:cNvSpPr>
            <a:spLocks noGrp="1"/>
          </p:cNvSpPr>
          <p:nvPr>
            <p:ph sz="half" idx="1"/>
          </p:nvPr>
        </p:nvSpPr>
        <p:spPr/>
        <p:txBody>
          <a:bodyPr>
            <a:normAutofit fontScale="62500" lnSpcReduction="20000"/>
          </a:bodyPr>
          <a:lstStyle/>
          <a:p>
            <a:pPr marL="0" indent="0" algn="just">
              <a:buNone/>
            </a:pPr>
            <a:r>
              <a:rPr lang="en-US" dirty="0"/>
              <a:t>5. The waters went on diminishing until the tenth month; in the tenth month, on the first of the month, the tops of the mountains became visible. 6 At the end of forty days, Noah opened the window of the ark that he had made 7 and sent out the raven; it went to and </a:t>
            </a:r>
            <a:r>
              <a:rPr lang="en-US" dirty="0" err="1"/>
              <a:t>fro</a:t>
            </a:r>
            <a:r>
              <a:rPr lang="en-US" dirty="0"/>
              <a:t> until the waters had dried up from the earth. </a:t>
            </a:r>
            <a:r>
              <a:rPr lang="en-US" b="1" dirty="0"/>
              <a:t>8.</a:t>
            </a:r>
            <a:r>
              <a:rPr lang="en-US" dirty="0"/>
              <a:t> Then he sent out the dove to see whether the waters had decreased from the surface of the ground. 9 But the dove could not find a resting place for its foot, and returned to him to the ark, for there was water over all the earth. So putting out his hand, he took it into the ark with him. 10 He waited another seven days, and again sent out the dove from the ark. 11 The dove came back to him toward evening, and there in its bill was a plucked-off olive leaf! Then Noah knew that the waters had decreased on the earth. 12 He waited still another seven days and sent the dove forth; and it did not return to him any more. (</a:t>
            </a:r>
            <a:r>
              <a:rPr lang="en-US" dirty="0" err="1"/>
              <a:t>Breishit</a:t>
            </a:r>
            <a:r>
              <a:rPr lang="en-US" dirty="0"/>
              <a:t> 8:5-12) JPS 1985</a:t>
            </a:r>
          </a:p>
        </p:txBody>
      </p:sp>
      <p:sp>
        <p:nvSpPr>
          <p:cNvPr id="5" name="Content Placeholder 4">
            <a:extLst>
              <a:ext uri="{FF2B5EF4-FFF2-40B4-BE49-F238E27FC236}">
                <a16:creationId xmlns:a16="http://schemas.microsoft.com/office/drawing/2014/main" id="{F54E21FC-2FA8-4DAE-A1A4-994574203253}"/>
              </a:ext>
            </a:extLst>
          </p:cNvPr>
          <p:cNvSpPr>
            <a:spLocks noGrp="1"/>
          </p:cNvSpPr>
          <p:nvPr>
            <p:ph sz="half" idx="2"/>
          </p:nvPr>
        </p:nvSpPr>
        <p:spPr/>
        <p:txBody>
          <a:bodyPr>
            <a:normAutofit fontScale="62500" lnSpcReduction="20000"/>
          </a:bodyPr>
          <a:lstStyle/>
          <a:p>
            <a:pPr marL="0" indent="0" algn="r" rtl="1">
              <a:buNone/>
            </a:pPr>
            <a:r>
              <a:rPr lang="he-IL" dirty="0"/>
              <a:t>בראשית פרשת נח פרק ח פסוק ה - </a:t>
            </a:r>
            <a:r>
              <a:rPr lang="he-IL" dirty="0" err="1"/>
              <a:t>יב</a:t>
            </a:r>
            <a:r>
              <a:rPr lang="he-IL" dirty="0"/>
              <a:t>, ה-</a:t>
            </a:r>
            <a:r>
              <a:rPr lang="he-IL" dirty="0" err="1"/>
              <a:t>יב</a:t>
            </a:r>
            <a:endParaRPr lang="he-IL" dirty="0"/>
          </a:p>
          <a:p>
            <a:pPr marL="0" indent="0" algn="just" rtl="1">
              <a:buNone/>
            </a:pPr>
            <a:r>
              <a:rPr lang="he-IL" dirty="0"/>
              <a:t>(ה) וְהַמַּ֗יִם הָיוּ֙ הָל֣וֹךְ </a:t>
            </a:r>
            <a:r>
              <a:rPr lang="he-IL" dirty="0" err="1"/>
              <a:t>וְחָס֔וֹר</a:t>
            </a:r>
            <a:r>
              <a:rPr lang="he-IL" dirty="0"/>
              <a:t> עַ֖ד הַחֹ֣דֶשׁ הָֽעֲשִׂירִ֑י בָּֽעֲשִׂירִי֙ בְּאֶחָ֣ד לַחֹ֔דֶשׁ נִרְא֖וּ רָאשֵׁ֥י הֶֽהָרִֽים: (ו) וַֽיְהִ֕י מִקֵּ֖ץ אַרְבָּעִ֣ים י֑וֹם וַיִּפְתַּ֣ח נֹ֔חַ אֶת־חַלּ֥וֹן </a:t>
            </a:r>
            <a:r>
              <a:rPr lang="he-IL" dirty="0" err="1"/>
              <a:t>הַתֵּבָ֖ה</a:t>
            </a:r>
            <a:r>
              <a:rPr lang="he-IL" dirty="0"/>
              <a:t> אֲשֶׁ֥ר עָשָֽׂה: (ז) וַיְשַׁלַּ֖ח </a:t>
            </a:r>
            <a:r>
              <a:rPr lang="he-IL" dirty="0" err="1"/>
              <a:t>אֶת־הָֽעֹרֵ֑ב</a:t>
            </a:r>
            <a:r>
              <a:rPr lang="he-IL" dirty="0"/>
              <a:t> וַיֵּצֵ֤א יָצוֹא֙ וָשׁ֔וֹב </a:t>
            </a:r>
            <a:r>
              <a:rPr lang="he-IL" dirty="0" err="1"/>
              <a:t>עַד־יְבֹ֥שֶׁת</a:t>
            </a:r>
            <a:r>
              <a:rPr lang="he-IL" dirty="0"/>
              <a:t> הַמַּ֖יִם מֵעַ֥ל הָאָֽרֶץ: (ח) וַיְשַׁלַּ֥ח </a:t>
            </a:r>
            <a:r>
              <a:rPr lang="he-IL" dirty="0" err="1"/>
              <a:t>אֶת־הַיּוֹנָ֖ה</a:t>
            </a:r>
            <a:r>
              <a:rPr lang="he-IL" dirty="0"/>
              <a:t> מֵאִתּ֑וֹ לִרְאוֹת֙ הֲקַ֣לּוּ הַמַּ֔יִם מֵעַ֖ל פְּנֵ֥י הָֽאֲדָמָֽה: (ט) וְלֹֽא־מָצְאָה֩ הַיּוֹנָ֨ה מָנ֜וֹחַ </a:t>
            </a:r>
            <a:r>
              <a:rPr lang="he-IL" dirty="0" err="1"/>
              <a:t>לְכַף־רַגְלָ֗ה</a:t>
            </a:r>
            <a:r>
              <a:rPr lang="he-IL" dirty="0"/>
              <a:t>ּ וַתָּ֤שָׁב אֵלָיו֙ </a:t>
            </a:r>
            <a:r>
              <a:rPr lang="he-IL" dirty="0" err="1"/>
              <a:t>אֶל־הַתֵּבָ֔ה</a:t>
            </a:r>
            <a:r>
              <a:rPr lang="he-IL" dirty="0"/>
              <a:t> כִּי־מַ֖יִם עַל־פְּנֵ֣י </a:t>
            </a:r>
            <a:r>
              <a:rPr lang="he-IL" dirty="0" err="1"/>
              <a:t>כָל־הָאָ֑רֶץ</a:t>
            </a:r>
            <a:r>
              <a:rPr lang="he-IL" dirty="0"/>
              <a:t> וַיִּשְׁלַ֤ח יָדוֹ֙ </a:t>
            </a:r>
            <a:r>
              <a:rPr lang="he-IL" dirty="0" err="1"/>
              <a:t>וַיִּקָּחֶ֔ה</a:t>
            </a:r>
            <a:r>
              <a:rPr lang="he-IL" dirty="0"/>
              <a:t>ָ וַיָּבֵ֥א אֹתָ֛הּ אֵלָ֖יו </a:t>
            </a:r>
            <a:r>
              <a:rPr lang="he-IL" dirty="0" err="1"/>
              <a:t>אֶל־הַתֵּבָֽה</a:t>
            </a:r>
            <a:r>
              <a:rPr lang="he-IL" dirty="0"/>
              <a:t>: (י) וַיָּ֣חֶל ע֔וֹד שִׁבְעַ֥ת יָמִ֖ים אֲחֵרִ֑ים וַיֹּ֛סֶף שַׁלַּ֥ח </a:t>
            </a:r>
            <a:r>
              <a:rPr lang="he-IL" dirty="0" err="1"/>
              <a:t>אֶת־הַיּוֹנָ֖ה</a:t>
            </a:r>
            <a:r>
              <a:rPr lang="he-IL" dirty="0"/>
              <a:t> </a:t>
            </a:r>
            <a:r>
              <a:rPr lang="he-IL" dirty="0" err="1"/>
              <a:t>מִן־הַתֵּבָֽה</a:t>
            </a:r>
            <a:r>
              <a:rPr lang="he-IL" dirty="0"/>
              <a:t>: (יא) </a:t>
            </a:r>
            <a:r>
              <a:rPr lang="he-IL" dirty="0" err="1"/>
              <a:t>וַתָּבֹ֨א</a:t>
            </a:r>
            <a:r>
              <a:rPr lang="he-IL" dirty="0"/>
              <a:t> אֵלָ֤יו הַיּוֹנָה֙ לְעֵ֣ת עֶ֔רֶב וְהִנֵּ֥ה </a:t>
            </a:r>
            <a:r>
              <a:rPr lang="he-IL" dirty="0" err="1"/>
              <a:t>עֲלֵה־זַ֖יִת</a:t>
            </a:r>
            <a:r>
              <a:rPr lang="he-IL" dirty="0"/>
              <a:t> טָרָ֣ף בְּפִ֑יהָ וַיֵּ֣דַע נֹ֔חַ </a:t>
            </a:r>
            <a:r>
              <a:rPr lang="he-IL" dirty="0" err="1"/>
              <a:t>כִּי־קַ֥לּו</a:t>
            </a:r>
            <a:r>
              <a:rPr lang="he-IL" dirty="0"/>
              <a:t>ּ הַמַּ֖יִם מֵעַ֥ל הָאָֽרֶץ: (</a:t>
            </a:r>
            <a:r>
              <a:rPr lang="he-IL" dirty="0" err="1"/>
              <a:t>יב</a:t>
            </a:r>
            <a:r>
              <a:rPr lang="he-IL" dirty="0"/>
              <a:t>) וַיִּיָּ֣חֶל ע֔וֹד שִׁבְעַ֥ת יָמִ֖ים אֲחֵרִ֑ים וַיְשַׁלַּח֙ </a:t>
            </a:r>
            <a:r>
              <a:rPr lang="he-IL" dirty="0" err="1"/>
              <a:t>אֶת־הַיּוֹנָ֔ה</a:t>
            </a:r>
            <a:r>
              <a:rPr lang="he-IL" dirty="0"/>
              <a:t> וְלֹֽא יָסְפָ֥ה שׁוּב־ אֵלָ֖יו עֽוֹד:</a:t>
            </a:r>
            <a:endParaRPr lang="en-US" dirty="0"/>
          </a:p>
        </p:txBody>
      </p:sp>
    </p:spTree>
    <p:extLst>
      <p:ext uri="{BB962C8B-B14F-4D97-AF65-F5344CB8AC3E}">
        <p14:creationId xmlns:p14="http://schemas.microsoft.com/office/powerpoint/2010/main" val="292993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9D9F-13EE-4E88-AEBA-F98A03B5B98C}"/>
              </a:ext>
            </a:extLst>
          </p:cNvPr>
          <p:cNvSpPr>
            <a:spLocks noGrp="1"/>
          </p:cNvSpPr>
          <p:nvPr>
            <p:ph type="title"/>
          </p:nvPr>
        </p:nvSpPr>
        <p:spPr/>
        <p:txBody>
          <a:bodyPr/>
          <a:lstStyle/>
          <a:p>
            <a:r>
              <a:rPr lang="en-US" dirty="0" err="1"/>
              <a:t>Mishlei</a:t>
            </a:r>
            <a:r>
              <a:rPr lang="en-US" dirty="0"/>
              <a:t> 30: 17</a:t>
            </a:r>
          </a:p>
        </p:txBody>
      </p:sp>
      <p:sp>
        <p:nvSpPr>
          <p:cNvPr id="3" name="Content Placeholder 2">
            <a:extLst>
              <a:ext uri="{FF2B5EF4-FFF2-40B4-BE49-F238E27FC236}">
                <a16:creationId xmlns:a16="http://schemas.microsoft.com/office/drawing/2014/main" id="{A943FA1F-0AD9-4BEA-9861-8844A3FBF6CC}"/>
              </a:ext>
            </a:extLst>
          </p:cNvPr>
          <p:cNvSpPr>
            <a:spLocks noGrp="1"/>
          </p:cNvSpPr>
          <p:nvPr>
            <p:ph sz="half" idx="1"/>
          </p:nvPr>
        </p:nvSpPr>
        <p:spPr/>
        <p:txBody>
          <a:bodyPr/>
          <a:lstStyle/>
          <a:p>
            <a:pPr marL="0" indent="0">
              <a:buNone/>
            </a:pPr>
            <a:r>
              <a:rPr lang="en-US" dirty="0"/>
              <a:t>The eye that mocks a father And disdains the homage due a mother— The ravens of the brook will gouge it out, Young Nesher will devour it.</a:t>
            </a:r>
          </a:p>
        </p:txBody>
      </p:sp>
      <p:sp>
        <p:nvSpPr>
          <p:cNvPr id="4" name="Content Placeholder 3">
            <a:extLst>
              <a:ext uri="{FF2B5EF4-FFF2-40B4-BE49-F238E27FC236}">
                <a16:creationId xmlns:a16="http://schemas.microsoft.com/office/drawing/2014/main" id="{89190641-2BB1-497C-B639-684D8C5FEDD5}"/>
              </a:ext>
            </a:extLst>
          </p:cNvPr>
          <p:cNvSpPr>
            <a:spLocks noGrp="1"/>
          </p:cNvSpPr>
          <p:nvPr>
            <p:ph sz="half" idx="2"/>
          </p:nvPr>
        </p:nvSpPr>
        <p:spPr/>
        <p:txBody>
          <a:bodyPr/>
          <a:lstStyle/>
          <a:p>
            <a:r>
              <a:rPr lang="he-IL" dirty="0"/>
              <a:t>עַ֤יִן </a:t>
            </a:r>
            <a:r>
              <a:rPr lang="he-IL" b="1" dirty="0"/>
              <a:t>׀</a:t>
            </a:r>
            <a:r>
              <a:rPr lang="he-IL" dirty="0"/>
              <a:t> תִּ֥לְעַ֣ג לְאָב֮ </a:t>
            </a:r>
            <a:r>
              <a:rPr lang="he-IL" dirty="0" err="1"/>
              <a:t>וְתָבֻ֢ז</a:t>
            </a:r>
            <a:r>
              <a:rPr lang="he-IL" dirty="0"/>
              <a:t> </a:t>
            </a:r>
            <a:r>
              <a:rPr lang="he-IL" dirty="0" err="1"/>
              <a:t>לִֽיקְּהַ֫ת־אֵ֥ם</a:t>
            </a:r>
            <a:r>
              <a:rPr lang="he-IL" dirty="0"/>
              <a:t> יִקְּר֥וּהָ </a:t>
            </a:r>
            <a:r>
              <a:rPr lang="he-IL" dirty="0" err="1"/>
              <a:t>עֹֽרְבֵי־נַ֑חַל</a:t>
            </a:r>
            <a:r>
              <a:rPr lang="he-IL" dirty="0"/>
              <a:t> וְֽיֹאכְל֥וּהָ </a:t>
            </a:r>
            <a:r>
              <a:rPr lang="he-IL" dirty="0" err="1"/>
              <a:t>בְנֵי־נָֽשֶׁר</a:t>
            </a:r>
            <a:r>
              <a:rPr lang="he-IL" dirty="0"/>
              <a:t>׃ {פ}</a:t>
            </a:r>
            <a:br>
              <a:rPr lang="he-IL" dirty="0"/>
            </a:br>
            <a:endParaRPr lang="en-US" dirty="0"/>
          </a:p>
        </p:txBody>
      </p:sp>
    </p:spTree>
    <p:extLst>
      <p:ext uri="{BB962C8B-B14F-4D97-AF65-F5344CB8AC3E}">
        <p14:creationId xmlns:p14="http://schemas.microsoft.com/office/powerpoint/2010/main" val="128693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0531-F5D8-45EF-A30F-ABF8B7E1C052}"/>
              </a:ext>
            </a:extLst>
          </p:cNvPr>
          <p:cNvSpPr>
            <a:spLocks noGrp="1"/>
          </p:cNvSpPr>
          <p:nvPr>
            <p:ph type="title"/>
          </p:nvPr>
        </p:nvSpPr>
        <p:spPr/>
        <p:txBody>
          <a:bodyPr/>
          <a:lstStyle/>
          <a:p>
            <a:r>
              <a:rPr lang="en-US" dirty="0"/>
              <a:t>Eliyahu’s Ravens</a:t>
            </a:r>
          </a:p>
        </p:txBody>
      </p:sp>
      <p:sp>
        <p:nvSpPr>
          <p:cNvPr id="3" name="Content Placeholder 2">
            <a:extLst>
              <a:ext uri="{FF2B5EF4-FFF2-40B4-BE49-F238E27FC236}">
                <a16:creationId xmlns:a16="http://schemas.microsoft.com/office/drawing/2014/main" id="{70AC2704-D091-4771-A136-DF8DF5BD47DD}"/>
              </a:ext>
            </a:extLst>
          </p:cNvPr>
          <p:cNvSpPr>
            <a:spLocks noGrp="1"/>
          </p:cNvSpPr>
          <p:nvPr>
            <p:ph sz="half" idx="1"/>
          </p:nvPr>
        </p:nvSpPr>
        <p:spPr/>
        <p:txBody>
          <a:bodyPr>
            <a:normAutofit fontScale="77500" lnSpcReduction="20000"/>
          </a:bodyPr>
          <a:lstStyle/>
          <a:p>
            <a:pPr marL="0" indent="0" algn="just">
              <a:buNone/>
            </a:pPr>
            <a:r>
              <a:rPr lang="en-US" b="1" dirty="0"/>
              <a:t>1) </a:t>
            </a:r>
            <a:r>
              <a:rPr lang="en-US" dirty="0"/>
              <a:t>Elijah the </a:t>
            </a:r>
            <a:r>
              <a:rPr lang="en-US" dirty="0" err="1"/>
              <a:t>Tishbite</a:t>
            </a:r>
            <a:r>
              <a:rPr lang="en-US" dirty="0"/>
              <a:t>, an inhabitant of Gilead, said to Ahab, “As the LORD lives, the God of Israel whom I serve, there will be no dew or rain except at my bidding.” </a:t>
            </a:r>
            <a:r>
              <a:rPr lang="en-US" b="1" dirty="0"/>
              <a:t>2) </a:t>
            </a:r>
            <a:r>
              <a:rPr lang="en-US" dirty="0"/>
              <a:t>The word of the LORD came to him: </a:t>
            </a:r>
            <a:r>
              <a:rPr lang="en-US" b="1" dirty="0"/>
              <a:t>3)</a:t>
            </a:r>
            <a:r>
              <a:rPr lang="en-US" dirty="0"/>
              <a:t>“Leave this place; turn eastward and go into hiding by the Wadi Cherith, which is east of the Jordan. </a:t>
            </a:r>
            <a:r>
              <a:rPr lang="en-US" b="1" dirty="0"/>
              <a:t>4) </a:t>
            </a:r>
            <a:r>
              <a:rPr lang="en-US" dirty="0"/>
              <a:t>You will drink from the wadi, and I have commanded the ravens to feed you there.” </a:t>
            </a:r>
            <a:r>
              <a:rPr lang="en-US" b="1" dirty="0"/>
              <a:t>5)</a:t>
            </a:r>
            <a:r>
              <a:rPr lang="en-US" dirty="0"/>
              <a:t> He proceeded to do as the LORD had bidden: he went, and he stayed by the Wadi Cherith, which is east of the Jordan. </a:t>
            </a:r>
            <a:r>
              <a:rPr lang="en-US" b="1" dirty="0"/>
              <a:t>6) </a:t>
            </a:r>
            <a:r>
              <a:rPr lang="en-US" dirty="0"/>
              <a:t>The ravens brought him bread and meat every morning and every evening, and he drank from the wadi.</a:t>
            </a:r>
          </a:p>
        </p:txBody>
      </p:sp>
      <p:sp>
        <p:nvSpPr>
          <p:cNvPr id="4" name="Content Placeholder 3">
            <a:extLst>
              <a:ext uri="{FF2B5EF4-FFF2-40B4-BE49-F238E27FC236}">
                <a16:creationId xmlns:a16="http://schemas.microsoft.com/office/drawing/2014/main" id="{7B6822A8-2AB7-49F3-A8EE-291E7539EDC1}"/>
              </a:ext>
            </a:extLst>
          </p:cNvPr>
          <p:cNvSpPr>
            <a:spLocks noGrp="1"/>
          </p:cNvSpPr>
          <p:nvPr>
            <p:ph sz="half" idx="2"/>
          </p:nvPr>
        </p:nvSpPr>
        <p:spPr/>
        <p:txBody>
          <a:bodyPr>
            <a:normAutofit fontScale="77500" lnSpcReduction="20000"/>
          </a:bodyPr>
          <a:lstStyle/>
          <a:p>
            <a:pPr marL="0" indent="0" algn="r" rtl="1">
              <a:buNone/>
            </a:pPr>
            <a:r>
              <a:rPr lang="he-IL" dirty="0"/>
              <a:t>מלכים א פרק </a:t>
            </a:r>
            <a:r>
              <a:rPr lang="he-IL" dirty="0" err="1"/>
              <a:t>יז</a:t>
            </a:r>
            <a:r>
              <a:rPr lang="he-IL" dirty="0"/>
              <a:t> פסוק א - ו, א-ו</a:t>
            </a:r>
          </a:p>
          <a:p>
            <a:pPr marL="0" indent="0" algn="just" rtl="1">
              <a:buNone/>
            </a:pPr>
            <a:r>
              <a:rPr lang="he-IL" dirty="0"/>
              <a:t>(א) וַיֹּאמֶר֩ אֵלִיָּ֨הוּ הַתִּשְׁבִּ֜י מִתֹּשָׁבֵ֣י גִלְעָד֘ </a:t>
            </a:r>
            <a:r>
              <a:rPr lang="he-IL" dirty="0" err="1"/>
              <a:t>אֶל־אַחְאָב</a:t>
            </a:r>
            <a:r>
              <a:rPr lang="he-IL" dirty="0"/>
              <a:t>֒ </a:t>
            </a:r>
            <a:r>
              <a:rPr lang="he-IL" dirty="0" err="1"/>
              <a:t>חַי־יְקֹוָ֞ק</a:t>
            </a:r>
            <a:r>
              <a:rPr lang="he-IL" dirty="0"/>
              <a:t> </a:t>
            </a:r>
            <a:r>
              <a:rPr lang="he-IL" dirty="0" err="1"/>
              <a:t>אֱלֹהֵ֤י</a:t>
            </a:r>
            <a:r>
              <a:rPr lang="he-IL" dirty="0"/>
              <a:t> יִשְׂרָאֵל֙ אֲשֶׁ֣ר עָמַ֣דְתִּי לְפָנָ֔יו </a:t>
            </a:r>
            <a:r>
              <a:rPr lang="he-IL" dirty="0" err="1"/>
              <a:t>אִם־יִהְיֶ֛ה</a:t>
            </a:r>
            <a:r>
              <a:rPr lang="he-IL" dirty="0"/>
              <a:t> הַשָּׁנִ֥ים הָאֵ֖לֶּה טַ֣ל וּמָטָ֑ר כִּ֖י אִם־ לְפִ֥י דְבָרִֽי: ס (ב) וַיְהִ֥י </a:t>
            </a:r>
            <a:r>
              <a:rPr lang="he-IL" dirty="0" err="1"/>
              <a:t>דְבַר־יְקֹוָ֖ק</a:t>
            </a:r>
            <a:r>
              <a:rPr lang="he-IL" dirty="0"/>
              <a:t> אֵלָ֥יו </a:t>
            </a:r>
            <a:r>
              <a:rPr lang="he-IL" dirty="0" err="1"/>
              <a:t>לֵאמֹֽר</a:t>
            </a:r>
            <a:r>
              <a:rPr lang="he-IL" dirty="0"/>
              <a:t>: (ג) לֵ֣ךְ מִזֶּ֔ה וּפָנִ֥יתָ לְּךָ֖ קֵ֑דְמָה וְנִסְתַּרְתָּ֙ בְּנַ֣חַל כְּרִ֔ית אֲשֶׁ֖ר עַל־פְּנֵ֥י הַיַּרְדֵּֽן: (ד) וְהָיָ֖ה מֵהַנַּ֣חַל תִּשְׁתֶּ֑ה </a:t>
            </a:r>
            <a:r>
              <a:rPr lang="he-IL" dirty="0" err="1"/>
              <a:t>וְאֶת־הָעֹרְבִ֣ים</a:t>
            </a:r>
            <a:r>
              <a:rPr lang="he-IL" dirty="0"/>
              <a:t> </a:t>
            </a:r>
            <a:r>
              <a:rPr lang="he-IL" dirty="0" err="1"/>
              <a:t>צִוִּ֔יתִי</a:t>
            </a:r>
            <a:r>
              <a:rPr lang="he-IL" dirty="0"/>
              <a:t> לְכַלְכֶּלְךָ֖ שָֽׁם: (ה) וַיֵּ֥לֶךְ וַיַּ֖עַשׂ כִּדְבַ֣ר </a:t>
            </a:r>
            <a:r>
              <a:rPr lang="he-IL" dirty="0" err="1"/>
              <a:t>יְקֹוָ֑ק</a:t>
            </a:r>
            <a:r>
              <a:rPr lang="he-IL" dirty="0"/>
              <a:t> וַיֵּ֗לֶךְ וַיֵּ֙שֶׁב֙ בְּנַ֣חַל כְּרִ֔ית אֲשֶׁ֖ר עַל־פְּנֵ֥י הַיַּרְדֵּֽן: (ו) וְהָעֹרְבִ֗ים מְבִיאִ֨ים ל֜וֹ לֶ֤חֶם וּבָשָׂר֙ בַּבֹּ֔קֶר וְלֶ֥חֶם וּבָשָׂ֖ר בָּעָ֑רֶב וּמִן־ הַנַּ֖חַל יִשְׁתֶּֽה: </a:t>
            </a:r>
            <a:endParaRPr lang="en-US" dirty="0"/>
          </a:p>
        </p:txBody>
      </p:sp>
    </p:spTree>
    <p:extLst>
      <p:ext uri="{BB962C8B-B14F-4D97-AF65-F5344CB8AC3E}">
        <p14:creationId xmlns:p14="http://schemas.microsoft.com/office/powerpoint/2010/main" val="106074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02F2-A54F-40F1-BA5F-DA313F7937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C17FA5-35B3-45A1-8511-CFF4D59BC4AE}"/>
              </a:ext>
            </a:extLst>
          </p:cNvPr>
          <p:cNvSpPr>
            <a:spLocks noGrp="1"/>
          </p:cNvSpPr>
          <p:nvPr>
            <p:ph sz="half" idx="1"/>
          </p:nvPr>
        </p:nvSpPr>
        <p:spPr/>
        <p:txBody>
          <a:bodyPr/>
          <a:lstStyle/>
          <a:p>
            <a:pPr marL="0" indent="0">
              <a:buNone/>
            </a:pPr>
            <a:r>
              <a:rPr lang="en-US" dirty="0" err="1"/>
              <a:t>Metzudat</a:t>
            </a:r>
            <a:r>
              <a:rPr lang="en-US" dirty="0"/>
              <a:t> David on I Kings  17:4</a:t>
            </a:r>
          </a:p>
          <a:p>
            <a:pPr marL="0" indent="0">
              <a:buNone/>
            </a:pPr>
            <a:r>
              <a:rPr lang="en-US" dirty="0"/>
              <a:t>Why ravens? To arose the spirit of Eliyahu so he will not be cruel to Israel, as he sees the cruel ravens being compassionate and sustaining him, how could he not have compassion on Israel?</a:t>
            </a:r>
          </a:p>
        </p:txBody>
      </p:sp>
      <p:sp>
        <p:nvSpPr>
          <p:cNvPr id="4" name="Content Placeholder 3">
            <a:extLst>
              <a:ext uri="{FF2B5EF4-FFF2-40B4-BE49-F238E27FC236}">
                <a16:creationId xmlns:a16="http://schemas.microsoft.com/office/drawing/2014/main" id="{1C90C124-B0FD-4E1C-B91E-07D0A3A460E2}"/>
              </a:ext>
            </a:extLst>
          </p:cNvPr>
          <p:cNvSpPr>
            <a:spLocks noGrp="1"/>
          </p:cNvSpPr>
          <p:nvPr>
            <p:ph sz="half" idx="2"/>
          </p:nvPr>
        </p:nvSpPr>
        <p:spPr/>
        <p:txBody>
          <a:bodyPr/>
          <a:lstStyle/>
          <a:p>
            <a:pPr marL="0" indent="0" algn="l">
              <a:buNone/>
            </a:pPr>
            <a:endParaRPr lang="en-US" dirty="0"/>
          </a:p>
          <a:p>
            <a:pPr marL="0" indent="0" algn="r" rtl="1">
              <a:buNone/>
            </a:pPr>
            <a:r>
              <a:rPr lang="he-IL" dirty="0"/>
              <a:t>ואת העורבים </a:t>
            </a:r>
            <a:r>
              <a:rPr lang="he-IL" dirty="0" err="1"/>
              <a:t>וכו</a:t>
            </a:r>
            <a:r>
              <a:rPr lang="he-IL" dirty="0"/>
              <a:t>׳. בכדי</a:t>
            </a:r>
            <a:r>
              <a:rPr lang="en-US" dirty="0"/>
              <a:t> </a:t>
            </a:r>
            <a:r>
              <a:rPr lang="he-IL" dirty="0"/>
              <a:t>להעיר רוחו לבל יתאכזר על ישראל, בראותו כי העורבים האכזרים יחמלו עליו לכלכלו, ואיך לא יחמול הוא על ישראל:</a:t>
            </a:r>
            <a:endParaRPr lang="en-US" dirty="0"/>
          </a:p>
        </p:txBody>
      </p:sp>
    </p:spTree>
    <p:extLst>
      <p:ext uri="{BB962C8B-B14F-4D97-AF65-F5344CB8AC3E}">
        <p14:creationId xmlns:p14="http://schemas.microsoft.com/office/powerpoint/2010/main" val="172795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A8B7-2BCB-40F6-AC20-3FF561175B99}"/>
              </a:ext>
            </a:extLst>
          </p:cNvPr>
          <p:cNvSpPr>
            <a:spLocks noGrp="1"/>
          </p:cNvSpPr>
          <p:nvPr>
            <p:ph type="title"/>
          </p:nvPr>
        </p:nvSpPr>
        <p:spPr/>
        <p:txBody>
          <a:bodyPr/>
          <a:lstStyle/>
          <a:p>
            <a:r>
              <a:rPr lang="en-US" dirty="0"/>
              <a:t>Never abandoned </a:t>
            </a:r>
          </a:p>
        </p:txBody>
      </p:sp>
      <p:sp>
        <p:nvSpPr>
          <p:cNvPr id="3" name="Content Placeholder 2">
            <a:extLst>
              <a:ext uri="{FF2B5EF4-FFF2-40B4-BE49-F238E27FC236}">
                <a16:creationId xmlns:a16="http://schemas.microsoft.com/office/drawing/2014/main" id="{7A10F884-6F1B-4AB4-AF88-A5AF506E4CF9}"/>
              </a:ext>
            </a:extLst>
          </p:cNvPr>
          <p:cNvSpPr>
            <a:spLocks noGrp="1"/>
          </p:cNvSpPr>
          <p:nvPr>
            <p:ph sz="half" idx="1"/>
          </p:nvPr>
        </p:nvSpPr>
        <p:spPr>
          <a:xfrm>
            <a:off x="838200" y="1825625"/>
            <a:ext cx="6095260" cy="4351338"/>
          </a:xfrm>
        </p:spPr>
        <p:txBody>
          <a:bodyPr>
            <a:normAutofit fontScale="85000" lnSpcReduction="20000"/>
          </a:bodyPr>
          <a:lstStyle/>
          <a:p>
            <a:pPr marL="0" indent="0">
              <a:buNone/>
            </a:pPr>
            <a:r>
              <a:rPr lang="en-US" dirty="0"/>
              <a:t>Who provides food for the raven When his young cry out to God And wander about without food? (</a:t>
            </a:r>
            <a:r>
              <a:rPr lang="en-US" dirty="0" err="1"/>
              <a:t>Iyov</a:t>
            </a:r>
            <a:r>
              <a:rPr lang="en-US" dirty="0"/>
              <a:t> 38:41)</a:t>
            </a:r>
          </a:p>
          <a:p>
            <a:pPr marL="0" indent="0" algn="just">
              <a:buNone/>
            </a:pPr>
            <a:r>
              <a:rPr lang="en-US" dirty="0" err="1"/>
              <a:t>Malbim</a:t>
            </a:r>
            <a:r>
              <a:rPr lang="en-US" dirty="0"/>
              <a:t> - Providence also extends to the raven, traditionally regarded as one of the meanest of beasts: 'He gives cattle their food; to the raven's offspring too when they cry out' (</a:t>
            </a:r>
            <a:r>
              <a:rPr lang="en-US" dirty="0">
                <a:hlinkClick r:id="rId2" action="ppaction://hlinkfile"/>
              </a:rPr>
              <a:t>Psalms 147:9</a:t>
            </a:r>
            <a:r>
              <a:rPr lang="en-US" dirty="0"/>
              <a:t>). The Talmudic Sages asserted that 'when the raven has offspring the male tells the female that another bird impregnated her and so they despise and abandon them. What does the Holy One Blessed be He do? He ordains midges [or flies] for them [the offspring] that come out of their excrement and they eat them' (</a:t>
            </a:r>
            <a:r>
              <a:rPr lang="en-US" dirty="0" err="1"/>
              <a:t>Tanchuma</a:t>
            </a:r>
            <a:r>
              <a:rPr lang="en-US" dirty="0"/>
              <a:t> Deuteronomy: </a:t>
            </a:r>
            <a:r>
              <a:rPr lang="en-US" dirty="0" err="1"/>
              <a:t>Ekev</a:t>
            </a:r>
            <a:r>
              <a:rPr lang="en-US" dirty="0"/>
              <a:t>). (Translation from </a:t>
            </a:r>
            <a:r>
              <a:rPr lang="en-US" dirty="0" err="1"/>
              <a:t>Sefaria</a:t>
            </a:r>
            <a:r>
              <a:rPr lang="en-US" dirty="0"/>
              <a:t>)</a:t>
            </a:r>
          </a:p>
        </p:txBody>
      </p:sp>
      <p:sp>
        <p:nvSpPr>
          <p:cNvPr id="4" name="Content Placeholder 3">
            <a:extLst>
              <a:ext uri="{FF2B5EF4-FFF2-40B4-BE49-F238E27FC236}">
                <a16:creationId xmlns:a16="http://schemas.microsoft.com/office/drawing/2014/main" id="{5F3AABD0-BCB7-4DF9-9E99-C2440189303D}"/>
              </a:ext>
            </a:extLst>
          </p:cNvPr>
          <p:cNvSpPr>
            <a:spLocks noGrp="1"/>
          </p:cNvSpPr>
          <p:nvPr>
            <p:ph sz="half" idx="2"/>
          </p:nvPr>
        </p:nvSpPr>
        <p:spPr>
          <a:xfrm>
            <a:off x="7270812" y="1825625"/>
            <a:ext cx="4082988" cy="4351338"/>
          </a:xfrm>
        </p:spPr>
        <p:txBody>
          <a:bodyPr>
            <a:normAutofit fontScale="85000" lnSpcReduction="20000"/>
          </a:bodyPr>
          <a:lstStyle/>
          <a:p>
            <a:pPr marL="0" indent="0" algn="r" rtl="1">
              <a:buNone/>
            </a:pPr>
            <a:r>
              <a:rPr lang="he-IL" dirty="0"/>
              <a:t>מִ֤י יָכִ֥ין לָעֹרֵ֗ב צֵ֫יד֥וֹ </a:t>
            </a:r>
            <a:r>
              <a:rPr lang="he-IL" dirty="0" err="1"/>
              <a:t>כִּֽי־יְ֭לָדָו</a:t>
            </a:r>
            <a:r>
              <a:rPr lang="he-IL" dirty="0"/>
              <a:t> אֶל־אֵ֣ל </a:t>
            </a:r>
            <a:r>
              <a:rPr lang="he-IL" dirty="0" err="1"/>
              <a:t>יְשַׁוֵּ֑עו</a:t>
            </a:r>
            <a:r>
              <a:rPr lang="he-IL" dirty="0"/>
              <a:t>ּ יִ֝תְע֗וּ </a:t>
            </a:r>
            <a:r>
              <a:rPr lang="he-IL" dirty="0" err="1"/>
              <a:t>לִבְלִי־אֹֽכֶל</a:t>
            </a:r>
            <a:r>
              <a:rPr lang="he-IL" dirty="0"/>
              <a:t>׃ </a:t>
            </a:r>
            <a:endParaRPr lang="en-US" dirty="0"/>
          </a:p>
          <a:p>
            <a:pPr marL="0" indent="0" algn="just" rtl="1">
              <a:buNone/>
            </a:pPr>
            <a:br>
              <a:rPr lang="en-US" dirty="0"/>
            </a:br>
            <a:r>
              <a:rPr lang="he-IL" b="1" dirty="0"/>
              <a:t>מי</a:t>
            </a:r>
            <a:r>
              <a:rPr lang="he-IL" dirty="0"/>
              <a:t>, והשפל שבכולם הם בני עורב, וה' </a:t>
            </a:r>
            <a:r>
              <a:rPr lang="he-IL" b="1" dirty="0"/>
              <a:t>יכין לעורב צידו</a:t>
            </a:r>
            <a:r>
              <a:rPr lang="he-IL" dirty="0"/>
              <a:t>, הגם </a:t>
            </a:r>
            <a:r>
              <a:rPr lang="he-IL" b="1" dirty="0"/>
              <a:t>שילדיו יתעו לבלי אוכל</a:t>
            </a:r>
            <a:r>
              <a:rPr lang="he-IL" dirty="0"/>
              <a:t> שהם עזובים </a:t>
            </a:r>
            <a:r>
              <a:rPr lang="he-IL" dirty="0" err="1"/>
              <a:t>מאמם</a:t>
            </a:r>
            <a:r>
              <a:rPr lang="he-IL" dirty="0"/>
              <a:t>, ובכ"ז </a:t>
            </a:r>
            <a:r>
              <a:rPr lang="he-IL" b="1" dirty="0"/>
              <a:t>אל </a:t>
            </a:r>
            <a:r>
              <a:rPr lang="he-IL" b="1" dirty="0" err="1"/>
              <a:t>אל</a:t>
            </a:r>
            <a:r>
              <a:rPr lang="he-IL" b="1" dirty="0"/>
              <a:t> </a:t>
            </a:r>
            <a:r>
              <a:rPr lang="he-IL" b="1" dirty="0" err="1"/>
              <a:t>ישועו</a:t>
            </a:r>
            <a:r>
              <a:rPr lang="he-IL" dirty="0"/>
              <a:t> והוא יכין להם את צידם ע"י יתושים כמ"ש חז"ל:</a:t>
            </a:r>
            <a:endParaRPr lang="en-US" dirty="0"/>
          </a:p>
        </p:txBody>
      </p:sp>
    </p:spTree>
    <p:extLst>
      <p:ext uri="{BB962C8B-B14F-4D97-AF65-F5344CB8AC3E}">
        <p14:creationId xmlns:p14="http://schemas.microsoft.com/office/powerpoint/2010/main" val="114656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225C-3DBB-46FA-A92B-98D1FCF543FC}"/>
              </a:ext>
            </a:extLst>
          </p:cNvPr>
          <p:cNvSpPr>
            <a:spLocks noGrp="1"/>
          </p:cNvSpPr>
          <p:nvPr>
            <p:ph type="title"/>
          </p:nvPr>
        </p:nvSpPr>
        <p:spPr/>
        <p:txBody>
          <a:bodyPr/>
          <a:lstStyle/>
          <a:p>
            <a:r>
              <a:rPr lang="en-US" dirty="0"/>
              <a:t>What is a Nesher?</a:t>
            </a:r>
          </a:p>
        </p:txBody>
      </p:sp>
      <p:sp>
        <p:nvSpPr>
          <p:cNvPr id="3" name="Content Placeholder 2">
            <a:extLst>
              <a:ext uri="{FF2B5EF4-FFF2-40B4-BE49-F238E27FC236}">
                <a16:creationId xmlns:a16="http://schemas.microsoft.com/office/drawing/2014/main" id="{A33283FE-88FA-4AD9-9DC1-7542FC79C601}"/>
              </a:ext>
            </a:extLst>
          </p:cNvPr>
          <p:cNvSpPr>
            <a:spLocks noGrp="1"/>
          </p:cNvSpPr>
          <p:nvPr>
            <p:ph sz="half" idx="1"/>
          </p:nvPr>
        </p:nvSpPr>
        <p:spPr/>
        <p:txBody>
          <a:bodyPr/>
          <a:lstStyle/>
          <a:p>
            <a:pPr marL="0" indent="0">
              <a:buNone/>
            </a:pPr>
            <a:r>
              <a:rPr lang="en-US" dirty="0"/>
              <a:t>You have seen what I did to the Egyptians, how I bore you on </a:t>
            </a:r>
            <a:r>
              <a:rPr lang="en-US" dirty="0" err="1"/>
              <a:t>Neshers</a:t>
            </a:r>
            <a:r>
              <a:rPr lang="en-US" dirty="0"/>
              <a:t>’ wings and brought you to Me. (</a:t>
            </a:r>
            <a:r>
              <a:rPr lang="en-US" dirty="0" err="1"/>
              <a:t>Shemot</a:t>
            </a:r>
            <a:r>
              <a:rPr lang="en-US" dirty="0"/>
              <a:t> 19:4)</a:t>
            </a:r>
          </a:p>
          <a:p>
            <a:pPr marL="0" indent="0">
              <a:buNone/>
            </a:pPr>
            <a:endParaRPr lang="en-US" dirty="0"/>
          </a:p>
        </p:txBody>
      </p:sp>
      <p:sp>
        <p:nvSpPr>
          <p:cNvPr id="4" name="Content Placeholder 3">
            <a:extLst>
              <a:ext uri="{FF2B5EF4-FFF2-40B4-BE49-F238E27FC236}">
                <a16:creationId xmlns:a16="http://schemas.microsoft.com/office/drawing/2014/main" id="{121F0AAB-57BB-437C-8B98-10199743FBD6}"/>
              </a:ext>
            </a:extLst>
          </p:cNvPr>
          <p:cNvSpPr>
            <a:spLocks noGrp="1"/>
          </p:cNvSpPr>
          <p:nvPr>
            <p:ph sz="half" idx="2"/>
          </p:nvPr>
        </p:nvSpPr>
        <p:spPr/>
        <p:txBody>
          <a:bodyPr/>
          <a:lstStyle/>
          <a:p>
            <a:pPr marL="0" indent="0" algn="r" rtl="1">
              <a:buNone/>
            </a:pPr>
            <a:r>
              <a:rPr lang="he-IL" dirty="0"/>
              <a:t>אַתֶּ֣ם רְאִיתֶ֔ם אֲשֶׁ֥ר עָשִׂ֖יתִי לְמִצְרָ֑יִם וָאֶשָּׂ֤א אֶתְכֶם֙ </a:t>
            </a:r>
            <a:r>
              <a:rPr lang="he-IL" dirty="0" err="1"/>
              <a:t>עַל־כַּנְפֵ֣י</a:t>
            </a:r>
            <a:r>
              <a:rPr lang="he-IL" dirty="0"/>
              <a:t> נְשָׁרִ֔ים וָאָבִ֥א אֶתְכֶ֖ם אֵלָֽי׃ </a:t>
            </a:r>
            <a:endParaRPr lang="en-US" dirty="0"/>
          </a:p>
        </p:txBody>
      </p:sp>
    </p:spTree>
    <p:extLst>
      <p:ext uri="{BB962C8B-B14F-4D97-AF65-F5344CB8AC3E}">
        <p14:creationId xmlns:p14="http://schemas.microsoft.com/office/powerpoint/2010/main" val="1922269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2842</Words>
  <Application>Microsoft Office PowerPoint</Application>
  <PresentationFormat>Widescreen</PresentationFormat>
  <Paragraphs>109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Helvetica Neue</vt:lpstr>
      <vt:lpstr>Roboto</vt:lpstr>
      <vt:lpstr>Office Theme</vt:lpstr>
      <vt:lpstr>Jewish Art: Birds</vt:lpstr>
      <vt:lpstr>Types of birds in Jewish literature</vt:lpstr>
      <vt:lpstr>Birds-head Haggadah </vt:lpstr>
      <vt:lpstr>Dove vs Raven</vt:lpstr>
      <vt:lpstr>Mishlei 30: 17</vt:lpstr>
      <vt:lpstr>Eliyahu’s Ravens</vt:lpstr>
      <vt:lpstr>PowerPoint Presentation</vt:lpstr>
      <vt:lpstr>Never abandoned </vt:lpstr>
      <vt:lpstr>What is a Nesher?</vt:lpstr>
      <vt:lpstr>Devarim 32: 12</vt:lpstr>
      <vt:lpstr>Connotations of Nesher</vt:lpstr>
      <vt:lpstr>Nesher</vt:lpstr>
      <vt:lpstr>Carrion - Supports for Griffon Vulture</vt:lpstr>
      <vt:lpstr>Bald </vt:lpstr>
      <vt:lpstr>Height </vt:lpstr>
      <vt:lpstr>So what is an eagle? – עיט, נץ</vt:lpstr>
      <vt:lpstr>What is Kenaf-renanim? </vt:lpstr>
      <vt:lpstr>Bekhorot 57a</vt:lpstr>
      <vt:lpstr>PowerPoint Presentation</vt:lpstr>
      <vt:lpstr>PowerPoint Presentation</vt:lpstr>
      <vt:lpstr>PowerPoint Presentation</vt:lpstr>
      <vt:lpstr>Ostrich ( Malbim, Professor Yehuda Felix, and more)</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Art: Birds</dc:title>
  <dc:creator>Chaim</dc:creator>
  <cp:lastModifiedBy>Chaim</cp:lastModifiedBy>
  <cp:revision>30</cp:revision>
  <dcterms:created xsi:type="dcterms:W3CDTF">2021-06-29T20:05:36Z</dcterms:created>
  <dcterms:modified xsi:type="dcterms:W3CDTF">2021-06-30T23:43:01Z</dcterms:modified>
</cp:coreProperties>
</file>