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7" r:id="rId3"/>
    <p:sldId id="263" r:id="rId4"/>
    <p:sldId id="262" r:id="rId5"/>
    <p:sldId id="275" r:id="rId6"/>
    <p:sldId id="276" r:id="rId7"/>
    <p:sldId id="267" r:id="rId8"/>
    <p:sldId id="273" r:id="rId9"/>
    <p:sldId id="278" r:id="rId10"/>
    <p:sldId id="279" r:id="rId11"/>
    <p:sldId id="280" r:id="rId12"/>
    <p:sldId id="281" r:id="rId13"/>
    <p:sldId id="282" r:id="rId14"/>
    <p:sldId id="268" r:id="rId15"/>
    <p:sldId id="270" r:id="rId16"/>
    <p:sldId id="266" r:id="rId17"/>
    <p:sldId id="283" r:id="rId18"/>
    <p:sldId id="277" r:id="rId19"/>
    <p:sldId id="272" r:id="rId20"/>
    <p:sldId id="284" r:id="rId21"/>
    <p:sldId id="271" r:id="rId22"/>
    <p:sldId id="264" r:id="rId23"/>
    <p:sldId id="274" r:id="rId24"/>
    <p:sldId id="26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p:scale>
          <a:sx n="78" d="100"/>
          <a:sy n="78" d="100"/>
        </p:scale>
        <p:origin x="744" y="2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57252-D791-4A0E-8DE1-2B141AE63A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700F00-DFD3-4A1D-9D70-9763910CDE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617F65-C61C-4DB1-A04E-B6D4CE91FC2F}"/>
              </a:ext>
            </a:extLst>
          </p:cNvPr>
          <p:cNvSpPr>
            <a:spLocks noGrp="1"/>
          </p:cNvSpPr>
          <p:nvPr>
            <p:ph type="dt" sz="half" idx="10"/>
          </p:nvPr>
        </p:nvSpPr>
        <p:spPr/>
        <p:txBody>
          <a:bodyPr/>
          <a:lstStyle/>
          <a:p>
            <a:fld id="{234E9BF0-9394-410E-9850-F5782B8DD48E}" type="datetimeFigureOut">
              <a:rPr lang="en-US" smtClean="0"/>
              <a:t>6/29/2021</a:t>
            </a:fld>
            <a:endParaRPr lang="en-US"/>
          </a:p>
        </p:txBody>
      </p:sp>
      <p:sp>
        <p:nvSpPr>
          <p:cNvPr id="5" name="Footer Placeholder 4">
            <a:extLst>
              <a:ext uri="{FF2B5EF4-FFF2-40B4-BE49-F238E27FC236}">
                <a16:creationId xmlns:a16="http://schemas.microsoft.com/office/drawing/2014/main" id="{8F8E9BF2-EB0E-4808-AB68-28CEEDEE8F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6F869-0B28-4E3C-B437-0426FFE50FE2}"/>
              </a:ext>
            </a:extLst>
          </p:cNvPr>
          <p:cNvSpPr>
            <a:spLocks noGrp="1"/>
          </p:cNvSpPr>
          <p:nvPr>
            <p:ph type="sldNum" sz="quarter" idx="12"/>
          </p:nvPr>
        </p:nvSpPr>
        <p:spPr/>
        <p:txBody>
          <a:bodyPr/>
          <a:lstStyle/>
          <a:p>
            <a:fld id="{F0B0C288-07CB-435F-A8A9-1B6B068CBD9C}" type="slidenum">
              <a:rPr lang="en-US" smtClean="0"/>
              <a:t>‹#›</a:t>
            </a:fld>
            <a:endParaRPr lang="en-US"/>
          </a:p>
        </p:txBody>
      </p:sp>
    </p:spTree>
    <p:extLst>
      <p:ext uri="{BB962C8B-B14F-4D97-AF65-F5344CB8AC3E}">
        <p14:creationId xmlns:p14="http://schemas.microsoft.com/office/powerpoint/2010/main" val="2334445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E44E6-B62A-4B6C-9804-EFE64833B1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3ABA5F-9A9F-4A08-9CC9-6BA4F0ED9C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4F390F-F968-456B-B153-547B9025E6A8}"/>
              </a:ext>
            </a:extLst>
          </p:cNvPr>
          <p:cNvSpPr>
            <a:spLocks noGrp="1"/>
          </p:cNvSpPr>
          <p:nvPr>
            <p:ph type="dt" sz="half" idx="10"/>
          </p:nvPr>
        </p:nvSpPr>
        <p:spPr/>
        <p:txBody>
          <a:bodyPr/>
          <a:lstStyle/>
          <a:p>
            <a:fld id="{234E9BF0-9394-410E-9850-F5782B8DD48E}" type="datetimeFigureOut">
              <a:rPr lang="en-US" smtClean="0"/>
              <a:t>6/29/2021</a:t>
            </a:fld>
            <a:endParaRPr lang="en-US"/>
          </a:p>
        </p:txBody>
      </p:sp>
      <p:sp>
        <p:nvSpPr>
          <p:cNvPr id="5" name="Footer Placeholder 4">
            <a:extLst>
              <a:ext uri="{FF2B5EF4-FFF2-40B4-BE49-F238E27FC236}">
                <a16:creationId xmlns:a16="http://schemas.microsoft.com/office/drawing/2014/main" id="{74711498-32C7-4DCA-BE39-9CE979F337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5917D1-6C8B-4FA3-A5B7-7AF68A4243B9}"/>
              </a:ext>
            </a:extLst>
          </p:cNvPr>
          <p:cNvSpPr>
            <a:spLocks noGrp="1"/>
          </p:cNvSpPr>
          <p:nvPr>
            <p:ph type="sldNum" sz="quarter" idx="12"/>
          </p:nvPr>
        </p:nvSpPr>
        <p:spPr/>
        <p:txBody>
          <a:bodyPr/>
          <a:lstStyle/>
          <a:p>
            <a:fld id="{F0B0C288-07CB-435F-A8A9-1B6B068CBD9C}" type="slidenum">
              <a:rPr lang="en-US" smtClean="0"/>
              <a:t>‹#›</a:t>
            </a:fld>
            <a:endParaRPr lang="en-US"/>
          </a:p>
        </p:txBody>
      </p:sp>
    </p:spTree>
    <p:extLst>
      <p:ext uri="{BB962C8B-B14F-4D97-AF65-F5344CB8AC3E}">
        <p14:creationId xmlns:p14="http://schemas.microsoft.com/office/powerpoint/2010/main" val="7212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B5F63C-E6B9-41F0-ACFB-E82E5ECB02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C73AF7-B000-4610-900E-1E125E951D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3C1708-C180-4A25-A57F-0B7E423AAD3E}"/>
              </a:ext>
            </a:extLst>
          </p:cNvPr>
          <p:cNvSpPr>
            <a:spLocks noGrp="1"/>
          </p:cNvSpPr>
          <p:nvPr>
            <p:ph type="dt" sz="half" idx="10"/>
          </p:nvPr>
        </p:nvSpPr>
        <p:spPr/>
        <p:txBody>
          <a:bodyPr/>
          <a:lstStyle/>
          <a:p>
            <a:fld id="{234E9BF0-9394-410E-9850-F5782B8DD48E}" type="datetimeFigureOut">
              <a:rPr lang="en-US" smtClean="0"/>
              <a:t>6/29/2021</a:t>
            </a:fld>
            <a:endParaRPr lang="en-US"/>
          </a:p>
        </p:txBody>
      </p:sp>
      <p:sp>
        <p:nvSpPr>
          <p:cNvPr id="5" name="Footer Placeholder 4">
            <a:extLst>
              <a:ext uri="{FF2B5EF4-FFF2-40B4-BE49-F238E27FC236}">
                <a16:creationId xmlns:a16="http://schemas.microsoft.com/office/drawing/2014/main" id="{557B7510-5D1D-4DC8-B991-E28633FA89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4D2E28-4992-4BFD-BAF2-073FEA7D3FC9}"/>
              </a:ext>
            </a:extLst>
          </p:cNvPr>
          <p:cNvSpPr>
            <a:spLocks noGrp="1"/>
          </p:cNvSpPr>
          <p:nvPr>
            <p:ph type="sldNum" sz="quarter" idx="12"/>
          </p:nvPr>
        </p:nvSpPr>
        <p:spPr/>
        <p:txBody>
          <a:bodyPr/>
          <a:lstStyle/>
          <a:p>
            <a:fld id="{F0B0C288-07CB-435F-A8A9-1B6B068CBD9C}" type="slidenum">
              <a:rPr lang="en-US" smtClean="0"/>
              <a:t>‹#›</a:t>
            </a:fld>
            <a:endParaRPr lang="en-US"/>
          </a:p>
        </p:txBody>
      </p:sp>
    </p:spTree>
    <p:extLst>
      <p:ext uri="{BB962C8B-B14F-4D97-AF65-F5344CB8AC3E}">
        <p14:creationId xmlns:p14="http://schemas.microsoft.com/office/powerpoint/2010/main" val="1692436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8E1C9-7793-4A42-B5F5-54A9EF4314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2D6495-8E48-4B2E-B783-02EE05836B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9CCE7-38EB-4BCA-9B61-32D3F2AFD71C}"/>
              </a:ext>
            </a:extLst>
          </p:cNvPr>
          <p:cNvSpPr>
            <a:spLocks noGrp="1"/>
          </p:cNvSpPr>
          <p:nvPr>
            <p:ph type="dt" sz="half" idx="10"/>
          </p:nvPr>
        </p:nvSpPr>
        <p:spPr/>
        <p:txBody>
          <a:bodyPr/>
          <a:lstStyle/>
          <a:p>
            <a:fld id="{234E9BF0-9394-410E-9850-F5782B8DD48E}" type="datetimeFigureOut">
              <a:rPr lang="en-US" smtClean="0"/>
              <a:t>6/29/2021</a:t>
            </a:fld>
            <a:endParaRPr lang="en-US"/>
          </a:p>
        </p:txBody>
      </p:sp>
      <p:sp>
        <p:nvSpPr>
          <p:cNvPr id="5" name="Footer Placeholder 4">
            <a:extLst>
              <a:ext uri="{FF2B5EF4-FFF2-40B4-BE49-F238E27FC236}">
                <a16:creationId xmlns:a16="http://schemas.microsoft.com/office/drawing/2014/main" id="{246E4CAC-E125-4946-81A1-BE266ED251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1FCB47-43F0-4C66-B641-C35F756AB6E1}"/>
              </a:ext>
            </a:extLst>
          </p:cNvPr>
          <p:cNvSpPr>
            <a:spLocks noGrp="1"/>
          </p:cNvSpPr>
          <p:nvPr>
            <p:ph type="sldNum" sz="quarter" idx="12"/>
          </p:nvPr>
        </p:nvSpPr>
        <p:spPr/>
        <p:txBody>
          <a:bodyPr/>
          <a:lstStyle/>
          <a:p>
            <a:fld id="{F0B0C288-07CB-435F-A8A9-1B6B068CBD9C}" type="slidenum">
              <a:rPr lang="en-US" smtClean="0"/>
              <a:t>‹#›</a:t>
            </a:fld>
            <a:endParaRPr lang="en-US"/>
          </a:p>
        </p:txBody>
      </p:sp>
    </p:spTree>
    <p:extLst>
      <p:ext uri="{BB962C8B-B14F-4D97-AF65-F5344CB8AC3E}">
        <p14:creationId xmlns:p14="http://schemas.microsoft.com/office/powerpoint/2010/main" val="801979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7DD6-E568-4C50-94C2-FD761B0010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02BF2C-B9B5-4CCB-A6F9-9FB7299304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C5406C-F86E-484E-AE66-264A8B8850A2}"/>
              </a:ext>
            </a:extLst>
          </p:cNvPr>
          <p:cNvSpPr>
            <a:spLocks noGrp="1"/>
          </p:cNvSpPr>
          <p:nvPr>
            <p:ph type="dt" sz="half" idx="10"/>
          </p:nvPr>
        </p:nvSpPr>
        <p:spPr/>
        <p:txBody>
          <a:bodyPr/>
          <a:lstStyle/>
          <a:p>
            <a:fld id="{234E9BF0-9394-410E-9850-F5782B8DD48E}" type="datetimeFigureOut">
              <a:rPr lang="en-US" smtClean="0"/>
              <a:t>6/29/2021</a:t>
            </a:fld>
            <a:endParaRPr lang="en-US"/>
          </a:p>
        </p:txBody>
      </p:sp>
      <p:sp>
        <p:nvSpPr>
          <p:cNvPr id="5" name="Footer Placeholder 4">
            <a:extLst>
              <a:ext uri="{FF2B5EF4-FFF2-40B4-BE49-F238E27FC236}">
                <a16:creationId xmlns:a16="http://schemas.microsoft.com/office/drawing/2014/main" id="{8D906D3C-6C0E-4281-BE79-0D0828AA9A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D51D57-EE46-4DC4-8259-79BD2CC0B651}"/>
              </a:ext>
            </a:extLst>
          </p:cNvPr>
          <p:cNvSpPr>
            <a:spLocks noGrp="1"/>
          </p:cNvSpPr>
          <p:nvPr>
            <p:ph type="sldNum" sz="quarter" idx="12"/>
          </p:nvPr>
        </p:nvSpPr>
        <p:spPr/>
        <p:txBody>
          <a:bodyPr/>
          <a:lstStyle/>
          <a:p>
            <a:fld id="{F0B0C288-07CB-435F-A8A9-1B6B068CBD9C}" type="slidenum">
              <a:rPr lang="en-US" smtClean="0"/>
              <a:t>‹#›</a:t>
            </a:fld>
            <a:endParaRPr lang="en-US"/>
          </a:p>
        </p:txBody>
      </p:sp>
    </p:spTree>
    <p:extLst>
      <p:ext uri="{BB962C8B-B14F-4D97-AF65-F5344CB8AC3E}">
        <p14:creationId xmlns:p14="http://schemas.microsoft.com/office/powerpoint/2010/main" val="1283689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BDE01-C68A-48E7-90A3-7648AD11C9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BF3D41-7847-40F7-9833-AC77AA335D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BE3710-7FB1-4954-A3F6-6C02997C43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85575C-CD70-45F5-AE70-6CDEA2A504FD}"/>
              </a:ext>
            </a:extLst>
          </p:cNvPr>
          <p:cNvSpPr>
            <a:spLocks noGrp="1"/>
          </p:cNvSpPr>
          <p:nvPr>
            <p:ph type="dt" sz="half" idx="10"/>
          </p:nvPr>
        </p:nvSpPr>
        <p:spPr/>
        <p:txBody>
          <a:bodyPr/>
          <a:lstStyle/>
          <a:p>
            <a:fld id="{234E9BF0-9394-410E-9850-F5782B8DD48E}" type="datetimeFigureOut">
              <a:rPr lang="en-US" smtClean="0"/>
              <a:t>6/29/2021</a:t>
            </a:fld>
            <a:endParaRPr lang="en-US"/>
          </a:p>
        </p:txBody>
      </p:sp>
      <p:sp>
        <p:nvSpPr>
          <p:cNvPr id="6" name="Footer Placeholder 5">
            <a:extLst>
              <a:ext uri="{FF2B5EF4-FFF2-40B4-BE49-F238E27FC236}">
                <a16:creationId xmlns:a16="http://schemas.microsoft.com/office/drawing/2014/main" id="{C73B38BA-EB21-48A3-BA3E-BFE147869F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7689C0-4FB2-43F3-BAAF-675308DFAECD}"/>
              </a:ext>
            </a:extLst>
          </p:cNvPr>
          <p:cNvSpPr>
            <a:spLocks noGrp="1"/>
          </p:cNvSpPr>
          <p:nvPr>
            <p:ph type="sldNum" sz="quarter" idx="12"/>
          </p:nvPr>
        </p:nvSpPr>
        <p:spPr/>
        <p:txBody>
          <a:bodyPr/>
          <a:lstStyle/>
          <a:p>
            <a:fld id="{F0B0C288-07CB-435F-A8A9-1B6B068CBD9C}" type="slidenum">
              <a:rPr lang="en-US" smtClean="0"/>
              <a:t>‹#›</a:t>
            </a:fld>
            <a:endParaRPr lang="en-US"/>
          </a:p>
        </p:txBody>
      </p:sp>
    </p:spTree>
    <p:extLst>
      <p:ext uri="{BB962C8B-B14F-4D97-AF65-F5344CB8AC3E}">
        <p14:creationId xmlns:p14="http://schemas.microsoft.com/office/powerpoint/2010/main" val="1650294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F8C07-A0EC-487D-9815-E6F8FCD9D5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6501D9-769E-446E-A750-A2117347CE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8F6CFE-30C2-40BC-9788-85EE4E0002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A8E797-0BF2-4C96-A1D5-7F4D316743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F0D96B-44BD-4A29-92FC-F3AAEB585B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B1AAE2-9AD4-423B-B565-FA3AB7132C52}"/>
              </a:ext>
            </a:extLst>
          </p:cNvPr>
          <p:cNvSpPr>
            <a:spLocks noGrp="1"/>
          </p:cNvSpPr>
          <p:nvPr>
            <p:ph type="dt" sz="half" idx="10"/>
          </p:nvPr>
        </p:nvSpPr>
        <p:spPr/>
        <p:txBody>
          <a:bodyPr/>
          <a:lstStyle/>
          <a:p>
            <a:fld id="{234E9BF0-9394-410E-9850-F5782B8DD48E}" type="datetimeFigureOut">
              <a:rPr lang="en-US" smtClean="0"/>
              <a:t>6/29/2021</a:t>
            </a:fld>
            <a:endParaRPr lang="en-US"/>
          </a:p>
        </p:txBody>
      </p:sp>
      <p:sp>
        <p:nvSpPr>
          <p:cNvPr id="8" name="Footer Placeholder 7">
            <a:extLst>
              <a:ext uri="{FF2B5EF4-FFF2-40B4-BE49-F238E27FC236}">
                <a16:creationId xmlns:a16="http://schemas.microsoft.com/office/drawing/2014/main" id="{75B76560-8F01-48DC-B7F6-89BA6A62E7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4D260D-55FA-4982-BA02-382801CE5312}"/>
              </a:ext>
            </a:extLst>
          </p:cNvPr>
          <p:cNvSpPr>
            <a:spLocks noGrp="1"/>
          </p:cNvSpPr>
          <p:nvPr>
            <p:ph type="sldNum" sz="quarter" idx="12"/>
          </p:nvPr>
        </p:nvSpPr>
        <p:spPr/>
        <p:txBody>
          <a:bodyPr/>
          <a:lstStyle/>
          <a:p>
            <a:fld id="{F0B0C288-07CB-435F-A8A9-1B6B068CBD9C}" type="slidenum">
              <a:rPr lang="en-US" smtClean="0"/>
              <a:t>‹#›</a:t>
            </a:fld>
            <a:endParaRPr lang="en-US"/>
          </a:p>
        </p:txBody>
      </p:sp>
    </p:spTree>
    <p:extLst>
      <p:ext uri="{BB962C8B-B14F-4D97-AF65-F5344CB8AC3E}">
        <p14:creationId xmlns:p14="http://schemas.microsoft.com/office/powerpoint/2010/main" val="313189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E054-1247-4191-9727-F7FF495889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213E16-4788-4C5B-9786-AFE35E76A14A}"/>
              </a:ext>
            </a:extLst>
          </p:cNvPr>
          <p:cNvSpPr>
            <a:spLocks noGrp="1"/>
          </p:cNvSpPr>
          <p:nvPr>
            <p:ph type="dt" sz="half" idx="10"/>
          </p:nvPr>
        </p:nvSpPr>
        <p:spPr/>
        <p:txBody>
          <a:bodyPr/>
          <a:lstStyle/>
          <a:p>
            <a:fld id="{234E9BF0-9394-410E-9850-F5782B8DD48E}" type="datetimeFigureOut">
              <a:rPr lang="en-US" smtClean="0"/>
              <a:t>6/29/2021</a:t>
            </a:fld>
            <a:endParaRPr lang="en-US"/>
          </a:p>
        </p:txBody>
      </p:sp>
      <p:sp>
        <p:nvSpPr>
          <p:cNvPr id="4" name="Footer Placeholder 3">
            <a:extLst>
              <a:ext uri="{FF2B5EF4-FFF2-40B4-BE49-F238E27FC236}">
                <a16:creationId xmlns:a16="http://schemas.microsoft.com/office/drawing/2014/main" id="{72F50715-0635-450A-A0A7-DE09B43986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B089FC-B2C8-4B9B-889D-C058EDB0E35C}"/>
              </a:ext>
            </a:extLst>
          </p:cNvPr>
          <p:cNvSpPr>
            <a:spLocks noGrp="1"/>
          </p:cNvSpPr>
          <p:nvPr>
            <p:ph type="sldNum" sz="quarter" idx="12"/>
          </p:nvPr>
        </p:nvSpPr>
        <p:spPr/>
        <p:txBody>
          <a:bodyPr/>
          <a:lstStyle/>
          <a:p>
            <a:fld id="{F0B0C288-07CB-435F-A8A9-1B6B068CBD9C}" type="slidenum">
              <a:rPr lang="en-US" smtClean="0"/>
              <a:t>‹#›</a:t>
            </a:fld>
            <a:endParaRPr lang="en-US"/>
          </a:p>
        </p:txBody>
      </p:sp>
    </p:spTree>
    <p:extLst>
      <p:ext uri="{BB962C8B-B14F-4D97-AF65-F5344CB8AC3E}">
        <p14:creationId xmlns:p14="http://schemas.microsoft.com/office/powerpoint/2010/main" val="659057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0C16F7-3EA0-40D6-88A4-5D671BD96B6B}"/>
              </a:ext>
            </a:extLst>
          </p:cNvPr>
          <p:cNvSpPr>
            <a:spLocks noGrp="1"/>
          </p:cNvSpPr>
          <p:nvPr>
            <p:ph type="dt" sz="half" idx="10"/>
          </p:nvPr>
        </p:nvSpPr>
        <p:spPr/>
        <p:txBody>
          <a:bodyPr/>
          <a:lstStyle/>
          <a:p>
            <a:fld id="{234E9BF0-9394-410E-9850-F5782B8DD48E}" type="datetimeFigureOut">
              <a:rPr lang="en-US" smtClean="0"/>
              <a:t>6/29/2021</a:t>
            </a:fld>
            <a:endParaRPr lang="en-US"/>
          </a:p>
        </p:txBody>
      </p:sp>
      <p:sp>
        <p:nvSpPr>
          <p:cNvPr id="3" name="Footer Placeholder 2">
            <a:extLst>
              <a:ext uri="{FF2B5EF4-FFF2-40B4-BE49-F238E27FC236}">
                <a16:creationId xmlns:a16="http://schemas.microsoft.com/office/drawing/2014/main" id="{5311D805-6553-4751-B3AF-884F2A8A74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B57A76-EF33-4763-9D5E-7EA874B93909}"/>
              </a:ext>
            </a:extLst>
          </p:cNvPr>
          <p:cNvSpPr>
            <a:spLocks noGrp="1"/>
          </p:cNvSpPr>
          <p:nvPr>
            <p:ph type="sldNum" sz="quarter" idx="12"/>
          </p:nvPr>
        </p:nvSpPr>
        <p:spPr/>
        <p:txBody>
          <a:bodyPr/>
          <a:lstStyle/>
          <a:p>
            <a:fld id="{F0B0C288-07CB-435F-A8A9-1B6B068CBD9C}" type="slidenum">
              <a:rPr lang="en-US" smtClean="0"/>
              <a:t>‹#›</a:t>
            </a:fld>
            <a:endParaRPr lang="en-US"/>
          </a:p>
        </p:txBody>
      </p:sp>
    </p:spTree>
    <p:extLst>
      <p:ext uri="{BB962C8B-B14F-4D97-AF65-F5344CB8AC3E}">
        <p14:creationId xmlns:p14="http://schemas.microsoft.com/office/powerpoint/2010/main" val="215315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6CC34-7D2D-4A87-A1D6-9D3C2625F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B8F2F7-AED9-4F12-9FFB-648CF288B0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09C863-69E8-4C58-B5B1-6A8015FB47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62405A-2376-4FF5-9BCA-7446934D2698}"/>
              </a:ext>
            </a:extLst>
          </p:cNvPr>
          <p:cNvSpPr>
            <a:spLocks noGrp="1"/>
          </p:cNvSpPr>
          <p:nvPr>
            <p:ph type="dt" sz="half" idx="10"/>
          </p:nvPr>
        </p:nvSpPr>
        <p:spPr/>
        <p:txBody>
          <a:bodyPr/>
          <a:lstStyle/>
          <a:p>
            <a:fld id="{234E9BF0-9394-410E-9850-F5782B8DD48E}" type="datetimeFigureOut">
              <a:rPr lang="en-US" smtClean="0"/>
              <a:t>6/29/2021</a:t>
            </a:fld>
            <a:endParaRPr lang="en-US"/>
          </a:p>
        </p:txBody>
      </p:sp>
      <p:sp>
        <p:nvSpPr>
          <p:cNvPr id="6" name="Footer Placeholder 5">
            <a:extLst>
              <a:ext uri="{FF2B5EF4-FFF2-40B4-BE49-F238E27FC236}">
                <a16:creationId xmlns:a16="http://schemas.microsoft.com/office/drawing/2014/main" id="{E0BA94AE-6EF1-4CEE-AD1F-5874B0CED0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1AA7D3-9B8F-4C0E-B463-8CFA06B4E273}"/>
              </a:ext>
            </a:extLst>
          </p:cNvPr>
          <p:cNvSpPr>
            <a:spLocks noGrp="1"/>
          </p:cNvSpPr>
          <p:nvPr>
            <p:ph type="sldNum" sz="quarter" idx="12"/>
          </p:nvPr>
        </p:nvSpPr>
        <p:spPr/>
        <p:txBody>
          <a:bodyPr/>
          <a:lstStyle/>
          <a:p>
            <a:fld id="{F0B0C288-07CB-435F-A8A9-1B6B068CBD9C}" type="slidenum">
              <a:rPr lang="en-US" smtClean="0"/>
              <a:t>‹#›</a:t>
            </a:fld>
            <a:endParaRPr lang="en-US"/>
          </a:p>
        </p:txBody>
      </p:sp>
    </p:spTree>
    <p:extLst>
      <p:ext uri="{BB962C8B-B14F-4D97-AF65-F5344CB8AC3E}">
        <p14:creationId xmlns:p14="http://schemas.microsoft.com/office/powerpoint/2010/main" val="2323078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AA0D-8081-4335-95BC-1D729EA537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49173D-0529-48A2-80B1-7AE8653711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762EDF-60F1-4538-B2CD-EF78976038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7EC590-2362-478A-9524-3AD78ED4FA5F}"/>
              </a:ext>
            </a:extLst>
          </p:cNvPr>
          <p:cNvSpPr>
            <a:spLocks noGrp="1"/>
          </p:cNvSpPr>
          <p:nvPr>
            <p:ph type="dt" sz="half" idx="10"/>
          </p:nvPr>
        </p:nvSpPr>
        <p:spPr/>
        <p:txBody>
          <a:bodyPr/>
          <a:lstStyle/>
          <a:p>
            <a:fld id="{234E9BF0-9394-410E-9850-F5782B8DD48E}" type="datetimeFigureOut">
              <a:rPr lang="en-US" smtClean="0"/>
              <a:t>6/29/2021</a:t>
            </a:fld>
            <a:endParaRPr lang="en-US"/>
          </a:p>
        </p:txBody>
      </p:sp>
      <p:sp>
        <p:nvSpPr>
          <p:cNvPr id="6" name="Footer Placeholder 5">
            <a:extLst>
              <a:ext uri="{FF2B5EF4-FFF2-40B4-BE49-F238E27FC236}">
                <a16:creationId xmlns:a16="http://schemas.microsoft.com/office/drawing/2014/main" id="{AC5464C1-737D-47A5-8FD1-A36780D096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3A66BB-5017-4723-9CBC-58D5EDB5D352}"/>
              </a:ext>
            </a:extLst>
          </p:cNvPr>
          <p:cNvSpPr>
            <a:spLocks noGrp="1"/>
          </p:cNvSpPr>
          <p:nvPr>
            <p:ph type="sldNum" sz="quarter" idx="12"/>
          </p:nvPr>
        </p:nvSpPr>
        <p:spPr/>
        <p:txBody>
          <a:bodyPr/>
          <a:lstStyle/>
          <a:p>
            <a:fld id="{F0B0C288-07CB-435F-A8A9-1B6B068CBD9C}" type="slidenum">
              <a:rPr lang="en-US" smtClean="0"/>
              <a:t>‹#›</a:t>
            </a:fld>
            <a:endParaRPr lang="en-US"/>
          </a:p>
        </p:txBody>
      </p:sp>
    </p:spTree>
    <p:extLst>
      <p:ext uri="{BB962C8B-B14F-4D97-AF65-F5344CB8AC3E}">
        <p14:creationId xmlns:p14="http://schemas.microsoft.com/office/powerpoint/2010/main" val="58274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67BDA3-1290-44DE-9027-3AC4787338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5E45F9-FE7C-4DD4-85EE-2AD62E4E57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7BAB9C-D9DC-49B3-9AD4-BC6023F201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E9BF0-9394-410E-9850-F5782B8DD48E}" type="datetimeFigureOut">
              <a:rPr lang="en-US" smtClean="0"/>
              <a:t>6/29/2021</a:t>
            </a:fld>
            <a:endParaRPr lang="en-US"/>
          </a:p>
        </p:txBody>
      </p:sp>
      <p:sp>
        <p:nvSpPr>
          <p:cNvPr id="5" name="Footer Placeholder 4">
            <a:extLst>
              <a:ext uri="{FF2B5EF4-FFF2-40B4-BE49-F238E27FC236}">
                <a16:creationId xmlns:a16="http://schemas.microsoft.com/office/drawing/2014/main" id="{CB3D1A22-9971-4E4F-97AD-B38BF9FB2D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B8CA41-EC6F-4D49-B386-007C2F7D1E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B0C288-07CB-435F-A8A9-1B6B068CBD9C}" type="slidenum">
              <a:rPr lang="en-US" smtClean="0"/>
              <a:t>‹#›</a:t>
            </a:fld>
            <a:endParaRPr lang="en-US"/>
          </a:p>
        </p:txBody>
      </p:sp>
    </p:spTree>
    <p:extLst>
      <p:ext uri="{BB962C8B-B14F-4D97-AF65-F5344CB8AC3E}">
        <p14:creationId xmlns:p14="http://schemas.microsoft.com/office/powerpoint/2010/main" val="1850333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hyperlink" Target="https://www.ynet.co.il/judaism/article/S1eCMdkhO"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33B8A-F8A9-4CC8-B47F-A8CDE5CBFE20}"/>
              </a:ext>
            </a:extLst>
          </p:cNvPr>
          <p:cNvSpPr>
            <a:spLocks noGrp="1"/>
          </p:cNvSpPr>
          <p:nvPr>
            <p:ph type="ctrTitle"/>
          </p:nvPr>
        </p:nvSpPr>
        <p:spPr/>
        <p:txBody>
          <a:bodyPr/>
          <a:lstStyle/>
          <a:p>
            <a:r>
              <a:rPr lang="en-US" dirty="0"/>
              <a:t>Jewish Art: the Name of G-d</a:t>
            </a:r>
          </a:p>
        </p:txBody>
      </p:sp>
      <p:sp>
        <p:nvSpPr>
          <p:cNvPr id="3" name="Subtitle 2">
            <a:extLst>
              <a:ext uri="{FF2B5EF4-FFF2-40B4-BE49-F238E27FC236}">
                <a16:creationId xmlns:a16="http://schemas.microsoft.com/office/drawing/2014/main" id="{B8EDF404-6419-4AE0-AB98-7A4F0AAA1743}"/>
              </a:ext>
            </a:extLst>
          </p:cNvPr>
          <p:cNvSpPr>
            <a:spLocks noGrp="1"/>
          </p:cNvSpPr>
          <p:nvPr>
            <p:ph type="subTitle" idx="1"/>
          </p:nvPr>
        </p:nvSpPr>
        <p:spPr>
          <a:xfrm>
            <a:off x="1524000" y="3602037"/>
            <a:ext cx="9144000" cy="2621781"/>
          </a:xfrm>
        </p:spPr>
        <p:txBody>
          <a:bodyPr>
            <a:normAutofit/>
          </a:bodyPr>
          <a:lstStyle/>
          <a:p>
            <a:r>
              <a:rPr lang="en-US" dirty="0"/>
              <a:t>Dedicated by Michael Snowbell </a:t>
            </a:r>
          </a:p>
          <a:p>
            <a:r>
              <a:rPr lang="en-US" dirty="0"/>
              <a:t>In Memory of Dr. Aaron </a:t>
            </a:r>
            <a:r>
              <a:rPr lang="en-US" dirty="0" err="1"/>
              <a:t>Weisblatt</a:t>
            </a:r>
            <a:r>
              <a:rPr lang="en-US" dirty="0"/>
              <a:t> </a:t>
            </a:r>
            <a:r>
              <a:rPr lang="en-US" dirty="0" err="1"/>
              <a:t>z”l</a:t>
            </a:r>
            <a:endParaRPr lang="en-US" dirty="0"/>
          </a:p>
          <a:p>
            <a:r>
              <a:rPr lang="en-US" dirty="0"/>
              <a:t>Whose Yahrzeit is tonight, </a:t>
            </a:r>
            <a:r>
              <a:rPr lang="he-IL" dirty="0" err="1"/>
              <a:t>כח</a:t>
            </a:r>
            <a:r>
              <a:rPr lang="he-IL" dirty="0"/>
              <a:t> תמוז</a:t>
            </a:r>
            <a:endParaRPr lang="en-US" dirty="0"/>
          </a:p>
          <a:p>
            <a:r>
              <a:rPr lang="en-US" dirty="0"/>
              <a:t>Rabbi Chaim Metzger </a:t>
            </a:r>
          </a:p>
          <a:p>
            <a:r>
              <a:rPr lang="en-US" dirty="0"/>
              <a:t>cmetzger@torontotorah.com</a:t>
            </a:r>
          </a:p>
        </p:txBody>
      </p:sp>
      <p:pic>
        <p:nvPicPr>
          <p:cNvPr id="4" name="Google Shape;56;p13">
            <a:extLst>
              <a:ext uri="{FF2B5EF4-FFF2-40B4-BE49-F238E27FC236}">
                <a16:creationId xmlns:a16="http://schemas.microsoft.com/office/drawing/2014/main" id="{6C016B1E-DE65-4321-8F05-44B122DFBDA8}"/>
              </a:ext>
            </a:extLst>
          </p:cNvPr>
          <p:cNvPicPr preferRelativeResize="0"/>
          <p:nvPr/>
        </p:nvPicPr>
        <p:blipFill rotWithShape="1">
          <a:blip r:embed="rId2">
            <a:alphaModFix/>
          </a:blip>
          <a:srcRect/>
          <a:stretch/>
        </p:blipFill>
        <p:spPr>
          <a:xfrm>
            <a:off x="187496" y="7850"/>
            <a:ext cx="2216775" cy="2216775"/>
          </a:xfrm>
          <a:prstGeom prst="rect">
            <a:avLst/>
          </a:prstGeom>
          <a:noFill/>
          <a:ln>
            <a:noFill/>
          </a:ln>
        </p:spPr>
      </p:pic>
      <p:pic>
        <p:nvPicPr>
          <p:cNvPr id="5" name="Google Shape;57;p13">
            <a:extLst>
              <a:ext uri="{FF2B5EF4-FFF2-40B4-BE49-F238E27FC236}">
                <a16:creationId xmlns:a16="http://schemas.microsoft.com/office/drawing/2014/main" id="{DC38D81F-9E68-40BD-9F1A-967F365B0CEA}"/>
              </a:ext>
            </a:extLst>
          </p:cNvPr>
          <p:cNvPicPr preferRelativeResize="0"/>
          <p:nvPr/>
        </p:nvPicPr>
        <p:blipFill rotWithShape="1">
          <a:blip r:embed="rId3">
            <a:alphaModFix/>
          </a:blip>
          <a:srcRect l="40624" t="2243" r="44260" b="18748"/>
          <a:stretch/>
        </p:blipFill>
        <p:spPr>
          <a:xfrm>
            <a:off x="9787728" y="227075"/>
            <a:ext cx="2216776" cy="1790576"/>
          </a:xfrm>
          <a:prstGeom prst="rect">
            <a:avLst/>
          </a:prstGeom>
          <a:noFill/>
          <a:ln>
            <a:noFill/>
          </a:ln>
        </p:spPr>
      </p:pic>
    </p:spTree>
    <p:extLst>
      <p:ext uri="{BB962C8B-B14F-4D97-AF65-F5344CB8AC3E}">
        <p14:creationId xmlns:p14="http://schemas.microsoft.com/office/powerpoint/2010/main" val="914185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AECEC-5EF5-45F7-AC2F-3230D8637531}"/>
              </a:ext>
            </a:extLst>
          </p:cNvPr>
          <p:cNvSpPr>
            <a:spLocks noGrp="1"/>
          </p:cNvSpPr>
          <p:nvPr>
            <p:ph type="title"/>
          </p:nvPr>
        </p:nvSpPr>
        <p:spPr/>
        <p:txBody>
          <a:bodyPr/>
          <a:lstStyle/>
          <a:p>
            <a:r>
              <a:rPr lang="en-US" dirty="0"/>
              <a:t>What was the intent?</a:t>
            </a:r>
          </a:p>
        </p:txBody>
      </p:sp>
      <p:sp>
        <p:nvSpPr>
          <p:cNvPr id="3" name="Content Placeholder 2">
            <a:extLst>
              <a:ext uri="{FF2B5EF4-FFF2-40B4-BE49-F238E27FC236}">
                <a16:creationId xmlns:a16="http://schemas.microsoft.com/office/drawing/2014/main" id="{A9274F49-2AE0-41C9-8F91-F2F8C4218B85}"/>
              </a:ext>
            </a:extLst>
          </p:cNvPr>
          <p:cNvSpPr>
            <a:spLocks noGrp="1"/>
          </p:cNvSpPr>
          <p:nvPr>
            <p:ph sz="half" idx="1"/>
          </p:nvPr>
        </p:nvSpPr>
        <p:spPr/>
        <p:txBody>
          <a:bodyPr>
            <a:normAutofit fontScale="92500" lnSpcReduction="20000"/>
          </a:bodyPr>
          <a:lstStyle/>
          <a:p>
            <a:pPr marL="0" indent="0">
              <a:buNone/>
            </a:pPr>
            <a:r>
              <a:rPr lang="en-US" dirty="0"/>
              <a:t>Regarding the sanctity of G-d’s names, even though in the Chumash and Siddurim that are printed it is proper and intended that the words are holy to be used for learning and prayer…but simply organizing the letter [for the printing press would not be sanctified. Because the standard is not intended to be holy so because of this there should not be an issue to be careful about burning the names of G-d on the </a:t>
            </a:r>
            <a:r>
              <a:rPr lang="en-US" dirty="0" err="1"/>
              <a:t>Corectin</a:t>
            </a:r>
            <a:r>
              <a:rPr lang="en-US" dirty="0"/>
              <a:t> weren’t printed to be learned from. </a:t>
            </a:r>
          </a:p>
        </p:txBody>
      </p:sp>
      <p:sp>
        <p:nvSpPr>
          <p:cNvPr id="4" name="Content Placeholder 3">
            <a:extLst>
              <a:ext uri="{FF2B5EF4-FFF2-40B4-BE49-F238E27FC236}">
                <a16:creationId xmlns:a16="http://schemas.microsoft.com/office/drawing/2014/main" id="{4DE8DEE8-69E4-463D-844E-D88E0FE639A1}"/>
              </a:ext>
            </a:extLst>
          </p:cNvPr>
          <p:cNvSpPr>
            <a:spLocks noGrp="1"/>
          </p:cNvSpPr>
          <p:nvPr>
            <p:ph sz="half" idx="2"/>
          </p:nvPr>
        </p:nvSpPr>
        <p:spPr/>
        <p:txBody>
          <a:bodyPr>
            <a:normAutofit fontScale="92500" lnSpcReduction="20000"/>
          </a:bodyPr>
          <a:lstStyle/>
          <a:p>
            <a:pPr marL="0" indent="0" algn="r" rtl="1">
              <a:buNone/>
            </a:pPr>
            <a:r>
              <a:rPr lang="he-IL" dirty="0"/>
              <a:t>שו"ת משיב דבר חלק ב סימן פ</a:t>
            </a:r>
          </a:p>
          <a:p>
            <a:pPr marL="0" indent="0" algn="r" rtl="1">
              <a:buNone/>
            </a:pPr>
            <a:r>
              <a:rPr lang="he-IL" dirty="0" err="1"/>
              <a:t>וה"נ</a:t>
            </a:r>
            <a:r>
              <a:rPr lang="he-IL" dirty="0"/>
              <a:t> </a:t>
            </a:r>
            <a:r>
              <a:rPr lang="he-IL" dirty="0" err="1"/>
              <a:t>לענין</a:t>
            </a:r>
            <a:r>
              <a:rPr lang="he-IL" dirty="0"/>
              <a:t> קדושת אזכרה מש"ה אף על גב </a:t>
            </a:r>
            <a:r>
              <a:rPr lang="he-IL" dirty="0" err="1"/>
              <a:t>דבחומשים</a:t>
            </a:r>
            <a:r>
              <a:rPr lang="he-IL" dirty="0"/>
              <a:t> וסידורים הנדפסים טוב שיהי' האזכרות קדושים כדי שיועיל ללימוד ולתפלה ...</a:t>
            </a:r>
          </a:p>
          <a:p>
            <a:pPr marL="0" indent="0" algn="r" rtl="1">
              <a:buNone/>
            </a:pPr>
            <a:r>
              <a:rPr lang="he-IL" dirty="0"/>
              <a:t>אבל הסידור שאין עומד לקריאה ולימוד יותר טוב שלא לקדש. </a:t>
            </a:r>
            <a:r>
              <a:rPr lang="he-IL" dirty="0" err="1"/>
              <a:t>ומש"ה</a:t>
            </a:r>
            <a:r>
              <a:rPr lang="he-IL" dirty="0"/>
              <a:t> גם </a:t>
            </a:r>
            <a:r>
              <a:rPr lang="he-IL" dirty="0" err="1"/>
              <a:t>בסתמא</a:t>
            </a:r>
            <a:r>
              <a:rPr lang="he-IL" dirty="0"/>
              <a:t> לא </a:t>
            </a:r>
            <a:r>
              <a:rPr lang="he-IL" dirty="0" err="1"/>
              <a:t>מיקדשי</a:t>
            </a:r>
            <a:r>
              <a:rPr lang="he-IL" dirty="0"/>
              <a:t> האזכרות ומזה הטעם אין אזהרה על שריפת האזכרה של </a:t>
            </a:r>
            <a:r>
              <a:rPr lang="he-IL" dirty="0" err="1"/>
              <a:t>הקארעקטין</a:t>
            </a:r>
            <a:r>
              <a:rPr lang="he-IL" dirty="0"/>
              <a:t> שמתחלה לא נדפסו כדי ללמוד בהם: </a:t>
            </a:r>
            <a:endParaRPr lang="en-US" dirty="0"/>
          </a:p>
        </p:txBody>
      </p:sp>
    </p:spTree>
    <p:extLst>
      <p:ext uri="{BB962C8B-B14F-4D97-AF65-F5344CB8AC3E}">
        <p14:creationId xmlns:p14="http://schemas.microsoft.com/office/powerpoint/2010/main" val="4281072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87C49-F4AA-4B30-B08E-BAB0F6E40168}"/>
              </a:ext>
            </a:extLst>
          </p:cNvPr>
          <p:cNvSpPr>
            <a:spLocks noGrp="1"/>
          </p:cNvSpPr>
          <p:nvPr>
            <p:ph type="title"/>
          </p:nvPr>
        </p:nvSpPr>
        <p:spPr/>
        <p:txBody>
          <a:bodyPr/>
          <a:lstStyle/>
          <a:p>
            <a:r>
              <a:rPr lang="en-US" dirty="0"/>
              <a:t>Transience of writing </a:t>
            </a:r>
          </a:p>
        </p:txBody>
      </p:sp>
      <p:sp>
        <p:nvSpPr>
          <p:cNvPr id="3" name="Content Placeholder 2">
            <a:extLst>
              <a:ext uri="{FF2B5EF4-FFF2-40B4-BE49-F238E27FC236}">
                <a16:creationId xmlns:a16="http://schemas.microsoft.com/office/drawing/2014/main" id="{6BBDFB49-F2BF-4CE9-91E5-3B14705AE922}"/>
              </a:ext>
            </a:extLst>
          </p:cNvPr>
          <p:cNvSpPr>
            <a:spLocks noGrp="1"/>
          </p:cNvSpPr>
          <p:nvPr>
            <p:ph sz="half" idx="1"/>
          </p:nvPr>
        </p:nvSpPr>
        <p:spPr/>
        <p:txBody>
          <a:bodyPr>
            <a:normAutofit fontScale="92500" lnSpcReduction="10000"/>
          </a:bodyPr>
          <a:lstStyle/>
          <a:p>
            <a:pPr marL="0" indent="0">
              <a:buNone/>
            </a:pPr>
            <a:r>
              <a:rPr lang="en-US" dirty="0"/>
              <a:t>There is also room to prohibit even though they are </a:t>
            </a:r>
            <a:r>
              <a:rPr lang="en-US" dirty="0" err="1"/>
              <a:t>kitvei</a:t>
            </a:r>
            <a:r>
              <a:rPr lang="en-US" dirty="0"/>
              <a:t> </a:t>
            </a:r>
            <a:r>
              <a:rPr lang="en-US" dirty="0" err="1"/>
              <a:t>kodesh</a:t>
            </a:r>
            <a:r>
              <a:rPr lang="en-US" dirty="0"/>
              <a:t>, not </a:t>
            </a:r>
            <a:r>
              <a:rPr lang="en-US" dirty="0" err="1"/>
              <a:t>divrei</a:t>
            </a:r>
            <a:r>
              <a:rPr lang="en-US" dirty="0"/>
              <a:t> </a:t>
            </a:r>
            <a:r>
              <a:rPr lang="en-US" dirty="0" err="1"/>
              <a:t>kedusha</a:t>
            </a:r>
            <a:r>
              <a:rPr lang="en-US" dirty="0"/>
              <a:t>, that weren’t written with proper intent it is prohibited to destroy them as per the Rambam about a Torah written by a Min - Sadducee or other heretic – has the status of </a:t>
            </a:r>
            <a:r>
              <a:rPr lang="en-US" dirty="0" err="1"/>
              <a:t>kitvei</a:t>
            </a:r>
            <a:r>
              <a:rPr lang="en-US" dirty="0"/>
              <a:t> </a:t>
            </a:r>
            <a:r>
              <a:rPr lang="en-US" dirty="0" err="1"/>
              <a:t>kodesh</a:t>
            </a:r>
            <a:r>
              <a:rPr lang="en-US" dirty="0"/>
              <a:t>. but it appears that this is only if they were written for permanent usage what is not the case if they were made to be destroyed there is no issue at all. </a:t>
            </a:r>
          </a:p>
        </p:txBody>
      </p:sp>
      <p:sp>
        <p:nvSpPr>
          <p:cNvPr id="4" name="Content Placeholder 3">
            <a:extLst>
              <a:ext uri="{FF2B5EF4-FFF2-40B4-BE49-F238E27FC236}">
                <a16:creationId xmlns:a16="http://schemas.microsoft.com/office/drawing/2014/main" id="{BDDF51BD-A84A-4FBD-B071-4D8E3FFB36C9}"/>
              </a:ext>
            </a:extLst>
          </p:cNvPr>
          <p:cNvSpPr>
            <a:spLocks noGrp="1"/>
          </p:cNvSpPr>
          <p:nvPr>
            <p:ph sz="half" idx="2"/>
          </p:nvPr>
        </p:nvSpPr>
        <p:spPr/>
        <p:txBody>
          <a:bodyPr>
            <a:normAutofit fontScale="92500" lnSpcReduction="10000"/>
          </a:bodyPr>
          <a:lstStyle/>
          <a:p>
            <a:pPr marL="0" indent="0" algn="r" rtl="1">
              <a:buNone/>
            </a:pPr>
            <a:r>
              <a:rPr lang="he-IL" dirty="0"/>
              <a:t>שו"ת משיב דבר חלק ב סימן פ</a:t>
            </a:r>
          </a:p>
          <a:p>
            <a:pPr marL="0" indent="0" algn="r" rtl="1">
              <a:buNone/>
            </a:pPr>
            <a:r>
              <a:rPr lang="he-IL" dirty="0"/>
              <a:t>ועדיין היה מקום לומר דיש בהם איסור </a:t>
            </a:r>
            <a:r>
              <a:rPr lang="he-IL" dirty="0" err="1"/>
              <a:t>מיהא</a:t>
            </a:r>
            <a:r>
              <a:rPr lang="he-IL" dirty="0"/>
              <a:t> כמו כתבי קודש </a:t>
            </a:r>
            <a:r>
              <a:rPr lang="he-IL" dirty="0" err="1"/>
              <a:t>דאפילו</a:t>
            </a:r>
            <a:r>
              <a:rPr lang="he-IL" dirty="0"/>
              <a:t> לא כתבו לשמה אסור לאבד. </a:t>
            </a:r>
            <a:r>
              <a:rPr lang="he-IL" dirty="0" err="1"/>
              <a:t>וכמש"כ</a:t>
            </a:r>
            <a:r>
              <a:rPr lang="he-IL" dirty="0"/>
              <a:t> הרמב"ם ה' ס"ת פ"י </a:t>
            </a:r>
            <a:r>
              <a:rPr lang="he-IL" dirty="0" err="1"/>
              <a:t>דס"ת</a:t>
            </a:r>
            <a:r>
              <a:rPr lang="he-IL" dirty="0"/>
              <a:t> שכתבו מין הוי כחומש מן </a:t>
            </a:r>
            <a:r>
              <a:rPr lang="he-IL" dirty="0" err="1"/>
              <a:t>החומשין</a:t>
            </a:r>
            <a:r>
              <a:rPr lang="he-IL" dirty="0"/>
              <a:t>. </a:t>
            </a:r>
          </a:p>
          <a:p>
            <a:pPr marL="0" indent="0" algn="r" rtl="1">
              <a:buNone/>
            </a:pPr>
            <a:r>
              <a:rPr lang="he-IL" dirty="0"/>
              <a:t>אבל נראה </a:t>
            </a:r>
            <a:r>
              <a:rPr lang="he-IL" dirty="0" err="1"/>
              <a:t>דזה</a:t>
            </a:r>
            <a:r>
              <a:rPr lang="he-IL" dirty="0"/>
              <a:t> האיסור אינו אלא כשנכתבו ע"מ שיהי' קיימין להשתמש בקדושתן </a:t>
            </a:r>
            <a:r>
              <a:rPr lang="he-IL" dirty="0" err="1"/>
              <a:t>משא"כ</a:t>
            </a:r>
            <a:r>
              <a:rPr lang="he-IL" dirty="0"/>
              <a:t> אם מתחלה באו ע"מ לאבדם שאין בזה איסור כלל. </a:t>
            </a:r>
            <a:endParaRPr lang="en-US" dirty="0"/>
          </a:p>
        </p:txBody>
      </p:sp>
    </p:spTree>
    <p:extLst>
      <p:ext uri="{BB962C8B-B14F-4D97-AF65-F5344CB8AC3E}">
        <p14:creationId xmlns:p14="http://schemas.microsoft.com/office/powerpoint/2010/main" val="3093127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BE2D3-5A23-4CED-9558-15214AB87D1A}"/>
              </a:ext>
            </a:extLst>
          </p:cNvPr>
          <p:cNvSpPr>
            <a:spLocks noGrp="1"/>
          </p:cNvSpPr>
          <p:nvPr>
            <p:ph type="title"/>
          </p:nvPr>
        </p:nvSpPr>
        <p:spPr>
          <a:xfrm>
            <a:off x="838200" y="365126"/>
            <a:ext cx="10515600" cy="665982"/>
          </a:xfrm>
        </p:spPr>
        <p:txBody>
          <a:bodyPr>
            <a:normAutofit fontScale="90000"/>
          </a:bodyPr>
          <a:lstStyle/>
          <a:p>
            <a:r>
              <a:rPr lang="en-US" dirty="0"/>
              <a:t>Indirect Destruction (Shabbat 120b)</a:t>
            </a:r>
          </a:p>
        </p:txBody>
      </p:sp>
      <p:sp>
        <p:nvSpPr>
          <p:cNvPr id="3" name="Content Placeholder 2">
            <a:extLst>
              <a:ext uri="{FF2B5EF4-FFF2-40B4-BE49-F238E27FC236}">
                <a16:creationId xmlns:a16="http://schemas.microsoft.com/office/drawing/2014/main" id="{B411E931-4AC7-42B9-AE9F-319BC92DBD44}"/>
              </a:ext>
            </a:extLst>
          </p:cNvPr>
          <p:cNvSpPr>
            <a:spLocks noGrp="1"/>
          </p:cNvSpPr>
          <p:nvPr>
            <p:ph sz="half" idx="1"/>
          </p:nvPr>
        </p:nvSpPr>
        <p:spPr>
          <a:xfrm>
            <a:off x="838199" y="1347019"/>
            <a:ext cx="7214420" cy="5145856"/>
          </a:xfrm>
        </p:spPr>
        <p:txBody>
          <a:bodyPr>
            <a:normAutofit fontScale="70000" lnSpcReduction="20000"/>
          </a:bodyPr>
          <a:lstStyle/>
          <a:p>
            <a:pPr marL="0" indent="0" algn="just">
              <a:buNone/>
            </a:pPr>
            <a:r>
              <a:rPr lang="en-US" dirty="0"/>
              <a:t>The conclusion is that Rabbi </a:t>
            </a:r>
            <a:r>
              <a:rPr lang="en-US" dirty="0" err="1"/>
              <a:t>Yosei</a:t>
            </a:r>
            <a:r>
              <a:rPr lang="en-US" dirty="0"/>
              <a:t> prohibits indirect extinguishing, and the Rabbis permit it. The </a:t>
            </a:r>
            <a:r>
              <a:rPr lang="en-US" dirty="0" err="1"/>
              <a:t>Gemara</a:t>
            </a:r>
            <a:r>
              <a:rPr lang="en-US" dirty="0"/>
              <a:t> </a:t>
            </a:r>
            <a:r>
              <a:rPr lang="en-US" b="1" dirty="0"/>
              <a:t>raises a contradiction between</a:t>
            </a:r>
            <a:r>
              <a:rPr lang="en-US" dirty="0"/>
              <a:t> one statement of </a:t>
            </a:r>
            <a:r>
              <a:rPr lang="en-US" b="1" dirty="0"/>
              <a:t>the Rabbis</a:t>
            </a:r>
            <a:r>
              <a:rPr lang="en-US" dirty="0"/>
              <a:t> and a second statement of </a:t>
            </a:r>
            <a:r>
              <a:rPr lang="en-US" b="1" dirty="0"/>
              <a:t>the Rabbis; and</a:t>
            </a:r>
            <a:r>
              <a:rPr lang="en-US" dirty="0"/>
              <a:t> it </a:t>
            </a:r>
            <a:r>
              <a:rPr lang="en-US" b="1" dirty="0"/>
              <a:t>raises a contradiction between</a:t>
            </a:r>
            <a:r>
              <a:rPr lang="en-US" dirty="0"/>
              <a:t> one statement of </a:t>
            </a:r>
            <a:r>
              <a:rPr lang="en-US" b="1" dirty="0"/>
              <a:t>Rabbi </a:t>
            </a:r>
            <a:r>
              <a:rPr lang="en-US" b="1" dirty="0" err="1"/>
              <a:t>Yosei</a:t>
            </a:r>
            <a:r>
              <a:rPr lang="en-US" dirty="0"/>
              <a:t> and a second statement of </a:t>
            </a:r>
            <a:r>
              <a:rPr lang="en-US" b="1" dirty="0"/>
              <a:t>Rabbi </a:t>
            </a:r>
            <a:r>
              <a:rPr lang="en-US" b="1" dirty="0" err="1"/>
              <a:t>Yosei</a:t>
            </a:r>
            <a:r>
              <a:rPr lang="en-US" b="1" dirty="0"/>
              <a:t>. As it was taught</a:t>
            </a:r>
            <a:r>
              <a:rPr lang="en-US" dirty="0"/>
              <a:t> in a </a:t>
            </a:r>
            <a:r>
              <a:rPr lang="en-US" i="1" dirty="0" err="1"/>
              <a:t>baraita</a:t>
            </a:r>
            <a:r>
              <a:rPr lang="en-US" dirty="0"/>
              <a:t>: </a:t>
            </a:r>
            <a:r>
              <a:rPr lang="en-US" b="1" dirty="0"/>
              <a:t>If</a:t>
            </a:r>
            <a:r>
              <a:rPr lang="en-US" dirty="0"/>
              <a:t> one </a:t>
            </a:r>
            <a:r>
              <a:rPr lang="en-US" b="1" dirty="0"/>
              <a:t>had a</a:t>
            </a:r>
            <a:r>
              <a:rPr lang="en-US" dirty="0"/>
              <a:t> sacred </a:t>
            </a:r>
            <a:r>
              <a:rPr lang="en-US" b="1" dirty="0"/>
              <a:t>name</a:t>
            </a:r>
            <a:r>
              <a:rPr lang="en-US" dirty="0"/>
              <a:t> of God </a:t>
            </a:r>
            <a:r>
              <a:rPr lang="en-US" b="1" dirty="0"/>
              <a:t>written on his skin he may neither wash</a:t>
            </a:r>
            <a:r>
              <a:rPr lang="en-US" dirty="0"/>
              <a:t> it in water lest it be erased, </a:t>
            </a:r>
            <a:r>
              <a:rPr lang="en-US" b="1" dirty="0"/>
              <a:t>nor may he smear</a:t>
            </a:r>
            <a:r>
              <a:rPr lang="en-US" dirty="0"/>
              <a:t> it with oil, </a:t>
            </a:r>
            <a:r>
              <a:rPr lang="en-US" b="1" dirty="0"/>
              <a:t>nor may he stand in a place of filth</a:t>
            </a:r>
            <a:r>
              <a:rPr lang="en-US" dirty="0"/>
              <a:t> because it is disrespectful of God’s name. </a:t>
            </a:r>
            <a:r>
              <a:rPr lang="en-US" b="1" dirty="0"/>
              <a:t>If an immersion of mitzva happened to</a:t>
            </a:r>
            <a:r>
              <a:rPr lang="en-US" dirty="0"/>
              <a:t> present itself, </a:t>
            </a:r>
            <a:r>
              <a:rPr lang="en-US" b="1" dirty="0"/>
              <a:t>he wraps a reed over</a:t>
            </a:r>
            <a:r>
              <a:rPr lang="en-US" dirty="0"/>
              <a:t> God’s name </a:t>
            </a:r>
            <a:r>
              <a:rPr lang="en-US" b="1" dirty="0"/>
              <a:t>and</a:t>
            </a:r>
            <a:r>
              <a:rPr lang="en-US" dirty="0"/>
              <a:t> then </a:t>
            </a:r>
            <a:r>
              <a:rPr lang="en-US" b="1" dirty="0"/>
              <a:t>descends and immerses. Rabbi </a:t>
            </a:r>
            <a:r>
              <a:rPr lang="en-US" b="1" dirty="0" err="1"/>
              <a:t>Yosei</a:t>
            </a:r>
            <a:r>
              <a:rPr lang="en-US" b="1" dirty="0"/>
              <a:t> says: Actually, he descends and immerses in his</a:t>
            </a:r>
            <a:r>
              <a:rPr lang="en-US" dirty="0"/>
              <a:t> usual </a:t>
            </a:r>
            <a:r>
              <a:rPr lang="en-US" b="1" dirty="0"/>
              <a:t>manner,</a:t>
            </a:r>
            <a:r>
              <a:rPr lang="en-US" dirty="0"/>
              <a:t> even if it is not an immersion of mitzva, </a:t>
            </a:r>
            <a:r>
              <a:rPr lang="en-US" b="1" dirty="0"/>
              <a:t>provided that he does not rub</a:t>
            </a:r>
            <a:r>
              <a:rPr lang="en-US" dirty="0"/>
              <a:t> the spot and erase the name. Apparently, Rabbi </a:t>
            </a:r>
            <a:r>
              <a:rPr lang="en-US" dirty="0" err="1"/>
              <a:t>Yosei’s</a:t>
            </a:r>
            <a:r>
              <a:rPr lang="en-US" dirty="0"/>
              <a:t> opinion is more lenient than that of the Sages with regard to indirectly causing a prohibited outcome.</a:t>
            </a:r>
          </a:p>
          <a:p>
            <a:pPr marL="0" indent="0" algn="just">
              <a:buNone/>
            </a:pPr>
            <a:r>
              <a:rPr lang="en-US" dirty="0"/>
              <a:t>The </a:t>
            </a:r>
            <a:r>
              <a:rPr lang="en-US" dirty="0" err="1"/>
              <a:t>Gemara</a:t>
            </a:r>
            <a:r>
              <a:rPr lang="en-US" dirty="0"/>
              <a:t> answers: </a:t>
            </a:r>
            <a:r>
              <a:rPr lang="en-US" b="1" dirty="0"/>
              <a:t>It is different there</a:t>
            </a:r>
            <a:r>
              <a:rPr lang="en-US" dirty="0"/>
              <a:t> because </a:t>
            </a:r>
            <a:r>
              <a:rPr lang="en-US" b="1" dirty="0"/>
              <a:t>the verse says:</a:t>
            </a:r>
            <a:r>
              <a:rPr lang="en-US" dirty="0"/>
              <a:t> “And you shall break down their altars, and you shall smash their pillars, and their sacred trees, and burn with fire, and the graven images of their gods you shall hew down </a:t>
            </a:r>
            <a:r>
              <a:rPr lang="en-US" b="1" dirty="0"/>
              <a:t>and you shall destroy their name from that place. You shall not do so to the Lord your God”</a:t>
            </a:r>
            <a:r>
              <a:rPr lang="en-US" dirty="0"/>
              <a:t> (Deuteronomy 12:3–4). From the prohibition: “You shall not do so,” Rabbi </a:t>
            </a:r>
            <a:r>
              <a:rPr lang="en-US" dirty="0" err="1"/>
              <a:t>Yosei</a:t>
            </a:r>
            <a:r>
              <a:rPr lang="en-US" dirty="0"/>
              <a:t> derives that actually </a:t>
            </a:r>
            <a:r>
              <a:rPr lang="en-US" b="1" dirty="0"/>
              <a:t>doing so is that which is prohibited; indirectly causing</a:t>
            </a:r>
            <a:r>
              <a:rPr lang="en-US" dirty="0"/>
              <a:t> that result </a:t>
            </a:r>
            <a:r>
              <a:rPr lang="en-US" b="1" dirty="0"/>
              <a:t>is permitted. </a:t>
            </a:r>
            <a:endParaRPr lang="en-US" dirty="0"/>
          </a:p>
          <a:p>
            <a:pPr marL="0" indent="0" algn="just">
              <a:buNone/>
            </a:pPr>
            <a:endParaRPr lang="en-US" dirty="0"/>
          </a:p>
        </p:txBody>
      </p:sp>
      <p:sp>
        <p:nvSpPr>
          <p:cNvPr id="4" name="Content Placeholder 3">
            <a:extLst>
              <a:ext uri="{FF2B5EF4-FFF2-40B4-BE49-F238E27FC236}">
                <a16:creationId xmlns:a16="http://schemas.microsoft.com/office/drawing/2014/main" id="{2519B872-96B3-476E-A037-97FD62F3814E}"/>
              </a:ext>
            </a:extLst>
          </p:cNvPr>
          <p:cNvSpPr>
            <a:spLocks noGrp="1"/>
          </p:cNvSpPr>
          <p:nvPr>
            <p:ph sz="half" idx="2"/>
          </p:nvPr>
        </p:nvSpPr>
        <p:spPr>
          <a:xfrm>
            <a:off x="8052618" y="1484671"/>
            <a:ext cx="3716595" cy="4692292"/>
          </a:xfrm>
        </p:spPr>
        <p:txBody>
          <a:bodyPr>
            <a:normAutofit fontScale="70000" lnSpcReduction="20000"/>
          </a:bodyPr>
          <a:lstStyle/>
          <a:p>
            <a:pPr marL="0" indent="0" algn="r" rtl="1">
              <a:buNone/>
            </a:pPr>
            <a:r>
              <a:rPr lang="en-US" dirty="0" err="1"/>
              <a:t>וְרָמֵי</a:t>
            </a:r>
            <a:r>
              <a:rPr lang="en-US" dirty="0"/>
              <a:t> דְּ</a:t>
            </a:r>
            <a:r>
              <a:rPr lang="en-US" dirty="0" err="1"/>
              <a:t>רַב</a:t>
            </a:r>
            <a:r>
              <a:rPr lang="en-US" dirty="0"/>
              <a:t>ָּ</a:t>
            </a:r>
            <a:r>
              <a:rPr lang="en-US" dirty="0" err="1"/>
              <a:t>נַן</a:t>
            </a:r>
            <a:r>
              <a:rPr lang="en-US" dirty="0"/>
              <a:t> </a:t>
            </a:r>
            <a:r>
              <a:rPr lang="en-US" dirty="0" err="1"/>
              <a:t>אַד</a:t>
            </a:r>
            <a:r>
              <a:rPr lang="en-US" dirty="0"/>
              <a:t>ְּ</a:t>
            </a:r>
            <a:r>
              <a:rPr lang="en-US" dirty="0" err="1"/>
              <a:t>רַב</a:t>
            </a:r>
            <a:r>
              <a:rPr lang="en-US" dirty="0"/>
              <a:t>ָּ</a:t>
            </a:r>
            <a:r>
              <a:rPr lang="en-US" dirty="0" err="1"/>
              <a:t>נַן</a:t>
            </a:r>
            <a:r>
              <a:rPr lang="en-US" dirty="0"/>
              <a:t>, </a:t>
            </a:r>
            <a:r>
              <a:rPr lang="en-US" dirty="0" err="1"/>
              <a:t>וְרָמֵי</a:t>
            </a:r>
            <a:r>
              <a:rPr lang="en-US" dirty="0"/>
              <a:t> דְּ</a:t>
            </a:r>
            <a:r>
              <a:rPr lang="en-US" dirty="0" err="1"/>
              <a:t>רַב</a:t>
            </a:r>
            <a:r>
              <a:rPr lang="en-US" dirty="0"/>
              <a:t>ִּי </a:t>
            </a:r>
            <a:r>
              <a:rPr lang="en-US" dirty="0" err="1"/>
              <a:t>יוֹסֵי</a:t>
            </a:r>
            <a:r>
              <a:rPr lang="en-US" dirty="0"/>
              <a:t> </a:t>
            </a:r>
            <a:r>
              <a:rPr lang="en-US" dirty="0" err="1"/>
              <a:t>אַד</a:t>
            </a:r>
            <a:r>
              <a:rPr lang="en-US" dirty="0"/>
              <a:t>ְּ</a:t>
            </a:r>
            <a:r>
              <a:rPr lang="en-US" dirty="0" err="1"/>
              <a:t>רַב</a:t>
            </a:r>
            <a:r>
              <a:rPr lang="en-US" dirty="0"/>
              <a:t>ִּי </a:t>
            </a:r>
            <a:r>
              <a:rPr lang="en-US" dirty="0" err="1"/>
              <a:t>יוֹסֵי</a:t>
            </a:r>
            <a:r>
              <a:rPr lang="en-US" dirty="0"/>
              <a:t>. דְּ</a:t>
            </a:r>
            <a:r>
              <a:rPr lang="en-US" dirty="0" err="1"/>
              <a:t>תַנְיָא</a:t>
            </a:r>
            <a:r>
              <a:rPr lang="en-US" dirty="0"/>
              <a:t>: </a:t>
            </a:r>
            <a:r>
              <a:rPr lang="en-US" dirty="0" err="1"/>
              <a:t>הֲרֵי</a:t>
            </a:r>
            <a:r>
              <a:rPr lang="en-US" dirty="0"/>
              <a:t> שֶׁ</a:t>
            </a:r>
            <a:r>
              <a:rPr lang="en-US" dirty="0" err="1"/>
              <a:t>הָיָה</a:t>
            </a:r>
            <a:r>
              <a:rPr lang="en-US" dirty="0"/>
              <a:t> שֵׁם כָּ</a:t>
            </a:r>
            <a:r>
              <a:rPr lang="en-US" dirty="0" err="1"/>
              <a:t>תוּב</a:t>
            </a:r>
            <a:r>
              <a:rPr lang="en-US" dirty="0"/>
              <a:t> </a:t>
            </a:r>
            <a:r>
              <a:rPr lang="en-US" dirty="0" err="1"/>
              <a:t>לו</a:t>
            </a:r>
            <a:r>
              <a:rPr lang="en-US" dirty="0"/>
              <a:t>ֹ </a:t>
            </a:r>
            <a:r>
              <a:rPr lang="en-US" dirty="0" err="1"/>
              <a:t>עַל</a:t>
            </a:r>
            <a:r>
              <a:rPr lang="en-US" dirty="0"/>
              <a:t> בְּשָׂ</a:t>
            </a:r>
            <a:r>
              <a:rPr lang="en-US" dirty="0" err="1"/>
              <a:t>רו</a:t>
            </a:r>
            <a:r>
              <a:rPr lang="en-US" dirty="0"/>
              <a:t>ֹ — </a:t>
            </a:r>
            <a:r>
              <a:rPr lang="en-US" dirty="0" err="1"/>
              <a:t>הֲרֵי</a:t>
            </a:r>
            <a:r>
              <a:rPr lang="en-US" dirty="0"/>
              <a:t> </a:t>
            </a:r>
            <a:r>
              <a:rPr lang="en-US" dirty="0" err="1"/>
              <a:t>זֶה</a:t>
            </a:r>
            <a:r>
              <a:rPr lang="en-US" dirty="0"/>
              <a:t> </a:t>
            </a:r>
            <a:r>
              <a:rPr lang="en-US" dirty="0" err="1"/>
              <a:t>לֹא</a:t>
            </a:r>
            <a:r>
              <a:rPr lang="en-US" dirty="0"/>
              <a:t> </a:t>
            </a:r>
            <a:r>
              <a:rPr lang="en-US" dirty="0" err="1"/>
              <a:t>יִרְחוֹץ</a:t>
            </a:r>
            <a:r>
              <a:rPr lang="en-US" dirty="0"/>
              <a:t> </a:t>
            </a:r>
            <a:r>
              <a:rPr lang="en-US" dirty="0" err="1"/>
              <a:t>וְלֹא</a:t>
            </a:r>
            <a:r>
              <a:rPr lang="en-US" dirty="0"/>
              <a:t> </a:t>
            </a:r>
            <a:r>
              <a:rPr lang="en-US" dirty="0" err="1"/>
              <a:t>יָסוּך</a:t>
            </a:r>
            <a:r>
              <a:rPr lang="en-US" dirty="0"/>
              <a:t>ְ </a:t>
            </a:r>
            <a:r>
              <a:rPr lang="en-US" dirty="0" err="1"/>
              <a:t>וְלֹא</a:t>
            </a:r>
            <a:r>
              <a:rPr lang="en-US" dirty="0"/>
              <a:t> </a:t>
            </a:r>
            <a:r>
              <a:rPr lang="en-US" dirty="0" err="1"/>
              <a:t>יַעֲמוֹד</a:t>
            </a:r>
            <a:r>
              <a:rPr lang="en-US" dirty="0"/>
              <a:t> בִּ</a:t>
            </a:r>
            <a:r>
              <a:rPr lang="en-US" dirty="0" err="1"/>
              <a:t>מְקוֹם</a:t>
            </a:r>
            <a:r>
              <a:rPr lang="en-US" dirty="0"/>
              <a:t> </a:t>
            </a:r>
            <a:r>
              <a:rPr lang="en-US" dirty="0" err="1"/>
              <a:t>הַט</a:t>
            </a:r>
            <a:r>
              <a:rPr lang="en-US" dirty="0"/>
              <a:t>ִּ</a:t>
            </a:r>
            <a:r>
              <a:rPr lang="en-US" dirty="0" err="1"/>
              <a:t>ינּוֹפֶת</a:t>
            </a:r>
            <a:r>
              <a:rPr lang="en-US" dirty="0"/>
              <a:t>. </a:t>
            </a:r>
            <a:r>
              <a:rPr lang="en-US" dirty="0" err="1"/>
              <a:t>נִזְד</a:t>
            </a:r>
            <a:r>
              <a:rPr lang="en-US" dirty="0"/>
              <a:t>ַּמְּ</a:t>
            </a:r>
            <a:r>
              <a:rPr lang="en-US" dirty="0" err="1"/>
              <a:t>נָה</a:t>
            </a:r>
            <a:r>
              <a:rPr lang="en-US" dirty="0"/>
              <a:t> </a:t>
            </a:r>
            <a:r>
              <a:rPr lang="en-US" dirty="0" err="1"/>
              <a:t>לו</a:t>
            </a:r>
            <a:r>
              <a:rPr lang="en-US" dirty="0"/>
              <a:t>ֹ </a:t>
            </a:r>
            <a:r>
              <a:rPr lang="en-US" dirty="0" err="1"/>
              <a:t>טְבִילָה</a:t>
            </a:r>
            <a:r>
              <a:rPr lang="en-US" dirty="0"/>
              <a:t> שֶׁל </a:t>
            </a:r>
            <a:r>
              <a:rPr lang="en-US" dirty="0" err="1"/>
              <a:t>מִצְוָה</a:t>
            </a:r>
            <a:r>
              <a:rPr lang="en-US" dirty="0"/>
              <a:t> — </a:t>
            </a:r>
            <a:r>
              <a:rPr lang="en-US" dirty="0" err="1"/>
              <a:t>כּוֹרֵך</a:t>
            </a:r>
            <a:r>
              <a:rPr lang="en-US" dirty="0"/>
              <a:t>ְ </a:t>
            </a:r>
            <a:r>
              <a:rPr lang="en-US" dirty="0" err="1"/>
              <a:t>עָלֶיה</a:t>
            </a:r>
            <a:r>
              <a:rPr lang="en-US" dirty="0"/>
              <a:t>ָ גֶּ</a:t>
            </a:r>
            <a:r>
              <a:rPr lang="en-US" dirty="0" err="1"/>
              <a:t>מִי</a:t>
            </a:r>
            <a:r>
              <a:rPr lang="en-US" dirty="0"/>
              <a:t>, </a:t>
            </a:r>
            <a:r>
              <a:rPr lang="en-US" dirty="0" err="1"/>
              <a:t>וְיוֹרֵד</a:t>
            </a:r>
            <a:r>
              <a:rPr lang="en-US" dirty="0"/>
              <a:t> </a:t>
            </a:r>
            <a:r>
              <a:rPr lang="en-US" dirty="0" err="1"/>
              <a:t>וְטוֹבֵל</a:t>
            </a:r>
            <a:r>
              <a:rPr lang="en-US" dirty="0"/>
              <a:t>. </a:t>
            </a:r>
            <a:r>
              <a:rPr lang="en-US" dirty="0" err="1"/>
              <a:t>רַב</a:t>
            </a:r>
            <a:r>
              <a:rPr lang="en-US" dirty="0"/>
              <a:t>ִּי </a:t>
            </a:r>
            <a:r>
              <a:rPr lang="en-US" dirty="0" err="1"/>
              <a:t>יוֹסֵי</a:t>
            </a:r>
            <a:r>
              <a:rPr lang="en-US" dirty="0"/>
              <a:t> </a:t>
            </a:r>
            <a:r>
              <a:rPr lang="en-US" dirty="0" err="1"/>
              <a:t>אוֹמֵר</a:t>
            </a:r>
            <a:r>
              <a:rPr lang="en-US" dirty="0"/>
              <a:t>: </a:t>
            </a:r>
            <a:r>
              <a:rPr lang="en-US" dirty="0" err="1"/>
              <a:t>לְעוֹלָם</a:t>
            </a:r>
            <a:r>
              <a:rPr lang="en-US" dirty="0"/>
              <a:t> </a:t>
            </a:r>
            <a:r>
              <a:rPr lang="en-US" dirty="0" err="1"/>
              <a:t>יוֹרֵד</a:t>
            </a:r>
            <a:r>
              <a:rPr lang="en-US" dirty="0"/>
              <a:t> </a:t>
            </a:r>
            <a:r>
              <a:rPr lang="en-US" dirty="0" err="1"/>
              <a:t>וְטוֹבֵל</a:t>
            </a:r>
            <a:r>
              <a:rPr lang="en-US" dirty="0"/>
              <a:t> כְּ</a:t>
            </a:r>
            <a:r>
              <a:rPr lang="en-US" dirty="0" err="1"/>
              <a:t>דַרְכּו</a:t>
            </a:r>
            <a:r>
              <a:rPr lang="en-US" dirty="0"/>
              <a:t>ֹ, </a:t>
            </a:r>
            <a:r>
              <a:rPr lang="en-US" dirty="0" err="1"/>
              <a:t>וּבִלְבַד</a:t>
            </a:r>
            <a:r>
              <a:rPr lang="en-US" dirty="0"/>
              <a:t> שֶׁלֹּא </a:t>
            </a:r>
            <a:r>
              <a:rPr lang="en-US" dirty="0" err="1"/>
              <a:t>יְש</a:t>
            </a:r>
            <a:r>
              <a:rPr lang="en-US" dirty="0"/>
              <a:t>ַׁ</a:t>
            </a:r>
            <a:r>
              <a:rPr lang="en-US" dirty="0" err="1"/>
              <a:t>פְש</a:t>
            </a:r>
            <a:r>
              <a:rPr lang="en-US" dirty="0"/>
              <a:t>ֵׁף! </a:t>
            </a:r>
          </a:p>
          <a:p>
            <a:pPr marL="0" indent="0" algn="r" rtl="1">
              <a:buNone/>
            </a:pPr>
            <a:r>
              <a:rPr lang="en-US" dirty="0"/>
              <a:t>שָׁ</a:t>
            </a:r>
            <a:r>
              <a:rPr lang="en-US" dirty="0" err="1"/>
              <a:t>אנֵי</a:t>
            </a:r>
            <a:r>
              <a:rPr lang="en-US" dirty="0"/>
              <a:t> </a:t>
            </a:r>
            <a:r>
              <a:rPr lang="en-US" dirty="0" err="1"/>
              <a:t>הָתָם</a:t>
            </a:r>
            <a:r>
              <a:rPr lang="en-US" dirty="0"/>
              <a:t> דְּ</a:t>
            </a:r>
            <a:r>
              <a:rPr lang="en-US" dirty="0" err="1"/>
              <a:t>אָמַר</a:t>
            </a:r>
            <a:r>
              <a:rPr lang="en-US" dirty="0"/>
              <a:t> </a:t>
            </a:r>
            <a:r>
              <a:rPr lang="en-US" dirty="0" err="1"/>
              <a:t>קְרָא</a:t>
            </a:r>
            <a:r>
              <a:rPr lang="en-US" dirty="0"/>
              <a:t>: ״</a:t>
            </a:r>
            <a:r>
              <a:rPr lang="en-US" dirty="0" err="1"/>
              <a:t>וְאִב</a:t>
            </a:r>
            <a:r>
              <a:rPr lang="en-US" dirty="0"/>
              <a:t>ַּ</a:t>
            </a:r>
            <a:r>
              <a:rPr lang="en-US" dirty="0" err="1"/>
              <a:t>דְת</a:t>
            </a:r>
            <a:r>
              <a:rPr lang="en-US" dirty="0"/>
              <a:t>ֶּם </a:t>
            </a:r>
            <a:r>
              <a:rPr lang="en-US" dirty="0" err="1"/>
              <a:t>אֶת</a:t>
            </a:r>
            <a:r>
              <a:rPr lang="en-US" dirty="0"/>
              <a:t> שְׁ</a:t>
            </a:r>
            <a:r>
              <a:rPr lang="en-US" dirty="0" err="1"/>
              <a:t>מָם</a:t>
            </a:r>
            <a:r>
              <a:rPr lang="en-US" dirty="0"/>
              <a:t> </a:t>
            </a:r>
            <a:r>
              <a:rPr lang="en-US" dirty="0" err="1"/>
              <a:t>מִן</a:t>
            </a:r>
            <a:r>
              <a:rPr lang="en-US" dirty="0"/>
              <a:t> </a:t>
            </a:r>
            <a:r>
              <a:rPr lang="en-US" dirty="0" err="1"/>
              <a:t>הַמ</a:t>
            </a:r>
            <a:r>
              <a:rPr lang="en-US" dirty="0"/>
              <a:t>ָּ</a:t>
            </a:r>
            <a:r>
              <a:rPr lang="en-US" dirty="0" err="1"/>
              <a:t>קוֹם</a:t>
            </a:r>
            <a:r>
              <a:rPr lang="en-US" dirty="0"/>
              <a:t> </a:t>
            </a:r>
            <a:r>
              <a:rPr lang="en-US" dirty="0" err="1"/>
              <a:t>הַהוּא</a:t>
            </a:r>
            <a:r>
              <a:rPr lang="en-US" dirty="0"/>
              <a:t> </a:t>
            </a:r>
            <a:r>
              <a:rPr lang="en-US" dirty="0" err="1"/>
              <a:t>לֹא</a:t>
            </a:r>
            <a:r>
              <a:rPr lang="en-US" dirty="0"/>
              <a:t> </a:t>
            </a:r>
            <a:r>
              <a:rPr lang="en-US" dirty="0" err="1"/>
              <a:t>תַעֲשׂוּן</a:t>
            </a:r>
            <a:r>
              <a:rPr lang="en-US" dirty="0"/>
              <a:t> כֵּן </a:t>
            </a:r>
            <a:r>
              <a:rPr lang="en-US" dirty="0" err="1"/>
              <a:t>לַה</a:t>
            </a:r>
            <a:r>
              <a:rPr lang="en-US" dirty="0"/>
              <a:t>׳ </a:t>
            </a:r>
            <a:r>
              <a:rPr lang="en-US" dirty="0" err="1"/>
              <a:t>אֱלֹהֵיכֶם</a:t>
            </a:r>
            <a:r>
              <a:rPr lang="en-US" dirty="0"/>
              <a:t>״ — </a:t>
            </a:r>
            <a:r>
              <a:rPr lang="en-US" dirty="0" err="1"/>
              <a:t>עֲש</a:t>
            </a:r>
            <a:r>
              <a:rPr lang="en-US" dirty="0"/>
              <a:t>ִׂיָּ</a:t>
            </a:r>
            <a:r>
              <a:rPr lang="en-US" dirty="0" err="1"/>
              <a:t>יה</a:t>
            </a:r>
            <a:r>
              <a:rPr lang="en-US" dirty="0"/>
              <a:t> </a:t>
            </a:r>
            <a:r>
              <a:rPr lang="en-US" dirty="0" err="1"/>
              <a:t>הוּא</a:t>
            </a:r>
            <a:r>
              <a:rPr lang="en-US" dirty="0"/>
              <a:t> דְּ</a:t>
            </a:r>
            <a:r>
              <a:rPr lang="en-US" dirty="0" err="1"/>
              <a:t>אָסוּר</a:t>
            </a:r>
            <a:r>
              <a:rPr lang="en-US" dirty="0"/>
              <a:t>, גְּ</a:t>
            </a:r>
            <a:r>
              <a:rPr lang="en-US" dirty="0" err="1"/>
              <a:t>רָמָא</a:t>
            </a:r>
            <a:r>
              <a:rPr lang="en-US" dirty="0"/>
              <a:t> שְׁ</a:t>
            </a:r>
            <a:r>
              <a:rPr lang="en-US" dirty="0" err="1"/>
              <a:t>רֵי</a:t>
            </a:r>
            <a:r>
              <a:rPr lang="en-US" dirty="0"/>
              <a:t>. </a:t>
            </a:r>
          </a:p>
        </p:txBody>
      </p:sp>
    </p:spTree>
    <p:extLst>
      <p:ext uri="{BB962C8B-B14F-4D97-AF65-F5344CB8AC3E}">
        <p14:creationId xmlns:p14="http://schemas.microsoft.com/office/powerpoint/2010/main" val="2465093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BF74E-997C-4EDD-B730-7F1D7715708C}"/>
              </a:ext>
            </a:extLst>
          </p:cNvPr>
          <p:cNvSpPr>
            <a:spLocks noGrp="1"/>
          </p:cNvSpPr>
          <p:nvPr>
            <p:ph type="title"/>
          </p:nvPr>
        </p:nvSpPr>
        <p:spPr/>
        <p:txBody>
          <a:bodyPr/>
          <a:lstStyle/>
          <a:p>
            <a:r>
              <a:rPr lang="en-US" dirty="0"/>
              <a:t>Disgracing G-d’s Name</a:t>
            </a:r>
          </a:p>
        </p:txBody>
      </p:sp>
      <p:sp>
        <p:nvSpPr>
          <p:cNvPr id="3" name="Content Placeholder 2">
            <a:extLst>
              <a:ext uri="{FF2B5EF4-FFF2-40B4-BE49-F238E27FC236}">
                <a16:creationId xmlns:a16="http://schemas.microsoft.com/office/drawing/2014/main" id="{399D1632-33AD-4C22-AFBC-9E33A6B67A9C}"/>
              </a:ext>
            </a:extLst>
          </p:cNvPr>
          <p:cNvSpPr>
            <a:spLocks noGrp="1"/>
          </p:cNvSpPr>
          <p:nvPr>
            <p:ph sz="half" idx="1"/>
          </p:nvPr>
        </p:nvSpPr>
        <p:spPr/>
        <p:txBody>
          <a:bodyPr>
            <a:normAutofit lnSpcReduction="10000"/>
          </a:bodyPr>
          <a:lstStyle/>
          <a:p>
            <a:pPr marL="0" indent="0">
              <a:buNone/>
            </a:pPr>
            <a:r>
              <a:rPr lang="en-US" dirty="0"/>
              <a:t>Responsa of </a:t>
            </a:r>
            <a:r>
              <a:rPr lang="en-US" dirty="0" err="1"/>
              <a:t>Rabbeinu</a:t>
            </a:r>
            <a:r>
              <a:rPr lang="en-US" dirty="0"/>
              <a:t> Asher </a:t>
            </a:r>
          </a:p>
          <a:p>
            <a:pPr marL="0" indent="0">
              <a:buNone/>
            </a:pPr>
            <a:r>
              <a:rPr lang="en-US" dirty="0"/>
              <a:t>Shalom itself is a name of G-d, and you can’t say it inside a bathhouse, … but we have never seen anyone prohibit erasing the word Shalom, and in all letters people write Shalom and throw it out or erase it, even though it is a name of G-d. </a:t>
            </a:r>
          </a:p>
        </p:txBody>
      </p:sp>
      <p:sp>
        <p:nvSpPr>
          <p:cNvPr id="4" name="Content Placeholder 3">
            <a:extLst>
              <a:ext uri="{FF2B5EF4-FFF2-40B4-BE49-F238E27FC236}">
                <a16:creationId xmlns:a16="http://schemas.microsoft.com/office/drawing/2014/main" id="{15649720-5E7D-44F6-A002-744B25EB812B}"/>
              </a:ext>
            </a:extLst>
          </p:cNvPr>
          <p:cNvSpPr>
            <a:spLocks noGrp="1"/>
          </p:cNvSpPr>
          <p:nvPr>
            <p:ph sz="half" idx="2"/>
          </p:nvPr>
        </p:nvSpPr>
        <p:spPr/>
        <p:txBody>
          <a:bodyPr>
            <a:normAutofit lnSpcReduction="10000"/>
          </a:bodyPr>
          <a:lstStyle/>
          <a:p>
            <a:pPr marL="0" indent="0" algn="r" rtl="1">
              <a:buNone/>
            </a:pPr>
            <a:r>
              <a:rPr lang="he-IL" dirty="0"/>
              <a:t>שו"ת </a:t>
            </a:r>
            <a:r>
              <a:rPr lang="he-IL" dirty="0" err="1"/>
              <a:t>הרא"ש</a:t>
            </a:r>
            <a:r>
              <a:rPr lang="he-IL" dirty="0"/>
              <a:t> כלל ג סימן טו</a:t>
            </a:r>
          </a:p>
          <a:p>
            <a:pPr marL="0" indent="0" algn="r" rtl="1">
              <a:buNone/>
            </a:pPr>
            <a:r>
              <a:rPr lang="he-IL" dirty="0" err="1"/>
              <a:t>דשלום</a:t>
            </a:r>
            <a:r>
              <a:rPr lang="he-IL" dirty="0"/>
              <a:t> עצמו הוא שם ויש בו קדושה, </a:t>
            </a:r>
            <a:r>
              <a:rPr lang="he-IL" dirty="0" err="1"/>
              <a:t>כדאמרינן</a:t>
            </a:r>
            <a:r>
              <a:rPr lang="he-IL" dirty="0"/>
              <a:t> בפרק קמא </a:t>
            </a:r>
            <a:r>
              <a:rPr lang="he-IL" dirty="0" err="1"/>
              <a:t>דשבת</a:t>
            </a:r>
            <a:r>
              <a:rPr lang="he-IL" dirty="0"/>
              <a:t> (דף י) </a:t>
            </a:r>
            <a:r>
              <a:rPr lang="he-IL" dirty="0" err="1"/>
              <a:t>דבבתים</a:t>
            </a:r>
            <a:r>
              <a:rPr lang="he-IL" dirty="0"/>
              <a:t> הפנימיים של בית המרחץ אין בהם שאלת שלום...</a:t>
            </a:r>
            <a:r>
              <a:rPr lang="he-IL" dirty="0" err="1"/>
              <a:t>דאמר</a:t>
            </a:r>
            <a:r>
              <a:rPr lang="he-IL" dirty="0"/>
              <a:t> רב </a:t>
            </a:r>
            <a:r>
              <a:rPr lang="he-IL" dirty="0" err="1"/>
              <a:t>המנונא</a:t>
            </a:r>
            <a:r>
              <a:rPr lang="he-IL" dirty="0"/>
              <a:t> משמיה </a:t>
            </a:r>
            <a:r>
              <a:rPr lang="he-IL" dirty="0" err="1"/>
              <a:t>דעולא</a:t>
            </a:r>
            <a:r>
              <a:rPr lang="he-IL" dirty="0"/>
              <a:t> אסור לאדם ליתן שלום </a:t>
            </a:r>
            <a:r>
              <a:rPr lang="he-IL" dirty="0" err="1"/>
              <a:t>לחבירו</a:t>
            </a:r>
            <a:r>
              <a:rPr lang="he-IL" dirty="0"/>
              <a:t> בבית המרחץ שנאמר ויקרא לו ה' שלום. ולא מצינו מי שאוסר למחוק שלום, ובכל אגרות כתובים שלום </a:t>
            </a:r>
            <a:r>
              <a:rPr lang="he-IL" dirty="0" err="1"/>
              <a:t>וזורקין</a:t>
            </a:r>
            <a:r>
              <a:rPr lang="he-IL" dirty="0"/>
              <a:t> </a:t>
            </a:r>
            <a:r>
              <a:rPr lang="he-IL" dirty="0" err="1"/>
              <a:t>ונמחקין</a:t>
            </a:r>
            <a:r>
              <a:rPr lang="he-IL" dirty="0"/>
              <a:t>, ואעפ"י ששלום הוא שם </a:t>
            </a:r>
            <a:r>
              <a:rPr lang="he-IL" dirty="0" err="1"/>
              <a:t>כדקאמר</a:t>
            </a:r>
            <a:r>
              <a:rPr lang="he-IL" dirty="0"/>
              <a:t> התם.</a:t>
            </a:r>
            <a:endParaRPr lang="en-US" dirty="0"/>
          </a:p>
        </p:txBody>
      </p:sp>
    </p:spTree>
    <p:extLst>
      <p:ext uri="{BB962C8B-B14F-4D97-AF65-F5344CB8AC3E}">
        <p14:creationId xmlns:p14="http://schemas.microsoft.com/office/powerpoint/2010/main" val="1330433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2DD26-FDFE-492C-9305-C0A2F6CC3A39}"/>
              </a:ext>
            </a:extLst>
          </p:cNvPr>
          <p:cNvSpPr>
            <a:spLocks noGrp="1"/>
          </p:cNvSpPr>
          <p:nvPr>
            <p:ph type="title"/>
          </p:nvPr>
        </p:nvSpPr>
        <p:spPr/>
        <p:txBody>
          <a:bodyPr/>
          <a:lstStyle/>
          <a:p>
            <a:r>
              <a:rPr lang="en-US" dirty="0"/>
              <a:t>Disgracing G-d’s Name</a:t>
            </a:r>
          </a:p>
        </p:txBody>
      </p:sp>
      <p:sp>
        <p:nvSpPr>
          <p:cNvPr id="3" name="Content Placeholder 2">
            <a:extLst>
              <a:ext uri="{FF2B5EF4-FFF2-40B4-BE49-F238E27FC236}">
                <a16:creationId xmlns:a16="http://schemas.microsoft.com/office/drawing/2014/main" id="{539C6127-E225-4839-9AF3-4A4E3EFB1F81}"/>
              </a:ext>
            </a:extLst>
          </p:cNvPr>
          <p:cNvSpPr>
            <a:spLocks noGrp="1"/>
          </p:cNvSpPr>
          <p:nvPr>
            <p:ph sz="half" idx="1"/>
          </p:nvPr>
        </p:nvSpPr>
        <p:spPr/>
        <p:txBody>
          <a:bodyPr>
            <a:normAutofit lnSpcReduction="10000"/>
          </a:bodyPr>
          <a:lstStyle/>
          <a:p>
            <a:pPr marL="0" indent="0">
              <a:buNone/>
            </a:pPr>
            <a:r>
              <a:rPr lang="en-US" dirty="0"/>
              <a:t>Shulchan </a:t>
            </a:r>
            <a:r>
              <a:rPr lang="en-US" dirty="0" err="1"/>
              <a:t>Aruch</a:t>
            </a:r>
            <a:r>
              <a:rPr lang="en-US" dirty="0"/>
              <a:t> YD 267:13 – </a:t>
            </a:r>
            <a:br>
              <a:rPr lang="en-US" dirty="0"/>
            </a:br>
            <a:r>
              <a:rPr lang="en-US" dirty="0"/>
              <a:t>A utensil that has G-d’s name written on it, you cut off the location that has G-d’s name and place it in </a:t>
            </a:r>
            <a:r>
              <a:rPr lang="en-US" dirty="0" err="1"/>
              <a:t>Geniza</a:t>
            </a:r>
            <a:r>
              <a:rPr lang="en-US" dirty="0"/>
              <a:t>. </a:t>
            </a:r>
          </a:p>
          <a:p>
            <a:pPr marL="0" indent="0">
              <a:buNone/>
            </a:pPr>
            <a:r>
              <a:rPr lang="en-US" dirty="0"/>
              <a:t>Rama – R Moshe </a:t>
            </a:r>
            <a:r>
              <a:rPr lang="en-US" dirty="0" err="1"/>
              <a:t>Isserless</a:t>
            </a:r>
            <a:r>
              <a:rPr lang="en-US" dirty="0"/>
              <a:t> – ideally one shouldn’t write G-d’s name when not in a book because it can come to be disgrace, therefor we are careful not to write G-d’s name in a letter. Some even don’t write the word Shalom </a:t>
            </a:r>
          </a:p>
        </p:txBody>
      </p:sp>
      <p:sp>
        <p:nvSpPr>
          <p:cNvPr id="4" name="Content Placeholder 3">
            <a:extLst>
              <a:ext uri="{FF2B5EF4-FFF2-40B4-BE49-F238E27FC236}">
                <a16:creationId xmlns:a16="http://schemas.microsoft.com/office/drawing/2014/main" id="{82FC0605-F05E-45F7-96ED-B8491E96B6D1}"/>
              </a:ext>
            </a:extLst>
          </p:cNvPr>
          <p:cNvSpPr>
            <a:spLocks noGrp="1"/>
          </p:cNvSpPr>
          <p:nvPr>
            <p:ph sz="half" idx="2"/>
          </p:nvPr>
        </p:nvSpPr>
        <p:spPr/>
        <p:txBody>
          <a:bodyPr>
            <a:normAutofit lnSpcReduction="10000"/>
          </a:bodyPr>
          <a:lstStyle/>
          <a:p>
            <a:pPr marL="0" indent="0" algn="r" rtl="1">
              <a:buNone/>
            </a:pPr>
            <a:r>
              <a:rPr lang="he-IL" dirty="0"/>
              <a:t>שולחן ערוך</a:t>
            </a:r>
            <a:r>
              <a:rPr lang="en-US" dirty="0"/>
              <a:t> </a:t>
            </a:r>
            <a:r>
              <a:rPr lang="he-IL" dirty="0"/>
              <a:t> יורה דעה רע"ו </a:t>
            </a:r>
            <a:r>
              <a:rPr lang="he-IL" dirty="0" err="1"/>
              <a:t>יג</a:t>
            </a:r>
            <a:r>
              <a:rPr lang="he-IL" dirty="0"/>
              <a:t> </a:t>
            </a:r>
          </a:p>
          <a:p>
            <a:pPr marL="0" indent="0" algn="r" rtl="1">
              <a:buNone/>
            </a:pPr>
            <a:r>
              <a:rPr lang="he-IL" dirty="0"/>
              <a:t>(</a:t>
            </a:r>
            <a:r>
              <a:rPr lang="he-IL" dirty="0" err="1"/>
              <a:t>יג</a:t>
            </a:r>
            <a:r>
              <a:rPr lang="he-IL" dirty="0"/>
              <a:t>) כְּלִי שֶׁהָיָה כָּתוּב עָלָיו שֵׁם, קוֹצֵץ מְקוֹם הַשֵּׁם, וְגוֹנְזוֹ. </a:t>
            </a:r>
            <a:endParaRPr lang="en-US" dirty="0"/>
          </a:p>
          <a:p>
            <a:pPr marL="0" indent="0" algn="r" rtl="1">
              <a:buNone/>
            </a:pPr>
            <a:r>
              <a:rPr lang="he-IL" dirty="0"/>
              <a:t>{הַגָּה: וְאָסוּר לִכְתֹּב שֵׁם </a:t>
            </a:r>
            <a:r>
              <a:rPr lang="he-IL" dirty="0" err="1"/>
              <a:t>לְכַתְּחִלָּה</a:t>
            </a:r>
            <a:r>
              <a:rPr lang="he-IL" dirty="0"/>
              <a:t> שֶׁלֹּא בְּסֵפֶר, </a:t>
            </a:r>
            <a:r>
              <a:rPr lang="he-IL" dirty="0" err="1"/>
              <a:t>דְּיוּכַל</a:t>
            </a:r>
            <a:r>
              <a:rPr lang="he-IL" dirty="0"/>
              <a:t> לָבוֹא לִידֵי בִּזָּיוֹן, וְלָכֵן </a:t>
            </a:r>
            <a:r>
              <a:rPr lang="he-IL" dirty="0" err="1"/>
              <a:t>נִזְהָרִין</a:t>
            </a:r>
            <a:r>
              <a:rPr lang="he-IL" dirty="0"/>
              <a:t> שֶׁלֹּא לִכְתֹּב שֵׁם בְּאִגֶּרֶת. וְיֵשׁ </a:t>
            </a:r>
            <a:r>
              <a:rPr lang="he-IL" dirty="0" err="1"/>
              <a:t>נִזְהָרִין</a:t>
            </a:r>
            <a:r>
              <a:rPr lang="he-IL" dirty="0"/>
              <a:t> </a:t>
            </a:r>
            <a:r>
              <a:rPr lang="he-IL" dirty="0" err="1"/>
              <a:t>אֲפִלּו</a:t>
            </a:r>
            <a:r>
              <a:rPr lang="he-IL" dirty="0"/>
              <a:t>ּ </a:t>
            </a:r>
            <a:r>
              <a:rPr lang="he-IL" dirty="0" err="1"/>
              <a:t>בְּמִלַּת</a:t>
            </a:r>
            <a:r>
              <a:rPr lang="he-IL" dirty="0"/>
              <a:t> שְׁלוֹם, שֶׁלֹּא לִגְמֹר כְּתִיבָתוֹ (</a:t>
            </a:r>
            <a:r>
              <a:rPr lang="he-IL" dirty="0" err="1"/>
              <a:t>מהרי"ל</a:t>
            </a:r>
            <a:r>
              <a:rPr lang="he-IL" dirty="0"/>
              <a:t> בְּשֵׁם </a:t>
            </a:r>
            <a:r>
              <a:rPr lang="he-IL" dirty="0" err="1"/>
              <a:t>התשב"ץ</a:t>
            </a:r>
            <a:r>
              <a:rPr lang="he-IL" dirty="0"/>
              <a:t>).}</a:t>
            </a:r>
            <a:endParaRPr lang="en-US" dirty="0"/>
          </a:p>
        </p:txBody>
      </p:sp>
    </p:spTree>
    <p:extLst>
      <p:ext uri="{BB962C8B-B14F-4D97-AF65-F5344CB8AC3E}">
        <p14:creationId xmlns:p14="http://schemas.microsoft.com/office/powerpoint/2010/main" val="1487096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83C0A-054F-4B6F-BCB4-C42FB9BB1E31}"/>
              </a:ext>
            </a:extLst>
          </p:cNvPr>
          <p:cNvSpPr>
            <a:spLocks noGrp="1"/>
          </p:cNvSpPr>
          <p:nvPr>
            <p:ph type="title"/>
          </p:nvPr>
        </p:nvSpPr>
        <p:spPr/>
        <p:txBody>
          <a:bodyPr/>
          <a:lstStyle/>
          <a:p>
            <a:r>
              <a:rPr lang="en-US" dirty="0"/>
              <a:t>Easily erased</a:t>
            </a:r>
          </a:p>
        </p:txBody>
      </p:sp>
      <p:sp>
        <p:nvSpPr>
          <p:cNvPr id="3" name="Content Placeholder 2">
            <a:extLst>
              <a:ext uri="{FF2B5EF4-FFF2-40B4-BE49-F238E27FC236}">
                <a16:creationId xmlns:a16="http://schemas.microsoft.com/office/drawing/2014/main" id="{65B92A7C-451D-42BC-99C0-F0B47E04E16E}"/>
              </a:ext>
            </a:extLst>
          </p:cNvPr>
          <p:cNvSpPr>
            <a:spLocks noGrp="1"/>
          </p:cNvSpPr>
          <p:nvPr>
            <p:ph sz="half" idx="1"/>
          </p:nvPr>
        </p:nvSpPr>
        <p:spPr/>
        <p:txBody>
          <a:bodyPr>
            <a:normAutofit fontScale="92500" lnSpcReduction="20000"/>
          </a:bodyPr>
          <a:lstStyle/>
          <a:p>
            <a:pPr marL="0" indent="0">
              <a:buNone/>
            </a:pPr>
            <a:r>
              <a:rPr lang="en-US" dirty="0" err="1"/>
              <a:t>Pitchei</a:t>
            </a:r>
            <a:r>
              <a:rPr lang="en-US" dirty="0"/>
              <a:t> Teshuva YD 276:26</a:t>
            </a:r>
          </a:p>
          <a:p>
            <a:pPr marL="0" indent="0">
              <a:buNone/>
            </a:pPr>
            <a:r>
              <a:rPr lang="en-US" dirty="0"/>
              <a:t>The </a:t>
            </a:r>
            <a:r>
              <a:rPr lang="en-US" dirty="0" err="1"/>
              <a:t>Tevuot</a:t>
            </a:r>
            <a:r>
              <a:rPr lang="en-US" dirty="0"/>
              <a:t> Shor railed against those who would make Menorahs on </a:t>
            </a:r>
            <a:r>
              <a:rPr lang="en-US" dirty="0" err="1"/>
              <a:t>Klaf</a:t>
            </a:r>
            <a:r>
              <a:rPr lang="en-US" dirty="0"/>
              <a:t> with G-d’s name to place in Siddurim and they write </a:t>
            </a:r>
            <a:r>
              <a:rPr lang="en-US" dirty="0" err="1"/>
              <a:t>Shiviti</a:t>
            </a:r>
            <a:r>
              <a:rPr lang="en-US" dirty="0"/>
              <a:t> Hashem </a:t>
            </a:r>
            <a:r>
              <a:rPr lang="en-US" dirty="0" err="1"/>
              <a:t>liNegdi</a:t>
            </a:r>
            <a:r>
              <a:rPr lang="en-US" dirty="0"/>
              <a:t> </a:t>
            </a:r>
            <a:r>
              <a:rPr lang="en-US" dirty="0" err="1"/>
              <a:t>Tamid</a:t>
            </a:r>
            <a:r>
              <a:rPr lang="en-US" dirty="0"/>
              <a:t> with G-d’s  letter name and others as well and they are not kept properly, spread across all the streets and the name get erased and we see them get destroyed, and even more so when they write name on them that they shouldn’t. </a:t>
            </a:r>
          </a:p>
        </p:txBody>
      </p:sp>
      <p:sp>
        <p:nvSpPr>
          <p:cNvPr id="4" name="Content Placeholder 3">
            <a:extLst>
              <a:ext uri="{FF2B5EF4-FFF2-40B4-BE49-F238E27FC236}">
                <a16:creationId xmlns:a16="http://schemas.microsoft.com/office/drawing/2014/main" id="{F992ED37-50E9-4B65-9368-C36A7085DFAB}"/>
              </a:ext>
            </a:extLst>
          </p:cNvPr>
          <p:cNvSpPr>
            <a:spLocks noGrp="1"/>
          </p:cNvSpPr>
          <p:nvPr>
            <p:ph sz="half" idx="2"/>
          </p:nvPr>
        </p:nvSpPr>
        <p:spPr/>
        <p:txBody>
          <a:bodyPr>
            <a:normAutofit fontScale="92500" lnSpcReduction="20000"/>
          </a:bodyPr>
          <a:lstStyle/>
          <a:p>
            <a:pPr marL="0" indent="0" algn="r" rtl="1">
              <a:buNone/>
            </a:pPr>
            <a:r>
              <a:rPr lang="he-IL" dirty="0"/>
              <a:t>פתחי תשובה יורה דעה סימן רעו </a:t>
            </a:r>
            <a:r>
              <a:rPr lang="he-IL" dirty="0" err="1"/>
              <a:t>ס"ק</a:t>
            </a:r>
            <a:r>
              <a:rPr lang="he-IL" dirty="0"/>
              <a:t> </a:t>
            </a:r>
            <a:r>
              <a:rPr lang="he-IL" dirty="0" err="1"/>
              <a:t>כו</a:t>
            </a:r>
            <a:endParaRPr lang="he-IL" dirty="0"/>
          </a:p>
          <a:p>
            <a:pPr marL="0" indent="0" algn="r" rtl="1">
              <a:buNone/>
            </a:pPr>
            <a:r>
              <a:rPr lang="he-IL" dirty="0"/>
              <a:t>ועיין </a:t>
            </a:r>
            <a:r>
              <a:rPr lang="he-IL" dirty="0" err="1"/>
              <a:t>בש"ת</a:t>
            </a:r>
            <a:r>
              <a:rPr lang="he-IL" dirty="0"/>
              <a:t> </a:t>
            </a:r>
            <a:r>
              <a:rPr lang="he-IL" dirty="0" err="1"/>
              <a:t>בא"ח</a:t>
            </a:r>
            <a:r>
              <a:rPr lang="he-IL" dirty="0"/>
              <a:t> </a:t>
            </a:r>
            <a:r>
              <a:rPr lang="he-IL" dirty="0" err="1"/>
              <a:t>סי"א</a:t>
            </a:r>
            <a:r>
              <a:rPr lang="he-IL" dirty="0"/>
              <a:t> </a:t>
            </a:r>
            <a:r>
              <a:rPr lang="he-IL" dirty="0" err="1"/>
              <a:t>סק"ג</a:t>
            </a:r>
            <a:r>
              <a:rPr lang="he-IL" dirty="0"/>
              <a:t> שכתב בשם </a:t>
            </a:r>
            <a:r>
              <a:rPr lang="he-IL" dirty="0" err="1"/>
              <a:t>זקינו</a:t>
            </a:r>
            <a:r>
              <a:rPr lang="he-IL" dirty="0"/>
              <a:t> הגאון בעל </a:t>
            </a:r>
            <a:r>
              <a:rPr lang="he-IL" dirty="0" err="1"/>
              <a:t>תבו"ש</a:t>
            </a:r>
            <a:r>
              <a:rPr lang="he-IL" dirty="0"/>
              <a:t> שהתרעם על מה שרגילים לעשות מנורות של קלף </a:t>
            </a:r>
            <a:r>
              <a:rPr lang="he-IL" dirty="0" err="1"/>
              <a:t>מצויירים</a:t>
            </a:r>
            <a:r>
              <a:rPr lang="he-IL" dirty="0"/>
              <a:t> להניח בסידורים וכותבים בהם </a:t>
            </a:r>
            <a:r>
              <a:rPr lang="he-IL" dirty="0" err="1"/>
              <a:t>שויתי</a:t>
            </a:r>
            <a:r>
              <a:rPr lang="he-IL" dirty="0"/>
              <a:t> ה' </a:t>
            </a:r>
            <a:r>
              <a:rPr lang="he-IL" dirty="0" err="1"/>
              <a:t>כו</a:t>
            </a:r>
            <a:r>
              <a:rPr lang="he-IL" dirty="0"/>
              <a:t>' בן ד' אותיות ושאר שמות מפני שעל הרוב אין משמרים אותם כראוי </a:t>
            </a:r>
            <a:r>
              <a:rPr lang="he-IL" dirty="0" err="1"/>
              <a:t>וחשתפכנה</a:t>
            </a:r>
            <a:r>
              <a:rPr lang="he-IL" dirty="0"/>
              <a:t> /ותשתפכנה/ בראש כל חוצות וע"ד שאמרו בר"ה דף י"ח </a:t>
            </a:r>
            <a:r>
              <a:rPr lang="he-IL" dirty="0" err="1"/>
              <a:t>דעל</a:t>
            </a:r>
            <a:r>
              <a:rPr lang="he-IL" dirty="0"/>
              <a:t> </a:t>
            </a:r>
            <a:r>
              <a:rPr lang="he-IL" dirty="0" err="1"/>
              <a:t>דבטלית</a:t>
            </a:r>
            <a:r>
              <a:rPr lang="he-IL" dirty="0"/>
              <a:t> </a:t>
            </a:r>
            <a:r>
              <a:rPr lang="he-IL" dirty="0" err="1"/>
              <a:t>אדכרתא</a:t>
            </a:r>
            <a:r>
              <a:rPr lang="he-IL" dirty="0"/>
              <a:t> מן </a:t>
            </a:r>
            <a:r>
              <a:rPr lang="he-IL" dirty="0" err="1"/>
              <a:t>שטריא</a:t>
            </a:r>
            <a:r>
              <a:rPr lang="he-IL" dirty="0"/>
              <a:t> </a:t>
            </a:r>
            <a:r>
              <a:rPr lang="he-IL" dirty="0" err="1"/>
              <a:t>עשאוהו</a:t>
            </a:r>
            <a:r>
              <a:rPr lang="he-IL" dirty="0"/>
              <a:t> י"ט וגם שעל הרוב בא לידי מחיקת השם כאשר עינינו רואות שהם הולכים לאיבוד </a:t>
            </a:r>
            <a:r>
              <a:rPr lang="he-IL" dirty="0" err="1"/>
              <a:t>ולהמחק</a:t>
            </a:r>
            <a:r>
              <a:rPr lang="he-IL" dirty="0"/>
              <a:t> ובפרט שכותבים עליהם שמות אשר לא כדת ע"ש:</a:t>
            </a:r>
            <a:endParaRPr lang="en-US" dirty="0"/>
          </a:p>
        </p:txBody>
      </p:sp>
    </p:spTree>
    <p:extLst>
      <p:ext uri="{BB962C8B-B14F-4D97-AF65-F5344CB8AC3E}">
        <p14:creationId xmlns:p14="http://schemas.microsoft.com/office/powerpoint/2010/main" val="3556321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568E8-EA05-4A9B-B35A-88E594D1C874}"/>
              </a:ext>
            </a:extLst>
          </p:cNvPr>
          <p:cNvSpPr>
            <a:spLocks noGrp="1"/>
          </p:cNvSpPr>
          <p:nvPr>
            <p:ph type="title"/>
          </p:nvPr>
        </p:nvSpPr>
        <p:spPr/>
        <p:txBody>
          <a:bodyPr/>
          <a:lstStyle/>
          <a:p>
            <a:r>
              <a:rPr lang="en-US" dirty="0" err="1"/>
              <a:t>Shu”t</a:t>
            </a:r>
            <a:r>
              <a:rPr lang="en-US" dirty="0"/>
              <a:t> </a:t>
            </a:r>
            <a:r>
              <a:rPr lang="en-US" dirty="0" err="1"/>
              <a:t>Omanut</a:t>
            </a:r>
            <a:r>
              <a:rPr lang="en-US" dirty="0"/>
              <a:t> – Art Responsa of R’ </a:t>
            </a:r>
            <a:r>
              <a:rPr lang="en-US" dirty="0" err="1"/>
              <a:t>Avvraham</a:t>
            </a:r>
            <a:r>
              <a:rPr lang="en-US" dirty="0"/>
              <a:t> </a:t>
            </a:r>
            <a:r>
              <a:rPr lang="en-US" dirty="0" err="1"/>
              <a:t>Spektor</a:t>
            </a:r>
            <a:r>
              <a:rPr lang="en-US" dirty="0"/>
              <a:t> p161</a:t>
            </a:r>
          </a:p>
        </p:txBody>
      </p:sp>
      <p:sp>
        <p:nvSpPr>
          <p:cNvPr id="3" name="Content Placeholder 2">
            <a:extLst>
              <a:ext uri="{FF2B5EF4-FFF2-40B4-BE49-F238E27FC236}">
                <a16:creationId xmlns:a16="http://schemas.microsoft.com/office/drawing/2014/main" id="{CB406595-578F-4CA4-B4F4-1654C5060A0D}"/>
              </a:ext>
            </a:extLst>
          </p:cNvPr>
          <p:cNvSpPr>
            <a:spLocks noGrp="1"/>
          </p:cNvSpPr>
          <p:nvPr>
            <p:ph sz="half" idx="1"/>
          </p:nvPr>
        </p:nvSpPr>
        <p:spPr/>
        <p:txBody>
          <a:bodyPr>
            <a:normAutofit fontScale="92500" lnSpcReduction="20000"/>
          </a:bodyPr>
          <a:lstStyle/>
          <a:p>
            <a:pPr marL="0" indent="0">
              <a:buNone/>
            </a:pPr>
            <a:r>
              <a:rPr lang="en-US" dirty="0"/>
              <a:t>Ideally one should not write the ten names of G-d that shouldn’t be erased even for an art installation </a:t>
            </a:r>
          </a:p>
        </p:txBody>
      </p:sp>
      <p:sp>
        <p:nvSpPr>
          <p:cNvPr id="4" name="Content Placeholder 3">
            <a:extLst>
              <a:ext uri="{FF2B5EF4-FFF2-40B4-BE49-F238E27FC236}">
                <a16:creationId xmlns:a16="http://schemas.microsoft.com/office/drawing/2014/main" id="{D23BD426-D982-4890-887B-F46B8F909589}"/>
              </a:ext>
            </a:extLst>
          </p:cNvPr>
          <p:cNvSpPr>
            <a:spLocks noGrp="1"/>
          </p:cNvSpPr>
          <p:nvPr>
            <p:ph sz="half" idx="2"/>
          </p:nvPr>
        </p:nvSpPr>
        <p:spPr/>
        <p:txBody>
          <a:bodyPr>
            <a:normAutofit fontScale="92500" lnSpcReduction="20000"/>
          </a:bodyPr>
          <a:lstStyle/>
          <a:p>
            <a:pPr marL="0" indent="0" algn="r" rtl="1">
              <a:buNone/>
            </a:pPr>
            <a:r>
              <a:rPr lang="he-IL" dirty="0"/>
              <a:t>לכתחילה טוב לא לכתוב אחד מעשרה השמות האלוקיים שאינם נמחקים גם על יצירה </a:t>
            </a:r>
            <a:r>
              <a:rPr lang="he-IL" dirty="0" err="1"/>
              <a:t>אמונתית</a:t>
            </a:r>
            <a:r>
              <a:rPr lang="he-IL" dirty="0"/>
              <a:t> הנשמרת היטב באופן מלא, אלא יחסיר אות (כגון שד), או חלק </a:t>
            </a:r>
            <a:r>
              <a:rPr lang="he-IL" dirty="0" err="1"/>
              <a:t>מיכר</a:t>
            </a:r>
            <a:r>
              <a:rPr lang="he-IL" dirty="0"/>
              <a:t> מהאות (כגון בלי רגל, שעל ישי זה נפסלת האות לספר תורה), או יחליף אות (כגון </a:t>
            </a:r>
            <a:r>
              <a:rPr lang="he-IL" dirty="0" err="1"/>
              <a:t>אלקים</a:t>
            </a:r>
            <a:r>
              <a:rPr lang="he-IL" dirty="0"/>
              <a:t>), או יחבר שתי אותיות (כגון אל"ף ולמד), אן יפסיק על ידי קו נטוי בין שתי אותיות השם (כגון י-ה</a:t>
            </a:r>
            <a:r>
              <a:rPr lang="en-US" dirty="0"/>
              <a:t>(</a:t>
            </a:r>
            <a:r>
              <a:rPr lang="he-IL" dirty="0"/>
              <a:t>. אלו הן עשר השמות: [1]שם הויה (יהוה)[2] שם אדנות (אדני) [3] א-ל [4] א-</a:t>
            </a:r>
            <a:r>
              <a:rPr lang="he-IL" dirty="0" err="1"/>
              <a:t>לוה</a:t>
            </a:r>
            <a:r>
              <a:rPr lang="he-IL" dirty="0"/>
              <a:t> [5] א-</a:t>
            </a:r>
            <a:r>
              <a:rPr lang="he-IL" dirty="0" err="1"/>
              <a:t>לוהים</a:t>
            </a:r>
            <a:r>
              <a:rPr lang="he-IL" dirty="0"/>
              <a:t> [6] שדי [7] צבאות [8] אהיה אשר אהיה [9] א-ל </a:t>
            </a:r>
            <a:r>
              <a:rPr lang="he-IL" dirty="0" err="1"/>
              <a:t>מא-לוהים</a:t>
            </a:r>
            <a:r>
              <a:rPr lang="he-IL" dirty="0"/>
              <a:t> [10] י-ה</a:t>
            </a:r>
            <a:endParaRPr lang="en-US" dirty="0"/>
          </a:p>
        </p:txBody>
      </p:sp>
    </p:spTree>
    <p:extLst>
      <p:ext uri="{BB962C8B-B14F-4D97-AF65-F5344CB8AC3E}">
        <p14:creationId xmlns:p14="http://schemas.microsoft.com/office/powerpoint/2010/main" val="4097996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D2EE6-74E0-4345-AD58-667691D635D6}"/>
              </a:ext>
            </a:extLst>
          </p:cNvPr>
          <p:cNvSpPr>
            <a:spLocks noGrp="1"/>
          </p:cNvSpPr>
          <p:nvPr>
            <p:ph type="title"/>
          </p:nvPr>
        </p:nvSpPr>
        <p:spPr/>
        <p:txBody>
          <a:bodyPr/>
          <a:lstStyle/>
          <a:p>
            <a:r>
              <a:rPr lang="en-US" dirty="0"/>
              <a:t>Abbreviations or Changing of G-d’s Name</a:t>
            </a:r>
          </a:p>
        </p:txBody>
      </p:sp>
      <p:sp>
        <p:nvSpPr>
          <p:cNvPr id="3" name="Content Placeholder 2">
            <a:extLst>
              <a:ext uri="{FF2B5EF4-FFF2-40B4-BE49-F238E27FC236}">
                <a16:creationId xmlns:a16="http://schemas.microsoft.com/office/drawing/2014/main" id="{D008B132-6FE1-46C2-B5B9-E720496B3A3B}"/>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4D38FBE8-20A1-425F-82AC-F57A588EC814}"/>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679594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5DBF9-364C-47A9-A6BB-C82318CC28EE}"/>
              </a:ext>
            </a:extLst>
          </p:cNvPr>
          <p:cNvSpPr>
            <a:spLocks noGrp="1"/>
          </p:cNvSpPr>
          <p:nvPr>
            <p:ph type="title"/>
          </p:nvPr>
        </p:nvSpPr>
        <p:spPr/>
        <p:txBody>
          <a:bodyPr/>
          <a:lstStyle/>
          <a:p>
            <a:r>
              <a:rPr lang="en-US" dirty="0"/>
              <a:t>Written in incorrect script </a:t>
            </a:r>
          </a:p>
        </p:txBody>
      </p:sp>
      <p:sp>
        <p:nvSpPr>
          <p:cNvPr id="3" name="Content Placeholder 2">
            <a:extLst>
              <a:ext uri="{FF2B5EF4-FFF2-40B4-BE49-F238E27FC236}">
                <a16:creationId xmlns:a16="http://schemas.microsoft.com/office/drawing/2014/main" id="{F38B225D-69F2-490B-A636-D3AD96269151}"/>
              </a:ext>
            </a:extLst>
          </p:cNvPr>
          <p:cNvSpPr>
            <a:spLocks noGrp="1"/>
          </p:cNvSpPr>
          <p:nvPr>
            <p:ph sz="half" idx="1"/>
          </p:nvPr>
        </p:nvSpPr>
        <p:spPr/>
        <p:txBody>
          <a:bodyPr/>
          <a:lstStyle/>
          <a:p>
            <a:pPr marL="0" indent="0">
              <a:buNone/>
            </a:pPr>
            <a:r>
              <a:rPr lang="en-US" b="0" i="0" dirty="0">
                <a:solidFill>
                  <a:srgbClr val="202122"/>
                </a:solidFill>
                <a:effectLst/>
                <a:latin typeface="Arial" panose="020B0604020202020204" pitchFamily="34" charset="0"/>
              </a:rPr>
              <a:t>Dead Sea Scrolls </a:t>
            </a:r>
          </a:p>
          <a:p>
            <a:pPr marL="0" indent="0">
              <a:buNone/>
            </a:pPr>
            <a:r>
              <a:rPr lang="en-US" b="0" i="0" dirty="0" err="1">
                <a:solidFill>
                  <a:srgbClr val="202122"/>
                </a:solidFill>
                <a:effectLst/>
                <a:latin typeface="Arial" panose="020B0604020202020204" pitchFamily="34" charset="0"/>
              </a:rPr>
              <a:t>Tehillim</a:t>
            </a:r>
            <a:r>
              <a:rPr lang="en-US" b="0" i="0" dirty="0">
                <a:solidFill>
                  <a:srgbClr val="202122"/>
                </a:solidFill>
                <a:effectLst/>
                <a:latin typeface="Arial" panose="020B0604020202020204" pitchFamily="34" charset="0"/>
              </a:rPr>
              <a:t> 145</a:t>
            </a:r>
          </a:p>
          <a:p>
            <a:pPr marL="0" indent="0">
              <a:buNone/>
            </a:pPr>
            <a:r>
              <a:rPr lang="en-US" b="0" i="0" dirty="0">
                <a:solidFill>
                  <a:srgbClr val="202122"/>
                </a:solidFill>
                <a:effectLst/>
                <a:latin typeface="Arial" panose="020B0604020202020204" pitchFamily="34" charset="0"/>
              </a:rPr>
              <a:t> 11QPs</a:t>
            </a:r>
            <a:r>
              <a:rPr lang="en-US" b="0" i="0" baseline="30000" dirty="0">
                <a:solidFill>
                  <a:srgbClr val="202122"/>
                </a:solidFill>
                <a:effectLst/>
                <a:latin typeface="Arial" panose="020B0604020202020204" pitchFamily="34" charset="0"/>
              </a:rPr>
              <a:t>a</a:t>
            </a:r>
          </a:p>
          <a:p>
            <a:pPr marL="0" indent="0">
              <a:buNone/>
            </a:pPr>
            <a:endParaRPr lang="en-US" b="0" i="0" baseline="30000" dirty="0">
              <a:solidFill>
                <a:srgbClr val="202122"/>
              </a:solidFill>
              <a:effectLst/>
              <a:latin typeface="Arial" panose="020B0604020202020204" pitchFamily="34" charset="0"/>
            </a:endParaRPr>
          </a:p>
          <a:p>
            <a:pPr marL="0" indent="0">
              <a:buNone/>
            </a:pPr>
            <a:endParaRPr lang="en-US" b="0" i="0" baseline="30000" dirty="0">
              <a:solidFill>
                <a:srgbClr val="202122"/>
              </a:solidFill>
              <a:effectLst/>
              <a:latin typeface="Arial" panose="020B0604020202020204" pitchFamily="34" charset="0"/>
            </a:endParaRPr>
          </a:p>
          <a:p>
            <a:pPr marL="0" indent="0">
              <a:buNone/>
            </a:pPr>
            <a:endParaRPr lang="en-US" dirty="0"/>
          </a:p>
        </p:txBody>
      </p:sp>
      <p:pic>
        <p:nvPicPr>
          <p:cNvPr id="5122" name="Picture 2">
            <a:extLst>
              <a:ext uri="{FF2B5EF4-FFF2-40B4-BE49-F238E27FC236}">
                <a16:creationId xmlns:a16="http://schemas.microsoft.com/office/drawing/2014/main" id="{E891520B-EA1F-41A0-B8E8-368796C2D3C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303752" y="1825624"/>
            <a:ext cx="9731547" cy="4103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235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4C8DF-E47F-43E4-A2B5-8AA597D75E8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FFA5CF0-F726-4C35-A548-9A82B730B909}"/>
              </a:ext>
            </a:extLst>
          </p:cNvPr>
          <p:cNvSpPr>
            <a:spLocks noGrp="1"/>
          </p:cNvSpPr>
          <p:nvPr>
            <p:ph sz="half" idx="1"/>
          </p:nvPr>
        </p:nvSpPr>
        <p:spPr/>
        <p:txBody>
          <a:bodyPr/>
          <a:lstStyle/>
          <a:p>
            <a:pPr marL="0" indent="0">
              <a:buNone/>
            </a:pPr>
            <a:r>
              <a:rPr lang="en-US" dirty="0"/>
              <a:t>Rama –</a:t>
            </a:r>
          </a:p>
          <a:p>
            <a:pPr marL="0" indent="0">
              <a:buNone/>
            </a:pPr>
            <a:r>
              <a:rPr lang="en-US" dirty="0"/>
              <a:t>G-d’s name with two </a:t>
            </a:r>
            <a:r>
              <a:rPr lang="en-US" dirty="0" err="1"/>
              <a:t>Yuds</a:t>
            </a:r>
            <a:r>
              <a:rPr lang="en-US" dirty="0"/>
              <a:t> and one on top it is permitted to erase them if there is a need. </a:t>
            </a:r>
          </a:p>
        </p:txBody>
      </p:sp>
      <p:sp>
        <p:nvSpPr>
          <p:cNvPr id="4" name="Content Placeholder 3">
            <a:extLst>
              <a:ext uri="{FF2B5EF4-FFF2-40B4-BE49-F238E27FC236}">
                <a16:creationId xmlns:a16="http://schemas.microsoft.com/office/drawing/2014/main" id="{027C9BA1-CFDD-470B-8B96-8E1C12EFB111}"/>
              </a:ext>
            </a:extLst>
          </p:cNvPr>
          <p:cNvSpPr>
            <a:spLocks noGrp="1"/>
          </p:cNvSpPr>
          <p:nvPr>
            <p:ph sz="half" idx="2"/>
          </p:nvPr>
        </p:nvSpPr>
        <p:spPr/>
        <p:txBody>
          <a:bodyPr/>
          <a:lstStyle/>
          <a:p>
            <a:pPr marL="0" indent="0" algn="r" rtl="1">
              <a:buNone/>
            </a:pPr>
            <a:r>
              <a:rPr lang="he-IL" dirty="0"/>
              <a:t>רמ"א יורה דעה רע"ו: י</a:t>
            </a:r>
          </a:p>
          <a:p>
            <a:pPr marL="0" indent="0" algn="r" rtl="1">
              <a:buNone/>
            </a:pPr>
            <a:r>
              <a:rPr lang="he-IL" dirty="0"/>
              <a:t>וְהַשֵּׁם </a:t>
            </a:r>
            <a:r>
              <a:rPr lang="he-IL" dirty="0" err="1"/>
              <a:t>שֶׁכּוֹתְבִין</a:t>
            </a:r>
            <a:r>
              <a:rPr lang="he-IL" dirty="0"/>
              <a:t> </a:t>
            </a:r>
            <a:r>
              <a:rPr lang="he-IL" dirty="0" err="1"/>
              <a:t>בַּסִּדּוּרִין</a:t>
            </a:r>
            <a:r>
              <a:rPr lang="he-IL" dirty="0"/>
              <a:t> שְׁתֵּי </a:t>
            </a:r>
            <a:r>
              <a:rPr lang="he-IL" dirty="0" err="1"/>
              <a:t>יוּדִין</a:t>
            </a:r>
            <a:r>
              <a:rPr lang="he-IL" dirty="0"/>
              <a:t> וְאֶחָד עַל גַּבֵּיהֶן, מֻתָּר לְמָחְקוֹ אִם הוּא </a:t>
            </a:r>
            <a:r>
              <a:rPr lang="he-IL" dirty="0" err="1"/>
              <a:t>לְצֹרֶך</a:t>
            </a:r>
            <a:r>
              <a:rPr lang="he-IL" dirty="0"/>
              <a:t>ְ (פִּסְקֵי </a:t>
            </a:r>
            <a:r>
              <a:rPr lang="he-IL" dirty="0" err="1"/>
              <a:t>מהרא"י</a:t>
            </a:r>
            <a:r>
              <a:rPr lang="he-IL" dirty="0"/>
              <a:t> סי' קע"א).}</a:t>
            </a:r>
            <a:endParaRPr lang="en-US" dirty="0"/>
          </a:p>
        </p:txBody>
      </p:sp>
    </p:spTree>
    <p:extLst>
      <p:ext uri="{BB962C8B-B14F-4D97-AF65-F5344CB8AC3E}">
        <p14:creationId xmlns:p14="http://schemas.microsoft.com/office/powerpoint/2010/main" val="2550566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3966DD-DFFB-4942-AE19-94DD48F182B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C40A066-3E25-4C2C-BE91-8F65FF55F344}"/>
              </a:ext>
            </a:extLst>
          </p:cNvPr>
          <p:cNvSpPr>
            <a:spLocks noGrp="1"/>
          </p:cNvSpPr>
          <p:nvPr>
            <p:ph sz="half" idx="1"/>
          </p:nvPr>
        </p:nvSpPr>
        <p:spPr/>
        <p:txBody>
          <a:bodyPr/>
          <a:lstStyle/>
          <a:p>
            <a:r>
              <a:rPr lang="en-US" dirty="0">
                <a:hlinkClick r:id="rId4"/>
              </a:rPr>
              <a:t>https://www.ynet.co.il/judaism/article/S1eCMdkhO</a:t>
            </a:r>
            <a:endParaRPr lang="he-IL" dirty="0"/>
          </a:p>
          <a:p>
            <a:endParaRPr lang="en-US" dirty="0"/>
          </a:p>
        </p:txBody>
      </p:sp>
      <p:pic>
        <p:nvPicPr>
          <p:cNvPr id="6" name="mxsbXqZd567ER_l3">
            <a:hlinkClick r:id="" action="ppaction://media"/>
            <a:extLst>
              <a:ext uri="{FF2B5EF4-FFF2-40B4-BE49-F238E27FC236}">
                <a16:creationId xmlns:a16="http://schemas.microsoft.com/office/drawing/2014/main" id="{090ACC8F-EF0B-4EEC-AEBD-9ED9195C7B84}"/>
              </a:ext>
            </a:extLst>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5"/>
          <a:stretch>
            <a:fillRect/>
          </a:stretch>
        </p:blipFill>
        <p:spPr>
          <a:xfrm>
            <a:off x="3618088" y="1106487"/>
            <a:ext cx="7735712" cy="4351338"/>
          </a:xfrm>
        </p:spPr>
      </p:pic>
    </p:spTree>
    <p:extLst>
      <p:ext uri="{BB962C8B-B14F-4D97-AF65-F5344CB8AC3E}">
        <p14:creationId xmlns:p14="http://schemas.microsoft.com/office/powerpoint/2010/main" val="95329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93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353B4-A63C-4286-9570-FFF60C730C5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2525408-8EC5-42A5-A93C-E5BBBBEACD94}"/>
              </a:ext>
            </a:extLst>
          </p:cNvPr>
          <p:cNvSpPr>
            <a:spLocks noGrp="1"/>
          </p:cNvSpPr>
          <p:nvPr>
            <p:ph sz="half" idx="1"/>
          </p:nvPr>
        </p:nvSpPr>
        <p:spPr/>
        <p:txBody>
          <a:bodyPr>
            <a:normAutofit lnSpcReduction="10000"/>
          </a:bodyPr>
          <a:lstStyle/>
          <a:p>
            <a:pPr marL="0" indent="0">
              <a:buNone/>
            </a:pPr>
            <a:r>
              <a:rPr lang="en-US" dirty="0" err="1"/>
              <a:t>Pitchei</a:t>
            </a:r>
            <a:r>
              <a:rPr lang="en-US" dirty="0"/>
              <a:t> Teshuva YD </a:t>
            </a:r>
          </a:p>
          <a:p>
            <a:pPr marL="0" indent="0">
              <a:buNone/>
            </a:pPr>
            <a:r>
              <a:rPr lang="en-US" dirty="0"/>
              <a:t>The </a:t>
            </a:r>
            <a:r>
              <a:rPr lang="en-US" dirty="0" err="1"/>
              <a:t>Shach</a:t>
            </a:r>
            <a:r>
              <a:rPr lang="en-US" dirty="0"/>
              <a:t> writes that obviously G-d’s name in secular language, not Hebrew, like Got in German it is permitted to erase it. On the other hand the </a:t>
            </a:r>
            <a:r>
              <a:rPr lang="en-US" dirty="0" err="1"/>
              <a:t>Chavot</a:t>
            </a:r>
            <a:r>
              <a:rPr lang="en-US" dirty="0"/>
              <a:t> Yair writes that if you wrote God in </a:t>
            </a:r>
            <a:r>
              <a:rPr lang="en-US" dirty="0" err="1"/>
              <a:t>Ashurit</a:t>
            </a:r>
            <a:r>
              <a:rPr lang="en-US" dirty="0"/>
              <a:t>, Hebrew Script, it might be forbidden to erase it because you wrote it intended </a:t>
            </a:r>
            <a:r>
              <a:rPr lang="en-US" dirty="0" err="1"/>
              <a:t>kedusha</a:t>
            </a:r>
            <a:r>
              <a:rPr lang="en-US" dirty="0"/>
              <a:t> and one should be </a:t>
            </a:r>
            <a:r>
              <a:rPr lang="en-US" dirty="0" err="1"/>
              <a:t>machmir</a:t>
            </a:r>
            <a:r>
              <a:rPr lang="en-US" dirty="0"/>
              <a:t>. </a:t>
            </a:r>
          </a:p>
        </p:txBody>
      </p:sp>
      <p:sp>
        <p:nvSpPr>
          <p:cNvPr id="4" name="Content Placeholder 3">
            <a:extLst>
              <a:ext uri="{FF2B5EF4-FFF2-40B4-BE49-F238E27FC236}">
                <a16:creationId xmlns:a16="http://schemas.microsoft.com/office/drawing/2014/main" id="{1767EC2F-DC21-4F0B-BC2E-0E4CB186EDB9}"/>
              </a:ext>
            </a:extLst>
          </p:cNvPr>
          <p:cNvSpPr>
            <a:spLocks noGrp="1"/>
          </p:cNvSpPr>
          <p:nvPr>
            <p:ph sz="half" idx="2"/>
          </p:nvPr>
        </p:nvSpPr>
        <p:spPr/>
        <p:txBody>
          <a:bodyPr>
            <a:normAutofit lnSpcReduction="10000"/>
          </a:bodyPr>
          <a:lstStyle/>
          <a:p>
            <a:pPr marL="0" indent="0" algn="r" rtl="1">
              <a:buNone/>
            </a:pPr>
            <a:r>
              <a:rPr lang="he-IL" dirty="0"/>
              <a:t>פתחי תשובה יורה דעה </a:t>
            </a:r>
            <a:r>
              <a:rPr lang="he-IL" dirty="0" err="1"/>
              <a:t>רע"ו:ט</a:t>
            </a:r>
            <a:r>
              <a:rPr lang="he-IL" dirty="0"/>
              <a:t>'</a:t>
            </a:r>
          </a:p>
          <a:p>
            <a:pPr marL="0" indent="0" algn="r" rtl="1">
              <a:buNone/>
            </a:pPr>
            <a:r>
              <a:rPr lang="he-IL" dirty="0"/>
              <a:t>(יא) משבעה שמות. </a:t>
            </a:r>
            <a:r>
              <a:rPr lang="he-IL" dirty="0" err="1"/>
              <a:t>עש"ך</a:t>
            </a:r>
            <a:r>
              <a:rPr lang="he-IL" dirty="0"/>
              <a:t> לעיל סימן קע"ט </a:t>
            </a:r>
            <a:r>
              <a:rPr lang="he-IL" dirty="0" err="1"/>
              <a:t>ס"ק</a:t>
            </a:r>
            <a:r>
              <a:rPr lang="he-IL" dirty="0"/>
              <a:t> י"א שכתב בפשיטות </a:t>
            </a:r>
            <a:r>
              <a:rPr lang="he-IL" dirty="0" err="1"/>
              <a:t>דשם</a:t>
            </a:r>
            <a:r>
              <a:rPr lang="he-IL" dirty="0"/>
              <a:t> שנכתב בלשון חול כגון </a:t>
            </a:r>
            <a:r>
              <a:rPr lang="he-IL" dirty="0" err="1"/>
              <a:t>גא"ט</a:t>
            </a:r>
            <a:r>
              <a:rPr lang="he-IL" dirty="0"/>
              <a:t> </a:t>
            </a:r>
            <a:r>
              <a:rPr lang="he-IL" dirty="0" err="1"/>
              <a:t>בל"א</a:t>
            </a:r>
            <a:r>
              <a:rPr lang="he-IL" dirty="0"/>
              <a:t> מותר למחקו אכן בתשובת </a:t>
            </a:r>
            <a:r>
              <a:rPr lang="he-IL" dirty="0" err="1"/>
              <a:t>חות</a:t>
            </a:r>
            <a:r>
              <a:rPr lang="he-IL" dirty="0"/>
              <a:t> יאיר סימן ק"ו כתב דאם כתב </a:t>
            </a:r>
            <a:r>
              <a:rPr lang="he-IL" dirty="0" err="1"/>
              <a:t>גא"ט</a:t>
            </a:r>
            <a:r>
              <a:rPr lang="he-IL" dirty="0"/>
              <a:t> בכתב אשורית אפשר </a:t>
            </a:r>
            <a:r>
              <a:rPr lang="he-IL" dirty="0" err="1"/>
              <a:t>דאסור</a:t>
            </a:r>
            <a:r>
              <a:rPr lang="he-IL" dirty="0"/>
              <a:t> למחקו מפני הכוונה בעת כתבו עם תמונה הקדושה ע"ש ויש להחמיר</a:t>
            </a:r>
            <a:endParaRPr lang="en-US" dirty="0"/>
          </a:p>
        </p:txBody>
      </p:sp>
    </p:spTree>
    <p:extLst>
      <p:ext uri="{BB962C8B-B14F-4D97-AF65-F5344CB8AC3E}">
        <p14:creationId xmlns:p14="http://schemas.microsoft.com/office/powerpoint/2010/main" val="12671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8E2CC-26EF-4BBE-9DED-13299D48E60F}"/>
              </a:ext>
            </a:extLst>
          </p:cNvPr>
          <p:cNvSpPr>
            <a:spLocks noGrp="1"/>
          </p:cNvSpPr>
          <p:nvPr>
            <p:ph type="title"/>
          </p:nvPr>
        </p:nvSpPr>
        <p:spPr/>
        <p:txBody>
          <a:bodyPr/>
          <a:lstStyle/>
          <a:p>
            <a:r>
              <a:rPr lang="en-US" dirty="0"/>
              <a:t>It’s not holy but…</a:t>
            </a:r>
          </a:p>
        </p:txBody>
      </p:sp>
      <p:sp>
        <p:nvSpPr>
          <p:cNvPr id="3" name="Content Placeholder 2">
            <a:extLst>
              <a:ext uri="{FF2B5EF4-FFF2-40B4-BE49-F238E27FC236}">
                <a16:creationId xmlns:a16="http://schemas.microsoft.com/office/drawing/2014/main" id="{CF427D87-6495-42D5-AA60-53C1C32138B9}"/>
              </a:ext>
            </a:extLst>
          </p:cNvPr>
          <p:cNvSpPr>
            <a:spLocks noGrp="1"/>
          </p:cNvSpPr>
          <p:nvPr>
            <p:ph sz="half" idx="1"/>
          </p:nvPr>
        </p:nvSpPr>
        <p:spPr/>
        <p:txBody>
          <a:bodyPr>
            <a:normAutofit fontScale="70000" lnSpcReduction="20000"/>
          </a:bodyPr>
          <a:lstStyle/>
          <a:p>
            <a:pPr marL="0" indent="0">
              <a:buNone/>
            </a:pPr>
            <a:r>
              <a:rPr lang="en-US" dirty="0"/>
              <a:t>One of the </a:t>
            </a:r>
            <a:r>
              <a:rPr lang="en-US" dirty="0" err="1"/>
              <a:t>Gedolim</a:t>
            </a:r>
            <a:r>
              <a:rPr lang="en-US" dirty="0"/>
              <a:t> wrote that being careful with the word Shalom is only when doing so mean you are blessing him or using it as G-d’s name who is the Master of peace, like Boaz said to his workers “ G-d is with you” but to write peace in the city or between people when simply telling a story with any sanctity is permitted to write it in full. Similarly one can write </a:t>
            </a:r>
            <a:r>
              <a:rPr lang="en-US" dirty="0" err="1"/>
              <a:t>Emet</a:t>
            </a:r>
            <a:r>
              <a:rPr lang="en-US" dirty="0"/>
              <a:t>, truth, even though it is used as one of G-d’s signatures, even more so when for a person named Shalom, that you can write his name or call him in the bathhouse. Also know that when in letters where people use </a:t>
            </a:r>
            <a:r>
              <a:rPr lang="he-IL" dirty="0"/>
              <a:t>ד</a:t>
            </a:r>
            <a:r>
              <a:rPr lang="en-US" dirty="0"/>
              <a:t> or </a:t>
            </a:r>
            <a:r>
              <a:rPr lang="he-IL" dirty="0"/>
              <a:t>בעזרת ד’</a:t>
            </a:r>
            <a:r>
              <a:rPr lang="en-US" dirty="0"/>
              <a:t> or </a:t>
            </a:r>
            <a:r>
              <a:rPr lang="he-IL" dirty="0"/>
              <a:t>אם ירצה השם</a:t>
            </a:r>
            <a:r>
              <a:rPr lang="en-US" dirty="0"/>
              <a:t> there is no sanctity at all, but to use it disgracefully is prohibited since your intent was for the Heavens, there one should be careful not to burn these letters. </a:t>
            </a:r>
          </a:p>
          <a:p>
            <a:pPr marL="0" indent="0">
              <a:buNone/>
            </a:pPr>
            <a:r>
              <a:rPr lang="en-US" dirty="0" err="1"/>
              <a:t>Arukh</a:t>
            </a:r>
            <a:r>
              <a:rPr lang="en-US" dirty="0"/>
              <a:t> </a:t>
            </a:r>
            <a:r>
              <a:rPr lang="en-US" dirty="0" err="1"/>
              <a:t>Hashulchan</a:t>
            </a:r>
            <a:r>
              <a:rPr lang="en-US" dirty="0"/>
              <a:t>  YD 267:28- Rabbi </a:t>
            </a:r>
            <a:r>
              <a:rPr lang="en-US" dirty="0" err="1"/>
              <a:t>Yechiel</a:t>
            </a:r>
            <a:r>
              <a:rPr lang="en-US" dirty="0"/>
              <a:t> Michel Epstein 1829-1908 </a:t>
            </a:r>
            <a:r>
              <a:rPr lang="en-US" dirty="0" err="1"/>
              <a:t>Novardhok</a:t>
            </a:r>
            <a:endParaRPr lang="en-US" dirty="0"/>
          </a:p>
        </p:txBody>
      </p:sp>
      <p:sp>
        <p:nvSpPr>
          <p:cNvPr id="4" name="Content Placeholder 3">
            <a:extLst>
              <a:ext uri="{FF2B5EF4-FFF2-40B4-BE49-F238E27FC236}">
                <a16:creationId xmlns:a16="http://schemas.microsoft.com/office/drawing/2014/main" id="{B8C7F58E-AD19-4223-8F08-E50E88E73EF8}"/>
              </a:ext>
            </a:extLst>
          </p:cNvPr>
          <p:cNvSpPr>
            <a:spLocks noGrp="1"/>
          </p:cNvSpPr>
          <p:nvPr>
            <p:ph sz="half" idx="2"/>
          </p:nvPr>
        </p:nvSpPr>
        <p:spPr/>
        <p:txBody>
          <a:bodyPr>
            <a:normAutofit fontScale="70000" lnSpcReduction="20000"/>
          </a:bodyPr>
          <a:lstStyle/>
          <a:p>
            <a:pPr marL="0" indent="0" algn="r" rtl="1">
              <a:buNone/>
            </a:pPr>
            <a:r>
              <a:rPr lang="he-IL" dirty="0"/>
              <a:t>ערוך השולחן יורה דעה סימן רעו סעיף </a:t>
            </a:r>
            <a:r>
              <a:rPr lang="he-IL" dirty="0" err="1"/>
              <a:t>כח</a:t>
            </a:r>
            <a:endParaRPr lang="he-IL" dirty="0"/>
          </a:p>
          <a:p>
            <a:pPr marL="0" indent="0" algn="r" rtl="1">
              <a:buNone/>
            </a:pPr>
            <a:r>
              <a:rPr lang="he-IL" dirty="0"/>
              <a:t>ואחד מהגדולים כתב </a:t>
            </a:r>
            <a:r>
              <a:rPr lang="he-IL" dirty="0" err="1"/>
              <a:t>דהזהירות</a:t>
            </a:r>
            <a:r>
              <a:rPr lang="he-IL" dirty="0"/>
              <a:t> בשלום הוא רק בשאילת שלום כמו שמברכו בשלום או נותן לו שלום </a:t>
            </a:r>
            <a:r>
              <a:rPr lang="he-IL" dirty="0" err="1"/>
              <a:t>דהכוונה</a:t>
            </a:r>
            <a:r>
              <a:rPr lang="he-IL" dirty="0"/>
              <a:t> מהשם יתברך שהוא בעל השלום כעניין שאמר בועז לקוצרים ד' עמכם אבל אם כותב שיש שלום בעיר או בין פלוני לפלוני וכיוצא בזה שהוא סיפור דברים בעלמא שאין בזה שום קדושה מותר לכתבו בשלימות ומטעם זה מותר לומר ולכתוב אמת אף שהיא חותמו של הקדוש ברוך הוא [פ"ת </a:t>
            </a:r>
            <a:r>
              <a:rPr lang="he-IL" dirty="0" err="1"/>
              <a:t>סקכ"ח</a:t>
            </a:r>
            <a:r>
              <a:rPr lang="he-IL" dirty="0"/>
              <a:t> בשם </a:t>
            </a:r>
            <a:r>
              <a:rPr lang="he-IL" dirty="0" err="1"/>
              <a:t>רדב"ז</a:t>
            </a:r>
            <a:r>
              <a:rPr lang="he-IL" dirty="0"/>
              <a:t>] </a:t>
            </a:r>
            <a:r>
              <a:rPr lang="he-IL" dirty="0" err="1"/>
              <a:t>ולפ"ז</a:t>
            </a:r>
            <a:r>
              <a:rPr lang="he-IL" dirty="0"/>
              <a:t> כ"ש לאיש ששמו שלום מותר לכתוב שמו בשלימות ולקרותו בשמו בבית המרחץ ודברי טעם הן וכן יש לנהוג </a:t>
            </a:r>
            <a:r>
              <a:rPr lang="he-IL" b="1" dirty="0"/>
              <a:t>ודע שמה שכותבים במכתבים במקום השם ד' או בעזרת ד' או אי"ה אין בזה קדושה כלל </a:t>
            </a:r>
            <a:r>
              <a:rPr lang="he-IL" b="1" u="sng" dirty="0"/>
              <a:t>מיהו לתשמיש בזיון וודאי אסור כיון שיש בזה כוונה לשמים ולכן יזהרו לשרוף מכתבים כאלו: </a:t>
            </a:r>
            <a:endParaRPr lang="en-US" b="1" u="sng" dirty="0"/>
          </a:p>
        </p:txBody>
      </p:sp>
    </p:spTree>
    <p:extLst>
      <p:ext uri="{BB962C8B-B14F-4D97-AF65-F5344CB8AC3E}">
        <p14:creationId xmlns:p14="http://schemas.microsoft.com/office/powerpoint/2010/main" val="3781315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FF11C-7C0E-4091-9E7A-51F1196E13D9}"/>
              </a:ext>
            </a:extLst>
          </p:cNvPr>
          <p:cNvSpPr>
            <a:spLocks noGrp="1"/>
          </p:cNvSpPr>
          <p:nvPr>
            <p:ph type="title"/>
          </p:nvPr>
        </p:nvSpPr>
        <p:spPr/>
        <p:txBody>
          <a:bodyPr/>
          <a:lstStyle/>
          <a:p>
            <a:r>
              <a:rPr lang="en-US" dirty="0"/>
              <a:t>Are you ever allowed to erase G-d’s name?</a:t>
            </a:r>
          </a:p>
        </p:txBody>
      </p:sp>
      <p:sp>
        <p:nvSpPr>
          <p:cNvPr id="3" name="Content Placeholder 2">
            <a:extLst>
              <a:ext uri="{FF2B5EF4-FFF2-40B4-BE49-F238E27FC236}">
                <a16:creationId xmlns:a16="http://schemas.microsoft.com/office/drawing/2014/main" id="{FA97A308-A8F7-4699-B6DC-C8EA80923546}"/>
              </a:ext>
            </a:extLst>
          </p:cNvPr>
          <p:cNvSpPr>
            <a:spLocks noGrp="1"/>
          </p:cNvSpPr>
          <p:nvPr>
            <p:ph sz="half" idx="1"/>
          </p:nvPr>
        </p:nvSpPr>
        <p:spPr>
          <a:xfrm>
            <a:off x="838200" y="1825625"/>
            <a:ext cx="6978444" cy="4351338"/>
          </a:xfrm>
        </p:spPr>
        <p:txBody>
          <a:bodyPr>
            <a:normAutofit fontScale="85000" lnSpcReduction="20000"/>
          </a:bodyPr>
          <a:lstStyle/>
          <a:p>
            <a:pPr marL="0" indent="0" algn="just">
              <a:buNone/>
            </a:pPr>
            <a:r>
              <a:rPr lang="en-US" dirty="0"/>
              <a:t>The LORD spoke to Moses, saying: Speak to the Israelite people and say to them: If any man’s wife has gone astray and broken faith with him… The priest shall put these curses down in writing and rub it off into the water of bitterness. He is to make the woman drink the water of bitterness that induces the spell, so that the spell-inducing water may enter into her to bring on bitterness. (</a:t>
            </a:r>
            <a:r>
              <a:rPr lang="en-US" dirty="0" err="1"/>
              <a:t>Bamidbar</a:t>
            </a:r>
            <a:r>
              <a:rPr lang="en-US" dirty="0"/>
              <a:t> 5:1-2, 23—24) (JPS 1985)</a:t>
            </a:r>
          </a:p>
          <a:p>
            <a:pPr marL="0" indent="0" algn="just">
              <a:buNone/>
            </a:pPr>
            <a:r>
              <a:rPr lang="en-US" dirty="0" err="1"/>
              <a:t>Sifrei</a:t>
            </a:r>
            <a:r>
              <a:rPr lang="en-US" dirty="0"/>
              <a:t> </a:t>
            </a:r>
            <a:r>
              <a:rPr lang="en-US" dirty="0" err="1"/>
              <a:t>Bamidbar</a:t>
            </a:r>
            <a:r>
              <a:rPr lang="en-US" dirty="0"/>
              <a:t> </a:t>
            </a:r>
            <a:r>
              <a:rPr lang="en-US" dirty="0" err="1"/>
              <a:t>Naso</a:t>
            </a:r>
            <a:r>
              <a:rPr lang="en-US" dirty="0"/>
              <a:t> 42: - Peace is so important that G-d’s explicit name written with sanctity can be erased by the waters for peace, to make peace between </a:t>
            </a:r>
            <a:r>
              <a:rPr lang="en-US" dirty="0" err="1"/>
              <a:t>hudband</a:t>
            </a:r>
            <a:r>
              <a:rPr lang="en-US" dirty="0"/>
              <a:t> and wife</a:t>
            </a:r>
          </a:p>
          <a:p>
            <a:pPr marL="0" indent="0" algn="just">
              <a:buNone/>
            </a:pPr>
            <a:endParaRPr lang="en-US" dirty="0"/>
          </a:p>
        </p:txBody>
      </p:sp>
      <p:sp>
        <p:nvSpPr>
          <p:cNvPr id="4" name="Content Placeholder 3">
            <a:extLst>
              <a:ext uri="{FF2B5EF4-FFF2-40B4-BE49-F238E27FC236}">
                <a16:creationId xmlns:a16="http://schemas.microsoft.com/office/drawing/2014/main" id="{5114A616-227F-4967-8FE1-8911209EE88C}"/>
              </a:ext>
            </a:extLst>
          </p:cNvPr>
          <p:cNvSpPr>
            <a:spLocks noGrp="1"/>
          </p:cNvSpPr>
          <p:nvPr>
            <p:ph sz="half" idx="2"/>
          </p:nvPr>
        </p:nvSpPr>
        <p:spPr>
          <a:xfrm>
            <a:off x="7816644" y="1825625"/>
            <a:ext cx="3537155" cy="4351338"/>
          </a:xfrm>
        </p:spPr>
        <p:txBody>
          <a:bodyPr>
            <a:normAutofit fontScale="85000" lnSpcReduction="20000"/>
          </a:bodyPr>
          <a:lstStyle/>
          <a:p>
            <a:pPr marL="0" indent="0" algn="r" rtl="1">
              <a:buNone/>
            </a:pPr>
            <a:r>
              <a:rPr lang="he-IL" dirty="0"/>
              <a:t>וַיְדַבֵּ֥ר יְהֹוָ֖ה </a:t>
            </a:r>
            <a:r>
              <a:rPr lang="he-IL" dirty="0" err="1"/>
              <a:t>אֶל־מֹשֶׁ֥ה</a:t>
            </a:r>
            <a:r>
              <a:rPr lang="he-IL" dirty="0"/>
              <a:t> </a:t>
            </a:r>
            <a:r>
              <a:rPr lang="he-IL" dirty="0" err="1"/>
              <a:t>לֵּאמֹֽר</a:t>
            </a:r>
            <a:r>
              <a:rPr lang="he-IL" dirty="0"/>
              <a:t>׃ דַּבֵּר֙ אֶל־בְּנֵ֣י יִשְׂרָאֵ֔ל וְאָמַרְתָּ֖ </a:t>
            </a:r>
            <a:r>
              <a:rPr lang="he-IL" dirty="0" err="1"/>
              <a:t>אֲלֵהֶ֑ם</a:t>
            </a:r>
            <a:r>
              <a:rPr lang="he-IL" dirty="0"/>
              <a:t> אִ֥ישׁ אִישׁ֙ </a:t>
            </a:r>
            <a:r>
              <a:rPr lang="he-IL" dirty="0" err="1"/>
              <a:t>כִּֽי־תִשְׂטֶ֣ה</a:t>
            </a:r>
            <a:r>
              <a:rPr lang="he-IL" dirty="0"/>
              <a:t> אִשְׁתּ֔וֹ וּמָעֲלָ֥ה ב֖וֹ מָֽעַל׃... וְ֠כָתַ֠ב </a:t>
            </a:r>
            <a:r>
              <a:rPr lang="he-IL" dirty="0" err="1"/>
              <a:t>אֶת־הָאָלֹ֥ת</a:t>
            </a:r>
            <a:r>
              <a:rPr lang="he-IL" dirty="0"/>
              <a:t> הָאֵ֛לֶּה הַכֹּהֵ֖ן בַּסֵּ֑פֶר וּמָחָ֖ה אֶל־מֵ֥י הַמָּרִֽים׃ וְהִשְׁקָה֙ </a:t>
            </a:r>
            <a:r>
              <a:rPr lang="he-IL" dirty="0" err="1"/>
              <a:t>אֶת־הָ֣אִשָּׁ֔ה</a:t>
            </a:r>
            <a:r>
              <a:rPr lang="he-IL" dirty="0"/>
              <a:t> </a:t>
            </a:r>
            <a:r>
              <a:rPr lang="he-IL" dirty="0" err="1"/>
              <a:t>אֶת־מֵ֥י</a:t>
            </a:r>
            <a:r>
              <a:rPr lang="he-IL" dirty="0"/>
              <a:t> הַמָּרִ֖ים הַמְאָֽרְרִ֑ים וּבָ֥אוּ בָ֛הּ הַמַּ֥יִם הַֽמְאָרְרִ֖ים לְמָרִֽים׃ </a:t>
            </a:r>
            <a:endParaRPr lang="en-US" dirty="0"/>
          </a:p>
          <a:p>
            <a:pPr marL="0" indent="0" algn="r" rtl="1">
              <a:buNone/>
            </a:pPr>
            <a:r>
              <a:rPr lang="he-IL" b="0" i="0" dirty="0">
                <a:solidFill>
                  <a:srgbClr val="202122"/>
                </a:solidFill>
                <a:effectLst/>
                <a:latin typeface="Arial" panose="020B0604020202020204" pitchFamily="34" charset="0"/>
              </a:rPr>
              <a:t>(ספרי במדבר נשא </a:t>
            </a:r>
            <a:r>
              <a:rPr lang="he-IL" b="0" i="0" dirty="0" err="1">
                <a:solidFill>
                  <a:srgbClr val="202122"/>
                </a:solidFill>
                <a:effectLst/>
                <a:latin typeface="Arial" panose="020B0604020202020204" pitchFamily="34" charset="0"/>
              </a:rPr>
              <a:t>מב</a:t>
            </a:r>
            <a:r>
              <a:rPr lang="he-IL" b="0" i="0" dirty="0">
                <a:solidFill>
                  <a:srgbClr val="202122"/>
                </a:solidFill>
                <a:effectLst/>
                <a:latin typeface="Arial" panose="020B0604020202020204" pitchFamily="34" charset="0"/>
              </a:rPr>
              <a:t>) מבואר כך: "גדול השלום ששם שנכתב בקדושה נמחה על המים מפני השלום, בשביל להטיל שלום בין איש לאשתו"</a:t>
            </a:r>
            <a:endParaRPr lang="en-US" dirty="0"/>
          </a:p>
        </p:txBody>
      </p:sp>
    </p:spTree>
    <p:extLst>
      <p:ext uri="{BB962C8B-B14F-4D97-AF65-F5344CB8AC3E}">
        <p14:creationId xmlns:p14="http://schemas.microsoft.com/office/powerpoint/2010/main" val="2713183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FEC45-DCE6-41E9-94E1-F30DF28C80B1}"/>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013876C-D072-4592-870F-0B664B134ED6}"/>
              </a:ext>
            </a:extLst>
          </p:cNvPr>
          <p:cNvSpPr>
            <a:spLocks noGrp="1"/>
          </p:cNvSpPr>
          <p:nvPr>
            <p:ph sz="half" idx="1"/>
          </p:nvPr>
        </p:nvSpPr>
        <p:spPr/>
        <p:txBody>
          <a:bodyPr/>
          <a:lstStyle/>
          <a:p>
            <a:r>
              <a:rPr lang="en-US" dirty="0"/>
              <a:t>Prohibited biblically to erase G-d’s name</a:t>
            </a:r>
          </a:p>
          <a:p>
            <a:r>
              <a:rPr lang="en-US" dirty="0"/>
              <a:t>Problematic to place G-d’s name in a place that it will be disgraced or erased </a:t>
            </a:r>
          </a:p>
          <a:p>
            <a:r>
              <a:rPr lang="en-US" dirty="0"/>
              <a:t>Certain Abbreviations or nicknames can be erased</a:t>
            </a:r>
          </a:p>
          <a:p>
            <a:pPr lvl="1"/>
            <a:r>
              <a:rPr lang="en-US" dirty="0"/>
              <a:t>Not one of 8 Names of G-d</a:t>
            </a:r>
          </a:p>
          <a:p>
            <a:pPr lvl="1"/>
            <a:r>
              <a:rPr lang="en-US" dirty="0"/>
              <a:t>Incomplete of abbreviated spellings </a:t>
            </a:r>
          </a:p>
        </p:txBody>
      </p:sp>
      <p:sp>
        <p:nvSpPr>
          <p:cNvPr id="4" name="Content Placeholder 3">
            <a:extLst>
              <a:ext uri="{FF2B5EF4-FFF2-40B4-BE49-F238E27FC236}">
                <a16:creationId xmlns:a16="http://schemas.microsoft.com/office/drawing/2014/main" id="{AC206737-E1B1-4D38-9A77-53A056F84973}"/>
              </a:ext>
            </a:extLst>
          </p:cNvPr>
          <p:cNvSpPr>
            <a:spLocks noGrp="1"/>
          </p:cNvSpPr>
          <p:nvPr>
            <p:ph sz="half" idx="2"/>
          </p:nvPr>
        </p:nvSpPr>
        <p:spPr/>
        <p:txBody>
          <a:bodyPr/>
          <a:lstStyle/>
          <a:p>
            <a:r>
              <a:rPr lang="en-US" dirty="0"/>
              <a:t>No problem if not written with intent for holiness at all</a:t>
            </a:r>
          </a:p>
          <a:p>
            <a:r>
              <a:rPr lang="en-US" dirty="0"/>
              <a:t>It’s destruction is done indirectly </a:t>
            </a:r>
          </a:p>
          <a:p>
            <a:r>
              <a:rPr lang="en-US" dirty="0"/>
              <a:t>Still problematic if will be used in disgraceful manner </a:t>
            </a:r>
          </a:p>
          <a:p>
            <a:r>
              <a:rPr lang="en-US" dirty="0"/>
              <a:t>Prohibition of destroying/erasing doesn’t apply to incomplete or abbreviations but one should still treat them respectfully. </a:t>
            </a:r>
          </a:p>
        </p:txBody>
      </p:sp>
    </p:spTree>
    <p:extLst>
      <p:ext uri="{BB962C8B-B14F-4D97-AF65-F5344CB8AC3E}">
        <p14:creationId xmlns:p14="http://schemas.microsoft.com/office/powerpoint/2010/main" val="3252114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A957B-F242-4657-A6E9-0BC117FE5A23}"/>
              </a:ext>
            </a:extLst>
          </p:cNvPr>
          <p:cNvSpPr>
            <a:spLocks noGrp="1"/>
          </p:cNvSpPr>
          <p:nvPr>
            <p:ph type="title"/>
          </p:nvPr>
        </p:nvSpPr>
        <p:spPr/>
        <p:txBody>
          <a:bodyPr/>
          <a:lstStyle/>
          <a:p>
            <a:r>
              <a:rPr lang="en-US" dirty="0"/>
              <a:t>Next Week </a:t>
            </a:r>
            <a:r>
              <a:rPr lang="en-US" dirty="0" err="1"/>
              <a:t>Pesukim</a:t>
            </a:r>
            <a:r>
              <a:rPr lang="en-US" dirty="0"/>
              <a:t>/Tanakh Verses in Art at 7:45PM </a:t>
            </a:r>
          </a:p>
        </p:txBody>
      </p:sp>
      <p:sp>
        <p:nvSpPr>
          <p:cNvPr id="3" name="Content Placeholder 2">
            <a:extLst>
              <a:ext uri="{FF2B5EF4-FFF2-40B4-BE49-F238E27FC236}">
                <a16:creationId xmlns:a16="http://schemas.microsoft.com/office/drawing/2014/main" id="{2356E1B6-3872-4995-8B9F-9A1295AA5C7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96571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078BB-0FE9-45CA-A8AC-400B6CCA64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4F0D233-3C2B-40DE-ADD4-2B4B9F30043A}"/>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9A71C142-D124-45C7-81C0-81A6C70EB4FF}"/>
              </a:ext>
            </a:extLst>
          </p:cNvPr>
          <p:cNvSpPr>
            <a:spLocks noGrp="1"/>
          </p:cNvSpPr>
          <p:nvPr>
            <p:ph sz="half" idx="2"/>
          </p:nvPr>
        </p:nvSpPr>
        <p:spPr/>
        <p:txBody>
          <a:bodyPr/>
          <a:lstStyle/>
          <a:p>
            <a:endParaRPr lang="en-US"/>
          </a:p>
        </p:txBody>
      </p:sp>
      <p:pic>
        <p:nvPicPr>
          <p:cNvPr id="2050" name="Picture 2">
            <a:extLst>
              <a:ext uri="{FF2B5EF4-FFF2-40B4-BE49-F238E27FC236}">
                <a16:creationId xmlns:a16="http://schemas.microsoft.com/office/drawing/2014/main" id="{41D38709-692C-4AC6-AE69-E9D66EDFB9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2900" y="0"/>
            <a:ext cx="38846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650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AFD13D-7428-4438-BD39-C74FD3A8B54F}"/>
              </a:ext>
            </a:extLst>
          </p:cNvPr>
          <p:cNvSpPr>
            <a:spLocks noGrp="1"/>
          </p:cNvSpPr>
          <p:nvPr>
            <p:ph type="title"/>
          </p:nvPr>
        </p:nvSpPr>
        <p:spPr/>
        <p:txBody>
          <a:bodyPr/>
          <a:lstStyle/>
          <a:p>
            <a:r>
              <a:rPr lang="en-US" dirty="0"/>
              <a:t>Rambam </a:t>
            </a:r>
            <a:r>
              <a:rPr lang="en-US" dirty="0" err="1"/>
              <a:t>Yesodei</a:t>
            </a:r>
            <a:r>
              <a:rPr lang="en-US" dirty="0"/>
              <a:t> </a:t>
            </a:r>
            <a:r>
              <a:rPr lang="en-US" dirty="0" err="1"/>
              <a:t>HaTorah</a:t>
            </a:r>
            <a:r>
              <a:rPr lang="en-US" dirty="0"/>
              <a:t> Chapter 6</a:t>
            </a:r>
          </a:p>
        </p:txBody>
      </p:sp>
      <p:sp>
        <p:nvSpPr>
          <p:cNvPr id="5" name="Content Placeholder 4">
            <a:extLst>
              <a:ext uri="{FF2B5EF4-FFF2-40B4-BE49-F238E27FC236}">
                <a16:creationId xmlns:a16="http://schemas.microsoft.com/office/drawing/2014/main" id="{851CF72E-F0F7-4F47-9798-5FE5E8D1DC0C}"/>
              </a:ext>
            </a:extLst>
          </p:cNvPr>
          <p:cNvSpPr>
            <a:spLocks noGrp="1"/>
          </p:cNvSpPr>
          <p:nvPr>
            <p:ph sz="half" idx="1"/>
          </p:nvPr>
        </p:nvSpPr>
        <p:spPr/>
        <p:txBody>
          <a:bodyPr>
            <a:normAutofit lnSpcReduction="10000"/>
          </a:bodyPr>
          <a:lstStyle/>
          <a:p>
            <a:pPr marL="0" indent="0">
              <a:buNone/>
            </a:pPr>
            <a:r>
              <a:rPr lang="en-US" dirty="0"/>
              <a:t>Whosoever willfully destroys an inscription of any of the Holy and Pure Names by which the Holy One, blessed is He! is called, is guilty of a sin punishable under the laws of the Torah with flogging. For, behold, it is said of idolatry: "And ye shall destroy their name from that place, but ye shall not do so unto the Lord your God" (Deut. 12.3–4). (Translation by Simon Glazer) </a:t>
            </a:r>
          </a:p>
          <a:p>
            <a:pPr marL="0" indent="0">
              <a:buNone/>
            </a:pPr>
            <a:endParaRPr lang="en-US" dirty="0"/>
          </a:p>
        </p:txBody>
      </p:sp>
      <p:sp>
        <p:nvSpPr>
          <p:cNvPr id="6" name="Content Placeholder 5">
            <a:extLst>
              <a:ext uri="{FF2B5EF4-FFF2-40B4-BE49-F238E27FC236}">
                <a16:creationId xmlns:a16="http://schemas.microsoft.com/office/drawing/2014/main" id="{C47C4E8A-A8C5-4335-BE9C-0824BCFC781E}"/>
              </a:ext>
            </a:extLst>
          </p:cNvPr>
          <p:cNvSpPr>
            <a:spLocks noGrp="1"/>
          </p:cNvSpPr>
          <p:nvPr>
            <p:ph sz="half" idx="2"/>
          </p:nvPr>
        </p:nvSpPr>
        <p:spPr/>
        <p:txBody>
          <a:bodyPr>
            <a:normAutofit lnSpcReduction="10000"/>
          </a:bodyPr>
          <a:lstStyle/>
          <a:p>
            <a:pPr marL="0" indent="0" algn="r" rtl="1">
              <a:buNone/>
            </a:pPr>
            <a:r>
              <a:rPr lang="he-IL" dirty="0"/>
              <a:t>כָּל הַמְאַבֵּד שֵׁם מִן הַשֵּׁמוֹת הַקְּדוֹשִׁים הַטְּהוֹרִים שֶׁנִּקְרָא בָּהֶם הַקָּדוֹשׁ בָּרוּךְ הוּא לוֹקֶה מִן הַתּוֹרָה. שֶׁהֲרֵי הוּא אוֹמֵר בַּעֲבוֹדַת כּוֹכָבִים (גמרא שבת </a:t>
            </a:r>
            <a:r>
              <a:rPr lang="he-IL" dirty="0" err="1"/>
              <a:t>קכ</a:t>
            </a:r>
            <a:r>
              <a:rPr lang="he-IL" dirty="0"/>
              <a:t> ב) "וְאִבַּדְתֶּם אֶת שְׁמָם מִן הַמָּקוֹם הַהוּא לֹא תַעֲשׂוּן כֵּן לַה' </a:t>
            </a:r>
            <a:r>
              <a:rPr lang="he-IL" err="1"/>
              <a:t>אֱלֹהֵיכֶם</a:t>
            </a:r>
            <a:r>
              <a:rPr lang="he-IL"/>
              <a:t>":</a:t>
            </a:r>
            <a:endParaRPr lang="en-US" dirty="0"/>
          </a:p>
        </p:txBody>
      </p:sp>
    </p:spTree>
    <p:extLst>
      <p:ext uri="{BB962C8B-B14F-4D97-AF65-F5344CB8AC3E}">
        <p14:creationId xmlns:p14="http://schemas.microsoft.com/office/powerpoint/2010/main" val="463690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54FFE-3496-40E2-A1F8-BF165F2040EA}"/>
              </a:ext>
            </a:extLst>
          </p:cNvPr>
          <p:cNvSpPr>
            <a:spLocks noGrp="1"/>
          </p:cNvSpPr>
          <p:nvPr>
            <p:ph type="title"/>
          </p:nvPr>
        </p:nvSpPr>
        <p:spPr/>
        <p:txBody>
          <a:bodyPr/>
          <a:lstStyle/>
          <a:p>
            <a:r>
              <a:rPr lang="en-US" dirty="0"/>
              <a:t>What Are G-d’s unerasable names? </a:t>
            </a:r>
          </a:p>
        </p:txBody>
      </p:sp>
      <p:sp>
        <p:nvSpPr>
          <p:cNvPr id="3" name="Content Placeholder 2">
            <a:extLst>
              <a:ext uri="{FF2B5EF4-FFF2-40B4-BE49-F238E27FC236}">
                <a16:creationId xmlns:a16="http://schemas.microsoft.com/office/drawing/2014/main" id="{36FD7951-822A-45D8-8C0A-622310941743}"/>
              </a:ext>
            </a:extLst>
          </p:cNvPr>
          <p:cNvSpPr>
            <a:spLocks noGrp="1"/>
          </p:cNvSpPr>
          <p:nvPr>
            <p:ph sz="half" idx="1"/>
          </p:nvPr>
        </p:nvSpPr>
        <p:spPr/>
        <p:txBody>
          <a:bodyPr>
            <a:normAutofit/>
          </a:bodyPr>
          <a:lstStyle/>
          <a:p>
            <a:pPr marL="0" indent="0" algn="just">
              <a:buNone/>
            </a:pPr>
            <a:r>
              <a:rPr lang="en-US" dirty="0"/>
              <a:t>Rambam: There are seven such names: </a:t>
            </a:r>
            <a:r>
              <a:rPr lang="en-US" dirty="0" err="1"/>
              <a:t>Tetragrammaton</a:t>
            </a:r>
            <a:r>
              <a:rPr lang="en-US" dirty="0"/>
              <a:t>, but written to be pronounced Lord, All Powerful; God; God of the universe; God of our Fathers; Almighty; and Hosts. Whosoever erases even one letter of these seven Names is flogged. </a:t>
            </a:r>
          </a:p>
          <a:p>
            <a:pPr marL="0" indent="0" algn="just">
              <a:buNone/>
            </a:pPr>
            <a:r>
              <a:rPr lang="en-US" dirty="0"/>
              <a:t>Rama – Some include </a:t>
            </a:r>
            <a:r>
              <a:rPr lang="en-US" dirty="0" err="1"/>
              <a:t>eheyeh</a:t>
            </a:r>
            <a:r>
              <a:rPr lang="en-US" dirty="0"/>
              <a:t> </a:t>
            </a:r>
            <a:r>
              <a:rPr lang="en-US" dirty="0" err="1"/>
              <a:t>asher</a:t>
            </a:r>
            <a:r>
              <a:rPr lang="en-US" dirty="0"/>
              <a:t> </a:t>
            </a:r>
            <a:r>
              <a:rPr lang="en-US" dirty="0" err="1"/>
              <a:t>eheye</a:t>
            </a:r>
            <a:endParaRPr lang="en-US" dirty="0"/>
          </a:p>
        </p:txBody>
      </p:sp>
      <p:sp>
        <p:nvSpPr>
          <p:cNvPr id="4" name="Content Placeholder 3">
            <a:extLst>
              <a:ext uri="{FF2B5EF4-FFF2-40B4-BE49-F238E27FC236}">
                <a16:creationId xmlns:a16="http://schemas.microsoft.com/office/drawing/2014/main" id="{E977F16C-8D93-41C2-9AFF-11352B31CD16}"/>
              </a:ext>
            </a:extLst>
          </p:cNvPr>
          <p:cNvSpPr>
            <a:spLocks noGrp="1"/>
          </p:cNvSpPr>
          <p:nvPr>
            <p:ph sz="half" idx="2"/>
          </p:nvPr>
        </p:nvSpPr>
        <p:spPr/>
        <p:txBody>
          <a:bodyPr>
            <a:normAutofit/>
          </a:bodyPr>
          <a:lstStyle/>
          <a:p>
            <a:pPr marL="0" indent="0" algn="r" rtl="1">
              <a:buNone/>
            </a:pPr>
            <a:r>
              <a:rPr lang="he-IL" dirty="0"/>
              <a:t>וְשִׁבְעָה שֵׁמוֹת הֵם. הַשֵּׁם הַנִּכְתָּב </a:t>
            </a:r>
            <a:r>
              <a:rPr lang="he-IL" dirty="0" err="1"/>
              <a:t>יוּ''ד</a:t>
            </a:r>
            <a:r>
              <a:rPr lang="he-IL" dirty="0"/>
              <a:t> </a:t>
            </a:r>
            <a:r>
              <a:rPr lang="he-IL" dirty="0" err="1"/>
              <a:t>הֵ''א</a:t>
            </a:r>
            <a:r>
              <a:rPr lang="he-IL" dirty="0"/>
              <a:t> </a:t>
            </a:r>
            <a:r>
              <a:rPr lang="he-IL" dirty="0" err="1"/>
              <a:t>וָא</a:t>
            </a:r>
            <a:r>
              <a:rPr lang="he-IL" dirty="0"/>
              <a:t>''ו </a:t>
            </a:r>
            <a:r>
              <a:rPr lang="he-IL" dirty="0" err="1"/>
              <a:t>הֵ''א</a:t>
            </a:r>
            <a:r>
              <a:rPr lang="he-IL" dirty="0"/>
              <a:t> וְהוּא הַשֵּׁם הַמְפֹרָשׁ. אוֹ הַנִּכְתָּב אֲדֹנָי. וְאֵל. אֱלוֹהַּ. </a:t>
            </a:r>
            <a:r>
              <a:rPr lang="he-IL" dirty="0" err="1"/>
              <a:t>וֵאלֹהִים</a:t>
            </a:r>
            <a:r>
              <a:rPr lang="he-IL" dirty="0"/>
              <a:t>. </a:t>
            </a:r>
            <a:r>
              <a:rPr lang="he-IL" dirty="0" err="1"/>
              <a:t>וֵאלֹהֵי</a:t>
            </a:r>
            <a:r>
              <a:rPr lang="he-IL" dirty="0"/>
              <a:t>. וְשַׁדַּי. וּצְבָאוֹת. כָּל הַמּוֹחֵק </a:t>
            </a:r>
            <a:r>
              <a:rPr lang="he-IL" dirty="0" err="1"/>
              <a:t>אֲפִלּו</a:t>
            </a:r>
            <a:r>
              <a:rPr lang="he-IL" dirty="0"/>
              <a:t>ּ אוֹת אַחַת מִשִּׁבְעָה אֵלּוּ לוֹקֶה:</a:t>
            </a:r>
            <a:endParaRPr lang="en-US" dirty="0"/>
          </a:p>
          <a:p>
            <a:pPr marL="0" indent="0" algn="r" rtl="1">
              <a:buNone/>
            </a:pPr>
            <a:r>
              <a:rPr lang="he-IL" dirty="0"/>
              <a:t> </a:t>
            </a:r>
            <a:r>
              <a:rPr lang="he-IL" dirty="0" err="1"/>
              <a:t>רמא</a:t>
            </a:r>
            <a:r>
              <a:rPr lang="he-IL" dirty="0"/>
              <a:t> יורה דעה </a:t>
            </a:r>
            <a:r>
              <a:rPr lang="he-IL" dirty="0" err="1"/>
              <a:t>רע"ו:י</a:t>
            </a:r>
            <a:r>
              <a:rPr lang="he-IL" dirty="0"/>
              <a:t> </a:t>
            </a:r>
          </a:p>
          <a:p>
            <a:pPr marL="0" indent="0" algn="r" rtl="1">
              <a:buNone/>
            </a:pPr>
            <a:r>
              <a:rPr lang="he-IL" dirty="0"/>
              <a:t>וְיֵשׁ </a:t>
            </a:r>
            <a:r>
              <a:rPr lang="he-IL" dirty="0" err="1"/>
              <a:t>גּוֹרְסִין</a:t>
            </a:r>
            <a:r>
              <a:rPr lang="he-IL" dirty="0"/>
              <a:t> גַּם כֵּן </a:t>
            </a:r>
            <a:r>
              <a:rPr lang="he-IL" dirty="0" err="1"/>
              <a:t>אֶהְי</a:t>
            </a:r>
            <a:r>
              <a:rPr lang="he-IL" dirty="0"/>
              <a:t>ֶ"ה אֲשֶׁר </a:t>
            </a:r>
            <a:r>
              <a:rPr lang="he-IL" dirty="0" err="1"/>
              <a:t>אֶהְי</a:t>
            </a:r>
            <a:r>
              <a:rPr lang="he-IL" dirty="0"/>
              <a:t>ֶ"ה (טוּר).</a:t>
            </a:r>
            <a:endParaRPr lang="en-US" dirty="0"/>
          </a:p>
          <a:p>
            <a:endParaRPr lang="en-US" dirty="0"/>
          </a:p>
        </p:txBody>
      </p:sp>
    </p:spTree>
    <p:extLst>
      <p:ext uri="{BB962C8B-B14F-4D97-AF65-F5344CB8AC3E}">
        <p14:creationId xmlns:p14="http://schemas.microsoft.com/office/powerpoint/2010/main" val="2826909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E89B4-F446-4437-A73C-6EB7E78C7FBB}"/>
              </a:ext>
            </a:extLst>
          </p:cNvPr>
          <p:cNvSpPr>
            <a:spLocks noGrp="1"/>
          </p:cNvSpPr>
          <p:nvPr>
            <p:ph type="title"/>
          </p:nvPr>
        </p:nvSpPr>
        <p:spPr/>
        <p:txBody>
          <a:bodyPr/>
          <a:lstStyle/>
          <a:p>
            <a:r>
              <a:rPr lang="en-US" dirty="0"/>
              <a:t>Other Names of G-d (Rambam 6:5)</a:t>
            </a:r>
          </a:p>
        </p:txBody>
      </p:sp>
      <p:sp>
        <p:nvSpPr>
          <p:cNvPr id="3" name="Content Placeholder 2">
            <a:extLst>
              <a:ext uri="{FF2B5EF4-FFF2-40B4-BE49-F238E27FC236}">
                <a16:creationId xmlns:a16="http://schemas.microsoft.com/office/drawing/2014/main" id="{6B415D89-3A03-440A-884C-9DD2B7AC93F5}"/>
              </a:ext>
            </a:extLst>
          </p:cNvPr>
          <p:cNvSpPr>
            <a:spLocks noGrp="1"/>
          </p:cNvSpPr>
          <p:nvPr>
            <p:ph sz="half" idx="1"/>
          </p:nvPr>
        </p:nvSpPr>
        <p:spPr/>
        <p:txBody>
          <a:bodyPr>
            <a:normAutofit/>
          </a:bodyPr>
          <a:lstStyle/>
          <a:p>
            <a:pPr marL="0" indent="0">
              <a:buNone/>
            </a:pPr>
            <a:r>
              <a:rPr lang="en-US" dirty="0"/>
              <a:t>All other attributes by which the Holy One, blessed is He! is praised, such as Graceful, Merciful, Great, Powerful, Awe-inspiring, Faithful, Jealous, Mighty and the like, are like other words of Holy Writ which may be erased.5</a:t>
            </a:r>
          </a:p>
          <a:p>
            <a:pPr marL="0" indent="0">
              <a:buNone/>
            </a:pPr>
            <a:endParaRPr lang="en-US" dirty="0"/>
          </a:p>
        </p:txBody>
      </p:sp>
      <p:sp>
        <p:nvSpPr>
          <p:cNvPr id="4" name="Content Placeholder 3">
            <a:extLst>
              <a:ext uri="{FF2B5EF4-FFF2-40B4-BE49-F238E27FC236}">
                <a16:creationId xmlns:a16="http://schemas.microsoft.com/office/drawing/2014/main" id="{2D0D65EC-169A-4765-B9CD-F91E628B9009}"/>
              </a:ext>
            </a:extLst>
          </p:cNvPr>
          <p:cNvSpPr>
            <a:spLocks noGrp="1"/>
          </p:cNvSpPr>
          <p:nvPr>
            <p:ph sz="half" idx="2"/>
          </p:nvPr>
        </p:nvSpPr>
        <p:spPr/>
        <p:txBody>
          <a:bodyPr>
            <a:normAutofit/>
          </a:bodyPr>
          <a:lstStyle/>
          <a:p>
            <a:pPr marL="0" indent="0" algn="r" rtl="1">
              <a:buNone/>
            </a:pPr>
            <a:r>
              <a:rPr lang="he-IL" dirty="0"/>
              <a:t>ְאָר </a:t>
            </a:r>
            <a:r>
              <a:rPr lang="he-IL" dirty="0" err="1"/>
              <a:t>הַכִּנּוּיִין</a:t>
            </a:r>
            <a:r>
              <a:rPr lang="he-IL" dirty="0"/>
              <a:t> </a:t>
            </a:r>
            <a:r>
              <a:rPr lang="he-IL" dirty="0" err="1"/>
              <a:t>שֶׁמְּשַׁבְּחִין</a:t>
            </a:r>
            <a:r>
              <a:rPr lang="he-IL" dirty="0"/>
              <a:t> בָּהֶן אֶת הַקָּדוֹשׁ בָּרוּךְ הוּא כְּגוֹן חַנּוּן וְרַחוּם הַגָּדוֹל </a:t>
            </a:r>
            <a:r>
              <a:rPr lang="he-IL" dirty="0" err="1"/>
              <a:t>הַגִּבּוֹר</a:t>
            </a:r>
            <a:r>
              <a:rPr lang="he-IL" dirty="0"/>
              <a:t> וְהַנּוֹרָא הַנֶּאֱמָן קַנֹּא וְחָזָק וְכַיּוֹצֵא בָּהֶן הֲרֵי הֵן כִּשְׁאָר כִּתְבֵי הַקֹּדֶשׁ וּמֻתָּר לְמָחֳקָן:</a:t>
            </a:r>
            <a:endParaRPr lang="en-US" dirty="0"/>
          </a:p>
          <a:p>
            <a:pPr marL="0" indent="0">
              <a:buNone/>
            </a:pPr>
            <a:endParaRPr lang="en-US" dirty="0"/>
          </a:p>
        </p:txBody>
      </p:sp>
    </p:spTree>
    <p:extLst>
      <p:ext uri="{BB962C8B-B14F-4D97-AF65-F5344CB8AC3E}">
        <p14:creationId xmlns:p14="http://schemas.microsoft.com/office/powerpoint/2010/main" val="1274788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0756FF-662A-4CB8-8850-1CC97C57C018}"/>
              </a:ext>
            </a:extLst>
          </p:cNvPr>
          <p:cNvSpPr>
            <a:spLocks noGrp="1"/>
          </p:cNvSpPr>
          <p:nvPr>
            <p:ph sz="half" idx="1"/>
          </p:nvPr>
        </p:nvSpPr>
        <p:spPr>
          <a:xfrm>
            <a:off x="344129" y="365124"/>
            <a:ext cx="5968181" cy="6045507"/>
          </a:xfrm>
        </p:spPr>
        <p:txBody>
          <a:bodyPr>
            <a:normAutofit fontScale="70000" lnSpcReduction="20000"/>
          </a:bodyPr>
          <a:lstStyle/>
          <a:p>
            <a:pPr marL="0" indent="0">
              <a:buNone/>
            </a:pPr>
            <a:r>
              <a:rPr lang="en-US" dirty="0"/>
              <a:t>All affixes to any of these Names such as the letter </a:t>
            </a:r>
            <a:r>
              <a:rPr lang="en-US" dirty="0" err="1"/>
              <a:t>Lamad</a:t>
            </a:r>
            <a:r>
              <a:rPr lang="en-US" dirty="0"/>
              <a:t>, meaning to or the letter Beth, meaning from God, may be erased, but the suffixes, such as the letter Caph at the end of the Name meaning thy God, or the letters Caph and Mem at the end of the Name, meaning your God, and like letters must not be erased, for they are as sacred as the other letters of the Name, because the Name itself hallows them. Nevertheless, whosoever erases one of these suffixes, is not flogged, but punished after the manner of a rebel.3</a:t>
            </a:r>
          </a:p>
          <a:p>
            <a:pPr marL="0" indent="0">
              <a:buNone/>
            </a:pPr>
            <a:r>
              <a:rPr lang="en-US" dirty="0"/>
              <a:t>If the Aleph-</a:t>
            </a:r>
            <a:r>
              <a:rPr lang="en-US" dirty="0" err="1"/>
              <a:t>Lamad</a:t>
            </a:r>
            <a:r>
              <a:rPr lang="en-US" dirty="0"/>
              <a:t> of the Name of God of the universe, or Yod-Heh of the </a:t>
            </a:r>
            <a:r>
              <a:rPr lang="en-US" dirty="0" err="1"/>
              <a:t>Tetragrammaton</a:t>
            </a:r>
            <a:r>
              <a:rPr lang="en-US" dirty="0"/>
              <a:t> be written, they must not be erased; needless to mention the Yod Heh of the </a:t>
            </a:r>
            <a:r>
              <a:rPr lang="en-US" dirty="0" err="1"/>
              <a:t>Tetragrammaton</a:t>
            </a:r>
            <a:r>
              <a:rPr lang="en-US" dirty="0"/>
              <a:t> as together they constitute a Name by itself, in addition to being part of the </a:t>
            </a:r>
            <a:r>
              <a:rPr lang="en-US" dirty="0" err="1"/>
              <a:t>Tetragrammaton</a:t>
            </a:r>
            <a:r>
              <a:rPr lang="en-US" dirty="0"/>
              <a:t>; but the Shin-</a:t>
            </a:r>
            <a:r>
              <a:rPr lang="en-US" dirty="0" err="1"/>
              <a:t>Dalat</a:t>
            </a:r>
            <a:r>
              <a:rPr lang="en-US" dirty="0"/>
              <a:t> of the Name Almighty, or the </a:t>
            </a:r>
            <a:r>
              <a:rPr lang="en-US" dirty="0" err="1"/>
              <a:t>Zadi</a:t>
            </a:r>
            <a:r>
              <a:rPr lang="en-US" dirty="0"/>
              <a:t>-Beth of the Name Lord of Hosts, may be erased.</a:t>
            </a:r>
          </a:p>
          <a:p>
            <a:pPr marL="0" indent="0">
              <a:buNone/>
            </a:pPr>
            <a:r>
              <a:rPr lang="en-US" dirty="0"/>
              <a:t>….</a:t>
            </a:r>
          </a:p>
          <a:p>
            <a:pPr marL="0" indent="0">
              <a:buNone/>
            </a:pPr>
            <a:r>
              <a:rPr lang="en-US" dirty="0"/>
              <a:t>A vessel with a Name inscribed thereon, the part whereon the Name appears must be cut out and hidden.6 Even when a Name be engraved on a vessel of metal or glass, if he deliberately recasts the vessel he is lashed, for the engraved part should be cut out and hidden. </a:t>
            </a:r>
          </a:p>
        </p:txBody>
      </p:sp>
      <p:sp>
        <p:nvSpPr>
          <p:cNvPr id="4" name="Content Placeholder 3">
            <a:extLst>
              <a:ext uri="{FF2B5EF4-FFF2-40B4-BE49-F238E27FC236}">
                <a16:creationId xmlns:a16="http://schemas.microsoft.com/office/drawing/2014/main" id="{718EA263-020D-4410-8F8C-42F71EE3836C}"/>
              </a:ext>
            </a:extLst>
          </p:cNvPr>
          <p:cNvSpPr>
            <a:spLocks noGrp="1"/>
          </p:cNvSpPr>
          <p:nvPr>
            <p:ph sz="half" idx="2"/>
          </p:nvPr>
        </p:nvSpPr>
        <p:spPr>
          <a:xfrm>
            <a:off x="6617110" y="365124"/>
            <a:ext cx="4815348" cy="5811838"/>
          </a:xfrm>
        </p:spPr>
        <p:txBody>
          <a:bodyPr>
            <a:normAutofit fontScale="70000" lnSpcReduction="20000"/>
          </a:bodyPr>
          <a:lstStyle/>
          <a:p>
            <a:pPr marL="0" indent="0" algn="r" rtl="1">
              <a:buNone/>
            </a:pPr>
            <a:r>
              <a:rPr lang="he-IL" dirty="0"/>
              <a:t>כָּל הַנִּטְפָּל לַשֵּׁם מִלְּפָנָיו מֻתָּר לְמָחֳקוֹ כְּגוֹן </a:t>
            </a:r>
            <a:r>
              <a:rPr lang="he-IL" dirty="0" err="1"/>
              <a:t>לָמ</a:t>
            </a:r>
            <a:r>
              <a:rPr lang="he-IL" dirty="0"/>
              <a:t>ֶ''ד </a:t>
            </a:r>
            <a:r>
              <a:rPr lang="he-IL" dirty="0" err="1"/>
              <a:t>מִלַּיהוָֹה</a:t>
            </a:r>
            <a:r>
              <a:rPr lang="he-IL" dirty="0"/>
              <a:t> </a:t>
            </a:r>
            <a:r>
              <a:rPr lang="he-IL" dirty="0" err="1"/>
              <a:t>וּבֵי''ת</a:t>
            </a:r>
            <a:r>
              <a:rPr lang="he-IL" dirty="0"/>
              <a:t> </a:t>
            </a:r>
            <a:r>
              <a:rPr lang="he-IL" dirty="0" err="1"/>
              <a:t>מִבֵּאלֹהִים</a:t>
            </a:r>
            <a:r>
              <a:rPr lang="he-IL" dirty="0"/>
              <a:t> וְכַיּוֹצֵא בָּהֶן אֵינָן כִּקְדֻשַּׁת הַשֵּׁם. וְכָל הַנִּטְפָּל לַשֵּׁם </a:t>
            </a:r>
            <a:r>
              <a:rPr lang="he-IL" dirty="0" err="1"/>
              <a:t>מֵאַחֲרָיו</a:t>
            </a:r>
            <a:r>
              <a:rPr lang="he-IL" dirty="0"/>
              <a:t> כְּגוֹן ךְ' שֶׁל </a:t>
            </a:r>
            <a:r>
              <a:rPr lang="he-IL" dirty="0" err="1"/>
              <a:t>אֱלֹהֶיך</a:t>
            </a:r>
            <a:r>
              <a:rPr lang="he-IL" dirty="0"/>
              <a:t>ָ </a:t>
            </a:r>
            <a:r>
              <a:rPr lang="he-IL" dirty="0" err="1"/>
              <a:t>וְכ</a:t>
            </a:r>
            <a:r>
              <a:rPr lang="he-IL" dirty="0"/>
              <a:t>ֶ''ם שֶׁל </a:t>
            </a:r>
            <a:r>
              <a:rPr lang="he-IL" dirty="0" err="1"/>
              <a:t>אֱלֹהֵיכֶם</a:t>
            </a:r>
            <a:r>
              <a:rPr lang="he-IL" dirty="0"/>
              <a:t> וְכַיּוֹצֵא בָּהֶן אֵינָם נִמְחָקִים וַהֲרֵי הֵם כִּשְׁאָר אוֹתִיּוֹת שֶׁל שֵׁם מִפְּנֵי שֶׁהַשֵּׁם מְקַדְּשָׁם. וְאַף עַל פִּי </a:t>
            </a:r>
            <a:r>
              <a:rPr lang="he-IL" dirty="0" err="1"/>
              <a:t>שֶׁנִּתְקַדְּשׁו</a:t>
            </a:r>
            <a:r>
              <a:rPr lang="he-IL" dirty="0"/>
              <a:t>ּ וְאָסוּר לְמָחֳקָם הַמּוֹחֵק אֵלּוּ הָאוֹתִיּוֹת הַנִּטְפָּלוֹת אֵינוֹ לוֹקֶה. אֲבָל מַכִּין אוֹתוֹ מַכַּת מַרְדּוּת</a:t>
            </a:r>
            <a:r>
              <a:rPr lang="en-US" dirty="0"/>
              <a:t>:</a:t>
            </a:r>
          </a:p>
          <a:p>
            <a:pPr marL="0" indent="0" algn="r" rtl="1">
              <a:buNone/>
            </a:pPr>
            <a:r>
              <a:rPr lang="he-IL" dirty="0"/>
              <a:t>כָּתַב </a:t>
            </a:r>
            <a:r>
              <a:rPr lang="he-IL" dirty="0" err="1"/>
              <a:t>אָלֶ''ף</a:t>
            </a:r>
            <a:r>
              <a:rPr lang="he-IL" dirty="0"/>
              <a:t> </a:t>
            </a:r>
            <a:r>
              <a:rPr lang="he-IL" dirty="0" err="1"/>
              <a:t>לָמ</a:t>
            </a:r>
            <a:r>
              <a:rPr lang="he-IL" dirty="0"/>
              <a:t>ֶ''ד </a:t>
            </a:r>
            <a:r>
              <a:rPr lang="he-IL" dirty="0" err="1"/>
              <a:t>מֵאלֹהִים</a:t>
            </a:r>
            <a:r>
              <a:rPr lang="he-IL" dirty="0"/>
              <a:t>, </a:t>
            </a:r>
            <a:r>
              <a:rPr lang="he-IL" dirty="0" err="1"/>
              <a:t>יוּ''ד</a:t>
            </a:r>
            <a:r>
              <a:rPr lang="he-IL" dirty="0"/>
              <a:t> </a:t>
            </a:r>
            <a:r>
              <a:rPr lang="he-IL" dirty="0" err="1"/>
              <a:t>הֵ''א</a:t>
            </a:r>
            <a:r>
              <a:rPr lang="he-IL" dirty="0"/>
              <a:t> מֵיְהוָֹה, אֵינוֹ נִמְחָק. וְאֵין צָרִיךְ לוֹמַר יָהּ שֶׁהוּא שֵׁם בִּפְנֵי עַצְמוֹ. מִפְּנֵי שֶׁזֶּה הַשֵּׁם מִקְצָת שֵׁם הַמְפֹרָשׁ הוּא. אֲבָל הַכּוֹתֵב </a:t>
            </a:r>
            <a:r>
              <a:rPr lang="he-IL" dirty="0" err="1"/>
              <a:t>שִׁי''ן</a:t>
            </a:r>
            <a:r>
              <a:rPr lang="he-IL" dirty="0"/>
              <a:t> </a:t>
            </a:r>
            <a:r>
              <a:rPr lang="he-IL" dirty="0" err="1"/>
              <a:t>דָּלֶ''ת</a:t>
            </a:r>
            <a:r>
              <a:rPr lang="he-IL" dirty="0"/>
              <a:t> מִשַּׁדַּי, </a:t>
            </a:r>
            <a:r>
              <a:rPr lang="he-IL" dirty="0" err="1"/>
              <a:t>צַדִּ''י</a:t>
            </a:r>
            <a:r>
              <a:rPr lang="he-IL" dirty="0"/>
              <a:t> </a:t>
            </a:r>
            <a:r>
              <a:rPr lang="he-IL" dirty="0" err="1"/>
              <a:t>בֵּי''ת</a:t>
            </a:r>
            <a:r>
              <a:rPr lang="he-IL" dirty="0"/>
              <a:t> מִצְּבָאוֹת, הֲרֵי זֶה נִמְחָק:</a:t>
            </a:r>
            <a:endParaRPr lang="en-US" dirty="0"/>
          </a:p>
          <a:p>
            <a:pPr marL="0" indent="0" algn="r" rtl="1">
              <a:buNone/>
            </a:pPr>
            <a:r>
              <a:rPr lang="he-IL"/>
              <a:t>שׁוכְּלִי </a:t>
            </a:r>
            <a:r>
              <a:rPr lang="he-IL" dirty="0"/>
              <a:t>שֶׁהָיָה שֵׁם כָּתוּב עָלָיו קוֹצֵץ אֶת מְקוֹם הַשֵּׁם וְגוֹנְזוֹ. </a:t>
            </a:r>
            <a:r>
              <a:rPr lang="he-IL" dirty="0" err="1"/>
              <a:t>וַאֲפִלּו</a:t>
            </a:r>
            <a:r>
              <a:rPr lang="he-IL" dirty="0"/>
              <a:t>ּ הָיָה הַשֵּׁם חָקוּק בִּכְלֵי מַתָּכוֹת אוֹ בִּכְלֵי זְכוּכִית וְהִתִּיךְ הַכְּלִי הֲרֵי זֶה לוֹקֶה אֶלָּא חוֹתֵךְ אֶת מְקוֹמוֹ וְגוֹנְזוֹ. </a:t>
            </a:r>
            <a:endParaRPr lang="en-US" dirty="0"/>
          </a:p>
        </p:txBody>
      </p:sp>
    </p:spTree>
    <p:extLst>
      <p:ext uri="{BB962C8B-B14F-4D97-AF65-F5344CB8AC3E}">
        <p14:creationId xmlns:p14="http://schemas.microsoft.com/office/powerpoint/2010/main" val="1980291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3BC9CF-A2D7-4690-8C54-6C6A07C3C2A4}"/>
              </a:ext>
            </a:extLst>
          </p:cNvPr>
          <p:cNvSpPr>
            <a:spLocks noGrp="1"/>
          </p:cNvSpPr>
          <p:nvPr>
            <p:ph sz="half" idx="1"/>
          </p:nvPr>
        </p:nvSpPr>
        <p:spPr>
          <a:xfrm>
            <a:off x="412955" y="462115"/>
            <a:ext cx="6469625" cy="5714848"/>
          </a:xfrm>
        </p:spPr>
        <p:txBody>
          <a:bodyPr>
            <a:normAutofit fontScale="85000" lnSpcReduction="20000"/>
          </a:bodyPr>
          <a:lstStyle/>
          <a:p>
            <a:pPr marL="0" indent="0" algn="just">
              <a:buNone/>
            </a:pPr>
            <a:r>
              <a:rPr lang="en-US" dirty="0"/>
              <a:t>8 - </a:t>
            </a:r>
            <a:r>
              <a:rPr lang="en-US" b="1" dirty="0"/>
              <a:t>All the Holy Scriptures and their exegesis and commentaries, must not be burned or otherwise willfully destroyed, and whosoever willfully destroys them is punished by being smitten as a rebel. </a:t>
            </a:r>
            <a:r>
              <a:rPr lang="en-US" dirty="0"/>
              <a:t>Whereat are these words directed? Only with respect to sacred writings which were written in sacredness by an Israelite; but if an (Apikores) atheist, even though an Israelite, wrote a Book of the Torah, such book must be burned together with the mentioned Names therein, because he believes not in the sacredness of the Name, and surely did not write it in His name, but thought of it merely as of secular matters, and because his mind was such, no Name therein was sanctified. Moreover, it is mandatory to burn it so that there be left no monument either to the infidels or to their works. But if an idolater wrote the Name, it shall be hidden. Likewise, volumes of the Holy Scriptures which became moth-eaten, or which were written by an idolater, shall be hidden.</a:t>
            </a:r>
            <a:r>
              <a:rPr lang="en-US" baseline="30000" dirty="0"/>
              <a:t>11</a:t>
            </a:r>
          </a:p>
          <a:p>
            <a:pPr marL="0" indent="0" algn="just">
              <a:buNone/>
            </a:pPr>
            <a:r>
              <a:rPr lang="en-US" baseline="30000" dirty="0"/>
              <a:t>Rambam </a:t>
            </a:r>
            <a:r>
              <a:rPr lang="en-US" baseline="30000" dirty="0" err="1"/>
              <a:t>Yesodei</a:t>
            </a:r>
            <a:r>
              <a:rPr lang="en-US" baseline="30000" dirty="0"/>
              <a:t> Torah 6: </a:t>
            </a:r>
            <a:endParaRPr lang="en-US" dirty="0"/>
          </a:p>
          <a:p>
            <a:pPr marL="0" indent="0">
              <a:buNone/>
            </a:pPr>
            <a:endParaRPr lang="en-US" dirty="0"/>
          </a:p>
        </p:txBody>
      </p:sp>
      <p:sp>
        <p:nvSpPr>
          <p:cNvPr id="4" name="Content Placeholder 3">
            <a:extLst>
              <a:ext uri="{FF2B5EF4-FFF2-40B4-BE49-F238E27FC236}">
                <a16:creationId xmlns:a16="http://schemas.microsoft.com/office/drawing/2014/main" id="{56E68A4E-F314-4A54-97AD-30AC07E5119B}"/>
              </a:ext>
            </a:extLst>
          </p:cNvPr>
          <p:cNvSpPr>
            <a:spLocks noGrp="1"/>
          </p:cNvSpPr>
          <p:nvPr>
            <p:ph sz="half" idx="2"/>
          </p:nvPr>
        </p:nvSpPr>
        <p:spPr>
          <a:xfrm>
            <a:off x="7089058" y="462116"/>
            <a:ext cx="4264742" cy="5714847"/>
          </a:xfrm>
        </p:spPr>
        <p:txBody>
          <a:bodyPr>
            <a:normAutofit fontScale="85000" lnSpcReduction="20000"/>
          </a:bodyPr>
          <a:lstStyle/>
          <a:p>
            <a:pPr marL="0" indent="0" algn="just" rtl="1">
              <a:buNone/>
            </a:pPr>
            <a:r>
              <a:rPr lang="he-IL" dirty="0"/>
              <a:t>כִּתְבֵי הַקֹּדֶשׁ כֻּלָּן וּפֵרוּשֵׁיהֶן וּבֵאוּרֵיהֶן אָסוּר לְשָׂרְפָם אוֹ לְאַבְּדָם בַּיָּד וְהַמְאַבְּדָן בַּיָּד מַכִּין אוֹתוֹ מַכַּת מַרְדּוּת. בַּמֶּה דְּבָרִים אֲמוּרִים בְּכִתְבֵי הַקֹּדֶשׁ שֶׁכְּתָבָם יִשְׂרָאֵל בִּקְדֻשָּׁה אֲבָל אֶפִּיקוֹרוֹס יִשְׂרָאֵל שֶׁכָּתַב סֵפֶר תּוֹרָה </a:t>
            </a:r>
            <a:r>
              <a:rPr lang="he-IL" dirty="0" err="1"/>
              <a:t>שׂוֹרְפִין</a:t>
            </a:r>
            <a:r>
              <a:rPr lang="he-IL" dirty="0"/>
              <a:t> אוֹתוֹ עִם הָאַזְכָּרוֹת שֶׁבּוֹ. מִפְּנֵי שֶׁאֵינוֹ מַאֲמִין בִּקְדֻשַּׁת הַשֵּׁם וְלֹא כְּתָבוֹ לִשְׁמוֹ אֶלָּא שֶׁהוּא מַעֲלֶה בְּדַעְתּוֹ שֶׁזֶּה כִּשְׁאָר הַדְּבָרִים וְהוֹאִיל וְדַעְתּוֹ כֵּן לֹא נִתְקַדֵּשׁ הַשֵּׁם. וּמִצְוָה לְשָׂרְפוֹ כְּדֵי שֶׁלֹּא לְהַנִּיחַ שֵׁם לָאֶפִּיקוֹרוֹסִים וְלֹא לְמַעֲשֵׂיהֶם. אֲבָל עוֹבֵד כּוֹכָבִים שֶׁכָּתַב אֶת הַשֵּׁם </a:t>
            </a:r>
            <a:r>
              <a:rPr lang="he-IL" dirty="0" err="1"/>
              <a:t>גּוֹנְזִין</a:t>
            </a:r>
            <a:r>
              <a:rPr lang="he-IL" dirty="0"/>
              <a:t> אוֹתוֹ. וְכֵן כִּתְבֵי הַקֹּדֶשׁ שֶׁבָּלוּ אוֹ שֶׁכְּתָבָן עוֹבֵד כּוֹכָבִים יִגָּנְזוּ:</a:t>
            </a:r>
            <a:endParaRPr lang="en-US" dirty="0"/>
          </a:p>
        </p:txBody>
      </p:sp>
    </p:spTree>
    <p:extLst>
      <p:ext uri="{BB962C8B-B14F-4D97-AF65-F5344CB8AC3E}">
        <p14:creationId xmlns:p14="http://schemas.microsoft.com/office/powerpoint/2010/main" val="947050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C1176-C6C7-4882-9DBF-275B3166DB2C}"/>
              </a:ext>
            </a:extLst>
          </p:cNvPr>
          <p:cNvSpPr>
            <a:spLocks noGrp="1"/>
          </p:cNvSpPr>
          <p:nvPr>
            <p:ph type="title"/>
          </p:nvPr>
        </p:nvSpPr>
        <p:spPr/>
        <p:txBody>
          <a:bodyPr/>
          <a:lstStyle/>
          <a:p>
            <a:r>
              <a:rPr lang="en-US" dirty="0"/>
              <a:t>What if it is meant to be thrown out? </a:t>
            </a:r>
          </a:p>
        </p:txBody>
      </p:sp>
      <p:sp>
        <p:nvSpPr>
          <p:cNvPr id="3" name="Content Placeholder 2">
            <a:extLst>
              <a:ext uri="{FF2B5EF4-FFF2-40B4-BE49-F238E27FC236}">
                <a16:creationId xmlns:a16="http://schemas.microsoft.com/office/drawing/2014/main" id="{0D8AF172-2A83-47E3-93FC-4EDAE587AC62}"/>
              </a:ext>
            </a:extLst>
          </p:cNvPr>
          <p:cNvSpPr>
            <a:spLocks noGrp="1"/>
          </p:cNvSpPr>
          <p:nvPr>
            <p:ph sz="half" idx="1"/>
          </p:nvPr>
        </p:nvSpPr>
        <p:spPr/>
        <p:txBody>
          <a:bodyPr/>
          <a:lstStyle/>
          <a:p>
            <a:pPr marL="0" indent="0">
              <a:buNone/>
            </a:pPr>
            <a:r>
              <a:rPr lang="en-US" dirty="0"/>
              <a:t>Rabbi Naftali Tzvi Yehuda Berlin – </a:t>
            </a:r>
            <a:r>
              <a:rPr lang="en-US" dirty="0" err="1"/>
              <a:t>Meishiv</a:t>
            </a:r>
            <a:r>
              <a:rPr lang="en-US" dirty="0"/>
              <a:t> </a:t>
            </a:r>
            <a:r>
              <a:rPr lang="en-US" dirty="0" err="1"/>
              <a:t>Davar</a:t>
            </a:r>
            <a:r>
              <a:rPr lang="en-US" dirty="0"/>
              <a:t> 2:80</a:t>
            </a:r>
          </a:p>
          <a:p>
            <a:pPr marL="0" indent="0">
              <a:buNone/>
            </a:pPr>
            <a:r>
              <a:rPr lang="en-US" dirty="0"/>
              <a:t>What should we do with the </a:t>
            </a:r>
            <a:r>
              <a:rPr lang="en-US" dirty="0" err="1"/>
              <a:t>Corectin</a:t>
            </a:r>
            <a:r>
              <a:rPr lang="en-US" dirty="0"/>
              <a:t> – proof pages, from print houses that most people throw out and trample on them, is it permitted to burn and actively destroy them?</a:t>
            </a:r>
          </a:p>
        </p:txBody>
      </p:sp>
      <p:sp>
        <p:nvSpPr>
          <p:cNvPr id="4" name="Content Placeholder 3">
            <a:extLst>
              <a:ext uri="{FF2B5EF4-FFF2-40B4-BE49-F238E27FC236}">
                <a16:creationId xmlns:a16="http://schemas.microsoft.com/office/drawing/2014/main" id="{FF7EE685-8FF9-4171-B887-B62434A7EC06}"/>
              </a:ext>
            </a:extLst>
          </p:cNvPr>
          <p:cNvSpPr>
            <a:spLocks noGrp="1"/>
          </p:cNvSpPr>
          <p:nvPr>
            <p:ph sz="half" idx="2"/>
          </p:nvPr>
        </p:nvSpPr>
        <p:spPr/>
        <p:txBody>
          <a:bodyPr/>
          <a:lstStyle/>
          <a:p>
            <a:pPr marL="0" indent="0" algn="r" rtl="1">
              <a:buNone/>
            </a:pPr>
            <a:r>
              <a:rPr lang="he-IL" dirty="0"/>
              <a:t>שו"ת משיב דבר חלק ב סימן פ</a:t>
            </a:r>
          </a:p>
          <a:p>
            <a:pPr marL="0" indent="0" algn="r" rtl="1">
              <a:buNone/>
            </a:pPr>
            <a:r>
              <a:rPr lang="he-IL" dirty="0"/>
              <a:t>ע"ד </a:t>
            </a:r>
            <a:r>
              <a:rPr lang="he-IL" dirty="0" err="1"/>
              <a:t>הקארעקטין</a:t>
            </a:r>
            <a:r>
              <a:rPr lang="he-IL" dirty="0"/>
              <a:t> בבית הדפוס אשר רובי עלים מושלכים לאשפה וגם דורסים עליהם. וגוים </a:t>
            </a:r>
            <a:r>
              <a:rPr lang="he-IL" dirty="0" err="1"/>
              <a:t>מתעוללים</a:t>
            </a:r>
            <a:r>
              <a:rPr lang="he-IL" dirty="0"/>
              <a:t> בהם בבית המטבחים שלהם וכדומה אי מותר לשורפם ולאבדם </a:t>
            </a:r>
            <a:r>
              <a:rPr lang="he-IL" dirty="0" err="1"/>
              <a:t>בידים</a:t>
            </a:r>
            <a:r>
              <a:rPr lang="en-US" dirty="0"/>
              <a:t>?</a:t>
            </a:r>
            <a:r>
              <a:rPr lang="he-IL" dirty="0"/>
              <a:t> </a:t>
            </a:r>
            <a:endParaRPr lang="en-US" dirty="0"/>
          </a:p>
        </p:txBody>
      </p:sp>
    </p:spTree>
    <p:extLst>
      <p:ext uri="{BB962C8B-B14F-4D97-AF65-F5344CB8AC3E}">
        <p14:creationId xmlns:p14="http://schemas.microsoft.com/office/powerpoint/2010/main" val="23125847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16620</TotalTime>
  <Words>3275</Words>
  <Application>Microsoft Office PowerPoint</Application>
  <PresentationFormat>Widescreen</PresentationFormat>
  <Paragraphs>103</Paragraphs>
  <Slides>24</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Jewish Art: the Name of G-d</vt:lpstr>
      <vt:lpstr>PowerPoint Presentation</vt:lpstr>
      <vt:lpstr>PowerPoint Presentation</vt:lpstr>
      <vt:lpstr>Rambam Yesodei HaTorah Chapter 6</vt:lpstr>
      <vt:lpstr>What Are G-d’s unerasable names? </vt:lpstr>
      <vt:lpstr>Other Names of G-d (Rambam 6:5)</vt:lpstr>
      <vt:lpstr>PowerPoint Presentation</vt:lpstr>
      <vt:lpstr>PowerPoint Presentation</vt:lpstr>
      <vt:lpstr>What if it is meant to be thrown out? </vt:lpstr>
      <vt:lpstr>What was the intent?</vt:lpstr>
      <vt:lpstr>Transience of writing </vt:lpstr>
      <vt:lpstr>Indirect Destruction (Shabbat 120b)</vt:lpstr>
      <vt:lpstr>Disgracing G-d’s Name</vt:lpstr>
      <vt:lpstr>Disgracing G-d’s Name</vt:lpstr>
      <vt:lpstr>Easily erased</vt:lpstr>
      <vt:lpstr>Shu”t Omanut – Art Responsa of R’ Avvraham Spektor p161</vt:lpstr>
      <vt:lpstr>Abbreviations or Changing of G-d’s Name</vt:lpstr>
      <vt:lpstr>Written in incorrect script </vt:lpstr>
      <vt:lpstr>PowerPoint Presentation</vt:lpstr>
      <vt:lpstr>PowerPoint Presentation</vt:lpstr>
      <vt:lpstr>It’s not holy but…</vt:lpstr>
      <vt:lpstr>Are you ever allowed to erase G-d’s name?</vt:lpstr>
      <vt:lpstr>Summary</vt:lpstr>
      <vt:lpstr>Next Week Pesukim/Tanakh Verses in Art at 7:45PM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Jewish Art: the Name of G-d</dc:title>
  <dc:creator>Chaim</dc:creator>
  <cp:lastModifiedBy>Chaim</cp:lastModifiedBy>
  <cp:revision>33</cp:revision>
  <dcterms:created xsi:type="dcterms:W3CDTF">2021-06-24T13:40:52Z</dcterms:created>
  <dcterms:modified xsi:type="dcterms:W3CDTF">2021-07-07T23:57:24Z</dcterms:modified>
</cp:coreProperties>
</file>