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2" r:id="rId4"/>
    <p:sldId id="267" r:id="rId5"/>
    <p:sldId id="281" r:id="rId6"/>
    <p:sldId id="280" r:id="rId7"/>
    <p:sldId id="274" r:id="rId8"/>
    <p:sldId id="270" r:id="rId9"/>
    <p:sldId id="272" r:id="rId10"/>
    <p:sldId id="273" r:id="rId11"/>
    <p:sldId id="271" r:id="rId12"/>
    <p:sldId id="275" r:id="rId13"/>
    <p:sldId id="279" r:id="rId14"/>
    <p:sldId id="278"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73" d="100"/>
          <a:sy n="73" d="100"/>
        </p:scale>
        <p:origin x="72" y="3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2AC7B-BB63-4C68-B611-E042569D64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E28DCC-35B9-4499-A6BE-DB6750C19B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888FBB-4FDE-454F-A407-816F5B36AB2A}"/>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5" name="Footer Placeholder 4">
            <a:extLst>
              <a:ext uri="{FF2B5EF4-FFF2-40B4-BE49-F238E27FC236}">
                <a16:creationId xmlns:a16="http://schemas.microsoft.com/office/drawing/2014/main" id="{CDB389D5-5554-499A-85C3-ECDD90911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D98D7-F113-43D5-851C-EEC2358EDC26}"/>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409253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00751-85AD-44BB-8175-82E816C925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81E335-9259-4CBB-BA52-B5B855E294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CD7979-C288-469C-A024-18FDD7EA61F2}"/>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5" name="Footer Placeholder 4">
            <a:extLst>
              <a:ext uri="{FF2B5EF4-FFF2-40B4-BE49-F238E27FC236}">
                <a16:creationId xmlns:a16="http://schemas.microsoft.com/office/drawing/2014/main" id="{3C3BD330-B15F-4771-AE78-D8C01DCB4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610AE-0768-40EE-83BB-3E525140B832}"/>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421215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73D85A-0220-44C1-A5D2-954935517F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1F5712-12F7-4347-A3CD-BA8C281913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7BDC1-C21E-434B-97A0-38A2A1A8057C}"/>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5" name="Footer Placeholder 4">
            <a:extLst>
              <a:ext uri="{FF2B5EF4-FFF2-40B4-BE49-F238E27FC236}">
                <a16:creationId xmlns:a16="http://schemas.microsoft.com/office/drawing/2014/main" id="{BF424056-644A-4AF0-AC88-EF2A603DE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9142B-F4E1-4CB8-8DD3-E587C88E033B}"/>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343063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D5588-7E78-4E26-AC4F-AB621378F1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CD40F9-FDD9-4D2C-A00F-C71734A4DC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DCF81C-0EA4-447B-8D2F-A55BE7D4984A}"/>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5" name="Footer Placeholder 4">
            <a:extLst>
              <a:ext uri="{FF2B5EF4-FFF2-40B4-BE49-F238E27FC236}">
                <a16:creationId xmlns:a16="http://schemas.microsoft.com/office/drawing/2014/main" id="{CC629D26-0CBA-4E89-B81E-CB7D7CBC9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D03A9-7BAE-4494-AFAE-BE618FCE4F20}"/>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2122575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89F30-D635-400A-9EA3-F236C8D71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830F1E-70D4-47AA-BD55-F88D77FC7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FC7184-57E4-4B27-BC8D-ADCCF4615304}"/>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5" name="Footer Placeholder 4">
            <a:extLst>
              <a:ext uri="{FF2B5EF4-FFF2-40B4-BE49-F238E27FC236}">
                <a16:creationId xmlns:a16="http://schemas.microsoft.com/office/drawing/2014/main" id="{769A4356-CABD-4C1C-9B0C-3EA2EF4776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28763-1755-4D57-9BDC-0E1A67601ECB}"/>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84075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2F0C-02C0-4261-8668-F6D9A8C761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790C33-B3EC-45DC-A202-863FA5CAAD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FEF8FA-3438-4024-A352-6F36118790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A8052-F704-47F4-A943-35DA497A86CE}"/>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6" name="Footer Placeholder 5">
            <a:extLst>
              <a:ext uri="{FF2B5EF4-FFF2-40B4-BE49-F238E27FC236}">
                <a16:creationId xmlns:a16="http://schemas.microsoft.com/office/drawing/2014/main" id="{EF8FF971-F2CE-4241-A77F-43C89A9240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9C2CE-466B-4D42-B915-C4DEF36DC601}"/>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3124708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1C96-C170-4AFC-BCF7-3690DAD33B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CCC293-7486-4D1F-9BFE-D841D398EB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7B55E9-3839-41E5-BE32-740FD1A639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DE470A-B5F0-42DC-82BD-37634315D9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C1F3E6-2019-46B0-8490-D925C4C5D9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7EA300-C4A7-4278-8BBD-75E479246542}"/>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8" name="Footer Placeholder 7">
            <a:extLst>
              <a:ext uri="{FF2B5EF4-FFF2-40B4-BE49-F238E27FC236}">
                <a16:creationId xmlns:a16="http://schemas.microsoft.com/office/drawing/2014/main" id="{62F9A146-CAB6-480C-AF18-92C43B5E2A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E4575A-4221-479B-B5DE-9A164C6CDDFF}"/>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697170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5C31-EE0C-4C4A-ABC8-60AB63D29C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17AB62-1979-49E6-972D-EED07B5AD8F2}"/>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4" name="Footer Placeholder 3">
            <a:extLst>
              <a:ext uri="{FF2B5EF4-FFF2-40B4-BE49-F238E27FC236}">
                <a16:creationId xmlns:a16="http://schemas.microsoft.com/office/drawing/2014/main" id="{0808A3D8-F9EF-406D-9334-1F14076616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2DF9D8-359D-4AD6-8A03-CCC45AF4AABA}"/>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167306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4FE566-6CAE-49BC-8785-42504BD14AE3}"/>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3" name="Footer Placeholder 2">
            <a:extLst>
              <a:ext uri="{FF2B5EF4-FFF2-40B4-BE49-F238E27FC236}">
                <a16:creationId xmlns:a16="http://schemas.microsoft.com/office/drawing/2014/main" id="{F572443D-FA33-4F37-9DE6-C62ADDA595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9A99B4-7A4B-4544-8800-9D87EDCABD30}"/>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228132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1F12-30B1-4E8F-976C-F89C1D32F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C00ACD-80E2-4256-8708-EAE6866436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3277A9-A1CE-48A1-B40B-0CBD7E30B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741825-E774-4059-8688-7E99BAC55F21}"/>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6" name="Footer Placeholder 5">
            <a:extLst>
              <a:ext uri="{FF2B5EF4-FFF2-40B4-BE49-F238E27FC236}">
                <a16:creationId xmlns:a16="http://schemas.microsoft.com/office/drawing/2014/main" id="{0A184B97-D5DE-4C1E-8BE5-1B7E983AA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11625-C2A0-45A2-B948-02B014334820}"/>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69539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CCD4-6FA8-4D01-ABF2-C2D86D77DF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921C20-0DDD-41C0-AD45-3324A63EAA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5864EB-7C9F-407B-83AE-998101C3B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707DBF-6F0B-4678-A263-B033577C556E}"/>
              </a:ext>
            </a:extLst>
          </p:cNvPr>
          <p:cNvSpPr>
            <a:spLocks noGrp="1"/>
          </p:cNvSpPr>
          <p:nvPr>
            <p:ph type="dt" sz="half" idx="10"/>
          </p:nvPr>
        </p:nvSpPr>
        <p:spPr/>
        <p:txBody>
          <a:bodyPr/>
          <a:lstStyle/>
          <a:p>
            <a:fld id="{1CC7FB26-9C13-4CA4-AF94-6380845951D5}" type="datetimeFigureOut">
              <a:rPr lang="en-US" smtClean="0"/>
              <a:t>6/12/2021</a:t>
            </a:fld>
            <a:endParaRPr lang="en-US"/>
          </a:p>
        </p:txBody>
      </p:sp>
      <p:sp>
        <p:nvSpPr>
          <p:cNvPr id="6" name="Footer Placeholder 5">
            <a:extLst>
              <a:ext uri="{FF2B5EF4-FFF2-40B4-BE49-F238E27FC236}">
                <a16:creationId xmlns:a16="http://schemas.microsoft.com/office/drawing/2014/main" id="{3E363465-E167-43DB-AE28-0E1E8A2935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286359-FC25-4812-A52A-66F834B7A293}"/>
              </a:ext>
            </a:extLst>
          </p:cNvPr>
          <p:cNvSpPr>
            <a:spLocks noGrp="1"/>
          </p:cNvSpPr>
          <p:nvPr>
            <p:ph type="sldNum" sz="quarter" idx="12"/>
          </p:nvPr>
        </p:nvSpPr>
        <p:spPr/>
        <p:txBody>
          <a:bodyPr/>
          <a:lstStyle/>
          <a:p>
            <a:fld id="{F7C6251C-468D-474A-8332-5558CE8436C5}" type="slidenum">
              <a:rPr lang="en-US" smtClean="0"/>
              <a:t>‹#›</a:t>
            </a:fld>
            <a:endParaRPr lang="en-US"/>
          </a:p>
        </p:txBody>
      </p:sp>
    </p:spTree>
    <p:extLst>
      <p:ext uri="{BB962C8B-B14F-4D97-AF65-F5344CB8AC3E}">
        <p14:creationId xmlns:p14="http://schemas.microsoft.com/office/powerpoint/2010/main" val="248722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BFBABB-3A29-46F6-81E2-D75C42F438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66BC73-35B8-4DD4-B029-754BA05BEA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56255-18E7-488B-B613-5BFE51454F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7FB26-9C13-4CA4-AF94-6380845951D5}" type="datetimeFigureOut">
              <a:rPr lang="en-US" smtClean="0"/>
              <a:t>6/12/2021</a:t>
            </a:fld>
            <a:endParaRPr lang="en-US"/>
          </a:p>
        </p:txBody>
      </p:sp>
      <p:sp>
        <p:nvSpPr>
          <p:cNvPr id="5" name="Footer Placeholder 4">
            <a:extLst>
              <a:ext uri="{FF2B5EF4-FFF2-40B4-BE49-F238E27FC236}">
                <a16:creationId xmlns:a16="http://schemas.microsoft.com/office/drawing/2014/main" id="{B8B17EA8-9068-4C00-ADF6-B6566B16F3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5CAC1F-F99C-4637-99F1-F943E78F9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6251C-468D-474A-8332-5558CE8436C5}" type="slidenum">
              <a:rPr lang="en-US" smtClean="0"/>
              <a:t>‹#›</a:t>
            </a:fld>
            <a:endParaRPr lang="en-US"/>
          </a:p>
        </p:txBody>
      </p:sp>
    </p:spTree>
    <p:extLst>
      <p:ext uri="{BB962C8B-B14F-4D97-AF65-F5344CB8AC3E}">
        <p14:creationId xmlns:p14="http://schemas.microsoft.com/office/powerpoint/2010/main" val="106963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imj.org.il/en/collections/1998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topics/shmuel-(amora)" TargetMode="External"/><Relationship Id="rId2" Type="http://schemas.openxmlformats.org/officeDocument/2006/relationships/hyperlink" Target="/topics/rav" TargetMode="External"/><Relationship Id="rId1" Type="http://schemas.openxmlformats.org/officeDocument/2006/relationships/slideLayout" Target="../slideLayouts/slideLayout4.xml"/><Relationship Id="rId5" Type="http://schemas.openxmlformats.org/officeDocument/2006/relationships/hyperlink" Target="/topics/levi-b-sisi" TargetMode="External"/><Relationship Id="rId4" Type="http://schemas.openxmlformats.org/officeDocument/2006/relationships/hyperlink" Target="/topics/avuha-di-shmue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gutenberg.org/files/2848/2848-h/2848-h.htm#link182HCH000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E36F8-44B2-4297-AFA4-BD0855E9D355}"/>
              </a:ext>
            </a:extLst>
          </p:cNvPr>
          <p:cNvSpPr>
            <a:spLocks noGrp="1"/>
          </p:cNvSpPr>
          <p:nvPr>
            <p:ph type="ctrTitle"/>
          </p:nvPr>
        </p:nvSpPr>
        <p:spPr/>
        <p:txBody>
          <a:bodyPr/>
          <a:lstStyle/>
          <a:p>
            <a:r>
              <a:rPr lang="en-US" dirty="0"/>
              <a:t>Human Images</a:t>
            </a:r>
          </a:p>
        </p:txBody>
      </p:sp>
      <p:sp>
        <p:nvSpPr>
          <p:cNvPr id="3" name="Subtitle 2">
            <a:extLst>
              <a:ext uri="{FF2B5EF4-FFF2-40B4-BE49-F238E27FC236}">
                <a16:creationId xmlns:a16="http://schemas.microsoft.com/office/drawing/2014/main" id="{A4B0AF8E-7AF3-4D40-BDFD-D1B33C5D1F71}"/>
              </a:ext>
            </a:extLst>
          </p:cNvPr>
          <p:cNvSpPr>
            <a:spLocks noGrp="1"/>
          </p:cNvSpPr>
          <p:nvPr>
            <p:ph type="subTitle" idx="1"/>
          </p:nvPr>
        </p:nvSpPr>
        <p:spPr/>
        <p:txBody>
          <a:bodyPr/>
          <a:lstStyle/>
          <a:p>
            <a:r>
              <a:rPr lang="en-US" dirty="0"/>
              <a:t>Rabbi Chaim Metzger</a:t>
            </a:r>
          </a:p>
          <a:p>
            <a:r>
              <a:rPr lang="en-US" dirty="0"/>
              <a:t>cmetzger@torontotorah.com</a:t>
            </a:r>
          </a:p>
        </p:txBody>
      </p:sp>
      <p:pic>
        <p:nvPicPr>
          <p:cNvPr id="4" name="Google Shape;56;p13">
            <a:extLst>
              <a:ext uri="{FF2B5EF4-FFF2-40B4-BE49-F238E27FC236}">
                <a16:creationId xmlns:a16="http://schemas.microsoft.com/office/drawing/2014/main" id="{C85F3F8D-0D92-493F-8A75-C6FCD6A72FDE}"/>
              </a:ext>
            </a:extLst>
          </p:cNvPr>
          <p:cNvPicPr preferRelativeResize="0"/>
          <p:nvPr/>
        </p:nvPicPr>
        <p:blipFill rotWithShape="1">
          <a:blip r:embed="rId2">
            <a:alphaModFix/>
          </a:blip>
          <a:srcRect/>
          <a:stretch/>
        </p:blipFill>
        <p:spPr>
          <a:xfrm>
            <a:off x="187496" y="34483"/>
            <a:ext cx="2216775" cy="2216775"/>
          </a:xfrm>
          <a:prstGeom prst="rect">
            <a:avLst/>
          </a:prstGeom>
          <a:noFill/>
          <a:ln>
            <a:noFill/>
          </a:ln>
        </p:spPr>
      </p:pic>
      <p:pic>
        <p:nvPicPr>
          <p:cNvPr id="5" name="Google Shape;57;p13">
            <a:extLst>
              <a:ext uri="{FF2B5EF4-FFF2-40B4-BE49-F238E27FC236}">
                <a16:creationId xmlns:a16="http://schemas.microsoft.com/office/drawing/2014/main" id="{9AFB76AE-CB4F-45CC-9D15-78457789204F}"/>
              </a:ext>
            </a:extLst>
          </p:cNvPr>
          <p:cNvPicPr preferRelativeResize="0"/>
          <p:nvPr/>
        </p:nvPicPr>
        <p:blipFill rotWithShape="1">
          <a:blip r:embed="rId3">
            <a:alphaModFix/>
          </a:blip>
          <a:srcRect l="40624" t="2243" r="44260" b="18748"/>
          <a:stretch/>
        </p:blipFill>
        <p:spPr>
          <a:xfrm>
            <a:off x="9787728" y="227075"/>
            <a:ext cx="2216776" cy="1790576"/>
          </a:xfrm>
          <a:prstGeom prst="rect">
            <a:avLst/>
          </a:prstGeom>
          <a:noFill/>
          <a:ln>
            <a:noFill/>
          </a:ln>
        </p:spPr>
      </p:pic>
    </p:spTree>
    <p:extLst>
      <p:ext uri="{BB962C8B-B14F-4D97-AF65-F5344CB8AC3E}">
        <p14:creationId xmlns:p14="http://schemas.microsoft.com/office/powerpoint/2010/main" val="4088417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AE661-EAFC-48ED-A61A-66ED4823DA01}"/>
              </a:ext>
            </a:extLst>
          </p:cNvPr>
          <p:cNvSpPr>
            <a:spLocks noGrp="1"/>
          </p:cNvSpPr>
          <p:nvPr>
            <p:ph type="title"/>
          </p:nvPr>
        </p:nvSpPr>
        <p:spPr/>
        <p:txBody>
          <a:bodyPr/>
          <a:lstStyle/>
          <a:p>
            <a:r>
              <a:rPr lang="en-US" dirty="0"/>
              <a:t>So what about dolls and figurines? </a:t>
            </a:r>
            <a:br>
              <a:rPr lang="en-US" dirty="0"/>
            </a:br>
            <a:r>
              <a:rPr lang="en-US" dirty="0"/>
              <a:t>(Rabbi Ovadia Yosef – </a:t>
            </a:r>
            <a:r>
              <a:rPr lang="en-US" dirty="0" err="1"/>
              <a:t>Yechave</a:t>
            </a:r>
            <a:r>
              <a:rPr lang="en-US" dirty="0"/>
              <a:t> </a:t>
            </a:r>
            <a:r>
              <a:rPr lang="en-US" dirty="0" err="1"/>
              <a:t>Daat</a:t>
            </a:r>
            <a:r>
              <a:rPr lang="en-US" dirty="0"/>
              <a:t> 3:64)</a:t>
            </a:r>
          </a:p>
        </p:txBody>
      </p:sp>
      <p:sp>
        <p:nvSpPr>
          <p:cNvPr id="3" name="Content Placeholder 2">
            <a:extLst>
              <a:ext uri="{FF2B5EF4-FFF2-40B4-BE49-F238E27FC236}">
                <a16:creationId xmlns:a16="http://schemas.microsoft.com/office/drawing/2014/main" id="{2CC6DD78-0DDF-4090-A866-180897882709}"/>
              </a:ext>
            </a:extLst>
          </p:cNvPr>
          <p:cNvSpPr>
            <a:spLocks noGrp="1"/>
          </p:cNvSpPr>
          <p:nvPr>
            <p:ph sz="half" idx="1"/>
          </p:nvPr>
        </p:nvSpPr>
        <p:spPr>
          <a:xfrm>
            <a:off x="838200" y="1690688"/>
            <a:ext cx="5181600" cy="4486275"/>
          </a:xfrm>
        </p:spPr>
        <p:txBody>
          <a:bodyPr>
            <a:normAutofit fontScale="77500" lnSpcReduction="20000"/>
          </a:bodyPr>
          <a:lstStyle/>
          <a:p>
            <a:pPr marL="0" indent="0" algn="just">
              <a:buNone/>
            </a:pPr>
            <a:r>
              <a:rPr lang="en-US" dirty="0"/>
              <a:t>That which has been discussed about make a 3-dimensional figure for decorative purposes, like a statue of a king or thing like it, is when it has a fixed shape. But when people make dolls for kids to play with, there is no prohibition in making them, even more so that it is permissible to buy them and keep them. Especially in light of what Tosafot (Avodah Zara 43b) where they explain the primary prohibition stem from suspected idolatry. … but for dolls everyone know that there is no trace of idolatry especially nowadays.</a:t>
            </a:r>
          </a:p>
          <a:p>
            <a:pPr marL="0" indent="0" algn="just">
              <a:buNone/>
            </a:pPr>
            <a:r>
              <a:rPr lang="en-US" dirty="0"/>
              <a:t>In sum: it is permissible to make complete dolls with a full human form. Even more so to do business with or but for children to play with </a:t>
            </a:r>
          </a:p>
        </p:txBody>
      </p:sp>
      <p:sp>
        <p:nvSpPr>
          <p:cNvPr id="4" name="Content Placeholder 3">
            <a:extLst>
              <a:ext uri="{FF2B5EF4-FFF2-40B4-BE49-F238E27FC236}">
                <a16:creationId xmlns:a16="http://schemas.microsoft.com/office/drawing/2014/main" id="{6FA87A9B-D6E5-4E37-BA94-B7B115306D4B}"/>
              </a:ext>
            </a:extLst>
          </p:cNvPr>
          <p:cNvSpPr>
            <a:spLocks noGrp="1"/>
          </p:cNvSpPr>
          <p:nvPr>
            <p:ph sz="half" idx="2"/>
          </p:nvPr>
        </p:nvSpPr>
        <p:spPr/>
        <p:txBody>
          <a:bodyPr>
            <a:normAutofit fontScale="77500" lnSpcReduction="20000"/>
          </a:bodyPr>
          <a:lstStyle/>
          <a:p>
            <a:pPr marL="0" indent="0" algn="r" rtl="1">
              <a:buNone/>
            </a:pPr>
            <a:r>
              <a:rPr lang="he-IL" dirty="0"/>
              <a:t>שו"ת </a:t>
            </a:r>
            <a:r>
              <a:rPr lang="he-IL" dirty="0" err="1"/>
              <a:t>יחוה</a:t>
            </a:r>
            <a:r>
              <a:rPr lang="he-IL" dirty="0"/>
              <a:t> דעת חלק ג סימן סד</a:t>
            </a:r>
          </a:p>
          <a:p>
            <a:pPr marL="0" indent="0" algn="just" rtl="1">
              <a:buNone/>
            </a:pPr>
            <a:r>
              <a:rPr lang="he-IL" dirty="0"/>
              <a:t>ברם כל זה בעשיית פרצוף אדם בולט לנוי, כגון </a:t>
            </a:r>
            <a:r>
              <a:rPr lang="he-IL" dirty="0" err="1"/>
              <a:t>אנדרטי</a:t>
            </a:r>
            <a:r>
              <a:rPr lang="he-IL" dirty="0"/>
              <a:t> וכיוצא בזה, שהיא צורה קבועה. אבל בובות העשויות לצורך תינוקות לשחק בהן, נראה שאין בעשייתן שום איסור, וכל שכן שמותר לקנותן ולהשהותן ברשותו. וביחוד לפי מה שכתבו התוספות (עבודה זרה מ"ג ע"ב) בד"ה והא רב יהודה, שמתבאר מדבריהם שכל עיקר האיסור בזה הוא משום חשד עבודה זרה. </a:t>
            </a:r>
            <a:r>
              <a:rPr lang="en-US" dirty="0"/>
              <a:t>…</a:t>
            </a:r>
            <a:r>
              <a:rPr lang="he-IL" dirty="0"/>
              <a:t>ואילו לגבי בובות </a:t>
            </a:r>
            <a:r>
              <a:rPr lang="he-IL" dirty="0" err="1"/>
              <a:t>הכל</a:t>
            </a:r>
            <a:r>
              <a:rPr lang="he-IL" dirty="0"/>
              <a:t> יודעים שאין בזה שום סרך של עבודה זרה, ובמיוחד בזמנינו ...</a:t>
            </a:r>
          </a:p>
          <a:p>
            <a:pPr marL="0" indent="0" algn="r" rtl="1">
              <a:buNone/>
            </a:pPr>
            <a:r>
              <a:rPr lang="he-IL" dirty="0"/>
              <a:t>בסיכום: מותר לעשות בובות שהן תבנית אדם שלם בכל גופו. ומכל שכן שמותר </a:t>
            </a:r>
            <a:r>
              <a:rPr lang="he-IL" dirty="0" err="1"/>
              <a:t>להסתחר</a:t>
            </a:r>
            <a:r>
              <a:rPr lang="he-IL" dirty="0"/>
              <a:t> בהן וכן לקנותן לצורך תינוקות לשחק בהן.</a:t>
            </a:r>
            <a:endParaRPr lang="en-US" dirty="0"/>
          </a:p>
        </p:txBody>
      </p:sp>
    </p:spTree>
    <p:extLst>
      <p:ext uri="{BB962C8B-B14F-4D97-AF65-F5344CB8AC3E}">
        <p14:creationId xmlns:p14="http://schemas.microsoft.com/office/powerpoint/2010/main" val="327564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23F2D-B2BD-4B4C-B077-5B528F50409C}"/>
              </a:ext>
            </a:extLst>
          </p:cNvPr>
          <p:cNvSpPr>
            <a:spLocks noGrp="1"/>
          </p:cNvSpPr>
          <p:nvPr>
            <p:ph type="title"/>
          </p:nvPr>
        </p:nvSpPr>
        <p:spPr/>
        <p:txBody>
          <a:bodyPr/>
          <a:lstStyle/>
          <a:p>
            <a:r>
              <a:rPr lang="en-US" dirty="0" err="1"/>
              <a:t>Gedolim</a:t>
            </a:r>
            <a:r>
              <a:rPr lang="en-US" dirty="0"/>
              <a:t> Pictures or Forbidden Photos?</a:t>
            </a:r>
          </a:p>
        </p:txBody>
      </p:sp>
      <p:sp>
        <p:nvSpPr>
          <p:cNvPr id="3" name="Content Placeholder 2">
            <a:extLst>
              <a:ext uri="{FF2B5EF4-FFF2-40B4-BE49-F238E27FC236}">
                <a16:creationId xmlns:a16="http://schemas.microsoft.com/office/drawing/2014/main" id="{32AE4F5D-9790-43E1-884D-49AFE5448B38}"/>
              </a:ext>
            </a:extLst>
          </p:cNvPr>
          <p:cNvSpPr>
            <a:spLocks noGrp="1"/>
          </p:cNvSpPr>
          <p:nvPr>
            <p:ph sz="half" idx="1"/>
          </p:nvPr>
        </p:nvSpPr>
        <p:spPr>
          <a:xfrm>
            <a:off x="838200" y="1825624"/>
            <a:ext cx="5181600" cy="4859259"/>
          </a:xfrm>
        </p:spPr>
        <p:txBody>
          <a:bodyPr>
            <a:normAutofit fontScale="92500" lnSpcReduction="20000"/>
          </a:bodyPr>
          <a:lstStyle/>
          <a:p>
            <a:pPr marL="0" indent="0" algn="just">
              <a:buNone/>
            </a:pPr>
            <a:r>
              <a:rPr lang="en-US" dirty="0" err="1"/>
              <a:t>Darkei</a:t>
            </a:r>
            <a:r>
              <a:rPr lang="en-US" dirty="0"/>
              <a:t> Teshuva 141:35 – </a:t>
            </a:r>
            <a:br>
              <a:rPr lang="en-US" dirty="0"/>
            </a:br>
            <a:r>
              <a:rPr lang="en-US" dirty="0"/>
              <a:t>That which is drawn on a wall is permitted- The </a:t>
            </a:r>
            <a:r>
              <a:rPr lang="en-US" dirty="0" err="1"/>
              <a:t>Pitchei</a:t>
            </a:r>
            <a:r>
              <a:rPr lang="en-US" dirty="0"/>
              <a:t> Teshuva quotes the </a:t>
            </a:r>
            <a:r>
              <a:rPr lang="en-US" dirty="0" err="1"/>
              <a:t>Ye’arot</a:t>
            </a:r>
            <a:r>
              <a:rPr lang="en-US" dirty="0"/>
              <a:t> </a:t>
            </a:r>
            <a:r>
              <a:rPr lang="en-US" dirty="0" err="1"/>
              <a:t>Devash</a:t>
            </a:r>
            <a:r>
              <a:rPr lang="en-US" dirty="0"/>
              <a:t> who warns against keeping human paintings in your homes. See </a:t>
            </a:r>
            <a:r>
              <a:rPr lang="en-US" dirty="0" err="1"/>
              <a:t>Sheilot</a:t>
            </a:r>
            <a:r>
              <a:rPr lang="en-US" dirty="0"/>
              <a:t> </a:t>
            </a:r>
            <a:r>
              <a:rPr lang="en-US" dirty="0" err="1"/>
              <a:t>Yaabetz</a:t>
            </a:r>
            <a:r>
              <a:rPr lang="en-US" dirty="0"/>
              <a:t> (1:101) who testifies that his father the </a:t>
            </a:r>
            <a:r>
              <a:rPr lang="en-US" dirty="0" err="1"/>
              <a:t>Chacham</a:t>
            </a:r>
            <a:r>
              <a:rPr lang="en-US" dirty="0"/>
              <a:t> Zvi invited by community to have his portrait drawn they were unable to convince him to, even though most </a:t>
            </a:r>
            <a:r>
              <a:rPr lang="en-US" dirty="0" err="1"/>
              <a:t>poskim</a:t>
            </a:r>
            <a:r>
              <a:rPr lang="en-US" dirty="0"/>
              <a:t> think that a painting of color is considered nothing, with no hint of prohibition, and it would only be a profile,  and he refused despite the requests of his </a:t>
            </a:r>
            <a:r>
              <a:rPr lang="en-US" dirty="0" err="1"/>
              <a:t>chassidim</a:t>
            </a:r>
            <a:r>
              <a:rPr lang="en-US" dirty="0"/>
              <a:t> and community. </a:t>
            </a:r>
          </a:p>
        </p:txBody>
      </p:sp>
      <p:sp>
        <p:nvSpPr>
          <p:cNvPr id="4" name="Content Placeholder 3">
            <a:extLst>
              <a:ext uri="{FF2B5EF4-FFF2-40B4-BE49-F238E27FC236}">
                <a16:creationId xmlns:a16="http://schemas.microsoft.com/office/drawing/2014/main" id="{E0850520-45C4-4DEA-B6B0-7F9380EFB1F8}"/>
              </a:ext>
            </a:extLst>
          </p:cNvPr>
          <p:cNvSpPr>
            <a:spLocks noGrp="1"/>
          </p:cNvSpPr>
          <p:nvPr>
            <p:ph sz="half" idx="2"/>
          </p:nvPr>
        </p:nvSpPr>
        <p:spPr>
          <a:xfrm>
            <a:off x="6172200" y="1825625"/>
            <a:ext cx="5181600" cy="4859260"/>
          </a:xfrm>
        </p:spPr>
        <p:txBody>
          <a:bodyPr>
            <a:normAutofit fontScale="92500" lnSpcReduction="20000"/>
          </a:bodyPr>
          <a:lstStyle/>
          <a:p>
            <a:pPr marL="0" indent="0" algn="r" rtl="1">
              <a:buNone/>
            </a:pPr>
            <a:r>
              <a:rPr lang="he-IL" dirty="0"/>
              <a:t>דרכי תשובה סימן קמא </a:t>
            </a:r>
            <a:r>
              <a:rPr lang="he-IL" dirty="0" err="1"/>
              <a:t>ס"ק</a:t>
            </a:r>
            <a:r>
              <a:rPr lang="he-IL" dirty="0"/>
              <a:t> לה</a:t>
            </a:r>
          </a:p>
          <a:p>
            <a:pPr marL="0" indent="0" algn="just" rtl="1">
              <a:buNone/>
            </a:pPr>
            <a:r>
              <a:rPr lang="he-IL" dirty="0"/>
              <a:t>(לה) ושמציירים בכותל. </a:t>
            </a:r>
            <a:r>
              <a:rPr lang="he-IL" dirty="0" err="1"/>
              <a:t>עפת"ש</a:t>
            </a:r>
            <a:r>
              <a:rPr lang="he-IL" dirty="0"/>
              <a:t> </a:t>
            </a:r>
            <a:r>
              <a:rPr lang="he-IL" dirty="0" err="1"/>
              <a:t>מ"ש</a:t>
            </a:r>
            <a:r>
              <a:rPr lang="he-IL" dirty="0"/>
              <a:t> מהס' יערות דבש שמזהיר שלא להיות בבית צורה וכו' ועי' </a:t>
            </a:r>
            <a:r>
              <a:rPr lang="he-IL" dirty="0" err="1"/>
              <a:t>בתשו</a:t>
            </a:r>
            <a:r>
              <a:rPr lang="he-IL" dirty="0"/>
              <a:t>' שאילת </a:t>
            </a:r>
            <a:r>
              <a:rPr lang="he-IL" dirty="0" err="1"/>
              <a:t>יעב"ץ</a:t>
            </a:r>
            <a:r>
              <a:rPr lang="he-IL" dirty="0"/>
              <a:t> חלק א' סי' ק"א שהעיד שאביו </a:t>
            </a:r>
            <a:r>
              <a:rPr lang="he-IL" dirty="0" err="1"/>
              <a:t>הח"צ</a:t>
            </a:r>
            <a:r>
              <a:rPr lang="he-IL" dirty="0"/>
              <a:t> ז"ל נקרא לקהלה אחת לזכותם להקביל את פניו ולא יכלו לו אנשי שלומו לפתותו ולהעבירו על דעתו להניח לצייר דמות דיוקנו ומשוח בששר אף </a:t>
            </a:r>
            <a:r>
              <a:rPr lang="he-IL" dirty="0" err="1"/>
              <a:t>דבציור</a:t>
            </a:r>
            <a:r>
              <a:rPr lang="he-IL" dirty="0"/>
              <a:t> של צבע רוב הפוסקים </a:t>
            </a:r>
            <a:r>
              <a:rPr lang="he-IL" dirty="0" err="1"/>
              <a:t>ככלם</a:t>
            </a:r>
            <a:r>
              <a:rPr lang="he-IL" dirty="0"/>
              <a:t> </a:t>
            </a:r>
            <a:r>
              <a:rPr lang="he-IL" dirty="0" err="1"/>
              <a:t>ס"ל</a:t>
            </a:r>
            <a:r>
              <a:rPr lang="he-IL" dirty="0"/>
              <a:t> שאין בו חשש איסור ומה גם בחצי פרצוף בלבד לית </a:t>
            </a:r>
            <a:r>
              <a:rPr lang="he-IL" dirty="0" err="1"/>
              <a:t>דחש</a:t>
            </a:r>
            <a:r>
              <a:rPr lang="he-IL" dirty="0"/>
              <a:t> </a:t>
            </a:r>
            <a:r>
              <a:rPr lang="he-IL" dirty="0" err="1"/>
              <a:t>בכה"ג</a:t>
            </a:r>
            <a:r>
              <a:rPr lang="he-IL" dirty="0"/>
              <a:t> מ"מ לא רצה אף שהפצירו בו הרבה מרוב חסידותו וקדושתו וכו' עיין שם והביאו היד אפרים</a:t>
            </a:r>
            <a:endParaRPr lang="en-US" dirty="0"/>
          </a:p>
        </p:txBody>
      </p:sp>
    </p:spTree>
    <p:extLst>
      <p:ext uri="{BB962C8B-B14F-4D97-AF65-F5344CB8AC3E}">
        <p14:creationId xmlns:p14="http://schemas.microsoft.com/office/powerpoint/2010/main" val="425406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6312-4317-476C-BBB6-713BB42B84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E27874-47FB-4598-845A-18F1B40A2FC7}"/>
              </a:ext>
            </a:extLst>
          </p:cNvPr>
          <p:cNvSpPr>
            <a:spLocks noGrp="1"/>
          </p:cNvSpPr>
          <p:nvPr>
            <p:ph sz="half" idx="1"/>
          </p:nvPr>
        </p:nvSpPr>
        <p:spPr>
          <a:xfrm>
            <a:off x="301841" y="365125"/>
            <a:ext cx="5717959" cy="6284250"/>
          </a:xfrm>
        </p:spPr>
        <p:txBody>
          <a:bodyPr>
            <a:normAutofit fontScale="77500" lnSpcReduction="20000"/>
          </a:bodyPr>
          <a:lstStyle/>
          <a:p>
            <a:pPr marL="0" indent="0" algn="just">
              <a:buNone/>
            </a:pPr>
            <a:r>
              <a:rPr lang="en-US" dirty="0"/>
              <a:t>Look at </a:t>
            </a:r>
            <a:r>
              <a:rPr lang="en-US" dirty="0" err="1"/>
              <a:t>Divrei</a:t>
            </a:r>
            <a:r>
              <a:rPr lang="en-US" dirty="0"/>
              <a:t> </a:t>
            </a:r>
            <a:r>
              <a:rPr lang="en-US" dirty="0" err="1"/>
              <a:t>Malkiel</a:t>
            </a:r>
            <a:r>
              <a:rPr lang="en-US" dirty="0"/>
              <a:t> who quotes the </a:t>
            </a:r>
            <a:r>
              <a:rPr lang="en-US" dirty="0" err="1"/>
              <a:t>Sheilat</a:t>
            </a:r>
            <a:r>
              <a:rPr lang="en-US" dirty="0"/>
              <a:t> </a:t>
            </a:r>
            <a:r>
              <a:rPr lang="en-US" dirty="0" err="1"/>
              <a:t>Yavetz</a:t>
            </a:r>
            <a:r>
              <a:rPr lang="en-US" dirty="0"/>
              <a:t> and the </a:t>
            </a:r>
            <a:r>
              <a:rPr lang="en-US" dirty="0" err="1"/>
              <a:t>Rashba</a:t>
            </a:r>
            <a:r>
              <a:rPr lang="en-US" dirty="0"/>
              <a:t> in </a:t>
            </a:r>
            <a:r>
              <a:rPr lang="en-US" dirty="0" err="1"/>
              <a:t>Avoda</a:t>
            </a:r>
            <a:r>
              <a:rPr lang="en-US" dirty="0"/>
              <a:t> </a:t>
            </a:r>
            <a:r>
              <a:rPr lang="en-US" dirty="0" err="1"/>
              <a:t>Zarah</a:t>
            </a:r>
            <a:r>
              <a:rPr lang="en-US" dirty="0"/>
              <a:t> who explicitly prohibits paintings of people with paint and ink because it is equivalent to 3-dimensional for this matter, and he continues that someone who guards themselves should stay far away especially since there is good reason for it to be completely prohibited. And as the </a:t>
            </a:r>
            <a:r>
              <a:rPr lang="en-US" dirty="0" err="1"/>
              <a:t>Ritva</a:t>
            </a:r>
            <a:r>
              <a:rPr lang="en-US" dirty="0"/>
              <a:t> writes that even when asked about sending his portrait with his merchants it may lead to a significant loss he can rely on the lenient opinions, so he should at the very least have a non-Jew draw the portrait, and that it shouldn't be a drawing of his whole body showing so they should make the picture of him sitting or standing behind a table. He ends off the Teshuva that in our great iniquity nowadays that people treat this prohibition as permitted, especially with photography and that even the pictures of </a:t>
            </a:r>
            <a:r>
              <a:rPr lang="en-US" dirty="0" err="1"/>
              <a:t>Tzadikkim</a:t>
            </a:r>
            <a:r>
              <a:rPr lang="en-US" dirty="0"/>
              <a:t> are hung form the walls of houses, it is proper for every Kosher Jew to distance himself from this since according to the </a:t>
            </a:r>
            <a:r>
              <a:rPr lang="en-US" dirty="0" err="1"/>
              <a:t>Ritva</a:t>
            </a:r>
            <a:r>
              <a:rPr lang="en-US" dirty="0"/>
              <a:t> it is prohibited, especially according to the kabbalists that </a:t>
            </a:r>
            <a:r>
              <a:rPr lang="en-US" dirty="0" err="1"/>
              <a:t>Tumah</a:t>
            </a:r>
            <a:r>
              <a:rPr lang="en-US" dirty="0"/>
              <a:t> is drawn to these images and why cause for </a:t>
            </a:r>
            <a:r>
              <a:rPr lang="en-US" dirty="0" err="1"/>
              <a:t>Ruach</a:t>
            </a:r>
            <a:r>
              <a:rPr lang="en-US" dirty="0"/>
              <a:t> </a:t>
            </a:r>
            <a:r>
              <a:rPr lang="en-US" dirty="0" err="1"/>
              <a:t>Tumah</a:t>
            </a:r>
            <a:r>
              <a:rPr lang="en-US" dirty="0"/>
              <a:t>, impure spirit, to dwell of images of the righteous.  </a:t>
            </a:r>
          </a:p>
        </p:txBody>
      </p:sp>
      <p:sp>
        <p:nvSpPr>
          <p:cNvPr id="4" name="Content Placeholder 3">
            <a:extLst>
              <a:ext uri="{FF2B5EF4-FFF2-40B4-BE49-F238E27FC236}">
                <a16:creationId xmlns:a16="http://schemas.microsoft.com/office/drawing/2014/main" id="{EB2562D7-40FE-4FEA-B29E-3DD8AD24BA0A}"/>
              </a:ext>
            </a:extLst>
          </p:cNvPr>
          <p:cNvSpPr>
            <a:spLocks noGrp="1"/>
          </p:cNvSpPr>
          <p:nvPr>
            <p:ph sz="half" idx="2"/>
          </p:nvPr>
        </p:nvSpPr>
        <p:spPr>
          <a:xfrm>
            <a:off x="6172200" y="365125"/>
            <a:ext cx="5617346" cy="6127750"/>
          </a:xfrm>
        </p:spPr>
        <p:txBody>
          <a:bodyPr>
            <a:normAutofit fontScale="77500" lnSpcReduction="20000"/>
          </a:bodyPr>
          <a:lstStyle/>
          <a:p>
            <a:pPr marL="0" indent="0" algn="just" rtl="1">
              <a:buNone/>
            </a:pPr>
            <a:r>
              <a:rPr lang="he-IL" dirty="0"/>
              <a:t>ועי' </a:t>
            </a:r>
            <a:r>
              <a:rPr lang="he-IL" dirty="0" err="1"/>
              <a:t>בשו"ת</a:t>
            </a:r>
            <a:r>
              <a:rPr lang="he-IL" dirty="0"/>
              <a:t> דברי מלכיאל חלק ג' סי' נ"ח שהרחיב הדיבור בדין זה והביא דברי </a:t>
            </a:r>
            <a:r>
              <a:rPr lang="he-IL" dirty="0" err="1"/>
              <a:t>השאילת</a:t>
            </a:r>
            <a:r>
              <a:rPr lang="he-IL" dirty="0"/>
              <a:t> </a:t>
            </a:r>
            <a:r>
              <a:rPr lang="he-IL" dirty="0" err="1"/>
              <a:t>יעב"ץ</a:t>
            </a:r>
            <a:r>
              <a:rPr lang="he-IL" dirty="0"/>
              <a:t> בזה והביא מדברי </a:t>
            </a:r>
            <a:r>
              <a:rPr lang="he-IL" dirty="0" err="1"/>
              <a:t>הרשב"א</a:t>
            </a:r>
            <a:r>
              <a:rPr lang="he-IL" dirty="0"/>
              <a:t> בחידושיו לע"ז שכ' </a:t>
            </a:r>
            <a:r>
              <a:rPr lang="he-IL" dirty="0" err="1"/>
              <a:t>להדיא</a:t>
            </a:r>
            <a:r>
              <a:rPr lang="he-IL" dirty="0"/>
              <a:t> שאסור לעשות צורת אדם אף בצבע ובדיו משום דגם בצבע ודיו </a:t>
            </a:r>
            <a:r>
              <a:rPr lang="he-IL" dirty="0" err="1"/>
              <a:t>ע"ל</a:t>
            </a:r>
            <a:r>
              <a:rPr lang="he-IL" dirty="0"/>
              <a:t> </a:t>
            </a:r>
            <a:r>
              <a:rPr lang="he-IL" dirty="0" err="1"/>
              <a:t>בס"ק</a:t>
            </a:r>
            <a:r>
              <a:rPr lang="he-IL" dirty="0"/>
              <a:t> </a:t>
            </a:r>
            <a:r>
              <a:rPr lang="he-IL" dirty="0" err="1"/>
              <a:t>שאח"ז</a:t>
            </a:r>
            <a:r>
              <a:rPr lang="he-IL" dirty="0"/>
              <a:t> הוי כבולט </a:t>
            </a:r>
            <a:r>
              <a:rPr lang="he-IL" dirty="0" err="1"/>
              <a:t>לענין</a:t>
            </a:r>
            <a:r>
              <a:rPr lang="he-IL" dirty="0"/>
              <a:t> זה וע"ש במה שהאריך בזה </a:t>
            </a:r>
            <a:r>
              <a:rPr lang="he-IL" dirty="0" err="1"/>
              <a:t>ולדינא</a:t>
            </a:r>
            <a:r>
              <a:rPr lang="he-IL" dirty="0"/>
              <a:t> העלה </a:t>
            </a:r>
            <a:r>
              <a:rPr lang="he-IL" dirty="0" err="1"/>
              <a:t>דבודאי</a:t>
            </a:r>
            <a:r>
              <a:rPr lang="he-IL" dirty="0"/>
              <a:t> כל שומר נפשו ירחק מזה ובפרט כיון שיש סברה גדולה שיש בזה איסור גמור ע"פ דין וכמ"ש </a:t>
            </a:r>
            <a:r>
              <a:rPr lang="he-IL" dirty="0" err="1"/>
              <a:t>הריטב"א</a:t>
            </a:r>
            <a:r>
              <a:rPr lang="he-IL" dirty="0"/>
              <a:t> אכן באשר שלפי הוצעת השאלה יש </a:t>
            </a:r>
            <a:r>
              <a:rPr lang="he-IL" dirty="0" err="1"/>
              <a:t>להשואל</a:t>
            </a:r>
            <a:r>
              <a:rPr lang="he-IL" dirty="0"/>
              <a:t> הפסד גדול בזה אם לא ישלח צורתו </a:t>
            </a:r>
            <a:r>
              <a:rPr lang="he-IL" dirty="0" err="1"/>
              <a:t>להסוחרים</a:t>
            </a:r>
            <a:r>
              <a:rPr lang="he-IL" dirty="0"/>
              <a:t> שלו ואפשר שיהי' לו </a:t>
            </a:r>
            <a:r>
              <a:rPr lang="he-IL" dirty="0" err="1"/>
              <a:t>עי"ז</a:t>
            </a:r>
            <a:r>
              <a:rPr lang="he-IL" dirty="0"/>
              <a:t> הפסד בעסקיו לזה יש לסמוך על </a:t>
            </a:r>
            <a:r>
              <a:rPr lang="he-IL" dirty="0" err="1"/>
              <a:t>המקילין</a:t>
            </a:r>
            <a:r>
              <a:rPr lang="he-IL" dirty="0"/>
              <a:t> ורק שיעשה הצורה ע"י </a:t>
            </a:r>
            <a:r>
              <a:rPr lang="he-IL" dirty="0" err="1"/>
              <a:t>נכרי</a:t>
            </a:r>
            <a:r>
              <a:rPr lang="he-IL" dirty="0"/>
              <a:t> </a:t>
            </a:r>
            <a:r>
              <a:rPr lang="he-IL" dirty="0" err="1"/>
              <a:t>דוקא</a:t>
            </a:r>
            <a:r>
              <a:rPr lang="he-IL" dirty="0"/>
              <a:t> ועכ"פ יעשה שלא יהי' צורת קומה שלימה ויעשה עכ"פ שלא יהיו הרגלים נראים כגון שיצויר כשהוא יושב או כשעומד אצל שלחן וכדומה ובסוף דבריו סיים בדברי מוסר אשר </a:t>
            </a:r>
            <a:r>
              <a:rPr lang="he-IL" dirty="0" err="1"/>
              <a:t>בעוה"ר</a:t>
            </a:r>
            <a:r>
              <a:rPr lang="he-IL" dirty="0"/>
              <a:t> בעתים הללו נעשה זה כהיתר לצייר תמונת אדם שקורין </a:t>
            </a:r>
            <a:r>
              <a:rPr lang="he-IL" dirty="0" err="1"/>
              <a:t>פאטהאגראפי"א</a:t>
            </a:r>
            <a:r>
              <a:rPr lang="he-IL" dirty="0"/>
              <a:t> וכו' ואף צורת צדיקים מצוירים לתלות על הכתלים בבתיהם וראוי לכל ישראל כשר להתרחק מזה כיון שלדעת </a:t>
            </a:r>
            <a:r>
              <a:rPr lang="he-IL" dirty="0" err="1"/>
              <a:t>הריטב"א</a:t>
            </a:r>
            <a:r>
              <a:rPr lang="he-IL" dirty="0"/>
              <a:t> הוא איסור גמור ובפרט לפי </a:t>
            </a:r>
            <a:r>
              <a:rPr lang="he-IL" dirty="0" err="1"/>
              <a:t>מ"ש</a:t>
            </a:r>
            <a:r>
              <a:rPr lang="he-IL" dirty="0"/>
              <a:t> המקובלים שנמשך על הצורות הטומאה ולמה לו לגרום שישרה רוח הטומאה על צורת צדיק וכו' עיין שם באריכות:</a:t>
            </a:r>
            <a:endParaRPr lang="en-US" dirty="0"/>
          </a:p>
          <a:p>
            <a:pPr marL="0" indent="0">
              <a:buNone/>
            </a:pPr>
            <a:endParaRPr lang="en-US" dirty="0"/>
          </a:p>
        </p:txBody>
      </p:sp>
    </p:spTree>
    <p:extLst>
      <p:ext uri="{BB962C8B-B14F-4D97-AF65-F5344CB8AC3E}">
        <p14:creationId xmlns:p14="http://schemas.microsoft.com/office/powerpoint/2010/main" val="280254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FFD7-D7D2-4EE5-9295-A243A5AE5B1D}"/>
              </a:ext>
            </a:extLst>
          </p:cNvPr>
          <p:cNvSpPr>
            <a:spLocks noGrp="1"/>
          </p:cNvSpPr>
          <p:nvPr>
            <p:ph type="title"/>
          </p:nvPr>
        </p:nvSpPr>
        <p:spPr/>
        <p:txBody>
          <a:bodyPr/>
          <a:lstStyle/>
          <a:p>
            <a:r>
              <a:rPr lang="en-US" dirty="0"/>
              <a:t>So can we get photographed?</a:t>
            </a:r>
          </a:p>
        </p:txBody>
      </p:sp>
      <p:sp>
        <p:nvSpPr>
          <p:cNvPr id="3" name="Content Placeholder 2">
            <a:extLst>
              <a:ext uri="{FF2B5EF4-FFF2-40B4-BE49-F238E27FC236}">
                <a16:creationId xmlns:a16="http://schemas.microsoft.com/office/drawing/2014/main" id="{1A7F3C05-FEA8-4FD8-A228-CFEACC6022FD}"/>
              </a:ext>
            </a:extLst>
          </p:cNvPr>
          <p:cNvSpPr>
            <a:spLocks noGrp="1"/>
          </p:cNvSpPr>
          <p:nvPr>
            <p:ph sz="half" idx="1"/>
          </p:nvPr>
        </p:nvSpPr>
        <p:spPr/>
        <p:txBody>
          <a:bodyPr>
            <a:normAutofit fontScale="77500" lnSpcReduction="20000"/>
          </a:bodyPr>
          <a:lstStyle/>
          <a:p>
            <a:pPr marL="0" indent="0" algn="just">
              <a:buNone/>
            </a:pPr>
            <a:r>
              <a:rPr lang="en-US" dirty="0"/>
              <a:t>Rabbi Avraham Yitzchak </a:t>
            </a:r>
            <a:r>
              <a:rPr lang="en-US" dirty="0" err="1"/>
              <a:t>HaCohen</a:t>
            </a:r>
            <a:r>
              <a:rPr lang="en-US" dirty="0"/>
              <a:t> Kook said that even though some Chassidim abstain from getting photographed, and they have basis for their opinions in the </a:t>
            </a:r>
            <a:r>
              <a:rPr lang="en-US" dirty="0" err="1"/>
              <a:t>poskim</a:t>
            </a:r>
            <a:r>
              <a:rPr lang="en-US" dirty="0"/>
              <a:t>, in any event the halacha was accepted by Israel according the Shulchan, that it is permitted to take photographs and be photographed and to paint portraits without any prohibition at all. And so it the practice of the Charedim </a:t>
            </a:r>
            <a:r>
              <a:rPr lang="en-US" dirty="0" err="1"/>
              <a:t>LiDvar</a:t>
            </a:r>
            <a:r>
              <a:rPr lang="en-US" dirty="0"/>
              <a:t> Hashem when there is a need because of love of Torah and Judaism, and it was already said in Talmud </a:t>
            </a:r>
            <a:r>
              <a:rPr lang="en-US" dirty="0" err="1"/>
              <a:t>Yerushalmi</a:t>
            </a:r>
            <a:r>
              <a:rPr lang="en-US" dirty="0"/>
              <a:t> </a:t>
            </a:r>
            <a:r>
              <a:rPr lang="en-US" dirty="0" err="1"/>
              <a:t>Maaser</a:t>
            </a:r>
            <a:r>
              <a:rPr lang="en-US" dirty="0"/>
              <a:t> Sheni that any Halacha that is weak in your hands, go out and see how the community acts, and act accordingly. G-d has made it so that if Israel are not prophets, they are the sons of prophets. (</a:t>
            </a:r>
            <a:r>
              <a:rPr lang="en-US" dirty="0" err="1"/>
              <a:t>Yechava</a:t>
            </a:r>
            <a:r>
              <a:rPr lang="en-US" dirty="0"/>
              <a:t> </a:t>
            </a:r>
            <a:r>
              <a:rPr lang="en-US" dirty="0" err="1"/>
              <a:t>Daat</a:t>
            </a:r>
            <a:r>
              <a:rPr lang="en-US" dirty="0"/>
              <a:t> 3:63)</a:t>
            </a:r>
          </a:p>
        </p:txBody>
      </p:sp>
      <p:sp>
        <p:nvSpPr>
          <p:cNvPr id="4" name="Content Placeholder 3">
            <a:extLst>
              <a:ext uri="{FF2B5EF4-FFF2-40B4-BE49-F238E27FC236}">
                <a16:creationId xmlns:a16="http://schemas.microsoft.com/office/drawing/2014/main" id="{6B6B72E1-7B20-4AB5-8677-51F2BE5A894D}"/>
              </a:ext>
            </a:extLst>
          </p:cNvPr>
          <p:cNvSpPr>
            <a:spLocks noGrp="1"/>
          </p:cNvSpPr>
          <p:nvPr>
            <p:ph sz="half" idx="2"/>
          </p:nvPr>
        </p:nvSpPr>
        <p:spPr/>
        <p:txBody>
          <a:bodyPr>
            <a:normAutofit fontScale="77500" lnSpcReduction="20000"/>
          </a:bodyPr>
          <a:lstStyle/>
          <a:p>
            <a:pPr marL="0" indent="0" algn="r" rtl="1">
              <a:buNone/>
            </a:pPr>
            <a:r>
              <a:rPr lang="he-IL" dirty="0"/>
              <a:t>שו"ת יחווה דעת חלק ג סימן </a:t>
            </a:r>
            <a:r>
              <a:rPr lang="he-IL" dirty="0" err="1"/>
              <a:t>סג</a:t>
            </a:r>
            <a:endParaRPr lang="he-IL" dirty="0"/>
          </a:p>
          <a:p>
            <a:pPr marL="0" indent="0" algn="just" rtl="1">
              <a:buNone/>
            </a:pPr>
            <a:r>
              <a:rPr lang="he-IL" dirty="0"/>
              <a:t>…. וכן העיד בגודלו הגאון רבי אברהם יצחק הכהן קוק </a:t>
            </a:r>
            <a:r>
              <a:rPr lang="he-IL" dirty="0" err="1"/>
              <a:t>בשו"ת</a:t>
            </a:r>
            <a:r>
              <a:rPr lang="he-IL" dirty="0"/>
              <a:t> דעת כהן )סימן ס"ו(, שאף אמנם יש חסידים הנמנעים</a:t>
            </a:r>
            <a:r>
              <a:rPr lang="en-US" dirty="0"/>
              <a:t> </a:t>
            </a:r>
            <a:r>
              <a:rPr lang="he-IL" dirty="0"/>
              <a:t>מלהצטלם, ויש לדבריהם מקום בשיטות הפוסקים, מכל מקום ההלכה שנתקבלה בישראל על פי דין השלחן ערוך, שמותר לצלם</a:t>
            </a:r>
            <a:r>
              <a:rPr lang="en-US" dirty="0"/>
              <a:t> </a:t>
            </a:r>
            <a:r>
              <a:rPr lang="he-IL" dirty="0"/>
              <a:t>צילום פוטוגרפי ולצייר צורת אדם בצבע על הלוח, ואין בזה שום איסור מצד הדין כלל. וכן נפוץ המנהג גם אצל החרדים לדבר ה'</a:t>
            </a:r>
            <a:r>
              <a:rPr lang="en-US" dirty="0"/>
              <a:t> </a:t>
            </a:r>
            <a:r>
              <a:rPr lang="he-IL" dirty="0"/>
              <a:t>כשיש צורך בדבר משום חיבוב התורה והיהדות ע"כ. .. וכבר אמרו בירושלמי מעשר שני (פרק ה' הלכה ב'), כל הלכה שהיא רופפת</a:t>
            </a:r>
            <a:r>
              <a:rPr lang="en-US" dirty="0"/>
              <a:t> </a:t>
            </a:r>
            <a:r>
              <a:rPr lang="he-IL" dirty="0"/>
              <a:t>בידיך צא וראה היאך הצבור נוהגים ונהוג כן. והנח להם לישראל אם אינם נביאים בני נביאים הם.</a:t>
            </a:r>
            <a:endParaRPr lang="en-US" dirty="0"/>
          </a:p>
        </p:txBody>
      </p:sp>
    </p:spTree>
    <p:extLst>
      <p:ext uri="{BB962C8B-B14F-4D97-AF65-F5344CB8AC3E}">
        <p14:creationId xmlns:p14="http://schemas.microsoft.com/office/powerpoint/2010/main" val="1023778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236EB0-9A90-420E-AB97-2E10F270D24F}"/>
              </a:ext>
            </a:extLst>
          </p:cNvPr>
          <p:cNvSpPr>
            <a:spLocks noGrp="1"/>
          </p:cNvSpPr>
          <p:nvPr>
            <p:ph type="title"/>
          </p:nvPr>
        </p:nvSpPr>
        <p:spPr/>
        <p:txBody>
          <a:bodyPr/>
          <a:lstStyle/>
          <a:p>
            <a:r>
              <a:rPr lang="en-US" dirty="0"/>
              <a:t>R’ </a:t>
            </a:r>
            <a:r>
              <a:rPr lang="en-US" dirty="0" err="1"/>
              <a:t>Meshulam</a:t>
            </a:r>
            <a:r>
              <a:rPr lang="en-US" dirty="0"/>
              <a:t> Rath’s Wrath (</a:t>
            </a:r>
            <a:r>
              <a:rPr lang="en-US" dirty="0" err="1"/>
              <a:t>Kol</a:t>
            </a:r>
            <a:r>
              <a:rPr lang="en-US" dirty="0"/>
              <a:t> </a:t>
            </a:r>
            <a:r>
              <a:rPr lang="en-US" dirty="0" err="1"/>
              <a:t>Mevaser</a:t>
            </a:r>
            <a:r>
              <a:rPr lang="en-US" dirty="0"/>
              <a:t> 1:14)</a:t>
            </a:r>
          </a:p>
        </p:txBody>
      </p:sp>
      <p:sp>
        <p:nvSpPr>
          <p:cNvPr id="5" name="Content Placeholder 4">
            <a:extLst>
              <a:ext uri="{FF2B5EF4-FFF2-40B4-BE49-F238E27FC236}">
                <a16:creationId xmlns:a16="http://schemas.microsoft.com/office/drawing/2014/main" id="{426878BD-48B3-4ABC-ADBF-E4267C4147E7}"/>
              </a:ext>
            </a:extLst>
          </p:cNvPr>
          <p:cNvSpPr>
            <a:spLocks noGrp="1"/>
          </p:cNvSpPr>
          <p:nvPr>
            <p:ph sz="half" idx="1"/>
          </p:nvPr>
        </p:nvSpPr>
        <p:spPr>
          <a:xfrm>
            <a:off x="301841" y="1825624"/>
            <a:ext cx="5717959" cy="4877015"/>
          </a:xfrm>
        </p:spPr>
        <p:txBody>
          <a:bodyPr>
            <a:normAutofit fontScale="62500" lnSpcReduction="20000"/>
          </a:bodyPr>
          <a:lstStyle/>
          <a:p>
            <a:pPr marL="0" indent="0" algn="just">
              <a:buNone/>
            </a:pPr>
            <a:r>
              <a:rPr lang="en-US" dirty="0"/>
              <a:t>Among the plans to commemorate the victims of the liberation, it was also proposed that in the coming days a competition be announced for a proposal for a monument to the unknown soldier to be erected in the Government Quarter in Jerusalem. A scaled-down form of the monument will be erected in all the military cemeteries in the country. The competition will also be announced for a monument to the pioneers of Jerusalem, which will be built two kilometers from </a:t>
            </a:r>
            <a:r>
              <a:rPr lang="en-US" dirty="0" err="1"/>
              <a:t>Sha'ar</a:t>
            </a:r>
            <a:r>
              <a:rPr lang="en-US" dirty="0"/>
              <a:t> </a:t>
            </a:r>
            <a:r>
              <a:rPr lang="en-US" dirty="0" err="1"/>
              <a:t>HaGai</a:t>
            </a:r>
            <a:r>
              <a:rPr lang="en-US" dirty="0"/>
              <a:t> and in the center of the </a:t>
            </a:r>
            <a:r>
              <a:rPr lang="en-US" dirty="0" err="1"/>
              <a:t>Kiryat</a:t>
            </a:r>
            <a:r>
              <a:rPr lang="en-US" dirty="0"/>
              <a:t> - a large and spacious square, where a monument to the unknown soldier will stand.</a:t>
            </a:r>
          </a:p>
          <a:p>
            <a:pPr marL="0" indent="0" algn="just">
              <a:buNone/>
            </a:pPr>
            <a:r>
              <a:rPr lang="en-US" dirty="0"/>
              <a:t>The Chief Rabbinate, the representatives of religious Judaism in the government and the Knesset, the Jerusalem municipal administration, the </a:t>
            </a:r>
            <a:r>
              <a:rPr lang="en-US" dirty="0" err="1"/>
              <a:t>Hevra</a:t>
            </a:r>
            <a:r>
              <a:rPr lang="en-US" dirty="0"/>
              <a:t> Kadisha administration and the military rabbinate have a great duty to prevent the implementation of this plan that violates the principles of faithful Judaism and desecrates the sanctity of the nation, the sanctity of the land and the honor of the dead. . And Gd who dwells in Zion will send His holy help to rule the laws of the Torah in our land and put in the hearts of all of us His love and reverence and hasten our complete redemption soon in our day.</a:t>
            </a:r>
          </a:p>
        </p:txBody>
      </p:sp>
      <p:sp>
        <p:nvSpPr>
          <p:cNvPr id="6" name="Content Placeholder 5">
            <a:extLst>
              <a:ext uri="{FF2B5EF4-FFF2-40B4-BE49-F238E27FC236}">
                <a16:creationId xmlns:a16="http://schemas.microsoft.com/office/drawing/2014/main" id="{0C07AEB7-C350-4BCC-8BE3-1FA7DCAD8083}"/>
              </a:ext>
            </a:extLst>
          </p:cNvPr>
          <p:cNvSpPr>
            <a:spLocks noGrp="1"/>
          </p:cNvSpPr>
          <p:nvPr>
            <p:ph sz="half" idx="2"/>
          </p:nvPr>
        </p:nvSpPr>
        <p:spPr>
          <a:xfrm>
            <a:off x="6172200" y="1825625"/>
            <a:ext cx="5181600" cy="4877016"/>
          </a:xfrm>
        </p:spPr>
        <p:txBody>
          <a:bodyPr>
            <a:normAutofit fontScale="62500" lnSpcReduction="20000"/>
          </a:bodyPr>
          <a:lstStyle/>
          <a:p>
            <a:pPr marL="0" indent="0" algn="just" rtl="1">
              <a:buNone/>
            </a:pPr>
            <a:r>
              <a:rPr lang="he-IL" dirty="0"/>
              <a:t>שו"ת קול מבשר חלק א סימן יד</a:t>
            </a:r>
          </a:p>
          <a:p>
            <a:pPr marL="0" indent="0" algn="just" rtl="1">
              <a:buNone/>
            </a:pPr>
            <a:r>
              <a:rPr lang="he-IL" dirty="0"/>
              <a:t>בין </a:t>
            </a:r>
            <a:r>
              <a:rPr lang="he-IL" dirty="0" err="1"/>
              <a:t>התכניות</a:t>
            </a:r>
            <a:r>
              <a:rPr lang="he-IL" dirty="0"/>
              <a:t> להנצחת חללי השחרור הוצע גם, כי בימים הקרובים תוכרז התחרות על הצעה לאנדרטת החייל האלמוני שתוקם</a:t>
            </a:r>
            <a:r>
              <a:rPr lang="en-US" dirty="0"/>
              <a:t> </a:t>
            </a:r>
            <a:r>
              <a:rPr lang="he-IL" dirty="0"/>
              <a:t>בקריית הממשלה בירושלים. צורה מוקטנת מהאנדרטה תוקם בכל בתי הקברות הצבאיים בארץ. כן תוכרז התחרות על אנדרטה</a:t>
            </a:r>
            <a:r>
              <a:rPr lang="en-US" dirty="0"/>
              <a:t> </a:t>
            </a:r>
            <a:r>
              <a:rPr lang="he-IL" dirty="0"/>
              <a:t>לפורצי הדרך לירושלים שתוקם במרחק של שני קילומטר משער הגיא ובמרכז </a:t>
            </a:r>
            <a:r>
              <a:rPr lang="he-IL" dirty="0" err="1"/>
              <a:t>הקרייה</a:t>
            </a:r>
            <a:r>
              <a:rPr lang="he-IL" dirty="0"/>
              <a:t> - כיכר גדולה ורחבת ידיים, שבה תעמוד</a:t>
            </a:r>
            <a:r>
              <a:rPr lang="en-US" dirty="0"/>
              <a:t> </a:t>
            </a:r>
            <a:r>
              <a:rPr lang="he-IL" dirty="0"/>
              <a:t>אנדרטה לחייל האלמוני.</a:t>
            </a:r>
            <a:endParaRPr lang="en-US" dirty="0"/>
          </a:p>
          <a:p>
            <a:pPr marL="0" indent="0" algn="just" rtl="1">
              <a:buNone/>
            </a:pPr>
            <a:r>
              <a:rPr lang="he-IL" dirty="0"/>
              <a:t>חובה גדולה מוטלת, </a:t>
            </a:r>
            <a:r>
              <a:rPr lang="he-IL" dirty="0" err="1"/>
              <a:t>איפוא</a:t>
            </a:r>
            <a:r>
              <a:rPr lang="he-IL" dirty="0"/>
              <a:t>, על הרבנות הראשית, על נציגי היהדות הדתית בממשלה ובכנסת, על הנהלת העירייה בירושלים, על הנהלת </a:t>
            </a:r>
            <a:r>
              <a:rPr lang="he-IL" dirty="0" err="1"/>
              <a:t>החברא</a:t>
            </a:r>
            <a:r>
              <a:rPr lang="he-IL" dirty="0"/>
              <a:t> קדישא ועל הרבנות הצבאית למנוע ביצוע תכנית זאת הפוגעת בעקרוני היהדות הנאמנה ומחללת את קדושת האומה, קדושת הארץ וכבוד המתים מאחינו בני ישראל הקדושים. וה' השוכן בציון ישלח עזרו מקודש להשליט את חוקי התורה בארצנו וישים בלב כולנו את אהבתו ויראתו ויחיש גאולתנו השלימה במהרה בימינו. משלם </a:t>
            </a:r>
            <a:r>
              <a:rPr lang="he-IL" dirty="0" err="1"/>
              <a:t>ראטה</a:t>
            </a:r>
            <a:r>
              <a:rPr lang="he-IL" dirty="0"/>
              <a:t> </a:t>
            </a:r>
            <a:endParaRPr lang="en-US" dirty="0"/>
          </a:p>
        </p:txBody>
      </p:sp>
    </p:spTree>
    <p:extLst>
      <p:ext uri="{BB962C8B-B14F-4D97-AF65-F5344CB8AC3E}">
        <p14:creationId xmlns:p14="http://schemas.microsoft.com/office/powerpoint/2010/main" val="436997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44A9-4070-4222-A987-D4C46415404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1DF7086-C986-4F36-85F3-52D96233D434}"/>
              </a:ext>
            </a:extLst>
          </p:cNvPr>
          <p:cNvSpPr>
            <a:spLocks noGrp="1"/>
          </p:cNvSpPr>
          <p:nvPr>
            <p:ph sz="half" idx="1"/>
          </p:nvPr>
        </p:nvSpPr>
        <p:spPr/>
        <p:txBody>
          <a:bodyPr>
            <a:normAutofit/>
          </a:bodyPr>
          <a:lstStyle/>
          <a:p>
            <a:r>
              <a:rPr lang="en-US" dirty="0"/>
              <a:t>Sculpting </a:t>
            </a:r>
          </a:p>
          <a:p>
            <a:pPr lvl="1"/>
            <a:r>
              <a:rPr lang="en-US" dirty="0"/>
              <a:t>full images of people is prohibited</a:t>
            </a:r>
          </a:p>
          <a:p>
            <a:pPr lvl="1"/>
            <a:r>
              <a:rPr lang="en-US" dirty="0"/>
              <a:t>Partial sculptures are allowed (Rosh)</a:t>
            </a:r>
          </a:p>
          <a:p>
            <a:r>
              <a:rPr lang="en-US" dirty="0"/>
              <a:t>2-d images are okay (Rambam)</a:t>
            </a:r>
          </a:p>
          <a:p>
            <a:pPr lvl="1"/>
            <a:r>
              <a:rPr lang="en-US" dirty="0"/>
              <a:t>Or Not – </a:t>
            </a:r>
            <a:r>
              <a:rPr lang="en-US" dirty="0" err="1"/>
              <a:t>Rashba</a:t>
            </a:r>
            <a:r>
              <a:rPr lang="en-US" dirty="0"/>
              <a:t>, </a:t>
            </a:r>
            <a:r>
              <a:rPr lang="en-US" dirty="0" err="1"/>
              <a:t>Ritva</a:t>
            </a:r>
            <a:endParaRPr lang="en-US" dirty="0"/>
          </a:p>
          <a:p>
            <a:r>
              <a:rPr lang="en-US" dirty="0"/>
              <a:t>Debate about whether </a:t>
            </a:r>
            <a:r>
              <a:rPr lang="en-US" dirty="0" err="1"/>
              <a:t>Gedolim</a:t>
            </a:r>
            <a:r>
              <a:rPr lang="en-US" dirty="0"/>
              <a:t> photos </a:t>
            </a:r>
          </a:p>
          <a:p>
            <a:pPr lvl="1"/>
            <a:r>
              <a:rPr lang="en-US" dirty="0"/>
              <a:t>proper or </a:t>
            </a:r>
          </a:p>
          <a:p>
            <a:pPr lvl="1"/>
            <a:r>
              <a:rPr lang="en-US" dirty="0" err="1"/>
              <a:t>Tumah</a:t>
            </a:r>
            <a:r>
              <a:rPr lang="en-US" dirty="0"/>
              <a:t> magnets</a:t>
            </a:r>
          </a:p>
          <a:p>
            <a:endParaRPr lang="en-US" dirty="0"/>
          </a:p>
        </p:txBody>
      </p:sp>
      <p:sp>
        <p:nvSpPr>
          <p:cNvPr id="4" name="Content Placeholder 3">
            <a:extLst>
              <a:ext uri="{FF2B5EF4-FFF2-40B4-BE49-F238E27FC236}">
                <a16:creationId xmlns:a16="http://schemas.microsoft.com/office/drawing/2014/main" id="{132EC497-3BDA-477E-8859-F8669BBE956E}"/>
              </a:ext>
            </a:extLst>
          </p:cNvPr>
          <p:cNvSpPr>
            <a:spLocks noGrp="1"/>
          </p:cNvSpPr>
          <p:nvPr>
            <p:ph sz="half" idx="2"/>
          </p:nvPr>
        </p:nvSpPr>
        <p:spPr/>
        <p:txBody>
          <a:bodyPr>
            <a:normAutofit/>
          </a:bodyPr>
          <a:lstStyle/>
          <a:p>
            <a:r>
              <a:rPr lang="en-US" dirty="0"/>
              <a:t>Dolls </a:t>
            </a:r>
          </a:p>
          <a:p>
            <a:pPr lvl="1"/>
            <a:r>
              <a:rPr lang="en-US" dirty="0"/>
              <a:t>can either be prohibited unless incomplete </a:t>
            </a:r>
          </a:p>
          <a:p>
            <a:pPr lvl="1"/>
            <a:r>
              <a:rPr lang="en-US" dirty="0"/>
              <a:t>Or permitted because no one worships them (R’ Ovadia Yosef)</a:t>
            </a:r>
          </a:p>
        </p:txBody>
      </p:sp>
    </p:spTree>
    <p:extLst>
      <p:ext uri="{BB962C8B-B14F-4D97-AF65-F5344CB8AC3E}">
        <p14:creationId xmlns:p14="http://schemas.microsoft.com/office/powerpoint/2010/main" val="16845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734AC-E41F-4FAB-972D-FD563144571B}"/>
              </a:ext>
            </a:extLst>
          </p:cNvPr>
          <p:cNvSpPr>
            <a:spLocks noGrp="1"/>
          </p:cNvSpPr>
          <p:nvPr>
            <p:ph type="title"/>
          </p:nvPr>
        </p:nvSpPr>
        <p:spPr/>
        <p:txBody>
          <a:bodyPr/>
          <a:lstStyle/>
          <a:p>
            <a:r>
              <a:rPr lang="en-US" dirty="0"/>
              <a:t>Bird’s Head </a:t>
            </a:r>
            <a:br>
              <a:rPr lang="en-US" dirty="0"/>
            </a:br>
            <a:r>
              <a:rPr lang="en-US" dirty="0" err="1"/>
              <a:t>Hagaadah</a:t>
            </a:r>
            <a:r>
              <a:rPr lang="en-US" dirty="0"/>
              <a:t> </a:t>
            </a:r>
          </a:p>
        </p:txBody>
      </p:sp>
      <p:sp>
        <p:nvSpPr>
          <p:cNvPr id="3" name="Content Placeholder 2">
            <a:extLst>
              <a:ext uri="{FF2B5EF4-FFF2-40B4-BE49-F238E27FC236}">
                <a16:creationId xmlns:a16="http://schemas.microsoft.com/office/drawing/2014/main" id="{022059E2-3612-4EC0-96F6-7E3A28C73BF5}"/>
              </a:ext>
            </a:extLst>
          </p:cNvPr>
          <p:cNvSpPr>
            <a:spLocks noGrp="1"/>
          </p:cNvSpPr>
          <p:nvPr>
            <p:ph idx="1"/>
          </p:nvPr>
        </p:nvSpPr>
        <p:spPr/>
        <p:txBody>
          <a:bodyPr/>
          <a:lstStyle/>
          <a:p>
            <a:r>
              <a:rPr lang="en-US" dirty="0"/>
              <a:t>14</a:t>
            </a:r>
            <a:r>
              <a:rPr lang="en-US" baseline="30000" dirty="0"/>
              <a:t>th</a:t>
            </a:r>
            <a:r>
              <a:rPr lang="en-US" dirty="0"/>
              <a:t> Century </a:t>
            </a:r>
            <a:r>
              <a:rPr lang="en-US" dirty="0" err="1"/>
              <a:t>Ashkenaz</a:t>
            </a:r>
            <a:endParaRPr lang="en-US" dirty="0"/>
          </a:p>
        </p:txBody>
      </p:sp>
      <p:pic>
        <p:nvPicPr>
          <p:cNvPr id="1026" name="Picture 2" descr="The Birds’ Head Haggadah">
            <a:hlinkClick r:id="rId2"/>
            <a:extLst>
              <a:ext uri="{FF2B5EF4-FFF2-40B4-BE49-F238E27FC236}">
                <a16:creationId xmlns:a16="http://schemas.microsoft.com/office/drawing/2014/main" id="{396F2A62-8A05-4F6F-9AD6-28A2B47925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709613"/>
            <a:ext cx="7620000" cy="546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3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46B785-95A7-43D1-8577-63D064D0C3B5}"/>
              </a:ext>
            </a:extLst>
          </p:cNvPr>
          <p:cNvSpPr>
            <a:spLocks noGrp="1"/>
          </p:cNvSpPr>
          <p:nvPr>
            <p:ph type="title"/>
          </p:nvPr>
        </p:nvSpPr>
        <p:spPr/>
        <p:txBody>
          <a:bodyPr/>
          <a:lstStyle/>
          <a:p>
            <a:r>
              <a:rPr lang="en-US" dirty="0" err="1"/>
              <a:t>Shemot</a:t>
            </a:r>
            <a:r>
              <a:rPr lang="en-US" dirty="0"/>
              <a:t> 20:19-20</a:t>
            </a:r>
          </a:p>
        </p:txBody>
      </p:sp>
      <p:sp>
        <p:nvSpPr>
          <p:cNvPr id="5" name="Content Placeholder 4">
            <a:extLst>
              <a:ext uri="{FF2B5EF4-FFF2-40B4-BE49-F238E27FC236}">
                <a16:creationId xmlns:a16="http://schemas.microsoft.com/office/drawing/2014/main" id="{1F3907FD-3B3B-4D30-B05C-2ACF0C84268D}"/>
              </a:ext>
            </a:extLst>
          </p:cNvPr>
          <p:cNvSpPr>
            <a:spLocks noGrp="1"/>
          </p:cNvSpPr>
          <p:nvPr>
            <p:ph sz="half" idx="1"/>
          </p:nvPr>
        </p:nvSpPr>
        <p:spPr/>
        <p:txBody>
          <a:bodyPr/>
          <a:lstStyle/>
          <a:p>
            <a:pPr marL="0" indent="0">
              <a:buNone/>
            </a:pPr>
            <a:r>
              <a:rPr lang="en-US" sz="2800" dirty="0"/>
              <a:t>The LORD said to Moses: Thus shall you say to the Israelites: You yourselves saw that I spoke to you from the very heavens: With Me, therefore, you shall not make any gods of silver, nor shall you make for yourselves any gods of gold.</a:t>
            </a:r>
          </a:p>
          <a:p>
            <a:endParaRPr lang="en-US" dirty="0"/>
          </a:p>
        </p:txBody>
      </p:sp>
      <p:sp>
        <p:nvSpPr>
          <p:cNvPr id="6" name="Content Placeholder 5">
            <a:extLst>
              <a:ext uri="{FF2B5EF4-FFF2-40B4-BE49-F238E27FC236}">
                <a16:creationId xmlns:a16="http://schemas.microsoft.com/office/drawing/2014/main" id="{1EF83C8F-4571-426F-9DDA-66F4295A49BF}"/>
              </a:ext>
            </a:extLst>
          </p:cNvPr>
          <p:cNvSpPr>
            <a:spLocks noGrp="1"/>
          </p:cNvSpPr>
          <p:nvPr>
            <p:ph sz="half" idx="2"/>
          </p:nvPr>
        </p:nvSpPr>
        <p:spPr/>
        <p:txBody>
          <a:bodyPr>
            <a:normAutofit/>
          </a:bodyPr>
          <a:lstStyle/>
          <a:p>
            <a:pPr marL="36900" indent="0" algn="just" rtl="1">
              <a:buNone/>
            </a:pPr>
            <a:r>
              <a:rPr lang="he-IL" sz="2800" dirty="0"/>
              <a:t>וַיֹּ֤אמֶר </a:t>
            </a:r>
            <a:r>
              <a:rPr lang="he-IL" sz="2800" dirty="0" err="1"/>
              <a:t>יְקוָק</a:t>
            </a:r>
            <a:r>
              <a:rPr lang="he-IL" sz="2800" dirty="0"/>
              <a:t>֙ </a:t>
            </a:r>
            <a:r>
              <a:rPr lang="he-IL" sz="2800" dirty="0" err="1"/>
              <a:t>אֶל־מֹשֶׁ֔ה</a:t>
            </a:r>
            <a:r>
              <a:rPr lang="he-IL" sz="2800" dirty="0"/>
              <a:t> כֹּ֥ה תֹאמַ֖ר אֶל־בְּנֵ֣י יִשְׂרָאֵ֑ל אַתֶּ֣ם רְאִיתֶ֔ם כִּ֚י </a:t>
            </a:r>
            <a:r>
              <a:rPr lang="he-IL" sz="2800" dirty="0" err="1"/>
              <a:t>מִן־הַשָּׁמַ֔יִם</a:t>
            </a:r>
            <a:r>
              <a:rPr lang="he-IL" sz="2800" dirty="0"/>
              <a:t> דִּבַּ֖רְתִּי עִמָּכֶֽם׃</a:t>
            </a:r>
            <a:r>
              <a:rPr lang="en-US" sz="2800" dirty="0"/>
              <a:t> </a:t>
            </a:r>
            <a:r>
              <a:rPr lang="he-IL" sz="2800" dirty="0"/>
              <a:t>לֹ֥א תַעֲשׂ֖וּן אִתִּ֑י </a:t>
            </a:r>
            <a:r>
              <a:rPr lang="he-IL" sz="2800" dirty="0" err="1"/>
              <a:t>אֱלֹ֤הֵי</a:t>
            </a:r>
            <a:r>
              <a:rPr lang="he-IL" sz="2800" dirty="0"/>
              <a:t> כֶ֙סֶף֙ </a:t>
            </a:r>
            <a:r>
              <a:rPr lang="he-IL" sz="2800" dirty="0" err="1"/>
              <a:t>וֵאלֹהֵ֣י</a:t>
            </a:r>
            <a:r>
              <a:rPr lang="he-IL" sz="2800" dirty="0"/>
              <a:t> זָהָ֔ב לֹ֥א תַעֲשׂ֖וּ לָכֶֽם׃</a:t>
            </a:r>
          </a:p>
          <a:p>
            <a:pPr algn="r" rtl="1"/>
            <a:r>
              <a:rPr lang="he-IL" sz="2800" dirty="0"/>
              <a:t>שמות כ:יט-כ</a:t>
            </a:r>
            <a:endParaRPr lang="en-US" sz="2800" dirty="0"/>
          </a:p>
        </p:txBody>
      </p:sp>
    </p:spTree>
    <p:extLst>
      <p:ext uri="{BB962C8B-B14F-4D97-AF65-F5344CB8AC3E}">
        <p14:creationId xmlns:p14="http://schemas.microsoft.com/office/powerpoint/2010/main" val="1612300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1C80-B9CB-4A30-A534-43199DDCA8F2}"/>
              </a:ext>
            </a:extLst>
          </p:cNvPr>
          <p:cNvSpPr>
            <a:spLocks noGrp="1"/>
          </p:cNvSpPr>
          <p:nvPr>
            <p:ph type="title"/>
          </p:nvPr>
        </p:nvSpPr>
        <p:spPr/>
        <p:txBody>
          <a:bodyPr/>
          <a:lstStyle/>
          <a:p>
            <a:r>
              <a:rPr lang="en-US" dirty="0"/>
              <a:t>Don’t make a man (Rosh </a:t>
            </a:r>
            <a:r>
              <a:rPr lang="en-US" dirty="0" err="1"/>
              <a:t>HaShannah</a:t>
            </a:r>
            <a:r>
              <a:rPr lang="en-US" dirty="0"/>
              <a:t> 24b)</a:t>
            </a:r>
          </a:p>
        </p:txBody>
      </p:sp>
      <p:sp>
        <p:nvSpPr>
          <p:cNvPr id="3" name="Content Placeholder 2">
            <a:extLst>
              <a:ext uri="{FF2B5EF4-FFF2-40B4-BE49-F238E27FC236}">
                <a16:creationId xmlns:a16="http://schemas.microsoft.com/office/drawing/2014/main" id="{A56D4843-3F83-4532-8437-AEB1E9B5D649}"/>
              </a:ext>
            </a:extLst>
          </p:cNvPr>
          <p:cNvSpPr>
            <a:spLocks noGrp="1"/>
          </p:cNvSpPr>
          <p:nvPr>
            <p:ph sz="half" idx="1"/>
          </p:nvPr>
        </p:nvSpPr>
        <p:spPr>
          <a:xfrm>
            <a:off x="913795" y="1732448"/>
            <a:ext cx="7254845" cy="4515951"/>
          </a:xfrm>
        </p:spPr>
        <p:txBody>
          <a:bodyPr>
            <a:normAutofit/>
          </a:bodyPr>
          <a:lstStyle/>
          <a:p>
            <a:pPr marL="0" indent="0" algn="just">
              <a:buNone/>
            </a:pPr>
            <a:r>
              <a:rPr lang="en-US" sz="2400" dirty="0">
                <a:effectLst/>
                <a:latin typeface="Calibri" panose="020F0502020204030204" pitchFamily="34" charset="0"/>
                <a:ea typeface="Calibri" panose="020F0502020204030204" pitchFamily="34" charset="0"/>
                <a:cs typeface="Arial" panose="020B0604020202020204" pitchFamily="34" charset="0"/>
              </a:rPr>
              <a:t>The </a:t>
            </a:r>
            <a:r>
              <a:rPr lang="en-US" sz="2400" dirty="0" err="1">
                <a:effectLst/>
                <a:latin typeface="Calibri" panose="020F0502020204030204" pitchFamily="34" charset="0"/>
                <a:ea typeface="Calibri" panose="020F0502020204030204" pitchFamily="34" charset="0"/>
                <a:cs typeface="Arial" panose="020B0604020202020204" pitchFamily="34" charset="0"/>
              </a:rPr>
              <a:t>Gemara</a:t>
            </a:r>
            <a:r>
              <a:rPr lang="en-US" sz="2400" dirty="0">
                <a:effectLst/>
                <a:latin typeface="Calibri" panose="020F0502020204030204" pitchFamily="34" charset="0"/>
                <a:ea typeface="Calibri" panose="020F0502020204030204" pitchFamily="34" charset="0"/>
                <a:cs typeface="Arial" panose="020B0604020202020204" pitchFamily="34" charset="0"/>
              </a:rPr>
              <a:t> raises a difficulty: </a:t>
            </a:r>
            <a:r>
              <a:rPr lang="en-US" sz="2400" b="1" dirty="0">
                <a:effectLst/>
                <a:latin typeface="Calibri" panose="020F0502020204030204" pitchFamily="34" charset="0"/>
                <a:ea typeface="Calibri" panose="020F0502020204030204" pitchFamily="34" charset="0"/>
                <a:cs typeface="Arial" panose="020B0604020202020204" pitchFamily="34" charset="0"/>
              </a:rPr>
              <a:t>However, if</a:t>
            </a:r>
            <a:r>
              <a:rPr lang="en-US" sz="2400" dirty="0">
                <a:effectLst/>
                <a:latin typeface="Calibri" panose="020F0502020204030204" pitchFamily="34" charset="0"/>
                <a:ea typeface="Calibri" panose="020F0502020204030204" pitchFamily="34" charset="0"/>
                <a:cs typeface="Arial" panose="020B0604020202020204" pitchFamily="34" charset="0"/>
              </a:rPr>
              <a:t> that is </a:t>
            </a:r>
            <a:r>
              <a:rPr lang="en-US" sz="2400" b="1" dirty="0">
                <a:effectLst/>
                <a:latin typeface="Calibri" panose="020F0502020204030204" pitchFamily="34" charset="0"/>
                <a:ea typeface="Calibri" panose="020F0502020204030204" pitchFamily="34" charset="0"/>
                <a:cs typeface="Arial" panose="020B0604020202020204" pitchFamily="34" charset="0"/>
              </a:rPr>
              <a:t>so, let</a:t>
            </a:r>
            <a:r>
              <a:rPr lang="en-US" sz="2400" dirty="0">
                <a:effectLst/>
                <a:latin typeface="Calibri" panose="020F0502020204030204" pitchFamily="34" charset="0"/>
                <a:ea typeface="Calibri" panose="020F0502020204030204" pitchFamily="34" charset="0"/>
                <a:cs typeface="Arial" panose="020B0604020202020204" pitchFamily="34" charset="0"/>
              </a:rPr>
              <a:t> the fashioning of an image of </a:t>
            </a:r>
            <a:r>
              <a:rPr lang="en-US" sz="2400" b="1" dirty="0">
                <a:effectLst/>
                <a:latin typeface="Calibri" panose="020F0502020204030204" pitchFamily="34" charset="0"/>
                <a:ea typeface="Calibri" panose="020F0502020204030204" pitchFamily="34" charset="0"/>
                <a:cs typeface="Arial" panose="020B0604020202020204" pitchFamily="34" charset="0"/>
              </a:rPr>
              <a:t>a human face [</a:t>
            </a:r>
            <a:r>
              <a:rPr lang="en-US" sz="2400" b="1" i="1" dirty="0" err="1">
                <a:effectLst/>
                <a:latin typeface="Calibri" panose="020F0502020204030204" pitchFamily="34" charset="0"/>
                <a:ea typeface="Calibri" panose="020F0502020204030204" pitchFamily="34" charset="0"/>
                <a:cs typeface="Arial" panose="020B0604020202020204" pitchFamily="34" charset="0"/>
              </a:rPr>
              <a:t>partzuf</a:t>
            </a:r>
            <a:r>
              <a:rPr lang="en-US" sz="2400" b="1" dirty="0">
                <a:effectLst/>
                <a:latin typeface="Calibri" panose="020F0502020204030204" pitchFamily="34" charset="0"/>
                <a:ea typeface="Calibri" panose="020F0502020204030204" pitchFamily="34" charset="0"/>
                <a:cs typeface="Arial" panose="020B0604020202020204" pitchFamily="34" charset="0"/>
              </a:rPr>
              <a:t> ] alone be permitted. Why,</a:t>
            </a:r>
            <a:r>
              <a:rPr lang="en-US" sz="2400" dirty="0">
                <a:effectLst/>
                <a:latin typeface="Calibri" panose="020F0502020204030204" pitchFamily="34" charset="0"/>
                <a:ea typeface="Calibri" panose="020F0502020204030204" pitchFamily="34" charset="0"/>
                <a:cs typeface="Arial" panose="020B0604020202020204" pitchFamily="34" charset="0"/>
              </a:rPr>
              <a:t> then, </a:t>
            </a:r>
            <a:r>
              <a:rPr lang="en-US" sz="2400" b="1" dirty="0">
                <a:effectLst/>
                <a:latin typeface="Calibri" panose="020F0502020204030204" pitchFamily="34" charset="0"/>
                <a:ea typeface="Calibri" panose="020F0502020204030204" pitchFamily="34" charset="0"/>
                <a:cs typeface="Arial" panose="020B0604020202020204" pitchFamily="34" charset="0"/>
              </a:rPr>
              <a:t>is it taught</a:t>
            </a:r>
            <a:r>
              <a:rPr lang="en-US" sz="2400" dirty="0">
                <a:effectLst/>
                <a:latin typeface="Calibri" panose="020F0502020204030204" pitchFamily="34" charset="0"/>
                <a:ea typeface="Calibri" panose="020F0502020204030204" pitchFamily="34" charset="0"/>
                <a:cs typeface="Arial" panose="020B0604020202020204" pitchFamily="34" charset="0"/>
              </a:rPr>
              <a:t> in a </a:t>
            </a:r>
            <a:r>
              <a:rPr lang="en-US" sz="2400" i="1" dirty="0" err="1">
                <a:effectLst/>
                <a:latin typeface="Calibri" panose="020F0502020204030204" pitchFamily="34" charset="0"/>
                <a:ea typeface="Calibri" panose="020F0502020204030204" pitchFamily="34" charset="0"/>
                <a:cs typeface="Arial" panose="020B0604020202020204" pitchFamily="34" charset="0"/>
              </a:rPr>
              <a:t>baraita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All faces are permitted</a:t>
            </a:r>
            <a:r>
              <a:rPr lang="en-US" sz="2400" dirty="0">
                <a:effectLst/>
                <a:latin typeface="Calibri" panose="020F0502020204030204" pitchFamily="34" charset="0"/>
                <a:ea typeface="Calibri" panose="020F0502020204030204" pitchFamily="34" charset="0"/>
                <a:cs typeface="Arial" panose="020B0604020202020204" pitchFamily="34" charset="0"/>
              </a:rPr>
              <a:t> for ornamental purposes, </a:t>
            </a:r>
            <a:r>
              <a:rPr lang="en-US" sz="2400" b="1" dirty="0">
                <a:effectLst/>
                <a:latin typeface="Calibri" panose="020F0502020204030204" pitchFamily="34" charset="0"/>
                <a:ea typeface="Calibri" panose="020F0502020204030204" pitchFamily="34" charset="0"/>
                <a:cs typeface="Arial" panose="020B0604020202020204" pitchFamily="34" charset="0"/>
              </a:rPr>
              <a:t>except for the face of a person? </a:t>
            </a:r>
          </a:p>
          <a:p>
            <a:pPr marL="0" indent="0" algn="just">
              <a:buNone/>
            </a:pPr>
            <a:r>
              <a:rPr lang="en-US" sz="2400" b="1" dirty="0" err="1">
                <a:effectLst/>
                <a:latin typeface="Calibri" panose="020F0502020204030204" pitchFamily="34" charset="0"/>
                <a:ea typeface="Calibri" panose="020F0502020204030204" pitchFamily="34" charset="0"/>
                <a:cs typeface="Arial" panose="020B0604020202020204" pitchFamily="34" charset="0"/>
              </a:rPr>
              <a:t>Rav</a:t>
            </a:r>
            <a:r>
              <a:rPr lang="en-US" sz="2400" b="1" dirty="0">
                <a:effectLst/>
                <a:latin typeface="Calibri" panose="020F0502020204030204" pitchFamily="34" charset="0"/>
                <a:ea typeface="Calibri" panose="020F0502020204030204" pitchFamily="34" charset="0"/>
                <a:cs typeface="Arial" panose="020B0604020202020204" pitchFamily="34" charset="0"/>
              </a:rPr>
              <a:t> Huna, son of </a:t>
            </a:r>
            <a:r>
              <a:rPr lang="en-US" sz="2400" b="1" dirty="0" err="1">
                <a:effectLst/>
                <a:latin typeface="Calibri" panose="020F0502020204030204" pitchFamily="34" charset="0"/>
                <a:ea typeface="Calibri" panose="020F0502020204030204" pitchFamily="34" charset="0"/>
                <a:cs typeface="Arial" panose="020B0604020202020204" pitchFamily="34" charset="0"/>
              </a:rPr>
              <a:t>Rav</a:t>
            </a:r>
            <a:r>
              <a:rPr lang="en-US" sz="2400" b="1" dirty="0">
                <a:effectLst/>
                <a:latin typeface="Calibri" panose="020F0502020204030204" pitchFamily="34" charset="0"/>
                <a:ea typeface="Calibri" panose="020F0502020204030204" pitchFamily="34" charset="0"/>
                <a:cs typeface="Arial" panose="020B0604020202020204" pitchFamily="34" charset="0"/>
              </a:rPr>
              <a:t> Idi, said: From a lecture of </a:t>
            </a:r>
            <a:r>
              <a:rPr lang="en-US" sz="2400" b="1" dirty="0" err="1">
                <a:effectLst/>
                <a:latin typeface="Calibri" panose="020F0502020204030204" pitchFamily="34" charset="0"/>
                <a:ea typeface="Calibri" panose="020F0502020204030204" pitchFamily="34" charset="0"/>
                <a:cs typeface="Arial" panose="020B0604020202020204" pitchFamily="34" charset="0"/>
              </a:rPr>
              <a:t>Abaye</a:t>
            </a:r>
            <a:r>
              <a:rPr lang="en-US" sz="2400" b="1" dirty="0">
                <a:effectLst/>
                <a:latin typeface="Calibri" panose="020F0502020204030204" pitchFamily="34" charset="0"/>
                <a:ea typeface="Calibri" panose="020F0502020204030204" pitchFamily="34" charset="0"/>
                <a:cs typeface="Arial" panose="020B0604020202020204" pitchFamily="34" charset="0"/>
              </a:rPr>
              <a:t> I heard</a:t>
            </a:r>
            <a:r>
              <a:rPr lang="en-US" sz="2400" dirty="0">
                <a:effectLst/>
                <a:latin typeface="Calibri" panose="020F0502020204030204" pitchFamily="34" charset="0"/>
                <a:ea typeface="Calibri" panose="020F0502020204030204" pitchFamily="34" charset="0"/>
                <a:cs typeface="Arial" panose="020B0604020202020204" pitchFamily="34" charset="0"/>
              </a:rPr>
              <a:t> that there is a different reason why one may not form an image of a human face, as the verse states: </a:t>
            </a:r>
            <a:r>
              <a:rPr lang="en-US" sz="2400" b="1" dirty="0">
                <a:effectLst/>
                <a:latin typeface="Calibri" panose="020F0502020204030204" pitchFamily="34" charset="0"/>
                <a:ea typeface="Calibri" panose="020F0502020204030204" pitchFamily="34" charset="0"/>
                <a:cs typeface="Arial" panose="020B0604020202020204" pitchFamily="34" charset="0"/>
              </a:rPr>
              <a:t>“You shall not make with Me [</a:t>
            </a:r>
            <a:r>
              <a:rPr lang="en-US" sz="2400" b="1" i="1" dirty="0" err="1">
                <a:effectLst/>
                <a:latin typeface="Calibri" panose="020F0502020204030204" pitchFamily="34" charset="0"/>
                <a:ea typeface="Calibri" panose="020F0502020204030204" pitchFamily="34" charset="0"/>
                <a:cs typeface="Arial" panose="020B0604020202020204" pitchFamily="34" charset="0"/>
              </a:rPr>
              <a:t>iti</a:t>
            </a:r>
            <a:r>
              <a:rPr lang="en-US" sz="2400" b="1" dirty="0">
                <a:effectLst/>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 (Exodus 20:19). This can be read as: </a:t>
            </a:r>
            <a:r>
              <a:rPr lang="en-US" sz="2400" b="1" dirty="0">
                <a:effectLst/>
                <a:latin typeface="Calibri" panose="020F0502020204030204" pitchFamily="34" charset="0"/>
                <a:ea typeface="Calibri" panose="020F0502020204030204" pitchFamily="34" charset="0"/>
                <a:cs typeface="Arial" panose="020B0604020202020204" pitchFamily="34" charset="0"/>
              </a:rPr>
              <a:t>You shall not make Me [</a:t>
            </a:r>
            <a:r>
              <a:rPr lang="en-US" sz="2400" b="1" i="1" dirty="0" err="1">
                <a:effectLst/>
                <a:latin typeface="Calibri" panose="020F0502020204030204" pitchFamily="34" charset="0"/>
                <a:ea typeface="Calibri" panose="020F0502020204030204" pitchFamily="34" charset="0"/>
                <a:cs typeface="Arial" panose="020B0604020202020204" pitchFamily="34" charset="0"/>
              </a:rPr>
              <a:t>oti</a:t>
            </a:r>
            <a:r>
              <a:rPr lang="en-US" sz="2400" b="1" dirty="0">
                <a:effectLst/>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 Since man is created in the image of God, it is prohibited to form an image of a human being. </a:t>
            </a:r>
          </a:p>
          <a:p>
            <a:pPr marL="0" indent="0">
              <a:buNone/>
            </a:pPr>
            <a:endParaRPr lang="en-US" sz="2800" dirty="0"/>
          </a:p>
        </p:txBody>
      </p:sp>
      <p:sp>
        <p:nvSpPr>
          <p:cNvPr id="4" name="Content Placeholder 3">
            <a:extLst>
              <a:ext uri="{FF2B5EF4-FFF2-40B4-BE49-F238E27FC236}">
                <a16:creationId xmlns:a16="http://schemas.microsoft.com/office/drawing/2014/main" id="{699E8A76-BCDC-40A1-A0A7-DF0F3BF98F8B}"/>
              </a:ext>
            </a:extLst>
          </p:cNvPr>
          <p:cNvSpPr>
            <a:spLocks noGrp="1"/>
          </p:cNvSpPr>
          <p:nvPr>
            <p:ph sz="half" idx="2"/>
          </p:nvPr>
        </p:nvSpPr>
        <p:spPr>
          <a:xfrm>
            <a:off x="8382000" y="1732449"/>
            <a:ext cx="2885557" cy="4058751"/>
          </a:xfrm>
        </p:spPr>
        <p:txBody>
          <a:bodyPr>
            <a:normAutofit/>
          </a:bodyPr>
          <a:lstStyle/>
          <a:p>
            <a:pPr marL="0" indent="0" algn="just" rtl="1">
              <a:buNone/>
            </a:pPr>
            <a:r>
              <a:rPr lang="he-IL" sz="2400" dirty="0">
                <a:effectLst/>
                <a:latin typeface="Calibri" panose="020F0502020204030204" pitchFamily="34" charset="0"/>
                <a:ea typeface="Calibri" panose="020F0502020204030204" pitchFamily="34" charset="0"/>
                <a:cs typeface="Arial" panose="020B0604020202020204" pitchFamily="34" charset="0"/>
              </a:rPr>
              <a:t>אֶלָּא מֵעַתָּה פַּרְצוּף אָדָם לְחוֹדֵיהּ </a:t>
            </a:r>
            <a:r>
              <a:rPr lang="he-IL" sz="2400" dirty="0" err="1">
                <a:effectLst/>
                <a:latin typeface="Calibri" panose="020F0502020204030204" pitchFamily="34" charset="0"/>
                <a:ea typeface="Calibri" panose="020F0502020204030204" pitchFamily="34" charset="0"/>
                <a:cs typeface="Arial" panose="020B0604020202020204" pitchFamily="34" charset="0"/>
              </a:rPr>
              <a:t>תִּשְׁתְּרֵי</a:t>
            </a:r>
            <a:r>
              <a:rPr lang="he-IL" sz="2400" dirty="0">
                <a:latin typeface="Calibri" panose="020F0502020204030204" pitchFamily="34" charset="0"/>
                <a:ea typeface="Calibri" panose="020F0502020204030204" pitchFamily="34" charset="0"/>
                <a:cs typeface="Arial" panose="020B0604020202020204" pitchFamily="34" charset="0"/>
              </a:rPr>
              <a:t>.</a:t>
            </a:r>
            <a:r>
              <a:rPr lang="he-IL" sz="2400" dirty="0">
                <a:effectLst/>
                <a:latin typeface="Calibri" panose="020F0502020204030204" pitchFamily="34" charset="0"/>
                <a:ea typeface="Calibri" panose="020F0502020204030204" pitchFamily="34" charset="0"/>
                <a:cs typeface="Arial" panose="020B0604020202020204" pitchFamily="34" charset="0"/>
              </a:rPr>
              <a:t> אַלְּמָה תַּנְיָא </a:t>
            </a:r>
            <a:r>
              <a:rPr lang="he-IL" sz="2400" dirty="0" err="1">
                <a:effectLst/>
                <a:latin typeface="Calibri" panose="020F0502020204030204" pitchFamily="34" charset="0"/>
                <a:ea typeface="Calibri" panose="020F0502020204030204" pitchFamily="34" charset="0"/>
                <a:cs typeface="Arial" panose="020B0604020202020204" pitchFamily="34" charset="0"/>
              </a:rPr>
              <a:t>כׇּל</a:t>
            </a:r>
            <a:r>
              <a:rPr lang="he-IL"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err="1">
                <a:effectLst/>
                <a:latin typeface="Calibri" panose="020F0502020204030204" pitchFamily="34" charset="0"/>
                <a:ea typeface="Calibri" panose="020F0502020204030204" pitchFamily="34" charset="0"/>
                <a:cs typeface="Arial" panose="020B0604020202020204" pitchFamily="34" charset="0"/>
              </a:rPr>
              <a:t>הַפַּרְצוּפוֹת</a:t>
            </a:r>
            <a:r>
              <a:rPr lang="he-IL"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err="1">
                <a:effectLst/>
                <a:latin typeface="Calibri" panose="020F0502020204030204" pitchFamily="34" charset="0"/>
                <a:ea typeface="Calibri" panose="020F0502020204030204" pitchFamily="34" charset="0"/>
                <a:cs typeface="Arial" panose="020B0604020202020204" pitchFamily="34" charset="0"/>
              </a:rPr>
              <a:t>מוּתָּרִין</a:t>
            </a:r>
            <a:r>
              <a:rPr lang="he-IL" sz="2400" dirty="0">
                <a:effectLst/>
                <a:latin typeface="Calibri" panose="020F0502020204030204" pitchFamily="34" charset="0"/>
                <a:ea typeface="Calibri" panose="020F0502020204030204" pitchFamily="34" charset="0"/>
                <a:cs typeface="Arial" panose="020B0604020202020204" pitchFamily="34" charset="0"/>
              </a:rPr>
              <a:t> חוּץ מִפַּרְצוּף אָדָם? </a:t>
            </a:r>
          </a:p>
          <a:p>
            <a:pPr marL="0" indent="0" algn="just" rtl="1">
              <a:buNone/>
            </a:pPr>
            <a:r>
              <a:rPr lang="he-IL" sz="2400" dirty="0">
                <a:effectLst/>
                <a:latin typeface="Calibri" panose="020F0502020204030204" pitchFamily="34" charset="0"/>
                <a:ea typeface="Calibri" panose="020F0502020204030204" pitchFamily="34" charset="0"/>
                <a:cs typeface="Arial" panose="020B0604020202020204" pitchFamily="34" charset="0"/>
              </a:rPr>
              <a:t>אָמַר רַב </a:t>
            </a:r>
            <a:r>
              <a:rPr lang="he-IL" sz="2400" dirty="0" err="1">
                <a:effectLst/>
                <a:latin typeface="Calibri" panose="020F0502020204030204" pitchFamily="34" charset="0"/>
                <a:ea typeface="Calibri" panose="020F0502020204030204" pitchFamily="34" charset="0"/>
                <a:cs typeface="Arial" panose="020B0604020202020204" pitchFamily="34" charset="0"/>
              </a:rPr>
              <a:t>הוּנָא</a:t>
            </a:r>
            <a:r>
              <a:rPr lang="he-IL" sz="2400" dirty="0">
                <a:effectLst/>
                <a:latin typeface="Calibri" panose="020F0502020204030204" pitchFamily="34" charset="0"/>
                <a:ea typeface="Calibri" panose="020F0502020204030204" pitchFamily="34" charset="0"/>
                <a:cs typeface="Arial" panose="020B0604020202020204" pitchFamily="34" charset="0"/>
              </a:rPr>
              <a:t> בְּרֵיהּ </a:t>
            </a:r>
            <a:r>
              <a:rPr lang="he-IL" sz="2400" dirty="0" err="1">
                <a:effectLst/>
                <a:latin typeface="Calibri" panose="020F0502020204030204" pitchFamily="34" charset="0"/>
                <a:ea typeface="Calibri" panose="020F0502020204030204" pitchFamily="34" charset="0"/>
                <a:cs typeface="Arial" panose="020B0604020202020204" pitchFamily="34" charset="0"/>
              </a:rPr>
              <a:t>דְּרַב</a:t>
            </a:r>
            <a:r>
              <a:rPr lang="he-IL" sz="2400" dirty="0">
                <a:effectLst/>
                <a:latin typeface="Calibri" panose="020F0502020204030204" pitchFamily="34" charset="0"/>
                <a:ea typeface="Calibri" panose="020F0502020204030204" pitchFamily="34" charset="0"/>
                <a:cs typeface="Arial" panose="020B0604020202020204" pitchFamily="34" charset="0"/>
              </a:rPr>
              <a:t> אִידִי מִפִּרְקֵיהּ </a:t>
            </a:r>
            <a:r>
              <a:rPr lang="he-IL" sz="2400" dirty="0" err="1">
                <a:effectLst/>
                <a:latin typeface="Calibri" panose="020F0502020204030204" pitchFamily="34" charset="0"/>
                <a:ea typeface="Calibri" panose="020F0502020204030204" pitchFamily="34" charset="0"/>
                <a:cs typeface="Arial" panose="020B0604020202020204" pitchFamily="34" charset="0"/>
              </a:rPr>
              <a:t>דְּאַבָּיֵי</a:t>
            </a:r>
            <a:r>
              <a:rPr lang="he-IL" sz="2400" dirty="0">
                <a:effectLst/>
                <a:latin typeface="Calibri" panose="020F0502020204030204" pitchFamily="34" charset="0"/>
                <a:ea typeface="Calibri" panose="020F0502020204030204" pitchFamily="34" charset="0"/>
                <a:cs typeface="Arial" panose="020B0604020202020204" pitchFamily="34" charset="0"/>
              </a:rPr>
              <a:t> </a:t>
            </a:r>
            <a:r>
              <a:rPr lang="he-IL" sz="2400" dirty="0" err="1">
                <a:effectLst/>
                <a:latin typeface="Calibri" panose="020F0502020204030204" pitchFamily="34" charset="0"/>
                <a:ea typeface="Calibri" panose="020F0502020204030204" pitchFamily="34" charset="0"/>
                <a:cs typeface="Arial" panose="020B0604020202020204" pitchFamily="34" charset="0"/>
              </a:rPr>
              <a:t>שְׁמִיעָא</a:t>
            </a:r>
            <a:r>
              <a:rPr lang="he-IL" sz="2400" dirty="0">
                <a:effectLst/>
                <a:latin typeface="Calibri" panose="020F0502020204030204" pitchFamily="34" charset="0"/>
                <a:ea typeface="Calibri" panose="020F0502020204030204" pitchFamily="34" charset="0"/>
                <a:cs typeface="Arial" panose="020B0604020202020204" pitchFamily="34" charset="0"/>
              </a:rPr>
              <a:t> לִי לֹא תַעֲשׂוּן אִתִּי לֹא תַּעֲשׂוּן אוֹתִי</a:t>
            </a:r>
            <a:endParaRPr lang="en-US" sz="2800" dirty="0"/>
          </a:p>
        </p:txBody>
      </p:sp>
    </p:spTree>
    <p:extLst>
      <p:ext uri="{BB962C8B-B14F-4D97-AF65-F5344CB8AC3E}">
        <p14:creationId xmlns:p14="http://schemas.microsoft.com/office/powerpoint/2010/main" val="44703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C35D-E5D5-492F-A9A4-E423873DC60B}"/>
              </a:ext>
            </a:extLst>
          </p:cNvPr>
          <p:cNvSpPr>
            <a:spLocks noGrp="1"/>
          </p:cNvSpPr>
          <p:nvPr>
            <p:ph type="title"/>
          </p:nvPr>
        </p:nvSpPr>
        <p:spPr/>
        <p:txBody>
          <a:bodyPr/>
          <a:lstStyle/>
          <a:p>
            <a:r>
              <a:rPr lang="en-US" dirty="0"/>
              <a:t>Statues</a:t>
            </a:r>
          </a:p>
        </p:txBody>
      </p:sp>
      <p:sp>
        <p:nvSpPr>
          <p:cNvPr id="3" name="Content Placeholder 2">
            <a:extLst>
              <a:ext uri="{FF2B5EF4-FFF2-40B4-BE49-F238E27FC236}">
                <a16:creationId xmlns:a16="http://schemas.microsoft.com/office/drawing/2014/main" id="{67F453E9-17C5-4515-90D1-5E177EEE9B13}"/>
              </a:ext>
            </a:extLst>
          </p:cNvPr>
          <p:cNvSpPr>
            <a:spLocks noGrp="1"/>
          </p:cNvSpPr>
          <p:nvPr>
            <p:ph sz="half" idx="1"/>
          </p:nvPr>
        </p:nvSpPr>
        <p:spPr/>
        <p:txBody>
          <a:bodyPr>
            <a:normAutofit fontScale="77500" lnSpcReduction="20000"/>
          </a:bodyPr>
          <a:lstStyle/>
          <a:p>
            <a:pPr marL="0" indent="0" algn="just">
              <a:buNone/>
            </a:pPr>
            <a:r>
              <a:rPr lang="en-US" dirty="0"/>
              <a:t>The </a:t>
            </a:r>
            <a:r>
              <a:rPr lang="en-US" dirty="0" err="1"/>
              <a:t>Gemara</a:t>
            </a:r>
            <a:r>
              <a:rPr lang="en-US" dirty="0"/>
              <a:t> asks: </a:t>
            </a:r>
            <a:r>
              <a:rPr lang="en-US" b="1" dirty="0"/>
              <a:t>And are we concerned about</a:t>
            </a:r>
            <a:r>
              <a:rPr lang="en-US" dirty="0"/>
              <a:t> arousing </a:t>
            </a:r>
            <a:r>
              <a:rPr lang="en-US" b="1" dirty="0"/>
              <a:t>suspicion</a:t>
            </a:r>
            <a:r>
              <a:rPr lang="en-US" dirty="0"/>
              <a:t> in a case of this kind? </a:t>
            </a:r>
            <a:r>
              <a:rPr lang="en-US" b="1" dirty="0"/>
              <a:t>But</a:t>
            </a:r>
            <a:r>
              <a:rPr lang="en-US" dirty="0"/>
              <a:t> what about that </a:t>
            </a:r>
            <a:r>
              <a:rPr lang="en-US" b="1" dirty="0"/>
              <a:t>certain synagogue that had been</a:t>
            </a:r>
            <a:r>
              <a:rPr lang="en-US" dirty="0"/>
              <a:t> destroyed in Eretz Yisrael and its stones were </a:t>
            </a:r>
            <a:r>
              <a:rPr lang="en-US" b="1" dirty="0"/>
              <a:t>relocated and</a:t>
            </a:r>
            <a:r>
              <a:rPr lang="en-US" dirty="0"/>
              <a:t> it was rebuilt so that it </a:t>
            </a:r>
            <a:r>
              <a:rPr lang="en-US" b="1" dirty="0"/>
              <a:t>sat in </a:t>
            </a:r>
            <a:r>
              <a:rPr lang="en-US" b="1" dirty="0" err="1"/>
              <a:t>Neharde’a</a:t>
            </a:r>
            <a:r>
              <a:rPr lang="en-US" b="1" dirty="0"/>
              <a:t>,</a:t>
            </a:r>
            <a:r>
              <a:rPr lang="en-US" dirty="0"/>
              <a:t> and </a:t>
            </a:r>
            <a:r>
              <a:rPr lang="en-US" b="1" dirty="0"/>
              <a:t>there was a statue [</a:t>
            </a:r>
            <a:r>
              <a:rPr lang="en-US" b="1" i="1" dirty="0" err="1"/>
              <a:t>andarta</a:t>
            </a:r>
            <a:r>
              <a:rPr lang="en-US" b="1" dirty="0"/>
              <a:t>]</a:t>
            </a:r>
            <a:r>
              <a:rPr lang="en-US" dirty="0"/>
              <a:t> of the king </a:t>
            </a:r>
            <a:r>
              <a:rPr lang="en-US" b="1" dirty="0"/>
              <a:t>in it. And</a:t>
            </a:r>
            <a:r>
              <a:rPr lang="en-US" dirty="0"/>
              <a:t> nevertheless </a:t>
            </a:r>
            <a:r>
              <a:rPr lang="en-US" b="1" dirty="0" err="1">
                <a:hlinkClick r:id="rId2" action="ppaction://hlinkfile"/>
              </a:rPr>
              <a:t>Rav</a:t>
            </a:r>
            <a:r>
              <a:rPr lang="en-US" b="1" dirty="0"/>
              <a:t> and </a:t>
            </a:r>
            <a:r>
              <a:rPr lang="en-US" b="1" dirty="0">
                <a:hlinkClick r:id="rId3" action="ppaction://hlinkfile"/>
              </a:rPr>
              <a:t>Shmuel</a:t>
            </a:r>
            <a:r>
              <a:rPr lang="en-US" b="1" dirty="0"/>
              <a:t> and </a:t>
            </a:r>
            <a:r>
              <a:rPr lang="en-US" b="1" dirty="0">
                <a:hlinkClick r:id="rId4" action="ppaction://hlinkfile"/>
              </a:rPr>
              <a:t>Shmuel’s father</a:t>
            </a:r>
            <a:r>
              <a:rPr lang="en-US" b="1" dirty="0"/>
              <a:t> and </a:t>
            </a:r>
            <a:r>
              <a:rPr lang="en-US" b="1" dirty="0">
                <a:hlinkClick r:id="rId5" action="ppaction://hlinkfile"/>
              </a:rPr>
              <a:t>Levi</a:t>
            </a:r>
            <a:r>
              <a:rPr lang="en-US" b="1" dirty="0"/>
              <a:t> would</a:t>
            </a:r>
            <a:r>
              <a:rPr lang="en-US" dirty="0"/>
              <a:t> all </a:t>
            </a:r>
            <a:r>
              <a:rPr lang="en-US" b="1" dirty="0"/>
              <a:t>enter and pray there and they were not concerned about</a:t>
            </a:r>
            <a:r>
              <a:rPr lang="en-US" dirty="0"/>
              <a:t> arousing </a:t>
            </a:r>
            <a:r>
              <a:rPr lang="en-US" b="1" dirty="0"/>
              <a:t>suspicion.</a:t>
            </a:r>
            <a:r>
              <a:rPr lang="en-US" dirty="0"/>
              <a:t> The </a:t>
            </a:r>
            <a:r>
              <a:rPr lang="en-US" dirty="0" err="1"/>
              <a:t>Gemara</a:t>
            </a:r>
            <a:r>
              <a:rPr lang="en-US" dirty="0"/>
              <a:t> answers: When </a:t>
            </a:r>
            <a:r>
              <a:rPr lang="en-US" b="1" dirty="0"/>
              <a:t>many</a:t>
            </a:r>
            <a:r>
              <a:rPr lang="en-US" dirty="0"/>
              <a:t> Jews are present it </a:t>
            </a:r>
            <a:r>
              <a:rPr lang="en-US" b="1" dirty="0"/>
              <a:t>is different,</a:t>
            </a:r>
            <a:r>
              <a:rPr lang="en-US" dirty="0"/>
              <a:t> as a large group is not suspected of having idolatrous intentions. Rather, it is assumed that the statue is there exclusively for purposes of ornamentation.</a:t>
            </a:r>
          </a:p>
          <a:p>
            <a:pPr marL="0" indent="0">
              <a:buNone/>
            </a:pPr>
            <a:endParaRPr lang="en-US" dirty="0"/>
          </a:p>
        </p:txBody>
      </p:sp>
      <p:sp>
        <p:nvSpPr>
          <p:cNvPr id="4" name="Content Placeholder 3">
            <a:extLst>
              <a:ext uri="{FF2B5EF4-FFF2-40B4-BE49-F238E27FC236}">
                <a16:creationId xmlns:a16="http://schemas.microsoft.com/office/drawing/2014/main" id="{EC871FA2-4DC1-49D1-9CC3-D565F63D1162}"/>
              </a:ext>
            </a:extLst>
          </p:cNvPr>
          <p:cNvSpPr>
            <a:spLocks noGrp="1"/>
          </p:cNvSpPr>
          <p:nvPr>
            <p:ph sz="half" idx="2"/>
          </p:nvPr>
        </p:nvSpPr>
        <p:spPr/>
        <p:txBody>
          <a:bodyPr>
            <a:normAutofit fontScale="77500" lnSpcReduction="20000"/>
          </a:bodyPr>
          <a:lstStyle/>
          <a:p>
            <a:pPr marL="0" indent="0" algn="r" rtl="1">
              <a:buNone/>
            </a:pPr>
            <a:r>
              <a:rPr lang="he-IL" dirty="0"/>
              <a:t>וּמִי </a:t>
            </a:r>
            <a:r>
              <a:rPr lang="he-IL" dirty="0" err="1"/>
              <a:t>חָיְישִׁינַן</a:t>
            </a:r>
            <a:r>
              <a:rPr lang="he-IL" dirty="0"/>
              <a:t> </a:t>
            </a:r>
            <a:r>
              <a:rPr lang="he-IL" dirty="0" err="1"/>
              <a:t>לַחֲשָׁדָא</a:t>
            </a:r>
            <a:r>
              <a:rPr lang="he-IL" dirty="0"/>
              <a:t> וְהָא הָהִיא בֵּי כְנִישְׁתָּא </a:t>
            </a:r>
            <a:r>
              <a:rPr lang="he-IL" dirty="0" err="1"/>
              <a:t>דְּשַׁף</a:t>
            </a:r>
            <a:r>
              <a:rPr lang="he-IL" dirty="0"/>
              <a:t> וִיתֵיב </a:t>
            </a:r>
            <a:r>
              <a:rPr lang="he-IL" dirty="0" err="1"/>
              <a:t>בִּנְהַרְדְּעָא</a:t>
            </a:r>
            <a:r>
              <a:rPr lang="he-IL" dirty="0"/>
              <a:t> דַּהֲוָה בֵּיהּ </a:t>
            </a:r>
            <a:r>
              <a:rPr lang="he-IL" dirty="0" err="1"/>
              <a:t>אִנְדְּרָטָא</a:t>
            </a:r>
            <a:r>
              <a:rPr lang="he-IL" dirty="0"/>
              <a:t> וַהֲווֹ עָיְילִי </a:t>
            </a:r>
            <a:r>
              <a:rPr lang="he-IL" dirty="0">
                <a:hlinkClick r:id="rId2" action="ppaction://hlinkfile"/>
              </a:rPr>
              <a:t>רַב</a:t>
            </a:r>
            <a:r>
              <a:rPr lang="he-IL" dirty="0"/>
              <a:t> </a:t>
            </a:r>
            <a:r>
              <a:rPr lang="he-IL" dirty="0">
                <a:hlinkClick r:id="rId3" action="ppaction://hlinkfile"/>
              </a:rPr>
              <a:t>וּשְׁמוּאֵל</a:t>
            </a:r>
            <a:r>
              <a:rPr lang="he-IL" dirty="0"/>
              <a:t> וַאֲבוּהּ </a:t>
            </a:r>
            <a:r>
              <a:rPr lang="he-IL" dirty="0" err="1"/>
              <a:t>דִּשְׁמוּאֵל</a:t>
            </a:r>
            <a:r>
              <a:rPr lang="he-IL" dirty="0"/>
              <a:t> </a:t>
            </a:r>
            <a:r>
              <a:rPr lang="he-IL" dirty="0">
                <a:hlinkClick r:id="rId5" action="ppaction://hlinkfile"/>
              </a:rPr>
              <a:t>וְלֵוִי</a:t>
            </a:r>
            <a:r>
              <a:rPr lang="he-IL" dirty="0"/>
              <a:t> </a:t>
            </a:r>
            <a:r>
              <a:rPr lang="he-IL" dirty="0" err="1"/>
              <a:t>וּמְצַלּו</a:t>
            </a:r>
            <a:r>
              <a:rPr lang="he-IL" dirty="0"/>
              <a:t>ּ הָתָם וְלָא </a:t>
            </a:r>
            <a:r>
              <a:rPr lang="he-IL" dirty="0" err="1"/>
              <a:t>חָיְישִׁי</a:t>
            </a:r>
            <a:r>
              <a:rPr lang="he-IL" dirty="0"/>
              <a:t> </a:t>
            </a:r>
            <a:r>
              <a:rPr lang="he-IL" dirty="0" err="1"/>
              <a:t>לַחֲשָׁדָא</a:t>
            </a:r>
            <a:r>
              <a:rPr lang="he-IL" dirty="0"/>
              <a:t> רַבִּים שָׁאנֵי</a:t>
            </a:r>
            <a:endParaRPr lang="en-US" dirty="0"/>
          </a:p>
        </p:txBody>
      </p:sp>
    </p:spTree>
    <p:extLst>
      <p:ext uri="{BB962C8B-B14F-4D97-AF65-F5344CB8AC3E}">
        <p14:creationId xmlns:p14="http://schemas.microsoft.com/office/powerpoint/2010/main" val="333683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89DEB-86A2-4EF9-9CF6-2389A474237D}"/>
              </a:ext>
            </a:extLst>
          </p:cNvPr>
          <p:cNvSpPr>
            <a:spLocks noGrp="1"/>
          </p:cNvSpPr>
          <p:nvPr>
            <p:ph type="title"/>
          </p:nvPr>
        </p:nvSpPr>
        <p:spPr/>
        <p:txBody>
          <a:bodyPr/>
          <a:lstStyle/>
          <a:p>
            <a:r>
              <a:rPr lang="he-IL" dirty="0" err="1"/>
              <a:t>אנדרטא</a:t>
            </a:r>
            <a:r>
              <a:rPr lang="he-IL" dirty="0"/>
              <a:t> של מלך</a:t>
            </a:r>
            <a:br>
              <a:rPr lang="en-US" dirty="0"/>
            </a:br>
            <a:r>
              <a:rPr lang="en-US" dirty="0"/>
              <a:t>Statue of the King</a:t>
            </a:r>
          </a:p>
        </p:txBody>
      </p:sp>
      <p:sp>
        <p:nvSpPr>
          <p:cNvPr id="3" name="Content Placeholder 2">
            <a:extLst>
              <a:ext uri="{FF2B5EF4-FFF2-40B4-BE49-F238E27FC236}">
                <a16:creationId xmlns:a16="http://schemas.microsoft.com/office/drawing/2014/main" id="{43FFF017-507C-4D51-BEA4-6BF4395017D0}"/>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C26258AE-F555-46DC-AA88-819FC0BC0C5C}"/>
              </a:ext>
            </a:extLst>
          </p:cNvPr>
          <p:cNvSpPr>
            <a:spLocks noGrp="1"/>
          </p:cNvSpPr>
          <p:nvPr>
            <p:ph sz="half" idx="2"/>
          </p:nvPr>
        </p:nvSpPr>
        <p:spPr/>
        <p:txBody>
          <a:bodyPr/>
          <a:lstStyle/>
          <a:p>
            <a:endParaRPr lang="en-US"/>
          </a:p>
        </p:txBody>
      </p:sp>
      <p:pic>
        <p:nvPicPr>
          <p:cNvPr id="1026" name="Picture 2">
            <a:extLst>
              <a:ext uri="{FF2B5EF4-FFF2-40B4-BE49-F238E27FC236}">
                <a16:creationId xmlns:a16="http://schemas.microsoft.com/office/drawing/2014/main" id="{E28295C6-00F0-47EA-B44E-8160AAD89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8275" y="0"/>
            <a:ext cx="35147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57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732208B-4DCB-4A96-B1CE-E92A13EB12E0}"/>
              </a:ext>
            </a:extLst>
          </p:cNvPr>
          <p:cNvSpPr>
            <a:spLocks noGrp="1"/>
          </p:cNvSpPr>
          <p:nvPr>
            <p:ph type="title"/>
          </p:nvPr>
        </p:nvSpPr>
        <p:spPr>
          <a:xfrm>
            <a:off x="838200" y="365125"/>
            <a:ext cx="10515600" cy="762339"/>
          </a:xfrm>
        </p:spPr>
        <p:txBody>
          <a:bodyPr/>
          <a:lstStyle/>
          <a:p>
            <a:r>
              <a:rPr lang="en-US" dirty="0"/>
              <a:t>Flavius Josephus </a:t>
            </a:r>
            <a:r>
              <a:rPr lang="en-US" i="1" dirty="0"/>
              <a:t>Antiquity of the Jews</a:t>
            </a:r>
            <a:r>
              <a:rPr lang="he-IL" dirty="0"/>
              <a:t> </a:t>
            </a:r>
            <a:r>
              <a:rPr lang="en-US" sz="1800" dirty="0"/>
              <a:t>Book 18 Chapter 3 </a:t>
            </a:r>
            <a:endParaRPr lang="en-US" dirty="0"/>
          </a:p>
        </p:txBody>
      </p:sp>
      <p:sp>
        <p:nvSpPr>
          <p:cNvPr id="6" name="Content Placeholder 5">
            <a:extLst>
              <a:ext uri="{FF2B5EF4-FFF2-40B4-BE49-F238E27FC236}">
                <a16:creationId xmlns:a16="http://schemas.microsoft.com/office/drawing/2014/main" id="{4A22B1C8-9BB8-456E-986B-93F190BFA5F2}"/>
              </a:ext>
            </a:extLst>
          </p:cNvPr>
          <p:cNvSpPr>
            <a:spLocks noGrp="1"/>
          </p:cNvSpPr>
          <p:nvPr>
            <p:ph idx="1"/>
          </p:nvPr>
        </p:nvSpPr>
        <p:spPr>
          <a:xfrm>
            <a:off x="470517" y="1127464"/>
            <a:ext cx="11256885" cy="5365411"/>
          </a:xfrm>
        </p:spPr>
        <p:txBody>
          <a:bodyPr>
            <a:normAutofit fontScale="85000" lnSpcReduction="20000"/>
          </a:bodyPr>
          <a:lstStyle/>
          <a:p>
            <a:pPr marL="0" indent="0" algn="just">
              <a:buNone/>
            </a:pPr>
            <a:r>
              <a:rPr lang="en-US" b="0" i="0" dirty="0">
                <a:solidFill>
                  <a:srgbClr val="000000"/>
                </a:solidFill>
                <a:effectLst/>
                <a:latin typeface="Times New Roman" panose="02020603050405020304" pitchFamily="18" charset="0"/>
              </a:rPr>
              <a:t>But now Pilate, the procurator of Judea, removed the army from </a:t>
            </a:r>
            <a:r>
              <a:rPr lang="en-US" b="0" i="0" dirty="0" err="1">
                <a:solidFill>
                  <a:srgbClr val="000000"/>
                </a:solidFill>
                <a:effectLst/>
                <a:latin typeface="Times New Roman" panose="02020603050405020304" pitchFamily="18" charset="0"/>
              </a:rPr>
              <a:t>Cæsarea</a:t>
            </a:r>
            <a:r>
              <a:rPr lang="en-US" b="0" i="0" dirty="0">
                <a:solidFill>
                  <a:srgbClr val="000000"/>
                </a:solidFill>
                <a:effectLst/>
                <a:latin typeface="Times New Roman" panose="02020603050405020304" pitchFamily="18" charset="0"/>
              </a:rPr>
              <a:t> to Jerusalem, to take their winter quarters there, in order to abolish the Jewish laws. So he introduced </a:t>
            </a:r>
            <a:r>
              <a:rPr lang="en-US" b="0" i="0" dirty="0" err="1">
                <a:solidFill>
                  <a:srgbClr val="000000"/>
                </a:solidFill>
                <a:effectLst/>
                <a:latin typeface="Times New Roman" panose="02020603050405020304" pitchFamily="18" charset="0"/>
              </a:rPr>
              <a:t>Cæsar's</a:t>
            </a:r>
            <a:r>
              <a:rPr lang="en-US" b="0" i="0" dirty="0">
                <a:solidFill>
                  <a:srgbClr val="000000"/>
                </a:solidFill>
                <a:effectLst/>
                <a:latin typeface="Times New Roman" panose="02020603050405020304" pitchFamily="18" charset="0"/>
              </a:rPr>
              <a:t> effigies, which were upon the ensigns, and brought them into the city; whereas our law forbids us the very making of images; on which account the former procurators were wont to make their entry into the city with such ensigns as had not those ornaments. Pilate was the first who brought those images to Jerusalem, and set them up there; which was done without the knowledge of the people, because it was done in the night time; but as soon as they knew it, they came in multitudes to </a:t>
            </a:r>
            <a:r>
              <a:rPr lang="en-US" b="0" i="0" dirty="0" err="1">
                <a:solidFill>
                  <a:srgbClr val="000000"/>
                </a:solidFill>
                <a:effectLst/>
                <a:latin typeface="Times New Roman" panose="02020603050405020304" pitchFamily="18" charset="0"/>
              </a:rPr>
              <a:t>Cæsarea</a:t>
            </a:r>
            <a:r>
              <a:rPr lang="en-US" b="0" i="0" dirty="0">
                <a:solidFill>
                  <a:srgbClr val="000000"/>
                </a:solidFill>
                <a:effectLst/>
                <a:latin typeface="Times New Roman" panose="02020603050405020304" pitchFamily="18" charset="0"/>
              </a:rPr>
              <a:t>, and interceded with Pilate many days that he would remove the images; and when he would not grant their requests, because it would tend to the injury of </a:t>
            </a:r>
            <a:r>
              <a:rPr lang="en-US" b="0" i="0" dirty="0" err="1">
                <a:solidFill>
                  <a:srgbClr val="000000"/>
                </a:solidFill>
                <a:effectLst/>
                <a:latin typeface="Times New Roman" panose="02020603050405020304" pitchFamily="18" charset="0"/>
              </a:rPr>
              <a:t>Cæsar</a:t>
            </a:r>
            <a:r>
              <a:rPr lang="en-US" b="0" i="0" dirty="0">
                <a:solidFill>
                  <a:srgbClr val="000000"/>
                </a:solidFill>
                <a:effectLst/>
                <a:latin typeface="Times New Roman" panose="02020603050405020304" pitchFamily="18" charset="0"/>
              </a:rPr>
              <a:t>, while yet they persevered in their request, on the sixth day he ordered his soldiers to have their weapons privately, while he came and sat upon his judgment-seat, which seat was so prepared in the open place of the city, that it concealed the army that lay ready to oppress them; and when the Jews petitioned him again, he gave a signal to the soldiers to encompass them routed, and threatened that their punishment should be no less than immediate death, unless they would leave off disturbing him, and go their ways home. But they threw themselves upon the ground, and laid their necks bare, and said they would take their death very willingly, rather than the wisdom of their laws should be transgressed; upon which Pilate was deeply affected with their firm resolution to keep their laws inviolable, and presently commanded the images to be carried back from Jerusalem to </a:t>
            </a:r>
            <a:r>
              <a:rPr lang="en-US" b="0" i="0" dirty="0" err="1">
                <a:solidFill>
                  <a:srgbClr val="000000"/>
                </a:solidFill>
                <a:effectLst/>
                <a:latin typeface="Times New Roman" panose="02020603050405020304" pitchFamily="18" charset="0"/>
              </a:rPr>
              <a:t>Cæsarea</a:t>
            </a:r>
            <a:r>
              <a:rPr lang="en-US" b="0" i="0" dirty="0">
                <a:solidFill>
                  <a:srgbClr val="000000"/>
                </a:solidFill>
                <a:effectLst/>
                <a:latin typeface="Times New Roman" panose="02020603050405020304" pitchFamily="18" charset="0"/>
              </a:rPr>
              <a:t>. (</a:t>
            </a:r>
            <a:r>
              <a:rPr lang="en-US" b="0" i="0" dirty="0">
                <a:solidFill>
                  <a:srgbClr val="000000"/>
                </a:solidFill>
                <a:effectLst/>
                <a:latin typeface="Times New Roman" panose="02020603050405020304" pitchFamily="18" charset="0"/>
                <a:hlinkClick r:id="rId2"/>
              </a:rPr>
              <a:t>Translated by William Whiston</a:t>
            </a:r>
            <a:r>
              <a:rPr lang="en-US" b="0" i="0" dirty="0">
                <a:solidFill>
                  <a:srgbClr val="000000"/>
                </a:solidFill>
                <a:effectLst/>
                <a:latin typeface="Times New Roman" panose="02020603050405020304" pitchFamily="18" charset="0"/>
              </a:rPr>
              <a:t>)</a:t>
            </a:r>
            <a:endParaRPr lang="en-US" dirty="0"/>
          </a:p>
        </p:txBody>
      </p:sp>
    </p:spTree>
    <p:extLst>
      <p:ext uri="{BB962C8B-B14F-4D97-AF65-F5344CB8AC3E}">
        <p14:creationId xmlns:p14="http://schemas.microsoft.com/office/powerpoint/2010/main" val="133553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5B533-A779-40F1-A290-BBE110C98D62}"/>
              </a:ext>
            </a:extLst>
          </p:cNvPr>
          <p:cNvSpPr>
            <a:spLocks noGrp="1"/>
          </p:cNvSpPr>
          <p:nvPr>
            <p:ph type="title"/>
          </p:nvPr>
        </p:nvSpPr>
        <p:spPr>
          <a:xfrm>
            <a:off x="838200" y="338493"/>
            <a:ext cx="10515600" cy="948770"/>
          </a:xfrm>
        </p:spPr>
        <p:txBody>
          <a:bodyPr/>
          <a:lstStyle/>
          <a:p>
            <a:r>
              <a:rPr lang="en-US" dirty="0"/>
              <a:t>Rambam - </a:t>
            </a:r>
          </a:p>
        </p:txBody>
      </p:sp>
      <p:sp>
        <p:nvSpPr>
          <p:cNvPr id="3" name="Content Placeholder 2">
            <a:extLst>
              <a:ext uri="{FF2B5EF4-FFF2-40B4-BE49-F238E27FC236}">
                <a16:creationId xmlns:a16="http://schemas.microsoft.com/office/drawing/2014/main" id="{1CAB17D4-5AB5-489D-95E9-12CBB2DF561B}"/>
              </a:ext>
            </a:extLst>
          </p:cNvPr>
          <p:cNvSpPr>
            <a:spLocks noGrp="1"/>
          </p:cNvSpPr>
          <p:nvPr>
            <p:ph sz="half" idx="1"/>
          </p:nvPr>
        </p:nvSpPr>
        <p:spPr>
          <a:xfrm>
            <a:off x="838200" y="1429305"/>
            <a:ext cx="5181600" cy="4747658"/>
          </a:xfrm>
        </p:spPr>
        <p:txBody>
          <a:bodyPr>
            <a:normAutofit fontScale="70000" lnSpcReduction="20000"/>
          </a:bodyPr>
          <a:lstStyle/>
          <a:p>
            <a:pPr marL="0" indent="0" algn="just">
              <a:buNone/>
            </a:pPr>
            <a:r>
              <a:rPr lang="en-US" dirty="0"/>
              <a:t>It is forbidden to create images for decoration, even if they are not for idolatrous purposes. As it states, "You shall not make with me [Gods of silver and gold -- do not make them for yourselves] (Exodus 20:20)". That is to say, not even gold and silver images which are for decoration, in order not to let people come to the mistaken impression that they are for idolatry. The prohibition of decorative images is specifically regarding the human form. Therefore, wood, plaster, or stone cannot be shaped into the human form. This is when the form is in relief, for example the type of reliefs or imagery employed on basins in palaces, etc. One who creates such an image receives lashes. However if the image was a sunken form, or a painted image such as those placed on panels, or an image created from weaving threads, it is permitted.</a:t>
            </a:r>
          </a:p>
          <a:p>
            <a:pPr marL="0" indent="0">
              <a:buNone/>
            </a:pPr>
            <a:r>
              <a:rPr lang="en-US" dirty="0"/>
              <a:t>Rambam </a:t>
            </a:r>
            <a:r>
              <a:rPr lang="en-US" dirty="0" err="1"/>
              <a:t>Mishneh</a:t>
            </a:r>
            <a:r>
              <a:rPr lang="en-US" dirty="0"/>
              <a:t> Torah, Foreign Worship and Customs of the Nations chapter 3: 10</a:t>
            </a:r>
          </a:p>
        </p:txBody>
      </p:sp>
      <p:sp>
        <p:nvSpPr>
          <p:cNvPr id="4" name="Content Placeholder 3">
            <a:extLst>
              <a:ext uri="{FF2B5EF4-FFF2-40B4-BE49-F238E27FC236}">
                <a16:creationId xmlns:a16="http://schemas.microsoft.com/office/drawing/2014/main" id="{39F62C59-3D35-4BCC-B189-693BCCD9A4D7}"/>
              </a:ext>
            </a:extLst>
          </p:cNvPr>
          <p:cNvSpPr>
            <a:spLocks noGrp="1"/>
          </p:cNvSpPr>
          <p:nvPr>
            <p:ph sz="half" idx="2"/>
          </p:nvPr>
        </p:nvSpPr>
        <p:spPr>
          <a:xfrm>
            <a:off x="6172200" y="1429305"/>
            <a:ext cx="5181600" cy="4747658"/>
          </a:xfrm>
        </p:spPr>
        <p:txBody>
          <a:bodyPr>
            <a:normAutofit fontScale="70000" lnSpcReduction="20000"/>
          </a:bodyPr>
          <a:lstStyle/>
          <a:p>
            <a:pPr marL="0" indent="0" algn="just" rtl="1">
              <a:buNone/>
            </a:pPr>
            <a:r>
              <a:rPr lang="en-US" dirty="0" err="1"/>
              <a:t>אָסוּר</a:t>
            </a:r>
            <a:r>
              <a:rPr lang="en-US" dirty="0"/>
              <a:t> </a:t>
            </a:r>
            <a:r>
              <a:rPr lang="en-US" dirty="0" err="1"/>
              <a:t>לַעֲשׂוֹת</a:t>
            </a:r>
            <a:r>
              <a:rPr lang="en-US" dirty="0"/>
              <a:t> </a:t>
            </a:r>
            <a:r>
              <a:rPr lang="en-US" dirty="0" err="1"/>
              <a:t>צוּרוֹת</a:t>
            </a:r>
            <a:r>
              <a:rPr lang="en-US" dirty="0"/>
              <a:t> </a:t>
            </a:r>
            <a:r>
              <a:rPr lang="en-US" dirty="0" err="1"/>
              <a:t>לְנוֹי</a:t>
            </a:r>
            <a:r>
              <a:rPr lang="en-US" dirty="0"/>
              <a:t> </a:t>
            </a:r>
            <a:r>
              <a:rPr lang="en-US" dirty="0" err="1"/>
              <a:t>וְאַף</a:t>
            </a:r>
            <a:r>
              <a:rPr lang="en-US" dirty="0"/>
              <a:t> </a:t>
            </a:r>
            <a:r>
              <a:rPr lang="en-US" dirty="0" err="1"/>
              <a:t>עַל</a:t>
            </a:r>
            <a:r>
              <a:rPr lang="en-US" dirty="0"/>
              <a:t> פִּי שֶׁ</a:t>
            </a:r>
            <a:r>
              <a:rPr lang="en-US" dirty="0" err="1"/>
              <a:t>אֵינָה</a:t>
            </a:r>
            <a:r>
              <a:rPr lang="en-US" dirty="0"/>
              <a:t>ּ </a:t>
            </a:r>
            <a:r>
              <a:rPr lang="en-US" dirty="0" err="1"/>
              <a:t>עֲבוֹדַת</a:t>
            </a:r>
            <a:r>
              <a:rPr lang="en-US" dirty="0"/>
              <a:t> </a:t>
            </a:r>
            <a:r>
              <a:rPr lang="en-US" dirty="0" err="1"/>
              <a:t>כּוֹכָבִים</a:t>
            </a:r>
            <a:r>
              <a:rPr lang="en-US" dirty="0"/>
              <a:t> שֶׁנֶּ</a:t>
            </a:r>
            <a:r>
              <a:rPr lang="en-US" dirty="0" err="1"/>
              <a:t>אֱמַר</a:t>
            </a:r>
            <a:r>
              <a:rPr lang="he-IL" dirty="0"/>
              <a:t> (</a:t>
            </a:r>
            <a:r>
              <a:rPr lang="en-US" dirty="0" err="1"/>
              <a:t>שמות</a:t>
            </a:r>
            <a:r>
              <a:rPr lang="en-US" dirty="0"/>
              <a:t> כ </a:t>
            </a:r>
            <a:r>
              <a:rPr lang="en-US" dirty="0" err="1"/>
              <a:t>כ</a:t>
            </a:r>
            <a:r>
              <a:rPr lang="he-IL" dirty="0"/>
              <a:t>) </a:t>
            </a:r>
            <a:r>
              <a:rPr lang="en-US" dirty="0"/>
              <a:t>"</a:t>
            </a:r>
            <a:r>
              <a:rPr lang="en-US" dirty="0" err="1"/>
              <a:t>לֹא</a:t>
            </a:r>
            <a:r>
              <a:rPr lang="en-US" dirty="0"/>
              <a:t> </a:t>
            </a:r>
            <a:r>
              <a:rPr lang="en-US" dirty="0" err="1"/>
              <a:t>תַעֲשׂוּן</a:t>
            </a:r>
            <a:r>
              <a:rPr lang="en-US" dirty="0"/>
              <a:t> </a:t>
            </a:r>
            <a:r>
              <a:rPr lang="en-US" dirty="0" err="1"/>
              <a:t>אִת</a:t>
            </a:r>
            <a:r>
              <a:rPr lang="en-US" dirty="0"/>
              <a:t>ִּי</a:t>
            </a:r>
            <a:r>
              <a:rPr lang="he-IL" dirty="0"/>
              <a:t>"</a:t>
            </a:r>
            <a:r>
              <a:rPr lang="en-US" dirty="0"/>
              <a:t> כְּ</a:t>
            </a:r>
            <a:r>
              <a:rPr lang="en-US" dirty="0" err="1"/>
              <a:t>לוֹמַר</a:t>
            </a:r>
            <a:r>
              <a:rPr lang="en-US" dirty="0"/>
              <a:t> </a:t>
            </a:r>
            <a:r>
              <a:rPr lang="en-US" dirty="0" err="1"/>
              <a:t>צוּרוֹת</a:t>
            </a:r>
            <a:r>
              <a:rPr lang="en-US" dirty="0"/>
              <a:t> שֶׁל כֶּ</a:t>
            </a:r>
            <a:r>
              <a:rPr lang="en-US" dirty="0" err="1"/>
              <a:t>סֶף</a:t>
            </a:r>
            <a:r>
              <a:rPr lang="en-US" dirty="0"/>
              <a:t> </a:t>
            </a:r>
            <a:r>
              <a:rPr lang="en-US" dirty="0" err="1"/>
              <a:t>וְזָהָב</a:t>
            </a:r>
            <a:r>
              <a:rPr lang="en-US" dirty="0"/>
              <a:t> שֶׁ</a:t>
            </a:r>
            <a:r>
              <a:rPr lang="en-US" dirty="0" err="1"/>
              <a:t>אֵינָם</a:t>
            </a:r>
            <a:r>
              <a:rPr lang="en-US" dirty="0"/>
              <a:t> </a:t>
            </a:r>
            <a:r>
              <a:rPr lang="en-US" dirty="0" err="1"/>
              <a:t>אֶל</a:t>
            </a:r>
            <a:r>
              <a:rPr lang="en-US" dirty="0"/>
              <a:t>ָּא </a:t>
            </a:r>
            <a:r>
              <a:rPr lang="en-US" dirty="0" err="1"/>
              <a:t>לְנוֹי</a:t>
            </a:r>
            <a:r>
              <a:rPr lang="en-US" dirty="0"/>
              <a:t> כְּ</a:t>
            </a:r>
            <a:r>
              <a:rPr lang="en-US" dirty="0" err="1"/>
              <a:t>דֵי</a:t>
            </a:r>
            <a:r>
              <a:rPr lang="en-US" dirty="0"/>
              <a:t> שֶׁלֹּא </a:t>
            </a:r>
            <a:r>
              <a:rPr lang="en-US" dirty="0" err="1"/>
              <a:t>יִט</a:t>
            </a:r>
            <a:r>
              <a:rPr lang="en-US" dirty="0"/>
              <a:t>ְּ</a:t>
            </a:r>
            <a:r>
              <a:rPr lang="en-US" dirty="0" err="1"/>
              <a:t>עו</a:t>
            </a:r>
            <a:r>
              <a:rPr lang="en-US" dirty="0"/>
              <a:t>ּ בָּ</a:t>
            </a:r>
            <a:r>
              <a:rPr lang="en-US" dirty="0" err="1"/>
              <a:t>הֶן</a:t>
            </a:r>
            <a:r>
              <a:rPr lang="en-US" dirty="0"/>
              <a:t> </a:t>
            </a:r>
            <a:r>
              <a:rPr lang="en-US" dirty="0" err="1"/>
              <a:t>הַטּוֹעִים</a:t>
            </a:r>
            <a:r>
              <a:rPr lang="en-US" dirty="0"/>
              <a:t> </a:t>
            </a:r>
            <a:r>
              <a:rPr lang="en-US" dirty="0" err="1"/>
              <a:t>וִידַמּו</a:t>
            </a:r>
            <a:r>
              <a:rPr lang="en-US" dirty="0"/>
              <a:t>ּ שֶׁ</a:t>
            </a:r>
            <a:r>
              <a:rPr lang="en-US" dirty="0" err="1"/>
              <a:t>הֵם</a:t>
            </a:r>
            <a:r>
              <a:rPr lang="en-US" dirty="0"/>
              <a:t> </a:t>
            </a:r>
            <a:r>
              <a:rPr lang="en-US" dirty="0" err="1"/>
              <a:t>לַעֲבוֹדַת</a:t>
            </a:r>
            <a:r>
              <a:rPr lang="en-US" dirty="0"/>
              <a:t> </a:t>
            </a:r>
            <a:r>
              <a:rPr lang="en-US" dirty="0" err="1"/>
              <a:t>כּוֹכָבִים</a:t>
            </a:r>
            <a:r>
              <a:rPr lang="en-US" dirty="0"/>
              <a:t>. </a:t>
            </a:r>
            <a:r>
              <a:rPr lang="en-US" dirty="0" err="1"/>
              <a:t>וְאֵין</a:t>
            </a:r>
            <a:r>
              <a:rPr lang="en-US" dirty="0"/>
              <a:t> </a:t>
            </a:r>
            <a:r>
              <a:rPr lang="en-US" dirty="0" err="1"/>
              <a:t>אִסּוּר</a:t>
            </a:r>
            <a:r>
              <a:rPr lang="en-US" dirty="0"/>
              <a:t> </a:t>
            </a:r>
            <a:r>
              <a:rPr lang="en-US" dirty="0" err="1"/>
              <a:t>לָצוּר</a:t>
            </a:r>
            <a:r>
              <a:rPr lang="en-US" dirty="0"/>
              <a:t> </a:t>
            </a:r>
            <a:r>
              <a:rPr lang="en-US" dirty="0" err="1"/>
              <a:t>לְנוֹי</a:t>
            </a:r>
            <a:r>
              <a:rPr lang="en-US" dirty="0"/>
              <a:t> </a:t>
            </a:r>
            <a:r>
              <a:rPr lang="en-US" dirty="0" err="1"/>
              <a:t>אֶל</a:t>
            </a:r>
            <a:r>
              <a:rPr lang="en-US" dirty="0"/>
              <a:t>ָּא </a:t>
            </a:r>
            <a:r>
              <a:rPr lang="en-US" dirty="0" err="1"/>
              <a:t>צוּרַת</a:t>
            </a:r>
            <a:r>
              <a:rPr lang="en-US" dirty="0"/>
              <a:t> </a:t>
            </a:r>
            <a:r>
              <a:rPr lang="en-US" dirty="0" err="1"/>
              <a:t>הָאָדָם</a:t>
            </a:r>
            <a:r>
              <a:rPr lang="en-US" dirty="0"/>
              <a:t> בִּ</a:t>
            </a:r>
            <a:r>
              <a:rPr lang="en-US" dirty="0" err="1"/>
              <a:t>לְבַד</a:t>
            </a:r>
            <a:r>
              <a:rPr lang="en-US" dirty="0"/>
              <a:t>. </a:t>
            </a:r>
            <a:r>
              <a:rPr lang="en-US" dirty="0" err="1"/>
              <a:t>לְפִיכָך</a:t>
            </a:r>
            <a:r>
              <a:rPr lang="en-US" dirty="0"/>
              <a:t>ְ </a:t>
            </a:r>
            <a:r>
              <a:rPr lang="en-US" dirty="0" err="1"/>
              <a:t>אֵין</a:t>
            </a:r>
            <a:r>
              <a:rPr lang="en-US" dirty="0"/>
              <a:t> </a:t>
            </a:r>
            <a:r>
              <a:rPr lang="en-US" dirty="0" err="1"/>
              <a:t>מְצַי</a:t>
            </a:r>
            <a:r>
              <a:rPr lang="en-US" dirty="0"/>
              <a:t>ְּ</a:t>
            </a:r>
            <a:r>
              <a:rPr lang="en-US" dirty="0" err="1"/>
              <a:t>רִים</a:t>
            </a:r>
            <a:r>
              <a:rPr lang="en-US" dirty="0"/>
              <a:t> </a:t>
            </a:r>
            <a:r>
              <a:rPr lang="en-US" dirty="0" err="1"/>
              <a:t>לֹא</a:t>
            </a:r>
            <a:r>
              <a:rPr lang="en-US" dirty="0"/>
              <a:t> בְּ</a:t>
            </a:r>
            <a:r>
              <a:rPr lang="en-US" dirty="0" err="1"/>
              <a:t>עֵץ</a:t>
            </a:r>
            <a:r>
              <a:rPr lang="en-US" dirty="0"/>
              <a:t> </a:t>
            </a:r>
            <a:r>
              <a:rPr lang="en-US" dirty="0" err="1"/>
              <a:t>וְלֹא</a:t>
            </a:r>
            <a:r>
              <a:rPr lang="en-US" dirty="0"/>
              <a:t> בְּ</a:t>
            </a:r>
            <a:r>
              <a:rPr lang="en-US" dirty="0" err="1"/>
              <a:t>סִיד</a:t>
            </a:r>
            <a:r>
              <a:rPr lang="en-US" dirty="0"/>
              <a:t> </a:t>
            </a:r>
            <a:r>
              <a:rPr lang="en-US" dirty="0" err="1"/>
              <a:t>וְלֹא</a:t>
            </a:r>
            <a:r>
              <a:rPr lang="en-US" dirty="0"/>
              <a:t> בְּ</a:t>
            </a:r>
            <a:r>
              <a:rPr lang="en-US" dirty="0" err="1"/>
              <a:t>אֶבֶן</a:t>
            </a:r>
            <a:r>
              <a:rPr lang="en-US" dirty="0"/>
              <a:t> </a:t>
            </a:r>
            <a:r>
              <a:rPr lang="en-US" dirty="0" err="1"/>
              <a:t>צוּרַת</a:t>
            </a:r>
            <a:r>
              <a:rPr lang="en-US" dirty="0"/>
              <a:t> </a:t>
            </a:r>
            <a:r>
              <a:rPr lang="en-US" dirty="0" err="1"/>
              <a:t>הָאָדָם</a:t>
            </a:r>
            <a:r>
              <a:rPr lang="en-US" dirty="0"/>
              <a:t>. </a:t>
            </a:r>
            <a:r>
              <a:rPr lang="en-US" dirty="0" err="1"/>
              <a:t>וְהוּא</a:t>
            </a:r>
            <a:r>
              <a:rPr lang="en-US" dirty="0"/>
              <a:t> שֶׁתִּ</a:t>
            </a:r>
            <a:r>
              <a:rPr lang="en-US" dirty="0" err="1"/>
              <a:t>הְיֶה</a:t>
            </a:r>
            <a:r>
              <a:rPr lang="en-US" dirty="0"/>
              <a:t> </a:t>
            </a:r>
            <a:r>
              <a:rPr lang="en-US" dirty="0" err="1"/>
              <a:t>הַצּוּרָה</a:t>
            </a:r>
            <a:r>
              <a:rPr lang="en-US" dirty="0"/>
              <a:t> </a:t>
            </a:r>
            <a:r>
              <a:rPr lang="en-US" dirty="0" err="1"/>
              <a:t>בּוֹלֶטֶת</a:t>
            </a:r>
            <a:r>
              <a:rPr lang="en-US" dirty="0"/>
              <a:t> כְּ</a:t>
            </a:r>
            <a:r>
              <a:rPr lang="en-US" dirty="0" err="1"/>
              <a:t>גוֹן</a:t>
            </a:r>
            <a:r>
              <a:rPr lang="en-US" dirty="0"/>
              <a:t> </a:t>
            </a:r>
            <a:r>
              <a:rPr lang="en-US" dirty="0" err="1"/>
              <a:t>הַצ</a:t>
            </a:r>
            <a:r>
              <a:rPr lang="en-US" dirty="0"/>
              <a:t>ִּ</a:t>
            </a:r>
            <a:r>
              <a:rPr lang="en-US" dirty="0" err="1"/>
              <a:t>יּוּר</a:t>
            </a:r>
            <a:r>
              <a:rPr lang="en-US" dirty="0"/>
              <a:t> </a:t>
            </a:r>
            <a:r>
              <a:rPr lang="en-US" dirty="0" err="1"/>
              <a:t>וְהַכ</a:t>
            </a:r>
            <a:r>
              <a:rPr lang="en-US" dirty="0"/>
              <a:t>ִּ</a:t>
            </a:r>
            <a:r>
              <a:rPr lang="en-US" dirty="0" err="1"/>
              <a:t>יּוּר</a:t>
            </a:r>
            <a:r>
              <a:rPr lang="en-US" dirty="0"/>
              <a:t> שֶׁבַּטְּ</a:t>
            </a:r>
            <a:r>
              <a:rPr lang="en-US" dirty="0" err="1"/>
              <a:t>רַקְלִין</a:t>
            </a:r>
            <a:r>
              <a:rPr lang="en-US" dirty="0"/>
              <a:t> </a:t>
            </a:r>
            <a:r>
              <a:rPr lang="en-US" dirty="0" err="1"/>
              <a:t>וְכַיּוֹצֵא</a:t>
            </a:r>
            <a:r>
              <a:rPr lang="en-US" dirty="0"/>
              <a:t> בָּ</a:t>
            </a:r>
            <a:r>
              <a:rPr lang="en-US" dirty="0" err="1"/>
              <a:t>הֶן</a:t>
            </a:r>
            <a:r>
              <a:rPr lang="en-US" dirty="0"/>
              <a:t> </a:t>
            </a:r>
            <a:r>
              <a:rPr lang="en-US" dirty="0" err="1"/>
              <a:t>וְאִם</a:t>
            </a:r>
            <a:r>
              <a:rPr lang="en-US" dirty="0"/>
              <a:t> </a:t>
            </a:r>
            <a:r>
              <a:rPr lang="en-US" dirty="0" err="1"/>
              <a:t>צָר</a:t>
            </a:r>
            <a:r>
              <a:rPr lang="en-US" dirty="0"/>
              <a:t> </a:t>
            </a:r>
            <a:r>
              <a:rPr lang="en-US" dirty="0" err="1"/>
              <a:t>לוֹקֵה</a:t>
            </a:r>
            <a:r>
              <a:rPr lang="en-US" dirty="0"/>
              <a:t>. </a:t>
            </a:r>
            <a:r>
              <a:rPr lang="en-US" dirty="0" err="1"/>
              <a:t>אֲבָל</a:t>
            </a:r>
            <a:r>
              <a:rPr lang="en-US" dirty="0"/>
              <a:t> </a:t>
            </a:r>
            <a:r>
              <a:rPr lang="en-US" dirty="0" err="1"/>
              <a:t>אִם</a:t>
            </a:r>
            <a:r>
              <a:rPr lang="en-US" dirty="0"/>
              <a:t> </a:t>
            </a:r>
            <a:r>
              <a:rPr lang="en-US" dirty="0" err="1"/>
              <a:t>הָיִתָה</a:t>
            </a:r>
            <a:r>
              <a:rPr lang="en-US" dirty="0"/>
              <a:t> </a:t>
            </a:r>
            <a:r>
              <a:rPr lang="en-US" dirty="0" err="1"/>
              <a:t>הַצּוּרָה</a:t>
            </a:r>
            <a:r>
              <a:rPr lang="en-US" dirty="0"/>
              <a:t> </a:t>
            </a:r>
            <a:r>
              <a:rPr lang="en-US" dirty="0" err="1"/>
              <a:t>מֵש</a:t>
            </a:r>
            <a:r>
              <a:rPr lang="en-US" dirty="0"/>
              <a:t>ִׁ</a:t>
            </a:r>
            <a:r>
              <a:rPr lang="en-US" dirty="0" err="1"/>
              <a:t>קַעַת</a:t>
            </a:r>
            <a:r>
              <a:rPr lang="en-US" dirty="0"/>
              <a:t> </a:t>
            </a:r>
            <a:r>
              <a:rPr lang="en-US" dirty="0" err="1"/>
              <a:t>או</a:t>
            </a:r>
            <a:r>
              <a:rPr lang="en-US" dirty="0"/>
              <a:t>ֹ </a:t>
            </a:r>
            <a:r>
              <a:rPr lang="en-US" dirty="0" err="1"/>
              <a:t>צוּרָה</a:t>
            </a:r>
            <a:r>
              <a:rPr lang="en-US" dirty="0"/>
              <a:t> שֶׁל </a:t>
            </a:r>
            <a:r>
              <a:rPr lang="en-US" dirty="0" err="1"/>
              <a:t>סַמ</a:t>
            </a:r>
            <a:r>
              <a:rPr lang="en-US" dirty="0"/>
              <a:t>ָּ</a:t>
            </a:r>
            <a:r>
              <a:rPr lang="en-US" dirty="0" err="1"/>
              <a:t>נִין</a:t>
            </a:r>
            <a:r>
              <a:rPr lang="en-US" dirty="0"/>
              <a:t> כְּ</a:t>
            </a:r>
            <a:r>
              <a:rPr lang="en-US" dirty="0" err="1"/>
              <a:t>גוֹן</a:t>
            </a:r>
            <a:r>
              <a:rPr lang="en-US" dirty="0"/>
              <a:t> </a:t>
            </a:r>
            <a:r>
              <a:rPr lang="en-US" dirty="0" err="1"/>
              <a:t>הַצּוּרוֹת</a:t>
            </a:r>
            <a:r>
              <a:rPr lang="en-US" dirty="0"/>
              <a:t> שֵׁ</a:t>
            </a:r>
            <a:r>
              <a:rPr lang="en-US" dirty="0" err="1"/>
              <a:t>עַל</a:t>
            </a:r>
            <a:r>
              <a:rPr lang="en-US" dirty="0"/>
              <a:t> גַּבֵּי </a:t>
            </a:r>
            <a:r>
              <a:rPr lang="en-US" dirty="0" err="1"/>
              <a:t>הַלּוּחוֹת</a:t>
            </a:r>
            <a:r>
              <a:rPr lang="en-US" dirty="0"/>
              <a:t> </a:t>
            </a:r>
            <a:r>
              <a:rPr lang="en-US" dirty="0" err="1"/>
              <a:t>וִהַט</a:t>
            </a:r>
            <a:r>
              <a:rPr lang="en-US" dirty="0"/>
              <a:t>ַּ</a:t>
            </a:r>
            <a:r>
              <a:rPr lang="en-US" dirty="0" err="1"/>
              <a:t>בְלִיּוֹת</a:t>
            </a:r>
            <a:r>
              <a:rPr lang="en-US" dirty="0"/>
              <a:t> </a:t>
            </a:r>
            <a:r>
              <a:rPr lang="en-US" dirty="0" err="1"/>
              <a:t>או</a:t>
            </a:r>
            <a:r>
              <a:rPr lang="en-US" dirty="0"/>
              <a:t>ֹ </a:t>
            </a:r>
            <a:r>
              <a:rPr lang="en-US" dirty="0" err="1"/>
              <a:t>צוּרוֹת</a:t>
            </a:r>
            <a:r>
              <a:rPr lang="en-US" dirty="0"/>
              <a:t> שֶׁ</a:t>
            </a:r>
            <a:r>
              <a:rPr lang="en-US" dirty="0" err="1"/>
              <a:t>רוֹקְמִין</a:t>
            </a:r>
            <a:r>
              <a:rPr lang="en-US" dirty="0"/>
              <a:t> בָּ</a:t>
            </a:r>
            <a:r>
              <a:rPr lang="en-US" dirty="0" err="1"/>
              <a:t>אָרִיג</a:t>
            </a:r>
            <a:r>
              <a:rPr lang="en-US" dirty="0"/>
              <a:t> </a:t>
            </a:r>
            <a:r>
              <a:rPr lang="en-US" dirty="0" err="1"/>
              <a:t>הֲרֵי</a:t>
            </a:r>
            <a:r>
              <a:rPr lang="en-US" dirty="0"/>
              <a:t> </a:t>
            </a:r>
            <a:r>
              <a:rPr lang="en-US" dirty="0" err="1"/>
              <a:t>אֵלּו</a:t>
            </a:r>
            <a:r>
              <a:rPr lang="en-US" dirty="0"/>
              <a:t>ּ </a:t>
            </a:r>
            <a:r>
              <a:rPr lang="en-US" dirty="0" err="1"/>
              <a:t>מֻת</a:t>
            </a:r>
            <a:r>
              <a:rPr lang="en-US" dirty="0"/>
              <a:t>ָּ</a:t>
            </a:r>
            <a:r>
              <a:rPr lang="en-US" dirty="0" err="1"/>
              <a:t>רוֹת</a:t>
            </a:r>
            <a:r>
              <a:rPr lang="en-US" dirty="0"/>
              <a:t>:</a:t>
            </a:r>
          </a:p>
          <a:p>
            <a:pPr marL="0" indent="0" algn="just" rtl="1">
              <a:buNone/>
            </a:pPr>
            <a:r>
              <a:rPr lang="he-IL" dirty="0"/>
              <a:t>רמב"ם הלכות עבודה זרה ג:י</a:t>
            </a:r>
            <a:endParaRPr lang="en-US" dirty="0"/>
          </a:p>
        </p:txBody>
      </p:sp>
    </p:spTree>
    <p:extLst>
      <p:ext uri="{BB962C8B-B14F-4D97-AF65-F5344CB8AC3E}">
        <p14:creationId xmlns:p14="http://schemas.microsoft.com/office/powerpoint/2010/main" val="2206139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E52F0-D1AA-433D-BFDD-8A4D1D0EE504}"/>
              </a:ext>
            </a:extLst>
          </p:cNvPr>
          <p:cNvSpPr>
            <a:spLocks noGrp="1"/>
          </p:cNvSpPr>
          <p:nvPr>
            <p:ph type="title"/>
          </p:nvPr>
        </p:nvSpPr>
        <p:spPr/>
        <p:txBody>
          <a:bodyPr/>
          <a:lstStyle/>
          <a:p>
            <a:r>
              <a:rPr lang="en-US" dirty="0"/>
              <a:t>Its not a man</a:t>
            </a:r>
          </a:p>
        </p:txBody>
      </p:sp>
      <p:sp>
        <p:nvSpPr>
          <p:cNvPr id="3" name="Content Placeholder 2">
            <a:extLst>
              <a:ext uri="{FF2B5EF4-FFF2-40B4-BE49-F238E27FC236}">
                <a16:creationId xmlns:a16="http://schemas.microsoft.com/office/drawing/2014/main" id="{A695BB3A-51EF-48C0-9DEA-6C4D63766173}"/>
              </a:ext>
            </a:extLst>
          </p:cNvPr>
          <p:cNvSpPr>
            <a:spLocks noGrp="1"/>
          </p:cNvSpPr>
          <p:nvPr>
            <p:ph sz="half" idx="1"/>
          </p:nvPr>
        </p:nvSpPr>
        <p:spPr/>
        <p:txBody>
          <a:bodyPr/>
          <a:lstStyle/>
          <a:p>
            <a:pPr marL="0" indent="0">
              <a:buNone/>
            </a:pPr>
            <a:r>
              <a:rPr lang="en-US" dirty="0"/>
              <a:t>Rabbeinu Asher Avoda Zara 3:5</a:t>
            </a:r>
          </a:p>
          <a:p>
            <a:pPr marL="0" indent="0" algn="just">
              <a:buNone/>
            </a:pPr>
            <a:r>
              <a:rPr lang="en-US" dirty="0"/>
              <a:t>The prohibition to construct images of man and dragons only applies to a complete statue, but a bust of the head alone or a body without a head is permitted. Because this isn’t part of Lo </a:t>
            </a:r>
            <a:r>
              <a:rPr lang="en-US" dirty="0" err="1"/>
              <a:t>Taasun</a:t>
            </a:r>
            <a:r>
              <a:rPr lang="en-US" dirty="0"/>
              <a:t> </a:t>
            </a:r>
            <a:r>
              <a:rPr lang="en-US" dirty="0" err="1"/>
              <a:t>Oti</a:t>
            </a:r>
            <a:r>
              <a:rPr lang="en-US" dirty="0"/>
              <a:t>, do not make Me, and there is no suspicion of idol worship with an incomplete form. </a:t>
            </a:r>
          </a:p>
        </p:txBody>
      </p:sp>
      <p:sp>
        <p:nvSpPr>
          <p:cNvPr id="4" name="Content Placeholder 3">
            <a:extLst>
              <a:ext uri="{FF2B5EF4-FFF2-40B4-BE49-F238E27FC236}">
                <a16:creationId xmlns:a16="http://schemas.microsoft.com/office/drawing/2014/main" id="{7E7DFB99-3B4C-4F30-BD01-EB93EF694127}"/>
              </a:ext>
            </a:extLst>
          </p:cNvPr>
          <p:cNvSpPr>
            <a:spLocks noGrp="1"/>
          </p:cNvSpPr>
          <p:nvPr>
            <p:ph sz="half" idx="2"/>
          </p:nvPr>
        </p:nvSpPr>
        <p:spPr/>
        <p:txBody>
          <a:bodyPr/>
          <a:lstStyle/>
          <a:p>
            <a:pPr marL="0" indent="0" algn="r" rtl="1">
              <a:buNone/>
            </a:pPr>
            <a:r>
              <a:rPr lang="he-IL" dirty="0" err="1"/>
              <a:t>רא"ש</a:t>
            </a:r>
            <a:r>
              <a:rPr lang="he-IL" dirty="0"/>
              <a:t> מסכת עבודה זרה ג:ה</a:t>
            </a:r>
          </a:p>
          <a:p>
            <a:pPr marL="0" indent="0" algn="just" rtl="1">
              <a:buNone/>
            </a:pPr>
            <a:r>
              <a:rPr lang="he-IL" dirty="0"/>
              <a:t>והאי </a:t>
            </a:r>
            <a:r>
              <a:rPr lang="he-IL" dirty="0" err="1"/>
              <a:t>דאסרינן</a:t>
            </a:r>
            <a:r>
              <a:rPr lang="he-IL" dirty="0"/>
              <a:t> צורת אדם ודרקון </a:t>
            </a:r>
            <a:r>
              <a:rPr lang="he-IL" dirty="0" err="1"/>
              <a:t>דוקא</a:t>
            </a:r>
            <a:r>
              <a:rPr lang="he-IL" dirty="0"/>
              <a:t> בגולם שלם אבל צורת הראש בלא גוף שלם מותר ולא תעשון אותי </a:t>
            </a:r>
            <a:r>
              <a:rPr lang="he-IL" dirty="0" err="1"/>
              <a:t>דרשינן</a:t>
            </a:r>
            <a:r>
              <a:rPr lang="he-IL" dirty="0"/>
              <a:t> וגם </a:t>
            </a:r>
            <a:r>
              <a:rPr lang="he-IL" dirty="0" err="1"/>
              <a:t>ליכא</a:t>
            </a:r>
            <a:r>
              <a:rPr lang="he-IL" dirty="0"/>
              <a:t> </a:t>
            </a:r>
            <a:r>
              <a:rPr lang="he-IL" dirty="0" err="1"/>
              <a:t>חשדא</a:t>
            </a:r>
            <a:r>
              <a:rPr lang="he-IL" dirty="0"/>
              <a:t> אם אין כל הדמות שלם </a:t>
            </a:r>
            <a:endParaRPr lang="en-US" dirty="0"/>
          </a:p>
        </p:txBody>
      </p:sp>
    </p:spTree>
    <p:extLst>
      <p:ext uri="{BB962C8B-B14F-4D97-AF65-F5344CB8AC3E}">
        <p14:creationId xmlns:p14="http://schemas.microsoft.com/office/powerpoint/2010/main" val="2757722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6896</TotalTime>
  <Words>2792</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Human Images</vt:lpstr>
      <vt:lpstr>Bird’s Head  Hagaadah </vt:lpstr>
      <vt:lpstr>Shemot 20:19-20</vt:lpstr>
      <vt:lpstr>Don’t make a man (Rosh HaShannah 24b)</vt:lpstr>
      <vt:lpstr>Statues</vt:lpstr>
      <vt:lpstr>אנדרטא של מלך Statue of the King</vt:lpstr>
      <vt:lpstr>Flavius Josephus Antiquity of the Jews Book 18 Chapter 3 </vt:lpstr>
      <vt:lpstr>Rambam - </vt:lpstr>
      <vt:lpstr>Its not a man</vt:lpstr>
      <vt:lpstr>So what about dolls and figurines?  (Rabbi Ovadia Yosef – Yechave Daat 3:64)</vt:lpstr>
      <vt:lpstr>Gedolim Pictures or Forbidden Photos?</vt:lpstr>
      <vt:lpstr>PowerPoint Presentation</vt:lpstr>
      <vt:lpstr>So can we get photographed?</vt:lpstr>
      <vt:lpstr>R’ Meshulam Rath’s Wrath (Kol Mevaser 1:14)</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Images</dc:title>
  <dc:creator>Chaim</dc:creator>
  <cp:lastModifiedBy>Chaim</cp:lastModifiedBy>
  <cp:revision>23</cp:revision>
  <dcterms:created xsi:type="dcterms:W3CDTF">2021-06-11T13:54:27Z</dcterms:created>
  <dcterms:modified xsi:type="dcterms:W3CDTF">2021-06-17T12:29:39Z</dcterms:modified>
</cp:coreProperties>
</file>