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3" r:id="rId3"/>
    <p:sldId id="257" r:id="rId4"/>
    <p:sldId id="262" r:id="rId5"/>
    <p:sldId id="259" r:id="rId6"/>
    <p:sldId id="265" r:id="rId7"/>
    <p:sldId id="277" r:id="rId8"/>
    <p:sldId id="266" r:id="rId9"/>
    <p:sldId id="267" r:id="rId10"/>
    <p:sldId id="268" r:id="rId11"/>
    <p:sldId id="269" r:id="rId12"/>
    <p:sldId id="270" r:id="rId13"/>
    <p:sldId id="271" r:id="rId14"/>
    <p:sldId id="272" r:id="rId15"/>
    <p:sldId id="273" r:id="rId16"/>
    <p:sldId id="274" r:id="rId17"/>
    <p:sldId id="275" r:id="rId18"/>
    <p:sldId id="276" r:id="rId19"/>
    <p:sldId id="264" r:id="rId20"/>
    <p:sldId id="260" r:id="rId21"/>
    <p:sldId id="279" r:id="rId22"/>
    <p:sldId id="278" r:id="rId23"/>
    <p:sldId id="285" r:id="rId24"/>
    <p:sldId id="280" r:id="rId25"/>
    <p:sldId id="287" r:id="rId26"/>
    <p:sldId id="284" r:id="rId27"/>
    <p:sldId id="283" r:id="rId28"/>
    <p:sldId id="282" r:id="rId29"/>
    <p:sldId id="281"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210" y="8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C74CF5-90CF-4A22-A263-7DDBE0F85C84}"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630CF-C1FA-438E-8FC3-B0E752D23775}" type="slidenum">
              <a:rPr lang="en-US" smtClean="0"/>
              <a:t>‹#›</a:t>
            </a:fld>
            <a:endParaRPr lang="en-US"/>
          </a:p>
        </p:txBody>
      </p:sp>
    </p:spTree>
    <p:extLst>
      <p:ext uri="{BB962C8B-B14F-4D97-AF65-F5344CB8AC3E}">
        <p14:creationId xmlns:p14="http://schemas.microsoft.com/office/powerpoint/2010/main" val="64076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74CF5-90CF-4A22-A263-7DDBE0F85C84}"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630CF-C1FA-438E-8FC3-B0E752D23775}" type="slidenum">
              <a:rPr lang="en-US" smtClean="0"/>
              <a:t>‹#›</a:t>
            </a:fld>
            <a:endParaRPr lang="en-US"/>
          </a:p>
        </p:txBody>
      </p:sp>
    </p:spTree>
    <p:extLst>
      <p:ext uri="{BB962C8B-B14F-4D97-AF65-F5344CB8AC3E}">
        <p14:creationId xmlns:p14="http://schemas.microsoft.com/office/powerpoint/2010/main" val="412689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74CF5-90CF-4A22-A263-7DDBE0F85C84}"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630CF-C1FA-438E-8FC3-B0E752D23775}" type="slidenum">
              <a:rPr lang="en-US" smtClean="0"/>
              <a:t>‹#›</a:t>
            </a:fld>
            <a:endParaRPr lang="en-US"/>
          </a:p>
        </p:txBody>
      </p:sp>
    </p:spTree>
    <p:extLst>
      <p:ext uri="{BB962C8B-B14F-4D97-AF65-F5344CB8AC3E}">
        <p14:creationId xmlns:p14="http://schemas.microsoft.com/office/powerpoint/2010/main" val="102722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C74CF5-90CF-4A22-A263-7DDBE0F85C84}"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630CF-C1FA-438E-8FC3-B0E752D23775}" type="slidenum">
              <a:rPr lang="en-US" smtClean="0"/>
              <a:t>‹#›</a:t>
            </a:fld>
            <a:endParaRPr lang="en-US"/>
          </a:p>
        </p:txBody>
      </p:sp>
    </p:spTree>
    <p:extLst>
      <p:ext uri="{BB962C8B-B14F-4D97-AF65-F5344CB8AC3E}">
        <p14:creationId xmlns:p14="http://schemas.microsoft.com/office/powerpoint/2010/main" val="243201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C74CF5-90CF-4A22-A263-7DDBE0F85C84}"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630CF-C1FA-438E-8FC3-B0E752D23775}" type="slidenum">
              <a:rPr lang="en-US" smtClean="0"/>
              <a:t>‹#›</a:t>
            </a:fld>
            <a:endParaRPr lang="en-US"/>
          </a:p>
        </p:txBody>
      </p:sp>
    </p:spTree>
    <p:extLst>
      <p:ext uri="{BB962C8B-B14F-4D97-AF65-F5344CB8AC3E}">
        <p14:creationId xmlns:p14="http://schemas.microsoft.com/office/powerpoint/2010/main" val="199411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C74CF5-90CF-4A22-A263-7DDBE0F85C84}"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630CF-C1FA-438E-8FC3-B0E752D23775}" type="slidenum">
              <a:rPr lang="en-US" smtClean="0"/>
              <a:t>‹#›</a:t>
            </a:fld>
            <a:endParaRPr lang="en-US"/>
          </a:p>
        </p:txBody>
      </p:sp>
    </p:spTree>
    <p:extLst>
      <p:ext uri="{BB962C8B-B14F-4D97-AF65-F5344CB8AC3E}">
        <p14:creationId xmlns:p14="http://schemas.microsoft.com/office/powerpoint/2010/main" val="3850507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C74CF5-90CF-4A22-A263-7DDBE0F85C84}" type="datetimeFigureOut">
              <a:rPr lang="en-US" smtClean="0"/>
              <a:t>5/30/2021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F630CF-C1FA-438E-8FC3-B0E752D23775}" type="slidenum">
              <a:rPr lang="en-US" smtClean="0"/>
              <a:t>‹#›</a:t>
            </a:fld>
            <a:endParaRPr lang="en-US"/>
          </a:p>
        </p:txBody>
      </p:sp>
    </p:spTree>
    <p:extLst>
      <p:ext uri="{BB962C8B-B14F-4D97-AF65-F5344CB8AC3E}">
        <p14:creationId xmlns:p14="http://schemas.microsoft.com/office/powerpoint/2010/main" val="305280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C74CF5-90CF-4A22-A263-7DDBE0F85C84}" type="datetimeFigureOut">
              <a:rPr lang="en-US" smtClean="0"/>
              <a:t>5/30/2021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F630CF-C1FA-438E-8FC3-B0E752D23775}" type="slidenum">
              <a:rPr lang="en-US" smtClean="0"/>
              <a:t>‹#›</a:t>
            </a:fld>
            <a:endParaRPr lang="en-US"/>
          </a:p>
        </p:txBody>
      </p:sp>
    </p:spTree>
    <p:extLst>
      <p:ext uri="{BB962C8B-B14F-4D97-AF65-F5344CB8AC3E}">
        <p14:creationId xmlns:p14="http://schemas.microsoft.com/office/powerpoint/2010/main" val="369859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74CF5-90CF-4A22-A263-7DDBE0F85C84}" type="datetimeFigureOut">
              <a:rPr lang="en-US" smtClean="0"/>
              <a:t>5/30/2021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F630CF-C1FA-438E-8FC3-B0E752D23775}" type="slidenum">
              <a:rPr lang="en-US" smtClean="0"/>
              <a:t>‹#›</a:t>
            </a:fld>
            <a:endParaRPr lang="en-US"/>
          </a:p>
        </p:txBody>
      </p:sp>
    </p:spTree>
    <p:extLst>
      <p:ext uri="{BB962C8B-B14F-4D97-AF65-F5344CB8AC3E}">
        <p14:creationId xmlns:p14="http://schemas.microsoft.com/office/powerpoint/2010/main" val="1150471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74CF5-90CF-4A22-A263-7DDBE0F85C84}"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630CF-C1FA-438E-8FC3-B0E752D23775}" type="slidenum">
              <a:rPr lang="en-US" smtClean="0"/>
              <a:t>‹#›</a:t>
            </a:fld>
            <a:endParaRPr lang="en-US"/>
          </a:p>
        </p:txBody>
      </p:sp>
    </p:spTree>
    <p:extLst>
      <p:ext uri="{BB962C8B-B14F-4D97-AF65-F5344CB8AC3E}">
        <p14:creationId xmlns:p14="http://schemas.microsoft.com/office/powerpoint/2010/main" val="352128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74CF5-90CF-4A22-A263-7DDBE0F85C84}"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630CF-C1FA-438E-8FC3-B0E752D23775}" type="slidenum">
              <a:rPr lang="en-US" smtClean="0"/>
              <a:t>‹#›</a:t>
            </a:fld>
            <a:endParaRPr lang="en-US"/>
          </a:p>
        </p:txBody>
      </p:sp>
    </p:spTree>
    <p:extLst>
      <p:ext uri="{BB962C8B-B14F-4D97-AF65-F5344CB8AC3E}">
        <p14:creationId xmlns:p14="http://schemas.microsoft.com/office/powerpoint/2010/main" val="163543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74CF5-90CF-4A22-A263-7DDBE0F85C84}" type="datetimeFigureOut">
              <a:rPr lang="en-US" smtClean="0"/>
              <a:t>5/30/2021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630CF-C1FA-438E-8FC3-B0E752D23775}" type="slidenum">
              <a:rPr lang="en-US" smtClean="0"/>
              <a:t>‹#›</a:t>
            </a:fld>
            <a:endParaRPr lang="en-US"/>
          </a:p>
        </p:txBody>
      </p:sp>
    </p:spTree>
    <p:extLst>
      <p:ext uri="{BB962C8B-B14F-4D97-AF65-F5344CB8AC3E}">
        <p14:creationId xmlns:p14="http://schemas.microsoft.com/office/powerpoint/2010/main" val="394469511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onnieroseart.com/installations-public-gallery?author=568a00ded8af102bf3ead2b3#show-archive" TargetMode="External"/><Relationship Id="rId2" Type="http://schemas.openxmlformats.org/officeDocument/2006/relationships/hyperlink" Target="https://connieroseart.com/installations-public-gallery/2016/7/1/mural-for-yeshiva-university-library-nyc-201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DD40D-C34B-4C72-8F75-BBEFE97C8CBC}"/>
              </a:ext>
            </a:extLst>
          </p:cNvPr>
          <p:cNvSpPr>
            <a:spLocks noGrp="1"/>
          </p:cNvSpPr>
          <p:nvPr>
            <p:ph type="ctrTitle"/>
          </p:nvPr>
        </p:nvSpPr>
        <p:spPr/>
        <p:txBody>
          <a:bodyPr/>
          <a:lstStyle/>
          <a:p>
            <a:r>
              <a:rPr lang="en-US" dirty="0"/>
              <a:t>Symbolism in Jewish Art</a:t>
            </a:r>
            <a:br>
              <a:rPr lang="en-US" dirty="0"/>
            </a:br>
            <a:r>
              <a:rPr lang="en-US" dirty="0"/>
              <a:t>Sun, Moon, &amp; Stars</a:t>
            </a:r>
          </a:p>
        </p:txBody>
      </p:sp>
      <p:sp>
        <p:nvSpPr>
          <p:cNvPr id="3" name="Subtitle 2">
            <a:extLst>
              <a:ext uri="{FF2B5EF4-FFF2-40B4-BE49-F238E27FC236}">
                <a16:creationId xmlns:a16="http://schemas.microsoft.com/office/drawing/2014/main" id="{E53B3CCE-8E33-46B5-8FA5-26F8078AE535}"/>
              </a:ext>
            </a:extLst>
          </p:cNvPr>
          <p:cNvSpPr>
            <a:spLocks noGrp="1"/>
          </p:cNvSpPr>
          <p:nvPr>
            <p:ph type="subTitle" idx="1"/>
          </p:nvPr>
        </p:nvSpPr>
        <p:spPr/>
        <p:txBody>
          <a:bodyPr/>
          <a:lstStyle/>
          <a:p>
            <a:r>
              <a:rPr lang="en-US" dirty="0"/>
              <a:t>Rabbi Chaim Metzger </a:t>
            </a:r>
          </a:p>
          <a:p>
            <a:r>
              <a:rPr lang="en-US" dirty="0"/>
              <a:t>cmetzger@torontotorah.com</a:t>
            </a:r>
          </a:p>
        </p:txBody>
      </p:sp>
      <p:pic>
        <p:nvPicPr>
          <p:cNvPr id="4" name="Google Shape;56;p13">
            <a:extLst>
              <a:ext uri="{FF2B5EF4-FFF2-40B4-BE49-F238E27FC236}">
                <a16:creationId xmlns:a16="http://schemas.microsoft.com/office/drawing/2014/main" id="{3B9B9B7C-DF27-4822-A399-E0614B023B0F}"/>
              </a:ext>
            </a:extLst>
          </p:cNvPr>
          <p:cNvPicPr preferRelativeResize="0"/>
          <p:nvPr/>
        </p:nvPicPr>
        <p:blipFill rotWithShape="1">
          <a:blip r:embed="rId2">
            <a:alphaModFix/>
          </a:blip>
          <a:srcRect/>
          <a:stretch/>
        </p:blipFill>
        <p:spPr>
          <a:xfrm>
            <a:off x="187496" y="34483"/>
            <a:ext cx="2216775" cy="2216775"/>
          </a:xfrm>
          <a:prstGeom prst="rect">
            <a:avLst/>
          </a:prstGeom>
          <a:noFill/>
          <a:ln>
            <a:noFill/>
          </a:ln>
        </p:spPr>
      </p:pic>
      <p:pic>
        <p:nvPicPr>
          <p:cNvPr id="5" name="Google Shape;57;p13">
            <a:extLst>
              <a:ext uri="{FF2B5EF4-FFF2-40B4-BE49-F238E27FC236}">
                <a16:creationId xmlns:a16="http://schemas.microsoft.com/office/drawing/2014/main" id="{1C4A74B0-3BAF-4617-AB04-F9510B8C5F32}"/>
              </a:ext>
            </a:extLst>
          </p:cNvPr>
          <p:cNvPicPr preferRelativeResize="0"/>
          <p:nvPr/>
        </p:nvPicPr>
        <p:blipFill rotWithShape="1">
          <a:blip r:embed="rId3">
            <a:alphaModFix/>
          </a:blip>
          <a:srcRect l="40624" t="2243" r="44260" b="18748"/>
          <a:stretch/>
        </p:blipFill>
        <p:spPr>
          <a:xfrm>
            <a:off x="9787728" y="227075"/>
            <a:ext cx="2216776" cy="1790576"/>
          </a:xfrm>
          <a:prstGeom prst="rect">
            <a:avLst/>
          </a:prstGeom>
          <a:noFill/>
          <a:ln>
            <a:noFill/>
          </a:ln>
        </p:spPr>
      </p:pic>
    </p:spTree>
    <p:extLst>
      <p:ext uri="{BB962C8B-B14F-4D97-AF65-F5344CB8AC3E}">
        <p14:creationId xmlns:p14="http://schemas.microsoft.com/office/powerpoint/2010/main" val="3890580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FBDA7-886A-4BDB-A18B-3C8F53FD9357}"/>
              </a:ext>
            </a:extLst>
          </p:cNvPr>
          <p:cNvSpPr>
            <a:spLocks noGrp="1"/>
          </p:cNvSpPr>
          <p:nvPr>
            <p:ph type="title"/>
          </p:nvPr>
        </p:nvSpPr>
        <p:spPr/>
        <p:txBody>
          <a:bodyPr/>
          <a:lstStyle/>
          <a:p>
            <a:r>
              <a:rPr lang="en-US" dirty="0"/>
              <a:t>No Angels</a:t>
            </a:r>
          </a:p>
        </p:txBody>
      </p:sp>
      <p:sp>
        <p:nvSpPr>
          <p:cNvPr id="3" name="Content Placeholder 2">
            <a:extLst>
              <a:ext uri="{FF2B5EF4-FFF2-40B4-BE49-F238E27FC236}">
                <a16:creationId xmlns:a16="http://schemas.microsoft.com/office/drawing/2014/main" id="{DCA4B087-6FA8-4E7C-94B9-B667D78E406B}"/>
              </a:ext>
            </a:extLst>
          </p:cNvPr>
          <p:cNvSpPr>
            <a:spLocks noGrp="1"/>
          </p:cNvSpPr>
          <p:nvPr>
            <p:ph sz="half" idx="1"/>
          </p:nvPr>
        </p:nvSpPr>
        <p:spPr>
          <a:xfrm>
            <a:off x="913795" y="1732449"/>
            <a:ext cx="6188045" cy="4058750"/>
          </a:xfrm>
        </p:spPr>
        <p:txBody>
          <a:bodyPr>
            <a:normAutofit fontScale="85000" lnSpcReduction="20000"/>
          </a:bodyPr>
          <a:lstStyle/>
          <a:p>
            <a:pPr marL="0" indent="0" algn="just">
              <a:buNone/>
            </a:pPr>
            <a:r>
              <a:rPr lang="en-US" dirty="0">
                <a:effectLst/>
                <a:latin typeface="Calibri" panose="020F0502020204030204" pitchFamily="34" charset="0"/>
                <a:ea typeface="Calibri" panose="020F0502020204030204" pitchFamily="34" charset="0"/>
                <a:cs typeface="Arial" panose="020B0604020202020204" pitchFamily="34" charset="0"/>
              </a:rPr>
              <a:t>The </a:t>
            </a:r>
            <a:r>
              <a:rPr lang="en-US" dirty="0" err="1">
                <a:effectLst/>
                <a:latin typeface="Calibri" panose="020F0502020204030204" pitchFamily="34" charset="0"/>
                <a:ea typeface="Calibri" panose="020F0502020204030204" pitchFamily="34" charset="0"/>
                <a:cs typeface="Arial" panose="020B0604020202020204" pitchFamily="34" charset="0"/>
              </a:rPr>
              <a:t>Gemara</a:t>
            </a:r>
            <a:r>
              <a:rPr lang="en-US" dirty="0">
                <a:effectLst/>
                <a:latin typeface="Calibri" panose="020F0502020204030204" pitchFamily="34" charset="0"/>
                <a:ea typeface="Calibri" panose="020F0502020204030204" pitchFamily="34" charset="0"/>
                <a:cs typeface="Arial" panose="020B0604020202020204" pitchFamily="34" charset="0"/>
              </a:rPr>
              <a:t> asks: </a:t>
            </a:r>
            <a:r>
              <a:rPr lang="en-US" b="1" dirty="0">
                <a:effectLst/>
                <a:latin typeface="Calibri" panose="020F0502020204030204" pitchFamily="34" charset="0"/>
                <a:ea typeface="Calibri" panose="020F0502020204030204" pitchFamily="34" charset="0"/>
                <a:cs typeface="Arial" panose="020B0604020202020204" pitchFamily="34" charset="0"/>
              </a:rPr>
              <a:t>And is it permitted</a:t>
            </a:r>
            <a:r>
              <a:rPr lang="en-US" dirty="0">
                <a:effectLst/>
                <a:latin typeface="Calibri" panose="020F0502020204030204" pitchFamily="34" charset="0"/>
                <a:ea typeface="Calibri" panose="020F0502020204030204" pitchFamily="34" charset="0"/>
                <a:cs typeface="Arial" panose="020B0604020202020204" pitchFamily="34" charset="0"/>
              </a:rPr>
              <a:t> to form images of </a:t>
            </a:r>
            <a:r>
              <a:rPr lang="en-US" b="1" dirty="0">
                <a:effectLst/>
                <a:latin typeface="Calibri" panose="020F0502020204030204" pitchFamily="34" charset="0"/>
                <a:ea typeface="Calibri" panose="020F0502020204030204" pitchFamily="34" charset="0"/>
                <a:cs typeface="Arial" panose="020B0604020202020204" pitchFamily="34" charset="0"/>
              </a:rPr>
              <a:t>other attendants? </a:t>
            </a:r>
          </a:p>
          <a:p>
            <a:pPr marL="0" indent="0" algn="just">
              <a:buNone/>
            </a:pPr>
            <a:r>
              <a:rPr lang="en-US" b="1" dirty="0">
                <a:effectLst/>
                <a:latin typeface="Calibri" panose="020F0502020204030204" pitchFamily="34" charset="0"/>
                <a:ea typeface="Calibri" panose="020F0502020204030204" pitchFamily="34" charset="0"/>
                <a:cs typeface="Arial" panose="020B0604020202020204" pitchFamily="34" charset="0"/>
              </a:rPr>
              <a:t>Isn’t it taught</a:t>
            </a:r>
            <a:r>
              <a:rPr lang="en-US" dirty="0">
                <a:effectLst/>
                <a:latin typeface="Calibri" panose="020F0502020204030204" pitchFamily="34" charset="0"/>
                <a:ea typeface="Calibri" panose="020F0502020204030204" pitchFamily="34" charset="0"/>
                <a:cs typeface="Arial" panose="020B0604020202020204" pitchFamily="34" charset="0"/>
              </a:rPr>
              <a:t> in another </a:t>
            </a:r>
            <a:r>
              <a:rPr lang="en-US" i="1" dirty="0" err="1">
                <a:effectLst/>
                <a:latin typeface="Calibri" panose="020F0502020204030204" pitchFamily="34" charset="0"/>
                <a:ea typeface="Calibri" panose="020F0502020204030204" pitchFamily="34" charset="0"/>
                <a:cs typeface="Arial" panose="020B0604020202020204" pitchFamily="34" charset="0"/>
              </a:rPr>
              <a:t>baraita</a:t>
            </a:r>
            <a:r>
              <a:rPr lang="en-US" dirty="0">
                <a:effectLst/>
                <a:latin typeface="Calibri" panose="020F0502020204030204" pitchFamily="34" charset="0"/>
                <a:ea typeface="Calibri" panose="020F0502020204030204" pitchFamily="34" charset="0"/>
                <a:cs typeface="Arial" panose="020B0604020202020204" pitchFamily="34" charset="0"/>
              </a:rPr>
              <a:t> that the verse: </a:t>
            </a:r>
            <a:r>
              <a:rPr lang="en-US" b="1" dirty="0">
                <a:effectLst/>
                <a:latin typeface="Calibri" panose="020F0502020204030204" pitchFamily="34" charset="0"/>
                <a:ea typeface="Calibri" panose="020F0502020204030204" pitchFamily="34" charset="0"/>
                <a:cs typeface="Arial" panose="020B0604020202020204" pitchFamily="34" charset="0"/>
              </a:rPr>
              <a:t>“You shall not make with Me</a:t>
            </a:r>
            <a:r>
              <a:rPr lang="en-US" dirty="0">
                <a:effectLst/>
                <a:latin typeface="Calibri" panose="020F0502020204030204" pitchFamily="34" charset="0"/>
                <a:ea typeface="Calibri" panose="020F0502020204030204" pitchFamily="34" charset="0"/>
                <a:cs typeface="Arial" panose="020B0604020202020204" pitchFamily="34" charset="0"/>
              </a:rPr>
              <a:t> gods of silver” (Exodus 20:19), teaches that </a:t>
            </a:r>
            <a:r>
              <a:rPr lang="en-US" b="1" dirty="0">
                <a:effectLst/>
                <a:latin typeface="Calibri" panose="020F0502020204030204" pitchFamily="34" charset="0"/>
                <a:ea typeface="Calibri" panose="020F0502020204030204" pitchFamily="34" charset="0"/>
                <a:cs typeface="Arial" panose="020B0604020202020204" pitchFamily="34" charset="0"/>
              </a:rPr>
              <a:t>you shall not make images of My attendants that serve before Me on high, for example, </a:t>
            </a:r>
            <a:r>
              <a:rPr lang="en-US" b="1" i="1" dirty="0" err="1">
                <a:effectLst/>
                <a:latin typeface="Calibri" panose="020F0502020204030204" pitchFamily="34" charset="0"/>
                <a:ea typeface="Calibri" panose="020F0502020204030204" pitchFamily="34" charset="0"/>
                <a:cs typeface="Arial" panose="020B0604020202020204" pitchFamily="34" charset="0"/>
              </a:rPr>
              <a:t>ofanim</a:t>
            </a:r>
            <a:r>
              <a:rPr lang="en-US" b="1" dirty="0">
                <a:effectLst/>
                <a:latin typeface="Calibri" panose="020F0502020204030204" pitchFamily="34" charset="0"/>
                <a:ea typeface="Calibri" panose="020F0502020204030204" pitchFamily="34" charset="0"/>
                <a:cs typeface="Arial" panose="020B0604020202020204" pitchFamily="34" charset="0"/>
              </a:rPr>
              <a:t> and seraphim and the sacred </a:t>
            </a:r>
            <a:r>
              <a:rPr lang="en-US" b="1" i="1" dirty="0" err="1">
                <a:effectLst/>
                <a:latin typeface="Calibri" panose="020F0502020204030204" pitchFamily="34" charset="0"/>
                <a:ea typeface="Calibri" panose="020F0502020204030204" pitchFamily="34" charset="0"/>
                <a:cs typeface="Arial" panose="020B0604020202020204" pitchFamily="34" charset="0"/>
              </a:rPr>
              <a:t>ḥayyot</a:t>
            </a:r>
            <a:r>
              <a:rPr lang="en-US" b="1" dirty="0">
                <a:effectLst/>
                <a:latin typeface="Calibri" panose="020F0502020204030204" pitchFamily="34" charset="0"/>
                <a:ea typeface="Calibri" panose="020F0502020204030204" pitchFamily="34" charset="0"/>
                <a:cs typeface="Arial" panose="020B0604020202020204" pitchFamily="34" charset="0"/>
              </a:rPr>
              <a:t> and the ministering angels. </a:t>
            </a:r>
          </a:p>
          <a:p>
            <a:pPr marL="0" indent="0" algn="just">
              <a:buNone/>
            </a:pPr>
            <a:r>
              <a:rPr lang="en-US" b="1" dirty="0" err="1">
                <a:effectLst/>
                <a:latin typeface="Calibri" panose="020F0502020204030204" pitchFamily="34" charset="0"/>
                <a:ea typeface="Calibri" panose="020F0502020204030204" pitchFamily="34" charset="0"/>
                <a:cs typeface="Arial" panose="020B0604020202020204" pitchFamily="34" charset="0"/>
              </a:rPr>
              <a:t>Abaye</a:t>
            </a:r>
            <a:r>
              <a:rPr lang="en-US" b="1" dirty="0">
                <a:effectLst/>
                <a:latin typeface="Calibri" panose="020F0502020204030204" pitchFamily="34" charset="0"/>
                <a:ea typeface="Calibri" panose="020F0502020204030204" pitchFamily="34" charset="0"/>
                <a:cs typeface="Arial" panose="020B0604020202020204" pitchFamily="34" charset="0"/>
              </a:rPr>
              <a:t> said: The Torah prohibited only</a:t>
            </a:r>
            <a:r>
              <a:rPr lang="en-US" dirty="0">
                <a:effectLst/>
                <a:latin typeface="Calibri" panose="020F0502020204030204" pitchFamily="34" charset="0"/>
                <a:ea typeface="Calibri" panose="020F0502020204030204" pitchFamily="34" charset="0"/>
                <a:cs typeface="Arial" panose="020B0604020202020204" pitchFamily="34" charset="0"/>
              </a:rPr>
              <a:t> those </a:t>
            </a:r>
            <a:r>
              <a:rPr lang="en-US" b="1" dirty="0">
                <a:effectLst/>
                <a:latin typeface="Calibri" panose="020F0502020204030204" pitchFamily="34" charset="0"/>
                <a:ea typeface="Calibri" panose="020F0502020204030204" pitchFamily="34" charset="0"/>
                <a:cs typeface="Arial" panose="020B0604020202020204" pitchFamily="34" charset="0"/>
              </a:rPr>
              <a:t>attendants that are</a:t>
            </a:r>
            <a:r>
              <a:rPr lang="en-US" dirty="0">
                <a:effectLst/>
                <a:latin typeface="Calibri" panose="020F0502020204030204" pitchFamily="34" charset="0"/>
                <a:ea typeface="Calibri" panose="020F0502020204030204" pitchFamily="34" charset="0"/>
                <a:cs typeface="Arial" panose="020B0604020202020204" pitchFamily="34" charset="0"/>
              </a:rPr>
              <a:t> found </a:t>
            </a:r>
            <a:r>
              <a:rPr lang="en-US" b="1" dirty="0">
                <a:effectLst/>
                <a:latin typeface="Calibri" panose="020F0502020204030204" pitchFamily="34" charset="0"/>
                <a:ea typeface="Calibri" panose="020F0502020204030204" pitchFamily="34" charset="0"/>
                <a:cs typeface="Arial" panose="020B0604020202020204" pitchFamily="34" charset="0"/>
              </a:rPr>
              <a:t>in the upper Heaven,</a:t>
            </a:r>
            <a:r>
              <a:rPr lang="en-US" dirty="0">
                <a:effectLst/>
                <a:latin typeface="Calibri" panose="020F0502020204030204" pitchFamily="34" charset="0"/>
                <a:ea typeface="Calibri" panose="020F0502020204030204" pitchFamily="34" charset="0"/>
                <a:cs typeface="Arial" panose="020B0604020202020204" pitchFamily="34" charset="0"/>
              </a:rPr>
              <a:t> i.e., the supreme angels in the highest firmament, but not the celestial bodies, e.g., the sun and the moon, despite the fact that they too are located in heaven. </a:t>
            </a:r>
          </a:p>
          <a:p>
            <a:pPr marL="0" indent="0">
              <a:buNone/>
            </a:pPr>
            <a:endParaRPr lang="en-US" sz="2400" dirty="0"/>
          </a:p>
        </p:txBody>
      </p:sp>
      <p:sp>
        <p:nvSpPr>
          <p:cNvPr id="4" name="Content Placeholder 3">
            <a:extLst>
              <a:ext uri="{FF2B5EF4-FFF2-40B4-BE49-F238E27FC236}">
                <a16:creationId xmlns:a16="http://schemas.microsoft.com/office/drawing/2014/main" id="{9F2E117F-3F8C-4690-9161-BD69A337F0B2}"/>
              </a:ext>
            </a:extLst>
          </p:cNvPr>
          <p:cNvSpPr>
            <a:spLocks noGrp="1"/>
          </p:cNvSpPr>
          <p:nvPr>
            <p:ph sz="half" idx="2"/>
          </p:nvPr>
        </p:nvSpPr>
        <p:spPr>
          <a:xfrm>
            <a:off x="7239000" y="1732449"/>
            <a:ext cx="4028557" cy="4058751"/>
          </a:xfrm>
        </p:spPr>
        <p:txBody>
          <a:bodyPr>
            <a:normAutofit fontScale="85000" lnSpcReduction="20000"/>
          </a:bodyPr>
          <a:lstStyle/>
          <a:p>
            <a:pPr marL="0" indent="0" algn="just" rtl="1">
              <a:buNone/>
            </a:pPr>
            <a:r>
              <a:rPr lang="he-IL" sz="2800" dirty="0">
                <a:effectLst/>
                <a:latin typeface="Calibri" panose="020F0502020204030204" pitchFamily="34" charset="0"/>
                <a:ea typeface="Calibri" panose="020F0502020204030204" pitchFamily="34" charset="0"/>
                <a:cs typeface="Arial" panose="020B0604020202020204" pitchFamily="34" charset="0"/>
              </a:rPr>
              <a:t>וּשְׁאָר שַׁמָּשִׁין מִי שְׁרֵי וְהָא תַּנְיָא לֹא תַעֲשׂוּן אִתִּי לֹא תַּעֲשׂוּן כִּדְמוּת שַׁמָּשַׁיי </a:t>
            </a:r>
            <a:r>
              <a:rPr lang="he-IL" sz="2800" dirty="0" err="1">
                <a:effectLst/>
                <a:latin typeface="Calibri" panose="020F0502020204030204" pitchFamily="34" charset="0"/>
                <a:ea typeface="Calibri" panose="020F0502020204030204" pitchFamily="34" charset="0"/>
                <a:cs typeface="Arial" panose="020B0604020202020204" pitchFamily="34" charset="0"/>
              </a:rPr>
              <a:t>הַמְּשַׁמְּשִׁין</a:t>
            </a:r>
            <a:r>
              <a:rPr lang="he-IL" sz="2800" dirty="0">
                <a:effectLst/>
                <a:latin typeface="Calibri" panose="020F0502020204030204" pitchFamily="34" charset="0"/>
                <a:ea typeface="Calibri" panose="020F0502020204030204" pitchFamily="34" charset="0"/>
                <a:cs typeface="Arial" panose="020B0604020202020204" pitchFamily="34" charset="0"/>
              </a:rPr>
              <a:t> לְפָנַי בַּמָּרוֹם כְּגוֹן אוֹפַנִּים וּשְׂרָפִים וְחַיּוֹת הַקּוֹדֶשׁ וּמַלְאֲכֵי הַשָּׁרֵת אָמַר </a:t>
            </a:r>
            <a:r>
              <a:rPr lang="he-IL" sz="2800" dirty="0" err="1">
                <a:effectLst/>
                <a:latin typeface="Calibri" panose="020F0502020204030204" pitchFamily="34" charset="0"/>
                <a:ea typeface="Calibri" panose="020F0502020204030204" pitchFamily="34" charset="0"/>
                <a:cs typeface="Arial" panose="020B0604020202020204" pitchFamily="34" charset="0"/>
              </a:rPr>
              <a:t>אַבָּיֵי</a:t>
            </a:r>
            <a:r>
              <a:rPr lang="he-IL" sz="2800" dirty="0">
                <a:effectLst/>
                <a:latin typeface="Calibri" panose="020F0502020204030204" pitchFamily="34" charset="0"/>
                <a:ea typeface="Calibri" panose="020F0502020204030204" pitchFamily="34" charset="0"/>
                <a:cs typeface="Arial" panose="020B0604020202020204" pitchFamily="34" charset="0"/>
              </a:rPr>
              <a:t> לֹא אָסְרָה תּוֹרָה אֶלָּא שַׁמָּשִׁין שֶׁבַּמָּדוֹר הָעֶלְיוֹן</a:t>
            </a:r>
            <a:endParaRPr lang="en-US" sz="3200" dirty="0"/>
          </a:p>
        </p:txBody>
      </p:sp>
    </p:spTree>
    <p:extLst>
      <p:ext uri="{BB962C8B-B14F-4D97-AF65-F5344CB8AC3E}">
        <p14:creationId xmlns:p14="http://schemas.microsoft.com/office/powerpoint/2010/main" val="1113687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09DE-C68F-4951-9C5C-D96C25F8F4C8}"/>
              </a:ext>
            </a:extLst>
          </p:cNvPr>
          <p:cNvSpPr>
            <a:spLocks noGrp="1"/>
          </p:cNvSpPr>
          <p:nvPr>
            <p:ph type="title"/>
          </p:nvPr>
        </p:nvSpPr>
        <p:spPr/>
        <p:txBody>
          <a:bodyPr/>
          <a:lstStyle/>
          <a:p>
            <a:r>
              <a:rPr lang="en-US" dirty="0"/>
              <a:t>Only an issue to worship angel, not make them</a:t>
            </a:r>
          </a:p>
        </p:txBody>
      </p:sp>
      <p:sp>
        <p:nvSpPr>
          <p:cNvPr id="3" name="Content Placeholder 2">
            <a:extLst>
              <a:ext uri="{FF2B5EF4-FFF2-40B4-BE49-F238E27FC236}">
                <a16:creationId xmlns:a16="http://schemas.microsoft.com/office/drawing/2014/main" id="{C189F039-3B70-4B90-97FA-099805D3723A}"/>
              </a:ext>
            </a:extLst>
          </p:cNvPr>
          <p:cNvSpPr>
            <a:spLocks noGrp="1"/>
          </p:cNvSpPr>
          <p:nvPr>
            <p:ph sz="half" idx="1"/>
          </p:nvPr>
        </p:nvSpPr>
        <p:spPr>
          <a:xfrm>
            <a:off x="913795" y="1732449"/>
            <a:ext cx="7376765" cy="4058750"/>
          </a:xfrm>
        </p:spPr>
        <p:txBody>
          <a:bodyPr>
            <a:normAutofit/>
          </a:bodyPr>
          <a:lstStyle/>
          <a:p>
            <a:pPr marL="0" indent="0" algn="just">
              <a:buNone/>
            </a:pPr>
            <a:r>
              <a:rPr lang="en-US" sz="1800" dirty="0">
                <a:effectLst/>
                <a:latin typeface="Calibri" panose="020F0502020204030204" pitchFamily="34" charset="0"/>
                <a:ea typeface="Calibri" panose="020F0502020204030204" pitchFamily="34" charset="0"/>
                <a:cs typeface="Arial" panose="020B0604020202020204" pitchFamily="34" charset="0"/>
              </a:rPr>
              <a:t>The </a:t>
            </a:r>
            <a:r>
              <a:rPr lang="en-US" sz="1800" dirty="0" err="1">
                <a:effectLst/>
                <a:latin typeface="Calibri" panose="020F0502020204030204" pitchFamily="34" charset="0"/>
                <a:ea typeface="Calibri" panose="020F0502020204030204" pitchFamily="34" charset="0"/>
                <a:cs typeface="Arial" panose="020B0604020202020204" pitchFamily="34" charset="0"/>
              </a:rPr>
              <a:t>Gemara</a:t>
            </a:r>
            <a:r>
              <a:rPr lang="en-US" sz="1800" dirty="0">
                <a:effectLst/>
                <a:latin typeface="Calibri" panose="020F0502020204030204" pitchFamily="34" charset="0"/>
                <a:ea typeface="Calibri" panose="020F0502020204030204" pitchFamily="34" charset="0"/>
                <a:cs typeface="Arial" panose="020B0604020202020204" pitchFamily="34" charset="0"/>
              </a:rPr>
              <a:t> raises another difficulty: </a:t>
            </a:r>
            <a:r>
              <a:rPr lang="en-US" sz="1800" b="1" dirty="0">
                <a:effectLst/>
                <a:latin typeface="Calibri" panose="020F0502020204030204" pitchFamily="34" charset="0"/>
                <a:ea typeface="Calibri" panose="020F0502020204030204" pitchFamily="34" charset="0"/>
                <a:cs typeface="Arial" panose="020B0604020202020204" pitchFamily="34" charset="0"/>
              </a:rPr>
              <a:t>And is it permitted</a:t>
            </a:r>
            <a:r>
              <a:rPr lang="en-US" sz="1800" dirty="0">
                <a:effectLst/>
                <a:latin typeface="Calibri" panose="020F0502020204030204" pitchFamily="34" charset="0"/>
                <a:ea typeface="Calibri" panose="020F0502020204030204" pitchFamily="34" charset="0"/>
                <a:cs typeface="Arial" panose="020B0604020202020204" pitchFamily="34" charset="0"/>
              </a:rPr>
              <a:t> to form images of </a:t>
            </a:r>
            <a:r>
              <a:rPr lang="en-US" sz="1800" b="1" dirty="0">
                <a:effectLst/>
                <a:latin typeface="Calibri" panose="020F0502020204030204" pitchFamily="34" charset="0"/>
                <a:ea typeface="Calibri" panose="020F0502020204030204" pitchFamily="34" charset="0"/>
                <a:cs typeface="Arial" panose="020B0604020202020204" pitchFamily="34" charset="0"/>
              </a:rPr>
              <a:t>those</a:t>
            </a:r>
            <a:r>
              <a:rPr lang="en-US" sz="1800" dirty="0">
                <a:effectLst/>
                <a:latin typeface="Calibri" panose="020F0502020204030204" pitchFamily="34" charset="0"/>
                <a:ea typeface="Calibri" panose="020F0502020204030204" pitchFamily="34" charset="0"/>
                <a:cs typeface="Arial" panose="020B0604020202020204" pitchFamily="34" charset="0"/>
              </a:rPr>
              <a:t> bodies found </a:t>
            </a:r>
            <a:r>
              <a:rPr lang="en-US" sz="1800" b="1" dirty="0">
                <a:effectLst/>
                <a:latin typeface="Calibri" panose="020F0502020204030204" pitchFamily="34" charset="0"/>
                <a:ea typeface="Calibri" panose="020F0502020204030204" pitchFamily="34" charset="0"/>
                <a:cs typeface="Arial" panose="020B0604020202020204" pitchFamily="34" charset="0"/>
              </a:rPr>
              <a:t>in the lower heaven? </a:t>
            </a:r>
          </a:p>
          <a:p>
            <a:pPr marL="0" indent="0" algn="just">
              <a:buNone/>
            </a:pPr>
            <a:r>
              <a:rPr lang="en-US" sz="1800" b="1" dirty="0">
                <a:effectLst/>
                <a:latin typeface="Calibri" panose="020F0502020204030204" pitchFamily="34" charset="0"/>
                <a:ea typeface="Calibri" panose="020F0502020204030204" pitchFamily="34" charset="0"/>
                <a:cs typeface="Arial" panose="020B0604020202020204" pitchFamily="34" charset="0"/>
              </a:rPr>
              <a:t>Isn’t it taught</a:t>
            </a:r>
            <a:r>
              <a:rPr lang="en-US" sz="1800" dirty="0">
                <a:effectLst/>
                <a:latin typeface="Calibri" panose="020F0502020204030204" pitchFamily="34" charset="0"/>
                <a:ea typeface="Calibri" panose="020F0502020204030204" pitchFamily="34" charset="0"/>
                <a:cs typeface="Arial" panose="020B0604020202020204" pitchFamily="34" charset="0"/>
              </a:rPr>
              <a:t> in a </a:t>
            </a:r>
            <a:r>
              <a:rPr lang="en-US" sz="1800" i="1" dirty="0" err="1">
                <a:effectLst/>
                <a:latin typeface="Calibri" panose="020F0502020204030204" pitchFamily="34" charset="0"/>
                <a:ea typeface="Calibri" panose="020F0502020204030204" pitchFamily="34" charset="0"/>
                <a:cs typeface="Arial" panose="020B0604020202020204" pitchFamily="34" charset="0"/>
              </a:rPr>
              <a:t>baraita</a:t>
            </a:r>
            <a:r>
              <a:rPr lang="en-US" sz="1800" dirty="0">
                <a:effectLst/>
                <a:latin typeface="Calibri" panose="020F0502020204030204" pitchFamily="34" charset="0"/>
                <a:ea typeface="Calibri" panose="020F0502020204030204" pitchFamily="34" charset="0"/>
                <a:cs typeface="Arial" panose="020B0604020202020204" pitchFamily="34" charset="0"/>
              </a:rPr>
              <a:t>: “You shall not make for yourself any graven image, nor any manner of likeness, of anything that is in heaven above, or that is in the earth beneath, or that is in the water under the earth” (Exodus 20:3). The phrase </a:t>
            </a:r>
            <a:r>
              <a:rPr lang="en-US" sz="1800" b="1" dirty="0">
                <a:effectLst/>
                <a:latin typeface="Calibri" panose="020F0502020204030204" pitchFamily="34" charset="0"/>
                <a:ea typeface="Calibri" panose="020F0502020204030204" pitchFamily="34" charset="0"/>
                <a:cs typeface="Arial" panose="020B0604020202020204" pitchFamily="34" charset="0"/>
              </a:rPr>
              <a:t>“that is in heaven”</a:t>
            </a:r>
            <a:r>
              <a:rPr lang="en-US" sz="1800" dirty="0">
                <a:effectLst/>
                <a:latin typeface="Calibri" panose="020F0502020204030204" pitchFamily="34" charset="0"/>
                <a:ea typeface="Calibri" panose="020F0502020204030204" pitchFamily="34" charset="0"/>
                <a:cs typeface="Arial" panose="020B0604020202020204" pitchFamily="34" charset="0"/>
              </a:rPr>
              <a:t> comes </a:t>
            </a:r>
            <a:r>
              <a:rPr lang="en-US" sz="1800" b="1" dirty="0">
                <a:effectLst/>
                <a:latin typeface="Calibri" panose="020F0502020204030204" pitchFamily="34" charset="0"/>
                <a:ea typeface="Calibri" panose="020F0502020204030204" pitchFamily="34" charset="0"/>
                <a:cs typeface="Arial" panose="020B0604020202020204" pitchFamily="34" charset="0"/>
              </a:rPr>
              <a:t>to include</a:t>
            </a:r>
            <a:r>
              <a:rPr lang="en-US" sz="1800" dirty="0">
                <a:effectLst/>
                <a:latin typeface="Calibri" panose="020F0502020204030204" pitchFamily="34" charset="0"/>
                <a:ea typeface="Calibri" panose="020F0502020204030204" pitchFamily="34" charset="0"/>
                <a:cs typeface="Arial" panose="020B0604020202020204" pitchFamily="34" charset="0"/>
              </a:rPr>
              <a:t> the </a:t>
            </a:r>
            <a:r>
              <a:rPr lang="en-US" sz="1800" b="1" dirty="0">
                <a:effectLst/>
                <a:latin typeface="Calibri" panose="020F0502020204030204" pitchFamily="34" charset="0"/>
                <a:ea typeface="Calibri" panose="020F0502020204030204" pitchFamily="34" charset="0"/>
                <a:cs typeface="Arial" panose="020B0604020202020204" pitchFamily="34" charset="0"/>
              </a:rPr>
              <a:t>sun,</a:t>
            </a:r>
            <a:r>
              <a:rPr lang="en-US" sz="1800" dirty="0">
                <a:effectLst/>
                <a:latin typeface="Calibri" panose="020F0502020204030204" pitchFamily="34" charset="0"/>
                <a:ea typeface="Calibri" panose="020F0502020204030204" pitchFamily="34" charset="0"/>
                <a:cs typeface="Arial" panose="020B0604020202020204" pitchFamily="34" charset="0"/>
              </a:rPr>
              <a:t> the </a:t>
            </a:r>
            <a:r>
              <a:rPr lang="en-US" sz="1800" b="1" dirty="0">
                <a:effectLst/>
                <a:latin typeface="Calibri" panose="020F0502020204030204" pitchFamily="34" charset="0"/>
                <a:ea typeface="Calibri" panose="020F0502020204030204" pitchFamily="34" charset="0"/>
                <a:cs typeface="Arial" panose="020B0604020202020204" pitchFamily="34" charset="0"/>
              </a:rPr>
              <a:t>moon,</a:t>
            </a:r>
            <a:r>
              <a:rPr lang="en-US" sz="1800" dirty="0">
                <a:effectLst/>
                <a:latin typeface="Calibri" panose="020F0502020204030204" pitchFamily="34" charset="0"/>
                <a:ea typeface="Calibri" panose="020F0502020204030204" pitchFamily="34" charset="0"/>
                <a:cs typeface="Arial" panose="020B0604020202020204" pitchFamily="34" charset="0"/>
              </a:rPr>
              <a:t> the </a:t>
            </a:r>
            <a:r>
              <a:rPr lang="en-US" sz="1800" b="1" dirty="0">
                <a:effectLst/>
                <a:latin typeface="Calibri" panose="020F0502020204030204" pitchFamily="34" charset="0"/>
                <a:ea typeface="Calibri" panose="020F0502020204030204" pitchFamily="34" charset="0"/>
                <a:cs typeface="Arial" panose="020B0604020202020204" pitchFamily="34" charset="0"/>
              </a:rPr>
              <a:t>stars, and</a:t>
            </a:r>
            <a:r>
              <a:rPr lang="en-US" sz="1800" dirty="0">
                <a:effectLst/>
                <a:latin typeface="Calibri" panose="020F0502020204030204" pitchFamily="34" charset="0"/>
                <a:ea typeface="Calibri" panose="020F0502020204030204" pitchFamily="34" charset="0"/>
                <a:cs typeface="Arial" panose="020B0604020202020204" pitchFamily="34" charset="0"/>
              </a:rPr>
              <a:t> the </a:t>
            </a:r>
            <a:r>
              <a:rPr lang="en-US" sz="1800" b="1" dirty="0">
                <a:effectLst/>
                <a:latin typeface="Calibri" panose="020F0502020204030204" pitchFamily="34" charset="0"/>
                <a:ea typeface="Calibri" panose="020F0502020204030204" pitchFamily="34" charset="0"/>
                <a:cs typeface="Arial" panose="020B0604020202020204" pitchFamily="34" charset="0"/>
              </a:rPr>
              <a:t>constellations.</a:t>
            </a:r>
            <a:r>
              <a:rPr lang="en-US" sz="1800" dirty="0">
                <a:effectLst/>
                <a:latin typeface="Calibri" panose="020F0502020204030204" pitchFamily="34" charset="0"/>
                <a:ea typeface="Calibri" panose="020F0502020204030204" pitchFamily="34" charset="0"/>
                <a:cs typeface="Arial" panose="020B0604020202020204" pitchFamily="34" charset="0"/>
              </a:rPr>
              <a:t> The term </a:t>
            </a:r>
            <a:r>
              <a:rPr lang="en-US" sz="1800" b="1" dirty="0">
                <a:effectLst/>
                <a:latin typeface="Calibri" panose="020F0502020204030204" pitchFamily="34" charset="0"/>
                <a:ea typeface="Calibri" panose="020F0502020204030204" pitchFamily="34" charset="0"/>
                <a:cs typeface="Arial" panose="020B0604020202020204" pitchFamily="34" charset="0"/>
              </a:rPr>
              <a:t>“above”</a:t>
            </a:r>
            <a:r>
              <a:rPr lang="en-US" sz="1800" dirty="0">
                <a:effectLst/>
                <a:latin typeface="Calibri" panose="020F0502020204030204" pitchFamily="34" charset="0"/>
                <a:ea typeface="Calibri" panose="020F0502020204030204" pitchFamily="34" charset="0"/>
                <a:cs typeface="Arial" panose="020B0604020202020204" pitchFamily="34" charset="0"/>
              </a:rPr>
              <a:t> serves </a:t>
            </a:r>
            <a:r>
              <a:rPr lang="en-US" sz="1800" b="1" dirty="0">
                <a:effectLst/>
                <a:latin typeface="Calibri" panose="020F0502020204030204" pitchFamily="34" charset="0"/>
                <a:ea typeface="Calibri" panose="020F0502020204030204" pitchFamily="34" charset="0"/>
                <a:cs typeface="Arial" panose="020B0604020202020204" pitchFamily="34" charset="0"/>
              </a:rPr>
              <a:t>to include the ministering angels.</a:t>
            </a:r>
            <a:r>
              <a:rPr lang="en-US" sz="1800" dirty="0">
                <a:effectLst/>
                <a:latin typeface="Calibri" panose="020F0502020204030204" pitchFamily="34" charset="0"/>
                <a:ea typeface="Calibri" panose="020F0502020204030204" pitchFamily="34" charset="0"/>
                <a:cs typeface="Arial" panose="020B0604020202020204" pitchFamily="34" charset="0"/>
              </a:rPr>
              <a:t> Apparently, it is prohibited to form an image even of the celestial bodies found in the lower Heaven. </a:t>
            </a:r>
          </a:p>
          <a:p>
            <a:pPr marL="0" indent="0" algn="just">
              <a:buNone/>
            </a:pPr>
            <a:r>
              <a:rPr lang="en-US" sz="1800" dirty="0">
                <a:effectLst/>
                <a:latin typeface="Calibri" panose="020F0502020204030204" pitchFamily="34" charset="0"/>
                <a:ea typeface="Calibri" panose="020F0502020204030204" pitchFamily="34" charset="0"/>
                <a:cs typeface="Arial" panose="020B0604020202020204" pitchFamily="34" charset="0"/>
              </a:rPr>
              <a:t>The </a:t>
            </a:r>
            <a:r>
              <a:rPr lang="en-US" sz="1800" dirty="0" err="1">
                <a:effectLst/>
                <a:latin typeface="Calibri" panose="020F0502020204030204" pitchFamily="34" charset="0"/>
                <a:ea typeface="Calibri" panose="020F0502020204030204" pitchFamily="34" charset="0"/>
                <a:cs typeface="Arial" panose="020B0604020202020204" pitchFamily="34" charset="0"/>
              </a:rPr>
              <a:t>Gemara</a:t>
            </a:r>
            <a:r>
              <a:rPr lang="en-US" sz="1800" dirty="0">
                <a:effectLst/>
                <a:latin typeface="Calibri" panose="020F0502020204030204" pitchFamily="34" charset="0"/>
                <a:ea typeface="Calibri" panose="020F0502020204030204" pitchFamily="34" charset="0"/>
                <a:cs typeface="Arial" panose="020B0604020202020204" pitchFamily="34" charset="0"/>
              </a:rPr>
              <a:t> answers: </a:t>
            </a:r>
            <a:r>
              <a:rPr lang="en-US" sz="1800" b="1" dirty="0">
                <a:effectLst/>
                <a:latin typeface="Calibri" panose="020F0502020204030204" pitchFamily="34" charset="0"/>
                <a:ea typeface="Calibri" panose="020F0502020204030204" pitchFamily="34" charset="0"/>
                <a:cs typeface="Arial" panose="020B0604020202020204" pitchFamily="34" charset="0"/>
              </a:rPr>
              <a:t>When that</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i="1" dirty="0" err="1">
                <a:effectLst/>
                <a:latin typeface="Calibri" panose="020F0502020204030204" pitchFamily="34" charset="0"/>
                <a:ea typeface="Calibri" panose="020F0502020204030204" pitchFamily="34" charset="0"/>
                <a:cs typeface="Arial" panose="020B0604020202020204" pitchFamily="34" charset="0"/>
              </a:rPr>
              <a:t>baraita</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b="1" dirty="0">
                <a:effectLst/>
                <a:latin typeface="Calibri" panose="020F0502020204030204" pitchFamily="34" charset="0"/>
                <a:ea typeface="Calibri" panose="020F0502020204030204" pitchFamily="34" charset="0"/>
                <a:cs typeface="Arial" panose="020B0604020202020204" pitchFamily="34" charset="0"/>
              </a:rPr>
              <a:t>is taught,</a:t>
            </a:r>
            <a:r>
              <a:rPr lang="en-US" sz="1800" dirty="0">
                <a:effectLst/>
                <a:latin typeface="Calibri" panose="020F0502020204030204" pitchFamily="34" charset="0"/>
                <a:ea typeface="Calibri" panose="020F0502020204030204" pitchFamily="34" charset="0"/>
                <a:cs typeface="Arial" panose="020B0604020202020204" pitchFamily="34" charset="0"/>
              </a:rPr>
              <a:t> it is in reference to the prohibition </a:t>
            </a:r>
            <a:r>
              <a:rPr lang="en-US" sz="1800" b="1" dirty="0">
                <a:effectLst/>
                <a:latin typeface="Calibri" panose="020F0502020204030204" pitchFamily="34" charset="0"/>
                <a:ea typeface="Calibri" panose="020F0502020204030204" pitchFamily="34" charset="0"/>
                <a:cs typeface="Arial" panose="020B0604020202020204" pitchFamily="34" charset="0"/>
              </a:rPr>
              <a:t>against worshipping them.</a:t>
            </a:r>
            <a:r>
              <a:rPr lang="en-US" sz="1800" dirty="0">
                <a:effectLst/>
                <a:latin typeface="Calibri" panose="020F0502020204030204" pitchFamily="34" charset="0"/>
                <a:ea typeface="Calibri" panose="020F0502020204030204" pitchFamily="34" charset="0"/>
                <a:cs typeface="Arial" panose="020B0604020202020204" pitchFamily="34" charset="0"/>
              </a:rPr>
              <a:t> However, there is no prohibition against forming an image in their likeness. </a:t>
            </a:r>
          </a:p>
          <a:p>
            <a:pPr marL="0" indent="0">
              <a:buNone/>
            </a:pPr>
            <a:endParaRPr lang="en-US" dirty="0"/>
          </a:p>
        </p:txBody>
      </p:sp>
      <p:sp>
        <p:nvSpPr>
          <p:cNvPr id="4" name="Content Placeholder 3">
            <a:extLst>
              <a:ext uri="{FF2B5EF4-FFF2-40B4-BE49-F238E27FC236}">
                <a16:creationId xmlns:a16="http://schemas.microsoft.com/office/drawing/2014/main" id="{18799745-D866-4E98-B464-B2F111B024B4}"/>
              </a:ext>
            </a:extLst>
          </p:cNvPr>
          <p:cNvSpPr>
            <a:spLocks noGrp="1"/>
          </p:cNvSpPr>
          <p:nvPr>
            <p:ph sz="half" idx="2"/>
          </p:nvPr>
        </p:nvSpPr>
        <p:spPr>
          <a:xfrm>
            <a:off x="8290560" y="1732449"/>
            <a:ext cx="2976997" cy="4058751"/>
          </a:xfrm>
        </p:spPr>
        <p:txBody>
          <a:bodyPr>
            <a:normAutofit/>
          </a:bodyPr>
          <a:lstStyle/>
          <a:p>
            <a:pPr marL="0" indent="0" algn="r" rtl="1">
              <a:buNone/>
            </a:pPr>
            <a:r>
              <a:rPr lang="he-IL" sz="1800" dirty="0">
                <a:effectLst/>
                <a:latin typeface="Calibri" panose="020F0502020204030204" pitchFamily="34" charset="0"/>
                <a:ea typeface="Calibri" panose="020F0502020204030204" pitchFamily="34" charset="0"/>
                <a:cs typeface="Arial" panose="020B0604020202020204" pitchFamily="34" charset="0"/>
              </a:rPr>
              <a:t>וְשֶׁבַּמָּדוֹר הַתַּחְתּוֹן מִי שְׁרֵי וְהָתַנְיָא אֲשֶׁר בַּשָּׁמַיִם לְרַבּוֹת חַמָּה וּלְבָנָה כּוֹכָבִים וּמַזָּלוֹת מִמַּעַל לְרַבּוֹת מַלְאֲכֵי הַשָּׁרֵת כִּי תַּנְיָא הָהִיא </a:t>
            </a:r>
            <a:r>
              <a:rPr lang="he-IL" sz="1800" dirty="0" err="1">
                <a:effectLst/>
                <a:latin typeface="Calibri" panose="020F0502020204030204" pitchFamily="34" charset="0"/>
                <a:ea typeface="Calibri" panose="020F0502020204030204" pitchFamily="34" charset="0"/>
                <a:cs typeface="Arial" panose="020B0604020202020204" pitchFamily="34" charset="0"/>
              </a:rPr>
              <a:t>לְעׇבְדָם</a:t>
            </a:r>
            <a:endParaRPr lang="en-US" dirty="0"/>
          </a:p>
        </p:txBody>
      </p:sp>
    </p:spTree>
    <p:extLst>
      <p:ext uri="{BB962C8B-B14F-4D97-AF65-F5344CB8AC3E}">
        <p14:creationId xmlns:p14="http://schemas.microsoft.com/office/powerpoint/2010/main" val="92048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29D4-FAEE-459D-9BB4-0D5229D5E4CD}"/>
              </a:ext>
            </a:extLst>
          </p:cNvPr>
          <p:cNvSpPr>
            <a:spLocks noGrp="1"/>
          </p:cNvSpPr>
          <p:nvPr>
            <p:ph type="title"/>
          </p:nvPr>
        </p:nvSpPr>
        <p:spPr/>
        <p:txBody>
          <a:bodyPr/>
          <a:lstStyle/>
          <a:p>
            <a:r>
              <a:rPr lang="en-US" dirty="0"/>
              <a:t>Idol</a:t>
            </a:r>
            <a:r>
              <a:rPr lang="he-IL" dirty="0"/>
              <a:t> </a:t>
            </a:r>
            <a:r>
              <a:rPr lang="en-US" dirty="0"/>
              <a:t>worship</a:t>
            </a:r>
          </a:p>
        </p:txBody>
      </p:sp>
      <p:sp>
        <p:nvSpPr>
          <p:cNvPr id="3" name="Content Placeholder 2">
            <a:extLst>
              <a:ext uri="{FF2B5EF4-FFF2-40B4-BE49-F238E27FC236}">
                <a16:creationId xmlns:a16="http://schemas.microsoft.com/office/drawing/2014/main" id="{A1AB5B03-C357-479E-8A52-0D24B93B7440}"/>
              </a:ext>
            </a:extLst>
          </p:cNvPr>
          <p:cNvSpPr>
            <a:spLocks noGrp="1"/>
          </p:cNvSpPr>
          <p:nvPr>
            <p:ph sz="half" idx="1"/>
          </p:nvPr>
        </p:nvSpPr>
        <p:spPr>
          <a:xfrm>
            <a:off x="913795" y="1732449"/>
            <a:ext cx="7285325" cy="4058750"/>
          </a:xfrm>
        </p:spPr>
        <p:txBody>
          <a:bodyPr>
            <a:normAutofit/>
          </a:bodyPr>
          <a:lstStyle/>
          <a:p>
            <a:pPr marL="0" indent="0" algn="just">
              <a:buNone/>
            </a:pPr>
            <a:r>
              <a:rPr lang="en-US" sz="2400" dirty="0">
                <a:effectLst/>
                <a:latin typeface="Calibri" panose="020F0502020204030204" pitchFamily="34" charset="0"/>
                <a:ea typeface="Calibri" panose="020F0502020204030204" pitchFamily="34" charset="0"/>
                <a:cs typeface="Arial" panose="020B0604020202020204" pitchFamily="34" charset="0"/>
              </a:rPr>
              <a:t>The </a:t>
            </a:r>
            <a:r>
              <a:rPr lang="en-US" sz="2400" dirty="0" err="1">
                <a:effectLst/>
                <a:latin typeface="Calibri" panose="020F0502020204030204" pitchFamily="34" charset="0"/>
                <a:ea typeface="Calibri" panose="020F0502020204030204" pitchFamily="34" charset="0"/>
                <a:cs typeface="Arial" panose="020B0604020202020204" pitchFamily="34" charset="0"/>
              </a:rPr>
              <a:t>Gemara</a:t>
            </a:r>
            <a:r>
              <a:rPr lang="en-US" sz="2400" dirty="0">
                <a:effectLst/>
                <a:latin typeface="Calibri" panose="020F0502020204030204" pitchFamily="34" charset="0"/>
                <a:ea typeface="Calibri" panose="020F0502020204030204" pitchFamily="34" charset="0"/>
                <a:cs typeface="Arial" panose="020B0604020202020204" pitchFamily="34" charset="0"/>
              </a:rPr>
              <a:t> asks: </a:t>
            </a:r>
            <a:r>
              <a:rPr lang="en-US" sz="2400" b="1" dirty="0">
                <a:effectLst/>
                <a:latin typeface="Calibri" panose="020F0502020204030204" pitchFamily="34" charset="0"/>
                <a:ea typeface="Calibri" panose="020F0502020204030204" pitchFamily="34" charset="0"/>
                <a:cs typeface="Arial" panose="020B0604020202020204" pitchFamily="34" charset="0"/>
              </a:rPr>
              <a:t>If</a:t>
            </a:r>
            <a:r>
              <a:rPr lang="en-US" sz="2400" dirty="0">
                <a:effectLst/>
                <a:latin typeface="Calibri" panose="020F0502020204030204" pitchFamily="34" charset="0"/>
                <a:ea typeface="Calibri" panose="020F0502020204030204" pitchFamily="34" charset="0"/>
                <a:cs typeface="Arial" panose="020B0604020202020204" pitchFamily="34" charset="0"/>
              </a:rPr>
              <a:t> that </a:t>
            </a:r>
            <a:r>
              <a:rPr lang="en-US" sz="2400" i="1" dirty="0" err="1">
                <a:effectLst/>
                <a:latin typeface="Calibri" panose="020F0502020204030204" pitchFamily="34" charset="0"/>
                <a:ea typeface="Calibri" panose="020F0502020204030204" pitchFamily="34" charset="0"/>
                <a:cs typeface="Arial" panose="020B0604020202020204" pitchFamily="34" charset="0"/>
              </a:rPr>
              <a:t>baraita</a:t>
            </a:r>
            <a:r>
              <a:rPr lang="en-US" sz="2400" dirty="0">
                <a:effectLst/>
                <a:latin typeface="Calibri" panose="020F0502020204030204" pitchFamily="34" charset="0"/>
                <a:ea typeface="Calibri" panose="020F0502020204030204" pitchFamily="34" charset="0"/>
                <a:cs typeface="Arial" panose="020B0604020202020204" pitchFamily="34" charset="0"/>
              </a:rPr>
              <a:t> is referring to </a:t>
            </a:r>
            <a:r>
              <a:rPr lang="en-US" sz="2400" b="1" dirty="0">
                <a:effectLst/>
                <a:latin typeface="Calibri" panose="020F0502020204030204" pitchFamily="34" charset="0"/>
                <a:ea typeface="Calibri" panose="020F0502020204030204" pitchFamily="34" charset="0"/>
                <a:cs typeface="Arial" panose="020B0604020202020204" pitchFamily="34" charset="0"/>
              </a:rPr>
              <a:t>the prohibition against worshipping them,</a:t>
            </a:r>
            <a:r>
              <a:rPr lang="en-US" sz="2400" dirty="0">
                <a:effectLst/>
                <a:latin typeface="Calibri" panose="020F0502020204030204" pitchFamily="34" charset="0"/>
                <a:ea typeface="Calibri" panose="020F0502020204030204" pitchFamily="34" charset="0"/>
                <a:cs typeface="Arial" panose="020B0604020202020204" pitchFamily="34" charset="0"/>
              </a:rPr>
              <a:t> then </a:t>
            </a:r>
            <a:r>
              <a:rPr lang="en-US" sz="2400" b="1" dirty="0">
                <a:effectLst/>
                <a:latin typeface="Calibri" panose="020F0502020204030204" pitchFamily="34" charset="0"/>
                <a:ea typeface="Calibri" panose="020F0502020204030204" pitchFamily="34" charset="0"/>
                <a:cs typeface="Arial" panose="020B0604020202020204" pitchFamily="34" charset="0"/>
              </a:rPr>
              <a:t>even a tiny worm</a:t>
            </a:r>
            <a:r>
              <a:rPr lang="en-US" sz="2400" dirty="0">
                <a:effectLst/>
                <a:latin typeface="Calibri" panose="020F0502020204030204" pitchFamily="34" charset="0"/>
                <a:ea typeface="Calibri" panose="020F0502020204030204" pitchFamily="34" charset="0"/>
                <a:cs typeface="Arial" panose="020B0604020202020204" pitchFamily="34" charset="0"/>
              </a:rPr>
              <a:t> should </a:t>
            </a:r>
            <a:r>
              <a:rPr lang="en-US" sz="2400" b="1" dirty="0">
                <a:effectLst/>
                <a:latin typeface="Calibri" panose="020F0502020204030204" pitchFamily="34" charset="0"/>
                <a:ea typeface="Calibri" panose="020F0502020204030204" pitchFamily="34" charset="0"/>
                <a:cs typeface="Arial" panose="020B0604020202020204" pitchFamily="34" charset="0"/>
              </a:rPr>
              <a:t>also</a:t>
            </a:r>
            <a:r>
              <a:rPr lang="en-US" sz="2400" dirty="0">
                <a:effectLst/>
                <a:latin typeface="Calibri" panose="020F0502020204030204" pitchFamily="34" charset="0"/>
                <a:ea typeface="Calibri" panose="020F0502020204030204" pitchFamily="34" charset="0"/>
                <a:cs typeface="Arial" panose="020B0604020202020204" pitchFamily="34" charset="0"/>
              </a:rPr>
              <a:t> be prohibited. </a:t>
            </a:r>
          </a:p>
          <a:p>
            <a:pPr marL="0" indent="0" algn="just">
              <a:buNone/>
            </a:pPr>
            <a:r>
              <a:rPr lang="en-US" sz="2400" dirty="0">
                <a:effectLst/>
                <a:latin typeface="Calibri" panose="020F0502020204030204" pitchFamily="34" charset="0"/>
                <a:ea typeface="Calibri" panose="020F0502020204030204" pitchFamily="34" charset="0"/>
                <a:cs typeface="Arial" panose="020B0604020202020204" pitchFamily="34" charset="0"/>
              </a:rPr>
              <a:t>The </a:t>
            </a:r>
            <a:r>
              <a:rPr lang="en-US" sz="2400" dirty="0" err="1">
                <a:effectLst/>
                <a:latin typeface="Calibri" panose="020F0502020204030204" pitchFamily="34" charset="0"/>
                <a:ea typeface="Calibri" panose="020F0502020204030204" pitchFamily="34" charset="0"/>
                <a:cs typeface="Arial" panose="020B0604020202020204" pitchFamily="34" charset="0"/>
              </a:rPr>
              <a:t>Gemara</a:t>
            </a:r>
            <a:r>
              <a:rPr lang="en-US" sz="2400" dirty="0">
                <a:effectLst/>
                <a:latin typeface="Calibri" panose="020F0502020204030204" pitchFamily="34" charset="0"/>
                <a:ea typeface="Calibri" panose="020F0502020204030204" pitchFamily="34" charset="0"/>
                <a:cs typeface="Arial" panose="020B0604020202020204" pitchFamily="34" charset="0"/>
              </a:rPr>
              <a:t> answers: </a:t>
            </a:r>
            <a:r>
              <a:rPr lang="en-US" sz="2400" b="1" dirty="0">
                <a:effectLst/>
                <a:latin typeface="Calibri" panose="020F0502020204030204" pitchFamily="34" charset="0"/>
                <a:ea typeface="Calibri" panose="020F0502020204030204" pitchFamily="34" charset="0"/>
                <a:cs typeface="Arial" panose="020B0604020202020204" pitchFamily="34" charset="0"/>
              </a:rPr>
              <a:t>Yes, it is indeed so, as it is taught</a:t>
            </a:r>
            <a:r>
              <a:rPr lang="en-US" sz="2400" dirty="0">
                <a:effectLst/>
                <a:latin typeface="Calibri" panose="020F0502020204030204" pitchFamily="34" charset="0"/>
                <a:ea typeface="Calibri" panose="020F0502020204030204" pitchFamily="34" charset="0"/>
                <a:cs typeface="Arial" panose="020B0604020202020204" pitchFamily="34" charset="0"/>
              </a:rPr>
              <a:t> in the same </a:t>
            </a:r>
            <a:r>
              <a:rPr lang="en-US" sz="2400" i="1" dirty="0" err="1">
                <a:effectLst/>
                <a:latin typeface="Calibri" panose="020F0502020204030204" pitchFamily="34" charset="0"/>
                <a:ea typeface="Calibri" panose="020F0502020204030204" pitchFamily="34" charset="0"/>
                <a:cs typeface="Arial" panose="020B0604020202020204" pitchFamily="34" charset="0"/>
              </a:rPr>
              <a:t>baraita</a:t>
            </a:r>
            <a:r>
              <a:rPr lang="en-US" sz="2400" dirty="0">
                <a:effectLst/>
                <a:latin typeface="Calibri" panose="020F0502020204030204" pitchFamily="34" charset="0"/>
                <a:ea typeface="Calibri" panose="020F0502020204030204" pitchFamily="34" charset="0"/>
                <a:cs typeface="Arial" panose="020B0604020202020204" pitchFamily="34" charset="0"/>
              </a:rPr>
              <a:t> with regard to the continuation of the verse, </a:t>
            </a:r>
            <a:r>
              <a:rPr lang="en-US" sz="2400" b="1" dirty="0">
                <a:effectLst/>
                <a:latin typeface="Calibri" panose="020F0502020204030204" pitchFamily="34" charset="0"/>
                <a:ea typeface="Calibri" panose="020F0502020204030204" pitchFamily="34" charset="0"/>
                <a:cs typeface="Arial" panose="020B0604020202020204" pitchFamily="34" charset="0"/>
              </a:rPr>
              <a:t>“in the earth”</a:t>
            </a:r>
            <a:r>
              <a:rPr lang="en-US" sz="2400" dirty="0">
                <a:effectLst/>
                <a:latin typeface="Calibri" panose="020F0502020204030204" pitchFamily="34" charset="0"/>
                <a:ea typeface="Calibri" panose="020F0502020204030204" pitchFamily="34" charset="0"/>
                <a:cs typeface="Arial" panose="020B0604020202020204" pitchFamily="34" charset="0"/>
              </a:rPr>
              <a:t> comes </a:t>
            </a:r>
            <a:r>
              <a:rPr lang="en-US" sz="2400" b="1" dirty="0">
                <a:effectLst/>
                <a:latin typeface="Calibri" panose="020F0502020204030204" pitchFamily="34" charset="0"/>
                <a:ea typeface="Calibri" panose="020F0502020204030204" pitchFamily="34" charset="0"/>
                <a:cs typeface="Arial" panose="020B0604020202020204" pitchFamily="34" charset="0"/>
              </a:rPr>
              <a:t>to include mountains and hills, seas and rivers, streams and valleys; “beneath”</a:t>
            </a:r>
            <a:r>
              <a:rPr lang="en-US" sz="2400" dirty="0">
                <a:effectLst/>
                <a:latin typeface="Calibri" panose="020F0502020204030204" pitchFamily="34" charset="0"/>
                <a:ea typeface="Calibri" panose="020F0502020204030204" pitchFamily="34" charset="0"/>
                <a:cs typeface="Arial" panose="020B0604020202020204" pitchFamily="34" charset="0"/>
              </a:rPr>
              <a:t> comes </a:t>
            </a:r>
            <a:r>
              <a:rPr lang="en-US" sz="2400" b="1" dirty="0">
                <a:effectLst/>
                <a:latin typeface="Calibri" panose="020F0502020204030204" pitchFamily="34" charset="0"/>
                <a:ea typeface="Calibri" panose="020F0502020204030204" pitchFamily="34" charset="0"/>
                <a:cs typeface="Arial" panose="020B0604020202020204" pitchFamily="34" charset="0"/>
              </a:rPr>
              <a:t>to include a tiny worm.</a:t>
            </a:r>
            <a:r>
              <a:rPr lang="en-US" sz="2400" dirty="0">
                <a:effectLst/>
                <a:latin typeface="Calibri" panose="020F0502020204030204" pitchFamily="34" charset="0"/>
                <a:ea typeface="Calibri" panose="020F0502020204030204" pitchFamily="34" charset="0"/>
                <a:cs typeface="Arial" panose="020B0604020202020204" pitchFamily="34" charset="0"/>
              </a:rPr>
              <a:t> If so, it is indeed possible to explain that the entire </a:t>
            </a:r>
            <a:r>
              <a:rPr lang="en-US" sz="2400" i="1" dirty="0" err="1">
                <a:effectLst/>
                <a:latin typeface="Calibri" panose="020F0502020204030204" pitchFamily="34" charset="0"/>
                <a:ea typeface="Calibri" panose="020F0502020204030204" pitchFamily="34" charset="0"/>
                <a:cs typeface="Arial" panose="020B0604020202020204" pitchFamily="34" charset="0"/>
              </a:rPr>
              <a:t>baraita</a:t>
            </a:r>
            <a:r>
              <a:rPr lang="en-US" sz="2400" dirty="0">
                <a:effectLst/>
                <a:latin typeface="Calibri" panose="020F0502020204030204" pitchFamily="34" charset="0"/>
                <a:ea typeface="Calibri" panose="020F0502020204030204" pitchFamily="34" charset="0"/>
                <a:cs typeface="Arial" panose="020B0604020202020204" pitchFamily="34" charset="0"/>
              </a:rPr>
              <a:t> is referring to the prohibition against idol worship. </a:t>
            </a:r>
          </a:p>
          <a:p>
            <a:pPr marL="0" indent="0">
              <a:buNone/>
            </a:pPr>
            <a:endParaRPr lang="en-US" sz="2800" dirty="0"/>
          </a:p>
        </p:txBody>
      </p:sp>
      <p:sp>
        <p:nvSpPr>
          <p:cNvPr id="4" name="Content Placeholder 3">
            <a:extLst>
              <a:ext uri="{FF2B5EF4-FFF2-40B4-BE49-F238E27FC236}">
                <a16:creationId xmlns:a16="http://schemas.microsoft.com/office/drawing/2014/main" id="{FCDBFF49-D2F4-4822-B9A3-763BB80643B7}"/>
              </a:ext>
            </a:extLst>
          </p:cNvPr>
          <p:cNvSpPr>
            <a:spLocks noGrp="1"/>
          </p:cNvSpPr>
          <p:nvPr>
            <p:ph sz="half" idx="2"/>
          </p:nvPr>
        </p:nvSpPr>
        <p:spPr>
          <a:xfrm>
            <a:off x="8366760" y="1732449"/>
            <a:ext cx="2900797" cy="4058751"/>
          </a:xfrm>
        </p:spPr>
        <p:txBody>
          <a:bodyPr/>
          <a:lstStyle/>
          <a:p>
            <a:pPr marL="0" indent="0" algn="r" rtl="1">
              <a:buNone/>
            </a:pPr>
            <a:r>
              <a:rPr lang="he-IL" sz="1800" dirty="0">
                <a:effectLst/>
                <a:latin typeface="Calibri" panose="020F0502020204030204" pitchFamily="34" charset="0"/>
                <a:ea typeface="Calibri" panose="020F0502020204030204" pitchFamily="34" charset="0"/>
                <a:cs typeface="Arial" panose="020B0604020202020204" pitchFamily="34" charset="0"/>
              </a:rPr>
              <a:t>אִי </a:t>
            </a:r>
            <a:r>
              <a:rPr lang="he-IL" sz="1800" dirty="0" err="1">
                <a:effectLst/>
                <a:latin typeface="Calibri" panose="020F0502020204030204" pitchFamily="34" charset="0"/>
                <a:ea typeface="Calibri" panose="020F0502020204030204" pitchFamily="34" charset="0"/>
                <a:cs typeface="Arial" panose="020B0604020202020204" pitchFamily="34" charset="0"/>
              </a:rPr>
              <a:t>לְעׇבְדָם</a:t>
            </a:r>
            <a:r>
              <a:rPr lang="he-IL" sz="1800" dirty="0">
                <a:effectLst/>
                <a:latin typeface="Calibri" panose="020F0502020204030204" pitchFamily="34" charset="0"/>
                <a:ea typeface="Calibri" panose="020F0502020204030204" pitchFamily="34" charset="0"/>
                <a:cs typeface="Arial" panose="020B0604020202020204" pitchFamily="34" charset="0"/>
              </a:rPr>
              <a:t> אֲפִילּוּ שִׁלְשׁוּל קָטָן נָמֵי אִין הָכִי נָמֵי </a:t>
            </a:r>
            <a:r>
              <a:rPr lang="he-IL" sz="1800" dirty="0" err="1">
                <a:effectLst/>
                <a:latin typeface="Calibri" panose="020F0502020204030204" pitchFamily="34" charset="0"/>
                <a:ea typeface="Calibri" panose="020F0502020204030204" pitchFamily="34" charset="0"/>
                <a:cs typeface="Arial" panose="020B0604020202020204" pitchFamily="34" charset="0"/>
              </a:rPr>
              <a:t>דְּתַנְיָא</a:t>
            </a:r>
            <a:r>
              <a:rPr lang="he-IL" sz="1800" dirty="0">
                <a:effectLst/>
                <a:latin typeface="Calibri" panose="020F0502020204030204" pitchFamily="34" charset="0"/>
                <a:ea typeface="Calibri" panose="020F0502020204030204" pitchFamily="34" charset="0"/>
                <a:cs typeface="Arial" panose="020B0604020202020204" pitchFamily="34" charset="0"/>
              </a:rPr>
              <a:t> אֲשֶׁר בָּאָרֶץ לְרַבּוֹת הָרִים וּגְבָעוֹת יַמִּים וּנְהָרוֹת אֲפִיקִים וְגֵאָיוֹת מִתַּחַת לְרַבּוֹת שִׁלְשׁוּל קָטָן</a:t>
            </a:r>
            <a:endParaRPr lang="en-US" dirty="0"/>
          </a:p>
        </p:txBody>
      </p:sp>
    </p:spTree>
    <p:extLst>
      <p:ext uri="{BB962C8B-B14F-4D97-AF65-F5344CB8AC3E}">
        <p14:creationId xmlns:p14="http://schemas.microsoft.com/office/powerpoint/2010/main" val="4148784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5008-1F38-4C4A-9F40-6CBB4A08D1FE}"/>
              </a:ext>
            </a:extLst>
          </p:cNvPr>
          <p:cNvSpPr>
            <a:spLocks noGrp="1"/>
          </p:cNvSpPr>
          <p:nvPr>
            <p:ph type="title"/>
          </p:nvPr>
        </p:nvSpPr>
        <p:spPr/>
        <p:txBody>
          <a:bodyPr/>
          <a:lstStyle/>
          <a:p>
            <a:r>
              <a:rPr lang="en-US" dirty="0" err="1"/>
              <a:t>Abaye</a:t>
            </a:r>
            <a:r>
              <a:rPr lang="en-US" dirty="0"/>
              <a:t> is out</a:t>
            </a:r>
          </a:p>
        </p:txBody>
      </p:sp>
      <p:sp>
        <p:nvSpPr>
          <p:cNvPr id="3" name="Content Placeholder 2">
            <a:extLst>
              <a:ext uri="{FF2B5EF4-FFF2-40B4-BE49-F238E27FC236}">
                <a16:creationId xmlns:a16="http://schemas.microsoft.com/office/drawing/2014/main" id="{8FEEC6A9-E1F0-4662-A999-EBC19A9DB3AB}"/>
              </a:ext>
            </a:extLst>
          </p:cNvPr>
          <p:cNvSpPr>
            <a:spLocks noGrp="1"/>
          </p:cNvSpPr>
          <p:nvPr>
            <p:ph sz="half" idx="1"/>
          </p:nvPr>
        </p:nvSpPr>
        <p:spPr>
          <a:xfrm>
            <a:off x="913795" y="1732449"/>
            <a:ext cx="6828125" cy="4058750"/>
          </a:xfrm>
        </p:spPr>
        <p:txBody>
          <a:bodyPr>
            <a:normAutofit lnSpcReduction="10000"/>
          </a:bodyPr>
          <a:lstStyle/>
          <a:p>
            <a:pPr marL="0" indent="0" algn="just">
              <a:buNone/>
            </a:pPr>
            <a:r>
              <a:rPr lang="en-US" sz="2400" dirty="0">
                <a:effectLst/>
                <a:latin typeface="Calibri" panose="020F0502020204030204" pitchFamily="34" charset="0"/>
                <a:ea typeface="Calibri" panose="020F0502020204030204" pitchFamily="34" charset="0"/>
                <a:cs typeface="Arial" panose="020B0604020202020204" pitchFamily="34" charset="0"/>
              </a:rPr>
              <a:t>The </a:t>
            </a:r>
            <a:r>
              <a:rPr lang="en-US" sz="2400" dirty="0" err="1">
                <a:effectLst/>
                <a:latin typeface="Calibri" panose="020F0502020204030204" pitchFamily="34" charset="0"/>
                <a:ea typeface="Calibri" panose="020F0502020204030204" pitchFamily="34" charset="0"/>
                <a:cs typeface="Arial" panose="020B0604020202020204" pitchFamily="34" charset="0"/>
              </a:rPr>
              <a:t>Gemara</a:t>
            </a:r>
            <a:r>
              <a:rPr lang="en-US" sz="2400" dirty="0">
                <a:effectLst/>
                <a:latin typeface="Calibri" panose="020F0502020204030204" pitchFamily="34" charset="0"/>
                <a:ea typeface="Calibri" panose="020F0502020204030204" pitchFamily="34" charset="0"/>
                <a:cs typeface="Arial" panose="020B0604020202020204" pitchFamily="34" charset="0"/>
              </a:rPr>
              <a:t> raises yet another objection: </a:t>
            </a:r>
            <a:r>
              <a:rPr lang="en-US" sz="2400" b="1" dirty="0">
                <a:effectLst/>
                <a:latin typeface="Calibri" panose="020F0502020204030204" pitchFamily="34" charset="0"/>
                <a:ea typeface="Calibri" panose="020F0502020204030204" pitchFamily="34" charset="0"/>
                <a:cs typeface="Arial" panose="020B0604020202020204" pitchFamily="34" charset="0"/>
              </a:rPr>
              <a:t>And is the mere fashioning</a:t>
            </a:r>
            <a:r>
              <a:rPr lang="en-US" sz="2400" dirty="0">
                <a:effectLst/>
                <a:latin typeface="Calibri" panose="020F0502020204030204" pitchFamily="34" charset="0"/>
                <a:ea typeface="Calibri" panose="020F0502020204030204" pitchFamily="34" charset="0"/>
                <a:cs typeface="Arial" panose="020B0604020202020204" pitchFamily="34" charset="0"/>
              </a:rPr>
              <a:t> of images of the celestial bodies </a:t>
            </a:r>
            <a:r>
              <a:rPr lang="en-US" sz="2400" b="1" dirty="0">
                <a:effectLst/>
                <a:latin typeface="Calibri" panose="020F0502020204030204" pitchFamily="34" charset="0"/>
                <a:ea typeface="Calibri" panose="020F0502020204030204" pitchFamily="34" charset="0"/>
                <a:cs typeface="Arial" panose="020B0604020202020204" pitchFamily="34" charset="0"/>
              </a:rPr>
              <a:t>permitted? </a:t>
            </a:r>
          </a:p>
          <a:p>
            <a:pPr marL="0" indent="0" algn="just">
              <a:buNone/>
            </a:pPr>
            <a:r>
              <a:rPr lang="en-US" sz="2400" b="1" dirty="0">
                <a:effectLst/>
                <a:latin typeface="Calibri" panose="020F0502020204030204" pitchFamily="34" charset="0"/>
                <a:ea typeface="Calibri" panose="020F0502020204030204" pitchFamily="34" charset="0"/>
                <a:cs typeface="Arial" panose="020B0604020202020204" pitchFamily="34" charset="0"/>
              </a:rPr>
              <a:t>Isn’t it taught</a:t>
            </a:r>
            <a:r>
              <a:rPr lang="en-US" sz="2400" dirty="0">
                <a:effectLst/>
                <a:latin typeface="Calibri" panose="020F0502020204030204" pitchFamily="34" charset="0"/>
                <a:ea typeface="Calibri" panose="020F0502020204030204" pitchFamily="34" charset="0"/>
                <a:cs typeface="Arial" panose="020B0604020202020204" pitchFamily="34" charset="0"/>
              </a:rPr>
              <a:t> in another </a:t>
            </a:r>
            <a:r>
              <a:rPr lang="en-US" sz="2400" i="1" dirty="0" err="1">
                <a:effectLst/>
                <a:latin typeface="Calibri" panose="020F0502020204030204" pitchFamily="34" charset="0"/>
                <a:ea typeface="Calibri" panose="020F0502020204030204" pitchFamily="34" charset="0"/>
                <a:cs typeface="Arial" panose="020B0604020202020204" pitchFamily="34" charset="0"/>
              </a:rPr>
              <a:t>baraita</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b="1" dirty="0">
                <a:effectLst/>
                <a:latin typeface="Calibri" panose="020F0502020204030204" pitchFamily="34" charset="0"/>
                <a:ea typeface="Calibri" panose="020F0502020204030204" pitchFamily="34" charset="0"/>
                <a:cs typeface="Arial" panose="020B0604020202020204" pitchFamily="34" charset="0"/>
              </a:rPr>
              <a:t>“You shall not make with Me</a:t>
            </a:r>
            <a:r>
              <a:rPr lang="en-US" sz="2400" dirty="0">
                <a:effectLst/>
                <a:latin typeface="Calibri" panose="020F0502020204030204" pitchFamily="34" charset="0"/>
                <a:ea typeface="Calibri" panose="020F0502020204030204" pitchFamily="34" charset="0"/>
                <a:cs typeface="Arial" panose="020B0604020202020204" pitchFamily="34" charset="0"/>
              </a:rPr>
              <a:t> gods of silver” (Exodus 20:19). This verse teaches that </a:t>
            </a:r>
            <a:r>
              <a:rPr lang="en-US" sz="2400" b="1" dirty="0">
                <a:effectLst/>
                <a:latin typeface="Calibri" panose="020F0502020204030204" pitchFamily="34" charset="0"/>
                <a:ea typeface="Calibri" panose="020F0502020204030204" pitchFamily="34" charset="0"/>
                <a:cs typeface="Arial" panose="020B0604020202020204" pitchFamily="34" charset="0"/>
              </a:rPr>
              <a:t>you shall not make images of My attendants that serve before Me, for example</a:t>
            </a:r>
            <a:r>
              <a:rPr lang="en-US" sz="2400" dirty="0">
                <a:effectLst/>
                <a:latin typeface="Calibri" panose="020F0502020204030204" pitchFamily="34" charset="0"/>
                <a:ea typeface="Calibri" panose="020F0502020204030204" pitchFamily="34" charset="0"/>
                <a:cs typeface="Arial" panose="020B0604020202020204" pitchFamily="34" charset="0"/>
              </a:rPr>
              <a:t> the </a:t>
            </a:r>
            <a:r>
              <a:rPr lang="en-US" sz="2400" b="1" dirty="0">
                <a:effectLst/>
                <a:latin typeface="Calibri" panose="020F0502020204030204" pitchFamily="34" charset="0"/>
                <a:ea typeface="Calibri" panose="020F0502020204030204" pitchFamily="34" charset="0"/>
                <a:cs typeface="Arial" panose="020B0604020202020204" pitchFamily="34" charset="0"/>
              </a:rPr>
              <a:t>sun,</a:t>
            </a:r>
            <a:r>
              <a:rPr lang="en-US" sz="2400" dirty="0">
                <a:effectLst/>
                <a:latin typeface="Calibri" panose="020F0502020204030204" pitchFamily="34" charset="0"/>
                <a:ea typeface="Calibri" panose="020F0502020204030204" pitchFamily="34" charset="0"/>
                <a:cs typeface="Arial" panose="020B0604020202020204" pitchFamily="34" charset="0"/>
              </a:rPr>
              <a:t> the </a:t>
            </a:r>
            <a:r>
              <a:rPr lang="en-US" sz="2400" b="1" dirty="0">
                <a:effectLst/>
                <a:latin typeface="Calibri" panose="020F0502020204030204" pitchFamily="34" charset="0"/>
                <a:ea typeface="Calibri" panose="020F0502020204030204" pitchFamily="34" charset="0"/>
                <a:cs typeface="Arial" panose="020B0604020202020204" pitchFamily="34" charset="0"/>
              </a:rPr>
              <a:t>moon,</a:t>
            </a:r>
            <a:r>
              <a:rPr lang="en-US" sz="2400" dirty="0">
                <a:effectLst/>
                <a:latin typeface="Calibri" panose="020F0502020204030204" pitchFamily="34" charset="0"/>
                <a:ea typeface="Calibri" panose="020F0502020204030204" pitchFamily="34" charset="0"/>
                <a:cs typeface="Arial" panose="020B0604020202020204" pitchFamily="34" charset="0"/>
              </a:rPr>
              <a:t> the </a:t>
            </a:r>
            <a:r>
              <a:rPr lang="en-US" sz="2400" b="1" dirty="0">
                <a:effectLst/>
                <a:latin typeface="Calibri" panose="020F0502020204030204" pitchFamily="34" charset="0"/>
                <a:ea typeface="Calibri" panose="020F0502020204030204" pitchFamily="34" charset="0"/>
                <a:cs typeface="Arial" panose="020B0604020202020204" pitchFamily="34" charset="0"/>
              </a:rPr>
              <a:t>stars and</a:t>
            </a:r>
            <a:r>
              <a:rPr lang="en-US" sz="2400" dirty="0">
                <a:effectLst/>
                <a:latin typeface="Calibri" panose="020F0502020204030204" pitchFamily="34" charset="0"/>
                <a:ea typeface="Calibri" panose="020F0502020204030204" pitchFamily="34" charset="0"/>
                <a:cs typeface="Arial" panose="020B0604020202020204" pitchFamily="34" charset="0"/>
              </a:rPr>
              <a:t> the </a:t>
            </a:r>
            <a:r>
              <a:rPr lang="en-US" sz="2400" b="1" dirty="0">
                <a:effectLst/>
                <a:latin typeface="Calibri" panose="020F0502020204030204" pitchFamily="34" charset="0"/>
                <a:ea typeface="Calibri" panose="020F0502020204030204" pitchFamily="34" charset="0"/>
                <a:cs typeface="Arial" panose="020B0604020202020204" pitchFamily="34" charset="0"/>
              </a:rPr>
              <a:t>constellations.</a:t>
            </a:r>
            <a:r>
              <a:rPr lang="en-US" sz="2400" dirty="0">
                <a:effectLst/>
                <a:latin typeface="Calibri" panose="020F0502020204030204" pitchFamily="34" charset="0"/>
                <a:ea typeface="Calibri" panose="020F0502020204030204" pitchFamily="34" charset="0"/>
                <a:cs typeface="Arial" panose="020B0604020202020204" pitchFamily="34" charset="0"/>
              </a:rPr>
              <a:t> This is explicit proof that it is prohibited to form images of the sun and the moon; consequently, the solution proposed by </a:t>
            </a:r>
            <a:r>
              <a:rPr lang="en-US" sz="2400" dirty="0" err="1">
                <a:effectLst/>
                <a:latin typeface="Calibri" panose="020F0502020204030204" pitchFamily="34" charset="0"/>
                <a:ea typeface="Calibri" panose="020F0502020204030204" pitchFamily="34" charset="0"/>
                <a:cs typeface="Arial" panose="020B0604020202020204" pitchFamily="34" charset="0"/>
              </a:rPr>
              <a:t>Abaye</a:t>
            </a:r>
            <a:r>
              <a:rPr lang="en-US" sz="2400" dirty="0">
                <a:effectLst/>
                <a:latin typeface="Calibri" panose="020F0502020204030204" pitchFamily="34" charset="0"/>
                <a:ea typeface="Calibri" panose="020F0502020204030204" pitchFamily="34" charset="0"/>
                <a:cs typeface="Arial" panose="020B0604020202020204" pitchFamily="34" charset="0"/>
              </a:rPr>
              <a:t> is rejected, leaving the difficulty with </a:t>
            </a:r>
            <a:r>
              <a:rPr lang="en-US" sz="2400" dirty="0" err="1">
                <a:effectLst/>
                <a:latin typeface="Calibri" panose="020F0502020204030204" pitchFamily="34" charset="0"/>
                <a:ea typeface="Calibri" panose="020F0502020204030204" pitchFamily="34" charset="0"/>
                <a:cs typeface="Arial" panose="020B0604020202020204" pitchFamily="34" charset="0"/>
              </a:rPr>
              <a:t>Rabban</a:t>
            </a:r>
            <a:r>
              <a:rPr lang="en-US" sz="2400" dirty="0">
                <a:effectLst/>
                <a:latin typeface="Calibri" panose="020F0502020204030204" pitchFamily="34" charset="0"/>
                <a:ea typeface="Calibri" panose="020F0502020204030204" pitchFamily="34" charset="0"/>
                <a:cs typeface="Arial" panose="020B0604020202020204" pitchFamily="34" charset="0"/>
              </a:rPr>
              <a:t> Gamliel’s diagram unresolved. </a:t>
            </a:r>
          </a:p>
          <a:p>
            <a:pPr marL="0" indent="0">
              <a:buNone/>
            </a:pPr>
            <a:endParaRPr lang="en-US" sz="2800" dirty="0"/>
          </a:p>
        </p:txBody>
      </p:sp>
      <p:sp>
        <p:nvSpPr>
          <p:cNvPr id="4" name="Content Placeholder 3">
            <a:extLst>
              <a:ext uri="{FF2B5EF4-FFF2-40B4-BE49-F238E27FC236}">
                <a16:creationId xmlns:a16="http://schemas.microsoft.com/office/drawing/2014/main" id="{63577A7E-1C53-47EB-8F1C-F986D56316CC}"/>
              </a:ext>
            </a:extLst>
          </p:cNvPr>
          <p:cNvSpPr>
            <a:spLocks noGrp="1"/>
          </p:cNvSpPr>
          <p:nvPr>
            <p:ph sz="half" idx="2"/>
          </p:nvPr>
        </p:nvSpPr>
        <p:spPr>
          <a:xfrm>
            <a:off x="8016240" y="1732449"/>
            <a:ext cx="3251317" cy="4058751"/>
          </a:xfrm>
        </p:spPr>
        <p:txBody>
          <a:bodyPr>
            <a:noAutofit/>
          </a:bodyPr>
          <a:lstStyle/>
          <a:p>
            <a:pPr marL="0" indent="0" algn="just" rtl="1">
              <a:buNone/>
            </a:pPr>
            <a:r>
              <a:rPr lang="he-IL" sz="2800" dirty="0">
                <a:effectLst/>
                <a:latin typeface="Calibri" panose="020F0502020204030204" pitchFamily="34" charset="0"/>
                <a:ea typeface="Calibri" panose="020F0502020204030204" pitchFamily="34" charset="0"/>
                <a:cs typeface="Arial" panose="020B0604020202020204" pitchFamily="34" charset="0"/>
              </a:rPr>
              <a:t>וַעֲשִׂיָּיה </a:t>
            </a:r>
            <a:r>
              <a:rPr lang="he-IL" sz="2800" dirty="0" err="1">
                <a:effectLst/>
                <a:latin typeface="Calibri" panose="020F0502020204030204" pitchFamily="34" charset="0"/>
                <a:ea typeface="Calibri" panose="020F0502020204030204" pitchFamily="34" charset="0"/>
                <a:cs typeface="Arial" panose="020B0604020202020204" pitchFamily="34" charset="0"/>
              </a:rPr>
              <a:t>גְּרֵידְתָּא</a:t>
            </a:r>
            <a:r>
              <a:rPr lang="he-IL" sz="2800" dirty="0">
                <a:effectLst/>
                <a:latin typeface="Calibri" panose="020F0502020204030204" pitchFamily="34" charset="0"/>
                <a:ea typeface="Calibri" panose="020F0502020204030204" pitchFamily="34" charset="0"/>
                <a:cs typeface="Arial" panose="020B0604020202020204" pitchFamily="34" charset="0"/>
              </a:rPr>
              <a:t> מִי שְׁרֵי וְהָתַנְיָא לֹא תַעֲשׂוּן אִתִּי לֹא תַּעֲשׂוּן כִּדְמוּת שַׁמָּשַׁיי </a:t>
            </a:r>
            <a:r>
              <a:rPr lang="he-IL" sz="2800" dirty="0" err="1">
                <a:effectLst/>
                <a:latin typeface="Calibri" panose="020F0502020204030204" pitchFamily="34" charset="0"/>
                <a:ea typeface="Calibri" panose="020F0502020204030204" pitchFamily="34" charset="0"/>
                <a:cs typeface="Arial" panose="020B0604020202020204" pitchFamily="34" charset="0"/>
              </a:rPr>
              <a:t>הַמְשַׁמְּשִׁין</a:t>
            </a:r>
            <a:r>
              <a:rPr lang="he-IL" sz="2800" dirty="0">
                <a:effectLst/>
                <a:latin typeface="Calibri" panose="020F0502020204030204" pitchFamily="34" charset="0"/>
                <a:ea typeface="Calibri" panose="020F0502020204030204" pitchFamily="34" charset="0"/>
                <a:cs typeface="Arial" panose="020B0604020202020204" pitchFamily="34" charset="0"/>
              </a:rPr>
              <a:t> לְפָנַי כְּגוֹן חַמָּה וּלְבָנָה כּוֹכָבִים וּמַזָּלוֹת</a:t>
            </a:r>
            <a:endParaRPr lang="en-US" sz="3200" dirty="0"/>
          </a:p>
        </p:txBody>
      </p:sp>
    </p:spTree>
    <p:extLst>
      <p:ext uri="{BB962C8B-B14F-4D97-AF65-F5344CB8AC3E}">
        <p14:creationId xmlns:p14="http://schemas.microsoft.com/office/powerpoint/2010/main" val="2135369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8D16-0C01-4931-AEF4-8F1E26827EAD}"/>
              </a:ext>
            </a:extLst>
          </p:cNvPr>
          <p:cNvSpPr>
            <a:spLocks noGrp="1"/>
          </p:cNvSpPr>
          <p:nvPr>
            <p:ph type="title"/>
          </p:nvPr>
        </p:nvSpPr>
        <p:spPr/>
        <p:txBody>
          <a:bodyPr/>
          <a:lstStyle/>
          <a:p>
            <a:r>
              <a:rPr lang="en-US" dirty="0"/>
              <a:t>Gentiles did it</a:t>
            </a:r>
          </a:p>
        </p:txBody>
      </p:sp>
      <p:sp>
        <p:nvSpPr>
          <p:cNvPr id="3" name="Content Placeholder 2">
            <a:extLst>
              <a:ext uri="{FF2B5EF4-FFF2-40B4-BE49-F238E27FC236}">
                <a16:creationId xmlns:a16="http://schemas.microsoft.com/office/drawing/2014/main" id="{6ADDCD77-03EF-4446-B035-6131C5AD0862}"/>
              </a:ext>
            </a:extLst>
          </p:cNvPr>
          <p:cNvSpPr>
            <a:spLocks noGrp="1"/>
          </p:cNvSpPr>
          <p:nvPr>
            <p:ph sz="half" idx="1"/>
          </p:nvPr>
        </p:nvSpPr>
        <p:spPr>
          <a:xfrm>
            <a:off x="913795" y="1732448"/>
            <a:ext cx="6706205" cy="4515951"/>
          </a:xfrm>
        </p:spPr>
        <p:txBody>
          <a:bodyPr>
            <a:normAutofit/>
          </a:bodyPr>
          <a:lstStyle/>
          <a:p>
            <a:pPr marL="0" indent="0" algn="just">
              <a:buNone/>
            </a:pPr>
            <a:r>
              <a:rPr lang="en-US" sz="2400" dirty="0">
                <a:effectLst/>
                <a:latin typeface="Calibri" panose="020F0502020204030204" pitchFamily="34" charset="0"/>
                <a:ea typeface="Calibri" panose="020F0502020204030204" pitchFamily="34" charset="0"/>
                <a:cs typeface="Arial" panose="020B0604020202020204" pitchFamily="34" charset="0"/>
              </a:rPr>
              <a:t>The </a:t>
            </a:r>
            <a:r>
              <a:rPr lang="en-US" sz="2400" dirty="0" err="1">
                <a:effectLst/>
                <a:latin typeface="Calibri" panose="020F0502020204030204" pitchFamily="34" charset="0"/>
                <a:ea typeface="Calibri" panose="020F0502020204030204" pitchFamily="34" charset="0"/>
                <a:cs typeface="Arial" panose="020B0604020202020204" pitchFamily="34" charset="0"/>
              </a:rPr>
              <a:t>Gemara</a:t>
            </a:r>
            <a:r>
              <a:rPr lang="en-US" sz="2400" dirty="0">
                <a:effectLst/>
                <a:latin typeface="Calibri" panose="020F0502020204030204" pitchFamily="34" charset="0"/>
                <a:ea typeface="Calibri" panose="020F0502020204030204" pitchFamily="34" charset="0"/>
                <a:cs typeface="Arial" panose="020B0604020202020204" pitchFamily="34" charset="0"/>
              </a:rPr>
              <a:t> proposes an alternative resolution: The case of </a:t>
            </a:r>
            <a:r>
              <a:rPr lang="en-US" sz="2400" b="1" dirty="0" err="1">
                <a:effectLst/>
                <a:latin typeface="Calibri" panose="020F0502020204030204" pitchFamily="34" charset="0"/>
                <a:ea typeface="Calibri" panose="020F0502020204030204" pitchFamily="34" charset="0"/>
                <a:cs typeface="Arial" panose="020B0604020202020204" pitchFamily="34" charset="0"/>
              </a:rPr>
              <a:t>Rabban</a:t>
            </a:r>
            <a:r>
              <a:rPr lang="en-US" sz="2400" b="1" dirty="0">
                <a:effectLst/>
                <a:latin typeface="Calibri" panose="020F0502020204030204" pitchFamily="34" charset="0"/>
                <a:ea typeface="Calibri" panose="020F0502020204030204" pitchFamily="34" charset="0"/>
                <a:cs typeface="Arial" panose="020B0604020202020204" pitchFamily="34" charset="0"/>
              </a:rPr>
              <a:t> Gamliel is different, as others,</a:t>
            </a:r>
            <a:r>
              <a:rPr lang="en-US" sz="2400" dirty="0">
                <a:effectLst/>
                <a:latin typeface="Calibri" panose="020F0502020204030204" pitchFamily="34" charset="0"/>
                <a:ea typeface="Calibri" panose="020F0502020204030204" pitchFamily="34" charset="0"/>
                <a:cs typeface="Arial" panose="020B0604020202020204" pitchFamily="34" charset="0"/>
              </a:rPr>
              <a:t> i.e., gentiles, </a:t>
            </a:r>
            <a:r>
              <a:rPr lang="en-US" sz="2400" b="1" dirty="0">
                <a:effectLst/>
                <a:latin typeface="Calibri" panose="020F0502020204030204" pitchFamily="34" charset="0"/>
                <a:ea typeface="Calibri" panose="020F0502020204030204" pitchFamily="34" charset="0"/>
                <a:cs typeface="Arial" panose="020B0604020202020204" pitchFamily="34" charset="0"/>
              </a:rPr>
              <a:t>fashioned</a:t>
            </a:r>
            <a:r>
              <a:rPr lang="en-US" sz="2400" dirty="0">
                <a:effectLst/>
                <a:latin typeface="Calibri" panose="020F0502020204030204" pitchFamily="34" charset="0"/>
                <a:ea typeface="Calibri" panose="020F0502020204030204" pitchFamily="34" charset="0"/>
                <a:cs typeface="Arial" panose="020B0604020202020204" pitchFamily="34" charset="0"/>
              </a:rPr>
              <a:t> those images </a:t>
            </a:r>
            <a:r>
              <a:rPr lang="en-US" sz="2400" b="1" dirty="0">
                <a:effectLst/>
                <a:latin typeface="Calibri" panose="020F0502020204030204" pitchFamily="34" charset="0"/>
                <a:ea typeface="Calibri" panose="020F0502020204030204" pitchFamily="34" charset="0"/>
                <a:cs typeface="Arial" panose="020B0604020202020204" pitchFamily="34" charset="0"/>
              </a:rPr>
              <a:t>for him,</a:t>
            </a:r>
            <a:r>
              <a:rPr lang="en-US" sz="2400" dirty="0">
                <a:effectLst/>
                <a:latin typeface="Calibri" panose="020F0502020204030204" pitchFamily="34" charset="0"/>
                <a:ea typeface="Calibri" panose="020F0502020204030204" pitchFamily="34" charset="0"/>
                <a:cs typeface="Arial" panose="020B0604020202020204" pitchFamily="34" charset="0"/>
              </a:rPr>
              <a:t> and it is prohibited only for a Jew to fashion such images; there is no prohibition against having them in one’s possession. The </a:t>
            </a:r>
            <a:r>
              <a:rPr lang="en-US" sz="2400" dirty="0" err="1">
                <a:effectLst/>
                <a:latin typeface="Calibri" panose="020F0502020204030204" pitchFamily="34" charset="0"/>
                <a:ea typeface="Calibri" panose="020F0502020204030204" pitchFamily="34" charset="0"/>
                <a:cs typeface="Arial" panose="020B0604020202020204" pitchFamily="34" charset="0"/>
              </a:rPr>
              <a:t>Gemara</a:t>
            </a:r>
            <a:r>
              <a:rPr lang="en-US" sz="2400" dirty="0">
                <a:effectLst/>
                <a:latin typeface="Calibri" panose="020F0502020204030204" pitchFamily="34" charset="0"/>
                <a:ea typeface="Calibri" panose="020F0502020204030204" pitchFamily="34" charset="0"/>
                <a:cs typeface="Arial" panose="020B0604020202020204" pitchFamily="34" charset="0"/>
              </a:rPr>
              <a:t> raises a difficulty: </a:t>
            </a:r>
            <a:r>
              <a:rPr lang="en-US" sz="2400" b="1" dirty="0">
                <a:effectLst/>
                <a:latin typeface="Calibri" panose="020F0502020204030204" pitchFamily="34" charset="0"/>
                <a:ea typeface="Calibri" panose="020F0502020204030204" pitchFamily="34" charset="0"/>
                <a:cs typeface="Arial" panose="020B0604020202020204" pitchFamily="34" charset="0"/>
              </a:rPr>
              <a:t>But</a:t>
            </a:r>
            <a:r>
              <a:rPr lang="en-US" sz="2400" dirty="0">
                <a:effectLst/>
                <a:latin typeface="Calibri" panose="020F0502020204030204" pitchFamily="34" charset="0"/>
                <a:ea typeface="Calibri" panose="020F0502020204030204" pitchFamily="34" charset="0"/>
                <a:cs typeface="Arial" panose="020B0604020202020204" pitchFamily="34" charset="0"/>
              </a:rPr>
              <a:t> there is the case of </a:t>
            </a:r>
            <a:r>
              <a:rPr lang="en-US" sz="2400" b="1" dirty="0" err="1">
                <a:effectLst/>
                <a:latin typeface="Calibri" panose="020F0502020204030204" pitchFamily="34" charset="0"/>
                <a:ea typeface="Calibri" panose="020F0502020204030204" pitchFamily="34" charset="0"/>
                <a:cs typeface="Arial" panose="020B0604020202020204" pitchFamily="34" charset="0"/>
              </a:rPr>
              <a:t>Rav</a:t>
            </a:r>
            <a:r>
              <a:rPr lang="en-US" sz="2400" b="1" dirty="0">
                <a:effectLst/>
                <a:latin typeface="Calibri" panose="020F0502020204030204" pitchFamily="34" charset="0"/>
                <a:ea typeface="Calibri" panose="020F0502020204030204" pitchFamily="34" charset="0"/>
                <a:cs typeface="Arial" panose="020B0604020202020204" pitchFamily="34" charset="0"/>
              </a:rPr>
              <a:t> Yehuda, as others fashioned for him</a:t>
            </a:r>
            <a:r>
              <a:rPr lang="en-US" sz="2400" dirty="0">
                <a:effectLst/>
                <a:latin typeface="Calibri" panose="020F0502020204030204" pitchFamily="34" charset="0"/>
                <a:ea typeface="Calibri" panose="020F0502020204030204" pitchFamily="34" charset="0"/>
                <a:cs typeface="Arial" panose="020B0604020202020204" pitchFamily="34" charset="0"/>
              </a:rPr>
              <a:t> a seal in the form of a human being, </a:t>
            </a:r>
            <a:r>
              <a:rPr lang="en-US" sz="2400" b="1" dirty="0">
                <a:effectLst/>
                <a:latin typeface="Calibri" panose="020F0502020204030204" pitchFamily="34" charset="0"/>
                <a:ea typeface="Calibri" panose="020F0502020204030204" pitchFamily="34" charset="0"/>
                <a:cs typeface="Arial" panose="020B0604020202020204" pitchFamily="34" charset="0"/>
              </a:rPr>
              <a:t>and Shmuel said to </a:t>
            </a:r>
            <a:r>
              <a:rPr lang="en-US" sz="2400" b="1" dirty="0" err="1">
                <a:effectLst/>
                <a:latin typeface="Calibri" panose="020F0502020204030204" pitchFamily="34" charset="0"/>
                <a:ea typeface="Calibri" panose="020F0502020204030204" pitchFamily="34" charset="0"/>
                <a:cs typeface="Arial" panose="020B0604020202020204" pitchFamily="34" charset="0"/>
              </a:rPr>
              <a:t>Rav</a:t>
            </a:r>
            <a:r>
              <a:rPr lang="en-US" sz="2400" b="1" dirty="0">
                <a:effectLst/>
                <a:latin typeface="Calibri" panose="020F0502020204030204" pitchFamily="34" charset="0"/>
                <a:ea typeface="Calibri" panose="020F0502020204030204" pitchFamily="34" charset="0"/>
                <a:cs typeface="Arial" panose="020B0604020202020204" pitchFamily="34" charset="0"/>
              </a:rPr>
              <a:t> Yehuda,</a:t>
            </a:r>
            <a:r>
              <a:rPr lang="en-US" sz="2400" dirty="0">
                <a:effectLst/>
                <a:latin typeface="Calibri" panose="020F0502020204030204" pitchFamily="34" charset="0"/>
                <a:ea typeface="Calibri" panose="020F0502020204030204" pitchFamily="34" charset="0"/>
                <a:cs typeface="Arial" panose="020B0604020202020204" pitchFamily="34" charset="0"/>
              </a:rPr>
              <a:t> who was his student: </a:t>
            </a:r>
            <a:r>
              <a:rPr lang="en-US" sz="2400" b="1" dirty="0">
                <a:effectLst/>
                <a:latin typeface="Calibri" panose="020F0502020204030204" pitchFamily="34" charset="0"/>
                <a:ea typeface="Calibri" panose="020F0502020204030204" pitchFamily="34" charset="0"/>
                <a:cs typeface="Arial" panose="020B0604020202020204" pitchFamily="34" charset="0"/>
              </a:rPr>
              <a:t>Sharp-witted one, blind this one’s eyes,</a:t>
            </a:r>
            <a:r>
              <a:rPr lang="en-US" sz="2400" dirty="0">
                <a:effectLst/>
                <a:latin typeface="Calibri" panose="020F0502020204030204" pitchFamily="34" charset="0"/>
                <a:ea typeface="Calibri" panose="020F0502020204030204" pitchFamily="34" charset="0"/>
                <a:cs typeface="Arial" panose="020B0604020202020204" pitchFamily="34" charset="0"/>
              </a:rPr>
              <a:t> i.e., disfigure the image, as it is prohibited even to have the image of a human being in one’s possession. </a:t>
            </a:r>
          </a:p>
          <a:p>
            <a:pPr marL="0" indent="0">
              <a:buNone/>
            </a:pPr>
            <a:endParaRPr lang="en-US" sz="2800" dirty="0"/>
          </a:p>
        </p:txBody>
      </p:sp>
      <p:sp>
        <p:nvSpPr>
          <p:cNvPr id="4" name="Content Placeholder 3">
            <a:extLst>
              <a:ext uri="{FF2B5EF4-FFF2-40B4-BE49-F238E27FC236}">
                <a16:creationId xmlns:a16="http://schemas.microsoft.com/office/drawing/2014/main" id="{70EC22A7-7ED2-4A30-9308-C2DEFD66B7B8}"/>
              </a:ext>
            </a:extLst>
          </p:cNvPr>
          <p:cNvSpPr>
            <a:spLocks noGrp="1"/>
          </p:cNvSpPr>
          <p:nvPr>
            <p:ph sz="half" idx="2"/>
          </p:nvPr>
        </p:nvSpPr>
        <p:spPr>
          <a:xfrm>
            <a:off x="7909560" y="1732449"/>
            <a:ext cx="3357997" cy="4058751"/>
          </a:xfrm>
        </p:spPr>
        <p:txBody>
          <a:bodyPr>
            <a:normAutofit/>
          </a:bodyPr>
          <a:lstStyle/>
          <a:p>
            <a:pPr marL="0" indent="0" algn="just" rtl="1">
              <a:buNone/>
            </a:pPr>
            <a:r>
              <a:rPr lang="he-IL" sz="2800" dirty="0">
                <a:effectLst/>
                <a:latin typeface="Calibri" panose="020F0502020204030204" pitchFamily="34" charset="0"/>
                <a:ea typeface="Calibri" panose="020F0502020204030204" pitchFamily="34" charset="0"/>
                <a:cs typeface="Arial" panose="020B0604020202020204" pitchFamily="34" charset="0"/>
              </a:rPr>
              <a:t>שָׁאנֵי רַבָּן גַּמְלִיאֵל </a:t>
            </a:r>
            <a:r>
              <a:rPr lang="he-IL" sz="2800" dirty="0" err="1">
                <a:effectLst/>
                <a:latin typeface="Calibri" panose="020F0502020204030204" pitchFamily="34" charset="0"/>
                <a:ea typeface="Calibri" panose="020F0502020204030204" pitchFamily="34" charset="0"/>
                <a:cs typeface="Arial" panose="020B0604020202020204" pitchFamily="34" charset="0"/>
              </a:rPr>
              <a:t>דַּאֲחֵרִים</a:t>
            </a:r>
            <a:r>
              <a:rPr lang="he-IL" sz="2800" dirty="0">
                <a:effectLst/>
                <a:latin typeface="Calibri" panose="020F0502020204030204" pitchFamily="34" charset="0"/>
                <a:ea typeface="Calibri" panose="020F0502020204030204" pitchFamily="34" charset="0"/>
                <a:cs typeface="Arial" panose="020B0604020202020204" pitchFamily="34" charset="0"/>
              </a:rPr>
              <a:t> עָשׂוּ לוֹ וְהָא רַב יְהוּדָה </a:t>
            </a:r>
            <a:r>
              <a:rPr lang="he-IL" sz="2800" dirty="0" err="1">
                <a:effectLst/>
                <a:latin typeface="Calibri" panose="020F0502020204030204" pitchFamily="34" charset="0"/>
                <a:ea typeface="Calibri" panose="020F0502020204030204" pitchFamily="34" charset="0"/>
                <a:cs typeface="Arial" panose="020B0604020202020204" pitchFamily="34" charset="0"/>
              </a:rPr>
              <a:t>דַּאֲחֵרִים</a:t>
            </a:r>
            <a:r>
              <a:rPr lang="he-IL" sz="2800" dirty="0">
                <a:effectLst/>
                <a:latin typeface="Calibri" panose="020F0502020204030204" pitchFamily="34" charset="0"/>
                <a:ea typeface="Calibri" panose="020F0502020204030204" pitchFamily="34" charset="0"/>
                <a:cs typeface="Arial" panose="020B0604020202020204" pitchFamily="34" charset="0"/>
              </a:rPr>
              <a:t> עָשׂוּ לוֹ וַאֲמַר לֵיהּ שְׁמוּאֵל לְרַב יְהוּדָה </a:t>
            </a:r>
            <a:r>
              <a:rPr lang="he-IL" sz="2800" dirty="0" err="1">
                <a:effectLst/>
                <a:latin typeface="Calibri" panose="020F0502020204030204" pitchFamily="34" charset="0"/>
                <a:ea typeface="Calibri" panose="020F0502020204030204" pitchFamily="34" charset="0"/>
                <a:cs typeface="Arial" panose="020B0604020202020204" pitchFamily="34" charset="0"/>
              </a:rPr>
              <a:t>שִׁינָּנָא</a:t>
            </a:r>
            <a:r>
              <a:rPr lang="he-IL" sz="2800" dirty="0">
                <a:effectLst/>
                <a:latin typeface="Calibri" panose="020F0502020204030204" pitchFamily="34" charset="0"/>
                <a:ea typeface="Calibri" panose="020F0502020204030204" pitchFamily="34" charset="0"/>
                <a:cs typeface="Arial" panose="020B0604020202020204" pitchFamily="34" charset="0"/>
              </a:rPr>
              <a:t> סַמִּי עֵינֵיהּ דְּדֵין</a:t>
            </a:r>
            <a:endParaRPr lang="en-US" sz="3200" dirty="0"/>
          </a:p>
        </p:txBody>
      </p:sp>
    </p:spTree>
    <p:extLst>
      <p:ext uri="{BB962C8B-B14F-4D97-AF65-F5344CB8AC3E}">
        <p14:creationId xmlns:p14="http://schemas.microsoft.com/office/powerpoint/2010/main" val="114299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8AA62-3DBC-489E-9E2B-ECBB1FD12153}"/>
              </a:ext>
            </a:extLst>
          </p:cNvPr>
          <p:cNvSpPr>
            <a:spLocks noGrp="1"/>
          </p:cNvSpPr>
          <p:nvPr>
            <p:ph type="title"/>
          </p:nvPr>
        </p:nvSpPr>
        <p:spPr/>
        <p:txBody>
          <a:bodyPr/>
          <a:lstStyle/>
          <a:p>
            <a:r>
              <a:rPr lang="en-US" dirty="0"/>
              <a:t>Protruding Problem</a:t>
            </a:r>
          </a:p>
        </p:txBody>
      </p:sp>
      <p:sp>
        <p:nvSpPr>
          <p:cNvPr id="3" name="Content Placeholder 2">
            <a:extLst>
              <a:ext uri="{FF2B5EF4-FFF2-40B4-BE49-F238E27FC236}">
                <a16:creationId xmlns:a16="http://schemas.microsoft.com/office/drawing/2014/main" id="{2581C116-0859-4896-8B46-7625058B4F7D}"/>
              </a:ext>
            </a:extLst>
          </p:cNvPr>
          <p:cNvSpPr>
            <a:spLocks noGrp="1"/>
          </p:cNvSpPr>
          <p:nvPr>
            <p:ph sz="half" idx="1"/>
          </p:nvPr>
        </p:nvSpPr>
        <p:spPr>
          <a:xfrm>
            <a:off x="913795" y="1732449"/>
            <a:ext cx="6645245" cy="4058750"/>
          </a:xfrm>
        </p:spPr>
        <p:txBody>
          <a:bodyPr>
            <a:normAutofit fontScale="92500"/>
          </a:bodyPr>
          <a:lstStyle/>
          <a:p>
            <a:pPr marL="0" indent="0" algn="just">
              <a:buNone/>
            </a:pPr>
            <a:r>
              <a:rPr lang="en-US" sz="2400" dirty="0">
                <a:effectLst/>
                <a:latin typeface="Calibri" panose="020F0502020204030204" pitchFamily="34" charset="0"/>
                <a:ea typeface="Calibri" panose="020F0502020204030204" pitchFamily="34" charset="0"/>
                <a:cs typeface="Arial" panose="020B0604020202020204" pitchFamily="34" charset="0"/>
              </a:rPr>
              <a:t>The </a:t>
            </a:r>
            <a:r>
              <a:rPr lang="en-US" sz="2400" dirty="0" err="1">
                <a:effectLst/>
                <a:latin typeface="Calibri" panose="020F0502020204030204" pitchFamily="34" charset="0"/>
                <a:ea typeface="Calibri" panose="020F0502020204030204" pitchFamily="34" charset="0"/>
                <a:cs typeface="Arial" panose="020B0604020202020204" pitchFamily="34" charset="0"/>
              </a:rPr>
              <a:t>Gemara</a:t>
            </a:r>
            <a:r>
              <a:rPr lang="en-US" sz="2400" dirty="0">
                <a:effectLst/>
                <a:latin typeface="Calibri" panose="020F0502020204030204" pitchFamily="34" charset="0"/>
                <a:ea typeface="Calibri" panose="020F0502020204030204" pitchFamily="34" charset="0"/>
                <a:cs typeface="Arial" panose="020B0604020202020204" pitchFamily="34" charset="0"/>
              </a:rPr>
              <a:t> answers: </a:t>
            </a:r>
            <a:r>
              <a:rPr lang="en-US" sz="2400" b="1" dirty="0">
                <a:effectLst/>
                <a:latin typeface="Calibri" panose="020F0502020204030204" pitchFamily="34" charset="0"/>
                <a:ea typeface="Calibri" panose="020F0502020204030204" pitchFamily="34" charset="0"/>
                <a:cs typeface="Arial" panose="020B0604020202020204" pitchFamily="34" charset="0"/>
              </a:rPr>
              <a:t>There,</a:t>
            </a:r>
            <a:r>
              <a:rPr lang="en-US" sz="2400" dirty="0">
                <a:effectLst/>
                <a:latin typeface="Calibri" panose="020F0502020204030204" pitchFamily="34" charset="0"/>
                <a:ea typeface="Calibri" panose="020F0502020204030204" pitchFamily="34" charset="0"/>
                <a:cs typeface="Arial" panose="020B0604020202020204" pitchFamily="34" charset="0"/>
              </a:rPr>
              <a:t> in the case of </a:t>
            </a:r>
            <a:r>
              <a:rPr lang="en-US" sz="2400" dirty="0" err="1">
                <a:effectLst/>
                <a:latin typeface="Calibri" panose="020F0502020204030204" pitchFamily="34" charset="0"/>
                <a:ea typeface="Calibri" panose="020F0502020204030204" pitchFamily="34" charset="0"/>
                <a:cs typeface="Arial" panose="020B0604020202020204" pitchFamily="34" charset="0"/>
              </a:rPr>
              <a:t>Rav</a:t>
            </a:r>
            <a:r>
              <a:rPr lang="en-US" sz="2400" dirty="0">
                <a:effectLst/>
                <a:latin typeface="Calibri" panose="020F0502020204030204" pitchFamily="34" charset="0"/>
                <a:ea typeface="Calibri" panose="020F0502020204030204" pitchFamily="34" charset="0"/>
                <a:cs typeface="Arial" panose="020B0604020202020204" pitchFamily="34" charset="0"/>
              </a:rPr>
              <a:t> Yehuda, </a:t>
            </a:r>
            <a:r>
              <a:rPr lang="en-US" sz="2400" b="1" dirty="0">
                <a:effectLst/>
                <a:latin typeface="Calibri" panose="020F0502020204030204" pitchFamily="34" charset="0"/>
                <a:ea typeface="Calibri" panose="020F0502020204030204" pitchFamily="34" charset="0"/>
                <a:cs typeface="Arial" panose="020B0604020202020204" pitchFamily="34" charset="0"/>
              </a:rPr>
              <a:t>his was a protruding seal,</a:t>
            </a:r>
            <a:r>
              <a:rPr lang="en-US" sz="2400" dirty="0">
                <a:effectLst/>
                <a:latin typeface="Calibri" panose="020F0502020204030204" pitchFamily="34" charset="0"/>
                <a:ea typeface="Calibri" panose="020F0502020204030204" pitchFamily="34" charset="0"/>
                <a:cs typeface="Arial" panose="020B0604020202020204" pitchFamily="34" charset="0"/>
              </a:rPr>
              <a:t> i.e., the image projected from the ring, and Shmuel prohibited it </a:t>
            </a:r>
            <a:r>
              <a:rPr lang="en-US" sz="2400" b="1" dirty="0">
                <a:effectLst/>
                <a:latin typeface="Calibri" panose="020F0502020204030204" pitchFamily="34" charset="0"/>
                <a:ea typeface="Calibri" panose="020F0502020204030204" pitchFamily="34" charset="0"/>
                <a:cs typeface="Arial" panose="020B0604020202020204" pitchFamily="34" charset="0"/>
              </a:rPr>
              <a:t>due to</a:t>
            </a:r>
            <a:r>
              <a:rPr lang="en-US" sz="2400" dirty="0">
                <a:effectLst/>
                <a:latin typeface="Calibri" panose="020F0502020204030204" pitchFamily="34" charset="0"/>
                <a:ea typeface="Calibri" panose="020F0502020204030204" pitchFamily="34" charset="0"/>
                <a:cs typeface="Arial" panose="020B0604020202020204" pitchFamily="34" charset="0"/>
              </a:rPr>
              <a:t> the potential </a:t>
            </a:r>
            <a:r>
              <a:rPr lang="en-US" sz="2400" b="1" dirty="0">
                <a:effectLst/>
                <a:latin typeface="Calibri" panose="020F0502020204030204" pitchFamily="34" charset="0"/>
                <a:ea typeface="Calibri" panose="020F0502020204030204" pitchFamily="34" charset="0"/>
                <a:cs typeface="Arial" panose="020B0604020202020204" pitchFamily="34" charset="0"/>
              </a:rPr>
              <a:t>suspicion</a:t>
            </a:r>
            <a:r>
              <a:rPr lang="en-US" sz="2400" dirty="0">
                <a:effectLst/>
                <a:latin typeface="Calibri" panose="020F0502020204030204" pitchFamily="34" charset="0"/>
                <a:ea typeface="Calibri" panose="020F0502020204030204" pitchFamily="34" charset="0"/>
                <a:cs typeface="Arial" panose="020B0604020202020204" pitchFamily="34" charset="0"/>
              </a:rPr>
              <a:t> that he had an object of idol worship in his hand. </a:t>
            </a:r>
            <a:r>
              <a:rPr lang="en-US" sz="2400" b="1" dirty="0">
                <a:effectLst/>
                <a:latin typeface="Calibri" panose="020F0502020204030204" pitchFamily="34" charset="0"/>
                <a:ea typeface="Calibri" panose="020F0502020204030204" pitchFamily="34" charset="0"/>
                <a:cs typeface="Arial" panose="020B0604020202020204" pitchFamily="34" charset="0"/>
              </a:rPr>
              <a:t>As it is taught</a:t>
            </a:r>
            <a:r>
              <a:rPr lang="en-US" sz="2400" dirty="0">
                <a:effectLst/>
                <a:latin typeface="Calibri" panose="020F0502020204030204" pitchFamily="34" charset="0"/>
                <a:ea typeface="Calibri" panose="020F0502020204030204" pitchFamily="34" charset="0"/>
                <a:cs typeface="Arial" panose="020B0604020202020204" pitchFamily="34" charset="0"/>
              </a:rPr>
              <a:t> in a </a:t>
            </a:r>
            <a:r>
              <a:rPr lang="en-US" sz="2400" i="1" dirty="0" err="1">
                <a:effectLst/>
                <a:latin typeface="Calibri" panose="020F0502020204030204" pitchFamily="34" charset="0"/>
                <a:ea typeface="Calibri" panose="020F0502020204030204" pitchFamily="34" charset="0"/>
                <a:cs typeface="Arial" panose="020B0604020202020204" pitchFamily="34" charset="0"/>
              </a:rPr>
              <a:t>baraita</a:t>
            </a:r>
            <a:r>
              <a:rPr lang="en-US" sz="2400" dirty="0">
                <a:effectLst/>
                <a:latin typeface="Calibri" panose="020F0502020204030204" pitchFamily="34" charset="0"/>
                <a:ea typeface="Calibri" panose="020F0502020204030204" pitchFamily="34" charset="0"/>
                <a:cs typeface="Arial" panose="020B0604020202020204" pitchFamily="34" charset="0"/>
              </a:rPr>
              <a:t>: With regard to </a:t>
            </a:r>
            <a:r>
              <a:rPr lang="en-US" sz="2400" b="1" dirty="0">
                <a:effectLst/>
                <a:latin typeface="Calibri" panose="020F0502020204030204" pitchFamily="34" charset="0"/>
                <a:ea typeface="Calibri" panose="020F0502020204030204" pitchFamily="34" charset="0"/>
                <a:cs typeface="Arial" panose="020B0604020202020204" pitchFamily="34" charset="0"/>
              </a:rPr>
              <a:t>a ring,</a:t>
            </a:r>
            <a:r>
              <a:rPr lang="en-US" sz="2400" dirty="0">
                <a:effectLst/>
                <a:latin typeface="Calibri" panose="020F0502020204030204" pitchFamily="34" charset="0"/>
                <a:ea typeface="Calibri" panose="020F0502020204030204" pitchFamily="34" charset="0"/>
                <a:cs typeface="Arial" panose="020B0604020202020204" pitchFamily="34" charset="0"/>
              </a:rPr>
              <a:t> if </a:t>
            </a:r>
            <a:r>
              <a:rPr lang="en-US" sz="2400" b="1" dirty="0">
                <a:effectLst/>
                <a:latin typeface="Calibri" panose="020F0502020204030204" pitchFamily="34" charset="0"/>
                <a:ea typeface="Calibri" panose="020F0502020204030204" pitchFamily="34" charset="0"/>
                <a:cs typeface="Arial" panose="020B0604020202020204" pitchFamily="34" charset="0"/>
              </a:rPr>
              <a:t>its seal protrudes it is prohibited to place it</a:t>
            </a:r>
            <a:r>
              <a:rPr lang="en-US" sz="2400" dirty="0">
                <a:effectLst/>
                <a:latin typeface="Calibri" panose="020F0502020204030204" pitchFamily="34" charset="0"/>
                <a:ea typeface="Calibri" panose="020F0502020204030204" pitchFamily="34" charset="0"/>
                <a:cs typeface="Arial" panose="020B0604020202020204" pitchFamily="34" charset="0"/>
              </a:rPr>
              <a:t> on one’s finger, due to the suspicion of idol worship, </a:t>
            </a:r>
            <a:r>
              <a:rPr lang="en-US" sz="2400" b="1" dirty="0">
                <a:effectLst/>
                <a:latin typeface="Calibri" panose="020F0502020204030204" pitchFamily="34" charset="0"/>
                <a:ea typeface="Calibri" panose="020F0502020204030204" pitchFamily="34" charset="0"/>
                <a:cs typeface="Arial" panose="020B0604020202020204" pitchFamily="34" charset="0"/>
              </a:rPr>
              <a:t>but it is permitted to seal</a:t>
            </a:r>
            <a:r>
              <a:rPr lang="en-US" sz="2400" dirty="0">
                <a:effectLst/>
                <a:latin typeface="Calibri" panose="020F0502020204030204" pitchFamily="34" charset="0"/>
                <a:ea typeface="Calibri" panose="020F0502020204030204" pitchFamily="34" charset="0"/>
                <a:cs typeface="Arial" panose="020B0604020202020204" pitchFamily="34" charset="0"/>
              </a:rPr>
              <a:t> objects </a:t>
            </a:r>
            <a:r>
              <a:rPr lang="en-US" sz="2400" b="1" dirty="0">
                <a:effectLst/>
                <a:latin typeface="Calibri" panose="020F0502020204030204" pitchFamily="34" charset="0"/>
                <a:ea typeface="Calibri" panose="020F0502020204030204" pitchFamily="34" charset="0"/>
                <a:cs typeface="Arial" panose="020B0604020202020204" pitchFamily="34" charset="0"/>
              </a:rPr>
              <a:t>with it.</a:t>
            </a:r>
            <a:r>
              <a:rPr lang="en-US" sz="2400" dirty="0">
                <a:effectLst/>
                <a:latin typeface="Calibri" panose="020F0502020204030204" pitchFamily="34" charset="0"/>
                <a:ea typeface="Calibri" panose="020F0502020204030204" pitchFamily="34" charset="0"/>
                <a:cs typeface="Arial" panose="020B0604020202020204" pitchFamily="34" charset="0"/>
              </a:rPr>
              <a:t> In this case, the act of sealing creates an image that is sunken below the surface, which is not prohibited. However, if </a:t>
            </a:r>
            <a:r>
              <a:rPr lang="en-US" sz="2400" b="1" dirty="0">
                <a:effectLst/>
                <a:latin typeface="Calibri" panose="020F0502020204030204" pitchFamily="34" charset="0"/>
                <a:ea typeface="Calibri" panose="020F0502020204030204" pitchFamily="34" charset="0"/>
                <a:cs typeface="Arial" panose="020B0604020202020204" pitchFamily="34" charset="0"/>
              </a:rPr>
              <a:t>its seal is sunken, it is permitted to place it</a:t>
            </a:r>
            <a:r>
              <a:rPr lang="en-US" sz="2400" dirty="0">
                <a:effectLst/>
                <a:latin typeface="Calibri" panose="020F0502020204030204" pitchFamily="34" charset="0"/>
                <a:ea typeface="Calibri" panose="020F0502020204030204" pitchFamily="34" charset="0"/>
                <a:cs typeface="Arial" panose="020B0604020202020204" pitchFamily="34" charset="0"/>
              </a:rPr>
              <a:t> on one’s finger, </a:t>
            </a:r>
            <a:r>
              <a:rPr lang="en-US" sz="2400" b="1" dirty="0">
                <a:effectLst/>
                <a:latin typeface="Calibri" panose="020F0502020204030204" pitchFamily="34" charset="0"/>
                <a:ea typeface="Calibri" panose="020F0502020204030204" pitchFamily="34" charset="0"/>
                <a:cs typeface="Arial" panose="020B0604020202020204" pitchFamily="34" charset="0"/>
              </a:rPr>
              <a:t>but it is prohibited to seal</a:t>
            </a:r>
            <a:r>
              <a:rPr lang="en-US" sz="2400" dirty="0">
                <a:effectLst/>
                <a:latin typeface="Calibri" panose="020F0502020204030204" pitchFamily="34" charset="0"/>
                <a:ea typeface="Calibri" panose="020F0502020204030204" pitchFamily="34" charset="0"/>
                <a:cs typeface="Arial" panose="020B0604020202020204" pitchFamily="34" charset="0"/>
              </a:rPr>
              <a:t> objects </a:t>
            </a:r>
            <a:r>
              <a:rPr lang="en-US" sz="2400" b="1" dirty="0">
                <a:effectLst/>
                <a:latin typeface="Calibri" panose="020F0502020204030204" pitchFamily="34" charset="0"/>
                <a:ea typeface="Calibri" panose="020F0502020204030204" pitchFamily="34" charset="0"/>
                <a:cs typeface="Arial" panose="020B0604020202020204" pitchFamily="34" charset="0"/>
              </a:rPr>
              <a:t>with it,</a:t>
            </a:r>
            <a:r>
              <a:rPr lang="en-US" sz="2400" dirty="0">
                <a:effectLst/>
                <a:latin typeface="Calibri" panose="020F0502020204030204" pitchFamily="34" charset="0"/>
                <a:ea typeface="Calibri" panose="020F0502020204030204" pitchFamily="34" charset="0"/>
                <a:cs typeface="Arial" panose="020B0604020202020204" pitchFamily="34" charset="0"/>
              </a:rPr>
              <a:t> as that creates a protruding image. </a:t>
            </a:r>
          </a:p>
        </p:txBody>
      </p:sp>
      <p:sp>
        <p:nvSpPr>
          <p:cNvPr id="4" name="Content Placeholder 3">
            <a:extLst>
              <a:ext uri="{FF2B5EF4-FFF2-40B4-BE49-F238E27FC236}">
                <a16:creationId xmlns:a16="http://schemas.microsoft.com/office/drawing/2014/main" id="{7DA8A3AB-DF5D-4C4A-BC1A-CE57E6DCC5B2}"/>
              </a:ext>
            </a:extLst>
          </p:cNvPr>
          <p:cNvSpPr>
            <a:spLocks noGrp="1"/>
          </p:cNvSpPr>
          <p:nvPr>
            <p:ph sz="half" idx="2"/>
          </p:nvPr>
        </p:nvSpPr>
        <p:spPr>
          <a:xfrm>
            <a:off x="7863840" y="1732449"/>
            <a:ext cx="3403717" cy="4058751"/>
          </a:xfrm>
        </p:spPr>
        <p:txBody>
          <a:bodyPr>
            <a:normAutofit fontScale="92500"/>
          </a:bodyPr>
          <a:lstStyle/>
          <a:p>
            <a:pPr marL="0" indent="0" algn="just" rtl="1">
              <a:buNone/>
            </a:pPr>
            <a:r>
              <a:rPr lang="he-IL" sz="2800" dirty="0">
                <a:effectLst/>
                <a:latin typeface="Calibri" panose="020F0502020204030204" pitchFamily="34" charset="0"/>
                <a:ea typeface="Calibri" panose="020F0502020204030204" pitchFamily="34" charset="0"/>
                <a:cs typeface="Arial" panose="020B0604020202020204" pitchFamily="34" charset="0"/>
              </a:rPr>
              <a:t>הָתָם חוֹתָמוֹ בּוֹלֵט </a:t>
            </a:r>
            <a:r>
              <a:rPr lang="he-IL" sz="2800" dirty="0" err="1">
                <a:effectLst/>
                <a:latin typeface="Calibri" panose="020F0502020204030204" pitchFamily="34" charset="0"/>
                <a:ea typeface="Calibri" panose="020F0502020204030204" pitchFamily="34" charset="0"/>
                <a:cs typeface="Arial" panose="020B0604020202020204" pitchFamily="34" charset="0"/>
              </a:rPr>
              <a:t>הֲוָה</a:t>
            </a:r>
            <a:r>
              <a:rPr lang="he-IL" sz="2800" dirty="0">
                <a:effectLst/>
                <a:latin typeface="Calibri" panose="020F0502020204030204" pitchFamily="34" charset="0"/>
                <a:ea typeface="Calibri" panose="020F0502020204030204" pitchFamily="34" charset="0"/>
                <a:cs typeface="Arial" panose="020B0604020202020204" pitchFamily="34" charset="0"/>
              </a:rPr>
              <a:t> וּמִשּׁוּם </a:t>
            </a:r>
            <a:r>
              <a:rPr lang="he-IL" sz="2800" dirty="0" err="1">
                <a:effectLst/>
                <a:latin typeface="Calibri" panose="020F0502020204030204" pitchFamily="34" charset="0"/>
                <a:ea typeface="Calibri" panose="020F0502020204030204" pitchFamily="34" charset="0"/>
                <a:cs typeface="Arial" panose="020B0604020202020204" pitchFamily="34" charset="0"/>
              </a:rPr>
              <a:t>חֲשָׁדָא</a:t>
            </a:r>
            <a:r>
              <a:rPr lang="he-IL" sz="2800" dirty="0">
                <a:effectLst/>
                <a:latin typeface="Calibri" panose="020F0502020204030204" pitchFamily="34" charset="0"/>
                <a:ea typeface="Calibri" panose="020F0502020204030204" pitchFamily="34" charset="0"/>
                <a:cs typeface="Arial" panose="020B0604020202020204" pitchFamily="34" charset="0"/>
              </a:rPr>
              <a:t> </a:t>
            </a:r>
            <a:r>
              <a:rPr lang="he-IL" sz="2800" dirty="0" err="1">
                <a:effectLst/>
                <a:latin typeface="Calibri" panose="020F0502020204030204" pitchFamily="34" charset="0"/>
                <a:ea typeface="Calibri" panose="020F0502020204030204" pitchFamily="34" charset="0"/>
                <a:cs typeface="Arial" panose="020B0604020202020204" pitchFamily="34" charset="0"/>
              </a:rPr>
              <a:t>כִּדְתַנְיָא</a:t>
            </a:r>
            <a:r>
              <a:rPr lang="he-IL" sz="2800" dirty="0">
                <a:effectLst/>
                <a:latin typeface="Calibri" panose="020F0502020204030204" pitchFamily="34" charset="0"/>
                <a:ea typeface="Calibri" panose="020F0502020204030204" pitchFamily="34" charset="0"/>
                <a:cs typeface="Arial" panose="020B0604020202020204" pitchFamily="34" charset="0"/>
              </a:rPr>
              <a:t> טַבַּעַת חוֹתָמוֹ בּוֹלֵט אָסוּר לְהַנִּיחָהּ וּמוּתָּר לַחְתּוֹם בָּהּ חוֹתָמוֹ שׁוֹקֵעַ מוּתָּר לְהַנִּיחָהּ וְאָסוּר לַחְתּוֹם בָּהּ</a:t>
            </a:r>
            <a:endParaRPr lang="en-US" sz="3200" dirty="0"/>
          </a:p>
        </p:txBody>
      </p:sp>
    </p:spTree>
    <p:extLst>
      <p:ext uri="{BB962C8B-B14F-4D97-AF65-F5344CB8AC3E}">
        <p14:creationId xmlns:p14="http://schemas.microsoft.com/office/powerpoint/2010/main" val="349261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2194-72FB-4768-936E-D322F672D14C}"/>
              </a:ext>
            </a:extLst>
          </p:cNvPr>
          <p:cNvSpPr>
            <a:spLocks noGrp="1"/>
          </p:cNvSpPr>
          <p:nvPr>
            <p:ph type="title"/>
          </p:nvPr>
        </p:nvSpPr>
        <p:spPr/>
        <p:txBody>
          <a:bodyPr/>
          <a:lstStyle/>
          <a:p>
            <a:r>
              <a:rPr lang="en-US" dirty="0"/>
              <a:t>Suspicions vs Large Crowds</a:t>
            </a:r>
          </a:p>
        </p:txBody>
      </p:sp>
      <p:sp>
        <p:nvSpPr>
          <p:cNvPr id="3" name="Content Placeholder 2">
            <a:extLst>
              <a:ext uri="{FF2B5EF4-FFF2-40B4-BE49-F238E27FC236}">
                <a16:creationId xmlns:a16="http://schemas.microsoft.com/office/drawing/2014/main" id="{D2C14331-B5A6-4ECF-A81B-71F0FDEBB335}"/>
              </a:ext>
            </a:extLst>
          </p:cNvPr>
          <p:cNvSpPr>
            <a:spLocks noGrp="1"/>
          </p:cNvSpPr>
          <p:nvPr>
            <p:ph sz="half" idx="1"/>
          </p:nvPr>
        </p:nvSpPr>
        <p:spPr>
          <a:xfrm>
            <a:off x="913795" y="1732448"/>
            <a:ext cx="7331045" cy="4515951"/>
          </a:xfrm>
        </p:spPr>
        <p:txBody>
          <a:bodyPr>
            <a:normAutofit lnSpcReduction="10000"/>
          </a:bodyPr>
          <a:lstStyle/>
          <a:p>
            <a:pPr marL="0" indent="0" algn="just">
              <a:buNone/>
            </a:pPr>
            <a:r>
              <a:rPr lang="en-US" sz="2400" dirty="0">
                <a:effectLst/>
                <a:latin typeface="Calibri" panose="020F0502020204030204" pitchFamily="34" charset="0"/>
                <a:ea typeface="Calibri" panose="020F0502020204030204" pitchFamily="34" charset="0"/>
                <a:cs typeface="Arial" panose="020B0604020202020204" pitchFamily="34" charset="0"/>
              </a:rPr>
              <a:t>The </a:t>
            </a:r>
            <a:r>
              <a:rPr lang="en-US" sz="2400" dirty="0" err="1">
                <a:effectLst/>
                <a:latin typeface="Calibri" panose="020F0502020204030204" pitchFamily="34" charset="0"/>
                <a:ea typeface="Calibri" panose="020F0502020204030204" pitchFamily="34" charset="0"/>
                <a:cs typeface="Arial" panose="020B0604020202020204" pitchFamily="34" charset="0"/>
              </a:rPr>
              <a:t>Gemara</a:t>
            </a:r>
            <a:r>
              <a:rPr lang="en-US" sz="2400" dirty="0">
                <a:effectLst/>
                <a:latin typeface="Calibri" panose="020F0502020204030204" pitchFamily="34" charset="0"/>
                <a:ea typeface="Calibri" panose="020F0502020204030204" pitchFamily="34" charset="0"/>
                <a:cs typeface="Arial" panose="020B0604020202020204" pitchFamily="34" charset="0"/>
              </a:rPr>
              <a:t> asks: </a:t>
            </a:r>
            <a:r>
              <a:rPr lang="en-US" sz="2400" b="1" dirty="0">
                <a:effectLst/>
                <a:latin typeface="Calibri" panose="020F0502020204030204" pitchFamily="34" charset="0"/>
                <a:ea typeface="Calibri" panose="020F0502020204030204" pitchFamily="34" charset="0"/>
                <a:cs typeface="Arial" panose="020B0604020202020204" pitchFamily="34" charset="0"/>
              </a:rPr>
              <a:t>And are we concerned about</a:t>
            </a:r>
            <a:r>
              <a:rPr lang="en-US" sz="2400" dirty="0">
                <a:effectLst/>
                <a:latin typeface="Calibri" panose="020F0502020204030204" pitchFamily="34" charset="0"/>
                <a:ea typeface="Calibri" panose="020F0502020204030204" pitchFamily="34" charset="0"/>
                <a:cs typeface="Arial" panose="020B0604020202020204" pitchFamily="34" charset="0"/>
              </a:rPr>
              <a:t> arousing </a:t>
            </a:r>
            <a:r>
              <a:rPr lang="en-US" sz="2400" b="1" dirty="0">
                <a:effectLst/>
                <a:latin typeface="Calibri" panose="020F0502020204030204" pitchFamily="34" charset="0"/>
                <a:ea typeface="Calibri" panose="020F0502020204030204" pitchFamily="34" charset="0"/>
                <a:cs typeface="Arial" panose="020B0604020202020204" pitchFamily="34" charset="0"/>
              </a:rPr>
              <a:t>suspicion</a:t>
            </a:r>
            <a:r>
              <a:rPr lang="en-US" sz="2400" dirty="0">
                <a:effectLst/>
                <a:latin typeface="Calibri" panose="020F0502020204030204" pitchFamily="34" charset="0"/>
                <a:ea typeface="Calibri" panose="020F0502020204030204" pitchFamily="34" charset="0"/>
                <a:cs typeface="Arial" panose="020B0604020202020204" pitchFamily="34" charset="0"/>
              </a:rPr>
              <a:t> in a case of this kind? </a:t>
            </a:r>
          </a:p>
          <a:p>
            <a:pPr marL="0" indent="0" algn="just">
              <a:buNone/>
            </a:pPr>
            <a:r>
              <a:rPr lang="en-US" sz="2400" b="1" dirty="0">
                <a:effectLst/>
                <a:latin typeface="Calibri" panose="020F0502020204030204" pitchFamily="34" charset="0"/>
                <a:ea typeface="Calibri" panose="020F0502020204030204" pitchFamily="34" charset="0"/>
                <a:cs typeface="Arial" panose="020B0604020202020204" pitchFamily="34" charset="0"/>
              </a:rPr>
              <a:t>But</a:t>
            </a:r>
            <a:r>
              <a:rPr lang="en-US" sz="2400" dirty="0">
                <a:effectLst/>
                <a:latin typeface="Calibri" panose="020F0502020204030204" pitchFamily="34" charset="0"/>
                <a:ea typeface="Calibri" panose="020F0502020204030204" pitchFamily="34" charset="0"/>
                <a:cs typeface="Arial" panose="020B0604020202020204" pitchFamily="34" charset="0"/>
              </a:rPr>
              <a:t> what about that </a:t>
            </a:r>
            <a:r>
              <a:rPr lang="en-US" sz="2400" b="1" dirty="0">
                <a:effectLst/>
                <a:latin typeface="Calibri" panose="020F0502020204030204" pitchFamily="34" charset="0"/>
                <a:ea typeface="Calibri" panose="020F0502020204030204" pitchFamily="34" charset="0"/>
                <a:cs typeface="Arial" panose="020B0604020202020204" pitchFamily="34" charset="0"/>
              </a:rPr>
              <a:t>certain synagogue that had been</a:t>
            </a:r>
            <a:r>
              <a:rPr lang="en-US" sz="2400" dirty="0">
                <a:effectLst/>
                <a:latin typeface="Calibri" panose="020F0502020204030204" pitchFamily="34" charset="0"/>
                <a:ea typeface="Calibri" panose="020F0502020204030204" pitchFamily="34" charset="0"/>
                <a:cs typeface="Arial" panose="020B0604020202020204" pitchFamily="34" charset="0"/>
              </a:rPr>
              <a:t> destroyed in Eretz Yisrael and its stones were </a:t>
            </a:r>
            <a:r>
              <a:rPr lang="en-US" sz="2400" b="1" dirty="0">
                <a:effectLst/>
                <a:latin typeface="Calibri" panose="020F0502020204030204" pitchFamily="34" charset="0"/>
                <a:ea typeface="Calibri" panose="020F0502020204030204" pitchFamily="34" charset="0"/>
                <a:cs typeface="Arial" panose="020B0604020202020204" pitchFamily="34" charset="0"/>
              </a:rPr>
              <a:t>relocated and</a:t>
            </a:r>
            <a:r>
              <a:rPr lang="en-US" sz="2400" dirty="0">
                <a:effectLst/>
                <a:latin typeface="Calibri" panose="020F0502020204030204" pitchFamily="34" charset="0"/>
                <a:ea typeface="Calibri" panose="020F0502020204030204" pitchFamily="34" charset="0"/>
                <a:cs typeface="Arial" panose="020B0604020202020204" pitchFamily="34" charset="0"/>
              </a:rPr>
              <a:t> it was rebuilt so that it </a:t>
            </a:r>
            <a:r>
              <a:rPr lang="en-US" sz="2400" b="1" dirty="0">
                <a:effectLst/>
                <a:latin typeface="Calibri" panose="020F0502020204030204" pitchFamily="34" charset="0"/>
                <a:ea typeface="Calibri" panose="020F0502020204030204" pitchFamily="34" charset="0"/>
                <a:cs typeface="Arial" panose="020B0604020202020204" pitchFamily="34" charset="0"/>
              </a:rPr>
              <a:t>sat in </a:t>
            </a:r>
            <a:r>
              <a:rPr lang="en-US" sz="2400" b="1" dirty="0" err="1">
                <a:effectLst/>
                <a:latin typeface="Calibri" panose="020F0502020204030204" pitchFamily="34" charset="0"/>
                <a:ea typeface="Calibri" panose="020F0502020204030204" pitchFamily="34" charset="0"/>
                <a:cs typeface="Arial" panose="020B0604020202020204" pitchFamily="34" charset="0"/>
              </a:rPr>
              <a:t>Neharde’a</a:t>
            </a:r>
            <a:r>
              <a:rPr lang="en-US" sz="2400" b="1" dirty="0">
                <a:effectLst/>
                <a:latin typeface="Calibri" panose="020F0502020204030204" pitchFamily="34" charset="0"/>
                <a:ea typeface="Calibri" panose="020F0502020204030204" pitchFamily="34" charset="0"/>
                <a:cs typeface="Arial" panose="020B0604020202020204" pitchFamily="34" charset="0"/>
              </a:rPr>
              <a:t>,</a:t>
            </a:r>
            <a:r>
              <a:rPr lang="en-US" sz="2400" dirty="0">
                <a:effectLst/>
                <a:latin typeface="Calibri" panose="020F0502020204030204" pitchFamily="34" charset="0"/>
                <a:ea typeface="Calibri" panose="020F0502020204030204" pitchFamily="34" charset="0"/>
                <a:cs typeface="Arial" panose="020B0604020202020204" pitchFamily="34" charset="0"/>
              </a:rPr>
              <a:t> and </a:t>
            </a:r>
            <a:r>
              <a:rPr lang="en-US" sz="2400" b="1" dirty="0">
                <a:effectLst/>
                <a:latin typeface="Calibri" panose="020F0502020204030204" pitchFamily="34" charset="0"/>
                <a:ea typeface="Calibri" panose="020F0502020204030204" pitchFamily="34" charset="0"/>
                <a:cs typeface="Arial" panose="020B0604020202020204" pitchFamily="34" charset="0"/>
              </a:rPr>
              <a:t>there was a statue [</a:t>
            </a:r>
            <a:r>
              <a:rPr lang="en-US" sz="2400" b="1" i="1" dirty="0" err="1">
                <a:effectLst/>
                <a:latin typeface="Calibri" panose="020F0502020204030204" pitchFamily="34" charset="0"/>
                <a:ea typeface="Calibri" panose="020F0502020204030204" pitchFamily="34" charset="0"/>
                <a:cs typeface="Arial" panose="020B0604020202020204" pitchFamily="34" charset="0"/>
              </a:rPr>
              <a:t>andarta</a:t>
            </a:r>
            <a:r>
              <a:rPr lang="en-US" sz="2400" b="1" dirty="0">
                <a:effectLst/>
                <a:latin typeface="Calibri" panose="020F0502020204030204" pitchFamily="34" charset="0"/>
                <a:ea typeface="Calibri" panose="020F0502020204030204" pitchFamily="34" charset="0"/>
                <a:cs typeface="Arial" panose="020B0604020202020204" pitchFamily="34" charset="0"/>
              </a:rPr>
              <a:t>]</a:t>
            </a:r>
            <a:r>
              <a:rPr lang="en-US" sz="2400" dirty="0">
                <a:effectLst/>
                <a:latin typeface="Calibri" panose="020F0502020204030204" pitchFamily="34" charset="0"/>
                <a:ea typeface="Calibri" panose="020F0502020204030204" pitchFamily="34" charset="0"/>
                <a:cs typeface="Arial" panose="020B0604020202020204" pitchFamily="34" charset="0"/>
              </a:rPr>
              <a:t> of the king </a:t>
            </a:r>
            <a:r>
              <a:rPr lang="en-US" sz="2400" b="1" dirty="0">
                <a:effectLst/>
                <a:latin typeface="Calibri" panose="020F0502020204030204" pitchFamily="34" charset="0"/>
                <a:ea typeface="Calibri" panose="020F0502020204030204" pitchFamily="34" charset="0"/>
                <a:cs typeface="Arial" panose="020B0604020202020204" pitchFamily="34" charset="0"/>
              </a:rPr>
              <a:t>in it. And</a:t>
            </a:r>
            <a:r>
              <a:rPr lang="en-US" sz="2400" dirty="0">
                <a:effectLst/>
                <a:latin typeface="Calibri" panose="020F0502020204030204" pitchFamily="34" charset="0"/>
                <a:ea typeface="Calibri" panose="020F0502020204030204" pitchFamily="34" charset="0"/>
                <a:cs typeface="Arial" panose="020B0604020202020204" pitchFamily="34" charset="0"/>
              </a:rPr>
              <a:t> nevertheless </a:t>
            </a:r>
            <a:r>
              <a:rPr lang="en-US" sz="2400" b="1" dirty="0" err="1">
                <a:effectLst/>
                <a:latin typeface="Calibri" panose="020F0502020204030204" pitchFamily="34" charset="0"/>
                <a:ea typeface="Calibri" panose="020F0502020204030204" pitchFamily="34" charset="0"/>
                <a:cs typeface="Arial" panose="020B0604020202020204" pitchFamily="34" charset="0"/>
              </a:rPr>
              <a:t>Rav</a:t>
            </a:r>
            <a:r>
              <a:rPr lang="en-US" sz="2400" b="1" dirty="0">
                <a:effectLst/>
                <a:latin typeface="Calibri" panose="020F0502020204030204" pitchFamily="34" charset="0"/>
                <a:ea typeface="Calibri" panose="020F0502020204030204" pitchFamily="34" charset="0"/>
                <a:cs typeface="Arial" panose="020B0604020202020204" pitchFamily="34" charset="0"/>
              </a:rPr>
              <a:t> and Shmuel and Shmuel’s father and Levi would</a:t>
            </a:r>
            <a:r>
              <a:rPr lang="en-US" sz="2400" dirty="0">
                <a:effectLst/>
                <a:latin typeface="Calibri" panose="020F0502020204030204" pitchFamily="34" charset="0"/>
                <a:ea typeface="Calibri" panose="020F0502020204030204" pitchFamily="34" charset="0"/>
                <a:cs typeface="Arial" panose="020B0604020202020204" pitchFamily="34" charset="0"/>
              </a:rPr>
              <a:t> all </a:t>
            </a:r>
            <a:r>
              <a:rPr lang="en-US" sz="2400" b="1" dirty="0">
                <a:effectLst/>
                <a:latin typeface="Calibri" panose="020F0502020204030204" pitchFamily="34" charset="0"/>
                <a:ea typeface="Calibri" panose="020F0502020204030204" pitchFamily="34" charset="0"/>
                <a:cs typeface="Arial" panose="020B0604020202020204" pitchFamily="34" charset="0"/>
              </a:rPr>
              <a:t>enter and pray there and they were not concerned about</a:t>
            </a:r>
            <a:r>
              <a:rPr lang="en-US" sz="2400" dirty="0">
                <a:effectLst/>
                <a:latin typeface="Calibri" panose="020F0502020204030204" pitchFamily="34" charset="0"/>
                <a:ea typeface="Calibri" panose="020F0502020204030204" pitchFamily="34" charset="0"/>
                <a:cs typeface="Arial" panose="020B0604020202020204" pitchFamily="34" charset="0"/>
              </a:rPr>
              <a:t> arousing </a:t>
            </a:r>
            <a:r>
              <a:rPr lang="en-US" sz="2400" b="1" u="sng" dirty="0">
                <a:effectLst/>
                <a:latin typeface="Calibri" panose="020F0502020204030204" pitchFamily="34" charset="0"/>
                <a:ea typeface="Calibri" panose="020F0502020204030204" pitchFamily="34" charset="0"/>
                <a:cs typeface="Arial" panose="020B0604020202020204" pitchFamily="34" charset="0"/>
              </a:rPr>
              <a:t>suspicion.</a:t>
            </a:r>
            <a:r>
              <a:rPr lang="en-US" sz="2400" u="sng" dirty="0">
                <a:effectLst/>
                <a:latin typeface="Calibri" panose="020F0502020204030204" pitchFamily="34" charset="0"/>
                <a:ea typeface="Calibri" panose="020F0502020204030204" pitchFamily="34" charset="0"/>
                <a:cs typeface="Arial" panose="020B0604020202020204" pitchFamily="34" charset="0"/>
              </a:rPr>
              <a:t> </a:t>
            </a:r>
          </a:p>
          <a:p>
            <a:pPr marL="0" indent="0" algn="just">
              <a:buNone/>
            </a:pPr>
            <a:r>
              <a:rPr lang="en-US" sz="2400" dirty="0">
                <a:effectLst/>
                <a:latin typeface="Calibri" panose="020F0502020204030204" pitchFamily="34" charset="0"/>
                <a:ea typeface="Calibri" panose="020F0502020204030204" pitchFamily="34" charset="0"/>
                <a:cs typeface="Arial" panose="020B0604020202020204" pitchFamily="34" charset="0"/>
              </a:rPr>
              <a:t>The </a:t>
            </a:r>
            <a:r>
              <a:rPr lang="en-US" sz="2400" dirty="0" err="1">
                <a:effectLst/>
                <a:latin typeface="Calibri" panose="020F0502020204030204" pitchFamily="34" charset="0"/>
                <a:ea typeface="Calibri" panose="020F0502020204030204" pitchFamily="34" charset="0"/>
                <a:cs typeface="Arial" panose="020B0604020202020204" pitchFamily="34" charset="0"/>
              </a:rPr>
              <a:t>Gemara</a:t>
            </a:r>
            <a:r>
              <a:rPr lang="en-US" sz="2400" dirty="0">
                <a:effectLst/>
                <a:latin typeface="Calibri" panose="020F0502020204030204" pitchFamily="34" charset="0"/>
                <a:ea typeface="Calibri" panose="020F0502020204030204" pitchFamily="34" charset="0"/>
                <a:cs typeface="Arial" panose="020B0604020202020204" pitchFamily="34" charset="0"/>
              </a:rPr>
              <a:t> answers: When </a:t>
            </a:r>
            <a:r>
              <a:rPr lang="en-US" sz="2400" b="1" dirty="0">
                <a:effectLst/>
                <a:latin typeface="Calibri" panose="020F0502020204030204" pitchFamily="34" charset="0"/>
                <a:ea typeface="Calibri" panose="020F0502020204030204" pitchFamily="34" charset="0"/>
                <a:cs typeface="Arial" panose="020B0604020202020204" pitchFamily="34" charset="0"/>
              </a:rPr>
              <a:t>many</a:t>
            </a:r>
            <a:r>
              <a:rPr lang="en-US" sz="2400" dirty="0">
                <a:effectLst/>
                <a:latin typeface="Calibri" panose="020F0502020204030204" pitchFamily="34" charset="0"/>
                <a:ea typeface="Calibri" panose="020F0502020204030204" pitchFamily="34" charset="0"/>
                <a:cs typeface="Arial" panose="020B0604020202020204" pitchFamily="34" charset="0"/>
              </a:rPr>
              <a:t> Jews are present it </a:t>
            </a:r>
            <a:r>
              <a:rPr lang="en-US" sz="2400" b="1" dirty="0">
                <a:effectLst/>
                <a:latin typeface="Calibri" panose="020F0502020204030204" pitchFamily="34" charset="0"/>
                <a:ea typeface="Calibri" panose="020F0502020204030204" pitchFamily="34" charset="0"/>
                <a:cs typeface="Arial" panose="020B0604020202020204" pitchFamily="34" charset="0"/>
              </a:rPr>
              <a:t>is different,</a:t>
            </a:r>
            <a:r>
              <a:rPr lang="en-US" sz="2400" dirty="0">
                <a:effectLst/>
                <a:latin typeface="Calibri" panose="020F0502020204030204" pitchFamily="34" charset="0"/>
                <a:ea typeface="Calibri" panose="020F0502020204030204" pitchFamily="34" charset="0"/>
                <a:cs typeface="Arial" panose="020B0604020202020204" pitchFamily="34" charset="0"/>
              </a:rPr>
              <a:t> as a large group is not suspected of having idolatrous intentions. Rather, it is assumed that the statue is there exclusively for purposes of ornamentation. </a:t>
            </a:r>
          </a:p>
          <a:p>
            <a:pPr marL="0" indent="0">
              <a:buNone/>
            </a:pPr>
            <a:endParaRPr lang="en-US" sz="2800" dirty="0"/>
          </a:p>
        </p:txBody>
      </p:sp>
      <p:sp>
        <p:nvSpPr>
          <p:cNvPr id="4" name="Content Placeholder 3">
            <a:extLst>
              <a:ext uri="{FF2B5EF4-FFF2-40B4-BE49-F238E27FC236}">
                <a16:creationId xmlns:a16="http://schemas.microsoft.com/office/drawing/2014/main" id="{3F393366-4584-4118-9C1D-409E20D60D14}"/>
              </a:ext>
            </a:extLst>
          </p:cNvPr>
          <p:cNvSpPr>
            <a:spLocks noGrp="1"/>
          </p:cNvSpPr>
          <p:nvPr>
            <p:ph sz="half" idx="2"/>
          </p:nvPr>
        </p:nvSpPr>
        <p:spPr>
          <a:xfrm>
            <a:off x="8458200" y="1732449"/>
            <a:ext cx="2809357" cy="4058751"/>
          </a:xfrm>
        </p:spPr>
        <p:txBody>
          <a:bodyPr>
            <a:normAutofit lnSpcReduction="10000"/>
          </a:bodyPr>
          <a:lstStyle/>
          <a:p>
            <a:pPr marL="0" indent="0" algn="just" rtl="1">
              <a:buNone/>
            </a:pPr>
            <a:r>
              <a:rPr lang="he-IL" sz="2400" dirty="0">
                <a:effectLst/>
                <a:latin typeface="Calibri" panose="020F0502020204030204" pitchFamily="34" charset="0"/>
                <a:ea typeface="Calibri" panose="020F0502020204030204" pitchFamily="34" charset="0"/>
                <a:cs typeface="Arial" panose="020B0604020202020204" pitchFamily="34" charset="0"/>
              </a:rPr>
              <a:t>וּמִי </a:t>
            </a:r>
            <a:r>
              <a:rPr lang="he-IL" sz="2400" dirty="0" err="1">
                <a:effectLst/>
                <a:latin typeface="Calibri" panose="020F0502020204030204" pitchFamily="34" charset="0"/>
                <a:ea typeface="Calibri" panose="020F0502020204030204" pitchFamily="34" charset="0"/>
                <a:cs typeface="Arial" panose="020B0604020202020204" pitchFamily="34" charset="0"/>
              </a:rPr>
              <a:t>חָיְישִׁינַן</a:t>
            </a:r>
            <a:r>
              <a:rPr lang="he-IL" sz="2400" dirty="0">
                <a:effectLst/>
                <a:latin typeface="Calibri" panose="020F0502020204030204" pitchFamily="34" charset="0"/>
                <a:ea typeface="Calibri" panose="020F0502020204030204" pitchFamily="34" charset="0"/>
                <a:cs typeface="Arial" panose="020B0604020202020204" pitchFamily="34" charset="0"/>
              </a:rPr>
              <a:t> </a:t>
            </a:r>
            <a:r>
              <a:rPr lang="he-IL" sz="2400" dirty="0" err="1">
                <a:effectLst/>
                <a:latin typeface="Calibri" panose="020F0502020204030204" pitchFamily="34" charset="0"/>
                <a:ea typeface="Calibri" panose="020F0502020204030204" pitchFamily="34" charset="0"/>
                <a:cs typeface="Arial" panose="020B0604020202020204" pitchFamily="34" charset="0"/>
              </a:rPr>
              <a:t>לַחֲשָׁדָא</a:t>
            </a:r>
            <a:r>
              <a:rPr lang="he-IL" sz="2400" dirty="0">
                <a:effectLst/>
                <a:latin typeface="Calibri" panose="020F0502020204030204" pitchFamily="34" charset="0"/>
                <a:ea typeface="Calibri" panose="020F0502020204030204" pitchFamily="34" charset="0"/>
                <a:cs typeface="Arial" panose="020B0604020202020204" pitchFamily="34" charset="0"/>
              </a:rPr>
              <a:t> וְהָא הָהִיא בֵּי כְנִישְׁתָּא </a:t>
            </a:r>
            <a:r>
              <a:rPr lang="he-IL" sz="2400" dirty="0" err="1">
                <a:effectLst/>
                <a:latin typeface="Calibri" panose="020F0502020204030204" pitchFamily="34" charset="0"/>
                <a:ea typeface="Calibri" panose="020F0502020204030204" pitchFamily="34" charset="0"/>
                <a:cs typeface="Arial" panose="020B0604020202020204" pitchFamily="34" charset="0"/>
              </a:rPr>
              <a:t>דְּשַׁף</a:t>
            </a:r>
            <a:r>
              <a:rPr lang="he-IL" sz="2400" dirty="0">
                <a:effectLst/>
                <a:latin typeface="Calibri" panose="020F0502020204030204" pitchFamily="34" charset="0"/>
                <a:ea typeface="Calibri" panose="020F0502020204030204" pitchFamily="34" charset="0"/>
                <a:cs typeface="Arial" panose="020B0604020202020204" pitchFamily="34" charset="0"/>
              </a:rPr>
              <a:t> וִיתֵיב </a:t>
            </a:r>
            <a:r>
              <a:rPr lang="he-IL" sz="2400" dirty="0" err="1">
                <a:effectLst/>
                <a:latin typeface="Calibri" panose="020F0502020204030204" pitchFamily="34" charset="0"/>
                <a:ea typeface="Calibri" panose="020F0502020204030204" pitchFamily="34" charset="0"/>
                <a:cs typeface="Arial" panose="020B0604020202020204" pitchFamily="34" charset="0"/>
              </a:rPr>
              <a:t>בִּנְהַרְדְּעָא</a:t>
            </a:r>
            <a:r>
              <a:rPr lang="he-IL" sz="2400" dirty="0">
                <a:effectLst/>
                <a:latin typeface="Calibri" panose="020F0502020204030204" pitchFamily="34" charset="0"/>
                <a:ea typeface="Calibri" panose="020F0502020204030204" pitchFamily="34" charset="0"/>
                <a:cs typeface="Arial" panose="020B0604020202020204" pitchFamily="34" charset="0"/>
              </a:rPr>
              <a:t> דַּהֲוָה בֵּיהּ </a:t>
            </a:r>
            <a:r>
              <a:rPr lang="he-IL" sz="2400" dirty="0" err="1">
                <a:effectLst/>
                <a:latin typeface="Calibri" panose="020F0502020204030204" pitchFamily="34" charset="0"/>
                <a:ea typeface="Calibri" panose="020F0502020204030204" pitchFamily="34" charset="0"/>
                <a:cs typeface="Arial" panose="020B0604020202020204" pitchFamily="34" charset="0"/>
              </a:rPr>
              <a:t>אִנְדְּרָטָא</a:t>
            </a:r>
            <a:r>
              <a:rPr lang="he-IL" sz="2400" dirty="0">
                <a:effectLst/>
                <a:latin typeface="Calibri" panose="020F0502020204030204" pitchFamily="34" charset="0"/>
                <a:ea typeface="Calibri" panose="020F0502020204030204" pitchFamily="34" charset="0"/>
                <a:cs typeface="Arial" panose="020B0604020202020204" pitchFamily="34" charset="0"/>
              </a:rPr>
              <a:t> וַהֲווֹ עָיְילִי רַב וּשְׁמוּאֵל וַאֲבוּהּ </a:t>
            </a:r>
            <a:r>
              <a:rPr lang="he-IL" sz="2400" dirty="0" err="1">
                <a:effectLst/>
                <a:latin typeface="Calibri" panose="020F0502020204030204" pitchFamily="34" charset="0"/>
                <a:ea typeface="Calibri" panose="020F0502020204030204" pitchFamily="34" charset="0"/>
                <a:cs typeface="Arial" panose="020B0604020202020204" pitchFamily="34" charset="0"/>
              </a:rPr>
              <a:t>דִּשְׁמוּאֵל</a:t>
            </a:r>
            <a:r>
              <a:rPr lang="he-IL" sz="2400" dirty="0">
                <a:effectLst/>
                <a:latin typeface="Calibri" panose="020F0502020204030204" pitchFamily="34" charset="0"/>
                <a:ea typeface="Calibri" panose="020F0502020204030204" pitchFamily="34" charset="0"/>
                <a:cs typeface="Arial" panose="020B0604020202020204" pitchFamily="34" charset="0"/>
              </a:rPr>
              <a:t> וְלֵוִי </a:t>
            </a:r>
            <a:r>
              <a:rPr lang="he-IL" sz="2400" dirty="0" err="1">
                <a:effectLst/>
                <a:latin typeface="Calibri" panose="020F0502020204030204" pitchFamily="34" charset="0"/>
                <a:ea typeface="Calibri" panose="020F0502020204030204" pitchFamily="34" charset="0"/>
                <a:cs typeface="Arial" panose="020B0604020202020204" pitchFamily="34" charset="0"/>
              </a:rPr>
              <a:t>וּמְצַלּו</a:t>
            </a:r>
            <a:r>
              <a:rPr lang="he-IL" sz="2400" dirty="0">
                <a:effectLst/>
                <a:latin typeface="Calibri" panose="020F0502020204030204" pitchFamily="34" charset="0"/>
                <a:ea typeface="Calibri" panose="020F0502020204030204" pitchFamily="34" charset="0"/>
                <a:cs typeface="Arial" panose="020B0604020202020204" pitchFamily="34" charset="0"/>
              </a:rPr>
              <a:t>ּ הָתָם וְלָא </a:t>
            </a:r>
            <a:r>
              <a:rPr lang="he-IL" sz="2400" dirty="0" err="1">
                <a:effectLst/>
                <a:latin typeface="Calibri" panose="020F0502020204030204" pitchFamily="34" charset="0"/>
                <a:ea typeface="Calibri" panose="020F0502020204030204" pitchFamily="34" charset="0"/>
                <a:cs typeface="Arial" panose="020B0604020202020204" pitchFamily="34" charset="0"/>
              </a:rPr>
              <a:t>חָיְישִׁי</a:t>
            </a:r>
            <a:r>
              <a:rPr lang="he-IL" sz="2400" dirty="0">
                <a:effectLst/>
                <a:latin typeface="Calibri" panose="020F0502020204030204" pitchFamily="34" charset="0"/>
                <a:ea typeface="Calibri" panose="020F0502020204030204" pitchFamily="34" charset="0"/>
                <a:cs typeface="Arial" panose="020B0604020202020204" pitchFamily="34" charset="0"/>
              </a:rPr>
              <a:t> </a:t>
            </a:r>
            <a:r>
              <a:rPr lang="he-IL" sz="2400" dirty="0" err="1">
                <a:effectLst/>
                <a:latin typeface="Calibri" panose="020F0502020204030204" pitchFamily="34" charset="0"/>
                <a:ea typeface="Calibri" panose="020F0502020204030204" pitchFamily="34" charset="0"/>
                <a:cs typeface="Arial" panose="020B0604020202020204" pitchFamily="34" charset="0"/>
              </a:rPr>
              <a:t>לַחֲשָׁדָא</a:t>
            </a:r>
            <a:r>
              <a:rPr lang="he-IL" sz="2400" dirty="0">
                <a:effectLst/>
                <a:latin typeface="Calibri" panose="020F0502020204030204" pitchFamily="34" charset="0"/>
                <a:ea typeface="Calibri" panose="020F0502020204030204" pitchFamily="34" charset="0"/>
                <a:cs typeface="Arial" panose="020B0604020202020204" pitchFamily="34" charset="0"/>
              </a:rPr>
              <a:t> רַבִּים שָׁאנֵי</a:t>
            </a:r>
            <a:endParaRPr lang="en-US" sz="2800" dirty="0"/>
          </a:p>
        </p:txBody>
      </p:sp>
    </p:spTree>
    <p:extLst>
      <p:ext uri="{BB962C8B-B14F-4D97-AF65-F5344CB8AC3E}">
        <p14:creationId xmlns:p14="http://schemas.microsoft.com/office/powerpoint/2010/main" val="2636803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B3A52-D362-4E84-A8BC-A188E2A95318}"/>
              </a:ext>
            </a:extLst>
          </p:cNvPr>
          <p:cNvSpPr>
            <a:spLocks noGrp="1"/>
          </p:cNvSpPr>
          <p:nvPr>
            <p:ph type="title"/>
          </p:nvPr>
        </p:nvSpPr>
        <p:spPr/>
        <p:txBody>
          <a:bodyPr/>
          <a:lstStyle/>
          <a:p>
            <a:r>
              <a:rPr lang="en-US" dirty="0"/>
              <a:t>Incomplete Image</a:t>
            </a:r>
          </a:p>
        </p:txBody>
      </p:sp>
      <p:sp>
        <p:nvSpPr>
          <p:cNvPr id="3" name="Content Placeholder 2">
            <a:extLst>
              <a:ext uri="{FF2B5EF4-FFF2-40B4-BE49-F238E27FC236}">
                <a16:creationId xmlns:a16="http://schemas.microsoft.com/office/drawing/2014/main" id="{09264E85-1ABF-4026-B641-09A2E6E311EA}"/>
              </a:ext>
            </a:extLst>
          </p:cNvPr>
          <p:cNvSpPr>
            <a:spLocks noGrp="1"/>
          </p:cNvSpPr>
          <p:nvPr>
            <p:ph sz="half" idx="1"/>
          </p:nvPr>
        </p:nvSpPr>
        <p:spPr>
          <a:xfrm>
            <a:off x="838200" y="1825625"/>
            <a:ext cx="6918960" cy="4351338"/>
          </a:xfrm>
        </p:spPr>
        <p:txBody>
          <a:bodyPr>
            <a:normAutofit/>
          </a:bodyPr>
          <a:lstStyle/>
          <a:p>
            <a:pPr marL="0" indent="0" algn="just">
              <a:buNone/>
            </a:pPr>
            <a:r>
              <a:rPr lang="en-US" sz="2400" dirty="0">
                <a:effectLst/>
                <a:latin typeface="Calibri" panose="020F0502020204030204" pitchFamily="34" charset="0"/>
                <a:ea typeface="Calibri" panose="020F0502020204030204" pitchFamily="34" charset="0"/>
                <a:cs typeface="Arial" panose="020B0604020202020204" pitchFamily="34" charset="0"/>
              </a:rPr>
              <a:t>The </a:t>
            </a:r>
            <a:r>
              <a:rPr lang="en-US" sz="2400" dirty="0" err="1">
                <a:effectLst/>
                <a:latin typeface="Calibri" panose="020F0502020204030204" pitchFamily="34" charset="0"/>
                <a:ea typeface="Calibri" panose="020F0502020204030204" pitchFamily="34" charset="0"/>
                <a:cs typeface="Arial" panose="020B0604020202020204" pitchFamily="34" charset="0"/>
              </a:rPr>
              <a:t>Gemara</a:t>
            </a:r>
            <a:r>
              <a:rPr lang="en-US" sz="2400" dirty="0">
                <a:effectLst/>
                <a:latin typeface="Calibri" panose="020F0502020204030204" pitchFamily="34" charset="0"/>
                <a:ea typeface="Calibri" panose="020F0502020204030204" pitchFamily="34" charset="0"/>
                <a:cs typeface="Arial" panose="020B0604020202020204" pitchFamily="34" charset="0"/>
              </a:rPr>
              <a:t> asks: </a:t>
            </a:r>
            <a:r>
              <a:rPr lang="en-US" sz="2400" b="1" dirty="0">
                <a:effectLst/>
                <a:latin typeface="Calibri" panose="020F0502020204030204" pitchFamily="34" charset="0"/>
                <a:ea typeface="Calibri" panose="020F0502020204030204" pitchFamily="34" charset="0"/>
                <a:cs typeface="Arial" panose="020B0604020202020204" pitchFamily="34" charset="0"/>
              </a:rPr>
              <a:t>But isn’t </a:t>
            </a:r>
            <a:r>
              <a:rPr lang="en-US" sz="2400" b="1" dirty="0" err="1">
                <a:effectLst/>
                <a:latin typeface="Calibri" panose="020F0502020204030204" pitchFamily="34" charset="0"/>
                <a:ea typeface="Calibri" panose="020F0502020204030204" pitchFamily="34" charset="0"/>
                <a:cs typeface="Arial" panose="020B0604020202020204" pitchFamily="34" charset="0"/>
              </a:rPr>
              <a:t>Rabban</a:t>
            </a:r>
            <a:r>
              <a:rPr lang="en-US" sz="2400" b="1" dirty="0">
                <a:effectLst/>
                <a:latin typeface="Calibri" panose="020F0502020204030204" pitchFamily="34" charset="0"/>
                <a:ea typeface="Calibri" panose="020F0502020204030204" pitchFamily="34" charset="0"/>
                <a:cs typeface="Arial" panose="020B0604020202020204" pitchFamily="34" charset="0"/>
              </a:rPr>
              <a:t> Gamliel an individual?</a:t>
            </a:r>
            <a:r>
              <a:rPr lang="en-US" sz="2400" dirty="0">
                <a:effectLst/>
                <a:latin typeface="Calibri" panose="020F0502020204030204" pitchFamily="34" charset="0"/>
                <a:ea typeface="Calibri" panose="020F0502020204030204" pitchFamily="34" charset="0"/>
                <a:cs typeface="Arial" panose="020B0604020202020204" pitchFamily="34" charset="0"/>
              </a:rPr>
              <a:t> According to this reasoning, his images of the moon should have been prohibited, as they would have aroused suspicion. The </a:t>
            </a:r>
            <a:r>
              <a:rPr lang="en-US" sz="2400" dirty="0" err="1">
                <a:effectLst/>
                <a:latin typeface="Calibri" panose="020F0502020204030204" pitchFamily="34" charset="0"/>
                <a:ea typeface="Calibri" panose="020F0502020204030204" pitchFamily="34" charset="0"/>
                <a:cs typeface="Arial" panose="020B0604020202020204" pitchFamily="34" charset="0"/>
              </a:rPr>
              <a:t>Gemara</a:t>
            </a:r>
            <a:r>
              <a:rPr lang="en-US" sz="2400" dirty="0">
                <a:effectLst/>
                <a:latin typeface="Calibri" panose="020F0502020204030204" pitchFamily="34" charset="0"/>
                <a:ea typeface="Calibri" panose="020F0502020204030204" pitchFamily="34" charset="0"/>
                <a:cs typeface="Arial" panose="020B0604020202020204" pitchFamily="34" charset="0"/>
              </a:rPr>
              <a:t> answers: </a:t>
            </a:r>
            <a:r>
              <a:rPr lang="en-US" sz="2400" b="1" dirty="0">
                <a:effectLst/>
                <a:latin typeface="Calibri" panose="020F0502020204030204" pitchFamily="34" charset="0"/>
                <a:ea typeface="Calibri" panose="020F0502020204030204" pitchFamily="34" charset="0"/>
                <a:cs typeface="Arial" panose="020B0604020202020204" pitchFamily="34" charset="0"/>
              </a:rPr>
              <a:t>Since he is the </a:t>
            </a:r>
            <a:r>
              <a:rPr lang="en-US" sz="2400" b="1" i="1" dirty="0">
                <a:effectLst/>
                <a:latin typeface="Calibri" panose="020F0502020204030204" pitchFamily="34" charset="0"/>
                <a:ea typeface="Calibri" panose="020F0502020204030204" pitchFamily="34" charset="0"/>
                <a:cs typeface="Arial" panose="020B0604020202020204" pitchFamily="34" charset="0"/>
              </a:rPr>
              <a:t>Nasi</a:t>
            </a:r>
            <a:r>
              <a:rPr lang="en-US" sz="2400" b="1" dirty="0">
                <a:effectLst/>
                <a:latin typeface="Calibri" panose="020F0502020204030204" pitchFamily="34" charset="0"/>
                <a:ea typeface="Calibri" panose="020F0502020204030204" pitchFamily="34" charset="0"/>
                <a:cs typeface="Arial" panose="020B0604020202020204" pitchFamily="34" charset="0"/>
              </a:rPr>
              <a:t>,</a:t>
            </a:r>
            <a:r>
              <a:rPr lang="en-US" sz="2400" dirty="0">
                <a:effectLst/>
                <a:latin typeface="Calibri" panose="020F0502020204030204" pitchFamily="34" charset="0"/>
                <a:ea typeface="Calibri" panose="020F0502020204030204" pitchFamily="34" charset="0"/>
                <a:cs typeface="Arial" panose="020B0604020202020204" pitchFamily="34" charset="0"/>
              </a:rPr>
              <a:t> the head of the Great Sanhedrin, </a:t>
            </a:r>
            <a:r>
              <a:rPr lang="en-US" sz="2400" b="1" dirty="0">
                <a:effectLst/>
                <a:latin typeface="Calibri" panose="020F0502020204030204" pitchFamily="34" charset="0"/>
                <a:ea typeface="Calibri" panose="020F0502020204030204" pitchFamily="34" charset="0"/>
                <a:cs typeface="Arial" panose="020B0604020202020204" pitchFamily="34" charset="0"/>
              </a:rPr>
              <a:t>many</a:t>
            </a:r>
            <a:r>
              <a:rPr lang="en-US" sz="2400" dirty="0">
                <a:effectLst/>
                <a:latin typeface="Calibri" panose="020F0502020204030204" pitchFamily="34" charset="0"/>
                <a:ea typeface="Calibri" panose="020F0502020204030204" pitchFamily="34" charset="0"/>
                <a:cs typeface="Arial" panose="020B0604020202020204" pitchFamily="34" charset="0"/>
              </a:rPr>
              <a:t> people </a:t>
            </a:r>
            <a:r>
              <a:rPr lang="en-US" sz="2400" b="1" dirty="0">
                <a:effectLst/>
                <a:latin typeface="Calibri" panose="020F0502020204030204" pitchFamily="34" charset="0"/>
                <a:ea typeface="Calibri" panose="020F0502020204030204" pitchFamily="34" charset="0"/>
                <a:cs typeface="Arial" panose="020B0604020202020204" pitchFamily="34" charset="0"/>
              </a:rPr>
              <a:t>were</a:t>
            </a:r>
            <a:r>
              <a:rPr lang="en-US" sz="2400" dirty="0">
                <a:effectLst/>
                <a:latin typeface="Calibri" panose="020F0502020204030204" pitchFamily="34" charset="0"/>
                <a:ea typeface="Calibri" panose="020F0502020204030204" pitchFamily="34" charset="0"/>
                <a:cs typeface="Arial" panose="020B0604020202020204" pitchFamily="34" charset="0"/>
              </a:rPr>
              <a:t> always </a:t>
            </a:r>
            <a:r>
              <a:rPr lang="en-US" sz="2400" b="1" dirty="0">
                <a:effectLst/>
                <a:latin typeface="Calibri" panose="020F0502020204030204" pitchFamily="34" charset="0"/>
                <a:ea typeface="Calibri" panose="020F0502020204030204" pitchFamily="34" charset="0"/>
                <a:cs typeface="Arial" panose="020B0604020202020204" pitchFamily="34" charset="0"/>
              </a:rPr>
              <a:t>found with him,</a:t>
            </a:r>
            <a:r>
              <a:rPr lang="en-US" sz="2400" dirty="0">
                <a:effectLst/>
                <a:latin typeface="Calibri" panose="020F0502020204030204" pitchFamily="34" charset="0"/>
                <a:ea typeface="Calibri" panose="020F0502020204030204" pitchFamily="34" charset="0"/>
                <a:cs typeface="Arial" panose="020B0604020202020204" pitchFamily="34" charset="0"/>
              </a:rPr>
              <a:t> and therefore there was no room for suspicion. The </a:t>
            </a:r>
            <a:r>
              <a:rPr lang="en-US" sz="2400" dirty="0" err="1">
                <a:effectLst/>
                <a:latin typeface="Calibri" panose="020F0502020204030204" pitchFamily="34" charset="0"/>
                <a:ea typeface="Calibri" panose="020F0502020204030204" pitchFamily="34" charset="0"/>
                <a:cs typeface="Arial" panose="020B0604020202020204" pitchFamily="34" charset="0"/>
              </a:rPr>
              <a:t>Gemara</a:t>
            </a:r>
            <a:r>
              <a:rPr lang="en-US" sz="2400" dirty="0">
                <a:effectLst/>
                <a:latin typeface="Calibri" panose="020F0502020204030204" pitchFamily="34" charset="0"/>
                <a:ea typeface="Calibri" panose="020F0502020204030204" pitchFamily="34" charset="0"/>
                <a:cs typeface="Arial" panose="020B0604020202020204" pitchFamily="34" charset="0"/>
              </a:rPr>
              <a:t> suggests an alternative answer: </a:t>
            </a:r>
            <a:r>
              <a:rPr lang="en-US" sz="2400" b="1" dirty="0">
                <a:effectLst/>
                <a:latin typeface="Calibri" panose="020F0502020204030204" pitchFamily="34" charset="0"/>
                <a:ea typeface="Calibri" panose="020F0502020204030204" pitchFamily="34" charset="0"/>
                <a:cs typeface="Arial" panose="020B0604020202020204" pitchFamily="34" charset="0"/>
              </a:rPr>
              <a:t>If you wish, say</a:t>
            </a:r>
            <a:r>
              <a:rPr lang="en-US" sz="2400" dirty="0">
                <a:effectLst/>
                <a:latin typeface="Calibri" panose="020F0502020204030204" pitchFamily="34" charset="0"/>
                <a:ea typeface="Calibri" panose="020F0502020204030204" pitchFamily="34" charset="0"/>
                <a:cs typeface="Arial" panose="020B0604020202020204" pitchFamily="34" charset="0"/>
              </a:rPr>
              <a:t> that these images were not whole; rather, they </a:t>
            </a:r>
            <a:r>
              <a:rPr lang="en-US" sz="2400" b="1" dirty="0">
                <a:effectLst/>
                <a:latin typeface="Calibri" panose="020F0502020204030204" pitchFamily="34" charset="0"/>
                <a:ea typeface="Calibri" panose="020F0502020204030204" pitchFamily="34" charset="0"/>
                <a:cs typeface="Arial" panose="020B0604020202020204" pitchFamily="34" charset="0"/>
              </a:rPr>
              <a:t>were</a:t>
            </a:r>
            <a:r>
              <a:rPr lang="en-US" sz="2400" dirty="0">
                <a:effectLst/>
                <a:latin typeface="Calibri" panose="020F0502020204030204" pitchFamily="34" charset="0"/>
                <a:ea typeface="Calibri" panose="020F0502020204030204" pitchFamily="34" charset="0"/>
                <a:cs typeface="Arial" panose="020B0604020202020204" pitchFamily="34" charset="0"/>
              </a:rPr>
              <a:t> formed </a:t>
            </a:r>
            <a:r>
              <a:rPr lang="en-US" sz="2400" b="1" dirty="0">
                <a:effectLst/>
                <a:latin typeface="Calibri" panose="020F0502020204030204" pitchFamily="34" charset="0"/>
                <a:ea typeface="Calibri" panose="020F0502020204030204" pitchFamily="34" charset="0"/>
                <a:cs typeface="Arial" panose="020B0604020202020204" pitchFamily="34" charset="0"/>
              </a:rPr>
              <a:t>from pieces</a:t>
            </a:r>
            <a:r>
              <a:rPr lang="en-US" sz="2400" dirty="0">
                <a:effectLst/>
                <a:latin typeface="Calibri" panose="020F0502020204030204" pitchFamily="34" charset="0"/>
                <a:ea typeface="Calibri" panose="020F0502020204030204" pitchFamily="34" charset="0"/>
                <a:cs typeface="Arial" panose="020B0604020202020204" pitchFamily="34" charset="0"/>
              </a:rPr>
              <a:t> of images that had to be put together. Only complete images are prohibited. </a:t>
            </a:r>
          </a:p>
          <a:p>
            <a:pPr marL="0" indent="0">
              <a:buNone/>
            </a:pPr>
            <a:endParaRPr lang="en-US" sz="3600" dirty="0"/>
          </a:p>
        </p:txBody>
      </p:sp>
      <p:sp>
        <p:nvSpPr>
          <p:cNvPr id="4" name="Content Placeholder 3">
            <a:extLst>
              <a:ext uri="{FF2B5EF4-FFF2-40B4-BE49-F238E27FC236}">
                <a16:creationId xmlns:a16="http://schemas.microsoft.com/office/drawing/2014/main" id="{8A638476-AFCF-4AFF-91BD-FDAEB0751746}"/>
              </a:ext>
            </a:extLst>
          </p:cNvPr>
          <p:cNvSpPr>
            <a:spLocks noGrp="1"/>
          </p:cNvSpPr>
          <p:nvPr>
            <p:ph sz="half" idx="2"/>
          </p:nvPr>
        </p:nvSpPr>
        <p:spPr>
          <a:xfrm>
            <a:off x="7909560" y="1825625"/>
            <a:ext cx="3444240" cy="4351338"/>
          </a:xfrm>
        </p:spPr>
        <p:txBody>
          <a:bodyPr>
            <a:noAutofit/>
          </a:bodyPr>
          <a:lstStyle/>
          <a:p>
            <a:pPr marL="0" indent="0" algn="r" rtl="1">
              <a:buNone/>
            </a:pPr>
            <a:r>
              <a:rPr lang="he-IL" sz="3200" dirty="0">
                <a:effectLst/>
                <a:latin typeface="Calibri" panose="020F0502020204030204" pitchFamily="34" charset="0"/>
                <a:ea typeface="Calibri" panose="020F0502020204030204" pitchFamily="34" charset="0"/>
                <a:cs typeface="Arial" panose="020B0604020202020204" pitchFamily="34" charset="0"/>
              </a:rPr>
              <a:t>וְהָא רַבָּן גַּמְלִיאֵל יָחִיד הוּא כֵּיוָן </a:t>
            </a:r>
            <a:r>
              <a:rPr lang="he-IL" sz="3200" dirty="0" err="1">
                <a:effectLst/>
                <a:latin typeface="Calibri" panose="020F0502020204030204" pitchFamily="34" charset="0"/>
                <a:ea typeface="Calibri" panose="020F0502020204030204" pitchFamily="34" charset="0"/>
                <a:cs typeface="Arial" panose="020B0604020202020204" pitchFamily="34" charset="0"/>
              </a:rPr>
              <a:t>דְּנָשִׂיא</a:t>
            </a:r>
            <a:r>
              <a:rPr lang="he-IL" sz="3200" dirty="0">
                <a:effectLst/>
                <a:latin typeface="Calibri" panose="020F0502020204030204" pitchFamily="34" charset="0"/>
                <a:ea typeface="Calibri" panose="020F0502020204030204" pitchFamily="34" charset="0"/>
                <a:cs typeface="Arial" panose="020B0604020202020204" pitchFamily="34" charset="0"/>
              </a:rPr>
              <a:t> הוּא שְׁכִיחִי רַבִּים גַּבֵּיהּ </a:t>
            </a:r>
            <a:r>
              <a:rPr lang="he-IL" sz="3200" dirty="0" err="1">
                <a:effectLst/>
                <a:latin typeface="Calibri" panose="020F0502020204030204" pitchFamily="34" charset="0"/>
                <a:ea typeface="Calibri" panose="020F0502020204030204" pitchFamily="34" charset="0"/>
                <a:cs typeface="Arial" panose="020B0604020202020204" pitchFamily="34" charset="0"/>
              </a:rPr>
              <a:t>אִיבָּעֵית</a:t>
            </a:r>
            <a:r>
              <a:rPr lang="he-IL" sz="3200" dirty="0">
                <a:effectLst/>
                <a:latin typeface="Calibri" panose="020F0502020204030204" pitchFamily="34" charset="0"/>
                <a:ea typeface="Calibri" panose="020F0502020204030204" pitchFamily="34" charset="0"/>
                <a:cs typeface="Arial" panose="020B0604020202020204" pitchFamily="34" charset="0"/>
              </a:rPr>
              <a:t> אֵימָא </a:t>
            </a:r>
            <a:r>
              <a:rPr lang="he-IL" sz="3200" dirty="0" err="1">
                <a:effectLst/>
                <a:latin typeface="Calibri" panose="020F0502020204030204" pitchFamily="34" charset="0"/>
                <a:ea typeface="Calibri" panose="020F0502020204030204" pitchFamily="34" charset="0"/>
                <a:cs typeface="Arial" panose="020B0604020202020204" pitchFamily="34" charset="0"/>
              </a:rPr>
              <a:t>דִּפְרָקִים</a:t>
            </a:r>
            <a:r>
              <a:rPr lang="he-IL" sz="3200" dirty="0">
                <a:effectLst/>
                <a:latin typeface="Calibri" panose="020F0502020204030204" pitchFamily="34" charset="0"/>
                <a:ea typeface="Calibri" panose="020F0502020204030204" pitchFamily="34" charset="0"/>
                <a:cs typeface="Arial" panose="020B0604020202020204" pitchFamily="34" charset="0"/>
              </a:rPr>
              <a:t> </a:t>
            </a:r>
            <a:r>
              <a:rPr lang="he-IL" sz="3200" dirty="0" err="1">
                <a:effectLst/>
                <a:latin typeface="Calibri" panose="020F0502020204030204" pitchFamily="34" charset="0"/>
                <a:ea typeface="Calibri" panose="020F0502020204030204" pitchFamily="34" charset="0"/>
                <a:cs typeface="Arial" panose="020B0604020202020204" pitchFamily="34" charset="0"/>
              </a:rPr>
              <a:t>הֲוָה</a:t>
            </a:r>
            <a:endParaRPr lang="en-US" sz="5400" dirty="0"/>
          </a:p>
        </p:txBody>
      </p:sp>
    </p:spTree>
    <p:extLst>
      <p:ext uri="{BB962C8B-B14F-4D97-AF65-F5344CB8AC3E}">
        <p14:creationId xmlns:p14="http://schemas.microsoft.com/office/powerpoint/2010/main" val="2738500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CD49-A5AE-4F44-9059-0552F3BF46AC}"/>
              </a:ext>
            </a:extLst>
          </p:cNvPr>
          <p:cNvSpPr>
            <a:spLocks noGrp="1"/>
          </p:cNvSpPr>
          <p:nvPr>
            <p:ph type="title"/>
          </p:nvPr>
        </p:nvSpPr>
        <p:spPr/>
        <p:txBody>
          <a:bodyPr/>
          <a:lstStyle/>
          <a:p>
            <a:r>
              <a:rPr lang="en-US" dirty="0"/>
              <a:t>Educational Purposes</a:t>
            </a:r>
          </a:p>
        </p:txBody>
      </p:sp>
      <p:sp>
        <p:nvSpPr>
          <p:cNvPr id="3" name="Content Placeholder 2">
            <a:extLst>
              <a:ext uri="{FF2B5EF4-FFF2-40B4-BE49-F238E27FC236}">
                <a16:creationId xmlns:a16="http://schemas.microsoft.com/office/drawing/2014/main" id="{94517E34-70D0-4C83-A749-6208F5A2EA5A}"/>
              </a:ext>
            </a:extLst>
          </p:cNvPr>
          <p:cNvSpPr>
            <a:spLocks noGrp="1"/>
          </p:cNvSpPr>
          <p:nvPr>
            <p:ph sz="half" idx="1"/>
          </p:nvPr>
        </p:nvSpPr>
        <p:spPr>
          <a:xfrm>
            <a:off x="838200" y="1825625"/>
            <a:ext cx="6507480" cy="4351338"/>
          </a:xfrm>
        </p:spPr>
        <p:txBody>
          <a:bodyPr>
            <a:normAutofit/>
          </a:bodyPr>
          <a:lstStyle/>
          <a:p>
            <a:pPr marL="0" indent="0" algn="just">
              <a:buNone/>
            </a:pPr>
            <a:r>
              <a:rPr lang="en-US" sz="2800" dirty="0">
                <a:effectLst/>
                <a:latin typeface="Calibri" panose="020F0502020204030204" pitchFamily="34" charset="0"/>
                <a:ea typeface="Calibri" panose="020F0502020204030204" pitchFamily="34" charset="0"/>
                <a:cs typeface="Arial" panose="020B0604020202020204" pitchFamily="34" charset="0"/>
              </a:rPr>
              <a:t>The </a:t>
            </a:r>
            <a:r>
              <a:rPr lang="en-US" sz="2800" dirty="0" err="1">
                <a:effectLst/>
                <a:latin typeface="Calibri" panose="020F0502020204030204" pitchFamily="34" charset="0"/>
                <a:ea typeface="Calibri" panose="020F0502020204030204" pitchFamily="34" charset="0"/>
                <a:cs typeface="Arial" panose="020B0604020202020204" pitchFamily="34" charset="0"/>
              </a:rPr>
              <a:t>Gemara</a:t>
            </a:r>
            <a:r>
              <a:rPr lang="en-US" sz="2800" dirty="0">
                <a:effectLst/>
                <a:latin typeface="Calibri" panose="020F0502020204030204" pitchFamily="34" charset="0"/>
                <a:ea typeface="Calibri" panose="020F0502020204030204" pitchFamily="34" charset="0"/>
                <a:cs typeface="Arial" panose="020B0604020202020204" pitchFamily="34" charset="0"/>
              </a:rPr>
              <a:t> suggests yet another answer: </a:t>
            </a:r>
            <a:r>
              <a:rPr lang="en-US" sz="2800" b="1" dirty="0">
                <a:effectLst/>
                <a:latin typeface="Calibri" panose="020F0502020204030204" pitchFamily="34" charset="0"/>
                <a:ea typeface="Calibri" panose="020F0502020204030204" pitchFamily="34" charset="0"/>
                <a:cs typeface="Arial" panose="020B0604020202020204" pitchFamily="34" charset="0"/>
              </a:rPr>
              <a:t>If you wish, say:</a:t>
            </a: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en-US" sz="2800" dirty="0" err="1">
                <a:effectLst/>
                <a:latin typeface="Calibri" panose="020F0502020204030204" pitchFamily="34" charset="0"/>
                <a:ea typeface="Calibri" panose="020F0502020204030204" pitchFamily="34" charset="0"/>
                <a:cs typeface="Arial" panose="020B0604020202020204" pitchFamily="34" charset="0"/>
              </a:rPr>
              <a:t>Rabban</a:t>
            </a:r>
            <a:r>
              <a:rPr lang="en-US" sz="2800" dirty="0">
                <a:effectLst/>
                <a:latin typeface="Calibri" panose="020F0502020204030204" pitchFamily="34" charset="0"/>
                <a:ea typeface="Calibri" panose="020F0502020204030204" pitchFamily="34" charset="0"/>
                <a:cs typeface="Arial" panose="020B0604020202020204" pitchFamily="34" charset="0"/>
              </a:rPr>
              <a:t> Gamliel </a:t>
            </a:r>
            <a:r>
              <a:rPr lang="en-US" sz="2800" b="1" dirty="0">
                <a:effectLst/>
                <a:latin typeface="Calibri" panose="020F0502020204030204" pitchFamily="34" charset="0"/>
                <a:ea typeface="Calibri" panose="020F0502020204030204" pitchFamily="34" charset="0"/>
                <a:cs typeface="Arial" panose="020B0604020202020204" pitchFamily="34" charset="0"/>
              </a:rPr>
              <a:t>did</a:t>
            </a:r>
            <a:r>
              <a:rPr lang="en-US" sz="2800" dirty="0">
                <a:effectLst/>
                <a:latin typeface="Calibri" panose="020F0502020204030204" pitchFamily="34" charset="0"/>
                <a:ea typeface="Calibri" panose="020F0502020204030204" pitchFamily="34" charset="0"/>
                <a:cs typeface="Arial" panose="020B0604020202020204" pitchFamily="34" charset="0"/>
              </a:rPr>
              <a:t> this </a:t>
            </a:r>
            <a:r>
              <a:rPr lang="en-US" sz="2800" b="1" dirty="0">
                <a:effectLst/>
                <a:latin typeface="Calibri" panose="020F0502020204030204" pitchFamily="34" charset="0"/>
                <a:ea typeface="Calibri" panose="020F0502020204030204" pitchFamily="34" charset="0"/>
                <a:cs typeface="Arial" panose="020B0604020202020204" pitchFamily="34" charset="0"/>
              </a:rPr>
              <a:t>to teach himself,</a:t>
            </a:r>
            <a:r>
              <a:rPr lang="en-US" sz="2800" dirty="0">
                <a:effectLst/>
                <a:latin typeface="Calibri" panose="020F0502020204030204" pitchFamily="34" charset="0"/>
                <a:ea typeface="Calibri" panose="020F0502020204030204" pitchFamily="34" charset="0"/>
                <a:cs typeface="Arial" panose="020B0604020202020204" pitchFamily="34" charset="0"/>
              </a:rPr>
              <a:t> which is not prohibited, as </a:t>
            </a:r>
            <a:r>
              <a:rPr lang="en-US" sz="2800" b="1" dirty="0">
                <a:effectLst/>
                <a:latin typeface="Calibri" panose="020F0502020204030204" pitchFamily="34" charset="0"/>
                <a:ea typeface="Calibri" panose="020F0502020204030204" pitchFamily="34" charset="0"/>
                <a:cs typeface="Arial" panose="020B0604020202020204" pitchFamily="34" charset="0"/>
              </a:rPr>
              <a:t>it is written: “You shall not learn to do</a:t>
            </a:r>
            <a:r>
              <a:rPr lang="en-US" sz="2800" dirty="0">
                <a:effectLst/>
                <a:latin typeface="Calibri" panose="020F0502020204030204" pitchFamily="34" charset="0"/>
                <a:ea typeface="Calibri" panose="020F0502020204030204" pitchFamily="34" charset="0"/>
                <a:cs typeface="Arial" panose="020B0604020202020204" pitchFamily="34" charset="0"/>
              </a:rPr>
              <a:t> after the abominations of those nations” (Deuteronomy 18:9), which indicates: </a:t>
            </a:r>
            <a:r>
              <a:rPr lang="en-US" sz="2800" b="1" dirty="0">
                <a:effectLst/>
                <a:latin typeface="Calibri" panose="020F0502020204030204" pitchFamily="34" charset="0"/>
                <a:ea typeface="Calibri" panose="020F0502020204030204" pitchFamily="34" charset="0"/>
                <a:cs typeface="Arial" panose="020B0604020202020204" pitchFamily="34" charset="0"/>
              </a:rPr>
              <a:t>However, you may learn to understand and to teach.</a:t>
            </a:r>
            <a:r>
              <a:rPr lang="en-US" sz="2800" dirty="0">
                <a:effectLst/>
                <a:latin typeface="Calibri" panose="020F0502020204030204" pitchFamily="34" charset="0"/>
                <a:ea typeface="Calibri" panose="020F0502020204030204" pitchFamily="34" charset="0"/>
                <a:cs typeface="Arial" panose="020B0604020202020204" pitchFamily="34" charset="0"/>
              </a:rPr>
              <a:t> In other words, it is permitted to do certain things for the sake of Torah study which would otherwise be prohibited.</a:t>
            </a:r>
          </a:p>
        </p:txBody>
      </p:sp>
      <p:sp>
        <p:nvSpPr>
          <p:cNvPr id="4" name="Content Placeholder 3">
            <a:extLst>
              <a:ext uri="{FF2B5EF4-FFF2-40B4-BE49-F238E27FC236}">
                <a16:creationId xmlns:a16="http://schemas.microsoft.com/office/drawing/2014/main" id="{313CFDB1-AF90-41C2-B524-1591A41FE864}"/>
              </a:ext>
            </a:extLst>
          </p:cNvPr>
          <p:cNvSpPr>
            <a:spLocks noGrp="1"/>
          </p:cNvSpPr>
          <p:nvPr>
            <p:ph sz="half" idx="2"/>
          </p:nvPr>
        </p:nvSpPr>
        <p:spPr>
          <a:xfrm>
            <a:off x="8122920" y="1825625"/>
            <a:ext cx="3230880" cy="4351338"/>
          </a:xfrm>
        </p:spPr>
        <p:txBody>
          <a:bodyPr>
            <a:normAutofit/>
          </a:bodyPr>
          <a:lstStyle/>
          <a:p>
            <a:pPr marL="0" indent="0" algn="just" rtl="1">
              <a:buNone/>
            </a:pPr>
            <a:r>
              <a:rPr lang="he-IL" sz="2800" dirty="0" err="1">
                <a:effectLst/>
                <a:latin typeface="Calibri" panose="020F0502020204030204" pitchFamily="34" charset="0"/>
                <a:ea typeface="Calibri" panose="020F0502020204030204" pitchFamily="34" charset="0"/>
                <a:cs typeface="Arial" panose="020B0604020202020204" pitchFamily="34" charset="0"/>
              </a:rPr>
              <a:t>וְאִיבָּעֵית</a:t>
            </a:r>
            <a:r>
              <a:rPr lang="he-IL" sz="2800" dirty="0">
                <a:effectLst/>
                <a:latin typeface="Calibri" panose="020F0502020204030204" pitchFamily="34" charset="0"/>
                <a:ea typeface="Calibri" panose="020F0502020204030204" pitchFamily="34" charset="0"/>
                <a:cs typeface="Arial" panose="020B0604020202020204" pitchFamily="34" charset="0"/>
              </a:rPr>
              <a:t> אֵימָא לְהִתְלַמֵּד עֲבַד וּכְתִיב לֹא תִּלְמַד לַעֲשׂוֹת אֲבָל אַתָּה לָמֵד לְהָבִין וּלְהוֹרוֹת</a:t>
            </a:r>
            <a:endParaRPr lang="en-US" sz="3200" dirty="0"/>
          </a:p>
        </p:txBody>
      </p:sp>
    </p:spTree>
    <p:extLst>
      <p:ext uri="{BB962C8B-B14F-4D97-AF65-F5344CB8AC3E}">
        <p14:creationId xmlns:p14="http://schemas.microsoft.com/office/powerpoint/2010/main" val="409163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4DD5-73C5-414A-8080-E5B5051CDFD9}"/>
              </a:ext>
            </a:extLst>
          </p:cNvPr>
          <p:cNvSpPr>
            <a:spLocks noGrp="1"/>
          </p:cNvSpPr>
          <p:nvPr>
            <p:ph type="title"/>
          </p:nvPr>
        </p:nvSpPr>
        <p:spPr/>
        <p:txBody>
          <a:bodyPr/>
          <a:lstStyle/>
          <a:p>
            <a:r>
              <a:rPr lang="en-US" dirty="0"/>
              <a:t>Summary of Solutions for </a:t>
            </a:r>
            <a:r>
              <a:rPr lang="en-US" dirty="0" err="1"/>
              <a:t>Rabban</a:t>
            </a:r>
            <a:r>
              <a:rPr lang="en-US" dirty="0"/>
              <a:t> Gamliel</a:t>
            </a:r>
          </a:p>
        </p:txBody>
      </p:sp>
      <p:sp>
        <p:nvSpPr>
          <p:cNvPr id="3" name="Content Placeholder 2">
            <a:extLst>
              <a:ext uri="{FF2B5EF4-FFF2-40B4-BE49-F238E27FC236}">
                <a16:creationId xmlns:a16="http://schemas.microsoft.com/office/drawing/2014/main" id="{7AA6A7DC-CD54-4662-A037-9625E20ED511}"/>
              </a:ext>
            </a:extLst>
          </p:cNvPr>
          <p:cNvSpPr>
            <a:spLocks noGrp="1"/>
          </p:cNvSpPr>
          <p:nvPr>
            <p:ph sz="half" idx="1"/>
          </p:nvPr>
        </p:nvSpPr>
        <p:spPr/>
        <p:txBody>
          <a:bodyPr>
            <a:normAutofit fontScale="92500"/>
          </a:bodyPr>
          <a:lstStyle/>
          <a:p>
            <a:r>
              <a:rPr lang="en-US" dirty="0" err="1"/>
              <a:t>Abaye</a:t>
            </a:r>
            <a:r>
              <a:rPr lang="en-US" dirty="0"/>
              <a:t> – forbidden only if accurate reproduction is possible, depends which celestial bodies </a:t>
            </a:r>
          </a:p>
          <a:p>
            <a:pPr lvl="1"/>
            <a:r>
              <a:rPr lang="en-US" dirty="0"/>
              <a:t>But rejected </a:t>
            </a:r>
          </a:p>
          <a:p>
            <a:r>
              <a:rPr lang="en-US" dirty="0"/>
              <a:t>Non-Jew Made it</a:t>
            </a:r>
          </a:p>
          <a:p>
            <a:r>
              <a:rPr lang="en-US" dirty="0"/>
              <a:t>Protruding is a problem</a:t>
            </a:r>
          </a:p>
          <a:p>
            <a:r>
              <a:rPr lang="en-US" dirty="0"/>
              <a:t>Large public place with people mitigate idolatry suspicions</a:t>
            </a:r>
          </a:p>
          <a:p>
            <a:r>
              <a:rPr lang="en-US" dirty="0"/>
              <a:t>Incomplete image</a:t>
            </a:r>
          </a:p>
          <a:p>
            <a:r>
              <a:rPr lang="en-US" dirty="0"/>
              <a:t>Instructional purposes</a:t>
            </a:r>
          </a:p>
        </p:txBody>
      </p:sp>
      <p:sp>
        <p:nvSpPr>
          <p:cNvPr id="4" name="Content Placeholder 3">
            <a:extLst>
              <a:ext uri="{FF2B5EF4-FFF2-40B4-BE49-F238E27FC236}">
                <a16:creationId xmlns:a16="http://schemas.microsoft.com/office/drawing/2014/main" id="{3E8024F8-D0D3-4ADE-B507-28657CDF3735}"/>
              </a:ext>
            </a:extLst>
          </p:cNvPr>
          <p:cNvSpPr>
            <a:spLocks noGrp="1"/>
          </p:cNvSpPr>
          <p:nvPr>
            <p:ph sz="half" idx="2"/>
          </p:nvPr>
        </p:nvSpPr>
        <p:spPr/>
        <p:txBody>
          <a:bodyPr>
            <a:normAutofit fontScale="92500"/>
          </a:bodyPr>
          <a:lstStyle/>
          <a:p>
            <a:endParaRPr lang="en-US"/>
          </a:p>
        </p:txBody>
      </p:sp>
    </p:spTree>
    <p:extLst>
      <p:ext uri="{BB962C8B-B14F-4D97-AF65-F5344CB8AC3E}">
        <p14:creationId xmlns:p14="http://schemas.microsoft.com/office/powerpoint/2010/main" val="143985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10B0-D1E8-4298-9CA9-5BD2EE3DCA1D}"/>
              </a:ext>
            </a:extLst>
          </p:cNvPr>
          <p:cNvSpPr>
            <a:spLocks noGrp="1"/>
          </p:cNvSpPr>
          <p:nvPr>
            <p:ph type="title"/>
          </p:nvPr>
        </p:nvSpPr>
        <p:spPr/>
        <p:txBody>
          <a:bodyPr/>
          <a:lstStyle/>
          <a:p>
            <a:r>
              <a:rPr lang="en-US" dirty="0"/>
              <a:t>Ordering the Cosmos</a:t>
            </a:r>
          </a:p>
        </p:txBody>
      </p:sp>
      <p:sp>
        <p:nvSpPr>
          <p:cNvPr id="3" name="Content Placeholder 2">
            <a:extLst>
              <a:ext uri="{FF2B5EF4-FFF2-40B4-BE49-F238E27FC236}">
                <a16:creationId xmlns:a16="http://schemas.microsoft.com/office/drawing/2014/main" id="{9093BA4F-2583-4F86-BC36-B272FD6FDC3B}"/>
              </a:ext>
            </a:extLst>
          </p:cNvPr>
          <p:cNvSpPr>
            <a:spLocks noGrp="1"/>
          </p:cNvSpPr>
          <p:nvPr>
            <p:ph idx="1"/>
          </p:nvPr>
        </p:nvSpPr>
        <p:spPr/>
        <p:txBody>
          <a:bodyPr>
            <a:normAutofit/>
          </a:bodyPr>
          <a:lstStyle/>
          <a:p>
            <a:r>
              <a:rPr lang="en-US" sz="3200" dirty="0"/>
              <a:t>Why would it be prohibited?</a:t>
            </a:r>
          </a:p>
          <a:p>
            <a:r>
              <a:rPr lang="en-US" sz="3200" dirty="0"/>
              <a:t>What is included in the prohibition?</a:t>
            </a:r>
          </a:p>
          <a:p>
            <a:r>
              <a:rPr lang="en-US" sz="3200" dirty="0"/>
              <a:t>What art can be made using the sun moon and stars? Are there any ways around it?</a:t>
            </a:r>
          </a:p>
        </p:txBody>
      </p:sp>
    </p:spTree>
    <p:extLst>
      <p:ext uri="{BB962C8B-B14F-4D97-AF65-F5344CB8AC3E}">
        <p14:creationId xmlns:p14="http://schemas.microsoft.com/office/powerpoint/2010/main" val="259786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066A-FEB0-43B8-98D9-53A15A69995E}"/>
              </a:ext>
            </a:extLst>
          </p:cNvPr>
          <p:cNvSpPr>
            <a:spLocks noGrp="1"/>
          </p:cNvSpPr>
          <p:nvPr>
            <p:ph type="title"/>
          </p:nvPr>
        </p:nvSpPr>
        <p:spPr/>
        <p:txBody>
          <a:bodyPr/>
          <a:lstStyle/>
          <a:p>
            <a:r>
              <a:rPr lang="en-US" dirty="0"/>
              <a:t>How about 2-dimensional?</a:t>
            </a:r>
          </a:p>
        </p:txBody>
      </p:sp>
      <p:sp>
        <p:nvSpPr>
          <p:cNvPr id="8" name="Content Placeholder 7">
            <a:extLst>
              <a:ext uri="{FF2B5EF4-FFF2-40B4-BE49-F238E27FC236}">
                <a16:creationId xmlns:a16="http://schemas.microsoft.com/office/drawing/2014/main" id="{76B72612-DF24-4D9F-89C4-7E305950B961}"/>
              </a:ext>
            </a:extLst>
          </p:cNvPr>
          <p:cNvSpPr>
            <a:spLocks noGrp="1"/>
          </p:cNvSpPr>
          <p:nvPr>
            <p:ph sz="half" idx="1"/>
          </p:nvPr>
        </p:nvSpPr>
        <p:spPr>
          <a:xfrm>
            <a:off x="913795" y="1732448"/>
            <a:ext cx="6035645" cy="4515951"/>
          </a:xfrm>
        </p:spPr>
        <p:txBody>
          <a:bodyPr>
            <a:normAutofit/>
          </a:bodyPr>
          <a:lstStyle/>
          <a:p>
            <a:pPr marL="0" indent="0" algn="just">
              <a:buNone/>
            </a:pPr>
            <a:r>
              <a:rPr lang="en-US" sz="2800" dirty="0"/>
              <a:t>It is likewise forbidden to sketch the image of the sun, of the moon, of the stars, of the planets, and of angels; for, it is said: "Ye shall not make with me", that is to say: ye shall not make images like unto My ministers, who minister before Me Above, not even upon a tablet.</a:t>
            </a:r>
          </a:p>
          <a:p>
            <a:pPr marL="0" indent="0">
              <a:buNone/>
            </a:pPr>
            <a:r>
              <a:rPr lang="en-US" sz="2800" dirty="0"/>
              <a:t>Rambam, </a:t>
            </a:r>
            <a:r>
              <a:rPr lang="en-US" sz="2800" dirty="0" err="1"/>
              <a:t>Mishneh</a:t>
            </a:r>
            <a:r>
              <a:rPr lang="en-US" sz="2800" dirty="0"/>
              <a:t> Torah, Foreign Worship and Customs of the Nations, 3:11 Trans. Simon Glazer </a:t>
            </a:r>
          </a:p>
        </p:txBody>
      </p:sp>
      <p:sp>
        <p:nvSpPr>
          <p:cNvPr id="9" name="Content Placeholder 8">
            <a:extLst>
              <a:ext uri="{FF2B5EF4-FFF2-40B4-BE49-F238E27FC236}">
                <a16:creationId xmlns:a16="http://schemas.microsoft.com/office/drawing/2014/main" id="{53800362-715C-4E40-A695-6EFCB7D6BCF1}"/>
              </a:ext>
            </a:extLst>
          </p:cNvPr>
          <p:cNvSpPr>
            <a:spLocks noGrp="1"/>
          </p:cNvSpPr>
          <p:nvPr>
            <p:ph sz="half" idx="2"/>
          </p:nvPr>
        </p:nvSpPr>
        <p:spPr>
          <a:xfrm>
            <a:off x="7437120" y="1732449"/>
            <a:ext cx="3830437" cy="4058751"/>
          </a:xfrm>
        </p:spPr>
        <p:txBody>
          <a:bodyPr>
            <a:normAutofit/>
          </a:bodyPr>
          <a:lstStyle/>
          <a:p>
            <a:pPr marL="0" indent="0" algn="just" rtl="1">
              <a:buNone/>
            </a:pPr>
            <a:r>
              <a:rPr lang="he-IL" sz="2800" dirty="0"/>
              <a:t>וְכֵן אָסוּר לָצוּר דְּמוּת חַמָּה וּלְבָנָה כּוֹכָבִים מַזָּלוֹת וּמַלְאָכִים שֶׁנֶּאֱמַר (שמות כ כ) "לֹא תַעֲשׂוּן אִתִּי" (גמרא ראש השנה כד ב) "לֹא תַעֲשׂוּן כִּדְמוּת שְׁמָשַׁי </a:t>
            </a:r>
            <a:r>
              <a:rPr lang="he-IL" sz="2800" dirty="0" err="1"/>
              <a:t>הַמְשַׁמְּשִׁין</a:t>
            </a:r>
            <a:r>
              <a:rPr lang="he-IL" sz="2800" dirty="0"/>
              <a:t> לְפָנַי בַּמָּרוֹם" </a:t>
            </a:r>
            <a:r>
              <a:rPr lang="he-IL" sz="2800" dirty="0" err="1"/>
              <a:t>וַאֲפִלּו</a:t>
            </a:r>
            <a:r>
              <a:rPr lang="he-IL" sz="2800" dirty="0"/>
              <a:t>ּ עַל הַלּוּחַ.</a:t>
            </a:r>
            <a:endParaRPr lang="en-US" sz="2800" dirty="0"/>
          </a:p>
          <a:p>
            <a:pPr marL="0" indent="0" algn="r" rtl="1">
              <a:buNone/>
            </a:pPr>
            <a:endParaRPr lang="en-US" sz="2800" dirty="0"/>
          </a:p>
        </p:txBody>
      </p:sp>
    </p:spTree>
    <p:extLst>
      <p:ext uri="{BB962C8B-B14F-4D97-AF65-F5344CB8AC3E}">
        <p14:creationId xmlns:p14="http://schemas.microsoft.com/office/powerpoint/2010/main" val="2686619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9232-D6B9-433D-85D0-5629184E6777}"/>
              </a:ext>
            </a:extLst>
          </p:cNvPr>
          <p:cNvSpPr>
            <a:spLocks noGrp="1"/>
          </p:cNvSpPr>
          <p:nvPr>
            <p:ph type="title"/>
          </p:nvPr>
        </p:nvSpPr>
        <p:spPr/>
        <p:txBody>
          <a:bodyPr/>
          <a:lstStyle/>
          <a:p>
            <a:r>
              <a:rPr lang="en-US" dirty="0"/>
              <a:t>Why are they different?</a:t>
            </a:r>
          </a:p>
        </p:txBody>
      </p:sp>
      <p:sp>
        <p:nvSpPr>
          <p:cNvPr id="3" name="Content Placeholder 2">
            <a:extLst>
              <a:ext uri="{FF2B5EF4-FFF2-40B4-BE49-F238E27FC236}">
                <a16:creationId xmlns:a16="http://schemas.microsoft.com/office/drawing/2014/main" id="{E1552556-2E15-4467-99B6-EA77D94D9F26}"/>
              </a:ext>
            </a:extLst>
          </p:cNvPr>
          <p:cNvSpPr>
            <a:spLocks noGrp="1"/>
          </p:cNvSpPr>
          <p:nvPr>
            <p:ph sz="half" idx="1"/>
          </p:nvPr>
        </p:nvSpPr>
        <p:spPr>
          <a:xfrm>
            <a:off x="913795" y="1732449"/>
            <a:ext cx="5654645" cy="4058750"/>
          </a:xfrm>
        </p:spPr>
        <p:txBody>
          <a:bodyPr>
            <a:normAutofit lnSpcReduction="10000"/>
          </a:bodyPr>
          <a:lstStyle/>
          <a:p>
            <a:pPr marL="0" indent="0">
              <a:buNone/>
            </a:pPr>
            <a:r>
              <a:rPr lang="en-US" sz="2800" dirty="0" err="1"/>
              <a:t>Tosafot</a:t>
            </a:r>
            <a:r>
              <a:rPr lang="en-US" sz="2800" dirty="0"/>
              <a:t> </a:t>
            </a:r>
            <a:r>
              <a:rPr lang="en-US" sz="2800" dirty="0" err="1"/>
              <a:t>Avodah</a:t>
            </a:r>
            <a:r>
              <a:rPr lang="en-US" sz="2800" dirty="0"/>
              <a:t> </a:t>
            </a:r>
            <a:r>
              <a:rPr lang="en-US" sz="2800" dirty="0" err="1"/>
              <a:t>Zarah</a:t>
            </a:r>
            <a:r>
              <a:rPr lang="en-US" sz="2800" dirty="0"/>
              <a:t> 43b</a:t>
            </a:r>
          </a:p>
          <a:p>
            <a:pPr marL="0" indent="0">
              <a:buNone/>
            </a:pPr>
            <a:r>
              <a:rPr lang="en-US" sz="2800" dirty="0"/>
              <a:t>Why is what </a:t>
            </a:r>
            <a:r>
              <a:rPr lang="en-US" sz="2800" dirty="0" err="1"/>
              <a:t>Rabban</a:t>
            </a:r>
            <a:r>
              <a:rPr lang="en-US" sz="2800" dirty="0"/>
              <a:t> Gamliel made prohibited if it wasn’t protruding?</a:t>
            </a:r>
          </a:p>
          <a:p>
            <a:pPr marL="0" indent="0" algn="just">
              <a:buNone/>
            </a:pPr>
            <a:r>
              <a:rPr lang="en-US" sz="2800" dirty="0"/>
              <a:t>R’ Yitzchak, </a:t>
            </a:r>
            <a:r>
              <a:rPr lang="en-US" sz="2800" dirty="0" err="1"/>
              <a:t>Rabbeinu</a:t>
            </a:r>
            <a:r>
              <a:rPr lang="en-US" sz="2800" dirty="0"/>
              <a:t> Tam, </a:t>
            </a:r>
            <a:r>
              <a:rPr lang="en-US" sz="2800" dirty="0" err="1"/>
              <a:t>Riv”a</a:t>
            </a:r>
            <a:r>
              <a:rPr lang="en-US" sz="2800" dirty="0"/>
              <a:t> (R’ Yitzchak ben Asher) explain that for the sun, moon, and stars there is no difference in the sunken way we perceive them in the heavens versus on cloth, unlike other faces and the like.</a:t>
            </a:r>
          </a:p>
        </p:txBody>
      </p:sp>
      <p:sp>
        <p:nvSpPr>
          <p:cNvPr id="4" name="Content Placeholder 3">
            <a:extLst>
              <a:ext uri="{FF2B5EF4-FFF2-40B4-BE49-F238E27FC236}">
                <a16:creationId xmlns:a16="http://schemas.microsoft.com/office/drawing/2014/main" id="{6B7C0B22-4198-4667-B570-A4756639DE4A}"/>
              </a:ext>
            </a:extLst>
          </p:cNvPr>
          <p:cNvSpPr>
            <a:spLocks noGrp="1"/>
          </p:cNvSpPr>
          <p:nvPr>
            <p:ph sz="half" idx="2"/>
          </p:nvPr>
        </p:nvSpPr>
        <p:spPr>
          <a:xfrm>
            <a:off x="6751320" y="1732449"/>
            <a:ext cx="4516237" cy="4058751"/>
          </a:xfrm>
        </p:spPr>
        <p:txBody>
          <a:bodyPr>
            <a:normAutofit lnSpcReduction="10000"/>
          </a:bodyPr>
          <a:lstStyle/>
          <a:p>
            <a:pPr marL="0" indent="0" algn="r" rtl="1">
              <a:buNone/>
            </a:pPr>
            <a:r>
              <a:rPr lang="he-IL" sz="2800" dirty="0"/>
              <a:t>תוספות מסכת עבודה זרה דף מג</a:t>
            </a:r>
            <a:r>
              <a:rPr lang="en-US" sz="2800" dirty="0"/>
              <a:t>:</a:t>
            </a:r>
            <a:endParaRPr lang="he-IL" sz="2800" dirty="0"/>
          </a:p>
          <a:p>
            <a:pPr marL="0" indent="0" algn="just" rtl="1">
              <a:buNone/>
            </a:pPr>
            <a:r>
              <a:rPr lang="he-IL" sz="2800" dirty="0"/>
              <a:t>והא ר"ג יחיד </a:t>
            </a:r>
            <a:r>
              <a:rPr lang="he-IL" sz="2800" dirty="0" err="1"/>
              <a:t>הוה</a:t>
            </a:r>
            <a:r>
              <a:rPr lang="he-IL" sz="2800" dirty="0"/>
              <a:t> - וא"ת </a:t>
            </a:r>
            <a:r>
              <a:rPr lang="he-IL" sz="2800" dirty="0" err="1"/>
              <a:t>אמאי</a:t>
            </a:r>
            <a:r>
              <a:rPr lang="he-IL" sz="2800" dirty="0"/>
              <a:t> לא משני </a:t>
            </a:r>
            <a:r>
              <a:rPr lang="he-IL" sz="2800" dirty="0" err="1"/>
              <a:t>דצורת</a:t>
            </a:r>
            <a:r>
              <a:rPr lang="he-IL" sz="2800" dirty="0"/>
              <a:t> לבנה לא </a:t>
            </a:r>
            <a:r>
              <a:rPr lang="he-IL" sz="2800" dirty="0" err="1"/>
              <a:t>היתה</a:t>
            </a:r>
            <a:r>
              <a:rPr lang="he-IL" sz="2800" dirty="0"/>
              <a:t> בולטת ולכך </a:t>
            </a:r>
            <a:r>
              <a:rPr lang="he-IL" sz="2800" dirty="0" err="1"/>
              <a:t>עשאה</a:t>
            </a:r>
            <a:r>
              <a:rPr lang="he-IL" sz="2800" dirty="0"/>
              <a:t> ר"ג</a:t>
            </a:r>
            <a:r>
              <a:rPr lang="en-US" sz="2800" dirty="0"/>
              <a:t>?</a:t>
            </a:r>
            <a:r>
              <a:rPr lang="he-IL" sz="2800" dirty="0"/>
              <a:t> </a:t>
            </a:r>
            <a:r>
              <a:rPr lang="he-IL" sz="2800" dirty="0" err="1"/>
              <a:t>ואור"י</a:t>
            </a:r>
            <a:r>
              <a:rPr lang="he-IL" sz="2800" dirty="0"/>
              <a:t> ור"ת </a:t>
            </a:r>
            <a:r>
              <a:rPr lang="he-IL" sz="2800" dirty="0" err="1"/>
              <a:t>וריב"א</a:t>
            </a:r>
            <a:r>
              <a:rPr lang="he-IL" sz="2800" dirty="0"/>
              <a:t> כי בחמה ולבנה ומזלות אין חילוק בין בולטין </a:t>
            </a:r>
            <a:r>
              <a:rPr lang="he-IL" sz="2800" dirty="0" err="1"/>
              <a:t>לשוקעין</a:t>
            </a:r>
            <a:r>
              <a:rPr lang="he-IL" sz="2800" dirty="0"/>
              <a:t> וכן ברקיע </a:t>
            </a:r>
            <a:r>
              <a:rPr lang="he-IL" sz="2800" dirty="0" err="1"/>
              <a:t>שוקעין</a:t>
            </a:r>
            <a:r>
              <a:rPr lang="he-IL" sz="2800" dirty="0"/>
              <a:t> הם ולא מפליג בהכי אלא גבי </a:t>
            </a:r>
            <a:r>
              <a:rPr lang="he-IL" sz="2800" dirty="0" err="1"/>
              <a:t>פרצופין</a:t>
            </a:r>
            <a:r>
              <a:rPr lang="he-IL" sz="2800" dirty="0"/>
              <a:t> וכיוצא בהן.</a:t>
            </a:r>
          </a:p>
          <a:p>
            <a:pPr marL="0" indent="0" algn="r" rtl="1">
              <a:buNone/>
            </a:pPr>
            <a:endParaRPr lang="en-US" sz="2800" dirty="0"/>
          </a:p>
        </p:txBody>
      </p:sp>
    </p:spTree>
    <p:extLst>
      <p:ext uri="{BB962C8B-B14F-4D97-AF65-F5344CB8AC3E}">
        <p14:creationId xmlns:p14="http://schemas.microsoft.com/office/powerpoint/2010/main" val="1653695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2AE8-E481-4B2C-A9D8-5F0BC1E63210}"/>
              </a:ext>
            </a:extLst>
          </p:cNvPr>
          <p:cNvSpPr>
            <a:spLocks noGrp="1"/>
          </p:cNvSpPr>
          <p:nvPr>
            <p:ph type="title"/>
          </p:nvPr>
        </p:nvSpPr>
        <p:spPr/>
        <p:txBody>
          <a:bodyPr/>
          <a:lstStyle/>
          <a:p>
            <a:r>
              <a:rPr lang="en-US" dirty="0"/>
              <a:t>Partial Images</a:t>
            </a:r>
          </a:p>
        </p:txBody>
      </p:sp>
      <p:sp>
        <p:nvSpPr>
          <p:cNvPr id="3" name="Content Placeholder 2">
            <a:extLst>
              <a:ext uri="{FF2B5EF4-FFF2-40B4-BE49-F238E27FC236}">
                <a16:creationId xmlns:a16="http://schemas.microsoft.com/office/drawing/2014/main" id="{F8873DD1-1D0A-4DD5-BADE-9BBA4AB58F0D}"/>
              </a:ext>
            </a:extLst>
          </p:cNvPr>
          <p:cNvSpPr>
            <a:spLocks noGrp="1"/>
          </p:cNvSpPr>
          <p:nvPr>
            <p:ph sz="half" idx="1"/>
          </p:nvPr>
        </p:nvSpPr>
        <p:spPr>
          <a:xfrm>
            <a:off x="838200" y="1825625"/>
            <a:ext cx="5882640" cy="4351338"/>
          </a:xfrm>
        </p:spPr>
        <p:txBody>
          <a:bodyPr>
            <a:normAutofit fontScale="92500" lnSpcReduction="10000"/>
          </a:bodyPr>
          <a:lstStyle/>
          <a:p>
            <a:pPr marL="0" indent="0" algn="just">
              <a:buNone/>
            </a:pPr>
            <a:r>
              <a:rPr lang="en-US" sz="2800" dirty="0" err="1"/>
              <a:t>Rabbeinu</a:t>
            </a:r>
            <a:r>
              <a:rPr lang="en-US" sz="2800" dirty="0"/>
              <a:t> Asher – Rosh Hashana 3:5 </a:t>
            </a:r>
          </a:p>
          <a:p>
            <a:pPr marL="0" indent="0" algn="just">
              <a:buNone/>
            </a:pPr>
            <a:r>
              <a:rPr lang="en-US" sz="2800" dirty="0"/>
              <a:t> </a:t>
            </a:r>
            <a:r>
              <a:rPr lang="en-US" sz="2800" dirty="0" err="1"/>
              <a:t>bePrakim</a:t>
            </a:r>
            <a:r>
              <a:rPr lang="en-US" sz="2800" dirty="0"/>
              <a:t> – it was a partial image and only a complete image is a problem. </a:t>
            </a:r>
          </a:p>
          <a:p>
            <a:pPr marL="0" indent="0" algn="just">
              <a:buNone/>
            </a:pPr>
            <a:r>
              <a:rPr lang="en-US" sz="2800" dirty="0" err="1"/>
              <a:t>Rav</a:t>
            </a:r>
            <a:r>
              <a:rPr lang="en-US" sz="2800" dirty="0"/>
              <a:t> Eliezer Waldenburg (20</a:t>
            </a:r>
            <a:r>
              <a:rPr lang="en-US" sz="2800" baseline="30000" dirty="0"/>
              <a:t>th</a:t>
            </a:r>
            <a:r>
              <a:rPr lang="en-US" sz="2800" dirty="0"/>
              <a:t> century) </a:t>
            </a:r>
          </a:p>
          <a:p>
            <a:pPr marL="0" indent="0" algn="just">
              <a:buNone/>
            </a:pPr>
            <a:r>
              <a:rPr lang="en-US" sz="2800" dirty="0"/>
              <a:t>Just a circle won’t violate the prohibition, rather you need sparks or rays coming out of it in a way that everyone who sees it know it is the sun</a:t>
            </a:r>
          </a:p>
          <a:p>
            <a:pPr marL="0" indent="0" algn="just">
              <a:buNone/>
            </a:pPr>
            <a:endParaRPr lang="en-US" sz="2800" dirty="0"/>
          </a:p>
        </p:txBody>
      </p:sp>
      <p:sp>
        <p:nvSpPr>
          <p:cNvPr id="4" name="Content Placeholder 3">
            <a:extLst>
              <a:ext uri="{FF2B5EF4-FFF2-40B4-BE49-F238E27FC236}">
                <a16:creationId xmlns:a16="http://schemas.microsoft.com/office/drawing/2014/main" id="{7314BFE4-A3A2-4788-96DA-E406085E6126}"/>
              </a:ext>
            </a:extLst>
          </p:cNvPr>
          <p:cNvSpPr>
            <a:spLocks noGrp="1"/>
          </p:cNvSpPr>
          <p:nvPr>
            <p:ph sz="half" idx="2"/>
          </p:nvPr>
        </p:nvSpPr>
        <p:spPr>
          <a:xfrm>
            <a:off x="6720840" y="1825625"/>
            <a:ext cx="4632960" cy="4351338"/>
          </a:xfrm>
        </p:spPr>
        <p:txBody>
          <a:bodyPr>
            <a:normAutofit fontScale="92500" lnSpcReduction="10000"/>
          </a:bodyPr>
          <a:lstStyle/>
          <a:p>
            <a:pPr marL="0" indent="0" algn="just" rtl="1">
              <a:buNone/>
            </a:pPr>
            <a:r>
              <a:rPr lang="he-IL" sz="2800" dirty="0" err="1">
                <a:effectLst/>
                <a:latin typeface="Calibri" panose="020F0502020204030204" pitchFamily="34" charset="0"/>
                <a:ea typeface="Calibri" panose="020F0502020204030204" pitchFamily="34" charset="0"/>
                <a:cs typeface="Arial" panose="020B0604020202020204" pitchFamily="34" charset="0"/>
              </a:rPr>
              <a:t>רא"ש</a:t>
            </a:r>
            <a:r>
              <a:rPr lang="en-US" sz="2800" dirty="0">
                <a:effectLst/>
                <a:latin typeface="Calibri" panose="020F0502020204030204" pitchFamily="34" charset="0"/>
                <a:ea typeface="Calibri" panose="020F0502020204030204" pitchFamily="34" charset="0"/>
                <a:cs typeface="Arial" panose="020B0604020202020204" pitchFamily="34" charset="0"/>
              </a:rPr>
              <a:t> - </a:t>
            </a:r>
            <a:r>
              <a:rPr lang="he-IL" sz="2800" dirty="0">
                <a:effectLst/>
                <a:latin typeface="Calibri" panose="020F0502020204030204" pitchFamily="34" charset="0"/>
                <a:ea typeface="Calibri" panose="020F0502020204030204" pitchFamily="34" charset="0"/>
                <a:cs typeface="Arial" panose="020B0604020202020204" pitchFamily="34" charset="0"/>
              </a:rPr>
              <a:t> </a:t>
            </a:r>
            <a:r>
              <a:rPr lang="he-IL" sz="2800" dirty="0" err="1">
                <a:effectLst/>
                <a:latin typeface="Calibri" panose="020F0502020204030204" pitchFamily="34" charset="0"/>
                <a:ea typeface="Calibri" panose="020F0502020204030204" pitchFamily="34" charset="0"/>
                <a:cs typeface="Arial" panose="020B0604020202020204" pitchFamily="34" charset="0"/>
              </a:rPr>
              <a:t>אִיבָּעֵית</a:t>
            </a:r>
            <a:r>
              <a:rPr lang="he-IL" sz="2800" dirty="0">
                <a:effectLst/>
                <a:latin typeface="Calibri" panose="020F0502020204030204" pitchFamily="34" charset="0"/>
                <a:ea typeface="Calibri" panose="020F0502020204030204" pitchFamily="34" charset="0"/>
                <a:cs typeface="Arial" panose="020B0604020202020204" pitchFamily="34" charset="0"/>
              </a:rPr>
              <a:t> אֵימָא </a:t>
            </a:r>
            <a:r>
              <a:rPr lang="he-IL" sz="2800" dirty="0" err="1">
                <a:effectLst/>
                <a:latin typeface="Calibri" panose="020F0502020204030204" pitchFamily="34" charset="0"/>
                <a:ea typeface="Calibri" panose="020F0502020204030204" pitchFamily="34" charset="0"/>
                <a:cs typeface="Arial" panose="020B0604020202020204" pitchFamily="34" charset="0"/>
              </a:rPr>
              <a:t>דִּפְרָקִים</a:t>
            </a:r>
            <a:r>
              <a:rPr lang="he-IL" sz="2800" dirty="0">
                <a:effectLst/>
                <a:latin typeface="Calibri" panose="020F0502020204030204" pitchFamily="34" charset="0"/>
                <a:ea typeface="Calibri" panose="020F0502020204030204" pitchFamily="34" charset="0"/>
                <a:cs typeface="Arial" panose="020B0604020202020204" pitchFamily="34" charset="0"/>
              </a:rPr>
              <a:t> </a:t>
            </a:r>
            <a:r>
              <a:rPr lang="he-IL" sz="2800" dirty="0" err="1">
                <a:effectLst/>
                <a:latin typeface="Calibri" panose="020F0502020204030204" pitchFamily="34" charset="0"/>
                <a:ea typeface="Calibri" panose="020F0502020204030204" pitchFamily="34" charset="0"/>
                <a:cs typeface="Arial" panose="020B0604020202020204" pitchFamily="34" charset="0"/>
              </a:rPr>
              <a:t>הֲוָה</a:t>
            </a:r>
            <a:r>
              <a:rPr lang="he-IL" sz="2800" dirty="0">
                <a:effectLst/>
                <a:latin typeface="Calibri" panose="020F0502020204030204" pitchFamily="34" charset="0"/>
                <a:ea typeface="Calibri" panose="020F0502020204030204" pitchFamily="34" charset="0"/>
                <a:cs typeface="Arial" panose="020B0604020202020204" pitchFamily="34" charset="0"/>
              </a:rPr>
              <a:t> – ואין איסור אלא דמות שלם</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1">
              <a:buNone/>
            </a:pPr>
            <a:r>
              <a:rPr lang="he-IL" dirty="0">
                <a:latin typeface="Calibri" panose="020F0502020204030204" pitchFamily="34" charset="0"/>
                <a:cs typeface="Arial" panose="020B0604020202020204" pitchFamily="34" charset="0"/>
              </a:rPr>
              <a:t>שו"ת ציץ אליעזר חלק ט סימן מד</a:t>
            </a:r>
          </a:p>
          <a:p>
            <a:pPr marL="0" indent="0" algn="just" rtl="1">
              <a:buNone/>
            </a:pPr>
            <a:r>
              <a:rPr lang="he-IL" dirty="0">
                <a:latin typeface="Calibri" panose="020F0502020204030204" pitchFamily="34" charset="0"/>
                <a:cs typeface="Arial" panose="020B0604020202020204" pitchFamily="34" charset="0"/>
              </a:rPr>
              <a:t>דאין ספק אצלו </a:t>
            </a:r>
            <a:r>
              <a:rPr lang="he-IL" dirty="0" err="1">
                <a:latin typeface="Calibri" panose="020F0502020204030204" pitchFamily="34" charset="0"/>
                <a:cs typeface="Arial" panose="020B0604020202020204" pitchFamily="34" charset="0"/>
              </a:rPr>
              <a:t>דבעיגול</a:t>
            </a:r>
            <a:r>
              <a:rPr lang="he-IL" dirty="0">
                <a:latin typeface="Calibri" panose="020F0502020204030204" pitchFamily="34" charset="0"/>
                <a:cs typeface="Arial" panose="020B0604020202020204" pitchFamily="34" charset="0"/>
              </a:rPr>
              <a:t> וזולת זה אין לו שום תמונת חמה לא מבפנים ולא מן העיגול ולחוץ, </a:t>
            </a:r>
            <a:r>
              <a:rPr lang="he-IL" dirty="0" err="1">
                <a:latin typeface="Calibri" panose="020F0502020204030204" pitchFamily="34" charset="0"/>
                <a:cs typeface="Arial" panose="020B0604020202020204" pitchFamily="34" charset="0"/>
              </a:rPr>
              <a:t>דזה</a:t>
            </a:r>
            <a:r>
              <a:rPr lang="he-IL" dirty="0">
                <a:latin typeface="Calibri" panose="020F0502020204030204" pitchFamily="34" charset="0"/>
                <a:cs typeface="Arial" panose="020B0604020202020204" pitchFamily="34" charset="0"/>
              </a:rPr>
              <a:t> לא מקרי צורת או דמות החמה, אלא צריך או מבפנים או מבחוץ שיהיה ניכר לכל למראה חמה, דהיינו שיהיו ניצוצות בולטים סביבות העיגול כניצוץ חמה בזריחתה </a:t>
            </a:r>
            <a:r>
              <a:rPr lang="he-IL" dirty="0" err="1">
                <a:latin typeface="Calibri" panose="020F0502020204030204" pitchFamily="34" charset="0"/>
                <a:cs typeface="Arial" panose="020B0604020202020204" pitchFamily="34" charset="0"/>
              </a:rPr>
              <a:t>דצריך</a:t>
            </a:r>
            <a:r>
              <a:rPr lang="he-IL" dirty="0">
                <a:latin typeface="Calibri" panose="020F0502020204030204" pitchFamily="34" charset="0"/>
                <a:cs typeface="Arial" panose="020B0604020202020204" pitchFamily="34" charset="0"/>
              </a:rPr>
              <a:t> שיהא ניכר לכל למראה חמה, </a:t>
            </a:r>
            <a:endParaRPr lang="en-US" dirty="0"/>
          </a:p>
        </p:txBody>
      </p:sp>
    </p:spTree>
    <p:extLst>
      <p:ext uri="{BB962C8B-B14F-4D97-AF65-F5344CB8AC3E}">
        <p14:creationId xmlns:p14="http://schemas.microsoft.com/office/powerpoint/2010/main" val="917358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1C2A-329F-402E-9110-07EF3FA5BA30}"/>
              </a:ext>
            </a:extLst>
          </p:cNvPr>
          <p:cNvSpPr>
            <a:spLocks noGrp="1"/>
          </p:cNvSpPr>
          <p:nvPr>
            <p:ph type="title"/>
          </p:nvPr>
        </p:nvSpPr>
        <p:spPr/>
        <p:txBody>
          <a:bodyPr/>
          <a:lstStyle/>
          <a:p>
            <a:r>
              <a:rPr lang="en-US" dirty="0"/>
              <a:t>Can Kids draw sun moon and stars?</a:t>
            </a:r>
          </a:p>
        </p:txBody>
      </p:sp>
      <p:sp>
        <p:nvSpPr>
          <p:cNvPr id="3" name="Content Placeholder 2">
            <a:extLst>
              <a:ext uri="{FF2B5EF4-FFF2-40B4-BE49-F238E27FC236}">
                <a16:creationId xmlns:a16="http://schemas.microsoft.com/office/drawing/2014/main" id="{062C3107-2925-4C1C-BB89-EFB88734633B}"/>
              </a:ext>
            </a:extLst>
          </p:cNvPr>
          <p:cNvSpPr>
            <a:spLocks noGrp="1"/>
          </p:cNvSpPr>
          <p:nvPr>
            <p:ph sz="half" idx="1"/>
          </p:nvPr>
        </p:nvSpPr>
        <p:spPr>
          <a:xfrm>
            <a:off x="913795" y="1732448"/>
            <a:ext cx="5289097" cy="4515951"/>
          </a:xfrm>
        </p:spPr>
        <p:txBody>
          <a:bodyPr>
            <a:normAutofit fontScale="77500" lnSpcReduction="20000"/>
          </a:bodyPr>
          <a:lstStyle/>
          <a:p>
            <a:pPr marL="0" indent="0">
              <a:buNone/>
            </a:pPr>
            <a:r>
              <a:rPr lang="en-US" dirty="0"/>
              <a:t>R’ Moshe Feinstein </a:t>
            </a:r>
            <a:r>
              <a:rPr lang="en-US" dirty="0" err="1"/>
              <a:t>Igrot</a:t>
            </a:r>
            <a:r>
              <a:rPr lang="en-US" dirty="0"/>
              <a:t> Moshe 5: 9</a:t>
            </a:r>
          </a:p>
          <a:p>
            <a:pPr marL="0" indent="0" algn="just">
              <a:buNone/>
            </a:pPr>
            <a:r>
              <a:rPr lang="en-US" dirty="0"/>
              <a:t>Regarding children doing art with ink and colors if they can make a sun or moon. If it really looks like the moon or sun, that adults recognize it as such, it is prohibited when they reach “Gil </a:t>
            </a:r>
            <a:r>
              <a:rPr lang="en-US" dirty="0" err="1"/>
              <a:t>Chinuch</a:t>
            </a:r>
            <a:r>
              <a:rPr lang="en-US" dirty="0"/>
              <a:t>,” age when you educate them (8 or 9), … and even if it is only prohibited when it truly looks a sun. but for this very reason it isn’t a good idea to teach children to draw the sun and moon, as they want to make them as good as possible, which is prohibited. Why teach them when once they can draw well it will be prohibited. </a:t>
            </a:r>
          </a:p>
        </p:txBody>
      </p:sp>
      <p:sp>
        <p:nvSpPr>
          <p:cNvPr id="4" name="Content Placeholder 3">
            <a:extLst>
              <a:ext uri="{FF2B5EF4-FFF2-40B4-BE49-F238E27FC236}">
                <a16:creationId xmlns:a16="http://schemas.microsoft.com/office/drawing/2014/main" id="{B019C37E-E1ED-4508-A905-EB9701D813FB}"/>
              </a:ext>
            </a:extLst>
          </p:cNvPr>
          <p:cNvSpPr>
            <a:spLocks noGrp="1"/>
          </p:cNvSpPr>
          <p:nvPr>
            <p:ph sz="half" idx="2"/>
          </p:nvPr>
        </p:nvSpPr>
        <p:spPr>
          <a:xfrm>
            <a:off x="6568440" y="1732449"/>
            <a:ext cx="4699117" cy="4058751"/>
          </a:xfrm>
        </p:spPr>
        <p:txBody>
          <a:bodyPr>
            <a:normAutofit fontScale="77500" lnSpcReduction="20000"/>
          </a:bodyPr>
          <a:lstStyle/>
          <a:p>
            <a:pPr marL="0" indent="0" algn="r" rtl="1">
              <a:buNone/>
            </a:pPr>
            <a:r>
              <a:rPr lang="he-IL" dirty="0"/>
              <a:t>שו"ת אגרות משה אורח חיים חלק ה סימן ט</a:t>
            </a:r>
          </a:p>
          <a:p>
            <a:pPr marL="0" indent="0" algn="just" rtl="1">
              <a:buNone/>
            </a:pPr>
            <a:r>
              <a:rPr lang="he-IL" dirty="0"/>
              <a:t>בדבר התינוקות </a:t>
            </a:r>
            <a:r>
              <a:rPr lang="he-IL" dirty="0" err="1"/>
              <a:t>שמציירין</a:t>
            </a:r>
            <a:r>
              <a:rPr lang="he-IL" dirty="0"/>
              <a:t> בדיו ובצבע צורת לבנה וחמה. אם יש ממש דמיון להלבנה ולחמה, שאנשים גדולים יאמרו שהוא צורת חמה ולבנה, יש לאוסרם לאלו שבאו לחינוך. ... והוא כמו שהביא </a:t>
            </a:r>
            <a:r>
              <a:rPr lang="he-IL" dirty="0" err="1"/>
              <a:t>כתר"ה</a:t>
            </a:r>
            <a:r>
              <a:rPr lang="he-IL" dirty="0"/>
              <a:t> מספר יד הקטנה, דרק אם בעיני הבריות דומה לחמה אסור. אבל בשביל זה לא טוב ללמד לתינוקות לעשות ציורי חמה ולבנה, </a:t>
            </a:r>
            <a:r>
              <a:rPr lang="he-IL" dirty="0" err="1"/>
              <a:t>דרוצים</a:t>
            </a:r>
            <a:r>
              <a:rPr lang="he-IL" dirty="0"/>
              <a:t> שילמדו ברוב זמן לעשות ציורים הדומות ממש, שזה הא הוא דבר אסור. ולמה לנו ללמדם, כיוון שכשיוכלו לצייר היטב נאסור להם. </a:t>
            </a:r>
            <a:endParaRPr lang="en-US" dirty="0"/>
          </a:p>
        </p:txBody>
      </p:sp>
    </p:spTree>
    <p:extLst>
      <p:ext uri="{BB962C8B-B14F-4D97-AF65-F5344CB8AC3E}">
        <p14:creationId xmlns:p14="http://schemas.microsoft.com/office/powerpoint/2010/main" val="3085078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C3CC-17E8-40D4-B586-28A93372DDFB}"/>
              </a:ext>
            </a:extLst>
          </p:cNvPr>
          <p:cNvSpPr>
            <a:spLocks noGrp="1"/>
          </p:cNvSpPr>
          <p:nvPr>
            <p:ph type="title"/>
          </p:nvPr>
        </p:nvSpPr>
        <p:spPr/>
        <p:txBody>
          <a:bodyPr/>
          <a:lstStyle/>
          <a:p>
            <a:r>
              <a:rPr lang="en-US" dirty="0"/>
              <a:t>Educationally what should you do?</a:t>
            </a:r>
          </a:p>
        </p:txBody>
      </p:sp>
      <p:sp>
        <p:nvSpPr>
          <p:cNvPr id="3" name="Content Placeholder 2">
            <a:extLst>
              <a:ext uri="{FF2B5EF4-FFF2-40B4-BE49-F238E27FC236}">
                <a16:creationId xmlns:a16="http://schemas.microsoft.com/office/drawing/2014/main" id="{9AD7D831-6D14-4D78-8ADE-769EAF1281E3}"/>
              </a:ext>
            </a:extLst>
          </p:cNvPr>
          <p:cNvSpPr>
            <a:spLocks noGrp="1"/>
          </p:cNvSpPr>
          <p:nvPr>
            <p:ph sz="half" idx="1"/>
          </p:nvPr>
        </p:nvSpPr>
        <p:spPr>
          <a:xfrm>
            <a:off x="365760" y="1508760"/>
            <a:ext cx="5806440" cy="4668203"/>
          </a:xfrm>
        </p:spPr>
        <p:txBody>
          <a:bodyPr>
            <a:noAutofit/>
          </a:bodyPr>
          <a:lstStyle/>
          <a:p>
            <a:pPr marL="0" marR="0" indent="0" algn="just">
              <a:lnSpc>
                <a:spcPct val="107000"/>
              </a:lnSpc>
              <a:spcBef>
                <a:spcPts val="0"/>
              </a:spcBef>
              <a:spcAft>
                <a:spcPts val="800"/>
              </a:spcAft>
              <a:buNone/>
            </a:pPr>
            <a:r>
              <a:rPr lang="en-US" sz="2400" dirty="0" err="1"/>
              <a:t>Rav</a:t>
            </a:r>
            <a:r>
              <a:rPr lang="en-US" sz="2400" dirty="0"/>
              <a:t> </a:t>
            </a:r>
            <a:r>
              <a:rPr lang="en-US" sz="2400" dirty="0" err="1"/>
              <a:t>Shemuel</a:t>
            </a:r>
            <a:r>
              <a:rPr lang="en-US" sz="2400" dirty="0"/>
              <a:t> </a:t>
            </a:r>
            <a:r>
              <a:rPr lang="en-US" sz="2400" dirty="0" err="1"/>
              <a:t>HaLevi</a:t>
            </a:r>
            <a:r>
              <a:rPr lang="en-US" sz="2400" dirty="0"/>
              <a:t> </a:t>
            </a:r>
            <a:r>
              <a:rPr lang="en-US" sz="2400" dirty="0" err="1"/>
              <a:t>Vosner</a:t>
            </a:r>
            <a:r>
              <a:rPr lang="en-US" sz="2400" dirty="0"/>
              <a:t> (1914-2015)</a:t>
            </a:r>
          </a:p>
          <a:p>
            <a:pPr marL="0" marR="0" indent="0" algn="just">
              <a:lnSpc>
                <a:spcPct val="107000"/>
              </a:lnSpc>
              <a:spcBef>
                <a:spcPts val="0"/>
              </a:spcBef>
              <a:spcAft>
                <a:spcPts val="800"/>
              </a:spcAft>
              <a:buNone/>
            </a:pPr>
            <a:r>
              <a:rPr lang="en-US" sz="2400" dirty="0"/>
              <a:t>Can you draw a sun, moon, stars by </a:t>
            </a:r>
            <a:r>
              <a:rPr lang="en-US" sz="2400" dirty="0" err="1"/>
              <a:t>Parshat</a:t>
            </a:r>
            <a:r>
              <a:rPr lang="en-US" sz="2400" dirty="0"/>
              <a:t> </a:t>
            </a:r>
            <a:r>
              <a:rPr lang="en-US" sz="2400" dirty="0" err="1"/>
              <a:t>Breishit</a:t>
            </a:r>
            <a:r>
              <a:rPr lang="en-US" sz="2400" dirty="0"/>
              <a:t> to teach the creation of the world? Is this considered in order teach </a:t>
            </a:r>
            <a:r>
              <a:rPr lang="en-US" sz="2400" dirty="0" err="1"/>
              <a:t>teach</a:t>
            </a:r>
            <a:r>
              <a:rPr lang="en-US" sz="2400" dirty="0"/>
              <a:t> as explained in the Shulchan </a:t>
            </a:r>
            <a:r>
              <a:rPr lang="en-US" sz="2400" dirty="0" err="1"/>
              <a:t>Aruch</a:t>
            </a:r>
            <a:r>
              <a:rPr lang="en-US" sz="2400" dirty="0"/>
              <a:t>, and permitted? Or is it not? What about drawing Yosef’s dream in </a:t>
            </a:r>
            <a:r>
              <a:rPr lang="en-US" sz="2400" dirty="0" err="1"/>
              <a:t>Parshat</a:t>
            </a:r>
            <a:r>
              <a:rPr lang="en-US" sz="2400" dirty="0"/>
              <a:t> </a:t>
            </a:r>
            <a:r>
              <a:rPr lang="en-US" sz="2400" dirty="0" err="1"/>
              <a:t>Vayeshev</a:t>
            </a:r>
            <a:r>
              <a:rPr lang="en-US" sz="2400" dirty="0"/>
              <a:t>? Is that part of teaching?</a:t>
            </a:r>
          </a:p>
          <a:p>
            <a:pPr marL="0" marR="0" indent="0" algn="just">
              <a:lnSpc>
                <a:spcPct val="107000"/>
              </a:lnSpc>
              <a:spcBef>
                <a:spcPts val="0"/>
              </a:spcBef>
              <a:spcAft>
                <a:spcPts val="800"/>
              </a:spcAft>
              <a:buNone/>
            </a:pPr>
            <a:r>
              <a:rPr lang="en-US" sz="2400" dirty="0"/>
              <a:t>Answer: the </a:t>
            </a:r>
            <a:r>
              <a:rPr lang="en-US" sz="2400" dirty="0" err="1"/>
              <a:t>Shach</a:t>
            </a:r>
            <a:r>
              <a:rPr lang="en-US" sz="2400" dirty="0"/>
              <a:t> (</a:t>
            </a:r>
            <a:r>
              <a:rPr lang="en-US" sz="2400" dirty="0" err="1"/>
              <a:t>Siftei</a:t>
            </a:r>
            <a:r>
              <a:rPr lang="en-US" sz="2400" dirty="0"/>
              <a:t> Cohen) permits even drawing the 12 </a:t>
            </a:r>
            <a:r>
              <a:rPr lang="en-US" sz="2400" dirty="0" err="1"/>
              <a:t>Mazalot</a:t>
            </a:r>
            <a:r>
              <a:rPr lang="en-US" sz="2400" dirty="0"/>
              <a:t> (Constellations) in order to understand and teach, even more so to teach in our case. </a:t>
            </a:r>
          </a:p>
        </p:txBody>
      </p:sp>
      <p:sp>
        <p:nvSpPr>
          <p:cNvPr id="4" name="Content Placeholder 3">
            <a:extLst>
              <a:ext uri="{FF2B5EF4-FFF2-40B4-BE49-F238E27FC236}">
                <a16:creationId xmlns:a16="http://schemas.microsoft.com/office/drawing/2014/main" id="{DC6598F0-899A-4D1F-9C5D-EB8B9505BD51}"/>
              </a:ext>
            </a:extLst>
          </p:cNvPr>
          <p:cNvSpPr>
            <a:spLocks noGrp="1"/>
          </p:cNvSpPr>
          <p:nvPr>
            <p:ph sz="half" idx="2"/>
          </p:nvPr>
        </p:nvSpPr>
        <p:spPr>
          <a:xfrm>
            <a:off x="6370320" y="1825625"/>
            <a:ext cx="4983480" cy="4351338"/>
          </a:xfrm>
        </p:spPr>
        <p:txBody>
          <a:bodyPr>
            <a:normAutofit fontScale="92500" lnSpcReduction="10000"/>
          </a:bodyPr>
          <a:lstStyle/>
          <a:p>
            <a:pPr marL="0" indent="0" algn="just" rtl="1">
              <a:buNone/>
            </a:pPr>
            <a:r>
              <a:rPr lang="he-IL" dirty="0"/>
              <a:t>שו"ת שבט הלוי חלק ז סימן </a:t>
            </a:r>
            <a:r>
              <a:rPr lang="he-IL" dirty="0" err="1"/>
              <a:t>קלד</a:t>
            </a:r>
            <a:endParaRPr lang="he-IL" dirty="0"/>
          </a:p>
          <a:p>
            <a:pPr marL="0" indent="0" algn="just" rtl="1">
              <a:buNone/>
            </a:pPr>
            <a:r>
              <a:rPr lang="he-IL" dirty="0"/>
              <a:t>שאלה:</a:t>
            </a:r>
            <a:r>
              <a:rPr lang="en-US" dirty="0"/>
              <a:t> </a:t>
            </a:r>
            <a:r>
              <a:rPr lang="he-IL" dirty="0"/>
              <a:t>ח. האם מותר לצייר שמש וירח וכוכבים בפרשת בראשית כשלומדים עניני בריאת העולם האם זה נחשב להתלמד שמבואר </a:t>
            </a:r>
            <a:r>
              <a:rPr lang="he-IL" dirty="0" err="1"/>
              <a:t>בשו"ע</a:t>
            </a:r>
            <a:r>
              <a:rPr lang="he-IL" dirty="0"/>
              <a:t> (שם) שמותר או לא, וכן </a:t>
            </a:r>
            <a:r>
              <a:rPr lang="he-IL" dirty="0" err="1"/>
              <a:t>מציירין</a:t>
            </a:r>
            <a:r>
              <a:rPr lang="he-IL" dirty="0"/>
              <a:t> חלום יוסף בפרשת וישב, האם זהו בכלל להתלמד.</a:t>
            </a:r>
          </a:p>
          <a:p>
            <a:pPr marL="0" indent="0" algn="just" rtl="1">
              <a:buNone/>
            </a:pPr>
            <a:r>
              <a:rPr lang="he-IL" dirty="0"/>
              <a:t>תשובה:</a:t>
            </a:r>
            <a:r>
              <a:rPr lang="en-US" dirty="0"/>
              <a:t> </a:t>
            </a:r>
            <a:r>
              <a:rPr lang="he-IL" dirty="0"/>
              <a:t>הרי </a:t>
            </a:r>
            <a:r>
              <a:rPr lang="he-IL" dirty="0" err="1"/>
              <a:t>הש"ך</a:t>
            </a:r>
            <a:r>
              <a:rPr lang="he-IL" dirty="0"/>
              <a:t> בנקודת הכסף התיר אפילו ציורים של י"ב מזלות מטעם להבין ולהורות </a:t>
            </a:r>
            <a:r>
              <a:rPr lang="he-IL" dirty="0" err="1"/>
              <a:t>ומכ"ש</a:t>
            </a:r>
            <a:r>
              <a:rPr lang="he-IL" dirty="0"/>
              <a:t> להתלמד </a:t>
            </a:r>
            <a:r>
              <a:rPr lang="he-IL" dirty="0" err="1"/>
              <a:t>כענינינו</a:t>
            </a:r>
            <a:r>
              <a:rPr lang="he-IL" dirty="0"/>
              <a:t>. </a:t>
            </a:r>
            <a:endParaRPr lang="en-US" dirty="0"/>
          </a:p>
        </p:txBody>
      </p:sp>
    </p:spTree>
    <p:extLst>
      <p:ext uri="{BB962C8B-B14F-4D97-AF65-F5344CB8AC3E}">
        <p14:creationId xmlns:p14="http://schemas.microsoft.com/office/powerpoint/2010/main" val="4030740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961F-9AD2-4A7C-B844-8008D4D47E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E1992E-1069-4B20-8C86-E7FD38BD9581}"/>
              </a:ext>
            </a:extLst>
          </p:cNvPr>
          <p:cNvSpPr>
            <a:spLocks noGrp="1"/>
          </p:cNvSpPr>
          <p:nvPr>
            <p:ph idx="1"/>
          </p:nvPr>
        </p:nvSpPr>
        <p:spPr/>
        <p:txBody>
          <a:bodyPr/>
          <a:lstStyle/>
          <a:p>
            <a:endParaRPr lang="en-US"/>
          </a:p>
        </p:txBody>
      </p:sp>
      <p:pic>
        <p:nvPicPr>
          <p:cNvPr id="4" name="Picture 2" descr="Mural for Yeshiva University Library, NYC ">
            <a:extLst>
              <a:ext uri="{FF2B5EF4-FFF2-40B4-BE49-F238E27FC236}">
                <a16:creationId xmlns:a16="http://schemas.microsoft.com/office/drawing/2014/main" id="{0B2C1E2F-A3A7-44E4-92D0-B97B3DD976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 t="-83" r="1979" b="3029"/>
          <a:stretch/>
        </p:blipFill>
        <p:spPr bwMode="auto">
          <a:xfrm>
            <a:off x="838200" y="0"/>
            <a:ext cx="104104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710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65B73-E530-4084-BD82-1911BD7D1A96}"/>
              </a:ext>
            </a:extLst>
          </p:cNvPr>
          <p:cNvSpPr>
            <a:spLocks noGrp="1"/>
          </p:cNvSpPr>
          <p:nvPr>
            <p:ph type="title"/>
          </p:nvPr>
        </p:nvSpPr>
        <p:spPr/>
        <p:txBody>
          <a:bodyPr/>
          <a:lstStyle/>
          <a:p>
            <a:r>
              <a:rPr lang="en-US" dirty="0"/>
              <a:t>YU Library Mural </a:t>
            </a:r>
          </a:p>
        </p:txBody>
      </p:sp>
      <p:sp>
        <p:nvSpPr>
          <p:cNvPr id="3" name="Content Placeholder 2">
            <a:extLst>
              <a:ext uri="{FF2B5EF4-FFF2-40B4-BE49-F238E27FC236}">
                <a16:creationId xmlns:a16="http://schemas.microsoft.com/office/drawing/2014/main" id="{821EFAB7-DEC1-4C55-BA0A-D8E8608EFB40}"/>
              </a:ext>
            </a:extLst>
          </p:cNvPr>
          <p:cNvSpPr>
            <a:spLocks noGrp="1"/>
          </p:cNvSpPr>
          <p:nvPr>
            <p:ph idx="1"/>
          </p:nvPr>
        </p:nvSpPr>
        <p:spPr/>
        <p:txBody>
          <a:bodyPr/>
          <a:lstStyle/>
          <a:p>
            <a:pPr algn="l"/>
            <a:r>
              <a:rPr lang="en-US" b="1" i="0" u="none" strike="noStrike" dirty="0">
                <a:solidFill>
                  <a:schemeClr val="tx1"/>
                </a:solidFill>
                <a:effectLst/>
                <a:latin typeface="proxima-nova"/>
                <a:hlinkClick r:id="rId2">
                  <a:extLst>
                    <a:ext uri="{A12FA001-AC4F-418D-AE19-62706E023703}">
                      <ahyp:hlinkClr xmlns:ahyp="http://schemas.microsoft.com/office/drawing/2018/hyperlinkcolor" val="tx"/>
                    </a:ext>
                  </a:extLst>
                </a:hlinkClick>
              </a:rPr>
              <a:t>Mural For Yeshiva University Library, NYC</a:t>
            </a:r>
            <a:endParaRPr lang="en-US" b="1" i="0" dirty="0">
              <a:solidFill>
                <a:schemeClr val="tx1"/>
              </a:solidFill>
              <a:effectLst/>
              <a:latin typeface="proxima-nova"/>
            </a:endParaRPr>
          </a:p>
          <a:p>
            <a:pPr algn="l"/>
            <a:r>
              <a:rPr lang="en-US" b="0" i="0" u="none" strike="noStrike" dirty="0">
                <a:solidFill>
                  <a:schemeClr val="tx1"/>
                </a:solidFill>
                <a:effectLst/>
                <a:latin typeface="proxima-nova"/>
              </a:rPr>
              <a:t>Upper West Side, Manhattan, 2016. A swing wall that opens like a book. An abstract surreal landscape with imagined words and books that turn into birds. A floating land above the bright landscape. A parallel universe that stretches up and around the stairs. </a:t>
            </a:r>
          </a:p>
          <a:p>
            <a:pPr algn="l"/>
            <a:r>
              <a:rPr lang="en-US" b="0" i="0" u="none" strike="noStrike" dirty="0">
                <a:solidFill>
                  <a:schemeClr val="tx1"/>
                </a:solidFill>
                <a:effectLst/>
                <a:latin typeface="proxima-nova"/>
                <a:hlinkClick r:id="rId3">
                  <a:extLst>
                    <a:ext uri="{A12FA001-AC4F-418D-AE19-62706E023703}">
                      <ahyp:hlinkClr xmlns:ahyp="http://schemas.microsoft.com/office/drawing/2018/hyperlinkcolor" val="tx"/>
                    </a:ext>
                  </a:extLst>
                </a:hlinkClick>
              </a:rPr>
              <a:t>Connie Rose</a:t>
            </a:r>
            <a:endParaRPr lang="en-US" b="0" i="0" dirty="0">
              <a:solidFill>
                <a:schemeClr val="tx1"/>
              </a:solidFill>
              <a:effectLst/>
              <a:latin typeface="proxima-nova"/>
            </a:endParaRPr>
          </a:p>
          <a:p>
            <a:endParaRPr lang="en-US" dirty="0">
              <a:solidFill>
                <a:schemeClr val="tx1"/>
              </a:solidFill>
            </a:endParaRPr>
          </a:p>
        </p:txBody>
      </p:sp>
    </p:spTree>
    <p:extLst>
      <p:ext uri="{BB962C8B-B14F-4D97-AF65-F5344CB8AC3E}">
        <p14:creationId xmlns:p14="http://schemas.microsoft.com/office/powerpoint/2010/main" val="4075220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5CB6-69A9-4431-95BE-F64C872016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4FDA32-4F41-44C7-B7CB-CC2F3A003921}"/>
              </a:ext>
            </a:extLst>
          </p:cNvPr>
          <p:cNvSpPr>
            <a:spLocks noGrp="1"/>
          </p:cNvSpPr>
          <p:nvPr>
            <p:ph idx="1"/>
          </p:nvPr>
        </p:nvSpPr>
        <p:spPr/>
        <p:txBody>
          <a:bodyPr/>
          <a:lstStyle/>
          <a:p>
            <a:endParaRPr lang="en-US"/>
          </a:p>
        </p:txBody>
      </p:sp>
      <p:pic>
        <p:nvPicPr>
          <p:cNvPr id="5122" name="Picture 2" descr="Mural for Yeshiva University Library, NYC">
            <a:extLst>
              <a:ext uri="{FF2B5EF4-FFF2-40B4-BE49-F238E27FC236}">
                <a16:creationId xmlns:a16="http://schemas.microsoft.com/office/drawing/2014/main" id="{88989887-46BA-4CEA-988B-4A3138122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237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B698-B0AD-4BC4-A9B6-EECD40DFED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EE87E0-B63D-4977-B301-1405EC975A3A}"/>
              </a:ext>
            </a:extLst>
          </p:cNvPr>
          <p:cNvSpPr>
            <a:spLocks noGrp="1"/>
          </p:cNvSpPr>
          <p:nvPr>
            <p:ph idx="1"/>
          </p:nvPr>
        </p:nvSpPr>
        <p:spPr/>
        <p:txBody>
          <a:bodyPr/>
          <a:lstStyle/>
          <a:p>
            <a:endParaRPr lang="en-US"/>
          </a:p>
        </p:txBody>
      </p:sp>
      <p:pic>
        <p:nvPicPr>
          <p:cNvPr id="4" name="Picture 2" descr="Mural for Yeshiva University Library, NYC">
            <a:extLst>
              <a:ext uri="{FF2B5EF4-FFF2-40B4-BE49-F238E27FC236}">
                <a16:creationId xmlns:a16="http://schemas.microsoft.com/office/drawing/2014/main" id="{3B14F777-A654-4572-B892-D75A348B3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4653" y="0"/>
            <a:ext cx="7775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94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AAA1-4ADB-4754-9417-D09754F509E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38971AC-5843-4F5B-B95E-847FDA9586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654"/>
            <a:ext cx="12192000" cy="6852048"/>
          </a:xfrm>
        </p:spPr>
      </p:pic>
    </p:spTree>
    <p:extLst>
      <p:ext uri="{BB962C8B-B14F-4D97-AF65-F5344CB8AC3E}">
        <p14:creationId xmlns:p14="http://schemas.microsoft.com/office/powerpoint/2010/main" val="135300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6384-FE43-4489-98AC-D2E11AB2C560}"/>
              </a:ext>
            </a:extLst>
          </p:cNvPr>
          <p:cNvSpPr>
            <a:spLocks noGrp="1"/>
          </p:cNvSpPr>
          <p:nvPr>
            <p:ph type="title"/>
          </p:nvPr>
        </p:nvSpPr>
        <p:spPr/>
        <p:txBody>
          <a:bodyPr/>
          <a:lstStyle/>
          <a:p>
            <a:r>
              <a:rPr lang="en-US" dirty="0"/>
              <a:t>Second Commandment</a:t>
            </a:r>
          </a:p>
        </p:txBody>
      </p:sp>
      <p:sp>
        <p:nvSpPr>
          <p:cNvPr id="4" name="Content Placeholder 3">
            <a:extLst>
              <a:ext uri="{FF2B5EF4-FFF2-40B4-BE49-F238E27FC236}">
                <a16:creationId xmlns:a16="http://schemas.microsoft.com/office/drawing/2014/main" id="{959F9BA8-7416-458D-9589-E945DFDC8F26}"/>
              </a:ext>
            </a:extLst>
          </p:cNvPr>
          <p:cNvSpPr>
            <a:spLocks noGrp="1"/>
          </p:cNvSpPr>
          <p:nvPr>
            <p:ph sz="half" idx="1"/>
          </p:nvPr>
        </p:nvSpPr>
        <p:spPr/>
        <p:txBody>
          <a:bodyPr>
            <a:normAutofit fontScale="85000" lnSpcReduction="20000"/>
          </a:bodyPr>
          <a:lstStyle/>
          <a:p>
            <a:pPr marL="0" indent="0">
              <a:buNone/>
            </a:pPr>
            <a:r>
              <a:rPr lang="en-US" dirty="0" err="1"/>
              <a:t>Shemot</a:t>
            </a:r>
            <a:r>
              <a:rPr lang="en-US" dirty="0"/>
              <a:t> 20:2-5</a:t>
            </a:r>
          </a:p>
          <a:p>
            <a:pPr marL="0" indent="0" algn="just">
              <a:buNone/>
            </a:pPr>
            <a:r>
              <a:rPr lang="en-US" dirty="0"/>
              <a:t>I the LORD am your God who brought you out of the land of Egypt, the house of bondage: You shall have no other gods besides Me. You shall not make for yourself a sculptured image, or any likeness of what is in the heavens above, or on the earth below, or in the waters under the earth. You shall not bow down to them or serve them. For I the LORD your God am an impassioned God, visiting the guilt of the parents upon the children, upon the third and upon the fourth generations of those who reject Me,</a:t>
            </a:r>
          </a:p>
          <a:p>
            <a:pPr marL="0" indent="0">
              <a:buNone/>
            </a:pPr>
            <a:endParaRPr lang="en-US" dirty="0"/>
          </a:p>
        </p:txBody>
      </p:sp>
      <p:sp>
        <p:nvSpPr>
          <p:cNvPr id="5" name="Content Placeholder 4">
            <a:extLst>
              <a:ext uri="{FF2B5EF4-FFF2-40B4-BE49-F238E27FC236}">
                <a16:creationId xmlns:a16="http://schemas.microsoft.com/office/drawing/2014/main" id="{B4C29B44-A208-41D5-A3A4-E453D6DE8C1E}"/>
              </a:ext>
            </a:extLst>
          </p:cNvPr>
          <p:cNvSpPr>
            <a:spLocks noGrp="1"/>
          </p:cNvSpPr>
          <p:nvPr>
            <p:ph sz="half" idx="2"/>
          </p:nvPr>
        </p:nvSpPr>
        <p:spPr/>
        <p:txBody>
          <a:bodyPr>
            <a:normAutofit fontScale="85000" lnSpcReduction="20000"/>
          </a:bodyPr>
          <a:lstStyle/>
          <a:p>
            <a:pPr marL="0" indent="0" algn="r" rtl="1">
              <a:buNone/>
            </a:pPr>
            <a:r>
              <a:rPr lang="he-IL" dirty="0"/>
              <a:t>שמות פרשת יתרו פרק כ פסוק ב - ה</a:t>
            </a:r>
          </a:p>
          <a:p>
            <a:pPr marL="0" indent="0" algn="r" rtl="1">
              <a:buNone/>
            </a:pPr>
            <a:r>
              <a:rPr lang="he-IL" dirty="0"/>
              <a:t>(ב - ג) אָֽנֹכִ֖י֙ </a:t>
            </a:r>
            <a:r>
              <a:rPr lang="he-IL" dirty="0" err="1"/>
              <a:t>יְקֹוָ֣ק</a:t>
            </a:r>
            <a:r>
              <a:rPr lang="he-IL" dirty="0"/>
              <a:t> </a:t>
            </a:r>
            <a:r>
              <a:rPr lang="he-IL" dirty="0" err="1"/>
              <a:t>אֱלֹהֶ֑֔יך</a:t>
            </a:r>
            <a:r>
              <a:rPr lang="he-IL" dirty="0"/>
              <a:t>ָ אֲשֶׁ֧ר הוֹצֵאתִ֛יךָ מֵאֶ֥רֶץ מִצְרַ֖יִם מִבֵּ֣֥ית עֲבָדִֽ֑ים לֹֽ֣א </a:t>
            </a:r>
            <a:r>
              <a:rPr lang="he-IL" dirty="0" err="1"/>
              <a:t>יִהְיֶֽ֥ה־לְך</a:t>
            </a:r>
            <a:r>
              <a:rPr lang="he-IL" dirty="0"/>
              <a:t>ָ֛֩ </a:t>
            </a:r>
            <a:r>
              <a:rPr lang="he-IL" dirty="0" err="1"/>
              <a:t>אֱלֹהִ֥֨ים</a:t>
            </a:r>
            <a:r>
              <a:rPr lang="he-IL" dirty="0"/>
              <a:t> אֲחֵרִ֖֜ים עַל־פָּנָֽ֗י:</a:t>
            </a:r>
          </a:p>
          <a:p>
            <a:pPr marL="0" indent="0" algn="r" rtl="1">
              <a:buNone/>
            </a:pPr>
            <a:r>
              <a:rPr lang="he-IL" dirty="0"/>
              <a:t>(ד) לֹֽ֣א </a:t>
            </a:r>
            <a:r>
              <a:rPr lang="he-IL" dirty="0" err="1"/>
              <a:t>תַֽעֲשֶׂ֨ה־לְך</a:t>
            </a:r>
            <a:r>
              <a:rPr lang="he-IL" dirty="0"/>
              <a:t>ָ֣֥ פֶ֣֨סֶל֙׀ </a:t>
            </a:r>
            <a:r>
              <a:rPr lang="he-IL" dirty="0" err="1"/>
              <a:t>וְכָל־תְּמוּנָ֡֔ה</a:t>
            </a:r>
            <a:r>
              <a:rPr lang="he-IL" dirty="0"/>
              <a:t> אֲשֶׁ֣֤ר בַּשָּׁמַ֣֨יִם֙׀ מִמַּ֡֔עַל וַֽאֲשֶׁ֥ר֩ בָּאָ֖֨רֶץ מִתָּ֑֜חַת וַאֲשֶׁ֣֥ר בַּמַּ֣֖יִם׀ מִתַּ֣֥חַת לָאָֽ֗רֶץ:</a:t>
            </a:r>
          </a:p>
          <a:p>
            <a:pPr marL="0" indent="0" algn="r" rtl="1">
              <a:buNone/>
            </a:pPr>
            <a:r>
              <a:rPr lang="he-IL" dirty="0"/>
              <a:t>(ה) </a:t>
            </a:r>
            <a:r>
              <a:rPr lang="he-IL" dirty="0" err="1"/>
              <a:t>לֹֽא־תִשְׁתַּחֲוֶ֣֥ה</a:t>
            </a:r>
            <a:r>
              <a:rPr lang="he-IL" dirty="0"/>
              <a:t> לָהֶ֖ם֘ וְלֹ֣א תָעָבְדֵ֑ם֒ כִּ֣י אָֽנֹכִ֞י </a:t>
            </a:r>
            <a:r>
              <a:rPr lang="he-IL" dirty="0" err="1"/>
              <a:t>יְקֹוָ֤ק</a:t>
            </a:r>
            <a:r>
              <a:rPr lang="he-IL" dirty="0"/>
              <a:t> </a:t>
            </a:r>
            <a:r>
              <a:rPr lang="he-IL" dirty="0" err="1"/>
              <a:t>אֱלֹהֶ֙יך</a:t>
            </a:r>
            <a:r>
              <a:rPr lang="he-IL" dirty="0"/>
              <a:t>ָ֙ אֵ֣ל קַנָּ֔א פֹּ֠קֵד </a:t>
            </a:r>
            <a:r>
              <a:rPr lang="he-IL" dirty="0" err="1"/>
              <a:t>עֲוֹ֨ן</a:t>
            </a:r>
            <a:r>
              <a:rPr lang="he-IL" dirty="0"/>
              <a:t> </a:t>
            </a:r>
            <a:r>
              <a:rPr lang="he-IL" dirty="0" err="1"/>
              <a:t>אָבֹ֧ת</a:t>
            </a:r>
            <a:r>
              <a:rPr lang="he-IL" dirty="0"/>
              <a:t> עַל־ בָּנִ֛ים </a:t>
            </a:r>
            <a:r>
              <a:rPr lang="he-IL" dirty="0" err="1"/>
              <a:t>עַל־שִׁלֵּשִׁ֥ים</a:t>
            </a:r>
            <a:r>
              <a:rPr lang="he-IL" dirty="0"/>
              <a:t> </a:t>
            </a:r>
            <a:r>
              <a:rPr lang="he-IL" dirty="0" err="1"/>
              <a:t>וְעַל־רִבֵּעִ֖ים</a:t>
            </a:r>
            <a:r>
              <a:rPr lang="he-IL" dirty="0"/>
              <a:t> לְשֹׂנְאָֽ֑י:</a:t>
            </a:r>
            <a:endParaRPr lang="en-US" dirty="0"/>
          </a:p>
        </p:txBody>
      </p:sp>
    </p:spTree>
    <p:extLst>
      <p:ext uri="{BB962C8B-B14F-4D97-AF65-F5344CB8AC3E}">
        <p14:creationId xmlns:p14="http://schemas.microsoft.com/office/powerpoint/2010/main" val="2746220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CB914-7F3B-431C-A02C-F1B3799501E9}"/>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E77C6D66-F505-4D65-8553-629675E73688}"/>
              </a:ext>
            </a:extLst>
          </p:cNvPr>
          <p:cNvSpPr>
            <a:spLocks noGrp="1"/>
          </p:cNvSpPr>
          <p:nvPr>
            <p:ph sz="half" idx="1"/>
          </p:nvPr>
        </p:nvSpPr>
        <p:spPr/>
        <p:txBody>
          <a:bodyPr>
            <a:normAutofit lnSpcReduction="10000"/>
          </a:bodyPr>
          <a:lstStyle/>
          <a:p>
            <a:r>
              <a:rPr lang="en-US" dirty="0"/>
              <a:t>There is a biblical prohibition to make images of sun moon and stars</a:t>
            </a:r>
          </a:p>
          <a:p>
            <a:r>
              <a:rPr lang="en-US" dirty="0" err="1"/>
              <a:t>Rabban</a:t>
            </a:r>
            <a:r>
              <a:rPr lang="en-US" dirty="0"/>
              <a:t> Gamliel had moon diagrams</a:t>
            </a:r>
          </a:p>
          <a:p>
            <a:pPr lvl="1"/>
            <a:r>
              <a:rPr lang="en-US" dirty="0"/>
              <a:t>Non-Jew Made it</a:t>
            </a:r>
          </a:p>
          <a:p>
            <a:pPr lvl="1"/>
            <a:r>
              <a:rPr lang="en-US" dirty="0"/>
              <a:t>Protruding is a problem</a:t>
            </a:r>
          </a:p>
          <a:p>
            <a:pPr lvl="1"/>
            <a:r>
              <a:rPr lang="en-US" dirty="0"/>
              <a:t>Large public place with people mitigate idolatry suspicions</a:t>
            </a:r>
          </a:p>
          <a:p>
            <a:pPr lvl="1"/>
            <a:r>
              <a:rPr lang="en-US" dirty="0"/>
              <a:t>Incomplete image</a:t>
            </a:r>
          </a:p>
          <a:p>
            <a:pPr lvl="1"/>
            <a:r>
              <a:rPr lang="en-US" dirty="0"/>
              <a:t>Instructional purposes</a:t>
            </a:r>
          </a:p>
          <a:p>
            <a:pPr lvl="1"/>
            <a:endParaRPr lang="en-US" dirty="0"/>
          </a:p>
          <a:p>
            <a:endParaRPr lang="en-US" dirty="0"/>
          </a:p>
        </p:txBody>
      </p:sp>
      <p:sp>
        <p:nvSpPr>
          <p:cNvPr id="5" name="Content Placeholder 4">
            <a:extLst>
              <a:ext uri="{FF2B5EF4-FFF2-40B4-BE49-F238E27FC236}">
                <a16:creationId xmlns:a16="http://schemas.microsoft.com/office/drawing/2014/main" id="{D7B84E9C-C28D-4639-B0FF-D7454B17BA30}"/>
              </a:ext>
            </a:extLst>
          </p:cNvPr>
          <p:cNvSpPr>
            <a:spLocks noGrp="1"/>
          </p:cNvSpPr>
          <p:nvPr>
            <p:ph sz="half" idx="2"/>
          </p:nvPr>
        </p:nvSpPr>
        <p:spPr/>
        <p:txBody>
          <a:bodyPr>
            <a:normAutofit lnSpcReduction="10000"/>
          </a:bodyPr>
          <a:lstStyle/>
          <a:p>
            <a:r>
              <a:rPr lang="en-US" dirty="0"/>
              <a:t>Practically what should you do?</a:t>
            </a:r>
          </a:p>
          <a:p>
            <a:pPr lvl="1"/>
            <a:r>
              <a:rPr lang="en-US" dirty="0"/>
              <a:t>Don’t make 3-d sculptures</a:t>
            </a:r>
          </a:p>
          <a:p>
            <a:pPr lvl="1"/>
            <a:r>
              <a:rPr lang="en-US" dirty="0"/>
              <a:t>Partial or bad drawing may be ok</a:t>
            </a:r>
          </a:p>
          <a:p>
            <a:pPr lvl="1"/>
            <a:r>
              <a:rPr lang="en-US" dirty="0"/>
              <a:t>Can draw for educational purposes, but problematic to be used in for art displays</a:t>
            </a:r>
          </a:p>
        </p:txBody>
      </p:sp>
    </p:spTree>
    <p:extLst>
      <p:ext uri="{BB962C8B-B14F-4D97-AF65-F5344CB8AC3E}">
        <p14:creationId xmlns:p14="http://schemas.microsoft.com/office/powerpoint/2010/main" val="264297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46B785-95A7-43D1-8577-63D064D0C3B5}"/>
              </a:ext>
            </a:extLst>
          </p:cNvPr>
          <p:cNvSpPr>
            <a:spLocks noGrp="1"/>
          </p:cNvSpPr>
          <p:nvPr>
            <p:ph type="title"/>
          </p:nvPr>
        </p:nvSpPr>
        <p:spPr/>
        <p:txBody>
          <a:bodyPr/>
          <a:lstStyle/>
          <a:p>
            <a:r>
              <a:rPr lang="en-US" dirty="0" err="1"/>
              <a:t>Shemot</a:t>
            </a:r>
            <a:r>
              <a:rPr lang="en-US" dirty="0"/>
              <a:t> 20:19-20</a:t>
            </a:r>
          </a:p>
        </p:txBody>
      </p:sp>
      <p:sp>
        <p:nvSpPr>
          <p:cNvPr id="5" name="Content Placeholder 4">
            <a:extLst>
              <a:ext uri="{FF2B5EF4-FFF2-40B4-BE49-F238E27FC236}">
                <a16:creationId xmlns:a16="http://schemas.microsoft.com/office/drawing/2014/main" id="{1F3907FD-3B3B-4D30-B05C-2ACF0C84268D}"/>
              </a:ext>
            </a:extLst>
          </p:cNvPr>
          <p:cNvSpPr>
            <a:spLocks noGrp="1"/>
          </p:cNvSpPr>
          <p:nvPr>
            <p:ph sz="half" idx="1"/>
          </p:nvPr>
        </p:nvSpPr>
        <p:spPr/>
        <p:txBody>
          <a:bodyPr/>
          <a:lstStyle/>
          <a:p>
            <a:pPr marL="0" indent="0">
              <a:buNone/>
            </a:pPr>
            <a:r>
              <a:rPr lang="en-US" sz="2800" dirty="0"/>
              <a:t>The LORD said to Moses: Thus shall you say to the Israelites: You yourselves saw that I spoke to you from the very heavens: With Me, therefore, you shall not make any gods of silver, nor shall you make for yourselves any gods of gold.</a:t>
            </a:r>
          </a:p>
          <a:p>
            <a:endParaRPr lang="en-US" dirty="0"/>
          </a:p>
        </p:txBody>
      </p:sp>
      <p:sp>
        <p:nvSpPr>
          <p:cNvPr id="6" name="Content Placeholder 5">
            <a:extLst>
              <a:ext uri="{FF2B5EF4-FFF2-40B4-BE49-F238E27FC236}">
                <a16:creationId xmlns:a16="http://schemas.microsoft.com/office/drawing/2014/main" id="{1EF83C8F-4571-426F-9DDA-66F4295A49BF}"/>
              </a:ext>
            </a:extLst>
          </p:cNvPr>
          <p:cNvSpPr>
            <a:spLocks noGrp="1"/>
          </p:cNvSpPr>
          <p:nvPr>
            <p:ph sz="half" idx="2"/>
          </p:nvPr>
        </p:nvSpPr>
        <p:spPr/>
        <p:txBody>
          <a:bodyPr>
            <a:normAutofit/>
          </a:bodyPr>
          <a:lstStyle/>
          <a:p>
            <a:pPr marL="36900" indent="0" algn="just" rtl="1">
              <a:buNone/>
            </a:pPr>
            <a:r>
              <a:rPr lang="he-IL" sz="2800" dirty="0"/>
              <a:t>וַיֹּ֤אמֶר </a:t>
            </a:r>
            <a:r>
              <a:rPr lang="he-IL" sz="2800" dirty="0" err="1"/>
              <a:t>יְקוָק</a:t>
            </a:r>
            <a:r>
              <a:rPr lang="he-IL" sz="2800" dirty="0"/>
              <a:t>֙ </a:t>
            </a:r>
            <a:r>
              <a:rPr lang="he-IL" sz="2800" dirty="0" err="1"/>
              <a:t>אֶל־מֹשֶׁ֔ה</a:t>
            </a:r>
            <a:r>
              <a:rPr lang="he-IL" sz="2800" dirty="0"/>
              <a:t> כֹּ֥ה תֹאמַ֖ר אֶל־בְּנֵ֣י יִשְׂרָאֵ֑ל אַתֶּ֣ם רְאִיתֶ֔ם כִּ֚י </a:t>
            </a:r>
            <a:r>
              <a:rPr lang="he-IL" sz="2800" dirty="0" err="1"/>
              <a:t>מִן־הַשָּׁמַ֔יִם</a:t>
            </a:r>
            <a:r>
              <a:rPr lang="he-IL" sz="2800" dirty="0"/>
              <a:t> דִּבַּ֖רְתִּי עִמָּכֶֽם׃</a:t>
            </a:r>
            <a:r>
              <a:rPr lang="en-US" sz="2800" dirty="0"/>
              <a:t> </a:t>
            </a:r>
            <a:r>
              <a:rPr lang="he-IL" sz="2800" dirty="0"/>
              <a:t>לֹ֥א תַעֲשׂ֖וּן אִתִּ֑י </a:t>
            </a:r>
            <a:r>
              <a:rPr lang="he-IL" sz="2800" dirty="0" err="1"/>
              <a:t>אֱלֹ֤הֵי</a:t>
            </a:r>
            <a:r>
              <a:rPr lang="he-IL" sz="2800" dirty="0"/>
              <a:t> כֶ֙סֶף֙ </a:t>
            </a:r>
            <a:r>
              <a:rPr lang="he-IL" sz="2800" dirty="0" err="1"/>
              <a:t>וֵאלֹהֵ֣י</a:t>
            </a:r>
            <a:r>
              <a:rPr lang="he-IL" sz="2800" dirty="0"/>
              <a:t> זָהָ֔ב לֹ֥א תַעֲשׂ֖וּ לָכֶֽם׃</a:t>
            </a:r>
          </a:p>
          <a:p>
            <a:pPr algn="r" rtl="1"/>
            <a:r>
              <a:rPr lang="he-IL" sz="2800" dirty="0"/>
              <a:t>שמות כ:יט-כ</a:t>
            </a:r>
            <a:endParaRPr lang="en-US" sz="2800" dirty="0"/>
          </a:p>
        </p:txBody>
      </p:sp>
    </p:spTree>
    <p:extLst>
      <p:ext uri="{BB962C8B-B14F-4D97-AF65-F5344CB8AC3E}">
        <p14:creationId xmlns:p14="http://schemas.microsoft.com/office/powerpoint/2010/main" val="1612300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E47CC-FDF3-465C-BAFD-9E5739946494}"/>
              </a:ext>
            </a:extLst>
          </p:cNvPr>
          <p:cNvSpPr>
            <a:spLocks noGrp="1"/>
          </p:cNvSpPr>
          <p:nvPr>
            <p:ph type="title"/>
          </p:nvPr>
        </p:nvSpPr>
        <p:spPr/>
        <p:txBody>
          <a:bodyPr>
            <a:normAutofit/>
          </a:bodyPr>
          <a:lstStyle/>
          <a:p>
            <a:r>
              <a:rPr lang="en-US" dirty="0" err="1"/>
              <a:t>Rabban</a:t>
            </a:r>
            <a:r>
              <a:rPr lang="en-US" dirty="0"/>
              <a:t> Gamliel’s moons </a:t>
            </a:r>
            <a:r>
              <a:rPr lang="en-US" sz="3600" dirty="0"/>
              <a:t>(Rosh </a:t>
            </a:r>
            <a:r>
              <a:rPr lang="en-US" sz="3600" dirty="0" err="1"/>
              <a:t>HaShanah</a:t>
            </a:r>
            <a:r>
              <a:rPr lang="en-US" sz="3600" dirty="0"/>
              <a:t> 24a-b)</a:t>
            </a:r>
            <a:endParaRPr lang="en-US" dirty="0"/>
          </a:p>
        </p:txBody>
      </p:sp>
      <p:sp>
        <p:nvSpPr>
          <p:cNvPr id="4" name="Content Placeholder 3">
            <a:extLst>
              <a:ext uri="{FF2B5EF4-FFF2-40B4-BE49-F238E27FC236}">
                <a16:creationId xmlns:a16="http://schemas.microsoft.com/office/drawing/2014/main" id="{5B809905-9C2C-4420-B770-C6E02A8E7839}"/>
              </a:ext>
            </a:extLst>
          </p:cNvPr>
          <p:cNvSpPr>
            <a:spLocks noGrp="1"/>
          </p:cNvSpPr>
          <p:nvPr>
            <p:ph sz="half" idx="1"/>
          </p:nvPr>
        </p:nvSpPr>
        <p:spPr>
          <a:xfrm>
            <a:off x="838199" y="1825625"/>
            <a:ext cx="7080683" cy="4351338"/>
          </a:xfrm>
        </p:spPr>
        <p:txBody>
          <a:bodyPr>
            <a:normAutofit lnSpcReduction="10000"/>
          </a:bodyPr>
          <a:lstStyle/>
          <a:p>
            <a:pPr marL="0" indent="0" algn="just">
              <a:buNone/>
            </a:pPr>
            <a:r>
              <a:rPr lang="en-US" sz="2400" b="1" dirty="0">
                <a:effectLst/>
                <a:latin typeface="Calibri" panose="020F0502020204030204" pitchFamily="34" charset="0"/>
                <a:ea typeface="Calibri" panose="020F0502020204030204" pitchFamily="34" charset="0"/>
                <a:cs typeface="Arial" panose="020B0604020202020204" pitchFamily="34" charset="0"/>
              </a:rPr>
              <a:t>MISHNA:</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b="1" dirty="0" err="1">
                <a:effectLst/>
                <a:latin typeface="Calibri" panose="020F0502020204030204" pitchFamily="34" charset="0"/>
                <a:ea typeface="Calibri" panose="020F0502020204030204" pitchFamily="34" charset="0"/>
                <a:cs typeface="Arial" panose="020B0604020202020204" pitchFamily="34" charset="0"/>
              </a:rPr>
              <a:t>Rabban</a:t>
            </a:r>
            <a:r>
              <a:rPr lang="en-US" sz="2400" b="1" dirty="0">
                <a:effectLst/>
                <a:latin typeface="Calibri" panose="020F0502020204030204" pitchFamily="34" charset="0"/>
                <a:ea typeface="Calibri" panose="020F0502020204030204" pitchFamily="34" charset="0"/>
                <a:cs typeface="Arial" panose="020B0604020202020204" pitchFamily="34" charset="0"/>
              </a:rPr>
              <a:t> Gamliel had</a:t>
            </a:r>
            <a:r>
              <a:rPr lang="en-US" sz="2400" dirty="0">
                <a:effectLst/>
                <a:latin typeface="Calibri" panose="020F0502020204030204" pitchFamily="34" charset="0"/>
                <a:ea typeface="Calibri" panose="020F0502020204030204" pitchFamily="34" charset="0"/>
                <a:cs typeface="Arial" panose="020B0604020202020204" pitchFamily="34" charset="0"/>
              </a:rPr>
              <a:t> a diagram of the different </a:t>
            </a:r>
            <a:r>
              <a:rPr lang="en-US" sz="2400" b="1" dirty="0">
                <a:effectLst/>
                <a:latin typeface="Calibri" panose="020F0502020204030204" pitchFamily="34" charset="0"/>
                <a:ea typeface="Calibri" panose="020F0502020204030204" pitchFamily="34" charset="0"/>
                <a:cs typeface="Arial" panose="020B0604020202020204" pitchFamily="34" charset="0"/>
              </a:rPr>
              <a:t>forms of the moon</a:t>
            </a:r>
            <a:r>
              <a:rPr lang="en-US" sz="2400" dirty="0">
                <a:effectLst/>
                <a:latin typeface="Calibri" panose="020F0502020204030204" pitchFamily="34" charset="0"/>
                <a:ea typeface="Calibri" panose="020F0502020204030204" pitchFamily="34" charset="0"/>
                <a:cs typeface="Arial" panose="020B0604020202020204" pitchFamily="34" charset="0"/>
              </a:rPr>
              <a:t> drawn </a:t>
            </a:r>
            <a:r>
              <a:rPr lang="en-US" sz="2400" b="1" dirty="0">
                <a:effectLst/>
                <a:latin typeface="Calibri" panose="020F0502020204030204" pitchFamily="34" charset="0"/>
                <a:ea typeface="Calibri" panose="020F0502020204030204" pitchFamily="34" charset="0"/>
                <a:cs typeface="Arial" panose="020B0604020202020204" pitchFamily="34" charset="0"/>
              </a:rPr>
              <a:t>on a tablet</a:t>
            </a:r>
            <a:r>
              <a:rPr lang="en-US" sz="2400" dirty="0">
                <a:effectLst/>
                <a:latin typeface="Calibri" panose="020F0502020204030204" pitchFamily="34" charset="0"/>
                <a:ea typeface="Calibri" panose="020F0502020204030204" pitchFamily="34" charset="0"/>
                <a:cs typeface="Arial" panose="020B0604020202020204" pitchFamily="34" charset="0"/>
              </a:rPr>
              <a:t> that hung </a:t>
            </a:r>
            <a:r>
              <a:rPr lang="en-US" sz="2400" b="1" dirty="0">
                <a:effectLst/>
                <a:latin typeface="Calibri" panose="020F0502020204030204" pitchFamily="34" charset="0"/>
                <a:ea typeface="Calibri" panose="020F0502020204030204" pitchFamily="34" charset="0"/>
                <a:cs typeface="Arial" panose="020B0604020202020204" pitchFamily="34" charset="0"/>
              </a:rPr>
              <a:t>on the wall of his attic, which he would show to the laymen</a:t>
            </a:r>
            <a:r>
              <a:rPr lang="en-US" sz="2400" dirty="0">
                <a:effectLst/>
                <a:latin typeface="Calibri" panose="020F0502020204030204" pitchFamily="34" charset="0"/>
                <a:ea typeface="Calibri" panose="020F0502020204030204" pitchFamily="34" charset="0"/>
                <a:cs typeface="Arial" panose="020B0604020202020204" pitchFamily="34" charset="0"/>
              </a:rPr>
              <a:t> who came to testify about the new moon but were unable to describe adequately what they had seen. </a:t>
            </a:r>
            <a:r>
              <a:rPr lang="en-US" sz="2400" b="1" dirty="0">
                <a:effectLst/>
                <a:latin typeface="Calibri" panose="020F0502020204030204" pitchFamily="34" charset="0"/>
                <a:ea typeface="Calibri" panose="020F0502020204030204" pitchFamily="34" charset="0"/>
                <a:cs typeface="Arial" panose="020B0604020202020204" pitchFamily="34" charset="0"/>
              </a:rPr>
              <a:t>And he</a:t>
            </a:r>
            <a:r>
              <a:rPr lang="en-US" sz="2400" dirty="0">
                <a:effectLst/>
                <a:latin typeface="Calibri" panose="020F0502020204030204" pitchFamily="34" charset="0"/>
                <a:ea typeface="Calibri" panose="020F0502020204030204" pitchFamily="34" charset="0"/>
                <a:cs typeface="Arial" panose="020B0604020202020204" pitchFamily="34" charset="0"/>
              </a:rPr>
              <a:t> would </a:t>
            </a:r>
            <a:r>
              <a:rPr lang="en-US" sz="2400" b="1" dirty="0">
                <a:effectLst/>
                <a:latin typeface="Calibri" panose="020F0502020204030204" pitchFamily="34" charset="0"/>
                <a:ea typeface="Calibri" panose="020F0502020204030204" pitchFamily="34" charset="0"/>
                <a:cs typeface="Arial" panose="020B0604020202020204" pitchFamily="34" charset="0"/>
              </a:rPr>
              <a:t>say</a:t>
            </a:r>
            <a:r>
              <a:rPr lang="en-US" sz="2400" dirty="0">
                <a:effectLst/>
                <a:latin typeface="Calibri" panose="020F0502020204030204" pitchFamily="34" charset="0"/>
                <a:ea typeface="Calibri" panose="020F0502020204030204" pitchFamily="34" charset="0"/>
                <a:cs typeface="Arial" panose="020B0604020202020204" pitchFamily="34" charset="0"/>
              </a:rPr>
              <a:t> to them: </a:t>
            </a:r>
            <a:r>
              <a:rPr lang="en-US" sz="2400" b="1" dirty="0">
                <a:effectLst/>
                <a:latin typeface="Calibri" panose="020F0502020204030204" pitchFamily="34" charset="0"/>
                <a:ea typeface="Calibri" panose="020F0502020204030204" pitchFamily="34" charset="0"/>
                <a:cs typeface="Arial" panose="020B0604020202020204" pitchFamily="34" charset="0"/>
              </a:rPr>
              <a:t>Did you see</a:t>
            </a:r>
            <a:r>
              <a:rPr lang="en-US" sz="2400" dirty="0">
                <a:effectLst/>
                <a:latin typeface="Calibri" panose="020F0502020204030204" pitchFamily="34" charset="0"/>
                <a:ea typeface="Calibri" panose="020F0502020204030204" pitchFamily="34" charset="0"/>
                <a:cs typeface="Arial" panose="020B0604020202020204" pitchFamily="34" charset="0"/>
              </a:rPr>
              <a:t> a form </a:t>
            </a:r>
            <a:r>
              <a:rPr lang="en-US" sz="2400" b="1" dirty="0">
                <a:effectLst/>
                <a:latin typeface="Calibri" panose="020F0502020204030204" pitchFamily="34" charset="0"/>
                <a:ea typeface="Calibri" panose="020F0502020204030204" pitchFamily="34" charset="0"/>
                <a:cs typeface="Arial" panose="020B0604020202020204" pitchFamily="34" charset="0"/>
              </a:rPr>
              <a:t>like this or like this?</a:t>
            </a:r>
            <a:r>
              <a:rPr lang="en-US" sz="2400" dirty="0">
                <a:effectLst/>
                <a:latin typeface="Calibri" panose="020F0502020204030204" pitchFamily="34" charset="0"/>
                <a:ea typeface="Calibri" panose="020F0502020204030204" pitchFamily="34" charset="0"/>
                <a:cs typeface="Arial" panose="020B0604020202020204" pitchFamily="34" charset="0"/>
              </a:rPr>
              <a:t> </a:t>
            </a:r>
          </a:p>
          <a:p>
            <a:pPr marL="0" indent="0" algn="just">
              <a:buNone/>
            </a:pPr>
            <a:r>
              <a:rPr lang="en-US" sz="2400" b="1" dirty="0">
                <a:effectLst/>
                <a:latin typeface="Calibri" panose="020F0502020204030204" pitchFamily="34" charset="0"/>
                <a:ea typeface="Calibri" panose="020F0502020204030204" pitchFamily="34" charset="0"/>
                <a:cs typeface="Arial" panose="020B0604020202020204" pitchFamily="34" charset="0"/>
              </a:rPr>
              <a:t>GEMARA:</a:t>
            </a:r>
            <a:r>
              <a:rPr lang="en-US" sz="2400" dirty="0">
                <a:effectLst/>
                <a:latin typeface="Calibri" panose="020F0502020204030204" pitchFamily="34" charset="0"/>
                <a:ea typeface="Calibri" panose="020F0502020204030204" pitchFamily="34" charset="0"/>
                <a:cs typeface="Arial" panose="020B0604020202020204" pitchFamily="34" charset="0"/>
              </a:rPr>
              <a:t> The </a:t>
            </a:r>
            <a:r>
              <a:rPr lang="en-US" sz="2400" dirty="0" err="1">
                <a:effectLst/>
                <a:latin typeface="Calibri" panose="020F0502020204030204" pitchFamily="34" charset="0"/>
                <a:ea typeface="Calibri" panose="020F0502020204030204" pitchFamily="34" charset="0"/>
                <a:cs typeface="Arial" panose="020B0604020202020204" pitchFamily="34" charset="0"/>
              </a:rPr>
              <a:t>Gemara</a:t>
            </a:r>
            <a:r>
              <a:rPr lang="en-US" sz="2400" dirty="0">
                <a:effectLst/>
                <a:latin typeface="Calibri" panose="020F0502020204030204" pitchFamily="34" charset="0"/>
                <a:ea typeface="Calibri" panose="020F0502020204030204" pitchFamily="34" charset="0"/>
                <a:cs typeface="Arial" panose="020B0604020202020204" pitchFamily="34" charset="0"/>
              </a:rPr>
              <a:t> asks: </a:t>
            </a:r>
            <a:r>
              <a:rPr lang="en-US" sz="2400" b="1" dirty="0">
                <a:effectLst/>
                <a:latin typeface="Calibri" panose="020F0502020204030204" pitchFamily="34" charset="0"/>
                <a:ea typeface="Calibri" panose="020F0502020204030204" pitchFamily="34" charset="0"/>
                <a:cs typeface="Arial" panose="020B0604020202020204" pitchFamily="34" charset="0"/>
              </a:rPr>
              <a:t>And is it permitted</a:t>
            </a:r>
            <a:r>
              <a:rPr lang="en-US" sz="2400" dirty="0">
                <a:effectLst/>
                <a:latin typeface="Calibri" panose="020F0502020204030204" pitchFamily="34" charset="0"/>
                <a:ea typeface="Calibri" panose="020F0502020204030204" pitchFamily="34" charset="0"/>
                <a:cs typeface="Arial" panose="020B0604020202020204" pitchFamily="34" charset="0"/>
              </a:rPr>
              <a:t> to create these types of forms? </a:t>
            </a:r>
            <a:r>
              <a:rPr lang="en-US" sz="2400" b="1" dirty="0">
                <a:effectLst/>
                <a:latin typeface="Calibri" panose="020F0502020204030204" pitchFamily="34" charset="0"/>
                <a:ea typeface="Calibri" panose="020F0502020204030204" pitchFamily="34" charset="0"/>
                <a:cs typeface="Arial" panose="020B0604020202020204" pitchFamily="34" charset="0"/>
              </a:rPr>
              <a:t>Isn’t it written: “You shall not make with Me</a:t>
            </a:r>
            <a:r>
              <a:rPr lang="en-US" sz="2400" dirty="0">
                <a:effectLst/>
                <a:latin typeface="Calibri" panose="020F0502020204030204" pitchFamily="34" charset="0"/>
                <a:ea typeface="Calibri" panose="020F0502020204030204" pitchFamily="34" charset="0"/>
                <a:cs typeface="Arial" panose="020B0604020202020204" pitchFamily="34" charset="0"/>
              </a:rPr>
              <a:t> gods of silver, or gods of gold” (Exodus 20:19), which is interpreted as teaching: </a:t>
            </a:r>
            <a:r>
              <a:rPr lang="en-US" sz="2400" b="1" dirty="0">
                <a:effectLst/>
                <a:latin typeface="Calibri" panose="020F0502020204030204" pitchFamily="34" charset="0"/>
                <a:ea typeface="Calibri" panose="020F0502020204030204" pitchFamily="34" charset="0"/>
                <a:cs typeface="Arial" panose="020B0604020202020204" pitchFamily="34" charset="0"/>
              </a:rPr>
              <a:t>You shall not make images of My attendants,</a:t>
            </a:r>
            <a:r>
              <a:rPr lang="en-US" sz="2400" dirty="0">
                <a:effectLst/>
                <a:latin typeface="Calibri" panose="020F0502020204030204" pitchFamily="34" charset="0"/>
                <a:ea typeface="Calibri" panose="020F0502020204030204" pitchFamily="34" charset="0"/>
                <a:cs typeface="Arial" panose="020B0604020202020204" pitchFamily="34" charset="0"/>
              </a:rPr>
              <a:t> i.e., those celestial bodies that were created to serve God, including the sun and the moon? </a:t>
            </a:r>
          </a:p>
        </p:txBody>
      </p:sp>
      <p:sp>
        <p:nvSpPr>
          <p:cNvPr id="5" name="Content Placeholder 4">
            <a:extLst>
              <a:ext uri="{FF2B5EF4-FFF2-40B4-BE49-F238E27FC236}">
                <a16:creationId xmlns:a16="http://schemas.microsoft.com/office/drawing/2014/main" id="{E601FCFB-2064-4090-92A8-150886F8F6D0}"/>
              </a:ext>
            </a:extLst>
          </p:cNvPr>
          <p:cNvSpPr>
            <a:spLocks noGrp="1"/>
          </p:cNvSpPr>
          <p:nvPr>
            <p:ph sz="half" idx="2"/>
          </p:nvPr>
        </p:nvSpPr>
        <p:spPr>
          <a:xfrm>
            <a:off x="8183880" y="1825625"/>
            <a:ext cx="3169920" cy="4351338"/>
          </a:xfrm>
        </p:spPr>
        <p:txBody>
          <a:bodyPr>
            <a:noAutofit/>
          </a:bodyPr>
          <a:lstStyle/>
          <a:p>
            <a:pPr marL="0" indent="0" algn="just" rtl="1">
              <a:buNone/>
            </a:pPr>
            <a:r>
              <a:rPr lang="he-IL" sz="2800" b="1" dirty="0">
                <a:effectLst/>
                <a:latin typeface="Calibri" panose="020F0502020204030204" pitchFamily="34" charset="0"/>
                <a:ea typeface="Calibri" panose="020F0502020204030204" pitchFamily="34" charset="0"/>
                <a:cs typeface="Arial" panose="020B0604020202020204" pitchFamily="34" charset="0"/>
              </a:rPr>
              <a:t>מַתְנִי׳</a:t>
            </a:r>
            <a:r>
              <a:rPr lang="he-IL" sz="2800" dirty="0">
                <a:effectLst/>
                <a:latin typeface="Calibri" panose="020F0502020204030204" pitchFamily="34" charset="0"/>
                <a:ea typeface="Calibri" panose="020F0502020204030204" pitchFamily="34" charset="0"/>
                <a:cs typeface="Arial" panose="020B0604020202020204" pitchFamily="34" charset="0"/>
              </a:rPr>
              <a:t> דְּמוּת צוּרוֹת לְבָנָה הָיוּ לוֹ לְרַבָּן גַּמְלִיאֵל </a:t>
            </a:r>
            <a:r>
              <a:rPr lang="he-IL" sz="2800" dirty="0" err="1">
                <a:effectLst/>
                <a:latin typeface="Calibri" panose="020F0502020204030204" pitchFamily="34" charset="0"/>
                <a:ea typeface="Calibri" panose="020F0502020204030204" pitchFamily="34" charset="0"/>
                <a:cs typeface="Arial" panose="020B0604020202020204" pitchFamily="34" charset="0"/>
              </a:rPr>
              <a:t>בְּטַבְלָא</a:t>
            </a:r>
            <a:r>
              <a:rPr lang="he-IL" sz="2800" dirty="0">
                <a:effectLst/>
                <a:latin typeface="Calibri" panose="020F0502020204030204" pitchFamily="34" charset="0"/>
                <a:ea typeface="Calibri" panose="020F0502020204030204" pitchFamily="34" charset="0"/>
                <a:cs typeface="Arial" panose="020B0604020202020204" pitchFamily="34" charset="0"/>
              </a:rPr>
              <a:t> וּבְכוֹתֶל בַּעֲלִיָּיתוֹ שֶׁבָּהֶן מַרְאֶה אֶת הַהֶדְיוֹטוֹת וְאוֹמֵר </a:t>
            </a:r>
            <a:r>
              <a:rPr lang="he-IL" sz="2800" dirty="0" err="1">
                <a:effectLst/>
                <a:latin typeface="Calibri" panose="020F0502020204030204" pitchFamily="34" charset="0"/>
                <a:ea typeface="Calibri" panose="020F0502020204030204" pitchFamily="34" charset="0"/>
                <a:cs typeface="Arial" panose="020B0604020202020204" pitchFamily="34" charset="0"/>
              </a:rPr>
              <a:t>הֲכָזֶה</a:t>
            </a:r>
            <a:r>
              <a:rPr lang="he-IL" sz="2800" dirty="0">
                <a:effectLst/>
                <a:latin typeface="Calibri" panose="020F0502020204030204" pitchFamily="34" charset="0"/>
                <a:ea typeface="Calibri" panose="020F0502020204030204" pitchFamily="34" charset="0"/>
                <a:cs typeface="Arial" panose="020B0604020202020204" pitchFamily="34" charset="0"/>
              </a:rPr>
              <a:t> רָאִיתָ אוֹ כָּזֶה</a:t>
            </a:r>
            <a:r>
              <a:rPr lang="en-US" sz="2800" dirty="0">
                <a:effectLst/>
                <a:latin typeface="Calibri" panose="020F0502020204030204" pitchFamily="34" charset="0"/>
                <a:ea typeface="Calibri" panose="020F0502020204030204" pitchFamily="34" charset="0"/>
                <a:cs typeface="Arial" panose="020B0604020202020204" pitchFamily="34" charset="0"/>
              </a:rPr>
              <a:t>:</a:t>
            </a:r>
          </a:p>
          <a:p>
            <a:pPr marL="0" indent="0" algn="just" rtl="1">
              <a:buNone/>
            </a:pPr>
            <a:r>
              <a:rPr lang="he-IL" sz="2800" b="1" dirty="0">
                <a:effectLst/>
                <a:latin typeface="Calibri" panose="020F0502020204030204" pitchFamily="34" charset="0"/>
                <a:ea typeface="Calibri" panose="020F0502020204030204" pitchFamily="34" charset="0"/>
                <a:cs typeface="Arial" panose="020B0604020202020204" pitchFamily="34" charset="0"/>
              </a:rPr>
              <a:t>גְּמָ׳</a:t>
            </a:r>
            <a:r>
              <a:rPr lang="he-IL" sz="2800" dirty="0">
                <a:effectLst/>
                <a:latin typeface="Calibri" panose="020F0502020204030204" pitchFamily="34" charset="0"/>
                <a:ea typeface="Calibri" panose="020F0502020204030204" pitchFamily="34" charset="0"/>
                <a:cs typeface="Arial" panose="020B0604020202020204" pitchFamily="34" charset="0"/>
              </a:rPr>
              <a:t> וּמִי שְׁרֵי וְהָכְתִיב לֹא תַעֲשׂוּן אִתִּי לֹא תַּעֲשׂוּן כִּדְמוּת שַׁמָּשַׁיי</a:t>
            </a:r>
            <a:endParaRPr lang="en-US" sz="3200" dirty="0"/>
          </a:p>
        </p:txBody>
      </p:sp>
    </p:spTree>
    <p:extLst>
      <p:ext uri="{BB962C8B-B14F-4D97-AF65-F5344CB8AC3E}">
        <p14:creationId xmlns:p14="http://schemas.microsoft.com/office/powerpoint/2010/main" val="142567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05C2A-09F6-4785-BED9-49B14DB40D8B}"/>
              </a:ext>
            </a:extLst>
          </p:cNvPr>
          <p:cNvSpPr>
            <a:spLocks noGrp="1"/>
          </p:cNvSpPr>
          <p:nvPr>
            <p:ph type="title"/>
          </p:nvPr>
        </p:nvSpPr>
        <p:spPr/>
        <p:txBody>
          <a:bodyPr/>
          <a:lstStyle/>
          <a:p>
            <a:r>
              <a:rPr lang="en-US" dirty="0"/>
              <a:t>It’s a fake!</a:t>
            </a:r>
          </a:p>
        </p:txBody>
      </p:sp>
      <p:sp>
        <p:nvSpPr>
          <p:cNvPr id="3" name="Content Placeholder 2">
            <a:extLst>
              <a:ext uri="{FF2B5EF4-FFF2-40B4-BE49-F238E27FC236}">
                <a16:creationId xmlns:a16="http://schemas.microsoft.com/office/drawing/2014/main" id="{88D844A4-071D-4FCF-820B-0E22D0DCB02D}"/>
              </a:ext>
            </a:extLst>
          </p:cNvPr>
          <p:cNvSpPr>
            <a:spLocks noGrp="1"/>
          </p:cNvSpPr>
          <p:nvPr>
            <p:ph sz="half" idx="1"/>
          </p:nvPr>
        </p:nvSpPr>
        <p:spPr>
          <a:xfrm>
            <a:off x="838199" y="1825624"/>
            <a:ext cx="7746508" cy="4596913"/>
          </a:xfrm>
        </p:spPr>
        <p:txBody>
          <a:bodyPr>
            <a:normAutofit/>
          </a:bodyPr>
          <a:lstStyle/>
          <a:p>
            <a:pPr marL="0" indent="0" algn="just">
              <a:buNone/>
            </a:pPr>
            <a:r>
              <a:rPr lang="en-US" sz="1800" b="1" dirty="0" err="1">
                <a:effectLst/>
                <a:latin typeface="Calibri" panose="020F0502020204030204" pitchFamily="34" charset="0"/>
                <a:ea typeface="Calibri" panose="020F0502020204030204" pitchFamily="34" charset="0"/>
                <a:cs typeface="Arial" panose="020B0604020202020204" pitchFamily="34" charset="0"/>
              </a:rPr>
              <a:t>Abaye</a:t>
            </a:r>
            <a:r>
              <a:rPr lang="en-US" sz="1800" b="1" dirty="0">
                <a:effectLst/>
                <a:latin typeface="Calibri" panose="020F0502020204030204" pitchFamily="34" charset="0"/>
                <a:ea typeface="Calibri" panose="020F0502020204030204" pitchFamily="34" charset="0"/>
                <a:cs typeface="Arial" panose="020B0604020202020204" pitchFamily="34" charset="0"/>
              </a:rPr>
              <a:t> said: The Torah prohibited only</a:t>
            </a:r>
            <a:r>
              <a:rPr lang="en-US" sz="1800" dirty="0">
                <a:effectLst/>
                <a:latin typeface="Calibri" panose="020F0502020204030204" pitchFamily="34" charset="0"/>
                <a:ea typeface="Calibri" panose="020F0502020204030204" pitchFamily="34" charset="0"/>
                <a:cs typeface="Arial" panose="020B0604020202020204" pitchFamily="34" charset="0"/>
              </a:rPr>
              <a:t> the images of those </a:t>
            </a:r>
            <a:r>
              <a:rPr lang="en-US" sz="1800" b="1" dirty="0">
                <a:effectLst/>
                <a:latin typeface="Calibri" panose="020F0502020204030204" pitchFamily="34" charset="0"/>
                <a:ea typeface="Calibri" panose="020F0502020204030204" pitchFamily="34" charset="0"/>
                <a:cs typeface="Arial" panose="020B0604020202020204" pitchFamily="34" charset="0"/>
              </a:rPr>
              <a:t>attendants</a:t>
            </a:r>
            <a:r>
              <a:rPr lang="en-US" sz="1800" dirty="0">
                <a:effectLst/>
                <a:latin typeface="Calibri" panose="020F0502020204030204" pitchFamily="34" charset="0"/>
                <a:ea typeface="Calibri" panose="020F0502020204030204" pitchFamily="34" charset="0"/>
                <a:cs typeface="Arial" panose="020B0604020202020204" pitchFamily="34" charset="0"/>
              </a:rPr>
              <a:t> with regard to </a:t>
            </a:r>
            <a:r>
              <a:rPr lang="en-US" sz="1800" b="1" dirty="0">
                <a:effectLst/>
                <a:latin typeface="Calibri" panose="020F0502020204030204" pitchFamily="34" charset="0"/>
                <a:ea typeface="Calibri" panose="020F0502020204030204" pitchFamily="34" charset="0"/>
                <a:cs typeface="Arial" panose="020B0604020202020204" pitchFamily="34" charset="0"/>
              </a:rPr>
              <a:t>which it is possible to reproduce</a:t>
            </a:r>
            <a:r>
              <a:rPr lang="en-US" sz="1800" dirty="0">
                <a:effectLst/>
                <a:latin typeface="Calibri" panose="020F0502020204030204" pitchFamily="34" charset="0"/>
                <a:ea typeface="Calibri" panose="020F0502020204030204" pitchFamily="34" charset="0"/>
                <a:cs typeface="Arial" panose="020B0604020202020204" pitchFamily="34" charset="0"/>
              </a:rPr>
              <a:t> an item in </a:t>
            </a:r>
            <a:r>
              <a:rPr lang="en-US" sz="1800" b="1" dirty="0">
                <a:effectLst/>
                <a:latin typeface="Calibri" panose="020F0502020204030204" pitchFamily="34" charset="0"/>
                <a:ea typeface="Calibri" panose="020F0502020204030204" pitchFamily="34" charset="0"/>
                <a:cs typeface="Arial" panose="020B0604020202020204" pitchFamily="34" charset="0"/>
              </a:rPr>
              <a:t>their likeness.</a:t>
            </a:r>
            <a:r>
              <a:rPr lang="en-US" sz="1800" dirty="0">
                <a:effectLst/>
                <a:latin typeface="Calibri" panose="020F0502020204030204" pitchFamily="34" charset="0"/>
                <a:ea typeface="Calibri" panose="020F0502020204030204" pitchFamily="34" charset="0"/>
                <a:cs typeface="Arial" panose="020B0604020202020204" pitchFamily="34" charset="0"/>
              </a:rPr>
              <a:t> Since it is impossible for anyone to reproduce the sun and the moon, the prohibition does not apply to these objects. </a:t>
            </a:r>
            <a:r>
              <a:rPr lang="en-US" sz="1800" b="1" dirty="0">
                <a:effectLst/>
                <a:latin typeface="Calibri" panose="020F0502020204030204" pitchFamily="34" charset="0"/>
                <a:ea typeface="Calibri" panose="020F0502020204030204" pitchFamily="34" charset="0"/>
                <a:cs typeface="Arial" panose="020B0604020202020204" pitchFamily="34" charset="0"/>
              </a:rPr>
              <a:t>As it is taught</a:t>
            </a:r>
            <a:r>
              <a:rPr lang="en-US" sz="1800" dirty="0">
                <a:effectLst/>
                <a:latin typeface="Calibri" panose="020F0502020204030204" pitchFamily="34" charset="0"/>
                <a:ea typeface="Calibri" panose="020F0502020204030204" pitchFamily="34" charset="0"/>
                <a:cs typeface="Arial" panose="020B0604020202020204" pitchFamily="34" charset="0"/>
              </a:rPr>
              <a:t> in a </a:t>
            </a:r>
            <a:r>
              <a:rPr lang="en-US" sz="1800" i="1" dirty="0" err="1">
                <a:effectLst/>
                <a:latin typeface="Calibri" panose="020F0502020204030204" pitchFamily="34" charset="0"/>
                <a:ea typeface="Calibri" panose="020F0502020204030204" pitchFamily="34" charset="0"/>
                <a:cs typeface="Arial" panose="020B0604020202020204" pitchFamily="34" charset="0"/>
              </a:rPr>
              <a:t>baraita</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b="1" dirty="0">
                <a:effectLst/>
                <a:latin typeface="Calibri" panose="020F0502020204030204" pitchFamily="34" charset="0"/>
                <a:ea typeface="Calibri" panose="020F0502020204030204" pitchFamily="34" charset="0"/>
                <a:cs typeface="Arial" panose="020B0604020202020204" pitchFamily="34" charset="0"/>
              </a:rPr>
              <a:t>A person</a:t>
            </a:r>
            <a:r>
              <a:rPr lang="en-US" sz="1800" dirty="0">
                <a:effectLst/>
                <a:latin typeface="Calibri" panose="020F0502020204030204" pitchFamily="34" charset="0"/>
                <a:ea typeface="Calibri" panose="020F0502020204030204" pitchFamily="34" charset="0"/>
                <a:cs typeface="Arial" panose="020B0604020202020204" pitchFamily="34" charset="0"/>
              </a:rPr>
              <a:t> may </a:t>
            </a:r>
            <a:r>
              <a:rPr lang="en-US" sz="1800" b="1" dirty="0">
                <a:effectLst/>
                <a:latin typeface="Calibri" panose="020F0502020204030204" pitchFamily="34" charset="0"/>
                <a:ea typeface="Calibri" panose="020F0502020204030204" pitchFamily="34" charset="0"/>
                <a:cs typeface="Arial" panose="020B0604020202020204" pitchFamily="34" charset="0"/>
              </a:rPr>
              <a:t>not construct a house</a:t>
            </a:r>
            <a:r>
              <a:rPr lang="en-US" sz="1800" dirty="0">
                <a:effectLst/>
                <a:latin typeface="Calibri" panose="020F0502020204030204" pitchFamily="34" charset="0"/>
                <a:ea typeface="Calibri" panose="020F0502020204030204" pitchFamily="34" charset="0"/>
                <a:cs typeface="Arial" panose="020B0604020202020204" pitchFamily="34" charset="0"/>
              </a:rPr>
              <a:t> in the exact </a:t>
            </a:r>
            <a:r>
              <a:rPr lang="en-US" sz="1800" b="1" dirty="0">
                <a:effectLst/>
                <a:latin typeface="Calibri" panose="020F0502020204030204" pitchFamily="34" charset="0"/>
                <a:ea typeface="Calibri" panose="020F0502020204030204" pitchFamily="34" charset="0"/>
                <a:cs typeface="Arial" panose="020B0604020202020204" pitchFamily="34" charset="0"/>
              </a:rPr>
              <a:t>form of the Sanctuary,</a:t>
            </a:r>
            <a:r>
              <a:rPr lang="en-US" sz="1800" dirty="0">
                <a:effectLst/>
                <a:latin typeface="Calibri" panose="020F0502020204030204" pitchFamily="34" charset="0"/>
                <a:ea typeface="Calibri" panose="020F0502020204030204" pitchFamily="34" charset="0"/>
                <a:cs typeface="Arial" panose="020B0604020202020204" pitchFamily="34" charset="0"/>
              </a:rPr>
              <a:t> nor </a:t>
            </a:r>
            <a:r>
              <a:rPr lang="en-US" sz="1800" b="1" dirty="0">
                <a:effectLst/>
                <a:latin typeface="Calibri" panose="020F0502020204030204" pitchFamily="34" charset="0"/>
                <a:ea typeface="Calibri" panose="020F0502020204030204" pitchFamily="34" charset="0"/>
                <a:cs typeface="Arial" panose="020B0604020202020204" pitchFamily="34" charset="0"/>
              </a:rPr>
              <a:t>a portico in</a:t>
            </a:r>
            <a:r>
              <a:rPr lang="en-US" sz="1800" dirty="0">
                <a:effectLst/>
                <a:latin typeface="Calibri" panose="020F0502020204030204" pitchFamily="34" charset="0"/>
                <a:ea typeface="Calibri" panose="020F0502020204030204" pitchFamily="34" charset="0"/>
                <a:cs typeface="Arial" panose="020B0604020202020204" pitchFamily="34" charset="0"/>
              </a:rPr>
              <a:t> the exact </a:t>
            </a:r>
            <a:r>
              <a:rPr lang="en-US" sz="1800" b="1" dirty="0">
                <a:effectLst/>
                <a:latin typeface="Calibri" panose="020F0502020204030204" pitchFamily="34" charset="0"/>
                <a:ea typeface="Calibri" panose="020F0502020204030204" pitchFamily="34" charset="0"/>
                <a:cs typeface="Arial" panose="020B0604020202020204" pitchFamily="34" charset="0"/>
              </a:rPr>
              <a:t>form of the Entrance Hall</a:t>
            </a:r>
            <a:r>
              <a:rPr lang="en-US" sz="1800" dirty="0">
                <a:effectLst/>
                <a:latin typeface="Calibri" panose="020F0502020204030204" pitchFamily="34" charset="0"/>
                <a:ea typeface="Calibri" panose="020F0502020204030204" pitchFamily="34" charset="0"/>
                <a:cs typeface="Arial" panose="020B0604020202020204" pitchFamily="34" charset="0"/>
              </a:rPr>
              <a:t> of the Sanctuary, nor </a:t>
            </a:r>
            <a:r>
              <a:rPr lang="en-US" sz="1800" b="1" dirty="0">
                <a:effectLst/>
                <a:latin typeface="Calibri" panose="020F0502020204030204" pitchFamily="34" charset="0"/>
                <a:ea typeface="Calibri" panose="020F0502020204030204" pitchFamily="34" charset="0"/>
                <a:cs typeface="Arial" panose="020B0604020202020204" pitchFamily="34" charset="0"/>
              </a:rPr>
              <a:t>a courtyard corresponding to</a:t>
            </a:r>
            <a:r>
              <a:rPr lang="en-US" sz="1800" dirty="0">
                <a:effectLst/>
                <a:latin typeface="Calibri" panose="020F0502020204030204" pitchFamily="34" charset="0"/>
                <a:ea typeface="Calibri" panose="020F0502020204030204" pitchFamily="34" charset="0"/>
                <a:cs typeface="Arial" panose="020B0604020202020204" pitchFamily="34" charset="0"/>
              </a:rPr>
              <a:t> the Temple </a:t>
            </a:r>
            <a:r>
              <a:rPr lang="en-US" sz="1800" b="1" dirty="0">
                <a:effectLst/>
                <a:latin typeface="Calibri" panose="020F0502020204030204" pitchFamily="34" charset="0"/>
                <a:ea typeface="Calibri" panose="020F0502020204030204" pitchFamily="34" charset="0"/>
                <a:cs typeface="Arial" panose="020B0604020202020204" pitchFamily="34" charset="0"/>
              </a:rPr>
              <a:t>courtyard,</a:t>
            </a:r>
            <a:r>
              <a:rPr lang="en-US" sz="1800" dirty="0">
                <a:effectLst/>
                <a:latin typeface="Calibri" panose="020F0502020204030204" pitchFamily="34" charset="0"/>
                <a:ea typeface="Calibri" panose="020F0502020204030204" pitchFamily="34" charset="0"/>
                <a:cs typeface="Arial" panose="020B0604020202020204" pitchFamily="34" charset="0"/>
              </a:rPr>
              <a:t> nor </a:t>
            </a:r>
            <a:r>
              <a:rPr lang="en-US" sz="1800" b="1" dirty="0">
                <a:effectLst/>
                <a:latin typeface="Calibri" panose="020F0502020204030204" pitchFamily="34" charset="0"/>
                <a:ea typeface="Calibri" panose="020F0502020204030204" pitchFamily="34" charset="0"/>
                <a:cs typeface="Arial" panose="020B0604020202020204" pitchFamily="34" charset="0"/>
              </a:rPr>
              <a:t>a table corresponding to the table</a:t>
            </a:r>
            <a:r>
              <a:rPr lang="en-US" sz="1800" dirty="0">
                <a:effectLst/>
                <a:latin typeface="Calibri" panose="020F0502020204030204" pitchFamily="34" charset="0"/>
                <a:ea typeface="Calibri" panose="020F0502020204030204" pitchFamily="34" charset="0"/>
                <a:cs typeface="Arial" panose="020B0604020202020204" pitchFamily="34" charset="0"/>
              </a:rPr>
              <a:t> in the Temple, nor </a:t>
            </a:r>
            <a:r>
              <a:rPr lang="en-US" sz="1800" b="1" dirty="0">
                <a:effectLst/>
                <a:latin typeface="Calibri" panose="020F0502020204030204" pitchFamily="34" charset="0"/>
                <a:ea typeface="Calibri" panose="020F0502020204030204" pitchFamily="34" charset="0"/>
                <a:cs typeface="Arial" panose="020B0604020202020204" pitchFamily="34" charset="0"/>
              </a:rPr>
              <a:t>a candelabrum corresponding to the candelabrum</a:t>
            </a:r>
            <a:r>
              <a:rPr lang="en-US" sz="1800" dirty="0">
                <a:effectLst/>
                <a:latin typeface="Calibri" panose="020F0502020204030204" pitchFamily="34" charset="0"/>
                <a:ea typeface="Calibri" panose="020F0502020204030204" pitchFamily="34" charset="0"/>
                <a:cs typeface="Arial" panose="020B0604020202020204" pitchFamily="34" charset="0"/>
              </a:rPr>
              <a:t> in the Temple. </a:t>
            </a:r>
            <a:r>
              <a:rPr lang="en-US" sz="1800" b="1" dirty="0">
                <a:effectLst/>
                <a:latin typeface="Calibri" panose="020F0502020204030204" pitchFamily="34" charset="0"/>
                <a:ea typeface="Calibri" panose="020F0502020204030204" pitchFamily="34" charset="0"/>
                <a:cs typeface="Arial" panose="020B0604020202020204" pitchFamily="34" charset="0"/>
              </a:rPr>
              <a:t>However, one may fashion</a:t>
            </a:r>
            <a:r>
              <a:rPr lang="en-US" sz="1800" dirty="0">
                <a:effectLst/>
                <a:latin typeface="Calibri" panose="020F0502020204030204" pitchFamily="34" charset="0"/>
                <a:ea typeface="Calibri" panose="020F0502020204030204" pitchFamily="34" charset="0"/>
                <a:cs typeface="Arial" panose="020B0604020202020204" pitchFamily="34" charset="0"/>
              </a:rPr>
              <a:t> a candelabrum </a:t>
            </a:r>
            <a:r>
              <a:rPr lang="en-US" sz="1800" b="1" dirty="0">
                <a:effectLst/>
                <a:latin typeface="Calibri" panose="020F0502020204030204" pitchFamily="34" charset="0"/>
                <a:ea typeface="Calibri" panose="020F0502020204030204" pitchFamily="34" charset="0"/>
                <a:cs typeface="Arial" panose="020B0604020202020204" pitchFamily="34" charset="0"/>
              </a:rPr>
              <a:t>of five or of six or of eight</a:t>
            </a:r>
            <a:r>
              <a:rPr lang="en-US" sz="1800" dirty="0">
                <a:effectLst/>
                <a:latin typeface="Calibri" panose="020F0502020204030204" pitchFamily="34" charset="0"/>
                <a:ea typeface="Calibri" panose="020F0502020204030204" pitchFamily="34" charset="0"/>
                <a:cs typeface="Arial" panose="020B0604020202020204" pitchFamily="34" charset="0"/>
              </a:rPr>
              <a:t> lamps. </a:t>
            </a:r>
            <a:r>
              <a:rPr lang="en-US" sz="1800" b="1" dirty="0">
                <a:effectLst/>
                <a:latin typeface="Calibri" panose="020F0502020204030204" pitchFamily="34" charset="0"/>
                <a:ea typeface="Calibri" panose="020F0502020204030204" pitchFamily="34" charset="0"/>
                <a:cs typeface="Arial" panose="020B0604020202020204" pitchFamily="34" charset="0"/>
              </a:rPr>
              <a:t>But one may not fashion</a:t>
            </a:r>
            <a:r>
              <a:rPr lang="en-US" sz="1800" dirty="0">
                <a:effectLst/>
                <a:latin typeface="Calibri" panose="020F0502020204030204" pitchFamily="34" charset="0"/>
                <a:ea typeface="Calibri" panose="020F0502020204030204" pitchFamily="34" charset="0"/>
                <a:cs typeface="Arial" panose="020B0604020202020204" pitchFamily="34" charset="0"/>
              </a:rPr>
              <a:t> a candelabrum with </a:t>
            </a:r>
            <a:r>
              <a:rPr lang="en-US" sz="1800" b="1" dirty="0">
                <a:effectLst/>
                <a:latin typeface="Calibri" panose="020F0502020204030204" pitchFamily="34" charset="0"/>
                <a:ea typeface="Calibri" panose="020F0502020204030204" pitchFamily="34" charset="0"/>
                <a:cs typeface="Arial" panose="020B0604020202020204" pitchFamily="34" charset="0"/>
              </a:rPr>
              <a:t>seven</a:t>
            </a:r>
            <a:r>
              <a:rPr lang="en-US" sz="1800" dirty="0">
                <a:effectLst/>
                <a:latin typeface="Calibri" panose="020F0502020204030204" pitchFamily="34" charset="0"/>
                <a:ea typeface="Calibri" panose="020F0502020204030204" pitchFamily="34" charset="0"/>
                <a:cs typeface="Arial" panose="020B0604020202020204" pitchFamily="34" charset="0"/>
              </a:rPr>
              <a:t> lamps </a:t>
            </a:r>
            <a:r>
              <a:rPr lang="en-US" sz="1800" b="1" dirty="0">
                <a:effectLst/>
                <a:latin typeface="Calibri" panose="020F0502020204030204" pitchFamily="34" charset="0"/>
                <a:ea typeface="Calibri" panose="020F0502020204030204" pitchFamily="34" charset="0"/>
                <a:cs typeface="Arial" panose="020B0604020202020204" pitchFamily="34" charset="0"/>
              </a:rPr>
              <a:t>even</a:t>
            </a:r>
            <a:r>
              <a:rPr lang="en-US" sz="1800" dirty="0">
                <a:effectLst/>
                <a:latin typeface="Calibri" panose="020F0502020204030204" pitchFamily="34" charset="0"/>
                <a:ea typeface="Calibri" panose="020F0502020204030204" pitchFamily="34" charset="0"/>
                <a:cs typeface="Arial" panose="020B0604020202020204" pitchFamily="34" charset="0"/>
              </a:rPr>
              <a:t> if he constructs it </a:t>
            </a:r>
            <a:r>
              <a:rPr lang="en-US" sz="1800" b="1" dirty="0">
                <a:effectLst/>
                <a:latin typeface="Calibri" panose="020F0502020204030204" pitchFamily="34" charset="0"/>
                <a:ea typeface="Calibri" panose="020F0502020204030204" pitchFamily="34" charset="0"/>
                <a:cs typeface="Arial" panose="020B0604020202020204" pitchFamily="34" charset="0"/>
              </a:rPr>
              <a:t>from other kinds of metal</a:t>
            </a:r>
            <a:r>
              <a:rPr lang="en-US" sz="1800" dirty="0">
                <a:effectLst/>
                <a:latin typeface="Calibri" panose="020F0502020204030204" pitchFamily="34" charset="0"/>
                <a:ea typeface="Calibri" panose="020F0502020204030204" pitchFamily="34" charset="0"/>
                <a:cs typeface="Arial" panose="020B0604020202020204" pitchFamily="34" charset="0"/>
              </a:rPr>
              <a:t> rather than gold, as in exigent circumstances the candelabrum in the Temple may be fashioned from other metals. </a:t>
            </a:r>
          </a:p>
          <a:p>
            <a:pPr marL="0" indent="0" algn="just">
              <a:buNone/>
            </a:pPr>
            <a:r>
              <a:rPr lang="en-US" sz="1800" b="1" dirty="0">
                <a:effectLst/>
                <a:latin typeface="Calibri" panose="020F0502020204030204" pitchFamily="34" charset="0"/>
                <a:ea typeface="Calibri" panose="020F0502020204030204" pitchFamily="34" charset="0"/>
                <a:cs typeface="Arial" panose="020B0604020202020204" pitchFamily="34" charset="0"/>
              </a:rPr>
              <a:t>Rabbi </a:t>
            </a:r>
            <a:r>
              <a:rPr lang="en-US" sz="1800" b="1" dirty="0" err="1">
                <a:effectLst/>
                <a:latin typeface="Calibri" panose="020F0502020204030204" pitchFamily="34" charset="0"/>
                <a:ea typeface="Calibri" panose="020F0502020204030204" pitchFamily="34" charset="0"/>
                <a:cs typeface="Arial" panose="020B0604020202020204" pitchFamily="34" charset="0"/>
              </a:rPr>
              <a:t>Yosei</a:t>
            </a:r>
            <a:r>
              <a:rPr lang="en-US" sz="1800" b="1" dirty="0">
                <a:effectLst/>
                <a:latin typeface="Calibri" panose="020F0502020204030204" pitchFamily="34" charset="0"/>
                <a:ea typeface="Calibri" panose="020F0502020204030204" pitchFamily="34" charset="0"/>
                <a:cs typeface="Arial" panose="020B0604020202020204" pitchFamily="34" charset="0"/>
              </a:rPr>
              <a:t> bar Yehuda says: Also, one may not fashion</a:t>
            </a:r>
            <a:r>
              <a:rPr lang="en-US" sz="1800" dirty="0">
                <a:effectLst/>
                <a:latin typeface="Calibri" panose="020F0502020204030204" pitchFamily="34" charset="0"/>
                <a:ea typeface="Calibri" panose="020F0502020204030204" pitchFamily="34" charset="0"/>
                <a:cs typeface="Arial" panose="020B0604020202020204" pitchFamily="34" charset="0"/>
              </a:rPr>
              <a:t> a candelabrum </a:t>
            </a:r>
            <a:r>
              <a:rPr lang="en-US" sz="1800" b="1" dirty="0">
                <a:effectLst/>
                <a:latin typeface="Calibri" panose="020F0502020204030204" pitchFamily="34" charset="0"/>
                <a:ea typeface="Calibri" panose="020F0502020204030204" pitchFamily="34" charset="0"/>
                <a:cs typeface="Arial" panose="020B0604020202020204" pitchFamily="34" charset="0"/>
              </a:rPr>
              <a:t>of wood, in the manner that the kings of the Hasmonean monarchy fashioned</a:t>
            </a:r>
            <a:r>
              <a:rPr lang="en-US" sz="1800" dirty="0">
                <a:effectLst/>
                <a:latin typeface="Calibri" panose="020F0502020204030204" pitchFamily="34" charset="0"/>
                <a:ea typeface="Calibri" panose="020F0502020204030204" pitchFamily="34" charset="0"/>
                <a:cs typeface="Arial" panose="020B0604020202020204" pitchFamily="34" charset="0"/>
              </a:rPr>
              <a:t> it. When they first purified the Temple they had to prepare the candelabrum out of wood, as no other material was available. Since this candelabrum is fit for the Temple, it is prohibited to fashion one of this kind for oneself. </a:t>
            </a:r>
          </a:p>
        </p:txBody>
      </p:sp>
      <p:sp>
        <p:nvSpPr>
          <p:cNvPr id="4" name="Content Placeholder 3">
            <a:extLst>
              <a:ext uri="{FF2B5EF4-FFF2-40B4-BE49-F238E27FC236}">
                <a16:creationId xmlns:a16="http://schemas.microsoft.com/office/drawing/2014/main" id="{EF126F68-C8EF-4516-B5CA-2109B6D90DE9}"/>
              </a:ext>
            </a:extLst>
          </p:cNvPr>
          <p:cNvSpPr>
            <a:spLocks noGrp="1"/>
          </p:cNvSpPr>
          <p:nvPr>
            <p:ph sz="half" idx="2"/>
          </p:nvPr>
        </p:nvSpPr>
        <p:spPr>
          <a:xfrm>
            <a:off x="8584707" y="1825625"/>
            <a:ext cx="2769092" cy="4351338"/>
          </a:xfrm>
        </p:spPr>
        <p:txBody>
          <a:bodyPr>
            <a:normAutofit/>
          </a:bodyPr>
          <a:lstStyle/>
          <a:p>
            <a:pPr marL="0" indent="0" algn="just" rtl="1">
              <a:buNone/>
            </a:pPr>
            <a:r>
              <a:rPr lang="he-IL" sz="1800" dirty="0">
                <a:effectLst/>
                <a:latin typeface="Calibri" panose="020F0502020204030204" pitchFamily="34" charset="0"/>
                <a:ea typeface="Calibri" panose="020F0502020204030204" pitchFamily="34" charset="0"/>
                <a:cs typeface="Arial" panose="020B0604020202020204" pitchFamily="34" charset="0"/>
              </a:rPr>
              <a:t>אָמַר </a:t>
            </a:r>
            <a:r>
              <a:rPr lang="he-IL" sz="1800" dirty="0" err="1">
                <a:effectLst/>
                <a:latin typeface="Calibri" panose="020F0502020204030204" pitchFamily="34" charset="0"/>
                <a:ea typeface="Calibri" panose="020F0502020204030204" pitchFamily="34" charset="0"/>
                <a:cs typeface="Arial" panose="020B0604020202020204" pitchFamily="34" charset="0"/>
              </a:rPr>
              <a:t>אַבָּיֵי</a:t>
            </a:r>
            <a:r>
              <a:rPr lang="he-IL" sz="1800" dirty="0">
                <a:effectLst/>
                <a:latin typeface="Calibri" panose="020F0502020204030204" pitchFamily="34" charset="0"/>
                <a:ea typeface="Calibri" panose="020F0502020204030204" pitchFamily="34" charset="0"/>
                <a:cs typeface="Arial" panose="020B0604020202020204" pitchFamily="34" charset="0"/>
              </a:rPr>
              <a:t> לָא אָסְרָה תּוֹרָה אֶלָּא שַׁמָּשִׁין שֶׁאֶפְשָׁר לַעֲשׂוֹת כְּמוֹתָן </a:t>
            </a:r>
            <a:r>
              <a:rPr lang="he-IL" sz="1800" dirty="0" err="1">
                <a:effectLst/>
                <a:latin typeface="Calibri" panose="020F0502020204030204" pitchFamily="34" charset="0"/>
                <a:ea typeface="Calibri" panose="020F0502020204030204" pitchFamily="34" charset="0"/>
                <a:cs typeface="Arial" panose="020B0604020202020204" pitchFamily="34" charset="0"/>
              </a:rPr>
              <a:t>כִּדְתַנְיָא</a:t>
            </a:r>
            <a:r>
              <a:rPr lang="he-IL" sz="1800" dirty="0">
                <a:effectLst/>
                <a:latin typeface="Calibri" panose="020F0502020204030204" pitchFamily="34" charset="0"/>
                <a:ea typeface="Calibri" panose="020F0502020204030204" pitchFamily="34" charset="0"/>
                <a:cs typeface="Arial" panose="020B0604020202020204" pitchFamily="34" charset="0"/>
              </a:rPr>
              <a:t> לֹא יַעֲשֶׂה אָדָם בַּיִת תַּבְנִית הֵיכָל אַכְסַדְרָה תַּבְנִית אוּלָם חָצֵר כְּנֶגֶד עֲזָרָה שֻׁלְחָן כְּנֶגֶד שֻׁלְחָן מְנוֹרָה כְּנֶגֶד מְנוֹרָה אֲבָל עוֹשֶׂה</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he-IL" sz="1800" dirty="0">
                <a:effectLst/>
                <a:latin typeface="Calibri" panose="020F0502020204030204" pitchFamily="34" charset="0"/>
                <a:ea typeface="Calibri" panose="020F0502020204030204" pitchFamily="34" charset="0"/>
                <a:cs typeface="Arial" panose="020B0604020202020204" pitchFamily="34" charset="0"/>
              </a:rPr>
              <a:t>שֶׁל חֲמִשָּׁה וְשֶׁל שִׁשָּׁה וְשֶׁל שְׁמוֹנָה וְשֶׁל שִׁבְעָה לֹא יַעֲשֶׂה אֲפִילּוּ שֶׁל שְׁאָר מִינֵי מַתָּכוֹת רַבִּי יוֹסֵי בַּר יְהוּדָה אוֹמֵר אַף שֶׁל עֵץ לֹא יַעֲשֶׂה כְּדֶרֶךְ שֶׁעָשׂוּ מַלְכֵי בֵּית חַשְׁמוֹנַאי </a:t>
            </a:r>
            <a:endParaRPr lang="en-US" dirty="0"/>
          </a:p>
        </p:txBody>
      </p:sp>
    </p:spTree>
    <p:extLst>
      <p:ext uri="{BB962C8B-B14F-4D97-AF65-F5344CB8AC3E}">
        <p14:creationId xmlns:p14="http://schemas.microsoft.com/office/powerpoint/2010/main" val="4102076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F1AB-9472-42BD-A670-ECFB8D6B43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E999D4-EF86-44DC-AC6C-2F6752414997}"/>
              </a:ext>
            </a:extLst>
          </p:cNvPr>
          <p:cNvSpPr>
            <a:spLocks noGrp="1"/>
          </p:cNvSpPr>
          <p:nvPr>
            <p:ph sz="half" idx="1"/>
          </p:nvPr>
        </p:nvSpPr>
        <p:spPr>
          <a:xfrm>
            <a:off x="913795" y="1732448"/>
            <a:ext cx="6203285" cy="4333071"/>
          </a:xfrm>
        </p:spPr>
        <p:txBody>
          <a:bodyPr>
            <a:normAutofit fontScale="85000" lnSpcReduction="10000"/>
          </a:bodyPr>
          <a:lstStyle/>
          <a:p>
            <a:pPr marL="0" indent="0" algn="just">
              <a:buNone/>
            </a:pPr>
            <a:r>
              <a:rPr lang="en-US" dirty="0">
                <a:effectLst/>
                <a:latin typeface="Calibri" panose="020F0502020204030204" pitchFamily="34" charset="0"/>
                <a:ea typeface="Calibri" panose="020F0502020204030204" pitchFamily="34" charset="0"/>
                <a:cs typeface="Arial" panose="020B0604020202020204" pitchFamily="34" charset="0"/>
              </a:rPr>
              <a:t>The other Sages </a:t>
            </a:r>
            <a:r>
              <a:rPr lang="en-US" b="1" dirty="0">
                <a:effectLst/>
                <a:latin typeface="Calibri" panose="020F0502020204030204" pitchFamily="34" charset="0"/>
                <a:ea typeface="Calibri" panose="020F0502020204030204" pitchFamily="34" charset="0"/>
                <a:cs typeface="Arial" panose="020B0604020202020204" pitchFamily="34" charset="0"/>
              </a:rPr>
              <a:t>said to</a:t>
            </a:r>
            <a:r>
              <a:rPr lang="en-US" dirty="0">
                <a:effectLst/>
                <a:latin typeface="Calibri" panose="020F0502020204030204" pitchFamily="34" charset="0"/>
                <a:ea typeface="Calibri" panose="020F0502020204030204" pitchFamily="34" charset="0"/>
                <a:cs typeface="Arial" panose="020B0604020202020204" pitchFamily="34" charset="0"/>
              </a:rPr>
              <a:t> Rabbi </a:t>
            </a:r>
            <a:r>
              <a:rPr lang="en-US" dirty="0" err="1">
                <a:effectLst/>
                <a:latin typeface="Calibri" panose="020F0502020204030204" pitchFamily="34" charset="0"/>
                <a:ea typeface="Calibri" panose="020F0502020204030204" pitchFamily="34" charset="0"/>
                <a:cs typeface="Arial" panose="020B0604020202020204" pitchFamily="34" charset="0"/>
              </a:rPr>
              <a:t>Yosei</a:t>
            </a:r>
            <a:r>
              <a:rPr lang="en-US" dirty="0">
                <a:effectLst/>
                <a:latin typeface="Calibri" panose="020F0502020204030204" pitchFamily="34" charset="0"/>
                <a:ea typeface="Calibri" panose="020F0502020204030204" pitchFamily="34" charset="0"/>
                <a:cs typeface="Arial" panose="020B0604020202020204" pitchFamily="34" charset="0"/>
              </a:rPr>
              <a:t> bar Yehuda: </a:t>
            </a:r>
            <a:r>
              <a:rPr lang="en-US" b="1" dirty="0">
                <a:effectLst/>
                <a:latin typeface="Calibri" panose="020F0502020204030204" pitchFamily="34" charset="0"/>
                <a:ea typeface="Calibri" panose="020F0502020204030204" pitchFamily="34" charset="0"/>
                <a:cs typeface="Arial" panose="020B0604020202020204" pitchFamily="34" charset="0"/>
              </a:rPr>
              <a:t>From there</a:t>
            </a:r>
            <a:r>
              <a:rPr lang="en-US" dirty="0">
                <a:effectLst/>
                <a:latin typeface="Calibri" panose="020F0502020204030204" pitchFamily="34" charset="0"/>
                <a:ea typeface="Calibri" panose="020F0502020204030204" pitchFamily="34" charset="0"/>
                <a:cs typeface="Arial" panose="020B0604020202020204" pitchFamily="34" charset="0"/>
              </a:rPr>
              <a:t> you seek to bring </a:t>
            </a:r>
            <a:r>
              <a:rPr lang="en-US" b="1" dirty="0">
                <a:effectLst/>
                <a:latin typeface="Calibri" panose="020F0502020204030204" pitchFamily="34" charset="0"/>
                <a:ea typeface="Calibri" panose="020F0502020204030204" pitchFamily="34" charset="0"/>
                <a:cs typeface="Arial" panose="020B0604020202020204" pitchFamily="34" charset="0"/>
              </a:rPr>
              <a:t>a proof?</a:t>
            </a:r>
            <a:r>
              <a:rPr lang="en-US" dirty="0">
                <a:effectLst/>
                <a:latin typeface="Calibri" panose="020F0502020204030204" pitchFamily="34" charset="0"/>
                <a:ea typeface="Calibri" panose="020F0502020204030204" pitchFamily="34" charset="0"/>
                <a:cs typeface="Arial" panose="020B0604020202020204" pitchFamily="34" charset="0"/>
              </a:rPr>
              <a:t> </a:t>
            </a:r>
          </a:p>
          <a:p>
            <a:pPr marL="0" indent="0" algn="just">
              <a:buNone/>
            </a:pPr>
            <a:r>
              <a:rPr lang="en-US" dirty="0">
                <a:effectLst/>
                <a:latin typeface="Calibri" panose="020F0502020204030204" pitchFamily="34" charset="0"/>
                <a:ea typeface="Calibri" panose="020F0502020204030204" pitchFamily="34" charset="0"/>
                <a:cs typeface="Arial" panose="020B0604020202020204" pitchFamily="34" charset="0"/>
              </a:rPr>
              <a:t>There the branches of the candelabrum </a:t>
            </a:r>
            <a:r>
              <a:rPr lang="en-US" b="1" dirty="0">
                <a:effectLst/>
                <a:latin typeface="Calibri" panose="020F0502020204030204" pitchFamily="34" charset="0"/>
                <a:ea typeface="Calibri" panose="020F0502020204030204" pitchFamily="34" charset="0"/>
                <a:cs typeface="Arial" panose="020B0604020202020204" pitchFamily="34" charset="0"/>
              </a:rPr>
              <a:t>were</a:t>
            </a:r>
            <a:r>
              <a:rPr lang="en-US" dirty="0">
                <a:effectLst/>
                <a:latin typeface="Calibri" panose="020F0502020204030204" pitchFamily="34" charset="0"/>
                <a:ea typeface="Calibri" panose="020F0502020204030204" pitchFamily="34" charset="0"/>
                <a:cs typeface="Arial" panose="020B0604020202020204" pitchFamily="34" charset="0"/>
              </a:rPr>
              <a:t> comprised of </a:t>
            </a:r>
            <a:r>
              <a:rPr lang="en-US" b="1" dirty="0">
                <a:effectLst/>
                <a:latin typeface="Calibri" panose="020F0502020204030204" pitchFamily="34" charset="0"/>
                <a:ea typeface="Calibri" panose="020F0502020204030204" pitchFamily="34" charset="0"/>
                <a:cs typeface="Arial" panose="020B0604020202020204" pitchFamily="34" charset="0"/>
              </a:rPr>
              <a:t>spits [</a:t>
            </a:r>
            <a:r>
              <a:rPr lang="en-US" b="1" i="1" dirty="0" err="1">
                <a:effectLst/>
                <a:latin typeface="Calibri" panose="020F0502020204030204" pitchFamily="34" charset="0"/>
                <a:ea typeface="Calibri" panose="020F0502020204030204" pitchFamily="34" charset="0"/>
                <a:cs typeface="Arial" panose="020B0604020202020204" pitchFamily="34" charset="0"/>
              </a:rPr>
              <a:t>shippudin</a:t>
            </a:r>
            <a:r>
              <a:rPr lang="en-US" b="1" dirty="0">
                <a:effectLst/>
                <a:latin typeface="Calibri" panose="020F0502020204030204" pitchFamily="34" charset="0"/>
                <a:ea typeface="Calibri" panose="020F0502020204030204" pitchFamily="34" charset="0"/>
                <a:cs typeface="Arial" panose="020B0604020202020204" pitchFamily="34" charset="0"/>
              </a:rPr>
              <a:t>] of iron and they covered them with tin.</a:t>
            </a:r>
            <a:r>
              <a:rPr lang="en-US" dirty="0">
                <a:effectLst/>
                <a:latin typeface="Calibri" panose="020F0502020204030204" pitchFamily="34" charset="0"/>
                <a:ea typeface="Calibri" panose="020F0502020204030204" pitchFamily="34" charset="0"/>
                <a:cs typeface="Arial" panose="020B0604020202020204" pitchFamily="34" charset="0"/>
              </a:rPr>
              <a:t> Later, when </a:t>
            </a:r>
            <a:r>
              <a:rPr lang="en-US" b="1" dirty="0">
                <a:effectLst/>
                <a:latin typeface="Calibri" panose="020F0502020204030204" pitchFamily="34" charset="0"/>
                <a:ea typeface="Calibri" panose="020F0502020204030204" pitchFamily="34" charset="0"/>
                <a:cs typeface="Arial" panose="020B0604020202020204" pitchFamily="34" charset="0"/>
              </a:rPr>
              <a:t>they grew richer</a:t>
            </a:r>
            <a:r>
              <a:rPr lang="en-US" dirty="0">
                <a:effectLst/>
                <a:latin typeface="Calibri" panose="020F0502020204030204" pitchFamily="34" charset="0"/>
                <a:ea typeface="Calibri" panose="020F0502020204030204" pitchFamily="34" charset="0"/>
                <a:cs typeface="Arial" panose="020B0604020202020204" pitchFamily="34" charset="0"/>
              </a:rPr>
              <a:t> and could afford a candelabrum of higher-quality material, </a:t>
            </a:r>
            <a:r>
              <a:rPr lang="en-US" b="1" dirty="0">
                <a:effectLst/>
                <a:latin typeface="Calibri" panose="020F0502020204030204" pitchFamily="34" charset="0"/>
                <a:ea typeface="Calibri" panose="020F0502020204030204" pitchFamily="34" charset="0"/>
                <a:cs typeface="Arial" panose="020B0604020202020204" pitchFamily="34" charset="0"/>
              </a:rPr>
              <a:t>they fashioned them from silver.</a:t>
            </a:r>
            <a:r>
              <a:rPr lang="en-US" dirty="0">
                <a:effectLst/>
                <a:latin typeface="Calibri" panose="020F0502020204030204" pitchFamily="34" charset="0"/>
                <a:ea typeface="Calibri" panose="020F0502020204030204" pitchFamily="34" charset="0"/>
                <a:cs typeface="Arial" panose="020B0604020202020204" pitchFamily="34" charset="0"/>
              </a:rPr>
              <a:t> When </a:t>
            </a:r>
            <a:r>
              <a:rPr lang="en-US" b="1" dirty="0">
                <a:effectLst/>
                <a:latin typeface="Calibri" panose="020F0502020204030204" pitchFamily="34" charset="0"/>
                <a:ea typeface="Calibri" panose="020F0502020204030204" pitchFamily="34" charset="0"/>
                <a:cs typeface="Arial" panose="020B0604020202020204" pitchFamily="34" charset="0"/>
              </a:rPr>
              <a:t>they grew even richer, they fashioned them from gold.</a:t>
            </a:r>
            <a:r>
              <a:rPr lang="en-US" dirty="0">
                <a:effectLst/>
                <a:latin typeface="Calibri" panose="020F0502020204030204" pitchFamily="34" charset="0"/>
                <a:ea typeface="Calibri" panose="020F0502020204030204" pitchFamily="34" charset="0"/>
                <a:cs typeface="Arial" panose="020B0604020202020204" pitchFamily="34" charset="0"/>
              </a:rPr>
              <a:t> Still, </a:t>
            </a:r>
            <a:r>
              <a:rPr lang="en-US" dirty="0" err="1">
                <a:effectLst/>
                <a:latin typeface="Calibri" panose="020F0502020204030204" pitchFamily="34" charset="0"/>
                <a:ea typeface="Calibri" panose="020F0502020204030204" pitchFamily="34" charset="0"/>
                <a:cs typeface="Arial" panose="020B0604020202020204" pitchFamily="34" charset="0"/>
              </a:rPr>
              <a:t>Abaye</a:t>
            </a:r>
            <a:r>
              <a:rPr lang="en-US" dirty="0">
                <a:effectLst/>
                <a:latin typeface="Calibri" panose="020F0502020204030204" pitchFamily="34" charset="0"/>
                <a:ea typeface="Calibri" panose="020F0502020204030204" pitchFamily="34" charset="0"/>
                <a:cs typeface="Arial" panose="020B0604020202020204" pitchFamily="34" charset="0"/>
              </a:rPr>
              <a:t> proves from this </a:t>
            </a:r>
            <a:r>
              <a:rPr lang="en-US" i="1" dirty="0" err="1">
                <a:effectLst/>
                <a:latin typeface="Calibri" panose="020F0502020204030204" pitchFamily="34" charset="0"/>
                <a:ea typeface="Calibri" panose="020F0502020204030204" pitchFamily="34" charset="0"/>
                <a:cs typeface="Arial" panose="020B0604020202020204" pitchFamily="34" charset="0"/>
              </a:rPr>
              <a:t>baraita</a:t>
            </a:r>
            <a:r>
              <a:rPr lang="en-US" dirty="0">
                <a:effectLst/>
                <a:latin typeface="Calibri" panose="020F0502020204030204" pitchFamily="34" charset="0"/>
                <a:ea typeface="Calibri" panose="020F0502020204030204" pitchFamily="34" charset="0"/>
                <a:cs typeface="Arial" panose="020B0604020202020204" pitchFamily="34" charset="0"/>
              </a:rPr>
              <a:t> that the prohibition against forming an image applies only to items that can be reconstructed in an accurate manner. Since this is not possible in the case of the moon, </a:t>
            </a:r>
            <a:r>
              <a:rPr lang="en-US" dirty="0" err="1">
                <a:effectLst/>
                <a:latin typeface="Calibri" panose="020F0502020204030204" pitchFamily="34" charset="0"/>
                <a:ea typeface="Calibri" panose="020F0502020204030204" pitchFamily="34" charset="0"/>
                <a:cs typeface="Arial" panose="020B0604020202020204" pitchFamily="34" charset="0"/>
              </a:rPr>
              <a:t>Rabban</a:t>
            </a:r>
            <a:r>
              <a:rPr lang="en-US" dirty="0">
                <a:effectLst/>
                <a:latin typeface="Calibri" panose="020F0502020204030204" pitchFamily="34" charset="0"/>
                <a:ea typeface="Calibri" panose="020F0502020204030204" pitchFamily="34" charset="0"/>
                <a:cs typeface="Arial" panose="020B0604020202020204" pitchFamily="34" charset="0"/>
              </a:rPr>
              <a:t> Gamliel’s forms were permitted. </a:t>
            </a:r>
          </a:p>
          <a:p>
            <a:pPr marL="0" indent="0">
              <a:buNone/>
            </a:pPr>
            <a:endParaRPr lang="en-US" sz="2400" dirty="0"/>
          </a:p>
        </p:txBody>
      </p:sp>
      <p:sp>
        <p:nvSpPr>
          <p:cNvPr id="4" name="Content Placeholder 3">
            <a:extLst>
              <a:ext uri="{FF2B5EF4-FFF2-40B4-BE49-F238E27FC236}">
                <a16:creationId xmlns:a16="http://schemas.microsoft.com/office/drawing/2014/main" id="{F438CC89-3C71-435F-A318-BCF7B45B7BC4}"/>
              </a:ext>
            </a:extLst>
          </p:cNvPr>
          <p:cNvSpPr>
            <a:spLocks noGrp="1"/>
          </p:cNvSpPr>
          <p:nvPr>
            <p:ph sz="half" idx="2"/>
          </p:nvPr>
        </p:nvSpPr>
        <p:spPr>
          <a:xfrm>
            <a:off x="8001000" y="1732449"/>
            <a:ext cx="3266557" cy="4333071"/>
          </a:xfrm>
        </p:spPr>
        <p:txBody>
          <a:bodyPr>
            <a:normAutofit fontScale="85000" lnSpcReduction="10000"/>
          </a:bodyPr>
          <a:lstStyle/>
          <a:p>
            <a:pPr marL="0" indent="0" algn="r" rtl="1">
              <a:buNone/>
            </a:pPr>
            <a:r>
              <a:rPr lang="he-IL" sz="1800" dirty="0">
                <a:effectLst/>
                <a:latin typeface="Calibri" panose="020F0502020204030204" pitchFamily="34" charset="0"/>
                <a:ea typeface="Calibri" panose="020F0502020204030204" pitchFamily="34" charset="0"/>
                <a:cs typeface="Arial" panose="020B0604020202020204" pitchFamily="34" charset="0"/>
              </a:rPr>
              <a:t>אָמְרוּ לוֹ מִשָּׁם רְאָיָיה </a:t>
            </a:r>
            <a:r>
              <a:rPr lang="he-IL" sz="1800" dirty="0" err="1">
                <a:effectLst/>
                <a:latin typeface="Calibri" panose="020F0502020204030204" pitchFamily="34" charset="0"/>
                <a:ea typeface="Calibri" panose="020F0502020204030204" pitchFamily="34" charset="0"/>
                <a:cs typeface="Arial" panose="020B0604020202020204" pitchFamily="34" charset="0"/>
              </a:rPr>
              <a:t>שַׁפּוּדִין</a:t>
            </a:r>
            <a:r>
              <a:rPr lang="he-IL" sz="1800" dirty="0">
                <a:effectLst/>
                <a:latin typeface="Calibri" panose="020F0502020204030204" pitchFamily="34" charset="0"/>
                <a:ea typeface="Calibri" panose="020F0502020204030204" pitchFamily="34" charset="0"/>
                <a:cs typeface="Arial" panose="020B0604020202020204" pitchFamily="34" charset="0"/>
              </a:rPr>
              <a:t> שֶׁל בַּרְזֶל הָיוּ וְחִיפּוּם </a:t>
            </a:r>
            <a:r>
              <a:rPr lang="he-IL" sz="1800" dirty="0" err="1">
                <a:effectLst/>
                <a:latin typeface="Calibri" panose="020F0502020204030204" pitchFamily="34" charset="0"/>
                <a:ea typeface="Calibri" panose="020F0502020204030204" pitchFamily="34" charset="0"/>
                <a:cs typeface="Arial" panose="020B0604020202020204" pitchFamily="34" charset="0"/>
              </a:rPr>
              <a:t>בְּבַעַץ</a:t>
            </a:r>
            <a:r>
              <a:rPr lang="he-IL" sz="1800" dirty="0">
                <a:effectLst/>
                <a:latin typeface="Calibri" panose="020F0502020204030204" pitchFamily="34" charset="0"/>
                <a:ea typeface="Calibri" panose="020F0502020204030204" pitchFamily="34" charset="0"/>
                <a:cs typeface="Arial" panose="020B0604020202020204" pitchFamily="34" charset="0"/>
              </a:rPr>
              <a:t> הֶעֱשִׁירוּ </a:t>
            </a:r>
            <a:r>
              <a:rPr lang="he-IL" sz="1800" dirty="0" err="1">
                <a:effectLst/>
                <a:latin typeface="Calibri" panose="020F0502020204030204" pitchFamily="34" charset="0"/>
                <a:ea typeface="Calibri" panose="020F0502020204030204" pitchFamily="34" charset="0"/>
                <a:cs typeface="Arial" panose="020B0604020202020204" pitchFamily="34" charset="0"/>
              </a:rPr>
              <a:t>עֲשָׂאוּם</a:t>
            </a:r>
            <a:r>
              <a:rPr lang="he-IL" sz="1800" dirty="0">
                <a:effectLst/>
                <a:latin typeface="Calibri" panose="020F0502020204030204" pitchFamily="34" charset="0"/>
                <a:ea typeface="Calibri" panose="020F0502020204030204" pitchFamily="34" charset="0"/>
                <a:cs typeface="Arial" panose="020B0604020202020204" pitchFamily="34" charset="0"/>
              </a:rPr>
              <a:t> שֶׁל כֶּסֶף חָזְרוּ הֶעֱשִׁירוּ </a:t>
            </a:r>
            <a:r>
              <a:rPr lang="he-IL" sz="1800" dirty="0" err="1">
                <a:effectLst/>
                <a:latin typeface="Calibri" panose="020F0502020204030204" pitchFamily="34" charset="0"/>
                <a:ea typeface="Calibri" panose="020F0502020204030204" pitchFamily="34" charset="0"/>
                <a:cs typeface="Arial" panose="020B0604020202020204" pitchFamily="34" charset="0"/>
              </a:rPr>
              <a:t>עֲשָׂאוּם</a:t>
            </a:r>
            <a:r>
              <a:rPr lang="he-IL" sz="1800" dirty="0">
                <a:effectLst/>
                <a:latin typeface="Calibri" panose="020F0502020204030204" pitchFamily="34" charset="0"/>
                <a:ea typeface="Calibri" panose="020F0502020204030204" pitchFamily="34" charset="0"/>
                <a:cs typeface="Arial" panose="020B0604020202020204" pitchFamily="34" charset="0"/>
              </a:rPr>
              <a:t> שֶׁל זָהָב</a:t>
            </a:r>
            <a:endParaRPr lang="en-US" dirty="0"/>
          </a:p>
        </p:txBody>
      </p:sp>
    </p:spTree>
    <p:extLst>
      <p:ext uri="{BB962C8B-B14F-4D97-AF65-F5344CB8AC3E}">
        <p14:creationId xmlns:p14="http://schemas.microsoft.com/office/powerpoint/2010/main" val="31224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6183-E822-4F95-83C4-CB380F73EC43}"/>
              </a:ext>
            </a:extLst>
          </p:cNvPr>
          <p:cNvSpPr>
            <a:spLocks noGrp="1"/>
          </p:cNvSpPr>
          <p:nvPr>
            <p:ph type="title"/>
          </p:nvPr>
        </p:nvSpPr>
        <p:spPr/>
        <p:txBody>
          <a:bodyPr/>
          <a:lstStyle/>
          <a:p>
            <a:r>
              <a:rPr lang="en-US" dirty="0"/>
              <a:t>Only all four faces of angels</a:t>
            </a:r>
          </a:p>
        </p:txBody>
      </p:sp>
      <p:sp>
        <p:nvSpPr>
          <p:cNvPr id="3" name="Content Placeholder 2">
            <a:extLst>
              <a:ext uri="{FF2B5EF4-FFF2-40B4-BE49-F238E27FC236}">
                <a16:creationId xmlns:a16="http://schemas.microsoft.com/office/drawing/2014/main" id="{624544C3-87BF-4B14-B058-A97FF5D9D959}"/>
              </a:ext>
            </a:extLst>
          </p:cNvPr>
          <p:cNvSpPr>
            <a:spLocks noGrp="1"/>
          </p:cNvSpPr>
          <p:nvPr>
            <p:ph sz="half" idx="1"/>
          </p:nvPr>
        </p:nvSpPr>
        <p:spPr>
          <a:xfrm>
            <a:off x="838199" y="1825625"/>
            <a:ext cx="7025641" cy="4351338"/>
          </a:xfrm>
        </p:spPr>
        <p:txBody>
          <a:bodyPr>
            <a:normAutofit lnSpcReduction="10000"/>
          </a:bodyPr>
          <a:lstStyle/>
          <a:p>
            <a:pPr marL="0" indent="0" algn="just">
              <a:buNone/>
            </a:pPr>
            <a:r>
              <a:rPr lang="en-US" sz="2400" dirty="0">
                <a:effectLst/>
                <a:latin typeface="Calibri" panose="020F0502020204030204" pitchFamily="34" charset="0"/>
                <a:ea typeface="Calibri" panose="020F0502020204030204" pitchFamily="34" charset="0"/>
                <a:cs typeface="Arial" panose="020B0604020202020204" pitchFamily="34" charset="0"/>
              </a:rPr>
              <a:t>The </a:t>
            </a:r>
            <a:r>
              <a:rPr lang="en-US" sz="2400" dirty="0" err="1">
                <a:effectLst/>
                <a:latin typeface="Calibri" panose="020F0502020204030204" pitchFamily="34" charset="0"/>
                <a:ea typeface="Calibri" panose="020F0502020204030204" pitchFamily="34" charset="0"/>
                <a:cs typeface="Arial" panose="020B0604020202020204" pitchFamily="34" charset="0"/>
              </a:rPr>
              <a:t>Gemara</a:t>
            </a:r>
            <a:r>
              <a:rPr lang="en-US" sz="2400" dirty="0">
                <a:effectLst/>
                <a:latin typeface="Calibri" panose="020F0502020204030204" pitchFamily="34" charset="0"/>
                <a:ea typeface="Calibri" panose="020F0502020204030204" pitchFamily="34" charset="0"/>
                <a:cs typeface="Arial" panose="020B0604020202020204" pitchFamily="34" charset="0"/>
              </a:rPr>
              <a:t> asks: </a:t>
            </a:r>
            <a:r>
              <a:rPr lang="en-US" sz="2400" b="1" dirty="0">
                <a:effectLst/>
                <a:latin typeface="Calibri" panose="020F0502020204030204" pitchFamily="34" charset="0"/>
                <a:ea typeface="Calibri" panose="020F0502020204030204" pitchFamily="34" charset="0"/>
                <a:cs typeface="Arial" panose="020B0604020202020204" pitchFamily="34" charset="0"/>
              </a:rPr>
              <a:t>And is it</a:t>
            </a:r>
            <a:r>
              <a:rPr lang="en-US" sz="2400" dirty="0">
                <a:effectLst/>
                <a:latin typeface="Calibri" panose="020F0502020204030204" pitchFamily="34" charset="0"/>
                <a:ea typeface="Calibri" panose="020F0502020204030204" pitchFamily="34" charset="0"/>
                <a:cs typeface="Arial" panose="020B0604020202020204" pitchFamily="34" charset="0"/>
              </a:rPr>
              <a:t> really </a:t>
            </a:r>
            <a:r>
              <a:rPr lang="en-US" sz="2400" b="1" dirty="0">
                <a:effectLst/>
                <a:latin typeface="Calibri" panose="020F0502020204030204" pitchFamily="34" charset="0"/>
                <a:ea typeface="Calibri" panose="020F0502020204030204" pitchFamily="34" charset="0"/>
                <a:cs typeface="Arial" panose="020B0604020202020204" pitchFamily="34" charset="0"/>
              </a:rPr>
              <a:t>permitted</a:t>
            </a:r>
            <a:r>
              <a:rPr lang="en-US" sz="2400" dirty="0">
                <a:effectLst/>
                <a:latin typeface="Calibri" panose="020F0502020204030204" pitchFamily="34" charset="0"/>
                <a:ea typeface="Calibri" panose="020F0502020204030204" pitchFamily="34" charset="0"/>
                <a:cs typeface="Arial" panose="020B0604020202020204" pitchFamily="34" charset="0"/>
              </a:rPr>
              <a:t> to form images of </a:t>
            </a:r>
            <a:r>
              <a:rPr lang="en-US" sz="2400" b="1" dirty="0">
                <a:effectLst/>
                <a:latin typeface="Calibri" panose="020F0502020204030204" pitchFamily="34" charset="0"/>
                <a:ea typeface="Calibri" panose="020F0502020204030204" pitchFamily="34" charset="0"/>
                <a:cs typeface="Arial" panose="020B0604020202020204" pitchFamily="34" charset="0"/>
              </a:rPr>
              <a:t>those attendants</a:t>
            </a:r>
            <a:r>
              <a:rPr lang="en-US" sz="2400" dirty="0">
                <a:effectLst/>
                <a:latin typeface="Calibri" panose="020F0502020204030204" pitchFamily="34" charset="0"/>
                <a:ea typeface="Calibri" panose="020F0502020204030204" pitchFamily="34" charset="0"/>
                <a:cs typeface="Arial" panose="020B0604020202020204" pitchFamily="34" charset="0"/>
              </a:rPr>
              <a:t> concerning </a:t>
            </a:r>
            <a:r>
              <a:rPr lang="en-US" sz="2400" b="1" dirty="0">
                <a:effectLst/>
                <a:latin typeface="Calibri" panose="020F0502020204030204" pitchFamily="34" charset="0"/>
                <a:ea typeface="Calibri" panose="020F0502020204030204" pitchFamily="34" charset="0"/>
                <a:cs typeface="Arial" panose="020B0604020202020204" pitchFamily="34" charset="0"/>
              </a:rPr>
              <a:t>which it is impossible to reproduce their likeness? Isn’t it taught</a:t>
            </a:r>
            <a:r>
              <a:rPr lang="en-US" sz="2400" dirty="0">
                <a:effectLst/>
                <a:latin typeface="Calibri" panose="020F0502020204030204" pitchFamily="34" charset="0"/>
                <a:ea typeface="Calibri" panose="020F0502020204030204" pitchFamily="34" charset="0"/>
                <a:cs typeface="Arial" panose="020B0604020202020204" pitchFamily="34" charset="0"/>
              </a:rPr>
              <a:t> in a </a:t>
            </a:r>
            <a:r>
              <a:rPr lang="en-US" sz="2400" i="1" dirty="0" err="1">
                <a:effectLst/>
                <a:latin typeface="Calibri" panose="020F0502020204030204" pitchFamily="34" charset="0"/>
                <a:ea typeface="Calibri" panose="020F0502020204030204" pitchFamily="34" charset="0"/>
                <a:cs typeface="Arial" panose="020B0604020202020204" pitchFamily="34" charset="0"/>
              </a:rPr>
              <a:t>baraita</a:t>
            </a:r>
            <a:r>
              <a:rPr lang="en-US" sz="2400" dirty="0">
                <a:effectLst/>
                <a:latin typeface="Calibri" panose="020F0502020204030204" pitchFamily="34" charset="0"/>
                <a:ea typeface="Calibri" panose="020F0502020204030204" pitchFamily="34" charset="0"/>
                <a:cs typeface="Arial" panose="020B0604020202020204" pitchFamily="34" charset="0"/>
              </a:rPr>
              <a:t> that the verse: </a:t>
            </a:r>
            <a:r>
              <a:rPr lang="en-US" sz="2400" b="1" dirty="0">
                <a:effectLst/>
                <a:latin typeface="Calibri" panose="020F0502020204030204" pitchFamily="34" charset="0"/>
                <a:ea typeface="Calibri" panose="020F0502020204030204" pitchFamily="34" charset="0"/>
                <a:cs typeface="Arial" panose="020B0604020202020204" pitchFamily="34" charset="0"/>
              </a:rPr>
              <a:t>“You shall not make with Me</a:t>
            </a:r>
            <a:r>
              <a:rPr lang="en-US" sz="2400" dirty="0">
                <a:effectLst/>
                <a:latin typeface="Calibri" panose="020F0502020204030204" pitchFamily="34" charset="0"/>
                <a:ea typeface="Calibri" panose="020F0502020204030204" pitchFamily="34" charset="0"/>
                <a:cs typeface="Arial" panose="020B0604020202020204" pitchFamily="34" charset="0"/>
              </a:rPr>
              <a:t> gods of silver” (Exodus 20:19), comes to teach: </a:t>
            </a:r>
            <a:r>
              <a:rPr lang="en-US" sz="2400" b="1" dirty="0">
                <a:effectLst/>
                <a:latin typeface="Calibri" panose="020F0502020204030204" pitchFamily="34" charset="0"/>
                <a:ea typeface="Calibri" panose="020F0502020204030204" pitchFamily="34" charset="0"/>
                <a:cs typeface="Arial" panose="020B0604020202020204" pitchFamily="34" charset="0"/>
              </a:rPr>
              <a:t>You shall not make images of My attendants that serve before Me on high.</a:t>
            </a:r>
            <a:r>
              <a:rPr lang="en-US" sz="2400" dirty="0">
                <a:effectLst/>
                <a:latin typeface="Calibri" panose="020F0502020204030204" pitchFamily="34" charset="0"/>
                <a:ea typeface="Calibri" panose="020F0502020204030204" pitchFamily="34" charset="0"/>
                <a:cs typeface="Arial" panose="020B0604020202020204" pitchFamily="34" charset="0"/>
              </a:rPr>
              <a:t> Apparently, this includes the sun and the moon. </a:t>
            </a:r>
          </a:p>
          <a:p>
            <a:pPr marL="0" indent="0" algn="just">
              <a:buNone/>
            </a:pPr>
            <a:r>
              <a:rPr lang="en-US" sz="2400" b="1" dirty="0" err="1">
                <a:effectLst/>
                <a:latin typeface="Calibri" panose="020F0502020204030204" pitchFamily="34" charset="0"/>
                <a:ea typeface="Calibri" panose="020F0502020204030204" pitchFamily="34" charset="0"/>
                <a:cs typeface="Arial" panose="020B0604020202020204" pitchFamily="34" charset="0"/>
              </a:rPr>
              <a:t>Abaye</a:t>
            </a:r>
            <a:r>
              <a:rPr lang="en-US" sz="2400" b="1" dirty="0">
                <a:effectLst/>
                <a:latin typeface="Calibri" panose="020F0502020204030204" pitchFamily="34" charset="0"/>
                <a:ea typeface="Calibri" panose="020F0502020204030204" pitchFamily="34" charset="0"/>
                <a:cs typeface="Arial" panose="020B0604020202020204" pitchFamily="34" charset="0"/>
              </a:rPr>
              <a:t> said:</a:t>
            </a:r>
            <a:r>
              <a:rPr lang="en-US" sz="2400" dirty="0">
                <a:effectLst/>
                <a:latin typeface="Calibri" panose="020F0502020204030204" pitchFamily="34" charset="0"/>
                <a:ea typeface="Calibri" panose="020F0502020204030204" pitchFamily="34" charset="0"/>
                <a:cs typeface="Arial" panose="020B0604020202020204" pitchFamily="34" charset="0"/>
              </a:rPr>
              <a:t> This does not include the sun and the moon, as </a:t>
            </a:r>
            <a:r>
              <a:rPr lang="en-US" sz="2400" b="1" dirty="0">
                <a:effectLst/>
                <a:latin typeface="Calibri" panose="020F0502020204030204" pitchFamily="34" charset="0"/>
                <a:ea typeface="Calibri" panose="020F0502020204030204" pitchFamily="34" charset="0"/>
                <a:cs typeface="Arial" panose="020B0604020202020204" pitchFamily="34" charset="0"/>
              </a:rPr>
              <a:t>the Torah prohibited only</a:t>
            </a:r>
            <a:r>
              <a:rPr lang="en-US" sz="2400" dirty="0">
                <a:effectLst/>
                <a:latin typeface="Calibri" panose="020F0502020204030204" pitchFamily="34" charset="0"/>
                <a:ea typeface="Calibri" panose="020F0502020204030204" pitchFamily="34" charset="0"/>
                <a:cs typeface="Arial" panose="020B0604020202020204" pitchFamily="34" charset="0"/>
              </a:rPr>
              <a:t> the fashioning of </a:t>
            </a:r>
            <a:r>
              <a:rPr lang="en-US" sz="2400" b="1" dirty="0">
                <a:effectLst/>
                <a:latin typeface="Calibri" panose="020F0502020204030204" pitchFamily="34" charset="0"/>
                <a:ea typeface="Calibri" panose="020F0502020204030204" pitchFamily="34" charset="0"/>
                <a:cs typeface="Arial" panose="020B0604020202020204" pitchFamily="34" charset="0"/>
              </a:rPr>
              <a:t>an image of</a:t>
            </a:r>
            <a:r>
              <a:rPr lang="en-US" sz="2400" dirty="0">
                <a:effectLst/>
                <a:latin typeface="Calibri" panose="020F0502020204030204" pitchFamily="34" charset="0"/>
                <a:ea typeface="Calibri" panose="020F0502020204030204" pitchFamily="34" charset="0"/>
                <a:cs typeface="Arial" panose="020B0604020202020204" pitchFamily="34" charset="0"/>
              </a:rPr>
              <a:t> all </a:t>
            </a:r>
            <a:r>
              <a:rPr lang="en-US" sz="2400" b="1" dirty="0">
                <a:effectLst/>
                <a:latin typeface="Calibri" panose="020F0502020204030204" pitchFamily="34" charset="0"/>
                <a:ea typeface="Calibri" panose="020F0502020204030204" pitchFamily="34" charset="0"/>
                <a:cs typeface="Arial" panose="020B0604020202020204" pitchFamily="34" charset="0"/>
              </a:rPr>
              <a:t>four faces</a:t>
            </a:r>
            <a:r>
              <a:rPr lang="en-US" sz="2400" dirty="0">
                <a:effectLst/>
                <a:latin typeface="Calibri" panose="020F0502020204030204" pitchFamily="34" charset="0"/>
                <a:ea typeface="Calibri" panose="020F0502020204030204" pitchFamily="34" charset="0"/>
                <a:cs typeface="Arial" panose="020B0604020202020204" pitchFamily="34" charset="0"/>
              </a:rPr>
              <a:t> of the creatures of the Heavenly Chariot </a:t>
            </a:r>
            <a:r>
              <a:rPr lang="en-US" sz="2400" b="1" dirty="0">
                <a:effectLst/>
                <a:latin typeface="Calibri" panose="020F0502020204030204" pitchFamily="34" charset="0"/>
                <a:ea typeface="Calibri" panose="020F0502020204030204" pitchFamily="34" charset="0"/>
                <a:cs typeface="Arial" panose="020B0604020202020204" pitchFamily="34" charset="0"/>
              </a:rPr>
              <a:t>together</a:t>
            </a:r>
            <a:r>
              <a:rPr lang="en-US" sz="2400" dirty="0">
                <a:effectLst/>
                <a:latin typeface="Calibri" panose="020F0502020204030204" pitchFamily="34" charset="0"/>
                <a:ea typeface="Calibri" panose="020F0502020204030204" pitchFamily="34" charset="0"/>
                <a:cs typeface="Arial" panose="020B0604020202020204" pitchFamily="34" charset="0"/>
              </a:rPr>
              <a:t> (see Ezekiel, chapter 1). However, all other images, which are not the likeness of the ministering angels, are permitted. </a:t>
            </a:r>
          </a:p>
          <a:p>
            <a:pPr marL="0" indent="0">
              <a:buNone/>
            </a:pPr>
            <a:endParaRPr lang="en-US" sz="2800" dirty="0"/>
          </a:p>
        </p:txBody>
      </p:sp>
      <p:sp>
        <p:nvSpPr>
          <p:cNvPr id="4" name="Content Placeholder 3">
            <a:extLst>
              <a:ext uri="{FF2B5EF4-FFF2-40B4-BE49-F238E27FC236}">
                <a16:creationId xmlns:a16="http://schemas.microsoft.com/office/drawing/2014/main" id="{061F35F0-8F2F-4094-A1A9-949A3C4E2611}"/>
              </a:ext>
            </a:extLst>
          </p:cNvPr>
          <p:cNvSpPr>
            <a:spLocks noGrp="1"/>
          </p:cNvSpPr>
          <p:nvPr>
            <p:ph sz="half" idx="2"/>
          </p:nvPr>
        </p:nvSpPr>
        <p:spPr>
          <a:xfrm>
            <a:off x="8168640" y="1825625"/>
            <a:ext cx="3185159" cy="4351338"/>
          </a:xfrm>
        </p:spPr>
        <p:txBody>
          <a:bodyPr>
            <a:normAutofit lnSpcReduction="10000"/>
          </a:bodyPr>
          <a:lstStyle/>
          <a:p>
            <a:pPr marL="0" indent="0" algn="just" rtl="1">
              <a:buNone/>
            </a:pPr>
            <a:r>
              <a:rPr lang="he-IL" sz="2400" dirty="0">
                <a:effectLst/>
                <a:latin typeface="Calibri" panose="020F0502020204030204" pitchFamily="34" charset="0"/>
                <a:ea typeface="Calibri" panose="020F0502020204030204" pitchFamily="34" charset="0"/>
                <a:cs typeface="Arial" panose="020B0604020202020204" pitchFamily="34" charset="0"/>
              </a:rPr>
              <a:t>וְשַׁמָּשִׁין שֶׁאִי אֶפְשָׁר לַעֲשׂוֹת כְּמוֹתָן מִי שְׁרֵי וְהָתַנְיָא לֹא תַעֲשׂוּן אִתִּי לֹא תַּעֲשׂוּן כִּדְמוּת שַׁמָּשַׁיי </a:t>
            </a:r>
            <a:r>
              <a:rPr lang="he-IL" sz="2400" dirty="0" err="1">
                <a:effectLst/>
                <a:latin typeface="Calibri" panose="020F0502020204030204" pitchFamily="34" charset="0"/>
                <a:ea typeface="Calibri" panose="020F0502020204030204" pitchFamily="34" charset="0"/>
                <a:cs typeface="Arial" panose="020B0604020202020204" pitchFamily="34" charset="0"/>
              </a:rPr>
              <a:t>הַמְשַׁמְּשִׁין</a:t>
            </a:r>
            <a:r>
              <a:rPr lang="he-IL" sz="2400" dirty="0">
                <a:effectLst/>
                <a:latin typeface="Calibri" panose="020F0502020204030204" pitchFamily="34" charset="0"/>
                <a:ea typeface="Calibri" panose="020F0502020204030204" pitchFamily="34" charset="0"/>
                <a:cs typeface="Arial" panose="020B0604020202020204" pitchFamily="34" charset="0"/>
              </a:rPr>
              <a:t> לְפָנַי בַּמָּרוֹם אָמַר </a:t>
            </a:r>
            <a:r>
              <a:rPr lang="he-IL" sz="2400" dirty="0" err="1">
                <a:effectLst/>
                <a:latin typeface="Calibri" panose="020F0502020204030204" pitchFamily="34" charset="0"/>
                <a:ea typeface="Calibri" panose="020F0502020204030204" pitchFamily="34" charset="0"/>
                <a:cs typeface="Arial" panose="020B0604020202020204" pitchFamily="34" charset="0"/>
              </a:rPr>
              <a:t>אַבָּיֵי</a:t>
            </a:r>
            <a:r>
              <a:rPr lang="he-IL" sz="2400" dirty="0">
                <a:effectLst/>
                <a:latin typeface="Calibri" panose="020F0502020204030204" pitchFamily="34" charset="0"/>
                <a:ea typeface="Calibri" panose="020F0502020204030204" pitchFamily="34" charset="0"/>
                <a:cs typeface="Arial" panose="020B0604020202020204" pitchFamily="34" charset="0"/>
              </a:rPr>
              <a:t> לֹא אָסְרָה תּוֹרָה אֶלָּא דְּמוּת אַרְבָּעָה פָּנִים בַּהֲדֵי הֲדָדֵי</a:t>
            </a:r>
            <a:endParaRPr lang="en-US" sz="2800" dirty="0"/>
          </a:p>
        </p:txBody>
      </p:sp>
    </p:spTree>
    <p:extLst>
      <p:ext uri="{BB962C8B-B14F-4D97-AF65-F5344CB8AC3E}">
        <p14:creationId xmlns:p14="http://schemas.microsoft.com/office/powerpoint/2010/main" val="422137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1C80-B9CB-4A30-A534-43199DDCA8F2}"/>
              </a:ext>
            </a:extLst>
          </p:cNvPr>
          <p:cNvSpPr>
            <a:spLocks noGrp="1"/>
          </p:cNvSpPr>
          <p:nvPr>
            <p:ph type="title"/>
          </p:nvPr>
        </p:nvSpPr>
        <p:spPr/>
        <p:txBody>
          <a:bodyPr/>
          <a:lstStyle/>
          <a:p>
            <a:r>
              <a:rPr lang="en-US" dirty="0"/>
              <a:t>Don’t make a man</a:t>
            </a:r>
          </a:p>
        </p:txBody>
      </p:sp>
      <p:sp>
        <p:nvSpPr>
          <p:cNvPr id="3" name="Content Placeholder 2">
            <a:extLst>
              <a:ext uri="{FF2B5EF4-FFF2-40B4-BE49-F238E27FC236}">
                <a16:creationId xmlns:a16="http://schemas.microsoft.com/office/drawing/2014/main" id="{A56D4843-3F83-4532-8437-AEB1E9B5D649}"/>
              </a:ext>
            </a:extLst>
          </p:cNvPr>
          <p:cNvSpPr>
            <a:spLocks noGrp="1"/>
          </p:cNvSpPr>
          <p:nvPr>
            <p:ph sz="half" idx="1"/>
          </p:nvPr>
        </p:nvSpPr>
        <p:spPr>
          <a:xfrm>
            <a:off x="913795" y="1732448"/>
            <a:ext cx="7254845" cy="4515951"/>
          </a:xfrm>
        </p:spPr>
        <p:txBody>
          <a:bodyPr>
            <a:normAutofit/>
          </a:bodyPr>
          <a:lstStyle/>
          <a:p>
            <a:pPr marL="0" indent="0" algn="just">
              <a:buNone/>
            </a:pPr>
            <a:r>
              <a:rPr lang="en-US" sz="2400" dirty="0">
                <a:effectLst/>
                <a:latin typeface="Calibri" panose="020F0502020204030204" pitchFamily="34" charset="0"/>
                <a:ea typeface="Calibri" panose="020F0502020204030204" pitchFamily="34" charset="0"/>
                <a:cs typeface="Arial" panose="020B0604020202020204" pitchFamily="34" charset="0"/>
              </a:rPr>
              <a:t>The </a:t>
            </a:r>
            <a:r>
              <a:rPr lang="en-US" sz="2400" dirty="0" err="1">
                <a:effectLst/>
                <a:latin typeface="Calibri" panose="020F0502020204030204" pitchFamily="34" charset="0"/>
                <a:ea typeface="Calibri" panose="020F0502020204030204" pitchFamily="34" charset="0"/>
                <a:cs typeface="Arial" panose="020B0604020202020204" pitchFamily="34" charset="0"/>
              </a:rPr>
              <a:t>Gemara</a:t>
            </a:r>
            <a:r>
              <a:rPr lang="en-US" sz="2400" dirty="0">
                <a:effectLst/>
                <a:latin typeface="Calibri" panose="020F0502020204030204" pitchFamily="34" charset="0"/>
                <a:ea typeface="Calibri" panose="020F0502020204030204" pitchFamily="34" charset="0"/>
                <a:cs typeface="Arial" panose="020B0604020202020204" pitchFamily="34" charset="0"/>
              </a:rPr>
              <a:t> raises a difficulty: </a:t>
            </a:r>
            <a:r>
              <a:rPr lang="en-US" sz="2400" b="1" dirty="0">
                <a:effectLst/>
                <a:latin typeface="Calibri" panose="020F0502020204030204" pitchFamily="34" charset="0"/>
                <a:ea typeface="Calibri" panose="020F0502020204030204" pitchFamily="34" charset="0"/>
                <a:cs typeface="Arial" panose="020B0604020202020204" pitchFamily="34" charset="0"/>
              </a:rPr>
              <a:t>However, if</a:t>
            </a:r>
            <a:r>
              <a:rPr lang="en-US" sz="2400" dirty="0">
                <a:effectLst/>
                <a:latin typeface="Calibri" panose="020F0502020204030204" pitchFamily="34" charset="0"/>
                <a:ea typeface="Calibri" panose="020F0502020204030204" pitchFamily="34" charset="0"/>
                <a:cs typeface="Arial" panose="020B0604020202020204" pitchFamily="34" charset="0"/>
              </a:rPr>
              <a:t> that is </a:t>
            </a:r>
            <a:r>
              <a:rPr lang="en-US" sz="2400" b="1" dirty="0">
                <a:effectLst/>
                <a:latin typeface="Calibri" panose="020F0502020204030204" pitchFamily="34" charset="0"/>
                <a:ea typeface="Calibri" panose="020F0502020204030204" pitchFamily="34" charset="0"/>
                <a:cs typeface="Arial" panose="020B0604020202020204" pitchFamily="34" charset="0"/>
              </a:rPr>
              <a:t>so, let</a:t>
            </a:r>
            <a:r>
              <a:rPr lang="en-US" sz="2400" dirty="0">
                <a:effectLst/>
                <a:latin typeface="Calibri" panose="020F0502020204030204" pitchFamily="34" charset="0"/>
                <a:ea typeface="Calibri" panose="020F0502020204030204" pitchFamily="34" charset="0"/>
                <a:cs typeface="Arial" panose="020B0604020202020204" pitchFamily="34" charset="0"/>
              </a:rPr>
              <a:t> the fashioning of an image of </a:t>
            </a:r>
            <a:r>
              <a:rPr lang="en-US" sz="2400" b="1" dirty="0">
                <a:effectLst/>
                <a:latin typeface="Calibri" panose="020F0502020204030204" pitchFamily="34" charset="0"/>
                <a:ea typeface="Calibri" panose="020F0502020204030204" pitchFamily="34" charset="0"/>
                <a:cs typeface="Arial" panose="020B0604020202020204" pitchFamily="34" charset="0"/>
              </a:rPr>
              <a:t>a human face [</a:t>
            </a:r>
            <a:r>
              <a:rPr lang="en-US" sz="2400" b="1" i="1" dirty="0" err="1">
                <a:effectLst/>
                <a:latin typeface="Calibri" panose="020F0502020204030204" pitchFamily="34" charset="0"/>
                <a:ea typeface="Calibri" panose="020F0502020204030204" pitchFamily="34" charset="0"/>
                <a:cs typeface="Arial" panose="020B0604020202020204" pitchFamily="34" charset="0"/>
              </a:rPr>
              <a:t>partzuf</a:t>
            </a:r>
            <a:r>
              <a:rPr lang="en-US" sz="2400" b="1" dirty="0">
                <a:effectLst/>
                <a:latin typeface="Calibri" panose="020F0502020204030204" pitchFamily="34" charset="0"/>
                <a:ea typeface="Calibri" panose="020F0502020204030204" pitchFamily="34" charset="0"/>
                <a:cs typeface="Arial" panose="020B0604020202020204" pitchFamily="34" charset="0"/>
              </a:rPr>
              <a:t> ] alone be permitted. Why,</a:t>
            </a:r>
            <a:r>
              <a:rPr lang="en-US" sz="2400" dirty="0">
                <a:effectLst/>
                <a:latin typeface="Calibri" panose="020F0502020204030204" pitchFamily="34" charset="0"/>
                <a:ea typeface="Calibri" panose="020F0502020204030204" pitchFamily="34" charset="0"/>
                <a:cs typeface="Arial" panose="020B0604020202020204" pitchFamily="34" charset="0"/>
              </a:rPr>
              <a:t> then, </a:t>
            </a:r>
            <a:r>
              <a:rPr lang="en-US" sz="2400" b="1" dirty="0">
                <a:effectLst/>
                <a:latin typeface="Calibri" panose="020F0502020204030204" pitchFamily="34" charset="0"/>
                <a:ea typeface="Calibri" panose="020F0502020204030204" pitchFamily="34" charset="0"/>
                <a:cs typeface="Arial" panose="020B0604020202020204" pitchFamily="34" charset="0"/>
              </a:rPr>
              <a:t>is it taught</a:t>
            </a:r>
            <a:r>
              <a:rPr lang="en-US" sz="2400" dirty="0">
                <a:effectLst/>
                <a:latin typeface="Calibri" panose="020F0502020204030204" pitchFamily="34" charset="0"/>
                <a:ea typeface="Calibri" panose="020F0502020204030204" pitchFamily="34" charset="0"/>
                <a:cs typeface="Arial" panose="020B0604020202020204" pitchFamily="34" charset="0"/>
              </a:rPr>
              <a:t> in a </a:t>
            </a:r>
            <a:r>
              <a:rPr lang="en-US" sz="2400" i="1" dirty="0" err="1">
                <a:effectLst/>
                <a:latin typeface="Calibri" panose="020F0502020204030204" pitchFamily="34" charset="0"/>
                <a:ea typeface="Calibri" panose="020F0502020204030204" pitchFamily="34" charset="0"/>
                <a:cs typeface="Arial" panose="020B0604020202020204" pitchFamily="34" charset="0"/>
              </a:rPr>
              <a:t>baraita</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b="1" dirty="0">
                <a:effectLst/>
                <a:latin typeface="Calibri" panose="020F0502020204030204" pitchFamily="34" charset="0"/>
                <a:ea typeface="Calibri" panose="020F0502020204030204" pitchFamily="34" charset="0"/>
                <a:cs typeface="Arial" panose="020B0604020202020204" pitchFamily="34" charset="0"/>
              </a:rPr>
              <a:t>All faces are permitted</a:t>
            </a:r>
            <a:r>
              <a:rPr lang="en-US" sz="2400" dirty="0">
                <a:effectLst/>
                <a:latin typeface="Calibri" panose="020F0502020204030204" pitchFamily="34" charset="0"/>
                <a:ea typeface="Calibri" panose="020F0502020204030204" pitchFamily="34" charset="0"/>
                <a:cs typeface="Arial" panose="020B0604020202020204" pitchFamily="34" charset="0"/>
              </a:rPr>
              <a:t> for ornamental purposes, </a:t>
            </a:r>
            <a:r>
              <a:rPr lang="en-US" sz="2400" b="1" dirty="0">
                <a:effectLst/>
                <a:latin typeface="Calibri" panose="020F0502020204030204" pitchFamily="34" charset="0"/>
                <a:ea typeface="Calibri" panose="020F0502020204030204" pitchFamily="34" charset="0"/>
                <a:cs typeface="Arial" panose="020B0604020202020204" pitchFamily="34" charset="0"/>
              </a:rPr>
              <a:t>except for the face of a person? </a:t>
            </a:r>
          </a:p>
          <a:p>
            <a:pPr marL="0" indent="0" algn="just">
              <a:buNone/>
            </a:pPr>
            <a:r>
              <a:rPr lang="en-US" sz="2400" b="1" dirty="0" err="1">
                <a:effectLst/>
                <a:latin typeface="Calibri" panose="020F0502020204030204" pitchFamily="34" charset="0"/>
                <a:ea typeface="Calibri" panose="020F0502020204030204" pitchFamily="34" charset="0"/>
                <a:cs typeface="Arial" panose="020B0604020202020204" pitchFamily="34" charset="0"/>
              </a:rPr>
              <a:t>Rav</a:t>
            </a:r>
            <a:r>
              <a:rPr lang="en-US" sz="2400" b="1" dirty="0">
                <a:effectLst/>
                <a:latin typeface="Calibri" panose="020F0502020204030204" pitchFamily="34" charset="0"/>
                <a:ea typeface="Calibri" panose="020F0502020204030204" pitchFamily="34" charset="0"/>
                <a:cs typeface="Arial" panose="020B0604020202020204" pitchFamily="34" charset="0"/>
              </a:rPr>
              <a:t> Huna, son of </a:t>
            </a:r>
            <a:r>
              <a:rPr lang="en-US" sz="2400" b="1" dirty="0" err="1">
                <a:effectLst/>
                <a:latin typeface="Calibri" panose="020F0502020204030204" pitchFamily="34" charset="0"/>
                <a:ea typeface="Calibri" panose="020F0502020204030204" pitchFamily="34" charset="0"/>
                <a:cs typeface="Arial" panose="020B0604020202020204" pitchFamily="34" charset="0"/>
              </a:rPr>
              <a:t>Rav</a:t>
            </a:r>
            <a:r>
              <a:rPr lang="en-US" sz="2400" b="1" dirty="0">
                <a:effectLst/>
                <a:latin typeface="Calibri" panose="020F0502020204030204" pitchFamily="34" charset="0"/>
                <a:ea typeface="Calibri" panose="020F0502020204030204" pitchFamily="34" charset="0"/>
                <a:cs typeface="Arial" panose="020B0604020202020204" pitchFamily="34" charset="0"/>
              </a:rPr>
              <a:t> Idi, said: From a lecture of </a:t>
            </a:r>
            <a:r>
              <a:rPr lang="en-US" sz="2400" b="1" dirty="0" err="1">
                <a:effectLst/>
                <a:latin typeface="Calibri" panose="020F0502020204030204" pitchFamily="34" charset="0"/>
                <a:ea typeface="Calibri" panose="020F0502020204030204" pitchFamily="34" charset="0"/>
                <a:cs typeface="Arial" panose="020B0604020202020204" pitchFamily="34" charset="0"/>
              </a:rPr>
              <a:t>Abaye</a:t>
            </a:r>
            <a:r>
              <a:rPr lang="en-US" sz="2400" b="1" dirty="0">
                <a:effectLst/>
                <a:latin typeface="Calibri" panose="020F0502020204030204" pitchFamily="34" charset="0"/>
                <a:ea typeface="Calibri" panose="020F0502020204030204" pitchFamily="34" charset="0"/>
                <a:cs typeface="Arial" panose="020B0604020202020204" pitchFamily="34" charset="0"/>
              </a:rPr>
              <a:t> I heard</a:t>
            </a:r>
            <a:r>
              <a:rPr lang="en-US" sz="2400" dirty="0">
                <a:effectLst/>
                <a:latin typeface="Calibri" panose="020F0502020204030204" pitchFamily="34" charset="0"/>
                <a:ea typeface="Calibri" panose="020F0502020204030204" pitchFamily="34" charset="0"/>
                <a:cs typeface="Arial" panose="020B0604020202020204" pitchFamily="34" charset="0"/>
              </a:rPr>
              <a:t> that there is a different reason why one may not form an image of a human face, as the verse states: </a:t>
            </a:r>
            <a:r>
              <a:rPr lang="en-US" sz="2400" b="1" dirty="0">
                <a:effectLst/>
                <a:latin typeface="Calibri" panose="020F0502020204030204" pitchFamily="34" charset="0"/>
                <a:ea typeface="Calibri" panose="020F0502020204030204" pitchFamily="34" charset="0"/>
                <a:cs typeface="Arial" panose="020B0604020202020204" pitchFamily="34" charset="0"/>
              </a:rPr>
              <a:t>“You shall not make with Me [</a:t>
            </a:r>
            <a:r>
              <a:rPr lang="en-US" sz="2400" b="1" i="1" dirty="0" err="1">
                <a:effectLst/>
                <a:latin typeface="Calibri" panose="020F0502020204030204" pitchFamily="34" charset="0"/>
                <a:ea typeface="Calibri" panose="020F0502020204030204" pitchFamily="34" charset="0"/>
                <a:cs typeface="Arial" panose="020B0604020202020204" pitchFamily="34" charset="0"/>
              </a:rPr>
              <a:t>iti</a:t>
            </a:r>
            <a:r>
              <a:rPr lang="en-US" sz="2400" b="1" dirty="0">
                <a:effectLst/>
                <a:latin typeface="Calibri" panose="020F0502020204030204" pitchFamily="34" charset="0"/>
                <a:ea typeface="Calibri" panose="020F0502020204030204" pitchFamily="34" charset="0"/>
                <a:cs typeface="Arial" panose="020B0604020202020204" pitchFamily="34" charset="0"/>
              </a:rPr>
              <a:t>]”</a:t>
            </a:r>
            <a:r>
              <a:rPr lang="en-US" sz="2400" dirty="0">
                <a:effectLst/>
                <a:latin typeface="Calibri" panose="020F0502020204030204" pitchFamily="34" charset="0"/>
                <a:ea typeface="Calibri" panose="020F0502020204030204" pitchFamily="34" charset="0"/>
                <a:cs typeface="Arial" panose="020B0604020202020204" pitchFamily="34" charset="0"/>
              </a:rPr>
              <a:t> (Exodus 20:19). This can be read as: </a:t>
            </a:r>
            <a:r>
              <a:rPr lang="en-US" sz="2400" b="1" dirty="0">
                <a:effectLst/>
                <a:latin typeface="Calibri" panose="020F0502020204030204" pitchFamily="34" charset="0"/>
                <a:ea typeface="Calibri" panose="020F0502020204030204" pitchFamily="34" charset="0"/>
                <a:cs typeface="Arial" panose="020B0604020202020204" pitchFamily="34" charset="0"/>
              </a:rPr>
              <a:t>You shall not make Me [</a:t>
            </a:r>
            <a:r>
              <a:rPr lang="en-US" sz="2400" b="1" i="1" dirty="0" err="1">
                <a:effectLst/>
                <a:latin typeface="Calibri" panose="020F0502020204030204" pitchFamily="34" charset="0"/>
                <a:ea typeface="Calibri" panose="020F0502020204030204" pitchFamily="34" charset="0"/>
                <a:cs typeface="Arial" panose="020B0604020202020204" pitchFamily="34" charset="0"/>
              </a:rPr>
              <a:t>oti</a:t>
            </a:r>
            <a:r>
              <a:rPr lang="en-US" sz="2400" b="1" dirty="0">
                <a:effectLst/>
                <a:latin typeface="Calibri" panose="020F0502020204030204" pitchFamily="34" charset="0"/>
                <a:ea typeface="Calibri" panose="020F0502020204030204" pitchFamily="34" charset="0"/>
                <a:cs typeface="Arial" panose="020B0604020202020204" pitchFamily="34" charset="0"/>
              </a:rPr>
              <a:t>].</a:t>
            </a:r>
            <a:r>
              <a:rPr lang="en-US" sz="2400" dirty="0">
                <a:effectLst/>
                <a:latin typeface="Calibri" panose="020F0502020204030204" pitchFamily="34" charset="0"/>
                <a:ea typeface="Calibri" panose="020F0502020204030204" pitchFamily="34" charset="0"/>
                <a:cs typeface="Arial" panose="020B0604020202020204" pitchFamily="34" charset="0"/>
              </a:rPr>
              <a:t> Since man is created in the image of God, it is prohibited to form an image of a human being. </a:t>
            </a:r>
          </a:p>
          <a:p>
            <a:pPr marL="0" indent="0">
              <a:buNone/>
            </a:pPr>
            <a:endParaRPr lang="en-US" sz="2800" dirty="0"/>
          </a:p>
        </p:txBody>
      </p:sp>
      <p:sp>
        <p:nvSpPr>
          <p:cNvPr id="4" name="Content Placeholder 3">
            <a:extLst>
              <a:ext uri="{FF2B5EF4-FFF2-40B4-BE49-F238E27FC236}">
                <a16:creationId xmlns:a16="http://schemas.microsoft.com/office/drawing/2014/main" id="{699E8A76-BCDC-40A1-A0A7-DF0F3BF98F8B}"/>
              </a:ext>
            </a:extLst>
          </p:cNvPr>
          <p:cNvSpPr>
            <a:spLocks noGrp="1"/>
          </p:cNvSpPr>
          <p:nvPr>
            <p:ph sz="half" idx="2"/>
          </p:nvPr>
        </p:nvSpPr>
        <p:spPr>
          <a:xfrm>
            <a:off x="8382000" y="1732449"/>
            <a:ext cx="2885557" cy="4058751"/>
          </a:xfrm>
        </p:spPr>
        <p:txBody>
          <a:bodyPr>
            <a:normAutofit/>
          </a:bodyPr>
          <a:lstStyle/>
          <a:p>
            <a:pPr marL="0" indent="0" algn="just" rtl="1">
              <a:buNone/>
            </a:pPr>
            <a:r>
              <a:rPr lang="he-IL" sz="2400" dirty="0">
                <a:effectLst/>
                <a:latin typeface="Calibri" panose="020F0502020204030204" pitchFamily="34" charset="0"/>
                <a:ea typeface="Calibri" panose="020F0502020204030204" pitchFamily="34" charset="0"/>
                <a:cs typeface="Arial" panose="020B0604020202020204" pitchFamily="34" charset="0"/>
              </a:rPr>
              <a:t>אֶלָּא מֵעַתָּה פַּרְצוּף אָדָם לְחוֹדֵיהּ </a:t>
            </a:r>
            <a:r>
              <a:rPr lang="he-IL" sz="2400" dirty="0" err="1">
                <a:effectLst/>
                <a:latin typeface="Calibri" panose="020F0502020204030204" pitchFamily="34" charset="0"/>
                <a:ea typeface="Calibri" panose="020F0502020204030204" pitchFamily="34" charset="0"/>
                <a:cs typeface="Arial" panose="020B0604020202020204" pitchFamily="34" charset="0"/>
              </a:rPr>
              <a:t>תִּשְׁתְּרֵי</a:t>
            </a:r>
            <a:r>
              <a:rPr lang="he-IL" sz="2400" dirty="0">
                <a:effectLst/>
                <a:latin typeface="Calibri" panose="020F0502020204030204" pitchFamily="34" charset="0"/>
                <a:ea typeface="Calibri" panose="020F0502020204030204" pitchFamily="34" charset="0"/>
                <a:cs typeface="Arial" panose="020B0604020202020204" pitchFamily="34" charset="0"/>
              </a:rPr>
              <a:t> אַלְּמָה תַּנְיָא </a:t>
            </a:r>
            <a:r>
              <a:rPr lang="he-IL" sz="2400" dirty="0" err="1">
                <a:effectLst/>
                <a:latin typeface="Calibri" panose="020F0502020204030204" pitchFamily="34" charset="0"/>
                <a:ea typeface="Calibri" panose="020F0502020204030204" pitchFamily="34" charset="0"/>
                <a:cs typeface="Arial" panose="020B0604020202020204" pitchFamily="34" charset="0"/>
              </a:rPr>
              <a:t>כׇּל</a:t>
            </a:r>
            <a:r>
              <a:rPr lang="he-IL" sz="2400" dirty="0">
                <a:effectLst/>
                <a:latin typeface="Calibri" panose="020F0502020204030204" pitchFamily="34" charset="0"/>
                <a:ea typeface="Calibri" panose="020F0502020204030204" pitchFamily="34" charset="0"/>
                <a:cs typeface="Arial" panose="020B0604020202020204" pitchFamily="34" charset="0"/>
              </a:rPr>
              <a:t> </a:t>
            </a:r>
            <a:r>
              <a:rPr lang="he-IL" sz="2400" dirty="0" err="1">
                <a:effectLst/>
                <a:latin typeface="Calibri" panose="020F0502020204030204" pitchFamily="34" charset="0"/>
                <a:ea typeface="Calibri" panose="020F0502020204030204" pitchFamily="34" charset="0"/>
                <a:cs typeface="Arial" panose="020B0604020202020204" pitchFamily="34" charset="0"/>
              </a:rPr>
              <a:t>הַפַּרְצוּפוֹת</a:t>
            </a:r>
            <a:r>
              <a:rPr lang="he-IL" sz="2400" dirty="0">
                <a:effectLst/>
                <a:latin typeface="Calibri" panose="020F0502020204030204" pitchFamily="34" charset="0"/>
                <a:ea typeface="Calibri" panose="020F0502020204030204" pitchFamily="34" charset="0"/>
                <a:cs typeface="Arial" panose="020B0604020202020204" pitchFamily="34" charset="0"/>
              </a:rPr>
              <a:t> </a:t>
            </a:r>
            <a:r>
              <a:rPr lang="he-IL" sz="2400" dirty="0" err="1">
                <a:effectLst/>
                <a:latin typeface="Calibri" panose="020F0502020204030204" pitchFamily="34" charset="0"/>
                <a:ea typeface="Calibri" panose="020F0502020204030204" pitchFamily="34" charset="0"/>
                <a:cs typeface="Arial" panose="020B0604020202020204" pitchFamily="34" charset="0"/>
              </a:rPr>
              <a:t>מוּתָּרִין</a:t>
            </a:r>
            <a:r>
              <a:rPr lang="he-IL" sz="2400" dirty="0">
                <a:effectLst/>
                <a:latin typeface="Calibri" panose="020F0502020204030204" pitchFamily="34" charset="0"/>
                <a:ea typeface="Calibri" panose="020F0502020204030204" pitchFamily="34" charset="0"/>
                <a:cs typeface="Arial" panose="020B0604020202020204" pitchFamily="34" charset="0"/>
              </a:rPr>
              <a:t> חוּץ מִפַּרְצוּף אָדָם אָמַר רַב </a:t>
            </a:r>
            <a:r>
              <a:rPr lang="he-IL" sz="2400" dirty="0" err="1">
                <a:effectLst/>
                <a:latin typeface="Calibri" panose="020F0502020204030204" pitchFamily="34" charset="0"/>
                <a:ea typeface="Calibri" panose="020F0502020204030204" pitchFamily="34" charset="0"/>
                <a:cs typeface="Arial" panose="020B0604020202020204" pitchFamily="34" charset="0"/>
              </a:rPr>
              <a:t>הוּנָא</a:t>
            </a:r>
            <a:r>
              <a:rPr lang="he-IL" sz="2400" dirty="0">
                <a:effectLst/>
                <a:latin typeface="Calibri" panose="020F0502020204030204" pitchFamily="34" charset="0"/>
                <a:ea typeface="Calibri" panose="020F0502020204030204" pitchFamily="34" charset="0"/>
                <a:cs typeface="Arial" panose="020B0604020202020204" pitchFamily="34" charset="0"/>
              </a:rPr>
              <a:t> בְּרֵיהּ </a:t>
            </a:r>
            <a:r>
              <a:rPr lang="he-IL" sz="2400" dirty="0" err="1">
                <a:effectLst/>
                <a:latin typeface="Calibri" panose="020F0502020204030204" pitchFamily="34" charset="0"/>
                <a:ea typeface="Calibri" panose="020F0502020204030204" pitchFamily="34" charset="0"/>
                <a:cs typeface="Arial" panose="020B0604020202020204" pitchFamily="34" charset="0"/>
              </a:rPr>
              <a:t>דְּרַב</a:t>
            </a:r>
            <a:r>
              <a:rPr lang="he-IL" sz="2400" dirty="0">
                <a:effectLst/>
                <a:latin typeface="Calibri" panose="020F0502020204030204" pitchFamily="34" charset="0"/>
                <a:ea typeface="Calibri" panose="020F0502020204030204" pitchFamily="34" charset="0"/>
                <a:cs typeface="Arial" panose="020B0604020202020204" pitchFamily="34" charset="0"/>
              </a:rPr>
              <a:t> אִידִי מִפִּרְקֵיהּ </a:t>
            </a:r>
            <a:r>
              <a:rPr lang="he-IL" sz="2400" dirty="0" err="1">
                <a:effectLst/>
                <a:latin typeface="Calibri" panose="020F0502020204030204" pitchFamily="34" charset="0"/>
                <a:ea typeface="Calibri" panose="020F0502020204030204" pitchFamily="34" charset="0"/>
                <a:cs typeface="Arial" panose="020B0604020202020204" pitchFamily="34" charset="0"/>
              </a:rPr>
              <a:t>דְּאַבָּיֵי</a:t>
            </a:r>
            <a:r>
              <a:rPr lang="he-IL" sz="2400" dirty="0">
                <a:effectLst/>
                <a:latin typeface="Calibri" panose="020F0502020204030204" pitchFamily="34" charset="0"/>
                <a:ea typeface="Calibri" panose="020F0502020204030204" pitchFamily="34" charset="0"/>
                <a:cs typeface="Arial" panose="020B0604020202020204" pitchFamily="34" charset="0"/>
              </a:rPr>
              <a:t> </a:t>
            </a:r>
            <a:r>
              <a:rPr lang="he-IL" sz="2400" dirty="0" err="1">
                <a:effectLst/>
                <a:latin typeface="Calibri" panose="020F0502020204030204" pitchFamily="34" charset="0"/>
                <a:ea typeface="Calibri" panose="020F0502020204030204" pitchFamily="34" charset="0"/>
                <a:cs typeface="Arial" panose="020B0604020202020204" pitchFamily="34" charset="0"/>
              </a:rPr>
              <a:t>שְׁמִיעָא</a:t>
            </a:r>
            <a:r>
              <a:rPr lang="he-IL" sz="2400" dirty="0">
                <a:effectLst/>
                <a:latin typeface="Calibri" panose="020F0502020204030204" pitchFamily="34" charset="0"/>
                <a:ea typeface="Calibri" panose="020F0502020204030204" pitchFamily="34" charset="0"/>
                <a:cs typeface="Arial" panose="020B0604020202020204" pitchFamily="34" charset="0"/>
              </a:rPr>
              <a:t> לִי לֹא תַעֲשׂוּן אִתִּי לֹא תַּעֲשׂוּן אוֹתִי</a:t>
            </a:r>
            <a:endParaRPr lang="en-US" sz="2800" dirty="0"/>
          </a:p>
        </p:txBody>
      </p:sp>
    </p:spTree>
    <p:extLst>
      <p:ext uri="{BB962C8B-B14F-4D97-AF65-F5344CB8AC3E}">
        <p14:creationId xmlns:p14="http://schemas.microsoft.com/office/powerpoint/2010/main" val="4470352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5034</TotalTime>
  <Words>3644</Words>
  <Application>Microsoft Office PowerPoint</Application>
  <PresentationFormat>Widescreen</PresentationFormat>
  <Paragraphs>127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proxima-nova</vt:lpstr>
      <vt:lpstr>Office Theme</vt:lpstr>
      <vt:lpstr>Symbolism in Jewish Art Sun, Moon, &amp; Stars</vt:lpstr>
      <vt:lpstr>Ordering the Cosmos</vt:lpstr>
      <vt:lpstr>Second Commandment</vt:lpstr>
      <vt:lpstr>Shemot 20:19-20</vt:lpstr>
      <vt:lpstr>Rabban Gamliel’s moons (Rosh HaShanah 24a-b)</vt:lpstr>
      <vt:lpstr>It’s a fake!</vt:lpstr>
      <vt:lpstr>PowerPoint Presentation</vt:lpstr>
      <vt:lpstr>Only all four faces of angels</vt:lpstr>
      <vt:lpstr>Don’t make a man</vt:lpstr>
      <vt:lpstr>No Angels</vt:lpstr>
      <vt:lpstr>Only an issue to worship angel, not make them</vt:lpstr>
      <vt:lpstr>Idol worship</vt:lpstr>
      <vt:lpstr>Abaye is out</vt:lpstr>
      <vt:lpstr>Gentiles did it</vt:lpstr>
      <vt:lpstr>Protruding Problem</vt:lpstr>
      <vt:lpstr>Suspicions vs Large Crowds</vt:lpstr>
      <vt:lpstr>Incomplete Image</vt:lpstr>
      <vt:lpstr>Educational Purposes</vt:lpstr>
      <vt:lpstr>Summary of Solutions for Rabban Gamliel</vt:lpstr>
      <vt:lpstr>How about 2-dimensional?</vt:lpstr>
      <vt:lpstr>Why are they different?</vt:lpstr>
      <vt:lpstr>Partial Images</vt:lpstr>
      <vt:lpstr>Can Kids draw sun moon and stars?</vt:lpstr>
      <vt:lpstr>Educationally what should you do?</vt:lpstr>
      <vt:lpstr>PowerPoint Presentation</vt:lpstr>
      <vt:lpstr>YU Library Mural </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 Moon, &amp; Stars</dc:title>
  <dc:creator>Chaim</dc:creator>
  <cp:lastModifiedBy>Chaim</cp:lastModifiedBy>
  <cp:revision>23</cp:revision>
  <dcterms:created xsi:type="dcterms:W3CDTF">2021-05-30T14:17:28Z</dcterms:created>
  <dcterms:modified xsi:type="dcterms:W3CDTF">2021-06-03T02:12:26Z</dcterms:modified>
</cp:coreProperties>
</file>