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1" r:id="rId9"/>
    <p:sldId id="262" r:id="rId10"/>
    <p:sldId id="287" r:id="rId11"/>
    <p:sldId id="270" r:id="rId12"/>
    <p:sldId id="271" r:id="rId13"/>
    <p:sldId id="286" r:id="rId14"/>
    <p:sldId id="266" r:id="rId15"/>
    <p:sldId id="289" r:id="rId16"/>
    <p:sldId id="267" r:id="rId17"/>
    <p:sldId id="288" r:id="rId18"/>
    <p:sldId id="280"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9A63-DF35-44FA-9D5B-CF42196FF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5ED17-5704-4E02-9602-623A193FB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8E629-7746-494D-8963-222FFACAD0CD}"/>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6C43194D-36FC-4190-B5C4-6227E1FCC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38A21-5D7E-4F2B-8EA8-D05C3B7FE912}"/>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66131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3603-8405-41DA-A43B-FEAE50CF1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20761-AD09-4D2A-A7F6-1EC27B979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45BCB-3A98-4F71-B546-F399744B349B}"/>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D5F6C83E-933C-4296-8A55-781979B8B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03159-12BB-4A56-9801-B90B053D48E2}"/>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404548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70701-BA99-42D6-9987-16F57C7F3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A0AFD2-BAC3-467B-8D29-B19E91978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1D4F8-0C63-4B3E-9BCC-5B6A4F4F6C7D}"/>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8BC331C7-3B43-44FB-9CD8-4076EECD8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A560C-ECF8-45C0-BA46-688654869983}"/>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299466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F123-D6BC-438D-BF81-A64D662C0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44BFB-0AE7-4B7C-9AC2-9E3C9956A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92CA4-233A-4AAC-89C8-0B74FF106053}"/>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AE400C67-3377-46D4-AA39-DF2EDE509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E17D6-832D-4845-A614-65C07AF22EA4}"/>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26813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2D08-694C-4BF9-A0A6-0090B27AF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08FCEE-A2DF-44A8-9B91-037260CF4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1B91D-BBA1-4526-ACA3-E501F46FF562}"/>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EFD65950-C423-40B4-A0D3-CF1A594D8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FF492-A2C6-44E3-848E-4049803C1DA3}"/>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2629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A82E-6637-40D9-A01D-4DF6CA92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A36BC-10FF-42EA-9498-8C8D47337C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7DB30-1970-4FBC-B0C7-51FB806B1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C304C1-7B46-4257-A8CC-DAE47FDA06EB}"/>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6" name="Footer Placeholder 5">
            <a:extLst>
              <a:ext uri="{FF2B5EF4-FFF2-40B4-BE49-F238E27FC236}">
                <a16:creationId xmlns:a16="http://schemas.microsoft.com/office/drawing/2014/main" id="{8485714A-7461-4C0D-8677-6B735482D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3C2FE-F37F-4AA5-9E20-9B65884F4B25}"/>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16794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DAB0-3BBF-475E-B5A7-8F6A525891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F75D9-4ED3-45B3-8B58-BCA4A6E64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00FB3C-517E-4FA2-ADC7-6C444A2F1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730A6-2CF1-42B9-8417-28A91B986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F5D10-2EB1-4408-91D5-07E1924E8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0AF99-096E-4AF0-9A34-CE4A4FF6B94E}"/>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8" name="Footer Placeholder 7">
            <a:extLst>
              <a:ext uri="{FF2B5EF4-FFF2-40B4-BE49-F238E27FC236}">
                <a16:creationId xmlns:a16="http://schemas.microsoft.com/office/drawing/2014/main" id="{C20FB88C-F155-468A-AF1D-51E2CFF9C2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D2846-27BD-4289-B74E-94C6927901A6}"/>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41180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6B8-F9AD-458C-BE78-C5F4DED70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901EF-2DB7-4753-AB7E-E14210E902AF}"/>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4" name="Footer Placeholder 3">
            <a:extLst>
              <a:ext uri="{FF2B5EF4-FFF2-40B4-BE49-F238E27FC236}">
                <a16:creationId xmlns:a16="http://schemas.microsoft.com/office/drawing/2014/main" id="{CF06FA68-12A2-490E-B4B3-0F1D251E9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664645-0F52-452C-99D0-F189C725E047}"/>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105248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64779-540B-4288-877D-A40B993DAEEC}"/>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3" name="Footer Placeholder 2">
            <a:extLst>
              <a:ext uri="{FF2B5EF4-FFF2-40B4-BE49-F238E27FC236}">
                <a16:creationId xmlns:a16="http://schemas.microsoft.com/office/drawing/2014/main" id="{60614233-929D-4EB2-AC37-DBDA4CA041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CFA5A-442B-43B4-ABAE-1C42BEAA1456}"/>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137786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EA0C-06B3-459D-B841-2E356DBC4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92791-3F86-49FC-BA60-87580357C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38D44F-EE65-4106-8F09-459F4BB8A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C29D5-2E88-4B24-857B-533440705E96}"/>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6" name="Footer Placeholder 5">
            <a:extLst>
              <a:ext uri="{FF2B5EF4-FFF2-40B4-BE49-F238E27FC236}">
                <a16:creationId xmlns:a16="http://schemas.microsoft.com/office/drawing/2014/main" id="{26CABB55-4B49-4D79-A234-685133861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0F85D-21C9-408B-BC8B-391D0EA76A96}"/>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413589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4818-0FE9-424F-BEB9-CBBDF504B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46903D-AD64-4D54-B468-3F4AC12C4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05066-C523-45A8-A005-FFBF71C9F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0F634-9F8D-4216-9786-BAABD85CDDF2}"/>
              </a:ext>
            </a:extLst>
          </p:cNvPr>
          <p:cNvSpPr>
            <a:spLocks noGrp="1"/>
          </p:cNvSpPr>
          <p:nvPr>
            <p:ph type="dt" sz="half" idx="10"/>
          </p:nvPr>
        </p:nvSpPr>
        <p:spPr/>
        <p:txBody>
          <a:bodyPr/>
          <a:lstStyle/>
          <a:p>
            <a:fld id="{40B76E05-9B08-4D75-B1D9-F6C6D456557B}" type="datetimeFigureOut">
              <a:rPr lang="en-US" smtClean="0"/>
              <a:t>6/4/2021</a:t>
            </a:fld>
            <a:endParaRPr lang="en-US"/>
          </a:p>
        </p:txBody>
      </p:sp>
      <p:sp>
        <p:nvSpPr>
          <p:cNvPr id="6" name="Footer Placeholder 5">
            <a:extLst>
              <a:ext uri="{FF2B5EF4-FFF2-40B4-BE49-F238E27FC236}">
                <a16:creationId xmlns:a16="http://schemas.microsoft.com/office/drawing/2014/main" id="{6E2B02C2-249F-40F8-A6F7-2D6341910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50005-07F1-4DF5-AEC9-4BE9FE5FEE5A}"/>
              </a:ext>
            </a:extLst>
          </p:cNvPr>
          <p:cNvSpPr>
            <a:spLocks noGrp="1"/>
          </p:cNvSpPr>
          <p:nvPr>
            <p:ph type="sldNum" sz="quarter" idx="12"/>
          </p:nvPr>
        </p:nvSpPr>
        <p:spPr/>
        <p:txBody>
          <a:bodyPr/>
          <a:lstStyle/>
          <a:p>
            <a:fld id="{4274DA10-D334-4D88-A4C9-5FE833C74098}" type="slidenum">
              <a:rPr lang="en-US" smtClean="0"/>
              <a:t>‹#›</a:t>
            </a:fld>
            <a:endParaRPr lang="en-US"/>
          </a:p>
        </p:txBody>
      </p:sp>
    </p:spTree>
    <p:extLst>
      <p:ext uri="{BB962C8B-B14F-4D97-AF65-F5344CB8AC3E}">
        <p14:creationId xmlns:p14="http://schemas.microsoft.com/office/powerpoint/2010/main" val="254963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74DAB-ABF3-44E5-81A8-A4D53E804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68B29-2BBB-4831-B43F-31DCED138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719BC-AE32-47F9-AE59-A610B662F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76E05-9B08-4D75-B1D9-F6C6D456557B}" type="datetimeFigureOut">
              <a:rPr lang="en-US" smtClean="0"/>
              <a:t>6/4/2021</a:t>
            </a:fld>
            <a:endParaRPr lang="en-US"/>
          </a:p>
        </p:txBody>
      </p:sp>
      <p:sp>
        <p:nvSpPr>
          <p:cNvPr id="5" name="Footer Placeholder 4">
            <a:extLst>
              <a:ext uri="{FF2B5EF4-FFF2-40B4-BE49-F238E27FC236}">
                <a16:creationId xmlns:a16="http://schemas.microsoft.com/office/drawing/2014/main" id="{7733836B-F7EB-49BD-A756-8A4A7BD96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9AEE0-082B-4454-B32D-DA4450641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4DA10-D334-4D88-A4C9-5FE833C74098}" type="slidenum">
              <a:rPr lang="en-US" smtClean="0"/>
              <a:t>‹#›</a:t>
            </a:fld>
            <a:endParaRPr lang="en-US"/>
          </a:p>
        </p:txBody>
      </p:sp>
    </p:spTree>
    <p:extLst>
      <p:ext uri="{BB962C8B-B14F-4D97-AF65-F5344CB8AC3E}">
        <p14:creationId xmlns:p14="http://schemas.microsoft.com/office/powerpoint/2010/main" val="23305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bz.org.il/_Uploads/dbsAttachedFiles/Article_98.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YXdnxqqpac" TargetMode="External"/><Relationship Id="rId2" Type="http://schemas.openxmlformats.org/officeDocument/2006/relationships/hyperlink" Target="https://docs.google.com/presentation/d/1-v_iSAaexl6QmEsKipEWJEUDcdvl49P6lxKCSLk5z7k/edit#slide=id.gb74e7d908e_0_71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36F8-44B2-4297-AFA4-BD0855E9D355}"/>
              </a:ext>
            </a:extLst>
          </p:cNvPr>
          <p:cNvSpPr>
            <a:spLocks noGrp="1"/>
          </p:cNvSpPr>
          <p:nvPr>
            <p:ph type="ctrTitle"/>
          </p:nvPr>
        </p:nvSpPr>
        <p:spPr/>
        <p:txBody>
          <a:bodyPr/>
          <a:lstStyle/>
          <a:p>
            <a:r>
              <a:rPr lang="en-US" dirty="0"/>
              <a:t>Art of the Zodiac</a:t>
            </a:r>
          </a:p>
        </p:txBody>
      </p:sp>
      <p:sp>
        <p:nvSpPr>
          <p:cNvPr id="3" name="Subtitle 2">
            <a:extLst>
              <a:ext uri="{FF2B5EF4-FFF2-40B4-BE49-F238E27FC236}">
                <a16:creationId xmlns:a16="http://schemas.microsoft.com/office/drawing/2014/main" id="{A4B0AF8E-7AF3-4D40-BDFD-D1B33C5D1F71}"/>
              </a:ext>
            </a:extLst>
          </p:cNvPr>
          <p:cNvSpPr>
            <a:spLocks noGrp="1"/>
          </p:cNvSpPr>
          <p:nvPr>
            <p:ph type="subTitle" idx="1"/>
          </p:nvPr>
        </p:nvSpPr>
        <p:spPr/>
        <p:txBody>
          <a:bodyPr/>
          <a:lstStyle/>
          <a:p>
            <a:r>
              <a:rPr lang="en-US" dirty="0"/>
              <a:t>Rabbi Chaim Metzger</a:t>
            </a:r>
          </a:p>
          <a:p>
            <a:r>
              <a:rPr lang="en-US" dirty="0"/>
              <a:t>cmetzger@torontotorah.com</a:t>
            </a:r>
          </a:p>
        </p:txBody>
      </p:sp>
      <p:pic>
        <p:nvPicPr>
          <p:cNvPr id="4" name="Google Shape;56;p13">
            <a:extLst>
              <a:ext uri="{FF2B5EF4-FFF2-40B4-BE49-F238E27FC236}">
                <a16:creationId xmlns:a16="http://schemas.microsoft.com/office/drawing/2014/main" id="{C85F3F8D-0D92-493F-8A75-C6FCD6A72FDE}"/>
              </a:ext>
            </a:extLst>
          </p:cNvPr>
          <p:cNvPicPr preferRelativeResize="0"/>
          <p:nvPr/>
        </p:nvPicPr>
        <p:blipFill rotWithShape="1">
          <a:blip r:embed="rId2">
            <a:alphaModFix/>
          </a:blip>
          <a:srcRect/>
          <a:stretch/>
        </p:blipFill>
        <p:spPr>
          <a:xfrm>
            <a:off x="187496" y="34483"/>
            <a:ext cx="2216775" cy="2216775"/>
          </a:xfrm>
          <a:prstGeom prst="rect">
            <a:avLst/>
          </a:prstGeom>
          <a:noFill/>
          <a:ln>
            <a:noFill/>
          </a:ln>
        </p:spPr>
      </p:pic>
      <p:pic>
        <p:nvPicPr>
          <p:cNvPr id="5" name="Google Shape;57;p13">
            <a:extLst>
              <a:ext uri="{FF2B5EF4-FFF2-40B4-BE49-F238E27FC236}">
                <a16:creationId xmlns:a16="http://schemas.microsoft.com/office/drawing/2014/main" id="{9AFB76AE-CB4F-45CC-9D15-78457789204F}"/>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408841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066A-FEB0-43B8-98D9-53A15A69995E}"/>
              </a:ext>
            </a:extLst>
          </p:cNvPr>
          <p:cNvSpPr>
            <a:spLocks noGrp="1"/>
          </p:cNvSpPr>
          <p:nvPr>
            <p:ph type="title"/>
          </p:nvPr>
        </p:nvSpPr>
        <p:spPr/>
        <p:txBody>
          <a:bodyPr/>
          <a:lstStyle/>
          <a:p>
            <a:r>
              <a:rPr lang="en-US" dirty="0"/>
              <a:t>How about 2-dimensional?</a:t>
            </a:r>
          </a:p>
        </p:txBody>
      </p:sp>
      <p:sp>
        <p:nvSpPr>
          <p:cNvPr id="8" name="Content Placeholder 7">
            <a:extLst>
              <a:ext uri="{FF2B5EF4-FFF2-40B4-BE49-F238E27FC236}">
                <a16:creationId xmlns:a16="http://schemas.microsoft.com/office/drawing/2014/main" id="{76B72612-DF24-4D9F-89C4-7E305950B961}"/>
              </a:ext>
            </a:extLst>
          </p:cNvPr>
          <p:cNvSpPr>
            <a:spLocks noGrp="1"/>
          </p:cNvSpPr>
          <p:nvPr>
            <p:ph sz="half" idx="1"/>
          </p:nvPr>
        </p:nvSpPr>
        <p:spPr>
          <a:xfrm>
            <a:off x="913795" y="1732448"/>
            <a:ext cx="6035645" cy="4515951"/>
          </a:xfrm>
        </p:spPr>
        <p:txBody>
          <a:bodyPr>
            <a:normAutofit/>
          </a:bodyPr>
          <a:lstStyle/>
          <a:p>
            <a:pPr marL="0" indent="0" algn="just">
              <a:buNone/>
            </a:pPr>
            <a:r>
              <a:rPr lang="en-US" sz="2800" dirty="0"/>
              <a:t>It is likewise forbidden to sketch the image of the sun, of the moon, of the stars, of the planets, and of angels; for, it is said: "Ye shall not make with me", that is to say: ye shall not make images like unto My ministers, who minister before Me Above, not even upon a tablet.</a:t>
            </a:r>
          </a:p>
          <a:p>
            <a:pPr marL="0" indent="0">
              <a:buNone/>
            </a:pPr>
            <a:r>
              <a:rPr lang="en-US" sz="2800" dirty="0"/>
              <a:t>Rambam, </a:t>
            </a:r>
            <a:r>
              <a:rPr lang="en-US" sz="2800" dirty="0" err="1"/>
              <a:t>Mishneh</a:t>
            </a:r>
            <a:r>
              <a:rPr lang="en-US" sz="2800" dirty="0"/>
              <a:t> Torah, Foreign Worship and Customs of the Nations, 3:11 Trans. Simon Glazer </a:t>
            </a:r>
          </a:p>
        </p:txBody>
      </p:sp>
      <p:sp>
        <p:nvSpPr>
          <p:cNvPr id="9" name="Content Placeholder 8">
            <a:extLst>
              <a:ext uri="{FF2B5EF4-FFF2-40B4-BE49-F238E27FC236}">
                <a16:creationId xmlns:a16="http://schemas.microsoft.com/office/drawing/2014/main" id="{53800362-715C-4E40-A695-6EFCB7D6BCF1}"/>
              </a:ext>
            </a:extLst>
          </p:cNvPr>
          <p:cNvSpPr>
            <a:spLocks noGrp="1"/>
          </p:cNvSpPr>
          <p:nvPr>
            <p:ph sz="half" idx="2"/>
          </p:nvPr>
        </p:nvSpPr>
        <p:spPr>
          <a:xfrm>
            <a:off x="7437120" y="1732449"/>
            <a:ext cx="3830437" cy="4058751"/>
          </a:xfrm>
        </p:spPr>
        <p:txBody>
          <a:bodyPr>
            <a:normAutofit/>
          </a:bodyPr>
          <a:lstStyle/>
          <a:p>
            <a:pPr marL="0" indent="0" algn="just" rtl="1">
              <a:buNone/>
            </a:pPr>
            <a:r>
              <a:rPr lang="he-IL" sz="2800" dirty="0"/>
              <a:t>וְכֵן אָסוּר לָצוּר דְּמוּת חַמָּה וּלְבָנָה כּוֹכָבִים מַזָּלוֹת וּמַלְאָכִים שֶׁנֶּאֱמַר (שמות כ כ) "לֹא תַעֲשׂוּן אִתִּי" (גמרא ראש השנה כד ב) "לֹא תַעֲשׂוּן כִּדְמוּת שְׁמָשַׁי </a:t>
            </a:r>
            <a:r>
              <a:rPr lang="he-IL" sz="2800" dirty="0" err="1"/>
              <a:t>הַמְשַׁמְּשִׁין</a:t>
            </a:r>
            <a:r>
              <a:rPr lang="he-IL" sz="2800" dirty="0"/>
              <a:t> לְפָנַי בַּמָּרוֹם" </a:t>
            </a:r>
            <a:r>
              <a:rPr lang="he-IL" sz="2800" dirty="0" err="1"/>
              <a:t>וַאֲפִלּו</a:t>
            </a:r>
            <a:r>
              <a:rPr lang="he-IL" sz="2800" dirty="0"/>
              <a:t>ּ עַל הַלּוּחַ.</a:t>
            </a:r>
            <a:endParaRPr lang="en-US" sz="2800" dirty="0"/>
          </a:p>
          <a:p>
            <a:pPr marL="0" indent="0" algn="r" rtl="1">
              <a:buNone/>
            </a:pPr>
            <a:endParaRPr lang="en-US" sz="2800" dirty="0"/>
          </a:p>
        </p:txBody>
      </p:sp>
    </p:spTree>
    <p:extLst>
      <p:ext uri="{BB962C8B-B14F-4D97-AF65-F5344CB8AC3E}">
        <p14:creationId xmlns:p14="http://schemas.microsoft.com/office/powerpoint/2010/main" val="213469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09DE-C68F-4951-9C5C-D96C25F8F4C8}"/>
              </a:ext>
            </a:extLst>
          </p:cNvPr>
          <p:cNvSpPr>
            <a:spLocks noGrp="1"/>
          </p:cNvSpPr>
          <p:nvPr>
            <p:ph type="title"/>
          </p:nvPr>
        </p:nvSpPr>
        <p:spPr/>
        <p:txBody>
          <a:bodyPr/>
          <a:lstStyle/>
          <a:p>
            <a:r>
              <a:rPr lang="en-US" dirty="0"/>
              <a:t>Only an issue to worship angel, not make them (Rosh </a:t>
            </a:r>
            <a:r>
              <a:rPr lang="en-US" dirty="0" err="1"/>
              <a:t>HaShannah</a:t>
            </a:r>
            <a:r>
              <a:rPr lang="en-US" dirty="0"/>
              <a:t> 24b)</a:t>
            </a:r>
          </a:p>
        </p:txBody>
      </p:sp>
      <p:sp>
        <p:nvSpPr>
          <p:cNvPr id="3" name="Content Placeholder 2">
            <a:extLst>
              <a:ext uri="{FF2B5EF4-FFF2-40B4-BE49-F238E27FC236}">
                <a16:creationId xmlns:a16="http://schemas.microsoft.com/office/drawing/2014/main" id="{C189F039-3B70-4B90-97FA-099805D3723A}"/>
              </a:ext>
            </a:extLst>
          </p:cNvPr>
          <p:cNvSpPr>
            <a:spLocks noGrp="1"/>
          </p:cNvSpPr>
          <p:nvPr>
            <p:ph sz="half" idx="1"/>
          </p:nvPr>
        </p:nvSpPr>
        <p:spPr>
          <a:xfrm>
            <a:off x="913795" y="1732449"/>
            <a:ext cx="7376765" cy="4058750"/>
          </a:xfrm>
        </p:spPr>
        <p:txBody>
          <a:bodyPr>
            <a:normAutofit/>
          </a:bodyPr>
          <a:lstStyle/>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raises another difficulty: </a:t>
            </a:r>
            <a:r>
              <a:rPr lang="en-US" sz="1800" b="1" dirty="0">
                <a:effectLst/>
                <a:latin typeface="Calibri" panose="020F0502020204030204" pitchFamily="34" charset="0"/>
                <a:ea typeface="Calibri" panose="020F0502020204030204" pitchFamily="34" charset="0"/>
                <a:cs typeface="Arial" panose="020B0604020202020204" pitchFamily="34" charset="0"/>
              </a:rPr>
              <a:t>And is it permitted</a:t>
            </a:r>
            <a:r>
              <a:rPr lang="en-US" sz="1800" dirty="0">
                <a:effectLst/>
                <a:latin typeface="Calibri" panose="020F0502020204030204" pitchFamily="34" charset="0"/>
                <a:ea typeface="Calibri" panose="020F0502020204030204" pitchFamily="34" charset="0"/>
                <a:cs typeface="Arial" panose="020B0604020202020204" pitchFamily="34" charset="0"/>
              </a:rPr>
              <a:t> to form images of </a:t>
            </a:r>
            <a:r>
              <a:rPr lang="en-US" sz="1800" b="1" dirty="0">
                <a:effectLst/>
                <a:latin typeface="Calibri" panose="020F0502020204030204" pitchFamily="34" charset="0"/>
                <a:ea typeface="Calibri" panose="020F0502020204030204" pitchFamily="34" charset="0"/>
                <a:cs typeface="Arial" panose="020B0604020202020204" pitchFamily="34" charset="0"/>
              </a:rPr>
              <a:t>those</a:t>
            </a:r>
            <a:r>
              <a:rPr lang="en-US" sz="1800" dirty="0">
                <a:effectLst/>
                <a:latin typeface="Calibri" panose="020F0502020204030204" pitchFamily="34" charset="0"/>
                <a:ea typeface="Calibri" panose="020F0502020204030204" pitchFamily="34" charset="0"/>
                <a:cs typeface="Arial" panose="020B0604020202020204" pitchFamily="34" charset="0"/>
              </a:rPr>
              <a:t> bodies found </a:t>
            </a:r>
            <a:r>
              <a:rPr lang="en-US" sz="1800" b="1" dirty="0">
                <a:effectLst/>
                <a:latin typeface="Calibri" panose="020F0502020204030204" pitchFamily="34" charset="0"/>
                <a:ea typeface="Calibri" panose="020F0502020204030204" pitchFamily="34" charset="0"/>
                <a:cs typeface="Arial" panose="020B0604020202020204" pitchFamily="34" charset="0"/>
              </a:rPr>
              <a:t>in the lower heaven? </a:t>
            </a:r>
          </a:p>
          <a:p>
            <a:pPr marL="0" indent="0" algn="just">
              <a:buNone/>
            </a:pPr>
            <a:r>
              <a:rPr lang="en-US" sz="1800" b="1" dirty="0">
                <a:effectLst/>
                <a:latin typeface="Calibri" panose="020F0502020204030204" pitchFamily="34" charset="0"/>
                <a:ea typeface="Calibri" panose="020F0502020204030204" pitchFamily="34" charset="0"/>
                <a:cs typeface="Arial" panose="020B0604020202020204" pitchFamily="34" charset="0"/>
              </a:rPr>
              <a:t>Isn’t it taught</a:t>
            </a:r>
            <a:r>
              <a:rPr lang="en-US" sz="1800" dirty="0">
                <a:effectLst/>
                <a:latin typeface="Calibri" panose="020F0502020204030204" pitchFamily="34" charset="0"/>
                <a:ea typeface="Calibri" panose="020F0502020204030204" pitchFamily="34" charset="0"/>
                <a:cs typeface="Arial" panose="020B0604020202020204" pitchFamily="34" charset="0"/>
              </a:rPr>
              <a:t> in a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“You shall not make for yourself any graven image, nor any manner of likeness, of anything that is in heaven above, or that is in the earth beneath, or that is in the water under the earth” (Exodus 20:3). The phrase </a:t>
            </a:r>
            <a:r>
              <a:rPr lang="en-US" sz="1800" b="1" dirty="0">
                <a:effectLst/>
                <a:latin typeface="Calibri" panose="020F0502020204030204" pitchFamily="34" charset="0"/>
                <a:ea typeface="Calibri" panose="020F0502020204030204" pitchFamily="34" charset="0"/>
                <a:cs typeface="Arial" panose="020B0604020202020204" pitchFamily="34" charset="0"/>
              </a:rPr>
              <a:t>“that is in heaven”</a:t>
            </a:r>
            <a:r>
              <a:rPr lang="en-US" sz="1800" dirty="0">
                <a:effectLst/>
                <a:latin typeface="Calibri" panose="020F0502020204030204" pitchFamily="34" charset="0"/>
                <a:ea typeface="Calibri" panose="020F0502020204030204" pitchFamily="34" charset="0"/>
                <a:cs typeface="Arial" panose="020B0604020202020204" pitchFamily="34" charset="0"/>
              </a:rPr>
              <a:t> comes </a:t>
            </a:r>
            <a:r>
              <a:rPr lang="en-US" sz="1800" b="1" dirty="0">
                <a:effectLst/>
                <a:latin typeface="Calibri" panose="020F0502020204030204" pitchFamily="34" charset="0"/>
                <a:ea typeface="Calibri" panose="020F0502020204030204" pitchFamily="34" charset="0"/>
                <a:cs typeface="Arial" panose="020B0604020202020204" pitchFamily="34" charset="0"/>
              </a:rPr>
              <a:t>to include</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sun,</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moon,</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stars, and</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constellations.</a:t>
            </a:r>
            <a:r>
              <a:rPr lang="en-US" sz="1800" dirty="0">
                <a:effectLst/>
                <a:latin typeface="Calibri" panose="020F0502020204030204" pitchFamily="34" charset="0"/>
                <a:ea typeface="Calibri" panose="020F0502020204030204" pitchFamily="34" charset="0"/>
                <a:cs typeface="Arial" panose="020B0604020202020204" pitchFamily="34" charset="0"/>
              </a:rPr>
              <a:t> The term </a:t>
            </a:r>
            <a:r>
              <a:rPr lang="en-US" sz="1800" b="1" dirty="0">
                <a:effectLst/>
                <a:latin typeface="Calibri" panose="020F0502020204030204" pitchFamily="34" charset="0"/>
                <a:ea typeface="Calibri" panose="020F0502020204030204" pitchFamily="34" charset="0"/>
                <a:cs typeface="Arial" panose="020B0604020202020204" pitchFamily="34" charset="0"/>
              </a:rPr>
              <a:t>“above”</a:t>
            </a:r>
            <a:r>
              <a:rPr lang="en-US" sz="1800" dirty="0">
                <a:effectLst/>
                <a:latin typeface="Calibri" panose="020F0502020204030204" pitchFamily="34" charset="0"/>
                <a:ea typeface="Calibri" panose="020F0502020204030204" pitchFamily="34" charset="0"/>
                <a:cs typeface="Arial" panose="020B0604020202020204" pitchFamily="34" charset="0"/>
              </a:rPr>
              <a:t> serves </a:t>
            </a:r>
            <a:r>
              <a:rPr lang="en-US" sz="1800" b="1" dirty="0">
                <a:effectLst/>
                <a:latin typeface="Calibri" panose="020F0502020204030204" pitchFamily="34" charset="0"/>
                <a:ea typeface="Calibri" panose="020F0502020204030204" pitchFamily="34" charset="0"/>
                <a:cs typeface="Arial" panose="020B0604020202020204" pitchFamily="34" charset="0"/>
              </a:rPr>
              <a:t>to include the ministering angels.</a:t>
            </a:r>
            <a:r>
              <a:rPr lang="en-US" sz="1800" dirty="0">
                <a:effectLst/>
                <a:latin typeface="Calibri" panose="020F0502020204030204" pitchFamily="34" charset="0"/>
                <a:ea typeface="Calibri" panose="020F0502020204030204" pitchFamily="34" charset="0"/>
                <a:cs typeface="Arial" panose="020B0604020202020204" pitchFamily="34" charset="0"/>
              </a:rPr>
              <a:t> Apparently, it is prohibited to form an image even of the celestial bodies found in the lower Heaven. </a:t>
            </a:r>
          </a:p>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answers: </a:t>
            </a:r>
            <a:r>
              <a:rPr lang="en-US" sz="1800" b="1" dirty="0">
                <a:effectLst/>
                <a:latin typeface="Calibri" panose="020F0502020204030204" pitchFamily="34" charset="0"/>
                <a:ea typeface="Calibri" panose="020F0502020204030204" pitchFamily="34" charset="0"/>
                <a:cs typeface="Arial" panose="020B0604020202020204" pitchFamily="34" charset="0"/>
              </a:rPr>
              <a:t>When that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is taught,</a:t>
            </a:r>
            <a:r>
              <a:rPr lang="en-US" sz="1800" dirty="0">
                <a:effectLst/>
                <a:latin typeface="Calibri" panose="020F0502020204030204" pitchFamily="34" charset="0"/>
                <a:ea typeface="Calibri" panose="020F0502020204030204" pitchFamily="34" charset="0"/>
                <a:cs typeface="Arial" panose="020B0604020202020204" pitchFamily="34" charset="0"/>
              </a:rPr>
              <a:t> it is in reference to the prohibition </a:t>
            </a:r>
            <a:r>
              <a:rPr lang="en-US" sz="1800" b="1" dirty="0">
                <a:effectLst/>
                <a:latin typeface="Calibri" panose="020F0502020204030204" pitchFamily="34" charset="0"/>
                <a:ea typeface="Calibri" panose="020F0502020204030204" pitchFamily="34" charset="0"/>
                <a:cs typeface="Arial" panose="020B0604020202020204" pitchFamily="34" charset="0"/>
              </a:rPr>
              <a:t>against worshipping them.</a:t>
            </a:r>
            <a:r>
              <a:rPr lang="en-US" sz="1800" dirty="0">
                <a:effectLst/>
                <a:latin typeface="Calibri" panose="020F0502020204030204" pitchFamily="34" charset="0"/>
                <a:ea typeface="Calibri" panose="020F0502020204030204" pitchFamily="34" charset="0"/>
                <a:cs typeface="Arial" panose="020B0604020202020204" pitchFamily="34" charset="0"/>
              </a:rPr>
              <a:t> However, there is no prohibition against forming an image in their likeness. </a:t>
            </a:r>
          </a:p>
          <a:p>
            <a:pPr marL="0" indent="0">
              <a:buNone/>
            </a:pPr>
            <a:endParaRPr lang="en-US" dirty="0"/>
          </a:p>
        </p:txBody>
      </p:sp>
      <p:sp>
        <p:nvSpPr>
          <p:cNvPr id="4" name="Content Placeholder 3">
            <a:extLst>
              <a:ext uri="{FF2B5EF4-FFF2-40B4-BE49-F238E27FC236}">
                <a16:creationId xmlns:a16="http://schemas.microsoft.com/office/drawing/2014/main" id="{18799745-D866-4E98-B464-B2F111B024B4}"/>
              </a:ext>
            </a:extLst>
          </p:cNvPr>
          <p:cNvSpPr>
            <a:spLocks noGrp="1"/>
          </p:cNvSpPr>
          <p:nvPr>
            <p:ph sz="half" idx="2"/>
          </p:nvPr>
        </p:nvSpPr>
        <p:spPr>
          <a:xfrm>
            <a:off x="8290560" y="1732449"/>
            <a:ext cx="2976997" cy="4058751"/>
          </a:xfrm>
        </p:spPr>
        <p:txBody>
          <a:bodyPr>
            <a:normAutofit/>
          </a:bodyPr>
          <a:lstStyle/>
          <a:p>
            <a:pPr marL="0" indent="0" algn="r"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וְשֶׁבַּמָּדוֹר הַתַּחְתּוֹן מִי שְׁרֵי וְהָתַנְיָא אֲשֶׁר בַּשָּׁמַיִם לְרַבּוֹת חַמָּה וּלְבָנָה כּוֹכָבִים וּמַזָּלוֹת מִמַּעַל לְרַבּוֹת מַלְאֲכֵי הַשָּׁרֵת כִּי תַּנְיָא הָהִיא </a:t>
            </a:r>
            <a:r>
              <a:rPr lang="he-IL" sz="1800" dirty="0" err="1">
                <a:effectLst/>
                <a:latin typeface="Calibri" panose="020F0502020204030204" pitchFamily="34" charset="0"/>
                <a:ea typeface="Calibri" panose="020F0502020204030204" pitchFamily="34" charset="0"/>
                <a:cs typeface="Arial" panose="020B0604020202020204" pitchFamily="34" charset="0"/>
              </a:rPr>
              <a:t>לְעׇבְדָם</a:t>
            </a:r>
            <a:endParaRPr lang="en-US" dirty="0"/>
          </a:p>
        </p:txBody>
      </p:sp>
    </p:spTree>
    <p:extLst>
      <p:ext uri="{BB962C8B-B14F-4D97-AF65-F5344CB8AC3E}">
        <p14:creationId xmlns:p14="http://schemas.microsoft.com/office/powerpoint/2010/main" val="92048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5008-1F38-4C4A-9F40-6CBB4A08D1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FEEC6A9-E1F0-4662-A999-EBC19A9DB3AB}"/>
              </a:ext>
            </a:extLst>
          </p:cNvPr>
          <p:cNvSpPr>
            <a:spLocks noGrp="1"/>
          </p:cNvSpPr>
          <p:nvPr>
            <p:ph sz="half" idx="1"/>
          </p:nvPr>
        </p:nvSpPr>
        <p:spPr>
          <a:xfrm>
            <a:off x="913795" y="1732449"/>
            <a:ext cx="6828125" cy="4058750"/>
          </a:xfrm>
        </p:spPr>
        <p:txBody>
          <a:bodyPr>
            <a:normAutofit lnSpcReduction="10000"/>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raises yet another objection: </a:t>
            </a:r>
            <a:r>
              <a:rPr lang="en-US" sz="2400" b="1" dirty="0">
                <a:effectLst/>
                <a:latin typeface="Calibri" panose="020F0502020204030204" pitchFamily="34" charset="0"/>
                <a:ea typeface="Calibri" panose="020F0502020204030204" pitchFamily="34" charset="0"/>
                <a:cs typeface="Arial" panose="020B0604020202020204" pitchFamily="34" charset="0"/>
              </a:rPr>
              <a:t>And is the mere fashioning</a:t>
            </a:r>
            <a:r>
              <a:rPr lang="en-US" sz="2400" dirty="0">
                <a:effectLst/>
                <a:latin typeface="Calibri" panose="020F0502020204030204" pitchFamily="34" charset="0"/>
                <a:ea typeface="Calibri" panose="020F0502020204030204" pitchFamily="34" charset="0"/>
                <a:cs typeface="Arial" panose="020B0604020202020204" pitchFamily="34" charset="0"/>
              </a:rPr>
              <a:t> of images of the celestial bodies </a:t>
            </a:r>
            <a:r>
              <a:rPr lang="en-US" sz="2400" b="1" dirty="0">
                <a:effectLst/>
                <a:latin typeface="Calibri" panose="020F0502020204030204" pitchFamily="34" charset="0"/>
                <a:ea typeface="Calibri" panose="020F0502020204030204" pitchFamily="34" charset="0"/>
                <a:cs typeface="Arial" panose="020B0604020202020204" pitchFamily="34" charset="0"/>
              </a:rPr>
              <a:t>permitted? </a:t>
            </a:r>
          </a:p>
          <a:p>
            <a:pPr marL="0" indent="0" algn="just">
              <a:buNone/>
            </a:pPr>
            <a:r>
              <a:rPr lang="en-US" sz="2400" b="1" dirty="0">
                <a:effectLst/>
                <a:latin typeface="Calibri" panose="020F0502020204030204" pitchFamily="34" charset="0"/>
                <a:ea typeface="Calibri" panose="020F0502020204030204" pitchFamily="34" charset="0"/>
                <a:cs typeface="Arial" panose="020B0604020202020204" pitchFamily="34" charset="0"/>
              </a:rPr>
              <a:t>Isn’t it taught</a:t>
            </a:r>
            <a:r>
              <a:rPr lang="en-US" sz="2400" dirty="0">
                <a:effectLst/>
                <a:latin typeface="Calibri" panose="020F0502020204030204" pitchFamily="34" charset="0"/>
                <a:ea typeface="Calibri" panose="020F0502020204030204" pitchFamily="34" charset="0"/>
                <a:cs typeface="Arial" panose="020B0604020202020204" pitchFamily="34" charset="0"/>
              </a:rPr>
              <a:t> in another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with Me</a:t>
            </a:r>
            <a:r>
              <a:rPr lang="en-US" sz="2400" dirty="0">
                <a:effectLst/>
                <a:latin typeface="Calibri" panose="020F0502020204030204" pitchFamily="34" charset="0"/>
                <a:ea typeface="Calibri" panose="020F0502020204030204" pitchFamily="34" charset="0"/>
                <a:cs typeface="Arial" panose="020B0604020202020204" pitchFamily="34" charset="0"/>
              </a:rPr>
              <a:t> gods of silver” (Exodus 20:19). This verse teaches that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images of My attendants that serve before Me, for example</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sun,</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moon,</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stars and</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constellations.</a:t>
            </a:r>
            <a:r>
              <a:rPr lang="en-US" sz="2400" dirty="0">
                <a:effectLst/>
                <a:latin typeface="Calibri" panose="020F0502020204030204" pitchFamily="34" charset="0"/>
                <a:ea typeface="Calibri" panose="020F0502020204030204" pitchFamily="34" charset="0"/>
                <a:cs typeface="Arial" panose="020B0604020202020204" pitchFamily="34" charset="0"/>
              </a:rPr>
              <a:t> This is explicit proof that it is prohibited to form images of the sun and the moon; consequently, the solution proposed by </a:t>
            </a:r>
            <a:r>
              <a:rPr lang="en-US" sz="2400" dirty="0" err="1">
                <a:effectLst/>
                <a:latin typeface="Calibri" panose="020F0502020204030204" pitchFamily="34" charset="0"/>
                <a:ea typeface="Calibri" panose="020F0502020204030204" pitchFamily="34" charset="0"/>
                <a:cs typeface="Arial" panose="020B0604020202020204" pitchFamily="34" charset="0"/>
              </a:rPr>
              <a:t>Abaye</a:t>
            </a:r>
            <a:r>
              <a:rPr lang="en-US" sz="2400" dirty="0">
                <a:effectLst/>
                <a:latin typeface="Calibri" panose="020F0502020204030204" pitchFamily="34" charset="0"/>
                <a:ea typeface="Calibri" panose="020F0502020204030204" pitchFamily="34" charset="0"/>
                <a:cs typeface="Arial" panose="020B0604020202020204" pitchFamily="34" charset="0"/>
              </a:rPr>
              <a:t> is rejected, leaving the difficulty with </a:t>
            </a:r>
            <a:r>
              <a:rPr lang="en-US" sz="2400" dirty="0" err="1">
                <a:effectLst/>
                <a:latin typeface="Calibri" panose="020F0502020204030204" pitchFamily="34" charset="0"/>
                <a:ea typeface="Calibri" panose="020F0502020204030204" pitchFamily="34" charset="0"/>
                <a:cs typeface="Arial" panose="020B0604020202020204" pitchFamily="34" charset="0"/>
              </a:rPr>
              <a:t>Rabban</a:t>
            </a:r>
            <a:r>
              <a:rPr lang="en-US" sz="2400" dirty="0">
                <a:effectLst/>
                <a:latin typeface="Calibri" panose="020F0502020204030204" pitchFamily="34" charset="0"/>
                <a:ea typeface="Calibri" panose="020F0502020204030204" pitchFamily="34" charset="0"/>
                <a:cs typeface="Arial" panose="020B0604020202020204" pitchFamily="34" charset="0"/>
              </a:rPr>
              <a:t> Gamliel’s diagram unresolved. </a:t>
            </a:r>
          </a:p>
          <a:p>
            <a:pPr marL="0" indent="0">
              <a:buNone/>
            </a:pPr>
            <a:endParaRPr lang="en-US" sz="2800" dirty="0"/>
          </a:p>
        </p:txBody>
      </p:sp>
      <p:sp>
        <p:nvSpPr>
          <p:cNvPr id="4" name="Content Placeholder 3">
            <a:extLst>
              <a:ext uri="{FF2B5EF4-FFF2-40B4-BE49-F238E27FC236}">
                <a16:creationId xmlns:a16="http://schemas.microsoft.com/office/drawing/2014/main" id="{63577A7E-1C53-47EB-8F1C-F986D56316CC}"/>
              </a:ext>
            </a:extLst>
          </p:cNvPr>
          <p:cNvSpPr>
            <a:spLocks noGrp="1"/>
          </p:cNvSpPr>
          <p:nvPr>
            <p:ph sz="half" idx="2"/>
          </p:nvPr>
        </p:nvSpPr>
        <p:spPr>
          <a:xfrm>
            <a:off x="8016240" y="1732449"/>
            <a:ext cx="3251317" cy="4058751"/>
          </a:xfrm>
        </p:spPr>
        <p:txBody>
          <a:bodyPr>
            <a:noAutofit/>
          </a:bodyPr>
          <a:lstStyle/>
          <a:p>
            <a:pPr marL="0" indent="0" algn="just" rtl="1">
              <a:buNone/>
            </a:pPr>
            <a:r>
              <a:rPr lang="he-IL" sz="2800" dirty="0">
                <a:effectLst/>
                <a:latin typeface="Calibri" panose="020F0502020204030204" pitchFamily="34" charset="0"/>
                <a:ea typeface="Calibri" panose="020F0502020204030204" pitchFamily="34" charset="0"/>
                <a:cs typeface="Arial" panose="020B0604020202020204" pitchFamily="34" charset="0"/>
              </a:rPr>
              <a:t>וַעֲשִׂיָּיה </a:t>
            </a:r>
            <a:r>
              <a:rPr lang="he-IL" sz="2800" dirty="0" err="1">
                <a:effectLst/>
                <a:latin typeface="Calibri" panose="020F0502020204030204" pitchFamily="34" charset="0"/>
                <a:ea typeface="Calibri" panose="020F0502020204030204" pitchFamily="34" charset="0"/>
                <a:cs typeface="Arial" panose="020B0604020202020204" pitchFamily="34" charset="0"/>
              </a:rPr>
              <a:t>גְּרֵידְתָּא</a:t>
            </a:r>
            <a:r>
              <a:rPr lang="he-IL" sz="2800" dirty="0">
                <a:effectLst/>
                <a:latin typeface="Calibri" panose="020F0502020204030204" pitchFamily="34" charset="0"/>
                <a:ea typeface="Calibri" panose="020F0502020204030204" pitchFamily="34" charset="0"/>
                <a:cs typeface="Arial" panose="020B0604020202020204" pitchFamily="34" charset="0"/>
              </a:rPr>
              <a:t> מִי שְׁרֵי וְהָתַנְיָא לֹא תַעֲשׂוּן אִתִּי לֹא תַּעֲשׂוּן כִּדְמוּת שַׁמָּשַׁיי </a:t>
            </a:r>
            <a:r>
              <a:rPr lang="he-IL" sz="2800" dirty="0" err="1">
                <a:effectLst/>
                <a:latin typeface="Calibri" panose="020F0502020204030204" pitchFamily="34" charset="0"/>
                <a:ea typeface="Calibri" panose="020F0502020204030204" pitchFamily="34" charset="0"/>
                <a:cs typeface="Arial" panose="020B0604020202020204" pitchFamily="34" charset="0"/>
              </a:rPr>
              <a:t>הַמְשַׁמְּשִׁין</a:t>
            </a:r>
            <a:r>
              <a:rPr lang="he-IL" sz="2800" dirty="0">
                <a:effectLst/>
                <a:latin typeface="Calibri" panose="020F0502020204030204" pitchFamily="34" charset="0"/>
                <a:ea typeface="Calibri" panose="020F0502020204030204" pitchFamily="34" charset="0"/>
                <a:cs typeface="Arial" panose="020B0604020202020204" pitchFamily="34" charset="0"/>
              </a:rPr>
              <a:t> לְפָנַי כְּגוֹן חַמָּה וּלְבָנָה כּוֹכָבִים וּמַזָּלוֹת</a:t>
            </a:r>
            <a:endParaRPr lang="en-US" sz="3200" dirty="0"/>
          </a:p>
        </p:txBody>
      </p:sp>
    </p:spTree>
    <p:extLst>
      <p:ext uri="{BB962C8B-B14F-4D97-AF65-F5344CB8AC3E}">
        <p14:creationId xmlns:p14="http://schemas.microsoft.com/office/powerpoint/2010/main" val="213536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B914-7F3B-431C-A02C-F1B3799501E9}"/>
              </a:ext>
            </a:extLst>
          </p:cNvPr>
          <p:cNvSpPr>
            <a:spLocks noGrp="1"/>
          </p:cNvSpPr>
          <p:nvPr>
            <p:ph type="title"/>
          </p:nvPr>
        </p:nvSpPr>
        <p:spPr/>
        <p:txBody>
          <a:bodyPr/>
          <a:lstStyle/>
          <a:p>
            <a:r>
              <a:rPr lang="en-US" dirty="0"/>
              <a:t>Summary from last week</a:t>
            </a:r>
          </a:p>
        </p:txBody>
      </p:sp>
      <p:sp>
        <p:nvSpPr>
          <p:cNvPr id="4" name="Content Placeholder 3">
            <a:extLst>
              <a:ext uri="{FF2B5EF4-FFF2-40B4-BE49-F238E27FC236}">
                <a16:creationId xmlns:a16="http://schemas.microsoft.com/office/drawing/2014/main" id="{E77C6D66-F505-4D65-8553-629675E73688}"/>
              </a:ext>
            </a:extLst>
          </p:cNvPr>
          <p:cNvSpPr>
            <a:spLocks noGrp="1"/>
          </p:cNvSpPr>
          <p:nvPr>
            <p:ph sz="half" idx="1"/>
          </p:nvPr>
        </p:nvSpPr>
        <p:spPr/>
        <p:txBody>
          <a:bodyPr>
            <a:normAutofit lnSpcReduction="10000"/>
          </a:bodyPr>
          <a:lstStyle/>
          <a:p>
            <a:r>
              <a:rPr lang="en-US" dirty="0"/>
              <a:t>There is a biblical prohibition to make images of sun, moon, stars, constellations</a:t>
            </a:r>
          </a:p>
          <a:p>
            <a:r>
              <a:rPr lang="en-US" dirty="0" err="1"/>
              <a:t>Rabban</a:t>
            </a:r>
            <a:r>
              <a:rPr lang="en-US" dirty="0"/>
              <a:t> Gamliel had moon diagrams</a:t>
            </a:r>
          </a:p>
          <a:p>
            <a:pPr lvl="1"/>
            <a:r>
              <a:rPr lang="en-US" dirty="0"/>
              <a:t>Non-Jew Made it</a:t>
            </a:r>
          </a:p>
          <a:p>
            <a:pPr lvl="1"/>
            <a:r>
              <a:rPr lang="en-US" dirty="0"/>
              <a:t>Protruding is a problem</a:t>
            </a:r>
          </a:p>
          <a:p>
            <a:pPr lvl="1"/>
            <a:r>
              <a:rPr lang="en-US" dirty="0"/>
              <a:t>Large public place with people mitigate idolatry suspicions</a:t>
            </a:r>
          </a:p>
          <a:p>
            <a:pPr lvl="1"/>
            <a:r>
              <a:rPr lang="en-US" dirty="0"/>
              <a:t>Incomplete image</a:t>
            </a:r>
          </a:p>
          <a:p>
            <a:pPr lvl="1"/>
            <a:r>
              <a:rPr lang="en-US" dirty="0"/>
              <a:t>Instructional purposes</a:t>
            </a:r>
          </a:p>
          <a:p>
            <a:pPr lvl="1"/>
            <a:endParaRPr lang="en-US" dirty="0"/>
          </a:p>
          <a:p>
            <a:endParaRPr lang="en-US" dirty="0"/>
          </a:p>
        </p:txBody>
      </p:sp>
      <p:sp>
        <p:nvSpPr>
          <p:cNvPr id="6" name="Content Placeholder 5">
            <a:extLst>
              <a:ext uri="{FF2B5EF4-FFF2-40B4-BE49-F238E27FC236}">
                <a16:creationId xmlns:a16="http://schemas.microsoft.com/office/drawing/2014/main" id="{434E3CBF-2FAB-41B2-B956-A0568FF57F15}"/>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22060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F84-2D4F-445E-AB42-6FB38DCF86A1}"/>
              </a:ext>
            </a:extLst>
          </p:cNvPr>
          <p:cNvSpPr>
            <a:spLocks noGrp="1"/>
          </p:cNvSpPr>
          <p:nvPr>
            <p:ph type="title"/>
          </p:nvPr>
        </p:nvSpPr>
        <p:spPr/>
        <p:txBody>
          <a:bodyPr/>
          <a:lstStyle/>
          <a:p>
            <a:r>
              <a:rPr lang="en-US" dirty="0"/>
              <a:t>Why put in Shul? Isn’t it </a:t>
            </a:r>
            <a:r>
              <a:rPr lang="en-US" dirty="0" err="1"/>
              <a:t>Avoda</a:t>
            </a:r>
            <a:r>
              <a:rPr lang="en-US" dirty="0"/>
              <a:t> </a:t>
            </a:r>
            <a:r>
              <a:rPr lang="en-US" dirty="0" err="1"/>
              <a:t>Zarah</a:t>
            </a:r>
            <a:r>
              <a:rPr lang="en-US" dirty="0"/>
              <a:t>?</a:t>
            </a:r>
          </a:p>
        </p:txBody>
      </p:sp>
      <p:sp>
        <p:nvSpPr>
          <p:cNvPr id="3" name="Content Placeholder 2">
            <a:extLst>
              <a:ext uri="{FF2B5EF4-FFF2-40B4-BE49-F238E27FC236}">
                <a16:creationId xmlns:a16="http://schemas.microsoft.com/office/drawing/2014/main" id="{441B63AB-190D-4195-80BD-58202A26684A}"/>
              </a:ext>
            </a:extLst>
          </p:cNvPr>
          <p:cNvSpPr>
            <a:spLocks noGrp="1"/>
          </p:cNvSpPr>
          <p:nvPr>
            <p:ph idx="1"/>
          </p:nvPr>
        </p:nvSpPr>
        <p:spPr/>
        <p:txBody>
          <a:bodyPr/>
          <a:lstStyle/>
          <a:p>
            <a:r>
              <a:rPr lang="en-US" dirty="0"/>
              <a:t>Wasn’t intended as Idol Worship like </a:t>
            </a:r>
            <a:r>
              <a:rPr lang="en-US" dirty="0" err="1"/>
              <a:t>Abaye</a:t>
            </a:r>
            <a:endParaRPr lang="en-US" dirty="0"/>
          </a:p>
          <a:p>
            <a:r>
              <a:rPr lang="en-US" dirty="0" err="1"/>
              <a:t>Ramban</a:t>
            </a:r>
            <a:r>
              <a:rPr lang="en-US" dirty="0"/>
              <a:t> – they really work</a:t>
            </a:r>
          </a:p>
          <a:p>
            <a:r>
              <a:rPr lang="en-US" dirty="0"/>
              <a:t>Rabbi </a:t>
            </a:r>
            <a:r>
              <a:rPr lang="en-US" dirty="0" err="1"/>
              <a:t>Chanoch</a:t>
            </a:r>
            <a:r>
              <a:rPr lang="en-US" dirty="0"/>
              <a:t> Waxman - science of those times </a:t>
            </a:r>
            <a:endParaRPr lang="he-IL" dirty="0"/>
          </a:p>
          <a:p>
            <a:r>
              <a:rPr lang="en-US" dirty="0" err="1">
                <a:hlinkClick r:id="rId2"/>
              </a:rPr>
              <a:t>Yaffa</a:t>
            </a:r>
            <a:r>
              <a:rPr lang="en-US" dirty="0">
                <a:hlinkClick r:id="rId2"/>
              </a:rPr>
              <a:t> </a:t>
            </a:r>
            <a:r>
              <a:rPr lang="en-US" dirty="0" err="1">
                <a:hlinkClick r:id="rId2"/>
              </a:rPr>
              <a:t>Englard</a:t>
            </a:r>
            <a:r>
              <a:rPr lang="en-US" dirty="0"/>
              <a:t> -  the celestial bodies show the eternal nature of G-d’s connection </a:t>
            </a:r>
            <a:r>
              <a:rPr lang="en-US" dirty="0" err="1"/>
              <a:t>covenenant</a:t>
            </a:r>
            <a:r>
              <a:rPr lang="en-US" dirty="0"/>
              <a:t> with the Jews and the Kingdom of the House of David </a:t>
            </a:r>
          </a:p>
        </p:txBody>
      </p:sp>
    </p:spTree>
    <p:extLst>
      <p:ext uri="{BB962C8B-B14F-4D97-AF65-F5344CB8AC3E}">
        <p14:creationId xmlns:p14="http://schemas.microsoft.com/office/powerpoint/2010/main" val="24485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51B2-8E31-4357-BCDA-2D88B1C6AC57}"/>
              </a:ext>
            </a:extLst>
          </p:cNvPr>
          <p:cNvSpPr>
            <a:spLocks noGrp="1"/>
          </p:cNvSpPr>
          <p:nvPr>
            <p:ph type="title"/>
          </p:nvPr>
        </p:nvSpPr>
        <p:spPr/>
        <p:txBody>
          <a:bodyPr/>
          <a:lstStyle/>
          <a:p>
            <a:r>
              <a:rPr lang="en-US" dirty="0" err="1"/>
              <a:t>Tehillim</a:t>
            </a:r>
            <a:r>
              <a:rPr lang="en-US" dirty="0"/>
              <a:t> 89:29-38</a:t>
            </a:r>
          </a:p>
        </p:txBody>
      </p:sp>
      <p:sp>
        <p:nvSpPr>
          <p:cNvPr id="4" name="Content Placeholder 3">
            <a:extLst>
              <a:ext uri="{FF2B5EF4-FFF2-40B4-BE49-F238E27FC236}">
                <a16:creationId xmlns:a16="http://schemas.microsoft.com/office/drawing/2014/main" id="{A842E4E0-E627-4333-BF27-000802571C03}"/>
              </a:ext>
            </a:extLst>
          </p:cNvPr>
          <p:cNvSpPr>
            <a:spLocks noGrp="1"/>
          </p:cNvSpPr>
          <p:nvPr>
            <p:ph sz="half" idx="1"/>
          </p:nvPr>
        </p:nvSpPr>
        <p:spPr/>
        <p:txBody>
          <a:bodyPr>
            <a:normAutofit fontScale="77500" lnSpcReduction="20000"/>
          </a:bodyPr>
          <a:lstStyle/>
          <a:p>
            <a:pPr marL="0" indent="0">
              <a:buNone/>
            </a:pPr>
            <a:r>
              <a:rPr lang="en-US" dirty="0"/>
              <a:t>29) I will maintain My steadfast love for him always; My covenant with him shall endure. 30) I will establish his line forever, his throne, as long as the heavens last. 31) If his sons forsake My Teaching and do not live by My rules; 32) if they violate My laws, and do not observe My commands, 33) I will punish their transgression with the rod, their iniquity with plagues. 34) But I will not take away My steadfast love from him; I will not betray My faithfulness. 35) I will not violate My covenant, or change what I have uttered.  36) I have sworn by My holiness, once and for all; I will not be false to David. 37) His line shall continue forever, his throne, as the sun before Me, 38) as the moon, established forever, an enduring witness in the </a:t>
            </a:r>
            <a:r>
              <a:rPr lang="en-US" dirty="0" err="1"/>
              <a:t>sky.”Selah</a:t>
            </a:r>
            <a:r>
              <a:rPr lang="en-US" dirty="0"/>
              <a:t>.</a:t>
            </a:r>
          </a:p>
        </p:txBody>
      </p:sp>
      <p:sp>
        <p:nvSpPr>
          <p:cNvPr id="5" name="Content Placeholder 4">
            <a:extLst>
              <a:ext uri="{FF2B5EF4-FFF2-40B4-BE49-F238E27FC236}">
                <a16:creationId xmlns:a16="http://schemas.microsoft.com/office/drawing/2014/main" id="{A01CEBF8-8CA0-4417-97C8-59A5C0D23FAC}"/>
              </a:ext>
            </a:extLst>
          </p:cNvPr>
          <p:cNvSpPr>
            <a:spLocks noGrp="1"/>
          </p:cNvSpPr>
          <p:nvPr>
            <p:ph sz="half" idx="2"/>
          </p:nvPr>
        </p:nvSpPr>
        <p:spPr/>
        <p:txBody>
          <a:bodyPr>
            <a:normAutofit fontScale="77500" lnSpcReduction="20000"/>
          </a:bodyPr>
          <a:lstStyle/>
          <a:p>
            <a:pPr marL="0" indent="0" algn="r" rtl="1">
              <a:buNone/>
            </a:pPr>
            <a:r>
              <a:rPr lang="he-IL" dirty="0"/>
              <a:t>לְ֭עוֹלָ֗ם אשמור־[אֶשְׁמָר־] ל֣וֹ חַסְדִּ֑י וּ֝בְרִיתִ֗י נֶאֱמֶ֥נֶת לֽוֹ׃ וְשַׂמְתִּ֣י לָעַ֣ד זַרְע֑וֹ וְ֝כִסְא֗וֹ כִּימֵ֥י שָׁמָֽיִם׃ </a:t>
            </a:r>
            <a:r>
              <a:rPr lang="he-IL" dirty="0" err="1"/>
              <a:t>אִם־יַֽעַזְב֣ו</a:t>
            </a:r>
            <a:r>
              <a:rPr lang="he-IL" dirty="0"/>
              <a:t>ּ בָ֭נָיו תּוֹרָתִ֑י וּ֝בְמִשְׁפָּטַ֗י לֹ֣א יֵלֵכֽוּן׃ </a:t>
            </a:r>
            <a:r>
              <a:rPr lang="en-US" dirty="0"/>
              <a:t> </a:t>
            </a:r>
            <a:r>
              <a:rPr lang="he-IL" dirty="0" err="1"/>
              <a:t>אִם־חֻקֹּתַ֥י</a:t>
            </a:r>
            <a:r>
              <a:rPr lang="he-IL" dirty="0"/>
              <a:t> יְחַלֵּ֑לוּ </a:t>
            </a:r>
            <a:r>
              <a:rPr lang="he-IL" dirty="0" err="1"/>
              <a:t>וּ֝מִצְוֺתַ֗י</a:t>
            </a:r>
            <a:r>
              <a:rPr lang="he-IL" dirty="0"/>
              <a:t> לֹ֣א יִשְׁמֹֽרוּ׃ וּפָקַדְתִּ֣י בְשֵׁ֣בֶט פִּשְׁעָ֑ם וּבִנְגָעִ֥ים </a:t>
            </a:r>
            <a:r>
              <a:rPr lang="he-IL" dirty="0" err="1"/>
              <a:t>עֲוֺנָֽם</a:t>
            </a:r>
            <a:r>
              <a:rPr lang="he-IL" dirty="0"/>
              <a:t>׃ וְ֭חַסְדִּי </a:t>
            </a:r>
            <a:r>
              <a:rPr lang="he-IL" dirty="0" err="1"/>
              <a:t>לֹֽא־אָפִ֣יר</a:t>
            </a:r>
            <a:r>
              <a:rPr lang="he-IL" dirty="0"/>
              <a:t> מֵֽעִמּ֑וֹ </a:t>
            </a:r>
            <a:r>
              <a:rPr lang="he-IL" dirty="0" err="1"/>
              <a:t>וְלֹֽא־אֲ֝שַׁקֵּ֗ר</a:t>
            </a:r>
            <a:r>
              <a:rPr lang="he-IL" dirty="0"/>
              <a:t> בֶּאֱמוּנָתִֽי׃ </a:t>
            </a:r>
            <a:r>
              <a:rPr lang="he-IL" dirty="0" err="1"/>
              <a:t>לֹא־אֲחַלֵּ֥ל</a:t>
            </a:r>
            <a:r>
              <a:rPr lang="he-IL" dirty="0"/>
              <a:t> בְּרִיתִ֑י וּמוֹצָ֥א שְׂ֝פָתַ֗י לֹ֣א אֲשַׁנֶּֽה׃ אַ֭חַת נִשְׁבַּ֣עְתִּי בְקָדְשִׁ֑י </a:t>
            </a:r>
            <a:r>
              <a:rPr lang="he-IL" dirty="0" err="1"/>
              <a:t>אִֽם־לְדָוִ֥ד</a:t>
            </a:r>
            <a:r>
              <a:rPr lang="he-IL" dirty="0"/>
              <a:t> אֲכַזֵּֽב׃ זַ֭רְעוֹ לְעוֹלָ֣ם יִהְיֶ֑ה וְכִסְא֖וֹ כַשֶּׁ֣מֶשׁ נֶגְדִּֽי׃ כְּ֭יָרֵחַ יִכּ֣וֹן עוֹלָ֑ם וְעֵ֥ד בַּ֝שַּׁ֗חַק נֶאֱמָ֥ן סֶֽלָה׃ </a:t>
            </a:r>
            <a:endParaRPr lang="en-US" dirty="0"/>
          </a:p>
          <a:p>
            <a:pPr marL="0" indent="0" algn="r" rtl="1">
              <a:buNone/>
            </a:pPr>
            <a:endParaRPr lang="en-US" dirty="0"/>
          </a:p>
        </p:txBody>
      </p:sp>
    </p:spTree>
    <p:extLst>
      <p:ext uri="{BB962C8B-B14F-4D97-AF65-F5344CB8AC3E}">
        <p14:creationId xmlns:p14="http://schemas.microsoft.com/office/powerpoint/2010/main" val="3672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76D4C-15CD-4C6A-83F2-6EA8D9F530E6}"/>
              </a:ext>
            </a:extLst>
          </p:cNvPr>
          <p:cNvSpPr>
            <a:spLocks noGrp="1"/>
          </p:cNvSpPr>
          <p:nvPr>
            <p:ph type="title"/>
          </p:nvPr>
        </p:nvSpPr>
        <p:spPr/>
        <p:txBody>
          <a:bodyPr/>
          <a:lstStyle/>
          <a:p>
            <a:r>
              <a:rPr lang="en-US" dirty="0" err="1"/>
              <a:t>Ramban</a:t>
            </a:r>
            <a:r>
              <a:rPr lang="en-US" dirty="0"/>
              <a:t> on Supernatural Hierarchy </a:t>
            </a:r>
          </a:p>
        </p:txBody>
      </p:sp>
      <p:sp>
        <p:nvSpPr>
          <p:cNvPr id="3" name="Content Placeholder 2">
            <a:extLst>
              <a:ext uri="{FF2B5EF4-FFF2-40B4-BE49-F238E27FC236}">
                <a16:creationId xmlns:a16="http://schemas.microsoft.com/office/drawing/2014/main" id="{5B4B8AEA-E1F9-46E7-94A2-F756DFFFE85B}"/>
              </a:ext>
            </a:extLst>
          </p:cNvPr>
          <p:cNvSpPr>
            <a:spLocks noGrp="1"/>
          </p:cNvSpPr>
          <p:nvPr>
            <p:ph sz="half" idx="1"/>
          </p:nvPr>
        </p:nvSpPr>
        <p:spPr>
          <a:xfrm>
            <a:off x="838199" y="1825625"/>
            <a:ext cx="6627921" cy="4351338"/>
          </a:xfrm>
        </p:spPr>
        <p:txBody>
          <a:bodyPr>
            <a:normAutofit fontScale="77500" lnSpcReduction="20000"/>
          </a:bodyPr>
          <a:lstStyle/>
          <a:p>
            <a:pPr marL="0" indent="0" algn="just">
              <a:buNone/>
            </a:pPr>
            <a:r>
              <a:rPr lang="en-US" dirty="0"/>
              <a:t>G-d created heaven and earth and placed the dominion of the lower creatures in the [hands of the] higher beings. He gave each and every nation their lands, after their nations some known star or constellation, as is known by means of the science of astrology. With regard to this, it is said, which the Eternal thy G-d hath allotted unto all the people, for He allotted to all [nations] heavenly constellations. Higher above [the constellations] are the angels of the Supreme One, whom He appointed as lords over them, as it is written, But the prince of the kingdom of Persia withstood me, and it is written, lo, the prince of Greece shall come. They are called "kings”, as it is written [there], and I was left over there beside the kings of Persia. </a:t>
            </a:r>
          </a:p>
          <a:p>
            <a:pPr marL="0" indent="0" algn="just">
              <a:buNone/>
            </a:pPr>
            <a:r>
              <a:rPr lang="en-US" dirty="0" err="1"/>
              <a:t>Ramban</a:t>
            </a:r>
            <a:r>
              <a:rPr lang="en-US" dirty="0"/>
              <a:t> Discourse on Rosh </a:t>
            </a:r>
            <a:r>
              <a:rPr lang="en-US" dirty="0" err="1"/>
              <a:t>Hashannah</a:t>
            </a:r>
            <a:r>
              <a:rPr lang="en-US" dirty="0"/>
              <a:t> Translation by Rabbi Charles B </a:t>
            </a:r>
            <a:r>
              <a:rPr lang="en-US" dirty="0" err="1"/>
              <a:t>Chavel</a:t>
            </a:r>
            <a:r>
              <a:rPr lang="en-US" dirty="0"/>
              <a:t> p. 347</a:t>
            </a:r>
          </a:p>
        </p:txBody>
      </p:sp>
      <p:sp>
        <p:nvSpPr>
          <p:cNvPr id="5" name="Content Placeholder 4">
            <a:extLst>
              <a:ext uri="{FF2B5EF4-FFF2-40B4-BE49-F238E27FC236}">
                <a16:creationId xmlns:a16="http://schemas.microsoft.com/office/drawing/2014/main" id="{192E7A79-31F0-4177-8719-109D030D0159}"/>
              </a:ext>
            </a:extLst>
          </p:cNvPr>
          <p:cNvSpPr>
            <a:spLocks noGrp="1"/>
          </p:cNvSpPr>
          <p:nvPr>
            <p:ph sz="half" idx="2"/>
          </p:nvPr>
        </p:nvSpPr>
        <p:spPr>
          <a:xfrm>
            <a:off x="7581530" y="1825625"/>
            <a:ext cx="3772270" cy="4351338"/>
          </a:xfrm>
        </p:spPr>
        <p:txBody>
          <a:bodyPr>
            <a:normAutofit fontScale="77500" lnSpcReduction="20000"/>
          </a:bodyPr>
          <a:lstStyle/>
          <a:p>
            <a:pPr marL="0" indent="0" algn="just" rtl="1">
              <a:buNone/>
            </a:pPr>
            <a:r>
              <a:rPr lang="he-IL" dirty="0"/>
              <a:t>דרשה לראש השנה לרמב"ן</a:t>
            </a:r>
          </a:p>
          <a:p>
            <a:pPr marL="0" indent="0" algn="just" rtl="1">
              <a:buNone/>
            </a:pPr>
            <a:r>
              <a:rPr lang="he-IL" dirty="0" err="1"/>
              <a:t>והענין</a:t>
            </a:r>
            <a:r>
              <a:rPr lang="he-IL" dirty="0"/>
              <a:t> כי השם הנכבד ברא שמים וארץ ושם </a:t>
            </a:r>
            <a:r>
              <a:rPr lang="he-IL" dirty="0" err="1"/>
              <a:t>כח</a:t>
            </a:r>
            <a:r>
              <a:rPr lang="he-IL" dirty="0"/>
              <a:t> התחתונים בעליונים, ונתן על כל עם ועם </a:t>
            </a:r>
            <a:r>
              <a:rPr lang="he-IL" dirty="0" err="1"/>
              <a:t>בארצותם</a:t>
            </a:r>
            <a:r>
              <a:rPr lang="he-IL" dirty="0"/>
              <a:t> לגוייהם כוכב ומזל ידוע כאשר ידוע בספר האצטגנינות, וזהו שנאמר אשר חלק ה' </a:t>
            </a:r>
            <a:r>
              <a:rPr lang="he-IL" dirty="0" err="1"/>
              <a:t>אלהיך</a:t>
            </a:r>
            <a:r>
              <a:rPr lang="he-IL" dirty="0"/>
              <a:t> אותם וגו' כי חלק להם מזלות בשמים, וגבוהים עליהם מלאכי עליון נתנם להיותם שרים עליהם, </a:t>
            </a:r>
            <a:r>
              <a:rPr lang="he-IL" dirty="0" err="1"/>
              <a:t>כענין</a:t>
            </a:r>
            <a:r>
              <a:rPr lang="he-IL" dirty="0"/>
              <a:t> שנאמר ושר מלכות פרס עומד לנגדי,...</a:t>
            </a:r>
            <a:endParaRPr lang="en-US" dirty="0"/>
          </a:p>
        </p:txBody>
      </p:sp>
    </p:spTree>
    <p:extLst>
      <p:ext uri="{BB962C8B-B14F-4D97-AF65-F5344CB8AC3E}">
        <p14:creationId xmlns:p14="http://schemas.microsoft.com/office/powerpoint/2010/main" val="354560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B191-AE87-4037-B74C-3894791F7C9F}"/>
              </a:ext>
            </a:extLst>
          </p:cNvPr>
          <p:cNvSpPr>
            <a:spLocks noGrp="1"/>
          </p:cNvSpPr>
          <p:nvPr>
            <p:ph type="title"/>
          </p:nvPr>
        </p:nvSpPr>
        <p:spPr>
          <a:xfrm>
            <a:off x="838200" y="365125"/>
            <a:ext cx="10515600" cy="821991"/>
          </a:xfrm>
        </p:spPr>
        <p:txBody>
          <a:bodyPr/>
          <a:lstStyle/>
          <a:p>
            <a:r>
              <a:rPr lang="en-US" dirty="0"/>
              <a:t>When the Months align </a:t>
            </a:r>
          </a:p>
        </p:txBody>
      </p:sp>
      <p:sp>
        <p:nvSpPr>
          <p:cNvPr id="3" name="Content Placeholder 2">
            <a:extLst>
              <a:ext uri="{FF2B5EF4-FFF2-40B4-BE49-F238E27FC236}">
                <a16:creationId xmlns:a16="http://schemas.microsoft.com/office/drawing/2014/main" id="{8DFCEE83-7879-4893-8B3C-6D531839E704}"/>
              </a:ext>
            </a:extLst>
          </p:cNvPr>
          <p:cNvSpPr>
            <a:spLocks noGrp="1"/>
          </p:cNvSpPr>
          <p:nvPr>
            <p:ph sz="half" idx="1"/>
          </p:nvPr>
        </p:nvSpPr>
        <p:spPr>
          <a:xfrm>
            <a:off x="192505" y="1187116"/>
            <a:ext cx="6801853" cy="5470357"/>
          </a:xfrm>
        </p:spPr>
        <p:txBody>
          <a:bodyPr>
            <a:noAutofit/>
          </a:bodyPr>
          <a:lstStyle/>
          <a:p>
            <a:pPr marL="0" indent="0" algn="just">
              <a:buNone/>
            </a:pPr>
            <a:r>
              <a:rPr lang="en-US" sz="2100" b="0" i="0" u="none" strike="noStrike" baseline="0" dirty="0">
                <a:latin typeface="TimesNewRomanPSMT"/>
              </a:rPr>
              <a:t>On the Day of Atonement, He is exalted </a:t>
            </a:r>
            <a:r>
              <a:rPr lang="en-US" sz="2100" b="0" i="0" u="none" strike="noStrike" baseline="0" dirty="0">
                <a:latin typeface="Helvetica" panose="020B0604020202020204" pitchFamily="34" charset="0"/>
              </a:rPr>
              <a:t>by </a:t>
            </a:r>
            <a:r>
              <a:rPr lang="en-US" sz="2100" b="0" i="0" u="none" strike="noStrike" baseline="0" dirty="0">
                <a:latin typeface="TimesNewRomanPSMT"/>
              </a:rPr>
              <a:t>them: </a:t>
            </a:r>
            <a:r>
              <a:rPr lang="en-US" sz="2100" b="0" i="1" u="none" strike="noStrike" baseline="0" dirty="0">
                <a:latin typeface="TimesNewRomanPS-ItalicMT"/>
              </a:rPr>
              <a:t>And the Eternal of hosts is exalted through justice, and G-d the Holy One is sanctified through righteousness, (Isaiah 5:16) </a:t>
            </a:r>
            <a:r>
              <a:rPr lang="en-US" sz="2100" b="0" i="0" u="none" strike="noStrike" baseline="0" dirty="0">
                <a:latin typeface="TimesNewRomanPSMT"/>
              </a:rPr>
              <a:t>as known through tradition. </a:t>
            </a:r>
            <a:r>
              <a:rPr lang="en-US" sz="2100" dirty="0">
                <a:latin typeface="TimesNewRomanPSMT"/>
              </a:rPr>
              <a:t>Furthermore, there is also a token in heaven concerning this [matter]. This month of Tishri has as its constellation the zodiac sign of the balance, which ascends the heavens during this month. It thus signifies, that in this month </a:t>
            </a:r>
            <a:r>
              <a:rPr lang="en-US" sz="2100" i="1" dirty="0">
                <a:latin typeface="TimesNewRomanPSMT"/>
              </a:rPr>
              <a:t> a just balance and scales are set by the Eternal. (Proverbs 16:11)</a:t>
            </a:r>
            <a:r>
              <a:rPr lang="en-US" sz="2100" dirty="0">
                <a:latin typeface="TimesNewRomanPSMT"/>
              </a:rPr>
              <a:t> This is similar to the case of the constellation of Aries (the Ram), [which ascends the heavens] in the Month of Nisan. It signifies the subject of Passover. The Egyptians worshipped [ the Ram] as a deity because it was, in their opinion, the constellation  of their country. In [that month of Nisan], Its ascendancy and influence betokened only good £or them · Therefore, the Holy One, blessed be He, subdued it [the constellation] and commanded Israel to slaughter its kind as the Passover-offering].  </a:t>
            </a:r>
          </a:p>
          <a:p>
            <a:pPr marL="0" indent="0" algn="just">
              <a:buNone/>
            </a:pPr>
            <a:r>
              <a:rPr lang="en-US" sz="1800" dirty="0" err="1"/>
              <a:t>Ramban</a:t>
            </a:r>
            <a:r>
              <a:rPr lang="en-US" sz="1800" dirty="0"/>
              <a:t> Discourse on Rosh </a:t>
            </a:r>
            <a:r>
              <a:rPr lang="en-US" sz="1800" dirty="0" err="1"/>
              <a:t>Hashannah</a:t>
            </a:r>
            <a:r>
              <a:rPr lang="en-US" sz="1800" dirty="0"/>
              <a:t> Translation by Rabbi Charles B </a:t>
            </a:r>
            <a:r>
              <a:rPr lang="en-US" sz="1800" dirty="0" err="1"/>
              <a:t>Chavel</a:t>
            </a:r>
            <a:r>
              <a:rPr lang="en-US" sz="1800" dirty="0"/>
              <a:t> p. 262</a:t>
            </a:r>
            <a:endParaRPr lang="en-US" sz="1800" dirty="0">
              <a:latin typeface="TimesNewRomanPSMT"/>
            </a:endParaRPr>
          </a:p>
        </p:txBody>
      </p:sp>
      <p:sp>
        <p:nvSpPr>
          <p:cNvPr id="4" name="Content Placeholder 3">
            <a:extLst>
              <a:ext uri="{FF2B5EF4-FFF2-40B4-BE49-F238E27FC236}">
                <a16:creationId xmlns:a16="http://schemas.microsoft.com/office/drawing/2014/main" id="{C12E6C19-9DCB-4938-90A6-285E91EC8AF0}"/>
              </a:ext>
            </a:extLst>
          </p:cNvPr>
          <p:cNvSpPr>
            <a:spLocks noGrp="1"/>
          </p:cNvSpPr>
          <p:nvPr>
            <p:ph sz="half" idx="2"/>
          </p:nvPr>
        </p:nvSpPr>
        <p:spPr>
          <a:xfrm>
            <a:off x="6994358" y="1825624"/>
            <a:ext cx="5005137" cy="4831849"/>
          </a:xfrm>
        </p:spPr>
        <p:txBody>
          <a:bodyPr>
            <a:normAutofit fontScale="77500" lnSpcReduction="20000"/>
          </a:bodyPr>
          <a:lstStyle/>
          <a:p>
            <a:pPr marL="0" indent="0" algn="r" rtl="1">
              <a:buNone/>
            </a:pPr>
            <a:r>
              <a:rPr lang="he-IL" dirty="0"/>
              <a:t>דרשה לראש השנה לרמב"ן</a:t>
            </a:r>
          </a:p>
          <a:p>
            <a:pPr marL="0" indent="0" algn="just" rtl="1">
              <a:buNone/>
            </a:pPr>
            <a:r>
              <a:rPr lang="he-IL" dirty="0"/>
              <a:t>כי ביום הכיפורים יתעלה בהם ויגבה ה' צבאות במשפט והאל הקדוש כידוע בקבלה, וגם יש בזה אות בשמים שהחודש הזה מזלו מאזנים, והוא בחודש הזה מזל הצומח, להגיד כי בו פלס ומאזני משפט לה', כמו טלה בניסן שמורה על ענין הפסח שהיו המצרים עובדים לו שהיה מזל ארצם לפי דעתם, והיה במעלתו ובמבט טוב להם והשפילו הקדוש ברוך הוא </a:t>
            </a:r>
            <a:r>
              <a:rPr lang="he-IL" dirty="0" err="1"/>
              <a:t>וצוה</a:t>
            </a:r>
            <a:r>
              <a:rPr lang="he-IL" dirty="0"/>
              <a:t> לישראל לשחטו, והוא שאמר מכור הברזל ממצרים כמו שאמר ראו </a:t>
            </a:r>
            <a:r>
              <a:rPr lang="he-IL" dirty="0" err="1"/>
              <a:t>וכו</a:t>
            </a:r>
            <a:r>
              <a:rPr lang="he-IL" dirty="0"/>
              <a:t>'. +א"ה, כנראה הכונה ראו כי רעה נגד פניכם (שמות י' י') </a:t>
            </a:r>
            <a:r>
              <a:rPr lang="he-IL" dirty="0" err="1"/>
              <a:t>ועי"ש</a:t>
            </a:r>
            <a:r>
              <a:rPr lang="he-IL" dirty="0"/>
              <a:t> ברש"י ממדרש, ובנ"א כתוב כמ"ש ר' אברהם </a:t>
            </a:r>
            <a:r>
              <a:rPr lang="he-IL" dirty="0" err="1"/>
              <a:t>וכו</a:t>
            </a:r>
            <a:r>
              <a:rPr lang="he-IL" dirty="0"/>
              <a:t>', ועי' אבן עזרא שם.+ הנה אמרנו שהוא יום דין והוא פירוש יום תרועה </a:t>
            </a:r>
            <a:r>
              <a:rPr lang="he-IL" dirty="0" err="1"/>
              <a:t>וזכרון</a:t>
            </a:r>
            <a:r>
              <a:rPr lang="he-IL" dirty="0"/>
              <a:t> תרועה, והוא דבר מפורש בדברי רבותינו כמו ששנינו (ט"ז א') בראש השנה כל באי עולם </a:t>
            </a:r>
            <a:r>
              <a:rPr lang="he-IL" dirty="0" err="1"/>
              <a:t>עוברין</a:t>
            </a:r>
            <a:r>
              <a:rPr lang="he-IL" dirty="0"/>
              <a:t> לפניו כבני מרון, </a:t>
            </a:r>
            <a:endParaRPr lang="en-US" dirty="0"/>
          </a:p>
        </p:txBody>
      </p:sp>
    </p:spTree>
    <p:extLst>
      <p:ext uri="{BB962C8B-B14F-4D97-AF65-F5344CB8AC3E}">
        <p14:creationId xmlns:p14="http://schemas.microsoft.com/office/powerpoint/2010/main" val="129213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C3CC-17E8-40D4-B586-28A93372DDFB}"/>
              </a:ext>
            </a:extLst>
          </p:cNvPr>
          <p:cNvSpPr>
            <a:spLocks noGrp="1"/>
          </p:cNvSpPr>
          <p:nvPr>
            <p:ph type="title"/>
          </p:nvPr>
        </p:nvSpPr>
        <p:spPr/>
        <p:txBody>
          <a:bodyPr/>
          <a:lstStyle/>
          <a:p>
            <a:r>
              <a:rPr lang="en-US" dirty="0"/>
              <a:t>Educationally what should you do?</a:t>
            </a:r>
          </a:p>
        </p:txBody>
      </p:sp>
      <p:sp>
        <p:nvSpPr>
          <p:cNvPr id="3" name="Content Placeholder 2">
            <a:extLst>
              <a:ext uri="{FF2B5EF4-FFF2-40B4-BE49-F238E27FC236}">
                <a16:creationId xmlns:a16="http://schemas.microsoft.com/office/drawing/2014/main" id="{9AD7D831-6D14-4D78-8ADE-769EAF1281E3}"/>
              </a:ext>
            </a:extLst>
          </p:cNvPr>
          <p:cNvSpPr>
            <a:spLocks noGrp="1"/>
          </p:cNvSpPr>
          <p:nvPr>
            <p:ph sz="half" idx="1"/>
          </p:nvPr>
        </p:nvSpPr>
        <p:spPr>
          <a:xfrm>
            <a:off x="365760" y="1508760"/>
            <a:ext cx="5806440" cy="4668203"/>
          </a:xfrm>
        </p:spPr>
        <p:txBody>
          <a:bodyPr>
            <a:noAutofit/>
          </a:bodyPr>
          <a:lstStyle/>
          <a:p>
            <a:pPr marL="0" marR="0" indent="0" algn="just">
              <a:lnSpc>
                <a:spcPct val="107000"/>
              </a:lnSpc>
              <a:spcBef>
                <a:spcPts val="0"/>
              </a:spcBef>
              <a:spcAft>
                <a:spcPts val="800"/>
              </a:spcAft>
              <a:buNone/>
            </a:pPr>
            <a:r>
              <a:rPr lang="en-US" sz="2400" dirty="0" err="1"/>
              <a:t>Rav</a:t>
            </a:r>
            <a:r>
              <a:rPr lang="en-US" sz="2400" dirty="0"/>
              <a:t> </a:t>
            </a:r>
            <a:r>
              <a:rPr lang="en-US" sz="2400" dirty="0" err="1"/>
              <a:t>Shemuel</a:t>
            </a:r>
            <a:r>
              <a:rPr lang="en-US" sz="2400" dirty="0"/>
              <a:t> </a:t>
            </a:r>
            <a:r>
              <a:rPr lang="en-US" sz="2400" dirty="0" err="1"/>
              <a:t>HaLevi</a:t>
            </a:r>
            <a:r>
              <a:rPr lang="en-US" sz="2400" dirty="0"/>
              <a:t> </a:t>
            </a:r>
            <a:r>
              <a:rPr lang="en-US" sz="2400" dirty="0" err="1"/>
              <a:t>Vosner</a:t>
            </a:r>
            <a:r>
              <a:rPr lang="en-US" sz="2400" dirty="0"/>
              <a:t> (1914-2015)</a:t>
            </a:r>
          </a:p>
          <a:p>
            <a:pPr marL="0" marR="0" indent="0" algn="just">
              <a:lnSpc>
                <a:spcPct val="107000"/>
              </a:lnSpc>
              <a:spcBef>
                <a:spcPts val="0"/>
              </a:spcBef>
              <a:spcAft>
                <a:spcPts val="800"/>
              </a:spcAft>
              <a:buNone/>
            </a:pPr>
            <a:r>
              <a:rPr lang="en-US" sz="2400" dirty="0"/>
              <a:t>Can you draw a sun, moon, stars by </a:t>
            </a:r>
            <a:r>
              <a:rPr lang="en-US" sz="2400" dirty="0" err="1"/>
              <a:t>Parshat</a:t>
            </a:r>
            <a:r>
              <a:rPr lang="en-US" sz="2400" dirty="0"/>
              <a:t> </a:t>
            </a:r>
            <a:r>
              <a:rPr lang="en-US" sz="2400" dirty="0" err="1"/>
              <a:t>Breishit</a:t>
            </a:r>
            <a:r>
              <a:rPr lang="en-US" sz="2400" dirty="0"/>
              <a:t> to teach the creation of the world? Is this considered in order teach </a:t>
            </a:r>
            <a:r>
              <a:rPr lang="en-US" sz="2400" dirty="0" err="1"/>
              <a:t>teach</a:t>
            </a:r>
            <a:r>
              <a:rPr lang="en-US" sz="2400" dirty="0"/>
              <a:t> as explained in the Shulchan </a:t>
            </a:r>
            <a:r>
              <a:rPr lang="en-US" sz="2400" dirty="0" err="1"/>
              <a:t>Aruch</a:t>
            </a:r>
            <a:r>
              <a:rPr lang="en-US" sz="2400" dirty="0"/>
              <a:t>, and permitted? Or is it not? What about drawing Yosef’s dream in </a:t>
            </a:r>
            <a:r>
              <a:rPr lang="en-US" sz="2400" dirty="0" err="1"/>
              <a:t>Parshat</a:t>
            </a:r>
            <a:r>
              <a:rPr lang="en-US" sz="2400" dirty="0"/>
              <a:t> </a:t>
            </a:r>
            <a:r>
              <a:rPr lang="en-US" sz="2400" dirty="0" err="1"/>
              <a:t>Vayeshev</a:t>
            </a:r>
            <a:r>
              <a:rPr lang="en-US" sz="2400" dirty="0"/>
              <a:t>? Is that part of teaching?</a:t>
            </a:r>
          </a:p>
          <a:p>
            <a:pPr marL="0" marR="0" indent="0" algn="just">
              <a:lnSpc>
                <a:spcPct val="107000"/>
              </a:lnSpc>
              <a:spcBef>
                <a:spcPts val="0"/>
              </a:spcBef>
              <a:spcAft>
                <a:spcPts val="800"/>
              </a:spcAft>
              <a:buNone/>
            </a:pPr>
            <a:r>
              <a:rPr lang="en-US" sz="2400" dirty="0"/>
              <a:t>Answer: the </a:t>
            </a:r>
            <a:r>
              <a:rPr lang="en-US" sz="2400" dirty="0" err="1"/>
              <a:t>Shach</a:t>
            </a:r>
            <a:r>
              <a:rPr lang="en-US" sz="2400" dirty="0"/>
              <a:t> (</a:t>
            </a:r>
            <a:r>
              <a:rPr lang="en-US" sz="2400" dirty="0" err="1"/>
              <a:t>Siftei</a:t>
            </a:r>
            <a:r>
              <a:rPr lang="en-US" sz="2400" dirty="0"/>
              <a:t> Cohen) permits even drawing the 12 </a:t>
            </a:r>
            <a:r>
              <a:rPr lang="en-US" sz="2400" dirty="0" err="1"/>
              <a:t>Mazalot</a:t>
            </a:r>
            <a:r>
              <a:rPr lang="en-US" sz="2400" dirty="0"/>
              <a:t> (Constellations) in order to understand and teach, even more so to teach in our case. </a:t>
            </a:r>
          </a:p>
        </p:txBody>
      </p:sp>
      <p:sp>
        <p:nvSpPr>
          <p:cNvPr id="4" name="Content Placeholder 3">
            <a:extLst>
              <a:ext uri="{FF2B5EF4-FFF2-40B4-BE49-F238E27FC236}">
                <a16:creationId xmlns:a16="http://schemas.microsoft.com/office/drawing/2014/main" id="{DC6598F0-899A-4D1F-9C5D-EB8B9505BD51}"/>
              </a:ext>
            </a:extLst>
          </p:cNvPr>
          <p:cNvSpPr>
            <a:spLocks noGrp="1"/>
          </p:cNvSpPr>
          <p:nvPr>
            <p:ph sz="half" idx="2"/>
          </p:nvPr>
        </p:nvSpPr>
        <p:spPr>
          <a:xfrm>
            <a:off x="6370320" y="1825625"/>
            <a:ext cx="4983480" cy="4351338"/>
          </a:xfrm>
        </p:spPr>
        <p:txBody>
          <a:bodyPr>
            <a:normAutofit fontScale="92500" lnSpcReduction="10000"/>
          </a:bodyPr>
          <a:lstStyle/>
          <a:p>
            <a:pPr marL="0" indent="0" algn="just" rtl="1">
              <a:buNone/>
            </a:pPr>
            <a:r>
              <a:rPr lang="he-IL" dirty="0"/>
              <a:t>שו"ת שבט הלוי חלק ז סימן </a:t>
            </a:r>
            <a:r>
              <a:rPr lang="he-IL" dirty="0" err="1"/>
              <a:t>קלד</a:t>
            </a:r>
            <a:endParaRPr lang="he-IL" dirty="0"/>
          </a:p>
          <a:p>
            <a:pPr marL="0" indent="0" algn="just" rtl="1">
              <a:buNone/>
            </a:pPr>
            <a:r>
              <a:rPr lang="he-IL" dirty="0"/>
              <a:t>שאלה:</a:t>
            </a:r>
            <a:r>
              <a:rPr lang="en-US" dirty="0"/>
              <a:t> </a:t>
            </a:r>
            <a:r>
              <a:rPr lang="he-IL" dirty="0"/>
              <a:t>ח. האם מותר לצייר שמש וירח וכוכבים בפרשת בראשית כשלומדים עניני בריאת העולם האם זה נחשב להתלמד שמבואר </a:t>
            </a:r>
            <a:r>
              <a:rPr lang="he-IL" dirty="0" err="1"/>
              <a:t>בשו"ע</a:t>
            </a:r>
            <a:r>
              <a:rPr lang="he-IL" dirty="0"/>
              <a:t> (שם) שמותר או לא, וכן </a:t>
            </a:r>
            <a:r>
              <a:rPr lang="he-IL" dirty="0" err="1"/>
              <a:t>מציירין</a:t>
            </a:r>
            <a:r>
              <a:rPr lang="he-IL" dirty="0"/>
              <a:t> חלום יוסף בפרשת וישב, האם זהו בכלל להתלמד.</a:t>
            </a:r>
          </a:p>
          <a:p>
            <a:pPr marL="0" indent="0" algn="just" rtl="1">
              <a:buNone/>
            </a:pPr>
            <a:r>
              <a:rPr lang="he-IL" dirty="0"/>
              <a:t>תשובה:</a:t>
            </a:r>
            <a:r>
              <a:rPr lang="en-US" dirty="0"/>
              <a:t> </a:t>
            </a:r>
            <a:r>
              <a:rPr lang="he-IL" dirty="0"/>
              <a:t>הרי </a:t>
            </a:r>
            <a:r>
              <a:rPr lang="he-IL" dirty="0" err="1"/>
              <a:t>הש"ך</a:t>
            </a:r>
            <a:r>
              <a:rPr lang="he-IL" dirty="0"/>
              <a:t> בנקודת הכסף התיר אפילו ציורים של י"ב מזלות מטעם להבין ולהורות </a:t>
            </a:r>
            <a:r>
              <a:rPr lang="he-IL" dirty="0" err="1"/>
              <a:t>ומכ"ש</a:t>
            </a:r>
            <a:r>
              <a:rPr lang="he-IL" dirty="0"/>
              <a:t> להתלמד </a:t>
            </a:r>
            <a:r>
              <a:rPr lang="he-IL" dirty="0" err="1"/>
              <a:t>כענינינו</a:t>
            </a:r>
            <a:r>
              <a:rPr lang="he-IL" dirty="0"/>
              <a:t>. </a:t>
            </a:r>
            <a:endParaRPr lang="en-US" dirty="0"/>
          </a:p>
        </p:txBody>
      </p:sp>
    </p:spTree>
    <p:extLst>
      <p:ext uri="{BB962C8B-B14F-4D97-AF65-F5344CB8AC3E}">
        <p14:creationId xmlns:p14="http://schemas.microsoft.com/office/powerpoint/2010/main" val="403074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DCBBD-44FA-4340-A96D-F8EE92F744D0}"/>
              </a:ext>
            </a:extLst>
          </p:cNvPr>
          <p:cNvSpPr>
            <a:spLocks noGrp="1"/>
          </p:cNvSpPr>
          <p:nvPr>
            <p:ph type="title"/>
          </p:nvPr>
        </p:nvSpPr>
        <p:spPr/>
        <p:txBody>
          <a:bodyPr/>
          <a:lstStyle/>
          <a:p>
            <a:r>
              <a:rPr lang="en-US" dirty="0" err="1"/>
              <a:t>Mazalot</a:t>
            </a:r>
            <a:r>
              <a:rPr lang="en-US" dirty="0"/>
              <a:t> in Shuls and Siddurs</a:t>
            </a:r>
          </a:p>
        </p:txBody>
      </p:sp>
      <p:sp>
        <p:nvSpPr>
          <p:cNvPr id="5" name="Content Placeholder 4">
            <a:extLst>
              <a:ext uri="{FF2B5EF4-FFF2-40B4-BE49-F238E27FC236}">
                <a16:creationId xmlns:a16="http://schemas.microsoft.com/office/drawing/2014/main" id="{2E5D89AE-841D-4268-804A-2B10860BFA65}"/>
              </a:ext>
            </a:extLst>
          </p:cNvPr>
          <p:cNvSpPr>
            <a:spLocks noGrp="1"/>
          </p:cNvSpPr>
          <p:nvPr>
            <p:ph sz="half" idx="1"/>
          </p:nvPr>
        </p:nvSpPr>
        <p:spPr>
          <a:xfrm>
            <a:off x="399495" y="1500326"/>
            <a:ext cx="6356411" cy="4676637"/>
          </a:xfrm>
        </p:spPr>
        <p:txBody>
          <a:bodyPr>
            <a:noAutofit/>
          </a:bodyPr>
          <a:lstStyle/>
          <a:p>
            <a:pPr marL="0" indent="0" algn="just">
              <a:buNone/>
            </a:pPr>
            <a:r>
              <a:rPr lang="en-US" sz="1900" dirty="0"/>
              <a:t>How can the Shulchan </a:t>
            </a:r>
            <a:r>
              <a:rPr lang="en-US" sz="1900" dirty="0" err="1"/>
              <a:t>Arukh</a:t>
            </a:r>
            <a:r>
              <a:rPr lang="en-US" sz="1900" dirty="0"/>
              <a:t> permit to place animals in shul, aren’t sheep, goat, and a bull included in the </a:t>
            </a:r>
            <a:r>
              <a:rPr lang="en-US" sz="1900" dirty="0" err="1"/>
              <a:t>Mazalot</a:t>
            </a:r>
            <a:r>
              <a:rPr lang="en-US" sz="1900" dirty="0"/>
              <a:t>? As is the lion! Didn’t the Beit Yosef include lions as permitted depictions in the name of </a:t>
            </a:r>
            <a:r>
              <a:rPr lang="en-US" sz="1900" dirty="0" err="1"/>
              <a:t>Rabbeinu</a:t>
            </a:r>
            <a:r>
              <a:rPr lang="en-US" sz="1900" dirty="0"/>
              <a:t> </a:t>
            </a:r>
            <a:r>
              <a:rPr lang="en-US" sz="1900" dirty="0" err="1"/>
              <a:t>Elyakim</a:t>
            </a:r>
            <a:r>
              <a:rPr lang="en-US" sz="1900" dirty="0"/>
              <a:t>? If all </a:t>
            </a:r>
            <a:r>
              <a:rPr lang="en-US" sz="1900" dirty="0" err="1"/>
              <a:t>Mazalot</a:t>
            </a:r>
            <a:r>
              <a:rPr lang="en-US" sz="1900" dirty="0"/>
              <a:t> are forbidden you also cannot draw fish because fish is the sign for the month of Adar! We also find in the </a:t>
            </a:r>
            <a:r>
              <a:rPr lang="en-US" sz="1900" dirty="0" err="1"/>
              <a:t>Gemara</a:t>
            </a:r>
            <a:r>
              <a:rPr lang="en-US" sz="1900" dirty="0"/>
              <a:t> that </a:t>
            </a:r>
            <a:r>
              <a:rPr lang="en-US" sz="1900" dirty="0" err="1"/>
              <a:t>Rav’s</a:t>
            </a:r>
            <a:r>
              <a:rPr lang="en-US" sz="1900" dirty="0"/>
              <a:t> signet ring was a fish, and if it was really problematic as a </a:t>
            </a:r>
            <a:r>
              <a:rPr lang="en-US" sz="1900" dirty="0" err="1"/>
              <a:t>mazalot</a:t>
            </a:r>
            <a:r>
              <a:rPr lang="en-US" sz="1900" dirty="0"/>
              <a:t> it being two dimensional will not help! As is stated by the Tur quoting the </a:t>
            </a:r>
            <a:r>
              <a:rPr lang="en-US" sz="1900" dirty="0" err="1"/>
              <a:t>Ramban</a:t>
            </a:r>
            <a:r>
              <a:rPr lang="en-US" sz="1900" dirty="0"/>
              <a:t>, that all that is prohibited because of “Lo </a:t>
            </a:r>
            <a:r>
              <a:rPr lang="en-US" sz="1900" dirty="0" err="1"/>
              <a:t>Taasun</a:t>
            </a:r>
            <a:r>
              <a:rPr lang="en-US" sz="1900" dirty="0"/>
              <a:t> </a:t>
            </a:r>
            <a:r>
              <a:rPr lang="en-US" sz="1900" dirty="0" err="1"/>
              <a:t>iti</a:t>
            </a:r>
            <a:r>
              <a:rPr lang="en-US" sz="1900" dirty="0"/>
              <a:t>”! Maybe it is possible that only the </a:t>
            </a:r>
            <a:r>
              <a:rPr lang="en-US" sz="1900" dirty="0" err="1"/>
              <a:t>mazalot</a:t>
            </a:r>
            <a:r>
              <a:rPr lang="en-US" sz="1900" dirty="0"/>
              <a:t> that have a unique shape like the sun and the moon as quoted by the Rama. But that still doesn’t solve the issue with </a:t>
            </a:r>
            <a:r>
              <a:rPr lang="en-US" sz="1900" dirty="0" err="1"/>
              <a:t>Rabban</a:t>
            </a:r>
            <a:r>
              <a:rPr lang="en-US" sz="1900" dirty="0"/>
              <a:t> Gamliel, so we must say it was done by Gentiles, and then there is no prohibition to have it remain with him. … in any event it appears that those who draw in </a:t>
            </a:r>
            <a:r>
              <a:rPr lang="en-US" sz="1900" dirty="0" err="1"/>
              <a:t>Machzorim</a:t>
            </a:r>
            <a:r>
              <a:rPr lang="en-US" sz="1900" dirty="0"/>
              <a:t> by the prayer for rain the images of the </a:t>
            </a:r>
            <a:r>
              <a:rPr lang="en-US" sz="1900" dirty="0" err="1"/>
              <a:t>Mazalot</a:t>
            </a:r>
            <a:r>
              <a:rPr lang="en-US" sz="1900" dirty="0"/>
              <a:t> are acting improperly because they are intending to make the </a:t>
            </a:r>
            <a:r>
              <a:rPr lang="en-US" sz="1900" dirty="0" err="1"/>
              <a:t>Mazalot</a:t>
            </a:r>
            <a:r>
              <a:rPr lang="en-US" sz="1900" dirty="0"/>
              <a:t>. </a:t>
            </a:r>
          </a:p>
          <a:p>
            <a:pPr marL="0" indent="0" algn="just">
              <a:buNone/>
            </a:pPr>
            <a:r>
              <a:rPr lang="en-US" sz="1900" dirty="0" err="1"/>
              <a:t>Turei</a:t>
            </a:r>
            <a:r>
              <a:rPr lang="en-US" sz="1900" dirty="0"/>
              <a:t> </a:t>
            </a:r>
            <a:r>
              <a:rPr lang="en-US" sz="1900" dirty="0" err="1"/>
              <a:t>Zahav</a:t>
            </a:r>
            <a:r>
              <a:rPr lang="en-US" sz="1900" dirty="0"/>
              <a:t>: </a:t>
            </a:r>
            <a:r>
              <a:rPr lang="en-US" sz="1900" dirty="0" err="1"/>
              <a:t>Yoreh</a:t>
            </a:r>
            <a:r>
              <a:rPr lang="en-US" sz="1900" dirty="0"/>
              <a:t> </a:t>
            </a:r>
            <a:r>
              <a:rPr lang="en-US" sz="1900" dirty="0" err="1"/>
              <a:t>Deah</a:t>
            </a:r>
            <a:r>
              <a:rPr lang="en-US" sz="1900" dirty="0"/>
              <a:t> 141:13</a:t>
            </a:r>
            <a:r>
              <a:rPr lang="he-IL" sz="1900" dirty="0"/>
              <a:t> </a:t>
            </a:r>
            <a:r>
              <a:rPr lang="en-US" sz="1900" dirty="0"/>
              <a:t> (Rabbi David </a:t>
            </a:r>
            <a:r>
              <a:rPr lang="en-US" sz="1900" dirty="0" err="1"/>
              <a:t>haLevi</a:t>
            </a:r>
            <a:r>
              <a:rPr lang="en-US" sz="1900" dirty="0"/>
              <a:t> Segal 1586-1667, Poland)</a:t>
            </a:r>
          </a:p>
        </p:txBody>
      </p:sp>
      <p:sp>
        <p:nvSpPr>
          <p:cNvPr id="6" name="Content Placeholder 5">
            <a:extLst>
              <a:ext uri="{FF2B5EF4-FFF2-40B4-BE49-F238E27FC236}">
                <a16:creationId xmlns:a16="http://schemas.microsoft.com/office/drawing/2014/main" id="{2E17B825-1F7F-4EEE-A082-7BEE0722277F}"/>
              </a:ext>
            </a:extLst>
          </p:cNvPr>
          <p:cNvSpPr>
            <a:spLocks noGrp="1"/>
          </p:cNvSpPr>
          <p:nvPr>
            <p:ph sz="half" idx="2"/>
          </p:nvPr>
        </p:nvSpPr>
        <p:spPr>
          <a:xfrm>
            <a:off x="6960092" y="1825625"/>
            <a:ext cx="4393707" cy="4351338"/>
          </a:xfrm>
        </p:spPr>
        <p:txBody>
          <a:bodyPr>
            <a:normAutofit fontScale="55000" lnSpcReduction="20000"/>
          </a:bodyPr>
          <a:lstStyle/>
          <a:p>
            <a:pPr marL="0" indent="0" algn="r" rtl="1">
              <a:buNone/>
            </a:pPr>
            <a:r>
              <a:rPr lang="he-IL" dirty="0"/>
              <a:t>ט"ז יורה דעה סימן קמא </a:t>
            </a:r>
            <a:r>
              <a:rPr lang="he-IL" dirty="0" err="1"/>
              <a:t>ס"ק</a:t>
            </a:r>
            <a:r>
              <a:rPr lang="he-IL" dirty="0"/>
              <a:t> </a:t>
            </a:r>
            <a:r>
              <a:rPr lang="he-IL" dirty="0" err="1"/>
              <a:t>יג</a:t>
            </a:r>
            <a:endParaRPr lang="he-IL" dirty="0"/>
          </a:p>
          <a:p>
            <a:pPr marL="0" indent="0" algn="just" rtl="1">
              <a:buNone/>
            </a:pPr>
            <a:r>
              <a:rPr lang="he-IL" dirty="0"/>
              <a:t>(</a:t>
            </a:r>
            <a:r>
              <a:rPr lang="he-IL" dirty="0" err="1"/>
              <a:t>יג</a:t>
            </a:r>
            <a:r>
              <a:rPr lang="he-IL" dirty="0"/>
              <a:t>) (</a:t>
            </a:r>
            <a:r>
              <a:rPr lang="he-IL" dirty="0" err="1"/>
              <a:t>נקה"כ</a:t>
            </a:r>
            <a:r>
              <a:rPr lang="he-IL" dirty="0"/>
              <a:t>) וצורת חמה </a:t>
            </a:r>
            <a:r>
              <a:rPr lang="he-IL" dirty="0" err="1"/>
              <a:t>כו</a:t>
            </a:r>
            <a:r>
              <a:rPr lang="he-IL" dirty="0"/>
              <a:t>'. לפי שאינם בולטים ברקיע כן כתבו התוספות ובגמרא וטור הוזכר גם מזלות בהדי כוכבים וא"כ יש לתמוה על </a:t>
            </a:r>
            <a:r>
              <a:rPr lang="he-IL" dirty="0" err="1"/>
              <a:t>מ"ש</a:t>
            </a:r>
            <a:r>
              <a:rPr lang="he-IL" dirty="0"/>
              <a:t> אח"כ </a:t>
            </a:r>
            <a:r>
              <a:rPr lang="he-IL" dirty="0" err="1"/>
              <a:t>בש"ע</a:t>
            </a:r>
            <a:r>
              <a:rPr lang="he-IL" dirty="0"/>
              <a:t> סעיף ו' </a:t>
            </a:r>
            <a:r>
              <a:rPr lang="he-IL" dirty="0" err="1"/>
              <a:t>דמותר</a:t>
            </a:r>
            <a:r>
              <a:rPr lang="he-IL" dirty="0"/>
              <a:t> לצור צורת בהמות והלא גדי טלה שור בכלל המזלות הם וכן ארי </a:t>
            </a:r>
            <a:r>
              <a:rPr lang="he-IL" dirty="0" err="1"/>
              <a:t>ובהדיא</a:t>
            </a:r>
            <a:r>
              <a:rPr lang="he-IL" dirty="0"/>
              <a:t> כתב ב"י בסוף הסימן במה שהקשה על המרדכי בשם רבינו אליקים </a:t>
            </a:r>
            <a:r>
              <a:rPr lang="he-IL" dirty="0" err="1"/>
              <a:t>דארי</a:t>
            </a:r>
            <a:r>
              <a:rPr lang="he-IL" dirty="0"/>
              <a:t> בכלל צורות המותרות הם</a:t>
            </a:r>
            <a:r>
              <a:rPr lang="en-US" dirty="0"/>
              <a:t>?</a:t>
            </a:r>
            <a:r>
              <a:rPr lang="he-IL" dirty="0"/>
              <a:t> ותו באם יש איסור בכל צורות המזלות יהיה איסור לעשות צורות דגים שהוא מזל אדר ומצינו בגמ' פרק השולח </a:t>
            </a:r>
            <a:r>
              <a:rPr lang="he-IL" dirty="0" err="1"/>
              <a:t>דרב</a:t>
            </a:r>
            <a:r>
              <a:rPr lang="he-IL" dirty="0"/>
              <a:t> צייר </a:t>
            </a:r>
            <a:r>
              <a:rPr lang="he-IL" dirty="0" err="1"/>
              <a:t>כוורא</a:t>
            </a:r>
            <a:r>
              <a:rPr lang="he-IL" dirty="0"/>
              <a:t> ואילו היה בו איסור היה אסור אפילו באינו בולט כמ"ש הטור בשם הרמב"ן בכל שהוא אסור משום לא תעשון אתי ונראה </a:t>
            </a:r>
            <a:r>
              <a:rPr lang="he-IL" dirty="0" err="1"/>
              <a:t>דאפשר</a:t>
            </a:r>
            <a:r>
              <a:rPr lang="he-IL" dirty="0"/>
              <a:t> שיש לאותן צורות שבמזלות צורות מיוחדות כמ"ש רמ"א לצורת חמה ולבנה סעיף ג' מ"ה כתב שפיר </a:t>
            </a:r>
            <a:r>
              <a:rPr lang="he-IL" dirty="0" err="1"/>
              <a:t>דצורות</a:t>
            </a:r>
            <a:r>
              <a:rPr lang="he-IL" dirty="0"/>
              <a:t> הבהמות מותרים משמע כולן, אלא </a:t>
            </a:r>
            <a:r>
              <a:rPr lang="he-IL" dirty="0" err="1"/>
              <a:t>דקשה</a:t>
            </a:r>
            <a:r>
              <a:rPr lang="he-IL" dirty="0"/>
              <a:t> על זה </a:t>
            </a:r>
            <a:r>
              <a:rPr lang="he-IL" dirty="0" err="1"/>
              <a:t>אמאי</a:t>
            </a:r>
            <a:r>
              <a:rPr lang="he-IL" dirty="0"/>
              <a:t> [לא] משני על ר"ג שעשו לו צורת לבנה דלא היה צייר צורת מלך שיושב בעגלה שזכר רמ"א אלא ע"כ </a:t>
            </a:r>
            <a:r>
              <a:rPr lang="he-IL" dirty="0" err="1"/>
              <a:t>דלענין</a:t>
            </a:r>
            <a:r>
              <a:rPr lang="he-IL" dirty="0"/>
              <a:t> עשייה </a:t>
            </a:r>
            <a:r>
              <a:rPr lang="he-IL" dirty="0" err="1"/>
              <a:t>הכל</a:t>
            </a:r>
            <a:r>
              <a:rPr lang="he-IL" dirty="0"/>
              <a:t> אסור אפילו צורת חמה כפשוטו אלא </a:t>
            </a:r>
            <a:r>
              <a:rPr lang="he-IL" dirty="0" err="1"/>
              <a:t>לענין</a:t>
            </a:r>
            <a:r>
              <a:rPr lang="he-IL" dirty="0"/>
              <a:t> להשהותה אם מצאה אסור </a:t>
            </a:r>
            <a:r>
              <a:rPr lang="he-IL" dirty="0" err="1"/>
              <a:t>דוקא</a:t>
            </a:r>
            <a:r>
              <a:rPr lang="he-IL" dirty="0"/>
              <a:t> בצורת מלך הנ"ל ואם כן גם בצורת המזלות כגון ארי ושור אסור אפילו כפשוטן </a:t>
            </a:r>
            <a:r>
              <a:rPr lang="he-IL" dirty="0" err="1"/>
              <a:t>ומו"ח</a:t>
            </a:r>
            <a:r>
              <a:rPr lang="he-IL" dirty="0"/>
              <a:t> ז"ל כתב באמת </a:t>
            </a:r>
            <a:r>
              <a:rPr lang="he-IL" dirty="0" err="1"/>
              <a:t>דצורת</a:t>
            </a:r>
            <a:r>
              <a:rPr lang="he-IL" dirty="0"/>
              <a:t> ארי ושור </a:t>
            </a:r>
            <a:r>
              <a:rPr lang="he-IL" dirty="0" err="1"/>
              <a:t>ה"נ</a:t>
            </a:r>
            <a:r>
              <a:rPr lang="he-IL" dirty="0"/>
              <a:t> </a:t>
            </a:r>
            <a:r>
              <a:rPr lang="he-IL" dirty="0" err="1"/>
              <a:t>דאסור</a:t>
            </a:r>
            <a:r>
              <a:rPr lang="he-IL" dirty="0"/>
              <a:t> לעשותן כיון שהם מזלות וקשה ממה שזכרנו </a:t>
            </a:r>
            <a:r>
              <a:rPr lang="he-IL" dirty="0" err="1"/>
              <a:t>דרב</a:t>
            </a:r>
            <a:r>
              <a:rPr lang="he-IL" dirty="0"/>
              <a:t> צייר </a:t>
            </a:r>
            <a:r>
              <a:rPr lang="he-IL" dirty="0" err="1"/>
              <a:t>כוורא</a:t>
            </a:r>
            <a:r>
              <a:rPr lang="he-IL" dirty="0"/>
              <a:t> ונראה </a:t>
            </a:r>
            <a:r>
              <a:rPr lang="he-IL" dirty="0" err="1"/>
              <a:t>דציור</a:t>
            </a:r>
            <a:r>
              <a:rPr lang="he-IL" dirty="0"/>
              <a:t> הוא עדיף אפילו ממשוקעים דאין בציור שום ממשות ומכל מקום נראה </a:t>
            </a:r>
            <a:r>
              <a:rPr lang="he-IL" dirty="0" err="1"/>
              <a:t>דאותן</a:t>
            </a:r>
            <a:r>
              <a:rPr lang="he-IL" dirty="0"/>
              <a:t> שמציירים במחזורים בתפלת גשם צורות המזלות לא יפה הם עושים כיון שהם מכוונים לעשות צורת המזלות: </a:t>
            </a:r>
            <a:endParaRPr lang="en-US" dirty="0"/>
          </a:p>
        </p:txBody>
      </p:sp>
    </p:spTree>
    <p:extLst>
      <p:ext uri="{BB962C8B-B14F-4D97-AF65-F5344CB8AC3E}">
        <p14:creationId xmlns:p14="http://schemas.microsoft.com/office/powerpoint/2010/main" val="311671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5D72-6CEB-426E-9E5F-A4D5324D4E49}"/>
              </a:ext>
            </a:extLst>
          </p:cNvPr>
          <p:cNvSpPr>
            <a:spLocks noGrp="1"/>
          </p:cNvSpPr>
          <p:nvPr>
            <p:ph type="title"/>
          </p:nvPr>
        </p:nvSpPr>
        <p:spPr/>
        <p:txBody>
          <a:bodyPr/>
          <a:lstStyle/>
          <a:p>
            <a:r>
              <a:rPr lang="en-US" dirty="0"/>
              <a:t>Do constellations control our fate?</a:t>
            </a:r>
          </a:p>
        </p:txBody>
      </p:sp>
      <p:sp>
        <p:nvSpPr>
          <p:cNvPr id="3" name="Content Placeholder 2">
            <a:extLst>
              <a:ext uri="{FF2B5EF4-FFF2-40B4-BE49-F238E27FC236}">
                <a16:creationId xmlns:a16="http://schemas.microsoft.com/office/drawing/2014/main" id="{DA77BB32-46D2-4139-A0C5-BE95754CF99F}"/>
              </a:ext>
            </a:extLst>
          </p:cNvPr>
          <p:cNvSpPr>
            <a:spLocks noGrp="1"/>
          </p:cNvSpPr>
          <p:nvPr>
            <p:ph idx="1"/>
          </p:nvPr>
        </p:nvSpPr>
        <p:spPr/>
        <p:txBody>
          <a:bodyPr/>
          <a:lstStyle/>
          <a:p>
            <a:r>
              <a:rPr lang="en-US" b="0" i="0" dirty="0">
                <a:solidFill>
                  <a:srgbClr val="222222"/>
                </a:solidFill>
                <a:effectLst/>
                <a:latin typeface="Arial" panose="020B0604020202020204" pitchFamily="34" charset="0"/>
                <a:hlinkClick r:id="rId2"/>
              </a:rPr>
              <a:t>Power Point for Supernatural Beings Constellations</a:t>
            </a:r>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hlinkClick r:id="rId3"/>
              </a:rPr>
              <a:t>https://www.youtube.com/watch?v=qYXdnxqqpac</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74670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D626-D9D8-4F73-B66B-4239551C6BA5}"/>
              </a:ext>
            </a:extLst>
          </p:cNvPr>
          <p:cNvSpPr>
            <a:spLocks noGrp="1"/>
          </p:cNvSpPr>
          <p:nvPr>
            <p:ph type="title"/>
          </p:nvPr>
        </p:nvSpPr>
        <p:spPr/>
        <p:txBody>
          <a:bodyPr/>
          <a:lstStyle/>
          <a:p>
            <a:r>
              <a:rPr lang="en-US" dirty="0"/>
              <a:t>What are </a:t>
            </a:r>
            <a:r>
              <a:rPr lang="en-US" dirty="0" err="1"/>
              <a:t>Mazalot</a:t>
            </a:r>
            <a:r>
              <a:rPr lang="en-US" dirty="0"/>
              <a:t>/Zodiac?</a:t>
            </a:r>
          </a:p>
        </p:txBody>
      </p:sp>
      <p:sp>
        <p:nvSpPr>
          <p:cNvPr id="3" name="Content Placeholder 2">
            <a:extLst>
              <a:ext uri="{FF2B5EF4-FFF2-40B4-BE49-F238E27FC236}">
                <a16:creationId xmlns:a16="http://schemas.microsoft.com/office/drawing/2014/main" id="{946E6D6C-0D7A-4D5C-9EDD-8329901BC687}"/>
              </a:ext>
            </a:extLst>
          </p:cNvPr>
          <p:cNvSpPr>
            <a:spLocks noGrp="1"/>
          </p:cNvSpPr>
          <p:nvPr>
            <p:ph idx="1"/>
          </p:nvPr>
        </p:nvSpPr>
        <p:spPr>
          <a:xfrm>
            <a:off x="838200" y="1825625"/>
            <a:ext cx="5083343" cy="4351338"/>
          </a:xfrm>
        </p:spPr>
        <p:txBody>
          <a:bodyPr/>
          <a:lstStyle/>
          <a:p>
            <a:r>
              <a:rPr lang="en-US" dirty="0"/>
              <a:t>Constellations </a:t>
            </a:r>
          </a:p>
          <a:p>
            <a:r>
              <a:rPr lang="en-US" dirty="0"/>
              <a:t>Corresponds to Hebrew months of the year </a:t>
            </a:r>
          </a:p>
          <a:p>
            <a:endParaRPr lang="en-US" dirty="0"/>
          </a:p>
        </p:txBody>
      </p:sp>
      <p:pic>
        <p:nvPicPr>
          <p:cNvPr id="7170" name="Picture 2" descr="הורוסקופ לראש השנה- שנת תָּשָׁ&amp;quot;ף – בין אוקטובר 2019 לאוקטובר 2020 – פנינה כץ">
            <a:extLst>
              <a:ext uri="{FF2B5EF4-FFF2-40B4-BE49-F238E27FC236}">
                <a16:creationId xmlns:a16="http://schemas.microsoft.com/office/drawing/2014/main" id="{1D8E30E9-7B90-40F7-A66F-2BF16046D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62" y="1329598"/>
            <a:ext cx="5408195" cy="531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1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6A9-A247-446A-8A8E-A05BFA17CE36}"/>
              </a:ext>
            </a:extLst>
          </p:cNvPr>
          <p:cNvSpPr>
            <a:spLocks noGrp="1"/>
          </p:cNvSpPr>
          <p:nvPr>
            <p:ph type="title"/>
          </p:nvPr>
        </p:nvSpPr>
        <p:spPr>
          <a:xfrm>
            <a:off x="198222" y="382881"/>
            <a:ext cx="10515600" cy="1325563"/>
          </a:xfrm>
        </p:spPr>
        <p:txBody>
          <a:bodyPr/>
          <a:lstStyle/>
          <a:p>
            <a:r>
              <a:rPr lang="en-US" dirty="0"/>
              <a:t>Mosaic in Beit Alpha</a:t>
            </a:r>
          </a:p>
        </p:txBody>
      </p:sp>
      <p:sp>
        <p:nvSpPr>
          <p:cNvPr id="3" name="Content Placeholder 2">
            <a:extLst>
              <a:ext uri="{FF2B5EF4-FFF2-40B4-BE49-F238E27FC236}">
                <a16:creationId xmlns:a16="http://schemas.microsoft.com/office/drawing/2014/main" id="{B8340767-157A-48DD-834D-65D9306FE84D}"/>
              </a:ext>
            </a:extLst>
          </p:cNvPr>
          <p:cNvSpPr>
            <a:spLocks noGrp="1"/>
          </p:cNvSpPr>
          <p:nvPr>
            <p:ph idx="1"/>
          </p:nvPr>
        </p:nvSpPr>
        <p:spPr/>
        <p:txBody>
          <a:bodyPr/>
          <a:lstStyle/>
          <a:p>
            <a:pPr marL="0" indent="0">
              <a:buNone/>
            </a:pPr>
            <a:r>
              <a:rPr lang="en-US" dirty="0"/>
              <a:t>6</a:t>
            </a:r>
            <a:r>
              <a:rPr lang="en-US" baseline="30000" dirty="0"/>
              <a:t>th</a:t>
            </a:r>
            <a:r>
              <a:rPr lang="en-US" dirty="0"/>
              <a:t> century </a:t>
            </a:r>
          </a:p>
        </p:txBody>
      </p:sp>
      <p:pic>
        <p:nvPicPr>
          <p:cNvPr id="1026" name="Picture 2">
            <a:extLst>
              <a:ext uri="{FF2B5EF4-FFF2-40B4-BE49-F238E27FC236}">
                <a16:creationId xmlns:a16="http://schemas.microsoft.com/office/drawing/2014/main" id="{66797A0A-1331-4894-A154-96E0A02A9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022" y="9096"/>
            <a:ext cx="6735978" cy="68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9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D13B-4946-4592-B167-5BBAA3AB4188}"/>
              </a:ext>
            </a:extLst>
          </p:cNvPr>
          <p:cNvSpPr>
            <a:spLocks noGrp="1"/>
          </p:cNvSpPr>
          <p:nvPr>
            <p:ph type="title"/>
          </p:nvPr>
        </p:nvSpPr>
        <p:spPr>
          <a:xfrm>
            <a:off x="71021" y="365125"/>
            <a:ext cx="11282779" cy="1325563"/>
          </a:xfrm>
        </p:spPr>
        <p:txBody>
          <a:bodyPr/>
          <a:lstStyle/>
          <a:p>
            <a:r>
              <a:rPr lang="en-US" dirty="0" err="1"/>
              <a:t>Tzippori</a:t>
            </a:r>
            <a:endParaRPr lang="en-US" dirty="0"/>
          </a:p>
        </p:txBody>
      </p:sp>
      <p:sp>
        <p:nvSpPr>
          <p:cNvPr id="3" name="Content Placeholder 2">
            <a:extLst>
              <a:ext uri="{FF2B5EF4-FFF2-40B4-BE49-F238E27FC236}">
                <a16:creationId xmlns:a16="http://schemas.microsoft.com/office/drawing/2014/main" id="{CA0D51C5-2669-465F-B0A5-11E1FA2AA1DF}"/>
              </a:ext>
            </a:extLst>
          </p:cNvPr>
          <p:cNvSpPr>
            <a:spLocks noGrp="1"/>
          </p:cNvSpPr>
          <p:nvPr>
            <p:ph idx="1"/>
          </p:nvPr>
        </p:nvSpPr>
        <p:spPr>
          <a:xfrm>
            <a:off x="71021" y="1825625"/>
            <a:ext cx="11282779" cy="4351338"/>
          </a:xfrm>
        </p:spPr>
        <p:txBody>
          <a:bodyPr/>
          <a:lstStyle/>
          <a:p>
            <a:pPr marL="0" indent="0">
              <a:buNone/>
            </a:pPr>
            <a:r>
              <a:rPr lang="en-US" dirty="0"/>
              <a:t>Early 5</a:t>
            </a:r>
            <a:r>
              <a:rPr lang="en-US" baseline="30000" dirty="0"/>
              <a:t>th</a:t>
            </a:r>
            <a:r>
              <a:rPr lang="en-US" dirty="0"/>
              <a:t> century </a:t>
            </a:r>
          </a:p>
        </p:txBody>
      </p:sp>
      <p:pic>
        <p:nvPicPr>
          <p:cNvPr id="2050" name="Picture 2">
            <a:extLst>
              <a:ext uri="{FF2B5EF4-FFF2-40B4-BE49-F238E27FC236}">
                <a16:creationId xmlns:a16="http://schemas.microsoft.com/office/drawing/2014/main" id="{B0169FB1-A212-4987-B7BB-65882294B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0"/>
            <a:ext cx="9683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9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46E0-FDF6-42AD-9A0E-643761144859}"/>
              </a:ext>
            </a:extLst>
          </p:cNvPr>
          <p:cNvSpPr>
            <a:spLocks noGrp="1"/>
          </p:cNvSpPr>
          <p:nvPr>
            <p:ph type="title"/>
          </p:nvPr>
        </p:nvSpPr>
        <p:spPr/>
        <p:txBody>
          <a:bodyPr/>
          <a:lstStyle/>
          <a:p>
            <a:r>
              <a:rPr lang="en-US" sz="4400" dirty="0" err="1"/>
              <a:t>Hammat</a:t>
            </a:r>
            <a:r>
              <a:rPr lang="en-US" sz="4400" dirty="0"/>
              <a:t> Tiberias</a:t>
            </a:r>
            <a:endParaRPr lang="en-US" dirty="0"/>
          </a:p>
        </p:txBody>
      </p:sp>
      <p:sp>
        <p:nvSpPr>
          <p:cNvPr id="3" name="Content Placeholder 2">
            <a:extLst>
              <a:ext uri="{FF2B5EF4-FFF2-40B4-BE49-F238E27FC236}">
                <a16:creationId xmlns:a16="http://schemas.microsoft.com/office/drawing/2014/main" id="{F6A17CE0-0070-48F1-882F-E8BFECDCCB10}"/>
              </a:ext>
            </a:extLst>
          </p:cNvPr>
          <p:cNvSpPr>
            <a:spLocks noGrp="1"/>
          </p:cNvSpPr>
          <p:nvPr>
            <p:ph idx="1"/>
          </p:nvPr>
        </p:nvSpPr>
        <p:spPr/>
        <p:txBody>
          <a:bodyPr/>
          <a:lstStyle/>
          <a:p>
            <a:r>
              <a:rPr lang="en-US" dirty="0"/>
              <a:t>4</a:t>
            </a:r>
            <a:r>
              <a:rPr lang="en-US" baseline="30000" dirty="0"/>
              <a:t>th</a:t>
            </a:r>
            <a:r>
              <a:rPr lang="en-US" dirty="0"/>
              <a:t> century CE</a:t>
            </a:r>
          </a:p>
        </p:txBody>
      </p:sp>
      <p:pic>
        <p:nvPicPr>
          <p:cNvPr id="5122" name="Picture 2" descr="גן לאומי חמת טבריה - מדריך למבקרים - אתר מעיינות חמים עתיק">
            <a:extLst>
              <a:ext uri="{FF2B5EF4-FFF2-40B4-BE49-F238E27FC236}">
                <a16:creationId xmlns:a16="http://schemas.microsoft.com/office/drawing/2014/main" id="{82FFEBAC-3276-4237-BBD9-C1A6DCBB1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52"/>
          <a:stretch/>
        </p:blipFill>
        <p:spPr bwMode="auto">
          <a:xfrm>
            <a:off x="6119879" y="0"/>
            <a:ext cx="60721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09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A3DE-3660-4BC0-B57A-400174DE83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92284A-7F22-4853-BC7F-C1352367E68F}"/>
              </a:ext>
            </a:extLst>
          </p:cNvPr>
          <p:cNvSpPr>
            <a:spLocks noGrp="1"/>
          </p:cNvSpPr>
          <p:nvPr>
            <p:ph idx="1"/>
          </p:nvPr>
        </p:nvSpPr>
        <p:spPr/>
        <p:txBody>
          <a:bodyPr/>
          <a:lstStyle/>
          <a:p>
            <a:endParaRPr lang="en-US" dirty="0"/>
          </a:p>
        </p:txBody>
      </p:sp>
      <p:pic>
        <p:nvPicPr>
          <p:cNvPr id="6146" name="Picture 2" descr="N12 - ונדליזם חמור בעתיקות חמת טבריה: &amp;quot;אלפי שנות היסטוריה נהרסו&amp;quot;">
            <a:extLst>
              <a:ext uri="{FF2B5EF4-FFF2-40B4-BE49-F238E27FC236}">
                <a16:creationId xmlns:a16="http://schemas.microsoft.com/office/drawing/2014/main" id="{97C57BF2-5624-4C6A-A827-45FD7C9B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04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7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8D1F-53F2-4756-A94B-DA7C8C919F8A}"/>
              </a:ext>
            </a:extLst>
          </p:cNvPr>
          <p:cNvSpPr>
            <a:spLocks noGrp="1"/>
          </p:cNvSpPr>
          <p:nvPr>
            <p:ph type="title"/>
          </p:nvPr>
        </p:nvSpPr>
        <p:spPr>
          <a:xfrm>
            <a:off x="30332" y="300753"/>
            <a:ext cx="10515600" cy="1325563"/>
          </a:xfrm>
        </p:spPr>
        <p:txBody>
          <a:bodyPr>
            <a:normAutofit/>
          </a:bodyPr>
          <a:lstStyle/>
          <a:p>
            <a:endParaRPr lang="en-US" sz="3200" dirty="0"/>
          </a:p>
        </p:txBody>
      </p:sp>
      <p:sp>
        <p:nvSpPr>
          <p:cNvPr id="3" name="Content Placeholder 2">
            <a:extLst>
              <a:ext uri="{FF2B5EF4-FFF2-40B4-BE49-F238E27FC236}">
                <a16:creationId xmlns:a16="http://schemas.microsoft.com/office/drawing/2014/main" id="{77720916-ABB4-43D5-A439-858F8A9E63AD}"/>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4AC13D9E-4FA9-441A-A2F7-ADBEEB9CD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9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98C2-CF2C-4DF4-BB74-DBC7730E6A0A}"/>
              </a:ext>
            </a:extLst>
          </p:cNvPr>
          <p:cNvSpPr>
            <a:spLocks noGrp="1"/>
          </p:cNvSpPr>
          <p:nvPr>
            <p:ph type="title"/>
          </p:nvPr>
        </p:nvSpPr>
        <p:spPr/>
        <p:txBody>
          <a:bodyPr/>
          <a:lstStyle/>
          <a:p>
            <a:r>
              <a:rPr lang="en-US" dirty="0"/>
              <a:t>Menorah Flanking Aron</a:t>
            </a:r>
          </a:p>
        </p:txBody>
      </p:sp>
      <p:sp>
        <p:nvSpPr>
          <p:cNvPr id="3" name="Content Placeholder 2">
            <a:extLst>
              <a:ext uri="{FF2B5EF4-FFF2-40B4-BE49-F238E27FC236}">
                <a16:creationId xmlns:a16="http://schemas.microsoft.com/office/drawing/2014/main" id="{02E7B1DD-1071-4C74-BE3C-9BBE14694D12}"/>
              </a:ext>
            </a:extLst>
          </p:cNvPr>
          <p:cNvSpPr>
            <a:spLocks noGrp="1"/>
          </p:cNvSpPr>
          <p:nvPr>
            <p:ph idx="1"/>
          </p:nvPr>
        </p:nvSpPr>
        <p:spPr/>
        <p:txBody>
          <a:bodyPr/>
          <a:lstStyle/>
          <a:p>
            <a:endParaRPr lang="en-US"/>
          </a:p>
        </p:txBody>
      </p:sp>
      <p:pic>
        <p:nvPicPr>
          <p:cNvPr id="4098" name="Picture 2" descr="גן לאומי חמת טבריה – רשות הטבע והגנים">
            <a:extLst>
              <a:ext uri="{FF2B5EF4-FFF2-40B4-BE49-F238E27FC236}">
                <a16:creationId xmlns:a16="http://schemas.microsoft.com/office/drawing/2014/main" id="{D12D6EC2-8670-4A6C-83CF-60CF1F4F2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172163"/>
            <a:ext cx="94297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67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8051</TotalTime>
  <Words>2157</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TimesNewRomanPS-ItalicMT</vt:lpstr>
      <vt:lpstr>TimesNewRomanPSMT</vt:lpstr>
      <vt:lpstr>Office Theme</vt:lpstr>
      <vt:lpstr>Art of the Zodiac</vt:lpstr>
      <vt:lpstr>Do constellations control our fate?</vt:lpstr>
      <vt:lpstr>What are Mazalot/Zodiac?</vt:lpstr>
      <vt:lpstr>Mosaic in Beit Alpha</vt:lpstr>
      <vt:lpstr>Tzippori</vt:lpstr>
      <vt:lpstr>Hammat Tiberias</vt:lpstr>
      <vt:lpstr>PowerPoint Presentation</vt:lpstr>
      <vt:lpstr>PowerPoint Presentation</vt:lpstr>
      <vt:lpstr>Menorah Flanking Aron</vt:lpstr>
      <vt:lpstr>How about 2-dimensional?</vt:lpstr>
      <vt:lpstr>Only an issue to worship angel, not make them (Rosh HaShannah 24b)</vt:lpstr>
      <vt:lpstr>PowerPoint Presentation</vt:lpstr>
      <vt:lpstr>Summary from last week</vt:lpstr>
      <vt:lpstr>Why put in Shul? Isn’t it Avoda Zarah?</vt:lpstr>
      <vt:lpstr>Tehillim 89:29-38</vt:lpstr>
      <vt:lpstr>Ramban on Supernatural Hierarchy </vt:lpstr>
      <vt:lpstr>When the Months align </vt:lpstr>
      <vt:lpstr>Educationally what should you do?</vt:lpstr>
      <vt:lpstr>Mazalot in Shuls and Siddurs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the Zodiac</dc:title>
  <dc:creator>Chaim</dc:creator>
  <cp:lastModifiedBy>Chaim</cp:lastModifiedBy>
  <cp:revision>27</cp:revision>
  <dcterms:created xsi:type="dcterms:W3CDTF">2021-06-04T14:32:06Z</dcterms:created>
  <dcterms:modified xsi:type="dcterms:W3CDTF">2021-06-10T04:44:04Z</dcterms:modified>
</cp:coreProperties>
</file>