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66" r:id="rId14"/>
    <p:sldId id="265" r:id="rId15"/>
    <p:sldId id="271"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p:scale>
          <a:sx n="50" d="100"/>
          <a:sy n="50" d="100"/>
        </p:scale>
        <p:origin x="596" y="4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11/19/2016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11/19/2016</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www.chabad.org/9978#v1" TargetMode="External"/><Relationship Id="rId2" Type="http://schemas.openxmlformats.org/officeDocument/2006/relationships/hyperlink" Target="http://www.chabad.org/9926#v5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marxists.org/archive/marx/works/cw/volume03/index.htm"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en.wikipedia.org/wiki/Marx/Engels_Collected_Work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Irenaeus"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2869" y="1008063"/>
            <a:ext cx="9001462" cy="2387600"/>
          </a:xfrm>
        </p:spPr>
        <p:txBody>
          <a:bodyPr/>
          <a:lstStyle/>
          <a:p>
            <a:r>
              <a:rPr lang="en-US" dirty="0"/>
              <a:t>You Want it Darker</a:t>
            </a:r>
          </a:p>
        </p:txBody>
      </p:sp>
      <p:sp>
        <p:nvSpPr>
          <p:cNvPr id="3" name="Subtitle 2"/>
          <p:cNvSpPr>
            <a:spLocks noGrp="1"/>
          </p:cNvSpPr>
          <p:nvPr>
            <p:ph type="subTitle" idx="1"/>
          </p:nvPr>
        </p:nvSpPr>
        <p:spPr/>
        <p:txBody>
          <a:bodyPr/>
          <a:lstStyle/>
          <a:p>
            <a:r>
              <a:rPr lang="en-US" dirty="0">
                <a:solidFill>
                  <a:schemeClr val="tx2"/>
                </a:solidFill>
              </a:rPr>
              <a:t>An Ode to an Ancient Song</a:t>
            </a:r>
          </a:p>
        </p:txBody>
      </p:sp>
    </p:spTree>
    <p:extLst>
      <p:ext uri="{BB962C8B-B14F-4D97-AF65-F5344CB8AC3E}">
        <p14:creationId xmlns:p14="http://schemas.microsoft.com/office/powerpoint/2010/main" val="2550350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8200" y="2468316"/>
            <a:ext cx="5654156" cy="1326321"/>
          </a:xfrm>
        </p:spPr>
        <p:txBody>
          <a:bodyPr>
            <a:normAutofit/>
          </a:bodyPr>
          <a:lstStyle/>
          <a:p>
            <a:r>
              <a:rPr lang="en-US" sz="6600" dirty="0"/>
              <a:t>Judaism?</a:t>
            </a:r>
          </a:p>
        </p:txBody>
      </p:sp>
      <p:pic>
        <p:nvPicPr>
          <p:cNvPr id="7" name="Content Placeholder 6" descr="Question marks cutie mark by The-Smiling-Pony on DeviantArt"/>
          <p:cNvPicPr>
            <a:picLocks noGrp="1" noChangeAspect="1"/>
          </p:cNvPicPr>
          <p:nvPr>
            <p:ph idx="1"/>
          </p:nvPr>
        </p:nvPicPr>
        <p:blipFill>
          <a:blip r:embed="rId2"/>
          <a:stretch>
            <a:fillRect/>
          </a:stretch>
        </p:blipFill>
        <p:spPr>
          <a:xfrm>
            <a:off x="339778" y="368299"/>
            <a:ext cx="5578422" cy="5526357"/>
          </a:xfrm>
        </p:spPr>
      </p:pic>
    </p:spTree>
    <p:extLst>
      <p:ext uri="{BB962C8B-B14F-4D97-AF65-F5344CB8AC3E}">
        <p14:creationId xmlns:p14="http://schemas.microsoft.com/office/powerpoint/2010/main" val="4171530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worldly: Acceptance</a:t>
            </a:r>
          </a:p>
        </p:txBody>
      </p:sp>
      <p:sp>
        <p:nvSpPr>
          <p:cNvPr id="3" name="Content Placeholder 2"/>
          <p:cNvSpPr>
            <a:spLocks noGrp="1"/>
          </p:cNvSpPr>
          <p:nvPr>
            <p:ph idx="1"/>
          </p:nvPr>
        </p:nvSpPr>
        <p:spPr>
          <a:xfrm>
            <a:off x="558195" y="1612900"/>
            <a:ext cx="4902805" cy="3619500"/>
          </a:xfrm>
        </p:spPr>
        <p:txBody>
          <a:bodyPr>
            <a:normAutofit fontScale="62500" lnSpcReduction="20000"/>
          </a:bodyPr>
          <a:lstStyle/>
          <a:p>
            <a:pPr marL="0" indent="0">
              <a:buNone/>
            </a:pPr>
            <a:r>
              <a:rPr lang="en-US" dirty="0">
                <a:effectLst/>
                <a:latin typeface="Tahoma" panose="020B0604030504040204" pitchFamily="34" charset="0"/>
                <a:ea typeface="Tahoma" panose="020B0604030504040204" pitchFamily="34" charset="0"/>
                <a:cs typeface="Tahoma" panose="020B0604030504040204" pitchFamily="34" charset="0"/>
              </a:rPr>
              <a:t>Talmud </a:t>
            </a:r>
            <a:r>
              <a:rPr lang="en-US" dirty="0" err="1">
                <a:effectLst/>
                <a:latin typeface="Tahoma" panose="020B0604030504040204" pitchFamily="34" charset="0"/>
                <a:ea typeface="Tahoma" panose="020B0604030504040204" pitchFamily="34" charset="0"/>
                <a:cs typeface="Tahoma" panose="020B0604030504040204" pitchFamily="34" charset="0"/>
              </a:rPr>
              <a:t>Bavli</a:t>
            </a:r>
            <a:r>
              <a:rPr lang="en-US" dirty="0">
                <a:effectLst/>
                <a:latin typeface="Tahoma" panose="020B0604030504040204" pitchFamily="34" charset="0"/>
                <a:ea typeface="Tahoma" panose="020B0604030504040204" pitchFamily="34" charset="0"/>
                <a:cs typeface="Tahoma" panose="020B0604030504040204" pitchFamily="34" charset="0"/>
              </a:rPr>
              <a:t>, </a:t>
            </a:r>
            <a:r>
              <a:rPr lang="en-US" dirty="0" err="1">
                <a:effectLst/>
                <a:latin typeface="Tahoma" panose="020B0604030504040204" pitchFamily="34" charset="0"/>
                <a:ea typeface="Tahoma" panose="020B0604030504040204" pitchFamily="34" charset="0"/>
                <a:cs typeface="Tahoma" panose="020B0604030504040204" pitchFamily="34" charset="0"/>
              </a:rPr>
              <a:t>Chullin</a:t>
            </a:r>
            <a:r>
              <a:rPr lang="en-US" dirty="0">
                <a:effectLst/>
                <a:latin typeface="Tahoma" panose="020B0604030504040204" pitchFamily="34" charset="0"/>
                <a:ea typeface="Tahoma" panose="020B0604030504040204" pitchFamily="34" charset="0"/>
                <a:cs typeface="Tahoma" panose="020B0604030504040204" pitchFamily="34" charset="0"/>
              </a:rPr>
              <a:t> 142a</a:t>
            </a:r>
          </a:p>
          <a:p>
            <a:pPr marL="0" indent="0" algn="r" rtl="1">
              <a:buNone/>
            </a:pPr>
            <a:r>
              <a:rPr lang="he-IL" dirty="0">
                <a:effectLst/>
                <a:latin typeface="Tahoma" panose="020B0604030504040204" pitchFamily="34" charset="0"/>
                <a:ea typeface="Tahoma" panose="020B0604030504040204" pitchFamily="34" charset="0"/>
                <a:cs typeface="Tahoma" panose="020B0604030504040204" pitchFamily="34" charset="0"/>
              </a:rPr>
              <a:t>גמ'. תניא דבי ר' יעקב אומר: אין לך כל מצוה ומצוה שבתורה שמתן שכרה בצדה, שאין תחיית המתים תלויה בה, בכבוד אב ואם כתיב +דברים ה+ למען יאריכון ימיך ולמען ייטב לך, בשילוח הקן כתיב למען ייטב לך והארכת ימים; הרי שאמר לו אביו: עלה לבירה והבא לי גוזלות! ועלה, ושלח את האם ולקח את הבנים, ובחזרתו נפל ומת, היכן אריכות ימיו של זה? והיכן טובתו של זה? אלא: למען יאריכון ימיך - בעולם שכולו ארוך, ולמען ייטב לך - לעולם שכולו טוב</a:t>
            </a:r>
            <a:r>
              <a:rPr lang="en-US" dirty="0">
                <a:effectLst/>
                <a:latin typeface="Tahoma" panose="020B0604030504040204" pitchFamily="34" charset="0"/>
                <a:ea typeface="Tahoma" panose="020B0604030504040204" pitchFamily="34" charset="0"/>
                <a:cs typeface="Tahoma" panose="020B0604030504040204" pitchFamily="34" charset="0"/>
              </a:rPr>
              <a:t>…</a:t>
            </a:r>
          </a:p>
          <a:p>
            <a:pPr marL="0" indent="0" algn="r" rtl="1">
              <a:buNone/>
            </a:pPr>
            <a:r>
              <a:rPr lang="he-IL" dirty="0">
                <a:effectLst/>
                <a:latin typeface="Tahoma" panose="020B0604030504040204" pitchFamily="34" charset="0"/>
                <a:ea typeface="Tahoma" panose="020B0604030504040204" pitchFamily="34" charset="0"/>
                <a:cs typeface="Tahoma" panose="020B0604030504040204" pitchFamily="34" charset="0"/>
              </a:rPr>
              <a:t>אמר רב יוסף: אלמלא דרשיה אחר להאי קרא כרבי יעקב בר ברתיה - לא חטא, מאי חזא? איכא דאמרי: כי האי מעשה חזא, ואיכא דאמרי: לישנא דרבי חוצפית המתורגמן חזא, דהוה מוטלת באשפה, אמר: פה שהפיק מרגליות ילחוך עפר? והוא לא ידע למען ייטב לך - בעולם שכולו טוב, ולמען יאריכון ימיך - בעולם שכולו ארוך. הדרן עלך שילוח הקן וסליקא לה מסכת חולין.</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6375400" y="2527300"/>
            <a:ext cx="45719" cy="369332"/>
          </a:xfrm>
          <a:prstGeom prst="rect">
            <a:avLst/>
          </a:prstGeom>
          <a:noFill/>
        </p:spPr>
        <p:txBody>
          <a:bodyPr wrap="square" rtlCol="0">
            <a:spAutoFit/>
          </a:bodyPr>
          <a:lstStyle/>
          <a:p>
            <a:endParaRPr lang="en-US" dirty="0"/>
          </a:p>
        </p:txBody>
      </p:sp>
      <p:sp>
        <p:nvSpPr>
          <p:cNvPr id="5" name="Rectangle 4"/>
          <p:cNvSpPr/>
          <p:nvPr/>
        </p:nvSpPr>
        <p:spPr>
          <a:xfrm>
            <a:off x="5651500" y="1742470"/>
            <a:ext cx="6096000" cy="2308324"/>
          </a:xfrm>
          <a:prstGeom prst="rect">
            <a:avLst/>
          </a:prstGeom>
        </p:spPr>
        <p:txBody>
          <a:bodyPr>
            <a:spAutoFit/>
          </a:bodyPr>
          <a:lstStyle/>
          <a:p>
            <a:pPr algn="l"/>
            <a:r>
              <a:rPr lang="en-US" sz="1600" dirty="0">
                <a:latin typeface="Tahoma" panose="020B0604030504040204" pitchFamily="34" charset="0"/>
                <a:ea typeface="Tahoma" panose="020B0604030504040204" pitchFamily="34" charset="0"/>
                <a:cs typeface="Tahoma" panose="020B0604030504040204" pitchFamily="34" charset="0"/>
              </a:rPr>
              <a:t>Talmud </a:t>
            </a:r>
            <a:r>
              <a:rPr lang="en-US" sz="1600" dirty="0" err="1">
                <a:latin typeface="Tahoma" panose="020B0604030504040204" pitchFamily="34" charset="0"/>
                <a:ea typeface="Tahoma" panose="020B0604030504040204" pitchFamily="34" charset="0"/>
                <a:cs typeface="Tahoma" panose="020B0604030504040204" pitchFamily="34" charset="0"/>
              </a:rPr>
              <a:t>Bavli</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Bav</a:t>
            </a:r>
            <a:r>
              <a:rPr lang="en-US" sz="1600" dirty="0">
                <a:latin typeface="Tahoma" panose="020B0604030504040204" pitchFamily="34" charset="0"/>
                <a:ea typeface="Tahoma" panose="020B0604030504040204" pitchFamily="34" charset="0"/>
                <a:cs typeface="Tahoma" panose="020B0604030504040204" pitchFamily="34" charset="0"/>
              </a:rPr>
              <a:t> Basra 10b</a:t>
            </a:r>
          </a:p>
          <a:p>
            <a:pPr algn="l"/>
            <a:endParaRPr lang="he-IL" sz="1600" dirty="0">
              <a:latin typeface="Tahoma" panose="020B0604030504040204" pitchFamily="34" charset="0"/>
              <a:ea typeface="Tahoma" panose="020B0604030504040204" pitchFamily="34" charset="0"/>
              <a:cs typeface="Tahoma" panose="020B0604030504040204" pitchFamily="34" charset="0"/>
            </a:endParaRPr>
          </a:p>
          <a:p>
            <a:pPr algn="r" rtl="1"/>
            <a:r>
              <a:rPr lang="he-IL" sz="1600" dirty="0">
                <a:latin typeface="Tahoma" panose="020B0604030504040204" pitchFamily="34" charset="0"/>
                <a:ea typeface="Tahoma" panose="020B0604030504040204" pitchFamily="34" charset="0"/>
                <a:cs typeface="Tahoma" panose="020B0604030504040204" pitchFamily="34" charset="0"/>
              </a:rPr>
              <a:t>וא"ר אבהו שאלו את שלמה איזהו בן העולם הבא אמר להם כל שכנגד זקניו כבוד כי הא דיוסף בריה דר' יהושע חלש אינגיד א"ל אבוה מאי חזית א"ל עולם הפוך ראיתי עליונים למטה ותחתונים למעלה א"ל עולם ברור ראית ואנן היכי חזיתינן [א"ל] כי היכי דחשבינן הכא חשבינן התם ושמעתי שהיו אומרים אשרי מי שבא לכאן ותלמודו בידו ושמעתי שהיו אומרים הרוגי מלכות אין כל בריה יכולה לעמוד במחיצתן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119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195" y="-292100"/>
            <a:ext cx="10353761" cy="1326321"/>
          </a:xfrm>
        </p:spPr>
        <p:txBody>
          <a:bodyPr/>
          <a:lstStyle/>
          <a:p>
            <a:r>
              <a:rPr lang="en-US" dirty="0"/>
              <a:t>This worldly: Protest</a:t>
            </a:r>
          </a:p>
        </p:txBody>
      </p:sp>
      <p:graphicFrame>
        <p:nvGraphicFramePr>
          <p:cNvPr id="6" name="Table 5"/>
          <p:cNvGraphicFramePr>
            <a:graphicFrameLocks noGrp="1"/>
          </p:cNvGraphicFramePr>
          <p:nvPr>
            <p:extLst>
              <p:ext uri="{D42A27DB-BD31-4B8C-83A1-F6EECF244321}">
                <p14:modId xmlns:p14="http://schemas.microsoft.com/office/powerpoint/2010/main" val="2782910795"/>
              </p:ext>
            </p:extLst>
          </p:nvPr>
        </p:nvGraphicFramePr>
        <p:xfrm>
          <a:off x="290977" y="635000"/>
          <a:ext cx="5756274" cy="1346200"/>
        </p:xfrm>
        <a:graphic>
          <a:graphicData uri="http://schemas.openxmlformats.org/drawingml/2006/table">
            <a:tbl>
              <a:tblPr firstRow="1" firstCol="1" bandRow="1">
                <a:tableStyleId>{18603FDC-E32A-4AB5-989C-0864C3EAD2B8}</a:tableStyleId>
              </a:tblPr>
              <a:tblGrid>
                <a:gridCol w="2630023">
                  <a:extLst>
                    <a:ext uri="{9D8B030D-6E8A-4147-A177-3AD203B41FA5}">
                      <a16:colId xmlns:a16="http://schemas.microsoft.com/office/drawing/2014/main" val="2194387346"/>
                    </a:ext>
                  </a:extLst>
                </a:gridCol>
                <a:gridCol w="3126251">
                  <a:extLst>
                    <a:ext uri="{9D8B030D-6E8A-4147-A177-3AD203B41FA5}">
                      <a16:colId xmlns:a16="http://schemas.microsoft.com/office/drawing/2014/main" val="2850441645"/>
                    </a:ext>
                  </a:extLst>
                </a:gridCol>
              </a:tblGrid>
              <a:tr h="1346200">
                <a:tc>
                  <a:txBody>
                    <a:bodyPr/>
                    <a:lstStyle/>
                    <a:p>
                      <a:pPr marL="0" marR="0" algn="r" rtl="1">
                        <a:lnSpc>
                          <a:spcPct val="107000"/>
                        </a:lnSpc>
                        <a:spcBef>
                          <a:spcPts val="0"/>
                        </a:spcBef>
                        <a:spcAft>
                          <a:spcPts val="0"/>
                        </a:spcAft>
                      </a:pPr>
                      <a:r>
                        <a:rPr lang="he-IL" sz="1600" dirty="0">
                          <a:effectLst/>
                        </a:rPr>
                        <a:t>א  צַדִּיק אַתָּה ה’, כִּי אָרִיב אֵלֶיךָ; אַךְ מִשְׁפָּטִים, אֲדַבֵּר אֹתָךְ, מַדּוּעַ דֶּרֶךְ רְשָׁעִים צָלֵחָה, שָׁלוּ כָּל-בֹּגְדֵי בָגֶד. </a:t>
                      </a:r>
                      <a:endParaRPr lang="en-US" sz="1000" dirty="0">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tc>
                  <a:txBody>
                    <a:bodyPr/>
                    <a:lstStyle/>
                    <a:p>
                      <a:pPr marL="0" marR="0">
                        <a:lnSpc>
                          <a:spcPct val="107000"/>
                        </a:lnSpc>
                        <a:spcBef>
                          <a:spcPts val="0"/>
                        </a:spcBef>
                        <a:spcAft>
                          <a:spcPts val="0"/>
                        </a:spcAft>
                      </a:pPr>
                      <a:r>
                        <a:rPr lang="en-US" sz="1200" dirty="0">
                          <a:effectLst/>
                        </a:rPr>
                        <a:t>1 Right </a:t>
                      </a:r>
                      <a:r>
                        <a:rPr lang="en-US" sz="1200" dirty="0" err="1">
                          <a:effectLst/>
                        </a:rPr>
                        <a:t>wouldest</a:t>
                      </a:r>
                      <a:r>
                        <a:rPr lang="en-US" sz="1200" dirty="0">
                          <a:effectLst/>
                        </a:rPr>
                        <a:t> Thou be, O LORD, were I to contend with Thee, yet will I reason with Thee: Wherefore doth the way of the wicked prosper? Wherefore are all they secure that deal very </a:t>
                      </a:r>
                      <a:r>
                        <a:rPr lang="en-US" sz="1200" kern="1200" dirty="0">
                          <a:effectLst/>
                        </a:rPr>
                        <a:t>treacherously</a:t>
                      </a:r>
                      <a:r>
                        <a:rPr lang="en-US" sz="1200" dirty="0">
                          <a:effectLst/>
                        </a:rPr>
                        <a:t>? </a:t>
                      </a:r>
                      <a:endParaRPr lang="en-US" sz="1050" dirty="0">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extLst>
                  <a:ext uri="{0D108BD9-81ED-4DB2-BD59-A6C34878D82A}">
                    <a16:rowId xmlns:a16="http://schemas.microsoft.com/office/drawing/2014/main" val="2767439628"/>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520179658"/>
              </p:ext>
            </p:extLst>
          </p:nvPr>
        </p:nvGraphicFramePr>
        <p:xfrm>
          <a:off x="6464300" y="1014793"/>
          <a:ext cx="5540374" cy="2673667"/>
        </p:xfrm>
        <a:graphic>
          <a:graphicData uri="http://schemas.openxmlformats.org/drawingml/2006/table">
            <a:tbl>
              <a:tblPr firstRow="1" firstCol="1" bandRow="1">
                <a:tableStyleId>{638B1855-1B75-4FBE-930C-398BA8C253C6}</a:tableStyleId>
              </a:tblPr>
              <a:tblGrid>
                <a:gridCol w="2770187">
                  <a:extLst>
                    <a:ext uri="{9D8B030D-6E8A-4147-A177-3AD203B41FA5}">
                      <a16:colId xmlns:a16="http://schemas.microsoft.com/office/drawing/2014/main" val="1423145665"/>
                    </a:ext>
                  </a:extLst>
                </a:gridCol>
                <a:gridCol w="2770187">
                  <a:extLst>
                    <a:ext uri="{9D8B030D-6E8A-4147-A177-3AD203B41FA5}">
                      <a16:colId xmlns:a16="http://schemas.microsoft.com/office/drawing/2014/main" val="3281036587"/>
                    </a:ext>
                  </a:extLst>
                </a:gridCol>
              </a:tblGrid>
              <a:tr h="675747">
                <a:tc>
                  <a:txBody>
                    <a:bodyPr/>
                    <a:lstStyle/>
                    <a:p>
                      <a:pPr marL="0" marR="0" algn="r" rtl="1">
                        <a:lnSpc>
                          <a:spcPct val="107000"/>
                        </a:lnSpc>
                        <a:spcBef>
                          <a:spcPts val="0"/>
                        </a:spcBef>
                        <a:spcAft>
                          <a:spcPts val="0"/>
                        </a:spcAft>
                      </a:pPr>
                      <a:r>
                        <a:rPr lang="he-IL" sz="1600" kern="1200">
                          <a:effectLst/>
                        </a:rPr>
                        <a:t>כד  עוּרָה, לָמָּה תִישַׁן אֲדֹנָי;    הָקִיצָה, אַל-תִּזְנַח לָנֶצַח. </a:t>
                      </a:r>
                      <a:endParaRPr lang="en-US" sz="1600" b="1" kern="120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tc>
                  <a:txBody>
                    <a:bodyPr/>
                    <a:lstStyle/>
                    <a:p>
                      <a:pPr marL="0" marR="0">
                        <a:lnSpc>
                          <a:spcPct val="107000"/>
                        </a:lnSpc>
                        <a:spcBef>
                          <a:spcPts val="0"/>
                        </a:spcBef>
                        <a:spcAft>
                          <a:spcPts val="0"/>
                        </a:spcAft>
                      </a:pPr>
                      <a:r>
                        <a:rPr lang="en-US" sz="1200" kern="1200" dirty="0">
                          <a:effectLst/>
                        </a:rPr>
                        <a:t>24 Awake, why </a:t>
                      </a:r>
                      <a:r>
                        <a:rPr lang="en-US" sz="1200" kern="1200" dirty="0" err="1">
                          <a:effectLst/>
                        </a:rPr>
                        <a:t>sleepest</a:t>
                      </a:r>
                      <a:r>
                        <a:rPr lang="en-US" sz="1200" kern="1200" dirty="0">
                          <a:effectLst/>
                        </a:rPr>
                        <a:t> Thou, O Lord? Arouse Thyself, cast not off for ever.</a:t>
                      </a:r>
                      <a:endParaRPr lang="en-US" sz="12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extLst>
                  <a:ext uri="{0D108BD9-81ED-4DB2-BD59-A6C34878D82A}">
                    <a16:rowId xmlns:a16="http://schemas.microsoft.com/office/drawing/2014/main" val="3552342961"/>
                  </a:ext>
                </a:extLst>
              </a:tr>
              <a:tr h="686232">
                <a:tc>
                  <a:txBody>
                    <a:bodyPr/>
                    <a:lstStyle/>
                    <a:p>
                      <a:pPr marL="0" marR="0" algn="r" rtl="1">
                        <a:lnSpc>
                          <a:spcPct val="107000"/>
                        </a:lnSpc>
                        <a:spcBef>
                          <a:spcPts val="0"/>
                        </a:spcBef>
                        <a:spcAft>
                          <a:spcPts val="0"/>
                        </a:spcAft>
                      </a:pPr>
                      <a:r>
                        <a:rPr lang="he-IL" sz="1600" kern="1200" dirty="0">
                          <a:effectLst/>
                        </a:rPr>
                        <a:t>כה  לָמָּה-פָנֶיךָ תַסְתִּיר;    תִּשְׁכַּח עָנְיֵנוּ וְלַחֲצֵנוּ. </a:t>
                      </a:r>
                      <a:endParaRPr lang="en-US" sz="16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tc>
                  <a:txBody>
                    <a:bodyPr/>
                    <a:lstStyle/>
                    <a:p>
                      <a:pPr marL="0" marR="0">
                        <a:lnSpc>
                          <a:spcPct val="107000"/>
                        </a:lnSpc>
                        <a:spcBef>
                          <a:spcPts val="0"/>
                        </a:spcBef>
                        <a:spcAft>
                          <a:spcPts val="0"/>
                        </a:spcAft>
                      </a:pPr>
                      <a:r>
                        <a:rPr lang="en-US" sz="1200" kern="1200">
                          <a:effectLst/>
                        </a:rPr>
                        <a:t>25 Wherefore hidest Thou Thy face, and forgettest our affliction and our oppression?</a:t>
                      </a:r>
                      <a:endParaRPr lang="en-US" sz="1200" b="1" kern="120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extLst>
                  <a:ext uri="{0D108BD9-81ED-4DB2-BD59-A6C34878D82A}">
                    <a16:rowId xmlns:a16="http://schemas.microsoft.com/office/drawing/2014/main" val="2804466045"/>
                  </a:ext>
                </a:extLst>
              </a:tr>
              <a:tr h="655844">
                <a:tc>
                  <a:txBody>
                    <a:bodyPr/>
                    <a:lstStyle/>
                    <a:p>
                      <a:pPr marL="0" marR="0" algn="r" rtl="1">
                        <a:lnSpc>
                          <a:spcPct val="107000"/>
                        </a:lnSpc>
                        <a:spcBef>
                          <a:spcPts val="0"/>
                        </a:spcBef>
                        <a:spcAft>
                          <a:spcPts val="0"/>
                        </a:spcAft>
                      </a:pPr>
                      <a:r>
                        <a:rPr lang="he-IL" sz="1600" kern="1200">
                          <a:effectLst/>
                        </a:rPr>
                        <a:t>כו  כִּי שָׁחָה לֶעָפָר נַפְשֵׁנוּ;    דָּבְקָה לָאָרֶץ בִּטְנֵנוּ. </a:t>
                      </a:r>
                      <a:endParaRPr lang="en-US" sz="1600" b="1" kern="120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tc>
                  <a:txBody>
                    <a:bodyPr/>
                    <a:lstStyle/>
                    <a:p>
                      <a:pPr marL="0" marR="0">
                        <a:lnSpc>
                          <a:spcPct val="107000"/>
                        </a:lnSpc>
                        <a:spcBef>
                          <a:spcPts val="0"/>
                        </a:spcBef>
                        <a:spcAft>
                          <a:spcPts val="0"/>
                        </a:spcAft>
                      </a:pPr>
                      <a:r>
                        <a:rPr lang="en-US" sz="1200" kern="1200" dirty="0">
                          <a:effectLst/>
                        </a:rPr>
                        <a:t>26 For our soul is bowed down to the dust; our belly </a:t>
                      </a:r>
                      <a:r>
                        <a:rPr lang="en-US" sz="1200" kern="1200" dirty="0" err="1">
                          <a:effectLst/>
                        </a:rPr>
                        <a:t>cleaveth</a:t>
                      </a:r>
                      <a:r>
                        <a:rPr lang="en-US" sz="1200" kern="1200" dirty="0">
                          <a:effectLst/>
                        </a:rPr>
                        <a:t> unto the earth.</a:t>
                      </a:r>
                      <a:endParaRPr lang="en-US" sz="12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extLst>
                  <a:ext uri="{0D108BD9-81ED-4DB2-BD59-A6C34878D82A}">
                    <a16:rowId xmlns:a16="http://schemas.microsoft.com/office/drawing/2014/main" val="351889583"/>
                  </a:ext>
                </a:extLst>
              </a:tr>
              <a:tr h="655844">
                <a:tc>
                  <a:txBody>
                    <a:bodyPr/>
                    <a:lstStyle/>
                    <a:p>
                      <a:pPr marL="0" marR="0" algn="r" rtl="1">
                        <a:lnSpc>
                          <a:spcPct val="107000"/>
                        </a:lnSpc>
                        <a:spcBef>
                          <a:spcPts val="0"/>
                        </a:spcBef>
                        <a:spcAft>
                          <a:spcPts val="0"/>
                        </a:spcAft>
                      </a:pPr>
                      <a:r>
                        <a:rPr lang="he-IL" sz="1600" kern="1200" dirty="0">
                          <a:effectLst/>
                        </a:rPr>
                        <a:t>כז  קוּמָה, עֶזְרָתָה לָּנוּ;    וּפְדֵנוּ, לְמַעַן חַסְדֶּךָ. </a:t>
                      </a:r>
                      <a:endParaRPr lang="en-US" sz="16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tc>
                  <a:txBody>
                    <a:bodyPr/>
                    <a:lstStyle/>
                    <a:p>
                      <a:pPr marL="0" marR="0">
                        <a:lnSpc>
                          <a:spcPct val="107000"/>
                        </a:lnSpc>
                        <a:spcBef>
                          <a:spcPts val="0"/>
                        </a:spcBef>
                        <a:spcAft>
                          <a:spcPts val="0"/>
                        </a:spcAft>
                      </a:pPr>
                      <a:r>
                        <a:rPr lang="en-US" sz="1200" kern="1200" dirty="0">
                          <a:effectLst/>
                        </a:rPr>
                        <a:t>27 Arise for our help, and redeem us for Thy mercy's sake. </a:t>
                      </a:r>
                      <a:endParaRPr lang="en-US" sz="12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extLst>
                  <a:ext uri="{0D108BD9-81ED-4DB2-BD59-A6C34878D82A}">
                    <a16:rowId xmlns:a16="http://schemas.microsoft.com/office/drawing/2014/main" val="155261899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512497849"/>
              </p:ext>
            </p:extLst>
          </p:nvPr>
        </p:nvGraphicFramePr>
        <p:xfrm>
          <a:off x="6464300" y="4274807"/>
          <a:ext cx="5540374" cy="2212046"/>
        </p:xfrm>
        <a:graphic>
          <a:graphicData uri="http://schemas.openxmlformats.org/drawingml/2006/table">
            <a:tbl>
              <a:tblPr firstRow="1" firstCol="1" bandRow="1">
                <a:tableStyleId>{306799F8-075E-4A3A-A7F6-7FBC6576F1A4}</a:tableStyleId>
              </a:tblPr>
              <a:tblGrid>
                <a:gridCol w="2770187">
                  <a:extLst>
                    <a:ext uri="{9D8B030D-6E8A-4147-A177-3AD203B41FA5}">
                      <a16:colId xmlns:a16="http://schemas.microsoft.com/office/drawing/2014/main" val="4096131098"/>
                    </a:ext>
                  </a:extLst>
                </a:gridCol>
                <a:gridCol w="2770187">
                  <a:extLst>
                    <a:ext uri="{9D8B030D-6E8A-4147-A177-3AD203B41FA5}">
                      <a16:colId xmlns:a16="http://schemas.microsoft.com/office/drawing/2014/main" val="1127090191"/>
                    </a:ext>
                  </a:extLst>
                </a:gridCol>
              </a:tblGrid>
              <a:tr h="1009386">
                <a:tc>
                  <a:txBody>
                    <a:bodyPr/>
                    <a:lstStyle/>
                    <a:p>
                      <a:pPr marL="0" marR="0" algn="r" defTabSz="914400" rtl="1" eaLnBrk="1" latinLnBrk="0" hangingPunct="1">
                        <a:lnSpc>
                          <a:spcPct val="107000"/>
                        </a:lnSpc>
                        <a:spcBef>
                          <a:spcPts val="0"/>
                        </a:spcBef>
                        <a:spcAft>
                          <a:spcPts val="0"/>
                        </a:spcAft>
                      </a:pPr>
                      <a:r>
                        <a:rPr lang="he-IL" sz="1600" kern="1200" dirty="0">
                          <a:effectLst/>
                        </a:rPr>
                        <a:t>ב  עַד-אָנָה ה’ שִׁוַּעְתִּי, וְלֹא תִשְׁמָע:  אֶזְעַק אֵלֶיךָ חָמָס, וְלֹא תוֹשִׁיעַ. </a:t>
                      </a:r>
                      <a:endParaRPr lang="en-US" sz="16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tc>
                  <a:txBody>
                    <a:bodyPr/>
                    <a:lstStyle/>
                    <a:p>
                      <a:pPr marL="0" marR="0">
                        <a:lnSpc>
                          <a:spcPct val="107000"/>
                        </a:lnSpc>
                        <a:spcBef>
                          <a:spcPts val="0"/>
                        </a:spcBef>
                        <a:spcAft>
                          <a:spcPts val="0"/>
                        </a:spcAft>
                      </a:pPr>
                      <a:r>
                        <a:rPr lang="en-US" sz="1200" kern="1200" dirty="0">
                          <a:effectLst/>
                        </a:rPr>
                        <a:t>2 How long, O LORD, shall I cry, and Thou wilt not hear? I cry out unto Thee of violence, and Thou wilt not save. </a:t>
                      </a:r>
                      <a:endParaRPr lang="en-US" sz="12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extLst>
                  <a:ext uri="{0D108BD9-81ED-4DB2-BD59-A6C34878D82A}">
                    <a16:rowId xmlns:a16="http://schemas.microsoft.com/office/drawing/2014/main" val="1095624150"/>
                  </a:ext>
                </a:extLst>
              </a:tr>
              <a:tr h="1202660">
                <a:tc>
                  <a:txBody>
                    <a:bodyPr/>
                    <a:lstStyle/>
                    <a:p>
                      <a:pPr marL="0" marR="0" algn="r" defTabSz="914400" rtl="1" eaLnBrk="1" latinLnBrk="0" hangingPunct="1">
                        <a:lnSpc>
                          <a:spcPct val="107000"/>
                        </a:lnSpc>
                        <a:spcBef>
                          <a:spcPts val="0"/>
                        </a:spcBef>
                        <a:spcAft>
                          <a:spcPts val="0"/>
                        </a:spcAft>
                      </a:pPr>
                      <a:r>
                        <a:rPr lang="he-IL" sz="1600" kern="1200" dirty="0">
                          <a:effectLst/>
                        </a:rPr>
                        <a:t>ג  לָמָּה תַרְאֵנִי אָוֶן וְעָמָל תַּבִּיט, וְשֹׁד וְחָמָס לְנֶגְדִּי; וַיְהִי רִיב וּמָדוֹן, יִשָּׂא. </a:t>
                      </a:r>
                      <a:endParaRPr lang="en-US" sz="16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tc>
                  <a:txBody>
                    <a:bodyPr/>
                    <a:lstStyle/>
                    <a:p>
                      <a:pPr marL="0" marR="0">
                        <a:lnSpc>
                          <a:spcPct val="107000"/>
                        </a:lnSpc>
                        <a:spcBef>
                          <a:spcPts val="0"/>
                        </a:spcBef>
                        <a:spcAft>
                          <a:spcPts val="0"/>
                        </a:spcAft>
                      </a:pPr>
                      <a:r>
                        <a:rPr lang="en-US" sz="1200" kern="1200" dirty="0">
                          <a:effectLst/>
                        </a:rPr>
                        <a:t>3 Why dost Thou show me iniquity, and </a:t>
                      </a:r>
                      <a:r>
                        <a:rPr lang="en-US" sz="1200" kern="1200" dirty="0" err="1">
                          <a:effectLst/>
                        </a:rPr>
                        <a:t>beholdest</a:t>
                      </a:r>
                      <a:r>
                        <a:rPr lang="en-US" sz="1200" kern="1200" dirty="0">
                          <a:effectLst/>
                        </a:rPr>
                        <a:t> mischief? And why are spoiling and violence before me? so that there is strife, and contention </a:t>
                      </a:r>
                      <a:r>
                        <a:rPr lang="en-US" sz="1200" kern="1200" dirty="0" err="1">
                          <a:effectLst/>
                        </a:rPr>
                        <a:t>ariseth</a:t>
                      </a:r>
                      <a:r>
                        <a:rPr lang="en-US" sz="1200" kern="1200" dirty="0">
                          <a:effectLst/>
                        </a:rPr>
                        <a:t>. </a:t>
                      </a:r>
                      <a:endParaRPr lang="en-US" sz="12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extLst>
                  <a:ext uri="{0D108BD9-81ED-4DB2-BD59-A6C34878D82A}">
                    <a16:rowId xmlns:a16="http://schemas.microsoft.com/office/drawing/2014/main" val="276310943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738044992"/>
              </p:ext>
            </p:extLst>
          </p:nvPr>
        </p:nvGraphicFramePr>
        <p:xfrm>
          <a:off x="290977" y="2690560"/>
          <a:ext cx="5756274" cy="3796293"/>
        </p:xfrm>
        <a:graphic>
          <a:graphicData uri="http://schemas.openxmlformats.org/drawingml/2006/table">
            <a:tbl>
              <a:tblPr firstRow="1" firstCol="1" bandRow="1">
                <a:tableStyleId>{327F97BB-C833-4FB7-BDE5-3F7075034690}</a:tableStyleId>
              </a:tblPr>
              <a:tblGrid>
                <a:gridCol w="2878137">
                  <a:extLst>
                    <a:ext uri="{9D8B030D-6E8A-4147-A177-3AD203B41FA5}">
                      <a16:colId xmlns:a16="http://schemas.microsoft.com/office/drawing/2014/main" val="4236606603"/>
                    </a:ext>
                  </a:extLst>
                </a:gridCol>
                <a:gridCol w="2878137">
                  <a:extLst>
                    <a:ext uri="{9D8B030D-6E8A-4147-A177-3AD203B41FA5}">
                      <a16:colId xmlns:a16="http://schemas.microsoft.com/office/drawing/2014/main" val="1988044181"/>
                    </a:ext>
                  </a:extLst>
                </a:gridCol>
              </a:tblGrid>
              <a:tr h="740662">
                <a:tc>
                  <a:txBody>
                    <a:bodyPr/>
                    <a:lstStyle/>
                    <a:p>
                      <a:pPr marL="0" marR="0" algn="r" rtl="1">
                        <a:lnSpc>
                          <a:spcPct val="107000"/>
                        </a:lnSpc>
                        <a:spcBef>
                          <a:spcPts val="0"/>
                        </a:spcBef>
                        <a:spcAft>
                          <a:spcPts val="0"/>
                        </a:spcAft>
                      </a:pPr>
                      <a:r>
                        <a:rPr lang="he-IL" sz="1600" kern="1200" dirty="0">
                          <a:effectLst/>
                        </a:rPr>
                        <a:t>ב  חַי-אֵל, הֵסִיר מִשְׁפָּטִי;    וְשַׁדַּי, הֵמַר נַפְשִׁי. </a:t>
                      </a:r>
                      <a:endParaRPr lang="en-US" sz="16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tc>
                  <a:txBody>
                    <a:bodyPr/>
                    <a:lstStyle/>
                    <a:p>
                      <a:pPr marL="0" marR="0">
                        <a:lnSpc>
                          <a:spcPct val="107000"/>
                        </a:lnSpc>
                        <a:spcBef>
                          <a:spcPts val="0"/>
                        </a:spcBef>
                        <a:spcAft>
                          <a:spcPts val="0"/>
                        </a:spcAft>
                      </a:pPr>
                      <a:r>
                        <a:rPr lang="en-US" sz="1200" kern="1200" dirty="0">
                          <a:effectLst/>
                        </a:rPr>
                        <a:t>2 As God </a:t>
                      </a:r>
                      <a:r>
                        <a:rPr lang="en-US" sz="1200" kern="1200" dirty="0" err="1">
                          <a:effectLst/>
                        </a:rPr>
                        <a:t>liveth</a:t>
                      </a:r>
                      <a:r>
                        <a:rPr lang="en-US" sz="1200" kern="1200" dirty="0">
                          <a:effectLst/>
                        </a:rPr>
                        <a:t>, who hath taken away my right; and the Almighty, who hath dealt bitterly with me;</a:t>
                      </a:r>
                      <a:endParaRPr lang="en-US" sz="12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extLst>
                  <a:ext uri="{0D108BD9-81ED-4DB2-BD59-A6C34878D82A}">
                    <a16:rowId xmlns:a16="http://schemas.microsoft.com/office/drawing/2014/main" val="1157952410"/>
                  </a:ext>
                </a:extLst>
              </a:tr>
              <a:tr h="684552">
                <a:tc>
                  <a:txBody>
                    <a:bodyPr/>
                    <a:lstStyle/>
                    <a:p>
                      <a:pPr marL="0" marR="0" algn="r" rtl="1">
                        <a:lnSpc>
                          <a:spcPct val="107000"/>
                        </a:lnSpc>
                        <a:spcBef>
                          <a:spcPts val="0"/>
                        </a:spcBef>
                        <a:spcAft>
                          <a:spcPts val="0"/>
                        </a:spcAft>
                      </a:pPr>
                      <a:r>
                        <a:rPr lang="he-IL" sz="1600" kern="1200" dirty="0">
                          <a:effectLst/>
                        </a:rPr>
                        <a:t>ג  כִּי-כָל-עוֹד נִשְׁמָתִי בִי;    וְרוּחַ אֱלוֹהַּ בְּאַפִּי. </a:t>
                      </a:r>
                      <a:endParaRPr lang="en-US" sz="16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tc>
                  <a:txBody>
                    <a:bodyPr/>
                    <a:lstStyle/>
                    <a:p>
                      <a:pPr marL="0" marR="0">
                        <a:lnSpc>
                          <a:spcPct val="107000"/>
                        </a:lnSpc>
                        <a:spcBef>
                          <a:spcPts val="0"/>
                        </a:spcBef>
                        <a:spcAft>
                          <a:spcPts val="0"/>
                        </a:spcAft>
                      </a:pPr>
                      <a:r>
                        <a:rPr lang="en-US" sz="1200" kern="1200" dirty="0">
                          <a:effectLst/>
                        </a:rPr>
                        <a:t>3 All the while my breath is in me, and the spirit of God is in my nostrils,</a:t>
                      </a:r>
                      <a:endParaRPr lang="en-US" sz="12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extLst>
                  <a:ext uri="{0D108BD9-81ED-4DB2-BD59-A6C34878D82A}">
                    <a16:rowId xmlns:a16="http://schemas.microsoft.com/office/drawing/2014/main" val="3689059053"/>
                  </a:ext>
                </a:extLst>
              </a:tr>
              <a:tr h="716270">
                <a:tc>
                  <a:txBody>
                    <a:bodyPr/>
                    <a:lstStyle/>
                    <a:p>
                      <a:pPr marL="0" marR="0" algn="r" rtl="1">
                        <a:lnSpc>
                          <a:spcPct val="107000"/>
                        </a:lnSpc>
                        <a:spcBef>
                          <a:spcPts val="0"/>
                        </a:spcBef>
                        <a:spcAft>
                          <a:spcPts val="0"/>
                        </a:spcAft>
                      </a:pPr>
                      <a:r>
                        <a:rPr lang="he-IL" sz="1600" kern="1200" dirty="0">
                          <a:effectLst/>
                        </a:rPr>
                        <a:t>ד  אִם-תְּדַבֵּרְנָה שְׂפָתַי עַוְלָה;    וּלְשׁוֹנִי, אִם-יֶהְגֶּה רְמִיָּה. </a:t>
                      </a:r>
                      <a:endParaRPr lang="en-US" sz="16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tc>
                  <a:txBody>
                    <a:bodyPr/>
                    <a:lstStyle/>
                    <a:p>
                      <a:pPr marL="0" marR="0">
                        <a:lnSpc>
                          <a:spcPct val="107000"/>
                        </a:lnSpc>
                        <a:spcBef>
                          <a:spcPts val="0"/>
                        </a:spcBef>
                        <a:spcAft>
                          <a:spcPts val="0"/>
                        </a:spcAft>
                      </a:pPr>
                      <a:r>
                        <a:rPr lang="en-US" sz="1200" kern="1200" dirty="0">
                          <a:effectLst/>
                        </a:rPr>
                        <a:t>4 Surely my lips shall not speak unrighteousness, neither shall my tongue utter deceit;</a:t>
                      </a:r>
                      <a:endParaRPr lang="en-US" sz="12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extLst>
                  <a:ext uri="{0D108BD9-81ED-4DB2-BD59-A6C34878D82A}">
                    <a16:rowId xmlns:a16="http://schemas.microsoft.com/office/drawing/2014/main" val="1353629713"/>
                  </a:ext>
                </a:extLst>
              </a:tr>
              <a:tr h="938539">
                <a:tc>
                  <a:txBody>
                    <a:bodyPr/>
                    <a:lstStyle/>
                    <a:p>
                      <a:pPr marL="0" marR="0" algn="r" rtl="1">
                        <a:lnSpc>
                          <a:spcPct val="107000"/>
                        </a:lnSpc>
                        <a:spcBef>
                          <a:spcPts val="0"/>
                        </a:spcBef>
                        <a:spcAft>
                          <a:spcPts val="0"/>
                        </a:spcAft>
                      </a:pPr>
                      <a:r>
                        <a:rPr lang="he-IL" sz="1600" kern="1200" dirty="0">
                          <a:effectLst/>
                        </a:rPr>
                        <a:t>ה  חָלִילָה לִּי,    אִם-אַצְדִּיק אֶתְכֶם:</a:t>
                      </a:r>
                      <a:br>
                        <a:rPr lang="he-IL" sz="1600" kern="1200" dirty="0">
                          <a:effectLst/>
                        </a:rPr>
                      </a:br>
                      <a:r>
                        <a:rPr lang="he-IL" sz="1600" kern="1200" dirty="0">
                          <a:effectLst/>
                        </a:rPr>
                        <a:t>עַד-אֶגְוָע--    לֹא-אָסִיר תֻּמָּתִי מִמֶּנִּי. </a:t>
                      </a:r>
                      <a:endParaRPr lang="en-US" sz="16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tc>
                  <a:txBody>
                    <a:bodyPr/>
                    <a:lstStyle/>
                    <a:p>
                      <a:pPr marL="0" marR="0">
                        <a:lnSpc>
                          <a:spcPct val="107000"/>
                        </a:lnSpc>
                        <a:spcBef>
                          <a:spcPts val="0"/>
                        </a:spcBef>
                        <a:spcAft>
                          <a:spcPts val="0"/>
                        </a:spcAft>
                      </a:pPr>
                      <a:r>
                        <a:rPr lang="en-US" sz="1200" kern="1200" dirty="0">
                          <a:effectLst/>
                        </a:rPr>
                        <a:t>5 Far be it from me that I should justify you; {N}</a:t>
                      </a:r>
                      <a:br>
                        <a:rPr lang="en-US" sz="1200" kern="1200" dirty="0">
                          <a:effectLst/>
                        </a:rPr>
                      </a:br>
                      <a:r>
                        <a:rPr lang="en-US" sz="1200" kern="1200" dirty="0">
                          <a:effectLst/>
                        </a:rPr>
                        <a:t>till I die I will not put away mine integrity from me.</a:t>
                      </a:r>
                      <a:endParaRPr lang="en-US" sz="12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extLst>
                  <a:ext uri="{0D108BD9-81ED-4DB2-BD59-A6C34878D82A}">
                    <a16:rowId xmlns:a16="http://schemas.microsoft.com/office/drawing/2014/main" val="1455073789"/>
                  </a:ext>
                </a:extLst>
              </a:tr>
              <a:tr h="716270">
                <a:tc>
                  <a:txBody>
                    <a:bodyPr/>
                    <a:lstStyle/>
                    <a:p>
                      <a:pPr marL="0" marR="0" algn="r" rtl="1">
                        <a:lnSpc>
                          <a:spcPct val="107000"/>
                        </a:lnSpc>
                        <a:spcBef>
                          <a:spcPts val="0"/>
                        </a:spcBef>
                        <a:spcAft>
                          <a:spcPts val="0"/>
                        </a:spcAft>
                      </a:pPr>
                      <a:r>
                        <a:rPr lang="he-IL" sz="1600" kern="1200" dirty="0">
                          <a:effectLst/>
                        </a:rPr>
                        <a:t>ו  בְּצִדְקָתִי הֶחֱזַקְתִּי, וְלֹא אַרְפֶּהָ;    לֹא-יֶחֱרַף לְבָבִי, מִיָּמָי. </a:t>
                      </a:r>
                      <a:endParaRPr lang="en-US" sz="16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tc>
                  <a:txBody>
                    <a:bodyPr/>
                    <a:lstStyle/>
                    <a:p>
                      <a:pPr marL="0" marR="0">
                        <a:lnSpc>
                          <a:spcPct val="107000"/>
                        </a:lnSpc>
                        <a:spcBef>
                          <a:spcPts val="0"/>
                        </a:spcBef>
                        <a:spcAft>
                          <a:spcPts val="0"/>
                        </a:spcAft>
                      </a:pPr>
                      <a:r>
                        <a:rPr lang="en-US" sz="1200" kern="1200" dirty="0">
                          <a:effectLst/>
                        </a:rPr>
                        <a:t>6 My righteousness I hold fast, and will not let it go; my heart shall not reproach me so long as I live.</a:t>
                      </a:r>
                      <a:endParaRPr lang="en-US" sz="12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endParaRPr>
                    </a:p>
                  </a:txBody>
                  <a:tcPr marL="25400" marR="25400" marT="25400" marB="25400"/>
                </a:tc>
                <a:extLst>
                  <a:ext uri="{0D108BD9-81ED-4DB2-BD59-A6C34878D82A}">
                    <a16:rowId xmlns:a16="http://schemas.microsoft.com/office/drawing/2014/main" val="1268476131"/>
                  </a:ext>
                </a:extLst>
              </a:tr>
            </a:tbl>
          </a:graphicData>
        </a:graphic>
      </p:graphicFrame>
      <p:sp>
        <p:nvSpPr>
          <p:cNvPr id="10" name="Rectangle 9"/>
          <p:cNvSpPr/>
          <p:nvPr/>
        </p:nvSpPr>
        <p:spPr>
          <a:xfrm>
            <a:off x="196361" y="246304"/>
            <a:ext cx="1690078" cy="388696"/>
          </a:xfrm>
          <a:prstGeom prst="rect">
            <a:avLst/>
          </a:prstGeom>
        </p:spPr>
        <p:txBody>
          <a:bodyPr wrap="non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Arial" panose="020B0604020202020204" pitchFamily="34" charset="0"/>
              </a:rPr>
              <a:t>Jeremiah 12:1-2</a:t>
            </a:r>
          </a:p>
        </p:txBody>
      </p:sp>
      <p:sp>
        <p:nvSpPr>
          <p:cNvPr id="11" name="Rectangle 10"/>
          <p:cNvSpPr/>
          <p:nvPr/>
        </p:nvSpPr>
        <p:spPr>
          <a:xfrm>
            <a:off x="6399699" y="626097"/>
            <a:ext cx="1797608" cy="388696"/>
          </a:xfrm>
          <a:prstGeom prst="rect">
            <a:avLst/>
          </a:prstGeom>
        </p:spPr>
        <p:txBody>
          <a:bodyPr wrap="none">
            <a:spAutoFit/>
          </a:bodyPr>
          <a:lstStyle/>
          <a:p>
            <a:pPr>
              <a:lnSpc>
                <a:spcPct val="107000"/>
              </a:lnSpc>
              <a:spcAft>
                <a:spcPts val="800"/>
              </a:spcAft>
            </a:pPr>
            <a:r>
              <a:rPr lang="en-US" dirty="0" err="1">
                <a:latin typeface="Calibri" panose="020F0502020204030204" pitchFamily="34" charset="0"/>
                <a:ea typeface="Calibri" panose="020F0502020204030204" pitchFamily="34" charset="0"/>
                <a:cs typeface="Arial" panose="020B0604020202020204" pitchFamily="34" charset="0"/>
              </a:rPr>
              <a:t>Tehillim</a:t>
            </a:r>
            <a:r>
              <a:rPr lang="en-US" dirty="0">
                <a:latin typeface="Calibri" panose="020F0502020204030204" pitchFamily="34" charset="0"/>
                <a:ea typeface="Calibri" panose="020F0502020204030204" pitchFamily="34" charset="0"/>
                <a:cs typeface="Arial" panose="020B0604020202020204" pitchFamily="34" charset="0"/>
              </a:rPr>
              <a:t> 44:24-27</a:t>
            </a:r>
          </a:p>
        </p:txBody>
      </p:sp>
      <p:sp>
        <p:nvSpPr>
          <p:cNvPr id="12" name="Rectangle 11"/>
          <p:cNvSpPr/>
          <p:nvPr/>
        </p:nvSpPr>
        <p:spPr>
          <a:xfrm>
            <a:off x="6399699" y="3840771"/>
            <a:ext cx="1536254" cy="388696"/>
          </a:xfrm>
          <a:prstGeom prst="rect">
            <a:avLst/>
          </a:prstGeom>
        </p:spPr>
        <p:txBody>
          <a:bodyPr wrap="none">
            <a:spAutoFit/>
          </a:bodyPr>
          <a:lstStyle/>
          <a:p>
            <a:pPr>
              <a:lnSpc>
                <a:spcPct val="107000"/>
              </a:lnSpc>
              <a:spcAft>
                <a:spcPts val="800"/>
              </a:spcAft>
            </a:pPr>
            <a:r>
              <a:rPr lang="en-US" dirty="0" err="1">
                <a:latin typeface="Calibri" panose="020F0502020204030204" pitchFamily="34" charset="0"/>
                <a:ea typeface="Calibri" panose="020F0502020204030204" pitchFamily="34" charset="0"/>
                <a:cs typeface="Arial" panose="020B0604020202020204" pitchFamily="34" charset="0"/>
              </a:rPr>
              <a:t>Habakuk</a:t>
            </a:r>
            <a:r>
              <a:rPr lang="en-US" dirty="0">
                <a:latin typeface="Calibri" panose="020F0502020204030204" pitchFamily="34" charset="0"/>
                <a:ea typeface="Calibri" panose="020F0502020204030204" pitchFamily="34" charset="0"/>
                <a:cs typeface="Arial" panose="020B0604020202020204" pitchFamily="34" charset="0"/>
              </a:rPr>
              <a:t> 1:2-3</a:t>
            </a:r>
          </a:p>
        </p:txBody>
      </p:sp>
      <p:sp>
        <p:nvSpPr>
          <p:cNvPr id="13" name="Rectangle 12"/>
          <p:cNvSpPr/>
          <p:nvPr/>
        </p:nvSpPr>
        <p:spPr>
          <a:xfrm>
            <a:off x="232801" y="2218746"/>
            <a:ext cx="1222899" cy="369332"/>
          </a:xfrm>
          <a:prstGeom prst="rect">
            <a:avLst/>
          </a:prstGeom>
        </p:spPr>
        <p:txBody>
          <a:bodyPr wrap="none">
            <a:spAutoFit/>
          </a:bodyPr>
          <a:lstStyle/>
          <a:p>
            <a:r>
              <a:rPr lang="en-US" dirty="0" err="1">
                <a:latin typeface="Calibri" panose="020F0502020204030204" pitchFamily="34" charset="0"/>
                <a:ea typeface="Calibri" panose="020F0502020204030204" pitchFamily="34" charset="0"/>
                <a:cs typeface="Arial" panose="020B0604020202020204" pitchFamily="34" charset="0"/>
              </a:rPr>
              <a:t>Iyov</a:t>
            </a:r>
            <a:r>
              <a:rPr lang="en-US" dirty="0">
                <a:latin typeface="Calibri" panose="020F0502020204030204" pitchFamily="34" charset="0"/>
                <a:ea typeface="Calibri" panose="020F0502020204030204" pitchFamily="34" charset="0"/>
                <a:cs typeface="Arial" panose="020B0604020202020204" pitchFamily="34" charset="0"/>
              </a:rPr>
              <a:t> 27:2-6</a:t>
            </a:r>
            <a:endParaRPr lang="en-US" dirty="0"/>
          </a:p>
        </p:txBody>
      </p:sp>
    </p:spTree>
    <p:extLst>
      <p:ext uri="{BB962C8B-B14F-4D97-AF65-F5344CB8AC3E}">
        <p14:creationId xmlns:p14="http://schemas.microsoft.com/office/powerpoint/2010/main" val="3335332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err="1"/>
              <a:t>Maharal</a:t>
            </a:r>
            <a:endParaRPr lang="en-US" dirty="0"/>
          </a:p>
        </p:txBody>
      </p:sp>
      <p:sp>
        <p:nvSpPr>
          <p:cNvPr id="3" name="Content Placeholder 2"/>
          <p:cNvSpPr>
            <a:spLocks noGrp="1"/>
          </p:cNvSpPr>
          <p:nvPr>
            <p:ph idx="1"/>
          </p:nvPr>
        </p:nvSpPr>
        <p:spPr>
          <a:xfrm>
            <a:off x="330200" y="2096064"/>
            <a:ext cx="6846455" cy="3695136"/>
          </a:xfrm>
        </p:spPr>
        <p:txBody>
          <a:bodyPr/>
          <a:lstStyle/>
          <a:p>
            <a:pPr marL="0" indent="0" algn="r" rtl="1">
              <a:buNone/>
            </a:pPr>
            <a:r>
              <a:rPr lang="he-IL" dirty="0">
                <a:effectLst/>
              </a:rPr>
              <a:t>תפארת ישראל פ' נח: </a:t>
            </a:r>
            <a:endParaRPr lang="en-US" b="1" dirty="0">
              <a:effectLst/>
            </a:endParaRPr>
          </a:p>
          <a:p>
            <a:pPr marL="0" indent="0" algn="r" rtl="1">
              <a:buNone/>
            </a:pPr>
            <a:r>
              <a:rPr lang="he-IL" b="1" dirty="0">
                <a:effectLst/>
              </a:rPr>
              <a:t>התורה </a:t>
            </a:r>
            <a:r>
              <a:rPr lang="en-US" b="1" dirty="0">
                <a:effectLst/>
              </a:rPr>
              <a:t>…</a:t>
            </a:r>
            <a:r>
              <a:rPr lang="he-IL" b="1" dirty="0">
                <a:effectLst/>
              </a:rPr>
              <a:t> הוא תקון עוה"ז </a:t>
            </a:r>
            <a:r>
              <a:rPr lang="en-US" b="1" dirty="0">
                <a:effectLst/>
              </a:rPr>
              <a:t>…</a:t>
            </a:r>
            <a:r>
              <a:rPr lang="he-IL" b="1" dirty="0">
                <a:effectLst/>
              </a:rPr>
              <a:t> לקיים את סדר עולם הזה, ואם אתה אומר שיהיה מזכיר עוה"ב אם כן לא היה די בעולם הזה ליישר את ברואיו רק כאשר מבטיח להם עוה"ב, א"כ </a:t>
            </a:r>
            <a:r>
              <a:rPr lang="en-US" b="1" dirty="0">
                <a:effectLst/>
              </a:rPr>
              <a:t>…</a:t>
            </a:r>
            <a:r>
              <a:rPr lang="he-IL" b="1" dirty="0">
                <a:effectLst/>
              </a:rPr>
              <a:t> לא היה שלם מצד עצמו וגו'</a:t>
            </a:r>
            <a:endParaRPr lang="en-US" b="1" dirty="0">
              <a:effectLst/>
            </a:endParaRPr>
          </a:p>
          <a:p>
            <a:endParaRPr lang="en-US" dirty="0"/>
          </a:p>
        </p:txBody>
      </p:sp>
      <p:pic>
        <p:nvPicPr>
          <p:cNvPr id="2050" name="Picture 2" descr="Image result for maharal of prag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724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rabbi lord jonathan sacks"/>
          <p:cNvPicPr>
            <a:picLocks noChangeAspect="1" noChangeArrowheads="1"/>
          </p:cNvPicPr>
          <p:nvPr/>
        </p:nvPicPr>
        <p:blipFill rotWithShape="1">
          <a:blip r:embed="rId2">
            <a:extLst>
              <a:ext uri="{28A0092B-C50C-407E-A947-70E740481C1C}">
                <a14:useLocalDpi xmlns:a14="http://schemas.microsoft.com/office/drawing/2010/main" val="0"/>
              </a:ext>
            </a:extLst>
          </a:blip>
          <a:srcRect l="-218" t="-1296" r="19468" b="1296"/>
          <a:stretch/>
        </p:blipFill>
        <p:spPr bwMode="auto">
          <a:xfrm>
            <a:off x="5046630" y="-31952"/>
            <a:ext cx="714537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1496"/>
            <a:ext cx="5316137" cy="6826048"/>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title"/>
          </p:nvPr>
        </p:nvSpPr>
        <p:spPr>
          <a:xfrm>
            <a:off x="-711805" y="88900"/>
            <a:ext cx="10353761" cy="1326321"/>
          </a:xfrm>
        </p:spPr>
        <p:txBody>
          <a:bodyPr/>
          <a:lstStyle/>
          <a:p>
            <a:r>
              <a:rPr lang="en-US" dirty="0"/>
              <a:t>Palace and flames</a:t>
            </a:r>
          </a:p>
        </p:txBody>
      </p:sp>
      <p:pic>
        <p:nvPicPr>
          <p:cNvPr id="5" name="Content Placeholder 4"/>
          <p:cNvPicPr>
            <a:picLocks noGrp="1" noChangeAspect="1"/>
          </p:cNvPicPr>
          <p:nvPr>
            <p:ph idx="1"/>
          </p:nvPr>
        </p:nvPicPr>
        <p:blipFill>
          <a:blip r:embed="rId3"/>
          <a:stretch>
            <a:fillRect/>
          </a:stretch>
        </p:blipFill>
        <p:spPr>
          <a:xfrm>
            <a:off x="603206" y="1288246"/>
            <a:ext cx="3594721" cy="2989814"/>
          </a:xfrm>
          <a:prstGeom prst="rect">
            <a:avLst/>
          </a:prstGeom>
        </p:spPr>
      </p:pic>
      <p:pic>
        <p:nvPicPr>
          <p:cNvPr id="6" name="Picture 5"/>
          <p:cNvPicPr>
            <a:picLocks noChangeAspect="1"/>
          </p:cNvPicPr>
          <p:nvPr/>
        </p:nvPicPr>
        <p:blipFill>
          <a:blip r:embed="rId4"/>
          <a:stretch>
            <a:fillRect/>
          </a:stretch>
        </p:blipFill>
        <p:spPr>
          <a:xfrm>
            <a:off x="603206" y="4278060"/>
            <a:ext cx="3594982" cy="1081340"/>
          </a:xfrm>
          <a:prstGeom prst="rect">
            <a:avLst/>
          </a:prstGeom>
        </p:spPr>
      </p:pic>
      <p:pic>
        <p:nvPicPr>
          <p:cNvPr id="7" name="Picture 6"/>
          <p:cNvPicPr>
            <a:picLocks noChangeAspect="1"/>
          </p:cNvPicPr>
          <p:nvPr/>
        </p:nvPicPr>
        <p:blipFill>
          <a:blip r:embed="rId5"/>
          <a:stretch>
            <a:fillRect/>
          </a:stretch>
        </p:blipFill>
        <p:spPr>
          <a:xfrm>
            <a:off x="603206" y="5359400"/>
            <a:ext cx="3594721" cy="901064"/>
          </a:xfrm>
          <a:prstGeom prst="rect">
            <a:avLst/>
          </a:prstGeom>
        </p:spPr>
      </p:pic>
    </p:spTree>
    <p:extLst>
      <p:ext uri="{BB962C8B-B14F-4D97-AF65-F5344CB8AC3E}">
        <p14:creationId xmlns:p14="http://schemas.microsoft.com/office/powerpoint/2010/main" val="1575069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rav soloveitchik"/>
          <p:cNvPicPr>
            <a:picLocks noChangeAspect="1" noChangeArrowheads="1"/>
          </p:cNvPicPr>
          <p:nvPr/>
        </p:nvPicPr>
        <p:blipFill rotWithShape="1">
          <a:blip r:embed="rId2">
            <a:extLst>
              <a:ext uri="{28A0092B-C50C-407E-A947-70E740481C1C}">
                <a14:useLocalDpi xmlns:a14="http://schemas.microsoft.com/office/drawing/2010/main" val="0"/>
              </a:ext>
            </a:extLst>
          </a:blip>
          <a:srcRect r="9104"/>
          <a:stretch/>
        </p:blipFill>
        <p:spPr bwMode="auto">
          <a:xfrm>
            <a:off x="4711700" y="0"/>
            <a:ext cx="7480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16200000">
            <a:off x="456595" y="2765839"/>
            <a:ext cx="10353761" cy="1326321"/>
          </a:xfrm>
        </p:spPr>
        <p:txBody>
          <a:bodyPr>
            <a:noAutofit/>
          </a:bodyPr>
          <a:lstStyle/>
          <a:p>
            <a:r>
              <a:rPr lang="en-US" sz="4800" dirty="0"/>
              <a:t>Rabbi Joseph B. </a:t>
            </a:r>
            <a:br>
              <a:rPr lang="en-US" sz="4800" dirty="0"/>
            </a:br>
            <a:r>
              <a:rPr lang="en-US" sz="4800" dirty="0" err="1"/>
              <a:t>Soloveithchik</a:t>
            </a:r>
            <a:endParaRPr lang="en-US" sz="4800" dirty="0"/>
          </a:p>
        </p:txBody>
      </p:sp>
      <p:pic>
        <p:nvPicPr>
          <p:cNvPr id="4" name="Picture 3"/>
          <p:cNvPicPr>
            <a:picLocks noChangeAspect="1"/>
          </p:cNvPicPr>
          <p:nvPr/>
        </p:nvPicPr>
        <p:blipFill>
          <a:blip r:embed="rId3"/>
          <a:stretch>
            <a:fillRect/>
          </a:stretch>
        </p:blipFill>
        <p:spPr>
          <a:xfrm>
            <a:off x="379428" y="205731"/>
            <a:ext cx="3407828" cy="4110117"/>
          </a:xfrm>
          <a:prstGeom prst="rect">
            <a:avLst/>
          </a:prstGeom>
        </p:spPr>
      </p:pic>
      <p:pic>
        <p:nvPicPr>
          <p:cNvPr id="5" name="Picture 4"/>
          <p:cNvPicPr>
            <a:picLocks noChangeAspect="1"/>
          </p:cNvPicPr>
          <p:nvPr/>
        </p:nvPicPr>
        <p:blipFill>
          <a:blip r:embed="rId4"/>
          <a:stretch>
            <a:fillRect/>
          </a:stretch>
        </p:blipFill>
        <p:spPr>
          <a:xfrm>
            <a:off x="257882" y="4419600"/>
            <a:ext cx="3529374" cy="2293787"/>
          </a:xfrm>
          <a:prstGeom prst="rect">
            <a:avLst/>
          </a:prstGeom>
        </p:spPr>
      </p:pic>
    </p:spTree>
    <p:extLst>
      <p:ext uri="{BB962C8B-B14F-4D97-AF65-F5344CB8AC3E}">
        <p14:creationId xmlns:p14="http://schemas.microsoft.com/office/powerpoint/2010/main" val="2857693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Rabbi Akiva</a:t>
            </a:r>
          </a:p>
        </p:txBody>
      </p:sp>
      <p:sp>
        <p:nvSpPr>
          <p:cNvPr id="3" name="Content Placeholder 2"/>
          <p:cNvSpPr>
            <a:spLocks noGrp="1"/>
          </p:cNvSpPr>
          <p:nvPr>
            <p:ph idx="1"/>
          </p:nvPr>
        </p:nvSpPr>
        <p:spPr>
          <a:xfrm>
            <a:off x="1422400" y="1891910"/>
            <a:ext cx="4457700" cy="4419036"/>
          </a:xfrm>
        </p:spPr>
        <p:txBody>
          <a:bodyPr>
            <a:normAutofit fontScale="85000" lnSpcReduction="10000"/>
          </a:bodyPr>
          <a:lstStyle/>
          <a:p>
            <a:pPr marL="0" indent="0" algn="r">
              <a:buNone/>
            </a:pPr>
            <a:r>
              <a:rPr lang="he-IL" b="1" dirty="0">
                <a:effectLst/>
              </a:rPr>
              <a:t>וזו שאלה שאל טורנוסרופוס הרשע את ר"ע אם אלהיכם אוהב עניים הוא מפני מה אינו מפרנסם א"ל כדי שניצול אנו בהן מדינה של גיהנם א"ל [אדרבה] זו שמחייבתן לגיהנם אמשול לך משל למה הדבר דומה למלך בשר ודם שכעס על עבדו וחבשו בבית האסורין וצוה עליו שלא להאכילו ושלא להשקותו והלך אדם אחד והאכילו והשקהו כששמע המלך לא כועס עליו ואתם קרוין עבדים שנאמר כי לי בני ישראל עבדים אמר לו ר"ע אמשול לך משל למה הדבר דומה למלך בשר ודם שכעס על בנו וחבשו בבית האסורין וצוה עליו שלא להאכילו ושלא להשקותו והלך אדם אחד והאכילו והשקהו כששמע המלך לא דורון משגר לו ואנן קרוין בנים דכתיב בנים אתם לה' אלהיכם</a:t>
            </a:r>
            <a:endParaRPr lang="en-US" dirty="0"/>
          </a:p>
        </p:txBody>
      </p:sp>
      <p:sp>
        <p:nvSpPr>
          <p:cNvPr id="4" name="TextBox 3"/>
          <p:cNvSpPr txBox="1"/>
          <p:nvPr/>
        </p:nvSpPr>
        <p:spPr>
          <a:xfrm>
            <a:off x="5636941" y="6266934"/>
            <a:ext cx="1741759" cy="369332"/>
          </a:xfrm>
          <a:prstGeom prst="rect">
            <a:avLst/>
          </a:prstGeom>
          <a:noFill/>
        </p:spPr>
        <p:txBody>
          <a:bodyPr wrap="none" rtlCol="0">
            <a:spAutoFit/>
          </a:bodyPr>
          <a:lstStyle/>
          <a:p>
            <a:r>
              <a:rPr lang="en-US" dirty="0" err="1"/>
              <a:t>Bava</a:t>
            </a:r>
            <a:r>
              <a:rPr lang="en-US" dirty="0"/>
              <a:t> Basra 10a</a:t>
            </a:r>
          </a:p>
        </p:txBody>
      </p:sp>
      <p:sp>
        <p:nvSpPr>
          <p:cNvPr id="5" name="TextBox 4"/>
          <p:cNvSpPr txBox="1"/>
          <p:nvPr/>
        </p:nvSpPr>
        <p:spPr>
          <a:xfrm>
            <a:off x="5984356" y="1865729"/>
            <a:ext cx="5740400" cy="4401205"/>
          </a:xfrm>
          <a:prstGeom prst="rect">
            <a:avLst/>
          </a:prstGeom>
          <a:noFill/>
        </p:spPr>
        <p:txBody>
          <a:bodyPr wrap="square" rtlCol="0">
            <a:spAutoFit/>
          </a:bodyPr>
          <a:lstStyle/>
          <a:p>
            <a:r>
              <a:rPr lang="en-US" sz="1400" dirty="0" err="1"/>
              <a:t>Turnus</a:t>
            </a:r>
            <a:r>
              <a:rPr lang="en-US" sz="1400" dirty="0"/>
              <a:t> Rufus asked Rabbi Akiva: “If your G‑d loves the poor, why doesn’t He feed them?”</a:t>
            </a:r>
          </a:p>
          <a:p>
            <a:r>
              <a:rPr lang="en-US" sz="1400" dirty="0"/>
              <a:t>Said Rabbi Akiva to him: “So that we should be saved from purgatory (in the merit of the charity we give).”</a:t>
            </a:r>
          </a:p>
          <a:p>
            <a:r>
              <a:rPr lang="en-US" sz="1400" dirty="0"/>
              <a:t>Said he to him: “On the contrary: for this you deserve to be punished.</a:t>
            </a:r>
          </a:p>
          <a:p>
            <a:r>
              <a:rPr lang="en-US" sz="1400" dirty="0"/>
              <a:t>“I’ll give you an analogy. This is like a king who got angry at his slave and locked him away in a dungeon, and commanded </a:t>
            </a:r>
            <a:r>
              <a:rPr lang="en-US" sz="1400" b="1" dirty="0"/>
              <a:t>If your G‑d loves the poor, why doesn’t He feed </a:t>
            </a:r>
            <a:r>
              <a:rPr lang="en-US" sz="1400" b="1" dirty="0" err="1"/>
              <a:t>them?</a:t>
            </a:r>
            <a:r>
              <a:rPr lang="en-US" sz="1400" dirty="0" err="1"/>
              <a:t>that</a:t>
            </a:r>
            <a:r>
              <a:rPr lang="en-US" sz="1400" dirty="0"/>
              <a:t> he not be given to eat or to drink—and a person came along and gave him to eat and to drink. When the king hears of this, is he not angry at that person? And you are called slaves, as it is written (</a:t>
            </a:r>
            <a:r>
              <a:rPr lang="en-US" sz="1400" u="sng" dirty="0">
                <a:hlinkClick r:id="rId2"/>
              </a:rPr>
              <a:t>Leviticus 25:55)</a:t>
            </a:r>
            <a:r>
              <a:rPr lang="en-US" sz="1400" dirty="0"/>
              <a:t>, ‘The children of Israel are My slaves.’”</a:t>
            </a:r>
          </a:p>
          <a:p>
            <a:r>
              <a:rPr lang="en-US" sz="1400" dirty="0"/>
              <a:t>Said Rabbi Akiva to him: “I’ll give you an analogy.</a:t>
            </a:r>
          </a:p>
          <a:p>
            <a:r>
              <a:rPr lang="en-US" sz="1400" dirty="0"/>
              <a:t>“This is like a king who got angry at his child and locked him away in a dungeon, and commanded that he not be given to eat or to drink—and a person came along and gave him to eat and to drink. When the king hears of this, does he not reward that person?</a:t>
            </a:r>
          </a:p>
          <a:p>
            <a:r>
              <a:rPr lang="en-US" sz="1400" dirty="0"/>
              <a:t>“And we are G‑d’s children, as it is written (</a:t>
            </a:r>
            <a:r>
              <a:rPr lang="en-US" sz="1400" u="sng" dirty="0">
                <a:hlinkClick r:id="rId3"/>
              </a:rPr>
              <a:t>Deuteronomy 14:1)</a:t>
            </a:r>
            <a:r>
              <a:rPr lang="en-US" sz="1400" dirty="0"/>
              <a:t>, ‘You are children of the L‑</a:t>
            </a:r>
            <a:r>
              <a:rPr lang="en-US" sz="1400" dirty="0" err="1"/>
              <a:t>rd</a:t>
            </a:r>
            <a:r>
              <a:rPr lang="en-US" sz="1400" dirty="0"/>
              <a:t> your G‑d.’”</a:t>
            </a:r>
          </a:p>
        </p:txBody>
      </p:sp>
      <p:sp>
        <p:nvSpPr>
          <p:cNvPr id="7" name="TextBox 6"/>
          <p:cNvSpPr txBox="1"/>
          <p:nvPr/>
        </p:nvSpPr>
        <p:spPr>
          <a:xfrm>
            <a:off x="5179741" y="6266934"/>
            <a:ext cx="1741759" cy="369332"/>
          </a:xfrm>
          <a:prstGeom prst="rect">
            <a:avLst/>
          </a:prstGeom>
          <a:noFill/>
        </p:spPr>
        <p:txBody>
          <a:bodyPr wrap="none" rtlCol="0">
            <a:spAutoFit/>
          </a:bodyPr>
          <a:lstStyle/>
          <a:p>
            <a:r>
              <a:rPr lang="en-US" dirty="0" err="1"/>
              <a:t>Bava</a:t>
            </a:r>
            <a:r>
              <a:rPr lang="en-US" dirty="0"/>
              <a:t> Basra 10a</a:t>
            </a:r>
          </a:p>
        </p:txBody>
      </p:sp>
    </p:spTree>
    <p:extLst>
      <p:ext uri="{BB962C8B-B14F-4D97-AF65-F5344CB8AC3E}">
        <p14:creationId xmlns:p14="http://schemas.microsoft.com/office/powerpoint/2010/main" val="3807561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leonard coh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099" y="0"/>
            <a:ext cx="102709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16200000">
            <a:off x="-4180225" y="2721676"/>
            <a:ext cx="10353761" cy="1326321"/>
          </a:xfrm>
        </p:spPr>
        <p:txBody>
          <a:bodyPr>
            <a:normAutofit/>
          </a:bodyPr>
          <a:lstStyle/>
          <a:p>
            <a:r>
              <a:rPr lang="en-US" sz="5400" dirty="0"/>
              <a:t>Leonard Cohen</a:t>
            </a:r>
          </a:p>
        </p:txBody>
      </p:sp>
      <p:pic>
        <p:nvPicPr>
          <p:cNvPr id="11" name="Leonard Cohen - You Want It Darker (Audi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489825" y="0"/>
            <a:ext cx="4702175" cy="2644761"/>
          </a:xfrm>
        </p:spPr>
      </p:pic>
    </p:spTree>
    <p:extLst>
      <p:ext uri="{BB962C8B-B14F-4D97-AF65-F5344CB8AC3E}">
        <p14:creationId xmlns:p14="http://schemas.microsoft.com/office/powerpoint/2010/main" val="597058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0" y="423332"/>
            <a:ext cx="5554133" cy="6358467"/>
          </a:xfrm>
        </p:spPr>
        <p:txBody>
          <a:bodyPr>
            <a:normAutofit/>
          </a:bodyPr>
          <a:lstStyle/>
          <a:p>
            <a:pPr marL="0" indent="0">
              <a:buNone/>
            </a:pPr>
            <a:r>
              <a:rPr lang="en-US" sz="1600" dirty="0">
                <a:effectLst/>
              </a:rPr>
              <a:t>If you are the dealer, I'm out of the game</a:t>
            </a:r>
            <a:br>
              <a:rPr lang="en-US" sz="1600" dirty="0">
                <a:effectLst/>
              </a:rPr>
            </a:br>
            <a:r>
              <a:rPr lang="en-US" sz="1600" dirty="0">
                <a:effectLst/>
              </a:rPr>
              <a:t>If you are the healer, it means I'm broken and lame</a:t>
            </a:r>
            <a:br>
              <a:rPr lang="en-US" sz="1600" dirty="0">
                <a:effectLst/>
              </a:rPr>
            </a:br>
            <a:r>
              <a:rPr lang="en-US" sz="1600" dirty="0">
                <a:effectLst/>
              </a:rPr>
              <a:t>If thine is the glory then mine must be the shame</a:t>
            </a:r>
            <a:br>
              <a:rPr lang="en-US" sz="1600" dirty="0">
                <a:effectLst/>
              </a:rPr>
            </a:br>
            <a:r>
              <a:rPr lang="en-US" sz="1600" dirty="0">
                <a:effectLst/>
              </a:rPr>
              <a:t>You want it darker</a:t>
            </a:r>
            <a:br>
              <a:rPr lang="en-US" sz="1600" dirty="0">
                <a:effectLst/>
              </a:rPr>
            </a:br>
            <a:r>
              <a:rPr lang="en-US" sz="1600" dirty="0">
                <a:effectLst/>
              </a:rPr>
              <a:t>We kill the flame</a:t>
            </a:r>
          </a:p>
          <a:p>
            <a:pPr marL="0" indent="0">
              <a:buNone/>
            </a:pPr>
            <a:r>
              <a:rPr lang="en-US" sz="1600" dirty="0">
                <a:effectLst/>
              </a:rPr>
              <a:t>Magnified, sanctified, be thy holy name</a:t>
            </a:r>
            <a:br>
              <a:rPr lang="en-US" sz="1600" dirty="0">
                <a:effectLst/>
              </a:rPr>
            </a:br>
            <a:r>
              <a:rPr lang="en-US" sz="1600" dirty="0">
                <a:effectLst/>
              </a:rPr>
              <a:t>Vilified, crucified, in the human frame</a:t>
            </a:r>
            <a:br>
              <a:rPr lang="en-US" sz="1600" dirty="0">
                <a:effectLst/>
              </a:rPr>
            </a:br>
            <a:r>
              <a:rPr lang="en-US" sz="1600" dirty="0">
                <a:effectLst/>
              </a:rPr>
              <a:t>A million candles burning for the help that never came</a:t>
            </a:r>
            <a:br>
              <a:rPr lang="en-US" sz="1600" dirty="0">
                <a:effectLst/>
              </a:rPr>
            </a:br>
            <a:r>
              <a:rPr lang="en-US" sz="1600" dirty="0">
                <a:effectLst/>
              </a:rPr>
              <a:t>You want it darker</a:t>
            </a:r>
          </a:p>
          <a:p>
            <a:pPr marL="0" indent="0">
              <a:buNone/>
            </a:pPr>
            <a:r>
              <a:rPr lang="en-US" sz="1600" dirty="0" err="1">
                <a:effectLst/>
              </a:rPr>
              <a:t>Hineni</a:t>
            </a:r>
            <a:r>
              <a:rPr lang="en-US" sz="1600" dirty="0">
                <a:effectLst/>
              </a:rPr>
              <a:t>, </a:t>
            </a:r>
            <a:r>
              <a:rPr lang="en-US" sz="1600" dirty="0" err="1">
                <a:effectLst/>
              </a:rPr>
              <a:t>hineni</a:t>
            </a:r>
            <a:br>
              <a:rPr lang="en-US" sz="1600" dirty="0">
                <a:effectLst/>
              </a:rPr>
            </a:br>
            <a:r>
              <a:rPr lang="en-US" sz="1600" dirty="0">
                <a:effectLst/>
              </a:rPr>
              <a:t>I'm ready, my lord</a:t>
            </a:r>
          </a:p>
          <a:p>
            <a:pPr marL="0" indent="0">
              <a:buNone/>
            </a:pPr>
            <a:r>
              <a:rPr lang="en-US" sz="1600" dirty="0">
                <a:effectLst/>
              </a:rPr>
              <a:t>There's a lover in the story</a:t>
            </a:r>
            <a:br>
              <a:rPr lang="en-US" sz="1600" dirty="0">
                <a:effectLst/>
              </a:rPr>
            </a:br>
            <a:r>
              <a:rPr lang="en-US" sz="1600" dirty="0">
                <a:effectLst/>
              </a:rPr>
              <a:t>But the story's still the same</a:t>
            </a:r>
            <a:br>
              <a:rPr lang="en-US" sz="1600" dirty="0">
                <a:effectLst/>
              </a:rPr>
            </a:br>
            <a:r>
              <a:rPr lang="en-US" sz="1600" dirty="0">
                <a:effectLst/>
              </a:rPr>
              <a:t>There's a lullaby for suffering</a:t>
            </a:r>
            <a:br>
              <a:rPr lang="en-US" sz="1600" dirty="0">
                <a:effectLst/>
              </a:rPr>
            </a:br>
            <a:r>
              <a:rPr lang="en-US" sz="1600" dirty="0">
                <a:effectLst/>
              </a:rPr>
              <a:t>And a paradox to blame</a:t>
            </a:r>
            <a:br>
              <a:rPr lang="en-US" sz="1600" dirty="0">
                <a:effectLst/>
              </a:rPr>
            </a:br>
            <a:r>
              <a:rPr lang="en-US" sz="1600" dirty="0">
                <a:effectLst/>
              </a:rPr>
              <a:t>But it's written in the scriptures</a:t>
            </a:r>
            <a:br>
              <a:rPr lang="en-US" sz="1600" dirty="0">
                <a:effectLst/>
              </a:rPr>
            </a:br>
            <a:r>
              <a:rPr lang="en-US" sz="1600" dirty="0">
                <a:effectLst/>
              </a:rPr>
              <a:t>And it's not some idle claim</a:t>
            </a:r>
            <a:br>
              <a:rPr lang="en-US" sz="1600" dirty="0">
                <a:effectLst/>
              </a:rPr>
            </a:br>
            <a:r>
              <a:rPr lang="en-US" sz="1600" dirty="0">
                <a:effectLst/>
              </a:rPr>
              <a:t>You want it darker</a:t>
            </a:r>
            <a:br>
              <a:rPr lang="en-US" sz="1600" dirty="0">
                <a:effectLst/>
              </a:rPr>
            </a:br>
            <a:r>
              <a:rPr lang="en-US" sz="1600" dirty="0">
                <a:effectLst/>
              </a:rPr>
              <a:t>We kill the flame</a:t>
            </a:r>
            <a:br>
              <a:rPr lang="en-US" sz="1200" dirty="0">
                <a:effectLst/>
              </a:rPr>
            </a:br>
            <a:endParaRPr lang="en-US" sz="1200" dirty="0"/>
          </a:p>
        </p:txBody>
      </p:sp>
      <p:sp>
        <p:nvSpPr>
          <p:cNvPr id="4" name="TextBox 3"/>
          <p:cNvSpPr txBox="1"/>
          <p:nvPr/>
        </p:nvSpPr>
        <p:spPr>
          <a:xfrm>
            <a:off x="6671733" y="664211"/>
            <a:ext cx="5359400" cy="5509200"/>
          </a:xfrm>
          <a:prstGeom prst="rect">
            <a:avLst/>
          </a:prstGeom>
          <a:noFill/>
        </p:spPr>
        <p:txBody>
          <a:bodyPr wrap="square" rtlCol="0">
            <a:spAutoFit/>
          </a:bodyPr>
          <a:lstStyle/>
          <a:p>
            <a:r>
              <a:rPr lang="en-US" sz="1600" dirty="0"/>
              <a:t>They're lining up the prisoners</a:t>
            </a:r>
            <a:br>
              <a:rPr lang="en-US" sz="1600" dirty="0"/>
            </a:br>
            <a:r>
              <a:rPr lang="en-US" sz="1600" dirty="0"/>
              <a:t>And the guards are taking aim</a:t>
            </a:r>
            <a:br>
              <a:rPr lang="en-US" sz="1600" dirty="0"/>
            </a:br>
            <a:r>
              <a:rPr lang="en-US" sz="1600" dirty="0"/>
              <a:t>I struggled with some demons</a:t>
            </a:r>
            <a:br>
              <a:rPr lang="en-US" sz="1600" dirty="0"/>
            </a:br>
            <a:r>
              <a:rPr lang="en-US" sz="1600" dirty="0"/>
              <a:t>They were middle class and tame</a:t>
            </a:r>
            <a:br>
              <a:rPr lang="en-US" sz="1600" dirty="0"/>
            </a:br>
            <a:r>
              <a:rPr lang="en-US" sz="1600" dirty="0"/>
              <a:t>I didn't know I had permission to murder and to maim</a:t>
            </a:r>
            <a:br>
              <a:rPr lang="en-US" sz="1600" dirty="0"/>
            </a:br>
            <a:r>
              <a:rPr lang="en-US" sz="1600" dirty="0"/>
              <a:t>You want it darker</a:t>
            </a:r>
          </a:p>
          <a:p>
            <a:r>
              <a:rPr lang="en-US" sz="1600" dirty="0" err="1"/>
              <a:t>Hineni</a:t>
            </a:r>
            <a:r>
              <a:rPr lang="en-US" sz="1600" dirty="0"/>
              <a:t>, </a:t>
            </a:r>
            <a:r>
              <a:rPr lang="en-US" sz="1600" dirty="0" err="1"/>
              <a:t>hineni</a:t>
            </a:r>
            <a:br>
              <a:rPr lang="en-US" sz="1600" dirty="0"/>
            </a:br>
            <a:r>
              <a:rPr lang="en-US" sz="1600" dirty="0"/>
              <a:t>I'm ready, my lord</a:t>
            </a:r>
          </a:p>
          <a:p>
            <a:r>
              <a:rPr lang="en-US" sz="1600" dirty="0"/>
              <a:t>Magnified, sanctified, be thy holy name</a:t>
            </a:r>
            <a:br>
              <a:rPr lang="en-US" sz="1600" dirty="0"/>
            </a:br>
            <a:r>
              <a:rPr lang="en-US" sz="1600" dirty="0"/>
              <a:t>Vilified, crucified, in the human frame</a:t>
            </a:r>
            <a:br>
              <a:rPr lang="en-US" sz="1600" dirty="0"/>
            </a:br>
            <a:r>
              <a:rPr lang="en-US" sz="1600" dirty="0"/>
              <a:t>A million candles burning for the love that never came</a:t>
            </a:r>
            <a:br>
              <a:rPr lang="en-US" sz="1600" dirty="0"/>
            </a:br>
            <a:r>
              <a:rPr lang="en-US" sz="1600" dirty="0"/>
              <a:t>You want it darker</a:t>
            </a:r>
            <a:br>
              <a:rPr lang="en-US" sz="1600" dirty="0"/>
            </a:br>
            <a:r>
              <a:rPr lang="en-US" sz="1600" dirty="0"/>
              <a:t>We kill the flame</a:t>
            </a:r>
          </a:p>
          <a:p>
            <a:r>
              <a:rPr lang="en-US" sz="1600" dirty="0"/>
              <a:t>If you are the dealer, let me out of the game</a:t>
            </a:r>
            <a:br>
              <a:rPr lang="en-US" sz="1600" dirty="0"/>
            </a:br>
            <a:r>
              <a:rPr lang="en-US" sz="1600" dirty="0"/>
              <a:t>If you are the healer, I'm broken and lame</a:t>
            </a:r>
            <a:br>
              <a:rPr lang="en-US" sz="1600" dirty="0"/>
            </a:br>
            <a:r>
              <a:rPr lang="en-US" sz="1600" dirty="0"/>
              <a:t>If thine is the glory, mine must be the shame</a:t>
            </a:r>
            <a:br>
              <a:rPr lang="en-US" sz="1600" dirty="0"/>
            </a:br>
            <a:r>
              <a:rPr lang="en-US" sz="1600" dirty="0"/>
              <a:t>You want it darker</a:t>
            </a:r>
          </a:p>
          <a:p>
            <a:r>
              <a:rPr lang="en-US" sz="1600" dirty="0" err="1"/>
              <a:t>Hineni</a:t>
            </a:r>
            <a:r>
              <a:rPr lang="en-US" sz="1600" dirty="0"/>
              <a:t>, </a:t>
            </a:r>
            <a:r>
              <a:rPr lang="en-US" sz="1600" dirty="0" err="1"/>
              <a:t>hineni</a:t>
            </a:r>
            <a:br>
              <a:rPr lang="en-US" sz="1600" dirty="0"/>
            </a:br>
            <a:r>
              <a:rPr lang="en-US" sz="1600" dirty="0" err="1"/>
              <a:t>Hineni</a:t>
            </a:r>
            <a:r>
              <a:rPr lang="en-US" sz="1600" dirty="0"/>
              <a:t>, </a:t>
            </a:r>
            <a:r>
              <a:rPr lang="en-US" sz="1600" dirty="0" err="1"/>
              <a:t>hineni</a:t>
            </a:r>
            <a:br>
              <a:rPr lang="en-US" sz="1600" dirty="0"/>
            </a:br>
            <a:r>
              <a:rPr lang="en-US" sz="1600" dirty="0"/>
              <a:t>I'm ready, my lord</a:t>
            </a:r>
          </a:p>
          <a:p>
            <a:r>
              <a:rPr lang="en-US" sz="1600" dirty="0" err="1"/>
              <a:t>Hineni</a:t>
            </a:r>
            <a:br>
              <a:rPr lang="en-US" sz="1600" dirty="0"/>
            </a:br>
            <a:r>
              <a:rPr lang="en-US" sz="1600" dirty="0" err="1"/>
              <a:t>Hineni</a:t>
            </a:r>
            <a:r>
              <a:rPr lang="en-US" sz="1600" dirty="0"/>
              <a:t>, </a:t>
            </a:r>
            <a:r>
              <a:rPr lang="en-US" sz="1600" dirty="0" err="1"/>
              <a:t>hineni</a:t>
            </a:r>
            <a:endParaRPr lang="en-US" sz="1600" dirty="0"/>
          </a:p>
        </p:txBody>
      </p:sp>
    </p:spTree>
    <p:extLst>
      <p:ext uri="{BB962C8B-B14F-4D97-AF65-F5344CB8AC3E}">
        <p14:creationId xmlns:p14="http://schemas.microsoft.com/office/powerpoint/2010/main" val="784877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karl mar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9" y="-27651"/>
            <a:ext cx="10328477" cy="68856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5400000">
            <a:off x="6215415" y="2878667"/>
            <a:ext cx="10353761" cy="1326321"/>
          </a:xfrm>
        </p:spPr>
        <p:txBody>
          <a:bodyPr>
            <a:normAutofit/>
          </a:bodyPr>
          <a:lstStyle/>
          <a:p>
            <a:r>
              <a:rPr lang="en-US" sz="6000" dirty="0">
                <a:effectLst/>
              </a:rPr>
              <a:t>Karl Marx</a:t>
            </a:r>
            <a:endParaRPr lang="en-US" sz="6000" dirty="0"/>
          </a:p>
        </p:txBody>
      </p:sp>
      <p:sp>
        <p:nvSpPr>
          <p:cNvPr id="3" name="Content Placeholder 2"/>
          <p:cNvSpPr>
            <a:spLocks noGrp="1"/>
          </p:cNvSpPr>
          <p:nvPr>
            <p:ph idx="1"/>
          </p:nvPr>
        </p:nvSpPr>
        <p:spPr>
          <a:xfrm>
            <a:off x="5514681" y="258751"/>
            <a:ext cx="4817096" cy="2814387"/>
          </a:xfrm>
        </p:spPr>
        <p:txBody>
          <a:bodyPr>
            <a:normAutofit fontScale="85000" lnSpcReduction="20000"/>
          </a:bodyPr>
          <a:lstStyle/>
          <a:p>
            <a:pPr marL="0" indent="0">
              <a:buNone/>
            </a:pPr>
            <a:r>
              <a:rPr lang="en-US" b="1" dirty="0">
                <a:effectLst/>
              </a:rPr>
              <a:t>Religion is the sigh of the oppressed creature, the heart of a heartless world, and the soul of soulless conditions. It is the opium of the people. The abolition of religion as the illusory happiness of the people is the demand for their real happiness. To call on them to give up their illusions about their condition is to call on them to give up a condition that requires illusions.</a:t>
            </a:r>
            <a:endParaRPr lang="en-US" dirty="0">
              <a:effectLst/>
            </a:endParaRPr>
          </a:p>
          <a:p>
            <a:pPr marL="0" indent="0">
              <a:buNone/>
            </a:pPr>
            <a:endParaRPr lang="en-US" dirty="0"/>
          </a:p>
        </p:txBody>
      </p:sp>
      <p:sp>
        <p:nvSpPr>
          <p:cNvPr id="4" name="TextBox 3"/>
          <p:cNvSpPr txBox="1"/>
          <p:nvPr/>
        </p:nvSpPr>
        <p:spPr>
          <a:xfrm>
            <a:off x="5769204" y="3073138"/>
            <a:ext cx="4562572" cy="954107"/>
          </a:xfrm>
          <a:prstGeom prst="rect">
            <a:avLst/>
          </a:prstGeom>
          <a:noFill/>
        </p:spPr>
        <p:txBody>
          <a:bodyPr wrap="square" rtlCol="0">
            <a:spAutoFit/>
          </a:bodyPr>
          <a:lstStyle/>
          <a:p>
            <a:r>
              <a:rPr lang="en-US" sz="1400" b="1" dirty="0"/>
              <a:t>Marx, K. 1976. </a:t>
            </a:r>
            <a:r>
              <a:rPr lang="en-US" sz="1400" b="1" dirty="0">
                <a:hlinkClick r:id="rId3"/>
              </a:rPr>
              <a:t>Introduction to A Contribution to the Critique of Hegel’s Philosophy of Right</a:t>
            </a:r>
            <a:r>
              <a:rPr lang="en-US" sz="1400" b="1" dirty="0"/>
              <a:t>. </a:t>
            </a:r>
            <a:r>
              <a:rPr lang="en-US" sz="1400" b="1" dirty="0">
                <a:hlinkClick r:id="rId4" tooltip="Marx/Engels Collected Works"/>
              </a:rPr>
              <a:t>Collected Works</a:t>
            </a:r>
            <a:r>
              <a:rPr lang="en-US" sz="1400" b="1" dirty="0"/>
              <a:t>, v. 3. New York.</a:t>
            </a:r>
            <a:endParaRPr lang="en-US" sz="1400" dirty="0"/>
          </a:p>
          <a:p>
            <a:endParaRPr lang="en-US" sz="1400" dirty="0"/>
          </a:p>
        </p:txBody>
      </p:sp>
    </p:spTree>
    <p:extLst>
      <p:ext uri="{BB962C8B-B14F-4D97-AF65-F5344CB8AC3E}">
        <p14:creationId xmlns:p14="http://schemas.microsoft.com/office/powerpoint/2010/main" val="2355164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epicurus gre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16200000">
            <a:off x="-4355415" y="2765839"/>
            <a:ext cx="10353761" cy="1326321"/>
          </a:xfrm>
        </p:spPr>
        <p:txBody>
          <a:bodyPr>
            <a:normAutofit/>
          </a:bodyPr>
          <a:lstStyle/>
          <a:p>
            <a:r>
              <a:rPr lang="en-US" sz="6600" dirty="0" err="1"/>
              <a:t>EPICURuS</a:t>
            </a:r>
            <a:endParaRPr lang="en-US" sz="6600" dirty="0"/>
          </a:p>
        </p:txBody>
      </p:sp>
      <p:sp>
        <p:nvSpPr>
          <p:cNvPr id="3" name="Content Placeholder 2"/>
          <p:cNvSpPr>
            <a:spLocks noGrp="1"/>
          </p:cNvSpPr>
          <p:nvPr>
            <p:ph idx="1"/>
          </p:nvPr>
        </p:nvSpPr>
        <p:spPr>
          <a:xfrm>
            <a:off x="8387904" y="609600"/>
            <a:ext cx="3702612" cy="5222240"/>
          </a:xfrm>
        </p:spPr>
        <p:txBody>
          <a:bodyPr/>
          <a:lstStyle/>
          <a:p>
            <a:pPr marL="0" indent="0" algn="ctr">
              <a:buNone/>
            </a:pPr>
            <a:r>
              <a:rPr lang="en-US" dirty="0">
                <a:effectLst/>
              </a:rPr>
              <a:t>“Is God willing to prevent evil, but not able? Then he is not omnipotent. Is he able, but not willing? Then he is malevolent. Is he both able and willing? Then whence cometh evil? Is he neither able nor willing? Then why call him God?”</a:t>
            </a:r>
            <a:endParaRPr lang="en-US" dirty="0"/>
          </a:p>
        </p:txBody>
      </p:sp>
    </p:spTree>
    <p:extLst>
      <p:ext uri="{BB962C8B-B14F-4D97-AF65-F5344CB8AC3E}">
        <p14:creationId xmlns:p14="http://schemas.microsoft.com/office/powerpoint/2010/main" val="4094939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14" y="100553"/>
            <a:ext cx="10353761" cy="465056"/>
          </a:xfrm>
        </p:spPr>
        <p:txBody>
          <a:bodyPr>
            <a:normAutofit fontScale="90000"/>
          </a:bodyPr>
          <a:lstStyle/>
          <a:p>
            <a:r>
              <a:rPr lang="en-US" dirty="0"/>
              <a:t>Genesis 18</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9473297"/>
              </p:ext>
            </p:extLst>
          </p:nvPr>
        </p:nvGraphicFramePr>
        <p:xfrm>
          <a:off x="386501" y="650452"/>
          <a:ext cx="11425286" cy="6012925"/>
        </p:xfrm>
        <a:graphic>
          <a:graphicData uri="http://schemas.openxmlformats.org/drawingml/2006/table">
            <a:tbl>
              <a:tblPr firstRow="1" firstCol="1" bandRow="1">
                <a:tableStyleId>{0505E3EF-67EA-436B-97B2-0124C06EBD24}</a:tableStyleId>
              </a:tblPr>
              <a:tblGrid>
                <a:gridCol w="4402938">
                  <a:extLst>
                    <a:ext uri="{9D8B030D-6E8A-4147-A177-3AD203B41FA5}">
                      <a16:colId xmlns:a16="http://schemas.microsoft.com/office/drawing/2014/main" val="17816250"/>
                    </a:ext>
                  </a:extLst>
                </a:gridCol>
                <a:gridCol w="7022348">
                  <a:extLst>
                    <a:ext uri="{9D8B030D-6E8A-4147-A177-3AD203B41FA5}">
                      <a16:colId xmlns:a16="http://schemas.microsoft.com/office/drawing/2014/main" val="1586779281"/>
                    </a:ext>
                  </a:extLst>
                </a:gridCol>
              </a:tblGrid>
              <a:tr h="394958">
                <a:tc>
                  <a:txBody>
                    <a:bodyPr/>
                    <a:lstStyle/>
                    <a:p>
                      <a:pPr marL="0" marR="0" algn="r" rtl="1">
                        <a:lnSpc>
                          <a:spcPct val="107000"/>
                        </a:lnSpc>
                        <a:spcBef>
                          <a:spcPts val="0"/>
                        </a:spcBef>
                        <a:spcAft>
                          <a:spcPts val="800"/>
                        </a:spcAft>
                      </a:pPr>
                      <a:r>
                        <a:rPr lang="he-IL" sz="1500">
                          <a:effectLst/>
                        </a:rPr>
                        <a:t>יז  וַה’, אָמָר:  הַמְכַסֶּה אֲנִי מֵאַבְרָהָם, אֲשֶׁר אֲנִי עֹשֶׂה.</a:t>
                      </a:r>
                      <a:endParaRPr lang="en-US" sz="15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tc>
                  <a:txBody>
                    <a:bodyPr/>
                    <a:lstStyle/>
                    <a:p>
                      <a:pPr marL="0" marR="0">
                        <a:lnSpc>
                          <a:spcPct val="107000"/>
                        </a:lnSpc>
                        <a:spcBef>
                          <a:spcPts val="0"/>
                        </a:spcBef>
                        <a:spcAft>
                          <a:spcPts val="800"/>
                        </a:spcAft>
                      </a:pPr>
                      <a:r>
                        <a:rPr lang="en-US" sz="1400" dirty="0">
                          <a:effectLst/>
                        </a:rPr>
                        <a:t>1</a:t>
                      </a:r>
                      <a:r>
                        <a:rPr lang="en-US" sz="1400" kern="1200" dirty="0">
                          <a:effectLst/>
                        </a:rPr>
                        <a:t>7 And the LORD said: 'Shall I hide from Abraham that which I am doing;</a:t>
                      </a:r>
                      <a:endParaRPr lang="en-US" sz="1400" kern="1200" dirty="0">
                        <a:solidFill>
                          <a:schemeClr val="lt1"/>
                        </a:solidFill>
                        <a:effectLst/>
                        <a:latin typeface="+mn-lt"/>
                        <a:ea typeface="+mn-ea"/>
                        <a:cs typeface="+mn-cs"/>
                      </a:endParaRPr>
                    </a:p>
                  </a:txBody>
                  <a:tcPr marL="38100" marR="38100" marT="38100" marB="38100"/>
                </a:tc>
                <a:extLst>
                  <a:ext uri="{0D108BD9-81ED-4DB2-BD59-A6C34878D82A}">
                    <a16:rowId xmlns:a16="http://schemas.microsoft.com/office/drawing/2014/main" val="3123751705"/>
                  </a:ext>
                </a:extLst>
              </a:tr>
              <a:tr h="560103">
                <a:tc>
                  <a:txBody>
                    <a:bodyPr/>
                    <a:lstStyle/>
                    <a:p>
                      <a:pPr marL="0" marR="0" algn="r" rtl="1">
                        <a:lnSpc>
                          <a:spcPct val="107000"/>
                        </a:lnSpc>
                        <a:spcBef>
                          <a:spcPts val="0"/>
                        </a:spcBef>
                        <a:spcAft>
                          <a:spcPts val="800"/>
                        </a:spcAft>
                      </a:pPr>
                      <a:r>
                        <a:rPr lang="he-IL" sz="1500">
                          <a:effectLst/>
                        </a:rPr>
                        <a:t>יח  וְאַבְרָהָם--הָיוֹ יִהְיֶה לְגוֹי גָּדוֹל, וְעָצוּם; וְנִבְרְכוּ-בוֹ--כֹּל, גּוֹיֵי הָאָרֶץ.</a:t>
                      </a:r>
                      <a:endParaRPr lang="en-US" sz="15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tc>
                  <a:txBody>
                    <a:bodyPr/>
                    <a:lstStyle/>
                    <a:p>
                      <a:pPr marL="0" marR="0">
                        <a:lnSpc>
                          <a:spcPct val="107000"/>
                        </a:lnSpc>
                        <a:spcBef>
                          <a:spcPts val="0"/>
                        </a:spcBef>
                        <a:spcAft>
                          <a:spcPts val="800"/>
                        </a:spcAft>
                      </a:pPr>
                      <a:r>
                        <a:rPr lang="en-US" sz="1400" dirty="0">
                          <a:effectLst/>
                        </a:rPr>
                        <a:t>18 seeing that Abraham shall surely become a great and mighty nation, and all the nations of the earth shall be blessed in him?</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extLst>
                  <a:ext uri="{0D108BD9-81ED-4DB2-BD59-A6C34878D82A}">
                    <a16:rowId xmlns:a16="http://schemas.microsoft.com/office/drawing/2014/main" val="1359518017"/>
                  </a:ext>
                </a:extLst>
              </a:tr>
              <a:tr h="786873">
                <a:tc>
                  <a:txBody>
                    <a:bodyPr/>
                    <a:lstStyle/>
                    <a:p>
                      <a:pPr marL="0" marR="0" algn="r" rtl="1">
                        <a:lnSpc>
                          <a:spcPct val="107000"/>
                        </a:lnSpc>
                        <a:spcBef>
                          <a:spcPts val="0"/>
                        </a:spcBef>
                        <a:spcAft>
                          <a:spcPts val="800"/>
                        </a:spcAft>
                      </a:pPr>
                      <a:r>
                        <a:rPr lang="he-IL" sz="1500">
                          <a:effectLst/>
                        </a:rPr>
                        <a:t>יט  כִּי יְדַעְתִּיו, לְמַעַן אֲשֶׁר יְצַוֶּה אֶת-בָּנָיו וְאֶת-בֵּיתוֹ אַחֲרָיו, וְשָׁמְרוּ דֶּרֶךְ ה’, לַעֲשׂוֹת צְדָקָה וּמִשְׁפָּט--לְמַעַן, הָבִיא ה’ עַל-אַבְרָהָם, אֵת אֲשֶׁר-דִּבֶּר, עָלָיו.</a:t>
                      </a:r>
                      <a:endParaRPr lang="en-US" sz="15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tc>
                  <a:txBody>
                    <a:bodyPr/>
                    <a:lstStyle/>
                    <a:p>
                      <a:pPr marL="0" marR="0">
                        <a:lnSpc>
                          <a:spcPct val="107000"/>
                        </a:lnSpc>
                        <a:spcBef>
                          <a:spcPts val="0"/>
                        </a:spcBef>
                        <a:spcAft>
                          <a:spcPts val="800"/>
                        </a:spcAft>
                      </a:pPr>
                      <a:r>
                        <a:rPr lang="en-US" sz="1400" dirty="0">
                          <a:effectLst/>
                        </a:rPr>
                        <a:t>19 For I have known him, to the end that he may command his children and his household after him, that they may keep the way of the LORD, to do righteousness and justice; to the end that the LORD may bring upon Abraham that which He hath spoken of him.'</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extLst>
                  <a:ext uri="{0D108BD9-81ED-4DB2-BD59-A6C34878D82A}">
                    <a16:rowId xmlns:a16="http://schemas.microsoft.com/office/drawing/2014/main" val="2883907499"/>
                  </a:ext>
                </a:extLst>
              </a:tr>
              <a:tr h="394958">
                <a:tc>
                  <a:txBody>
                    <a:bodyPr/>
                    <a:lstStyle/>
                    <a:p>
                      <a:pPr marL="0" marR="0" algn="r" rtl="1">
                        <a:lnSpc>
                          <a:spcPct val="107000"/>
                        </a:lnSpc>
                        <a:spcBef>
                          <a:spcPts val="0"/>
                        </a:spcBef>
                        <a:spcAft>
                          <a:spcPts val="800"/>
                        </a:spcAft>
                      </a:pPr>
                      <a:r>
                        <a:rPr lang="he-IL" sz="1500" dirty="0">
                          <a:effectLst/>
                        </a:rPr>
                        <a:t>כ  וַיֹּאמֶר ה’, זַעֲקַת סְדֹם וַעֲמֹרָה כִּי-רָבָּה; וְחַטָּאתָם--כִּי כָבְדָה, מְאֹד.</a:t>
                      </a:r>
                      <a:endParaRPr lang="en-US" sz="15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tc>
                  <a:txBody>
                    <a:bodyPr/>
                    <a:lstStyle/>
                    <a:p>
                      <a:pPr marL="0" marR="0">
                        <a:lnSpc>
                          <a:spcPct val="107000"/>
                        </a:lnSpc>
                        <a:spcBef>
                          <a:spcPts val="0"/>
                        </a:spcBef>
                        <a:spcAft>
                          <a:spcPts val="800"/>
                        </a:spcAft>
                      </a:pPr>
                      <a:r>
                        <a:rPr lang="en-US" sz="1400">
                          <a:effectLst/>
                        </a:rPr>
                        <a:t>20 And the LORD said: 'Verily, the cry of Sodom and Gomorrah is great, and, verily, their sin is exceeding grievous.</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extLst>
                  <a:ext uri="{0D108BD9-81ED-4DB2-BD59-A6C34878D82A}">
                    <a16:rowId xmlns:a16="http://schemas.microsoft.com/office/drawing/2014/main" val="2983677433"/>
                  </a:ext>
                </a:extLst>
              </a:tr>
              <a:tr h="571289">
                <a:tc>
                  <a:txBody>
                    <a:bodyPr/>
                    <a:lstStyle/>
                    <a:p>
                      <a:pPr marL="0" marR="0" algn="r" rtl="1">
                        <a:lnSpc>
                          <a:spcPct val="107000"/>
                        </a:lnSpc>
                        <a:spcBef>
                          <a:spcPts val="0"/>
                        </a:spcBef>
                        <a:spcAft>
                          <a:spcPts val="800"/>
                        </a:spcAft>
                      </a:pPr>
                      <a:r>
                        <a:rPr lang="he-IL" sz="1500">
                          <a:effectLst/>
                        </a:rPr>
                        <a:t>כא  אֵרְדָה-נָּא וְאֶרְאֶה, הַכְּצַעֲקָתָהּ הַבָּאָה אֵלַי עָשׂוּ כָּלָה; וְאִם-לֹא, אֵדָעָה.</a:t>
                      </a:r>
                      <a:endParaRPr lang="en-US" sz="15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tc>
                  <a:txBody>
                    <a:bodyPr/>
                    <a:lstStyle/>
                    <a:p>
                      <a:pPr marL="0" marR="0">
                        <a:lnSpc>
                          <a:spcPct val="107000"/>
                        </a:lnSpc>
                        <a:spcBef>
                          <a:spcPts val="0"/>
                        </a:spcBef>
                        <a:spcAft>
                          <a:spcPts val="800"/>
                        </a:spcAft>
                      </a:pPr>
                      <a:r>
                        <a:rPr lang="en-US" sz="1400">
                          <a:effectLst/>
                        </a:rPr>
                        <a:t>21 I will go down now, and see whether they have done altogether according to the cry of it, which is come unto Me; and if not, I will know.'</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extLst>
                  <a:ext uri="{0D108BD9-81ED-4DB2-BD59-A6C34878D82A}">
                    <a16:rowId xmlns:a16="http://schemas.microsoft.com/office/drawing/2014/main" val="745641800"/>
                  </a:ext>
                </a:extLst>
              </a:tr>
              <a:tr h="394958">
                <a:tc>
                  <a:txBody>
                    <a:bodyPr/>
                    <a:lstStyle/>
                    <a:p>
                      <a:pPr marL="0" marR="0" algn="r" rtl="1">
                        <a:lnSpc>
                          <a:spcPct val="107000"/>
                        </a:lnSpc>
                        <a:spcBef>
                          <a:spcPts val="0"/>
                        </a:spcBef>
                        <a:spcAft>
                          <a:spcPts val="800"/>
                        </a:spcAft>
                      </a:pPr>
                      <a:r>
                        <a:rPr lang="he-IL" sz="1500">
                          <a:effectLst/>
                        </a:rPr>
                        <a:t>כב  וַיִּפְנוּ מִשָּׁם הָאֲנָשִׁים, וַיֵּלְכוּ סְדֹמָה; וְאַבְרָהָם--עוֹדֶנּוּ עֹמֵד, לִפְנֵי ה’.</a:t>
                      </a:r>
                      <a:endParaRPr lang="en-US" sz="15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tc>
                  <a:txBody>
                    <a:bodyPr/>
                    <a:lstStyle/>
                    <a:p>
                      <a:pPr marL="0" marR="0">
                        <a:lnSpc>
                          <a:spcPct val="107000"/>
                        </a:lnSpc>
                        <a:spcBef>
                          <a:spcPts val="0"/>
                        </a:spcBef>
                        <a:spcAft>
                          <a:spcPts val="800"/>
                        </a:spcAft>
                      </a:pPr>
                      <a:r>
                        <a:rPr lang="en-US" sz="1400">
                          <a:effectLst/>
                        </a:rPr>
                        <a:t>22 And the men turned from thence, and went toward Sodom; but Abraham stood yet before the LORD.</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extLst>
                  <a:ext uri="{0D108BD9-81ED-4DB2-BD59-A6C34878D82A}">
                    <a16:rowId xmlns:a16="http://schemas.microsoft.com/office/drawing/2014/main" val="3055245009"/>
                  </a:ext>
                </a:extLst>
              </a:tr>
              <a:tr h="394958">
                <a:tc>
                  <a:txBody>
                    <a:bodyPr/>
                    <a:lstStyle/>
                    <a:p>
                      <a:pPr marL="0" marR="0" algn="r" rtl="1">
                        <a:lnSpc>
                          <a:spcPct val="107000"/>
                        </a:lnSpc>
                        <a:spcBef>
                          <a:spcPts val="0"/>
                        </a:spcBef>
                        <a:spcAft>
                          <a:spcPts val="800"/>
                        </a:spcAft>
                      </a:pPr>
                      <a:r>
                        <a:rPr lang="he-IL" sz="1500">
                          <a:effectLst/>
                        </a:rPr>
                        <a:t>כג  וַיִּגַּשׁ אַבְרָהָם, וַיֹּאמַר:  הַאַף תִּסְפֶּה, צַדִּיק עִם-רָשָׁע.</a:t>
                      </a:r>
                      <a:endParaRPr lang="en-US" sz="15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tc>
                  <a:txBody>
                    <a:bodyPr/>
                    <a:lstStyle/>
                    <a:p>
                      <a:pPr marL="0" marR="0">
                        <a:lnSpc>
                          <a:spcPct val="107000"/>
                        </a:lnSpc>
                        <a:spcBef>
                          <a:spcPts val="0"/>
                        </a:spcBef>
                        <a:spcAft>
                          <a:spcPts val="800"/>
                        </a:spcAft>
                      </a:pPr>
                      <a:r>
                        <a:rPr lang="en-US" sz="1400">
                          <a:effectLst/>
                        </a:rPr>
                        <a:t>23 And Abraham drew near, and said: 'Wilt Thou indeed sweep away the righteous with the wicked?</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extLst>
                  <a:ext uri="{0D108BD9-81ED-4DB2-BD59-A6C34878D82A}">
                    <a16:rowId xmlns:a16="http://schemas.microsoft.com/office/drawing/2014/main" val="2440040376"/>
                  </a:ext>
                </a:extLst>
              </a:tr>
              <a:tr h="672163">
                <a:tc>
                  <a:txBody>
                    <a:bodyPr/>
                    <a:lstStyle/>
                    <a:p>
                      <a:pPr marL="0" marR="0" algn="r" rtl="1">
                        <a:lnSpc>
                          <a:spcPct val="107000"/>
                        </a:lnSpc>
                        <a:spcBef>
                          <a:spcPts val="0"/>
                        </a:spcBef>
                        <a:spcAft>
                          <a:spcPts val="800"/>
                        </a:spcAft>
                      </a:pPr>
                      <a:r>
                        <a:rPr lang="he-IL" sz="1500">
                          <a:effectLst/>
                        </a:rPr>
                        <a:t>כד  אוּלַי יֵשׁ חֲמִשִּׁים צַדִּיקִם, בְּתוֹךְ הָעִיר; הַאַף תִּסְפֶּה וְלֹא-תִשָּׂא לַמָּקוֹם, לְמַעַן חֲמִשִּׁים הַצַּדִּיקִם אֲשֶׁר בְּקִרְבָּהּ.</a:t>
                      </a:r>
                      <a:endParaRPr lang="en-US" sz="15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tc>
                  <a:txBody>
                    <a:bodyPr/>
                    <a:lstStyle/>
                    <a:p>
                      <a:pPr marL="0" marR="0">
                        <a:lnSpc>
                          <a:spcPct val="107000"/>
                        </a:lnSpc>
                        <a:spcBef>
                          <a:spcPts val="0"/>
                        </a:spcBef>
                        <a:spcAft>
                          <a:spcPts val="800"/>
                        </a:spcAft>
                      </a:pPr>
                      <a:r>
                        <a:rPr lang="en-US" sz="1400">
                          <a:effectLst/>
                        </a:rPr>
                        <a:t>24 Peradventure there are fifty righteous within the city; wilt Thou indeed sweep away and not forgive the place for the fifty righteous that are therein?</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extLst>
                  <a:ext uri="{0D108BD9-81ED-4DB2-BD59-A6C34878D82A}">
                    <a16:rowId xmlns:a16="http://schemas.microsoft.com/office/drawing/2014/main" val="216547874"/>
                  </a:ext>
                </a:extLst>
              </a:tr>
              <a:tr h="842129">
                <a:tc>
                  <a:txBody>
                    <a:bodyPr/>
                    <a:lstStyle/>
                    <a:p>
                      <a:pPr marL="0" marR="0" algn="r" rtl="1">
                        <a:lnSpc>
                          <a:spcPct val="107000"/>
                        </a:lnSpc>
                        <a:spcBef>
                          <a:spcPts val="0"/>
                        </a:spcBef>
                        <a:spcAft>
                          <a:spcPts val="800"/>
                        </a:spcAft>
                      </a:pPr>
                      <a:r>
                        <a:rPr lang="he-IL" sz="1500" dirty="0">
                          <a:effectLst/>
                        </a:rPr>
                        <a:t>כה  חָלִלָה לְּךָ מֵעֲשֹׂת כַּדָּבָר הַזֶּה, לְהָמִית צַדִּיק עִם-רָשָׁע, וְהָיָה כַצַּדִּיק, כָּרָשָׁע; חָלִלָה לָּךְ--הֲשֹׁפֵט כָּל-הָאָרֶץ, לֹא יַעֲשֶׂה מִשְׁפָּט.</a:t>
                      </a:r>
                      <a:endParaRPr lang="en-US" sz="1500" dirty="0">
                        <a:effectLst/>
                      </a:endParaRPr>
                    </a:p>
                    <a:p>
                      <a:pPr marL="0" marR="0" algn="r" rtl="1">
                        <a:lnSpc>
                          <a:spcPct val="107000"/>
                        </a:lnSpc>
                        <a:spcBef>
                          <a:spcPts val="0"/>
                        </a:spcBef>
                        <a:spcAft>
                          <a:spcPts val="800"/>
                        </a:spcAft>
                      </a:pPr>
                      <a:r>
                        <a:rPr lang="en-US" sz="1500" dirty="0">
                          <a:effectLst/>
                        </a:rPr>
                        <a:t> </a:t>
                      </a:r>
                      <a:endParaRPr lang="en-US" sz="15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tc>
                  <a:txBody>
                    <a:bodyPr/>
                    <a:lstStyle/>
                    <a:p>
                      <a:pPr marL="0" marR="0" rtl="0">
                        <a:lnSpc>
                          <a:spcPct val="107000"/>
                        </a:lnSpc>
                        <a:spcBef>
                          <a:spcPts val="0"/>
                        </a:spcBef>
                        <a:spcAft>
                          <a:spcPts val="800"/>
                        </a:spcAft>
                      </a:pPr>
                      <a:r>
                        <a:rPr lang="en-US" sz="1400" dirty="0">
                          <a:effectLst/>
                        </a:rPr>
                        <a:t>25 That be far from Thee to do after this manner, to slay the righteous with the wicked, that so the righteous should be as the wicked; that be far from Thee; shall not the Judge of all the earth do justly?'</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tc>
                <a:extLst>
                  <a:ext uri="{0D108BD9-81ED-4DB2-BD59-A6C34878D82A}">
                    <a16:rowId xmlns:a16="http://schemas.microsoft.com/office/drawing/2014/main" val="1519797889"/>
                  </a:ext>
                </a:extLst>
              </a:tr>
            </a:tbl>
          </a:graphicData>
        </a:graphic>
      </p:graphicFrame>
    </p:spTree>
    <p:extLst>
      <p:ext uri="{BB962C8B-B14F-4D97-AF65-F5344CB8AC3E}">
        <p14:creationId xmlns:p14="http://schemas.microsoft.com/office/powerpoint/2010/main" val="1296613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995" y="453906"/>
            <a:ext cx="10353761" cy="1482016"/>
          </a:xfrm>
        </p:spPr>
        <p:txBody>
          <a:bodyPr/>
          <a:lstStyle/>
          <a:p>
            <a:endParaRPr lang="en-US"/>
          </a:p>
        </p:txBody>
      </p:sp>
      <p:pic>
        <p:nvPicPr>
          <p:cNvPr id="4" name="Content Placeholder 3"/>
          <p:cNvPicPr>
            <a:picLocks noGrp="1" noChangeAspect="1"/>
          </p:cNvPicPr>
          <p:nvPr>
            <p:ph idx="1"/>
          </p:nvPr>
        </p:nvPicPr>
        <p:blipFill rotWithShape="1">
          <a:blip r:embed="rId2"/>
          <a:srcRect t="18171" b="8125"/>
          <a:stretch/>
        </p:blipFill>
        <p:spPr>
          <a:xfrm>
            <a:off x="0" y="0"/>
            <a:ext cx="12192000" cy="6858000"/>
          </a:xfrm>
        </p:spPr>
      </p:pic>
      <p:sp>
        <p:nvSpPr>
          <p:cNvPr id="8" name="TextBox 7"/>
          <p:cNvSpPr txBox="1"/>
          <p:nvPr/>
        </p:nvSpPr>
        <p:spPr>
          <a:xfrm>
            <a:off x="1423425" y="3848100"/>
            <a:ext cx="8750300" cy="2862322"/>
          </a:xfrm>
          <a:prstGeom prst="rect">
            <a:avLst/>
          </a:prstGeom>
          <a:solidFill>
            <a:schemeClr val="bg1">
              <a:alpha val="52000"/>
            </a:schemeClr>
          </a:solidFill>
        </p:spPr>
        <p:txBody>
          <a:bodyPr wrap="square" rtlCol="0">
            <a:spAutoFit/>
          </a:bodyPr>
          <a:lstStyle/>
          <a:p>
            <a:pPr algn="ctr" rtl="1"/>
            <a:endParaRPr lang="en-US" sz="3600" b="1" baseline="30000" dirty="0">
              <a:solidFill>
                <a:srgbClr val="FCDB71"/>
              </a:solidFill>
              <a:latin typeface="Tahoma" panose="020B0604030504040204" pitchFamily="34" charset="0"/>
              <a:ea typeface="Tahoma" panose="020B0604030504040204" pitchFamily="34" charset="0"/>
              <a:cs typeface="Tahoma" panose="020B0604030504040204" pitchFamily="34" charset="0"/>
            </a:endParaRPr>
          </a:p>
          <a:p>
            <a:pPr algn="ctr" rtl="1"/>
            <a:r>
              <a:rPr lang="he-IL" sz="3600" b="1" baseline="30000" dirty="0">
                <a:solidFill>
                  <a:srgbClr val="FCDB71"/>
                </a:solidFill>
                <a:latin typeface="Tahoma" panose="020B0604030504040204" pitchFamily="34" charset="0"/>
                <a:ea typeface="Tahoma" panose="020B0604030504040204" pitchFamily="34" charset="0"/>
                <a:cs typeface="Tahoma" panose="020B0604030504040204" pitchFamily="34" charset="0"/>
              </a:rPr>
              <a:t>ויאמר ה' אל אברם לך לך מארצך ... אמר רבי יצחק משל לאחד שהיה עובר ממקום למקום, וראה בירה אחת דולקת אמר תאמר שהבירה זו בלא מנהיג, הציץ עליו בעל הבירה, אמר לו אני הוא בעל הבירה, כך לפי שהיה אבינו אברהם אומר תאמר שהעולם הזה בלא מנהיג, הציץ עליו הקב"ה</a:t>
            </a:r>
            <a:br>
              <a:rPr lang="en-US" sz="3600" b="1" baseline="30000" dirty="0">
                <a:solidFill>
                  <a:srgbClr val="FCDB71"/>
                </a:solidFill>
                <a:latin typeface="Tahoma" panose="020B0604030504040204" pitchFamily="34" charset="0"/>
                <a:ea typeface="Tahoma" panose="020B0604030504040204" pitchFamily="34" charset="0"/>
                <a:cs typeface="Tahoma" panose="020B0604030504040204" pitchFamily="34" charset="0"/>
              </a:rPr>
            </a:br>
            <a:r>
              <a:rPr lang="he-IL" sz="3600" b="1" baseline="30000" dirty="0">
                <a:solidFill>
                  <a:srgbClr val="FCDB71"/>
                </a:solidFill>
                <a:latin typeface="Tahoma" panose="020B0604030504040204" pitchFamily="34" charset="0"/>
                <a:ea typeface="Tahoma" panose="020B0604030504040204" pitchFamily="34" charset="0"/>
                <a:cs typeface="Tahoma" panose="020B0604030504040204" pitchFamily="34" charset="0"/>
              </a:rPr>
              <a:t>ואמר לו אני הוא בעל העולם</a:t>
            </a:r>
            <a:endParaRPr lang="en-US" sz="3600" dirty="0">
              <a:solidFill>
                <a:srgbClr val="FCDB7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9623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945" y="175875"/>
            <a:ext cx="2594658" cy="442107"/>
          </a:xfrm>
        </p:spPr>
        <p:txBody>
          <a:bodyPr>
            <a:normAutofit fontScale="90000"/>
          </a:bodyPr>
          <a:lstStyle/>
          <a:p>
            <a:r>
              <a:rPr lang="en-US" dirty="0"/>
              <a:t>No Palace</a:t>
            </a:r>
          </a:p>
        </p:txBody>
      </p:sp>
      <p:pic>
        <p:nvPicPr>
          <p:cNvPr id="4" name="Picture 2" descr="Image result for pantheon of g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85058" y="985059"/>
            <a:ext cx="6858002" cy="488788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nietzsch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Image result for nietzs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5589" y="1244992"/>
            <a:ext cx="2190606" cy="16420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021295" y="723556"/>
            <a:ext cx="4866568" cy="3108543"/>
          </a:xfrm>
          <a:prstGeom prst="rect">
            <a:avLst/>
          </a:prstGeom>
        </p:spPr>
        <p:txBody>
          <a:bodyPr wrap="square">
            <a:spAutoFit/>
          </a:bodyPr>
          <a:lstStyle/>
          <a:p>
            <a:r>
              <a:rPr lang="en-US" sz="1400" i="1" dirty="0"/>
              <a:t>One was permitted to behold a plurality of norms; one god was not considered a denial of another god, nor blasphemy against him. It was here that the luxury of individuals was first permitted; it was here that one first honored the rights of individuals. … The freedom that one conceded to a god in his relation to other gods – one eventually also granted to oneself in relation to laws, customs, and neighbors. Monotheism on the other hand, this rigid consequence of the doctrine of one human type – the faith in one normal god beside whom there are only pseudo-gods – was perhaps the greatest danger that has yet confronted humanity.</a:t>
            </a:r>
            <a:endParaRPr lang="en-US" sz="1400" dirty="0">
              <a:latin typeface="Libre Baskerville"/>
            </a:endParaRPr>
          </a:p>
          <a:p>
            <a:r>
              <a:rPr lang="en-US" sz="1400" dirty="0">
                <a:latin typeface="Libre Baskerville"/>
              </a:rPr>
              <a:t>Nietzsche, Friedrich. 1974. The Gay Science. Translated by Walter Kaufmann. p. 191-192.</a:t>
            </a:r>
            <a:endParaRPr lang="en-US" sz="1400" dirty="0"/>
          </a:p>
        </p:txBody>
      </p:sp>
      <p:sp>
        <p:nvSpPr>
          <p:cNvPr id="7" name="Rectangle 6"/>
          <p:cNvSpPr/>
          <p:nvPr/>
        </p:nvSpPr>
        <p:spPr>
          <a:xfrm>
            <a:off x="4994986" y="4459109"/>
            <a:ext cx="5333303" cy="2031325"/>
          </a:xfrm>
          <a:prstGeom prst="rect">
            <a:avLst/>
          </a:prstGeom>
        </p:spPr>
        <p:txBody>
          <a:bodyPr wrap="square">
            <a:spAutoFit/>
          </a:bodyPr>
          <a:lstStyle/>
          <a:p>
            <a:r>
              <a:rPr lang="en-US" sz="1400" dirty="0">
                <a:latin typeface="Georgia" panose="02040502050405020303" pitchFamily="18" charset="0"/>
              </a:rPr>
              <a:t>It can be argued that the universe, with all its evils and miseries, is consistent with the existence of a single, unique, omnipotent, omniscient, and omnibenevolent god, but that claim is hard to defend and open to forceful challenge. The claim that evil and suffering are consistent with the existence of a large number of limited gods, on the other hand, encounters no such difficulties. From this standpoint it’s reasonable to say that traditional polytheism is a more straightforward explanation for the world we actually experience than classical monotheism.</a:t>
            </a:r>
            <a:endParaRPr lang="en-US" sz="1400" dirty="0"/>
          </a:p>
        </p:txBody>
      </p:sp>
      <p:pic>
        <p:nvPicPr>
          <p:cNvPr id="4104" name="Picture 8" descr="https://images-na.ssl-images-amazon.com/images/I/41by2L3WZGL._SX326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5619" y="4158372"/>
            <a:ext cx="1730576" cy="2632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80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9744" y="2162125"/>
            <a:ext cx="4249834" cy="900545"/>
          </a:xfrm>
        </p:spPr>
        <p:txBody>
          <a:bodyPr/>
          <a:lstStyle/>
          <a:p>
            <a:r>
              <a:rPr lang="en-US" dirty="0"/>
              <a:t>No Flames</a:t>
            </a:r>
          </a:p>
        </p:txBody>
      </p:sp>
      <p:sp>
        <p:nvSpPr>
          <p:cNvPr id="4" name="Content Placeholder 3"/>
          <p:cNvSpPr>
            <a:spLocks noGrp="1"/>
          </p:cNvSpPr>
          <p:nvPr>
            <p:ph idx="1"/>
          </p:nvPr>
        </p:nvSpPr>
        <p:spPr>
          <a:xfrm>
            <a:off x="2428239" y="3889542"/>
            <a:ext cx="9174422" cy="2968458"/>
          </a:xfrm>
        </p:spPr>
        <p:txBody>
          <a:bodyPr>
            <a:normAutofit fontScale="85000" lnSpcReduction="20000"/>
          </a:bodyPr>
          <a:lstStyle/>
          <a:p>
            <a:pPr marL="0" indent="0">
              <a:buNone/>
            </a:pPr>
            <a:r>
              <a:rPr lang="en-US" dirty="0">
                <a:effectLst/>
              </a:rPr>
              <a:t>The point at which Man may arrive is as far as the parallel state in inanimate nature and no further-For instance suppose a rose to have sensation, it blooms on a beautiful morning it enjoys itself-but there comes a cold wind, a hot sun-it cannot escape it, it cannot destroy its annoyances-they are as native to the world as itself: no more can man be happy in spite, the worldly elements will prey upon his nature-The common cognomen of this world among the misguided and superstitious is 'a vale of tears' from which we are to be redeemed by a certain </a:t>
            </a:r>
            <a:r>
              <a:rPr lang="en-US" dirty="0" err="1">
                <a:effectLst/>
              </a:rPr>
              <a:t>arbitary</a:t>
            </a:r>
            <a:r>
              <a:rPr lang="en-US" dirty="0">
                <a:effectLst/>
              </a:rPr>
              <a:t> interposition of God and taken to Heaven-What a little circumscribed straightened notion! Call the world if you Please "The vale of Soul-making".</a:t>
            </a:r>
          </a:p>
          <a:p>
            <a:pPr marL="0" indent="0">
              <a:buNone/>
            </a:pPr>
            <a:r>
              <a:rPr lang="en-US" dirty="0">
                <a:effectLst/>
              </a:rPr>
              <a:t>TO GEORGE AND GEORGIANA KEATS.["The Vale of Soul-Making"]Sunday 14 Feb.-Monday 3 May 1819.</a:t>
            </a:r>
          </a:p>
          <a:p>
            <a:pPr marL="0" indent="0">
              <a:buNone/>
            </a:pPr>
            <a:endParaRPr lang="en-US" dirty="0"/>
          </a:p>
        </p:txBody>
      </p:sp>
      <p:pic>
        <p:nvPicPr>
          <p:cNvPr id="3074" name="Picture 2" descr="https://upload.wikimedia.org/wikipedia/commons/1/13/Saint_Irenae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95" y="348963"/>
            <a:ext cx="1770937" cy="23492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9854" y="2803395"/>
            <a:ext cx="1914017" cy="938719"/>
          </a:xfrm>
          <a:prstGeom prst="rect">
            <a:avLst/>
          </a:prstGeom>
        </p:spPr>
        <p:txBody>
          <a:bodyPr wrap="square">
            <a:spAutoFit/>
          </a:bodyPr>
          <a:lstStyle/>
          <a:p>
            <a:r>
              <a:rPr lang="en-US" sz="1100" dirty="0"/>
              <a:t>Saint </a:t>
            </a:r>
            <a:r>
              <a:rPr lang="en-US" sz="1100" dirty="0">
                <a:hlinkClick r:id="rId3" tooltip="Irenaeus"/>
              </a:rPr>
              <a:t>Irenaeus</a:t>
            </a:r>
            <a:r>
              <a:rPr lang="en-US" sz="1100" dirty="0"/>
              <a:t>, the second-century philosopher and theologian who inspired the development of the </a:t>
            </a:r>
            <a:r>
              <a:rPr lang="en-US" sz="1100" dirty="0" err="1"/>
              <a:t>Irenaean</a:t>
            </a:r>
            <a:r>
              <a:rPr lang="en-US" sz="1100" dirty="0"/>
              <a:t> theodicy.</a:t>
            </a:r>
          </a:p>
        </p:txBody>
      </p:sp>
      <p:sp>
        <p:nvSpPr>
          <p:cNvPr id="8" name="Rectangle 7"/>
          <p:cNvSpPr/>
          <p:nvPr/>
        </p:nvSpPr>
        <p:spPr>
          <a:xfrm>
            <a:off x="2334886" y="613895"/>
            <a:ext cx="8998132" cy="1754326"/>
          </a:xfrm>
          <a:prstGeom prst="rect">
            <a:avLst/>
          </a:prstGeom>
        </p:spPr>
        <p:txBody>
          <a:bodyPr wrap="square">
            <a:spAutoFit/>
          </a:bodyPr>
          <a:lstStyle/>
          <a:p>
            <a:r>
              <a:rPr lang="en-US" dirty="0">
                <a:latin typeface="Helvetica" panose="020B0500000000000000" pitchFamily="34" charset="0"/>
              </a:rPr>
              <a:t>The so-called '</a:t>
            </a:r>
            <a:r>
              <a:rPr lang="en-US" dirty="0" err="1">
                <a:latin typeface="Helvetica" panose="020B0500000000000000" pitchFamily="34" charset="0"/>
              </a:rPr>
              <a:t>Irenaean</a:t>
            </a:r>
            <a:r>
              <a:rPr lang="en-US" dirty="0">
                <a:latin typeface="Helvetica" panose="020B0500000000000000" pitchFamily="34" charset="0"/>
              </a:rPr>
              <a:t> theodicy' comes in two parts. The first stems from St Irenaeus (130-202 AD), a Father of the early Christian Church, who thought that humanity was not created perfect, but that they required growth in order to approach spiritual perfection. However, God does not necessarily intend evil to provide a means for this growth (i.e. by providing challenging situations), for a person could grow to spiritual perfection simply by obeying God's laws</a:t>
            </a:r>
            <a:endParaRPr lang="en-US" dirty="0"/>
          </a:p>
        </p:txBody>
      </p:sp>
      <p:pic>
        <p:nvPicPr>
          <p:cNvPr id="3076" name="Picture 4" descr="Image result for keats soul ma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048" y="3896411"/>
            <a:ext cx="1915383" cy="233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5713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567</TotalTime>
  <Words>1432</Words>
  <Application>Microsoft Office PowerPoint</Application>
  <PresentationFormat>Widescreen</PresentationFormat>
  <Paragraphs>102</Paragraphs>
  <Slides>16</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Bookman Old Style</vt:lpstr>
      <vt:lpstr>Calibri</vt:lpstr>
      <vt:lpstr>Georgia</vt:lpstr>
      <vt:lpstr>Helvetica</vt:lpstr>
      <vt:lpstr>Libre Baskerville</vt:lpstr>
      <vt:lpstr>Rockwell</vt:lpstr>
      <vt:lpstr>Tahoma</vt:lpstr>
      <vt:lpstr>Damask</vt:lpstr>
      <vt:lpstr>You Want it Darker</vt:lpstr>
      <vt:lpstr>Leonard Cohen</vt:lpstr>
      <vt:lpstr>PowerPoint Presentation</vt:lpstr>
      <vt:lpstr>Karl Marx</vt:lpstr>
      <vt:lpstr>EPICURuS</vt:lpstr>
      <vt:lpstr>Genesis 18</vt:lpstr>
      <vt:lpstr>PowerPoint Presentation</vt:lpstr>
      <vt:lpstr>No Palace</vt:lpstr>
      <vt:lpstr>No Flames</vt:lpstr>
      <vt:lpstr>Judaism?</vt:lpstr>
      <vt:lpstr>Other worldly: Acceptance</vt:lpstr>
      <vt:lpstr>This worldly: Protest</vt:lpstr>
      <vt:lpstr> Maharal</vt:lpstr>
      <vt:lpstr>Palace and flames</vt:lpstr>
      <vt:lpstr>Rabbi Joseph B.  Soloveithchik</vt:lpstr>
      <vt:lpstr>Rabbi Akiva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Want it Darker</dc:title>
  <dc:creator>Ya'akov Trump</dc:creator>
  <cp:lastModifiedBy>Ya'akov Trump</cp:lastModifiedBy>
  <cp:revision>20</cp:revision>
  <dcterms:created xsi:type="dcterms:W3CDTF">2016-11-18T18:48:23Z</dcterms:created>
  <dcterms:modified xsi:type="dcterms:W3CDTF">2016-11-20T12:14:47Z</dcterms:modified>
</cp:coreProperties>
</file>