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oboto Slab"/>
      <p:regular r:id="rId23"/>
      <p:bold r:id="rId24"/>
    </p:embeddedFont>
    <p:embeddedFont>
      <p:font typeface="Roboto"/>
      <p:regular r:id="rId25"/>
      <p:bold r:id="rId26"/>
      <p:italic r:id="rId27"/>
      <p:boldItalic r:id="rId28"/>
    </p:embeddedFont>
    <p:embeddedFont>
      <p:font typeface="Garamond"/>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Slab-bold.fntdata"/><Relationship Id="rId23" Type="http://schemas.openxmlformats.org/officeDocument/2006/relationships/font" Target="fonts/RobotoSlab-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Garamond-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Garamond-italic.fntdata"/><Relationship Id="rId30" Type="http://schemas.openxmlformats.org/officeDocument/2006/relationships/font" Target="fonts/Garamond-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Garamond-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lhatorah.org/Yonah's_Prayer_and_Tehillim"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50391af194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50391af194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50391af194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50391af194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50391af194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50391af194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50391af194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50391af194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50391af194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50391af194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50391af194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50391af194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50391af194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50391af194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50391af194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50391af194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50391af194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50391af194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50391af194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50391af194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50074cc8a6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50074cc8a6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did Hashem send a fish at all? (To save Yonah? To punish him? To teach him something?)</a:t>
            </a:r>
            <a:endParaRPr/>
          </a:p>
          <a:p>
            <a:pPr indent="0" lvl="0" marL="0" rtl="0" algn="l">
              <a:spcBef>
                <a:spcPts val="0"/>
              </a:spcBef>
              <a:spcAft>
                <a:spcPts val="0"/>
              </a:spcAft>
              <a:buNone/>
            </a:pPr>
            <a:r>
              <a:rPr lang="en"/>
              <a:t>Why did it take Yonah three days to pray?</a:t>
            </a:r>
            <a:endParaRPr/>
          </a:p>
          <a:p>
            <a:pPr indent="0" lvl="0" marL="0" rtl="0" algn="l">
              <a:spcBef>
                <a:spcPts val="0"/>
              </a:spcBef>
              <a:spcAft>
                <a:spcPts val="0"/>
              </a:spcAft>
              <a:buNone/>
            </a:pPr>
            <a:r>
              <a:rPr lang="en"/>
              <a:t>What was it like in the belly of the fish?</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50074cc8a6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50074cc8a6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the main theme? What sticks out to you?</a:t>
            </a:r>
            <a:endParaRPr/>
          </a:p>
          <a:p>
            <a:pPr indent="0" lvl="0" marL="0" rtl="0" algn="l">
              <a:spcBef>
                <a:spcPts val="0"/>
              </a:spcBef>
              <a:spcAft>
                <a:spcPts val="0"/>
              </a:spcAft>
              <a:buNone/>
            </a:pPr>
            <a:r>
              <a:rPr lang="en"/>
              <a:t>Does this section remind you of any other part of Tanakh? Clearly, there are connections to Tehillim: </a:t>
            </a:r>
            <a:r>
              <a:rPr lang="en" u="sng">
                <a:solidFill>
                  <a:schemeClr val="hlink"/>
                </a:solidFill>
                <a:hlinkClick r:id="rId2"/>
              </a:rPr>
              <a:t>https://alhatorah.org/Yonah's_Prayer_and_Tehillim</a:t>
            </a:r>
            <a:endParaRPr/>
          </a:p>
          <a:p>
            <a:pPr indent="0" lvl="0" marL="0" rtl="0" algn="l">
              <a:spcBef>
                <a:spcPts val="0"/>
              </a:spcBef>
              <a:spcAft>
                <a:spcPts val="0"/>
              </a:spcAft>
              <a:buNone/>
            </a:pPr>
            <a:r>
              <a:rPr lang="en"/>
              <a:t>What imagery do you notice in the Tefillah? Ocean/water, Beit HaMikdash (fulfilling vows)</a:t>
            </a:r>
            <a:endParaRPr/>
          </a:p>
          <a:p>
            <a:pPr indent="0" lvl="0" marL="0" rtl="0" algn="l">
              <a:spcBef>
                <a:spcPts val="0"/>
              </a:spcBef>
              <a:spcAft>
                <a:spcPts val="0"/>
              </a:spcAft>
              <a:buNone/>
            </a:pPr>
            <a:r>
              <a:rPr lang="en"/>
              <a:t>What “tense” is the Tefillah in?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50074cc8a6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50074cc8a6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in the past tense?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50391af194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50391af194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in the past tense?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50391af194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50391af194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50074cc8a6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150074cc8a6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past tense language also suggests this, and the references to Hoda’ah.</a:t>
            </a:r>
            <a:endParaRPr/>
          </a:p>
          <a:p>
            <a:pPr indent="0" lvl="0" marL="0" rtl="0" algn="l">
              <a:spcBef>
                <a:spcPts val="0"/>
              </a:spcBef>
              <a:spcAft>
                <a:spcPts val="0"/>
              </a:spcAft>
              <a:buNone/>
            </a:pPr>
            <a:r>
              <a:rPr lang="en"/>
              <a:t>Ibn Ezra and Saadia Gaon suggest a view that the prayer even took place after he got out of the fish.</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id="63" name="Google Shape;63;p13"/>
          <p:cNvPicPr preferRelativeResize="0"/>
          <p:nvPr/>
        </p:nvPicPr>
        <p:blipFill>
          <a:blip r:embed="rId3">
            <a:alphaModFix/>
          </a:blip>
          <a:stretch>
            <a:fillRect/>
          </a:stretch>
        </p:blipFill>
        <p:spPr>
          <a:xfrm>
            <a:off x="748650" y="0"/>
            <a:ext cx="7646695" cy="5143500"/>
          </a:xfrm>
          <a:prstGeom prst="rect">
            <a:avLst/>
          </a:prstGeom>
          <a:noFill/>
          <a:ln>
            <a:noFill/>
          </a:ln>
        </p:spPr>
      </p:pic>
      <p:sp>
        <p:nvSpPr>
          <p:cNvPr id="64" name="Google Shape;64;p13"/>
          <p:cNvSpPr txBox="1"/>
          <p:nvPr>
            <p:ph type="ctrTitle"/>
          </p:nvPr>
        </p:nvSpPr>
        <p:spPr>
          <a:xfrm>
            <a:off x="736050" y="1176525"/>
            <a:ext cx="76719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Garamond"/>
                <a:ea typeface="Garamond"/>
                <a:cs typeface="Garamond"/>
                <a:sym typeface="Garamond"/>
              </a:rPr>
              <a:t>A Deep Dive Into Sefer Yona</a:t>
            </a:r>
            <a:endParaRPr>
              <a:latin typeface="Garamond"/>
              <a:ea typeface="Garamond"/>
              <a:cs typeface="Garamond"/>
              <a:sym typeface="Garamond"/>
            </a:endParaRPr>
          </a:p>
          <a:p>
            <a:pPr indent="0" lvl="0" marL="0" rtl="0" algn="ctr">
              <a:spcBef>
                <a:spcPts val="0"/>
              </a:spcBef>
              <a:spcAft>
                <a:spcPts val="0"/>
              </a:spcAft>
              <a:buNone/>
            </a:pPr>
            <a:r>
              <a:rPr lang="en">
                <a:latin typeface="Garamond"/>
                <a:ea typeface="Garamond"/>
                <a:cs typeface="Garamond"/>
                <a:sym typeface="Garamond"/>
              </a:rPr>
              <a:t>פרק ב</a:t>
            </a:r>
            <a:endParaRPr>
              <a:latin typeface="Garamond"/>
              <a:ea typeface="Garamond"/>
              <a:cs typeface="Garamond"/>
              <a:sym typeface="Garamond"/>
            </a:endParaRPr>
          </a:p>
        </p:txBody>
      </p:sp>
      <p:sp>
        <p:nvSpPr>
          <p:cNvPr id="65" name="Google Shape;65;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a:solidFill>
                  <a:schemeClr val="dk1"/>
                </a:solidFill>
                <a:latin typeface="Garamond"/>
                <a:ea typeface="Garamond"/>
                <a:cs typeface="Garamond"/>
                <a:sym typeface="Garamond"/>
              </a:rPr>
              <a:t>R’ Yair Lichtman</a:t>
            </a:r>
            <a:endParaRPr sz="2000">
              <a:solidFill>
                <a:schemeClr val="dk1"/>
              </a:solidFill>
              <a:latin typeface="Garamond"/>
              <a:ea typeface="Garamond"/>
              <a:cs typeface="Garamond"/>
              <a:sym typeface="Garamond"/>
            </a:endParaRPr>
          </a:p>
          <a:p>
            <a:pPr indent="0" lvl="0" marL="0" rtl="0" algn="ctr">
              <a:spcBef>
                <a:spcPts val="0"/>
              </a:spcBef>
              <a:spcAft>
                <a:spcPts val="0"/>
              </a:spcAft>
              <a:buNone/>
            </a:pPr>
            <a:r>
              <a:rPr lang="en" sz="2000">
                <a:solidFill>
                  <a:schemeClr val="dk1"/>
                </a:solidFill>
                <a:latin typeface="Garamond"/>
                <a:ea typeface="Garamond"/>
                <a:cs typeface="Garamond"/>
                <a:sym typeface="Garamond"/>
              </a:rPr>
              <a:t>09/07/2022</a:t>
            </a:r>
            <a:endParaRPr sz="2000">
              <a:solidFill>
                <a:schemeClr val="dk1"/>
              </a:solidFill>
              <a:latin typeface="Garamond"/>
              <a:ea typeface="Garamond"/>
              <a:cs typeface="Garamond"/>
              <a:sym typeface="Garamond"/>
            </a:endParaRPr>
          </a:p>
        </p:txBody>
      </p:sp>
      <p:sp>
        <p:nvSpPr>
          <p:cNvPr id="66" name="Google Shape;66;p13"/>
          <p:cNvSpPr txBox="1"/>
          <p:nvPr>
            <p:ph idx="4294967295" type="body"/>
          </p:nvPr>
        </p:nvSpPr>
        <p:spPr>
          <a:xfrm>
            <a:off x="0" y="4544700"/>
            <a:ext cx="5998800" cy="5988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None/>
            </a:pPr>
            <a:r>
              <a:rPr lang="en">
                <a:latin typeface="Garamond"/>
                <a:ea typeface="Garamond"/>
                <a:cs typeface="Garamond"/>
                <a:sym typeface="Garamond"/>
              </a:rPr>
              <a:t>Jan Brueghel the Elder (1568-1625), painted 1598</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Garamond"/>
                <a:ea typeface="Garamond"/>
                <a:cs typeface="Garamond"/>
                <a:sym typeface="Garamond"/>
              </a:rPr>
              <a:t>Challenge to Approach #2</a:t>
            </a:r>
            <a:endParaRPr>
              <a:latin typeface="Garamond"/>
              <a:ea typeface="Garamond"/>
              <a:cs typeface="Garamond"/>
              <a:sym typeface="Garamond"/>
            </a:endParaRPr>
          </a:p>
        </p:txBody>
      </p:sp>
      <p:sp>
        <p:nvSpPr>
          <p:cNvPr id="127" name="Google Shape;127;p22"/>
          <p:cNvSpPr txBox="1"/>
          <p:nvPr>
            <p:ph idx="1" type="body"/>
          </p:nvPr>
        </p:nvSpPr>
        <p:spPr>
          <a:xfrm>
            <a:off x="387900" y="1227000"/>
            <a:ext cx="8368200" cy="39165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Garamond"/>
              <a:buChar char="●"/>
            </a:pPr>
            <a:r>
              <a:rPr lang="en">
                <a:latin typeface="Garamond"/>
                <a:ea typeface="Garamond"/>
                <a:cs typeface="Garamond"/>
                <a:sym typeface="Garamond"/>
              </a:rPr>
              <a:t>How could Yonah give thanks while he was still in the fish?</a:t>
            </a:r>
            <a:endParaRPr>
              <a:latin typeface="Garamond"/>
              <a:ea typeface="Garamond"/>
              <a:cs typeface="Garamond"/>
              <a:sym typeface="Garamond"/>
            </a:endParaRPr>
          </a:p>
          <a:p>
            <a:pPr indent="-342900" lvl="0" marL="457200" rtl="1" algn="r">
              <a:spcBef>
                <a:spcPts val="0"/>
              </a:spcBef>
              <a:spcAft>
                <a:spcPts val="0"/>
              </a:spcAft>
              <a:buSzPts val="1800"/>
              <a:buFont typeface="Garamond"/>
              <a:buChar char="●"/>
            </a:pPr>
            <a:r>
              <a:rPr lang="en">
                <a:latin typeface="Garamond"/>
                <a:ea typeface="Garamond"/>
                <a:cs typeface="Garamond"/>
                <a:sym typeface="Garamond"/>
              </a:rPr>
              <a:t>״וַיְמַן ה׳ דָּג גָּדוֹל לִבְלֹעַ אֶת יוֹנָה ״, נכנס בפיו כאדם שהוא נכנס בבית הכנסת הגדולה ועמד, והיו שתי עיניו של דג כחלונות אפומיות מאירות ליונה. ר׳ מאיר אומר: מרגלית אחת היתה תלויה במעיו של דג מאירה ליונה כשמש הזה שהוא מאיר בצהרים ומראה לו כל מה שבים ובתהומות, ועליו הכתוב אומר (תהלים צז, יא): ״אוֹר זָרֻעַ לַצַּדִּיק״ (Pirkei D'Rebbi Eliezer 10)</a:t>
            </a:r>
            <a:endParaRPr>
              <a:latin typeface="Garamond"/>
              <a:ea typeface="Garamond"/>
              <a:cs typeface="Garamond"/>
              <a:sym typeface="Garamond"/>
            </a:endParaRPr>
          </a:p>
          <a:p>
            <a:pPr indent="0" lvl="0" marL="457200" rtl="0" algn="l">
              <a:spcBef>
                <a:spcPts val="1200"/>
              </a:spcBef>
              <a:spcAft>
                <a:spcPts val="0"/>
              </a:spcAft>
              <a:buNone/>
            </a:pPr>
            <a:r>
              <a:t/>
            </a:r>
            <a:endParaRPr>
              <a:latin typeface="Garamond"/>
              <a:ea typeface="Garamond"/>
              <a:cs typeface="Garamond"/>
              <a:sym typeface="Garamond"/>
            </a:endParaRPr>
          </a:p>
          <a:p>
            <a:pPr indent="-342900" lvl="0" marL="457200" rtl="0" algn="l">
              <a:spcBef>
                <a:spcPts val="1200"/>
              </a:spcBef>
              <a:spcAft>
                <a:spcPts val="0"/>
              </a:spcAft>
              <a:buSzPts val="1800"/>
              <a:buFont typeface="Garamond"/>
              <a:buChar char="●"/>
            </a:pPr>
            <a:r>
              <a:rPr lang="en">
                <a:latin typeface="Garamond"/>
                <a:ea typeface="Garamond"/>
                <a:cs typeface="Garamond"/>
                <a:sym typeface="Garamond"/>
              </a:rPr>
              <a:t>What was he thankful for being saved from?</a:t>
            </a:r>
            <a:endParaRPr>
              <a:latin typeface="Garamond"/>
              <a:ea typeface="Garamond"/>
              <a:cs typeface="Garamond"/>
              <a:sym typeface="Garamond"/>
            </a:endParaRPr>
          </a:p>
          <a:p>
            <a:pPr indent="-342900" lvl="0" marL="457200" rtl="1" algn="r">
              <a:spcBef>
                <a:spcPts val="0"/>
              </a:spcBef>
              <a:spcAft>
                <a:spcPts val="0"/>
              </a:spcAft>
              <a:buSzPts val="1800"/>
              <a:buFont typeface="Garamond"/>
              <a:buChar char="●"/>
            </a:pPr>
            <a:r>
              <a:rPr lang="en">
                <a:latin typeface="Garamond"/>
                <a:ea typeface="Garamond"/>
                <a:cs typeface="Garamond"/>
                <a:sym typeface="Garamond"/>
              </a:rPr>
              <a:t>ויתפלל – המפרשים רצו לפרש חדוש והוציאו הכתוב מפשוטו: כי יונה לא התפלל רק אחרי צאתו אל היבשה, בעבור שמצאו: ממעי, ולא אמר: במעי. (Ibn Ezra Yonah 2:2)</a:t>
            </a:r>
            <a:endParaRPr>
              <a:latin typeface="Garamond"/>
              <a:ea typeface="Garamond"/>
              <a:cs typeface="Garamond"/>
              <a:sym typeface="Garamon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3"/>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2300">
                <a:latin typeface="Garamond"/>
                <a:ea typeface="Garamond"/>
                <a:cs typeface="Garamond"/>
                <a:sym typeface="Garamond"/>
              </a:rPr>
              <a:t>Approach #3: A Prayer of Teshuva</a:t>
            </a:r>
            <a:endParaRPr sz="2300">
              <a:latin typeface="Garamond"/>
              <a:ea typeface="Garamond"/>
              <a:cs typeface="Garamond"/>
              <a:sym typeface="Garamond"/>
            </a:endParaRPr>
          </a:p>
          <a:p>
            <a:pPr indent="0" lvl="0" marL="0" rtl="0" algn="ctr">
              <a:spcBef>
                <a:spcPts val="0"/>
              </a:spcBef>
              <a:spcAft>
                <a:spcPts val="0"/>
              </a:spcAft>
              <a:buNone/>
            </a:pPr>
            <a:r>
              <a:rPr lang="en" sz="2300">
                <a:latin typeface="Garamond"/>
                <a:ea typeface="Garamond"/>
                <a:cs typeface="Garamond"/>
                <a:sym typeface="Garamond"/>
              </a:rPr>
              <a:t>Don Isaac Abarbanel (Yonah 2:9-10)</a:t>
            </a:r>
            <a:endParaRPr/>
          </a:p>
        </p:txBody>
      </p:sp>
      <p:sp>
        <p:nvSpPr>
          <p:cNvPr id="133" name="Google Shape;133;p23"/>
          <p:cNvSpPr txBox="1"/>
          <p:nvPr>
            <p:ph idx="1" type="body"/>
          </p:nvPr>
        </p:nvSpPr>
        <p:spPr>
          <a:xfrm>
            <a:off x="387900" y="1288975"/>
            <a:ext cx="8368200" cy="3656100"/>
          </a:xfrm>
          <a:prstGeom prst="rect">
            <a:avLst/>
          </a:prstGeom>
        </p:spPr>
        <p:txBody>
          <a:bodyPr anchorCtr="0" anchor="t" bIns="91425" lIns="91425" spcFirstLastPara="1" rIns="91425" wrap="square" tIns="91425">
            <a:normAutofit/>
          </a:bodyPr>
          <a:lstStyle/>
          <a:p>
            <a:pPr indent="0" lvl="0" marL="0" rtl="1" algn="r">
              <a:spcBef>
                <a:spcPts val="0"/>
              </a:spcBef>
              <a:spcAft>
                <a:spcPts val="0"/>
              </a:spcAft>
              <a:buNone/>
            </a:pPr>
            <a:r>
              <a:rPr lang="en"/>
              <a:t>(ט) ואז עשה יונה תשובה מחטאו </a:t>
            </a:r>
            <a:r>
              <a:rPr lang="en" sz="1200"/>
              <a:t>באומרו משמרים הבלי שוא חסדם יעזובו ולא אמר זה על המלחים ואנשי האניה שנדרו נדרים מתוך הסערה והמה כשיצאו מהאניה חסדם ונדריהם יעזובו כמו שפירשו המפרשים, ולא ג״כ מה שפירשו חז״ל חסדם מגזרת חסד שהמלחים יעזבו אליליהם מפני שראו הנסים שנעשו עמו, כי הנה כל הפירושים האלה רחוקים הם מכוונת הכתובים, אבל אמתת הענין הוא שיונה נתחרט ממה שברח מלפני ה׳ וגמר בלבו לעשות מצותו בענין נינוה אבל היה מתנחם באומרו שאנשי ננוה שהם משמרים הבלי שוא אף על פי שיעשו תשובה מפני קריאתו לא יתמידו בתשובתם כי לימים מועטים חסדם יעזובו וישובו לרשעתם,</a:t>
            </a:r>
            <a:r>
              <a:rPr lang="en"/>
              <a:t> (י) ולכן אני בקול תודה אזבחה לך רוצה לומר שאלך אל נינוה ובקול תודה אעשה את הקריאה במצותך</a:t>
            </a:r>
            <a:endParaRPr/>
          </a:p>
          <a:p>
            <a:pPr indent="0" lvl="0" marL="0" rtl="0" algn="l">
              <a:spcBef>
                <a:spcPts val="1200"/>
              </a:spcBef>
              <a:spcAft>
                <a:spcPts val="1200"/>
              </a:spcAft>
              <a:buNone/>
            </a:pPr>
            <a:r>
              <a:rPr lang="en"/>
              <a:t>(9) And then Yonah did Teshuva for his sin… (10) “and therefore I, with the voice of thanksgiving, will offer before you…” This means that I will go to Ninveh and, “with a voice of thanksgiving,” perform the announcement in your commandment…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Garamond"/>
                <a:ea typeface="Garamond"/>
                <a:cs typeface="Garamond"/>
                <a:sym typeface="Garamond"/>
              </a:rPr>
              <a:t>What Changed Yonah’s Mind?</a:t>
            </a:r>
            <a:endParaRPr>
              <a:latin typeface="Garamond"/>
              <a:ea typeface="Garamond"/>
              <a:cs typeface="Garamond"/>
              <a:sym typeface="Garamond"/>
            </a:endParaRPr>
          </a:p>
        </p:txBody>
      </p:sp>
      <p:sp>
        <p:nvSpPr>
          <p:cNvPr id="139" name="Google Shape;139;p24"/>
          <p:cNvSpPr txBox="1"/>
          <p:nvPr>
            <p:ph idx="1" type="body"/>
          </p:nvPr>
        </p:nvSpPr>
        <p:spPr>
          <a:xfrm>
            <a:off x="387900" y="1489825"/>
            <a:ext cx="8368200" cy="3492600"/>
          </a:xfrm>
          <a:prstGeom prst="rect">
            <a:avLst/>
          </a:prstGeom>
        </p:spPr>
        <p:txBody>
          <a:bodyPr anchorCtr="0" anchor="t" bIns="91425" lIns="91425" spcFirstLastPara="1" rIns="91425" wrap="square" tIns="91425">
            <a:normAutofit/>
          </a:bodyPr>
          <a:lstStyle/>
          <a:p>
            <a:pPr indent="-393700" lvl="0" marL="457200" rtl="0" algn="ctr">
              <a:spcBef>
                <a:spcPts val="0"/>
              </a:spcBef>
              <a:spcAft>
                <a:spcPts val="0"/>
              </a:spcAft>
              <a:buSzPts val="2600"/>
              <a:buFont typeface="Garamond"/>
              <a:buChar char="●"/>
            </a:pPr>
            <a:r>
              <a:rPr lang="en" sz="2600">
                <a:latin typeface="Garamond"/>
                <a:ea typeface="Garamond"/>
                <a:cs typeface="Garamond"/>
                <a:sym typeface="Garamond"/>
              </a:rPr>
              <a:t>The Fish - Hashem’s Might</a:t>
            </a:r>
            <a:endParaRPr sz="2600">
              <a:latin typeface="Garamond"/>
              <a:ea typeface="Garamond"/>
              <a:cs typeface="Garamond"/>
              <a:sym typeface="Garamond"/>
            </a:endParaRPr>
          </a:p>
          <a:p>
            <a:pPr indent="0" lvl="0" marL="0" rtl="1" algn="r">
              <a:spcBef>
                <a:spcPts val="1200"/>
              </a:spcBef>
              <a:spcAft>
                <a:spcPts val="1200"/>
              </a:spcAft>
              <a:buNone/>
            </a:pPr>
            <a:r>
              <a:rPr lang="en" sz="2600">
                <a:latin typeface="Garamond"/>
                <a:ea typeface="Garamond"/>
                <a:cs typeface="Garamond"/>
                <a:sym typeface="Garamond"/>
              </a:rPr>
              <a:t>שלשה ימים ושלשה לילות – על פי יום שהוטל לים ויום שהקיאו הדג ידע שג׳ ימים וג׳ לילות היה שם. וכאשר היה זמן גדול במעי הדג שלא מת ולא נשתנה אז ידע שלא חפץ י״י להמיתו אלא להראות לו כחו וגבורתו ולהכניע לבו שילך בשליחותו. (R' Eliezer of Beaugency)</a:t>
            </a:r>
            <a:endParaRPr sz="2600">
              <a:latin typeface="Garamond"/>
              <a:ea typeface="Garamond"/>
              <a:cs typeface="Garamond"/>
              <a:sym typeface="Garamon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Garamond"/>
                <a:ea typeface="Garamond"/>
                <a:cs typeface="Garamond"/>
                <a:sym typeface="Garamond"/>
              </a:rPr>
              <a:t>What Changed Yonah’s Mind?</a:t>
            </a:r>
            <a:endParaRPr>
              <a:latin typeface="Garamond"/>
              <a:ea typeface="Garamond"/>
              <a:cs typeface="Garamond"/>
              <a:sym typeface="Garamond"/>
            </a:endParaRPr>
          </a:p>
        </p:txBody>
      </p:sp>
      <p:sp>
        <p:nvSpPr>
          <p:cNvPr id="145" name="Google Shape;145;p25"/>
          <p:cNvSpPr txBox="1"/>
          <p:nvPr>
            <p:ph idx="1" type="body"/>
          </p:nvPr>
        </p:nvSpPr>
        <p:spPr>
          <a:xfrm>
            <a:off x="387900" y="1489825"/>
            <a:ext cx="8368200" cy="3492600"/>
          </a:xfrm>
          <a:prstGeom prst="rect">
            <a:avLst/>
          </a:prstGeom>
        </p:spPr>
        <p:txBody>
          <a:bodyPr anchorCtr="0" anchor="t" bIns="91425" lIns="91425" spcFirstLastPara="1" rIns="91425" wrap="square" tIns="91425">
            <a:noAutofit/>
          </a:bodyPr>
          <a:lstStyle/>
          <a:p>
            <a:pPr indent="-381000" lvl="0" marL="457200" rtl="0" algn="ctr">
              <a:spcBef>
                <a:spcPts val="0"/>
              </a:spcBef>
              <a:spcAft>
                <a:spcPts val="0"/>
              </a:spcAft>
              <a:buSzPts val="2400"/>
              <a:buFont typeface="Garamond"/>
              <a:buChar char="●"/>
            </a:pPr>
            <a:r>
              <a:rPr lang="en" sz="2400">
                <a:latin typeface="Garamond"/>
                <a:ea typeface="Garamond"/>
                <a:cs typeface="Garamond"/>
                <a:sym typeface="Garamond"/>
              </a:rPr>
              <a:t>The Fish - Hashem’s Miracles</a:t>
            </a:r>
            <a:endParaRPr sz="2400">
              <a:latin typeface="Garamond"/>
              <a:ea typeface="Garamond"/>
              <a:cs typeface="Garamond"/>
              <a:sym typeface="Garamond"/>
            </a:endParaRPr>
          </a:p>
          <a:p>
            <a:pPr indent="0" lvl="0" marL="0" rtl="1" algn="r">
              <a:spcBef>
                <a:spcPts val="1200"/>
              </a:spcBef>
              <a:spcAft>
                <a:spcPts val="0"/>
              </a:spcAft>
              <a:buNone/>
            </a:pPr>
            <a:r>
              <a:rPr lang="en" sz="2400">
                <a:latin typeface="Garamond"/>
                <a:ea typeface="Garamond"/>
                <a:cs typeface="Garamond"/>
                <a:sym typeface="Garamond"/>
              </a:rPr>
              <a:t>(א) וימן ה׳ – … והאל ית׳ הזמינו לפי שעה שבשעה שהוטל יונה בים הזמין הדג שבלעו ולא טבע בים וזה היה אחד מן הנסים…</a:t>
            </a:r>
            <a:endParaRPr sz="2400">
              <a:latin typeface="Garamond"/>
              <a:ea typeface="Garamond"/>
              <a:cs typeface="Garamond"/>
              <a:sym typeface="Garamond"/>
            </a:endParaRPr>
          </a:p>
          <a:p>
            <a:pPr indent="0" lvl="0" marL="0" rtl="1" algn="r">
              <a:spcBef>
                <a:spcPts val="1200"/>
              </a:spcBef>
              <a:spcAft>
                <a:spcPts val="1200"/>
              </a:spcAft>
              <a:buNone/>
            </a:pPr>
            <a:r>
              <a:rPr lang="en" sz="2400">
                <a:latin typeface="Garamond"/>
                <a:ea typeface="Garamond"/>
                <a:cs typeface="Garamond"/>
                <a:sym typeface="Garamond"/>
              </a:rPr>
              <a:t>(ב) ויתפלל יונה – נס גדול היה שהיה במעי הדג שלשה ימים ושלשה לילות והוא חי ועוד נס אחר שלא נדהם אלא עמד בדעתו ובשכלו והתפלל. (Radak Yonah 2:1-2)</a:t>
            </a:r>
            <a:endParaRPr sz="2400">
              <a:latin typeface="Garamond"/>
              <a:ea typeface="Garamond"/>
              <a:cs typeface="Garamond"/>
              <a:sym typeface="Garamon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6"/>
          <p:cNvSpPr txBox="1"/>
          <p:nvPr>
            <p:ph type="title"/>
          </p:nvPr>
        </p:nvSpPr>
        <p:spPr>
          <a:xfrm>
            <a:off x="387900" y="272100"/>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Garamond"/>
                <a:ea typeface="Garamond"/>
                <a:cs typeface="Garamond"/>
                <a:sym typeface="Garamond"/>
              </a:rPr>
              <a:t>What Changed Yonah’s Mind?</a:t>
            </a:r>
            <a:endParaRPr>
              <a:latin typeface="Garamond"/>
              <a:ea typeface="Garamond"/>
              <a:cs typeface="Garamond"/>
              <a:sym typeface="Garamond"/>
            </a:endParaRPr>
          </a:p>
        </p:txBody>
      </p:sp>
      <p:sp>
        <p:nvSpPr>
          <p:cNvPr id="151" name="Google Shape;151;p26"/>
          <p:cNvSpPr txBox="1"/>
          <p:nvPr>
            <p:ph idx="1" type="body"/>
          </p:nvPr>
        </p:nvSpPr>
        <p:spPr>
          <a:xfrm>
            <a:off x="387900" y="958200"/>
            <a:ext cx="8368200" cy="3492600"/>
          </a:xfrm>
          <a:prstGeom prst="rect">
            <a:avLst/>
          </a:prstGeom>
        </p:spPr>
        <p:txBody>
          <a:bodyPr anchorCtr="0" anchor="t" bIns="91425" lIns="91425" spcFirstLastPara="1" rIns="91425" wrap="square" tIns="91425">
            <a:noAutofit/>
          </a:bodyPr>
          <a:lstStyle/>
          <a:p>
            <a:pPr indent="-342900" lvl="0" marL="457200" rtl="0" algn="ctr">
              <a:spcBef>
                <a:spcPts val="0"/>
              </a:spcBef>
              <a:spcAft>
                <a:spcPts val="0"/>
              </a:spcAft>
              <a:buSzPts val="1800"/>
              <a:buFont typeface="Garamond"/>
              <a:buChar char="●"/>
            </a:pPr>
            <a:r>
              <a:rPr lang="en">
                <a:latin typeface="Garamond"/>
                <a:ea typeface="Garamond"/>
                <a:cs typeface="Garamond"/>
                <a:sym typeface="Garamond"/>
              </a:rPr>
              <a:t>The Sailors</a:t>
            </a:r>
            <a:endParaRPr>
              <a:latin typeface="Garamond"/>
              <a:ea typeface="Garamond"/>
              <a:cs typeface="Garamond"/>
              <a:sym typeface="Garamond"/>
            </a:endParaRPr>
          </a:p>
          <a:p>
            <a:pPr indent="0" lvl="0" marL="0" rtl="1" algn="r">
              <a:spcBef>
                <a:spcPts val="1200"/>
              </a:spcBef>
              <a:spcAft>
                <a:spcPts val="0"/>
              </a:spcAft>
              <a:buNone/>
            </a:pPr>
            <a:r>
              <a:rPr lang="en">
                <a:latin typeface="Garamond"/>
                <a:ea typeface="Garamond"/>
                <a:cs typeface="Garamond"/>
                <a:sym typeface="Garamond"/>
              </a:rPr>
              <a:t>(ט) מְשַׁמְּרִים הַבְלֵי שָׁוְא חַסְדָּם יַעֲזֹבוּ. </a:t>
            </a:r>
            <a:endParaRPr>
              <a:latin typeface="Garamond"/>
              <a:ea typeface="Garamond"/>
              <a:cs typeface="Garamond"/>
              <a:sym typeface="Garamond"/>
            </a:endParaRPr>
          </a:p>
          <a:p>
            <a:pPr indent="0" lvl="0" marL="0" rtl="0" algn="l">
              <a:spcBef>
                <a:spcPts val="1200"/>
              </a:spcBef>
              <a:spcAft>
                <a:spcPts val="0"/>
              </a:spcAft>
              <a:buNone/>
            </a:pPr>
            <a:r>
              <a:rPr lang="en">
                <a:latin typeface="Garamond"/>
                <a:ea typeface="Garamond"/>
                <a:cs typeface="Garamond"/>
                <a:sym typeface="Garamond"/>
              </a:rPr>
              <a:t>(9) Those who guard false vanities abandon </a:t>
            </a:r>
            <a:r>
              <a:rPr b="1" lang="en">
                <a:latin typeface="Garamond"/>
                <a:ea typeface="Garamond"/>
                <a:cs typeface="Garamond"/>
                <a:sym typeface="Garamond"/>
              </a:rPr>
              <a:t>their </a:t>
            </a:r>
            <a:r>
              <a:rPr lang="en">
                <a:latin typeface="Garamond"/>
                <a:ea typeface="Garamond"/>
                <a:cs typeface="Garamond"/>
                <a:sym typeface="Garamond"/>
              </a:rPr>
              <a:t>kindness.</a:t>
            </a:r>
            <a:endParaRPr>
              <a:latin typeface="Garamond"/>
              <a:ea typeface="Garamond"/>
              <a:cs typeface="Garamond"/>
              <a:sym typeface="Garamond"/>
            </a:endParaRPr>
          </a:p>
          <a:p>
            <a:pPr indent="0" lvl="0" marL="0" rtl="0" algn="ctr">
              <a:spcBef>
                <a:spcPts val="1200"/>
              </a:spcBef>
              <a:spcAft>
                <a:spcPts val="0"/>
              </a:spcAft>
              <a:buNone/>
            </a:pPr>
            <a:r>
              <a:rPr lang="en" u="sng">
                <a:latin typeface="Garamond"/>
                <a:ea typeface="Garamond"/>
                <a:cs typeface="Garamond"/>
                <a:sym typeface="Garamond"/>
              </a:rPr>
              <a:t>Abarbanel</a:t>
            </a:r>
            <a:endParaRPr u="sng">
              <a:latin typeface="Garamond"/>
              <a:ea typeface="Garamond"/>
              <a:cs typeface="Garamond"/>
              <a:sym typeface="Garamond"/>
            </a:endParaRPr>
          </a:p>
          <a:p>
            <a:pPr indent="0" lvl="0" marL="0" rtl="1" algn="r">
              <a:spcBef>
                <a:spcPts val="1200"/>
              </a:spcBef>
              <a:spcAft>
                <a:spcPts val="1200"/>
              </a:spcAft>
              <a:buNone/>
            </a:pPr>
            <a:r>
              <a:rPr lang="en" sz="1600"/>
              <a:t>באומרו "משמרים הבלי שוא חסדם יעזובו" ולא אמר זה על המלחים ואנשי האניה שנדרו נדרים מתוך הסערה והמה כשיצאו מהאניה חסדם ונדריהם יעזובו כמו שפירשו המפרשים, ולא ג״כ מה שפירשו חז״ל חסדם מגזרת חסד שהמלחים יעזבו אליליהם מפני שראו הנסים שנעשו עמו, כי הנה כל הפירושים האלה רחוקים הם מכוונת הכתובים, אבל אמתת הענין הוא שיונה נתחרט ממה שברח מלפני ה׳ וגמר בלבו לעשות מצותו בענין נינוה אבל היה מתנחם באומרו שאנשי ננוה שהם משמרים הבלי שוא אף על פי שיעשו תשובה מפני קריאתו לא יתמידו בתשובתם כי לימים מועטים חסדם יעזובו וישובו לרשעתם</a:t>
            </a:r>
            <a:endParaRPr sz="1600">
              <a:latin typeface="Garamond"/>
              <a:ea typeface="Garamond"/>
              <a:cs typeface="Garamond"/>
              <a:sym typeface="Garamon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7"/>
          <p:cNvSpPr txBox="1"/>
          <p:nvPr>
            <p:ph type="title"/>
          </p:nvPr>
        </p:nvSpPr>
        <p:spPr>
          <a:xfrm>
            <a:off x="387900" y="272100"/>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Garamond"/>
                <a:ea typeface="Garamond"/>
                <a:cs typeface="Garamond"/>
                <a:sym typeface="Garamond"/>
              </a:rPr>
              <a:t>What Changed Yonah’s Mind?</a:t>
            </a:r>
            <a:endParaRPr>
              <a:latin typeface="Garamond"/>
              <a:ea typeface="Garamond"/>
              <a:cs typeface="Garamond"/>
              <a:sym typeface="Garamond"/>
            </a:endParaRPr>
          </a:p>
        </p:txBody>
      </p:sp>
      <p:sp>
        <p:nvSpPr>
          <p:cNvPr id="157" name="Google Shape;157;p27"/>
          <p:cNvSpPr txBox="1"/>
          <p:nvPr>
            <p:ph idx="1" type="body"/>
          </p:nvPr>
        </p:nvSpPr>
        <p:spPr>
          <a:xfrm>
            <a:off x="387900" y="958200"/>
            <a:ext cx="8368200" cy="34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Garamond"/>
                <a:ea typeface="Garamond"/>
                <a:cs typeface="Garamond"/>
                <a:sym typeface="Garamond"/>
              </a:rPr>
              <a:t>Rabbi Zvi Romm, “The Failed Teshuvah of Ninveh”</a:t>
            </a:r>
            <a:endParaRPr sz="1200">
              <a:latin typeface="Garamond"/>
              <a:ea typeface="Garamond"/>
              <a:cs typeface="Garamond"/>
              <a:sym typeface="Garamond"/>
            </a:endParaRPr>
          </a:p>
          <a:p>
            <a:pPr indent="0" lvl="0" marL="0" rtl="0" algn="l">
              <a:spcBef>
                <a:spcPts val="1200"/>
              </a:spcBef>
              <a:spcAft>
                <a:spcPts val="0"/>
              </a:spcAft>
              <a:buNone/>
            </a:pPr>
            <a:r>
              <a:t/>
            </a:r>
            <a:endParaRPr>
              <a:latin typeface="Garamond"/>
              <a:ea typeface="Garamond"/>
              <a:cs typeface="Garamond"/>
              <a:sym typeface="Garamond"/>
            </a:endParaRPr>
          </a:p>
          <a:p>
            <a:pPr indent="0" lvl="0" marL="0" rtl="1" algn="r">
              <a:spcBef>
                <a:spcPts val="1200"/>
              </a:spcBef>
              <a:spcAft>
                <a:spcPts val="1200"/>
              </a:spcAft>
              <a:buNone/>
            </a:pPr>
            <a:r>
              <a:t/>
            </a:r>
            <a:endParaRPr>
              <a:latin typeface="Garamond"/>
              <a:ea typeface="Garamond"/>
              <a:cs typeface="Garamond"/>
              <a:sym typeface="Garamond"/>
            </a:endParaRPr>
          </a:p>
        </p:txBody>
      </p:sp>
      <p:pic>
        <p:nvPicPr>
          <p:cNvPr id="158" name="Google Shape;158;p27"/>
          <p:cNvPicPr preferRelativeResize="0"/>
          <p:nvPr/>
        </p:nvPicPr>
        <p:blipFill rotWithShape="1">
          <a:blip r:embed="rId3">
            <a:alphaModFix/>
          </a:blip>
          <a:srcRect b="11360" l="-740" r="740" t="-11360"/>
          <a:stretch/>
        </p:blipFill>
        <p:spPr>
          <a:xfrm>
            <a:off x="387902" y="958205"/>
            <a:ext cx="8368199" cy="3492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8"/>
          <p:cNvSpPr txBox="1"/>
          <p:nvPr>
            <p:ph type="title"/>
          </p:nvPr>
        </p:nvSpPr>
        <p:spPr>
          <a:xfrm>
            <a:off x="387900" y="272100"/>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Garamond"/>
                <a:ea typeface="Garamond"/>
                <a:cs typeface="Garamond"/>
                <a:sym typeface="Garamond"/>
              </a:rPr>
              <a:t>What Changed Yonah’s Mind?</a:t>
            </a:r>
            <a:endParaRPr>
              <a:latin typeface="Garamond"/>
              <a:ea typeface="Garamond"/>
              <a:cs typeface="Garamond"/>
              <a:sym typeface="Garamond"/>
            </a:endParaRPr>
          </a:p>
        </p:txBody>
      </p:sp>
      <p:sp>
        <p:nvSpPr>
          <p:cNvPr id="164" name="Google Shape;164;p28"/>
          <p:cNvSpPr txBox="1"/>
          <p:nvPr>
            <p:ph idx="1" type="body"/>
          </p:nvPr>
        </p:nvSpPr>
        <p:spPr>
          <a:xfrm>
            <a:off x="387900" y="958200"/>
            <a:ext cx="8368200" cy="3492600"/>
          </a:xfrm>
          <a:prstGeom prst="rect">
            <a:avLst/>
          </a:prstGeom>
        </p:spPr>
        <p:txBody>
          <a:bodyPr anchorCtr="0" anchor="t" bIns="91425" lIns="91425" spcFirstLastPara="1" rIns="91425" wrap="square" tIns="91425">
            <a:noAutofit/>
          </a:bodyPr>
          <a:lstStyle/>
          <a:p>
            <a:pPr indent="-330200" lvl="0" marL="457200" rtl="0" algn="ctr">
              <a:spcBef>
                <a:spcPts val="0"/>
              </a:spcBef>
              <a:spcAft>
                <a:spcPts val="0"/>
              </a:spcAft>
              <a:buSzPts val="1600"/>
              <a:buFont typeface="Garamond"/>
              <a:buChar char="●"/>
            </a:pPr>
            <a:r>
              <a:rPr lang="en" sz="1600">
                <a:latin typeface="Garamond"/>
                <a:ea typeface="Garamond"/>
                <a:cs typeface="Garamond"/>
                <a:sym typeface="Garamond"/>
              </a:rPr>
              <a:t>The Sailors’ Kindness (Yonah 1:11-15)</a:t>
            </a:r>
            <a:endParaRPr sz="1600">
              <a:latin typeface="Garamond"/>
              <a:ea typeface="Garamond"/>
              <a:cs typeface="Garamond"/>
              <a:sym typeface="Garamond"/>
            </a:endParaRPr>
          </a:p>
          <a:p>
            <a:pPr indent="0" lvl="0" marL="0" rtl="1" algn="r">
              <a:spcBef>
                <a:spcPts val="1200"/>
              </a:spcBef>
              <a:spcAft>
                <a:spcPts val="0"/>
              </a:spcAft>
              <a:buNone/>
            </a:pPr>
            <a:r>
              <a:rPr lang="en" sz="1600">
                <a:latin typeface="Garamond"/>
                <a:ea typeface="Garamond"/>
                <a:cs typeface="Garamond"/>
                <a:sym typeface="Garamond"/>
              </a:rPr>
              <a:t>(יא) וַיֹּאמְר֤וּ אֵלָיו֙ מַה־נַּ֣עֲשֶׂה לָּ֔ךְ וְיִשְׁתֹּ֥ק הַיָּ֖ם מֵֽעָלֵ֑ינוּ כִּ֥י הַיָּ֖ם הוֹלֵ֥ךְ וְסֹעֵֽר׃ (יב) וַיֹּ֣אמֶר אֲלֵיהֶ֗ם שָׂא֙וּנִי֙ וַהֲטִילֻ֣נִי אֶל־הַיָּ֔ם וְיִשְׁתֹּ֥ק הַיָּ֖ם מֵֽעֲלֵיכֶ֑ם כִּ֚י יוֹדֵ֣עַ אָ֔נִי כִּ֣י בְשֶׁלִּ֔י הַסַּ֧עַר הַגָּד֛וֹל הַזֶּ֖ה עֲלֵיכֶֽם׃ (יג) וַיַּחְתְּר֣וּ הָאֲנָשִׁ֗ים לְהָשִׁ֛יב אֶל־הַיַּבָּשָׁ֖ה וְלֹ֣א יָכֹ֑לוּ כִּ֣י הַיָּ֔ם הוֹלֵ֥ךְ וְסֹעֵ֖ר עֲלֵיהֶֽם׃ (יד) וַיִּקְרְא֨וּ אֶל־יְהֹוָ֜ה וַיֹּאמְר֗וּ אָנָּ֤ה יְהֹוָה֙ אַל־נָ֣א נֹאבְדָ֗ה בְּנֶ֙פֶשׁ֙ הָאִ֣ישׁ הַזֶּ֔ה וְאַל־תִּתֵּ֥ן עָלֵ֖ינוּ דָּ֣ם נָקִ֑יא כִּֽי־אַתָּ֣ה יְהֹוָ֔ה כַּאֲשֶׁ֥ר חָפַ֖צְתָּ עָשִֽׂיתָ׃ (טו) וַיִּשְׂאוּ֙ אֶת־יוֹנָ֔ה וַיְטִלֻ֖הוּ אֶל־הַיָּ֑ם וַיַּעֲמֹ֥ד הַיָּ֖ם מִזַּעְפּֽוֹ׃</a:t>
            </a:r>
            <a:endParaRPr sz="1600">
              <a:latin typeface="Garamond"/>
              <a:ea typeface="Garamond"/>
              <a:cs typeface="Garamond"/>
              <a:sym typeface="Garamond"/>
            </a:endParaRPr>
          </a:p>
          <a:p>
            <a:pPr indent="0" lvl="0" marL="0" rtl="0" algn="l">
              <a:spcBef>
                <a:spcPts val="1200"/>
              </a:spcBef>
              <a:spcAft>
                <a:spcPts val="1200"/>
              </a:spcAft>
              <a:buNone/>
            </a:pPr>
            <a:r>
              <a:rPr lang="en" sz="1600">
                <a:latin typeface="Garamond"/>
                <a:ea typeface="Garamond"/>
                <a:cs typeface="Garamond"/>
                <a:sym typeface="Garamond"/>
              </a:rPr>
              <a:t>(11) They said to him, "What shall we do to you that the sea may quiet down for us?" For the sea was growing stormier and stormier. (12) He said to them, "Lift me up and cast me into the sea that the sea may quiet for you, for I know that it is because of me that this great storm is upon you." (13) The men rowed hard to return to dry land but they were not able to, for the sea was growing stormier and stormier against them. (14) They called out to Hashem and said, "Please, Hashem, please let us not perish for this man's life and do not lay upon us innocent blood, for You are Hashem; as You desire, You do. (15) They lifted Yonah up and cast him into the sea, and the sea stopped from its raging.</a:t>
            </a:r>
            <a:endParaRPr sz="1600">
              <a:latin typeface="Garamond"/>
              <a:ea typeface="Garamond"/>
              <a:cs typeface="Garamond"/>
              <a:sym typeface="Garamon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9"/>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latin typeface="Garamond"/>
                <a:ea typeface="Garamond"/>
                <a:cs typeface="Garamond"/>
                <a:sym typeface="Garamond"/>
              </a:rPr>
              <a:t>Review and Questions</a:t>
            </a:r>
            <a:endParaRPr>
              <a:latin typeface="Garamond"/>
              <a:ea typeface="Garamond"/>
              <a:cs typeface="Garamond"/>
              <a:sym typeface="Garamon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Garamond"/>
                <a:ea typeface="Garamond"/>
                <a:cs typeface="Garamond"/>
                <a:sym typeface="Garamond"/>
              </a:rPr>
              <a:t>In this Shiur, we will…</a:t>
            </a:r>
            <a:endParaRPr>
              <a:latin typeface="Garamond"/>
              <a:ea typeface="Garamond"/>
              <a:cs typeface="Garamond"/>
              <a:sym typeface="Garamond"/>
            </a:endParaRPr>
          </a:p>
        </p:txBody>
      </p:sp>
      <p:sp>
        <p:nvSpPr>
          <p:cNvPr id="72" name="Google Shape;72;p1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393700" lvl="0" marL="457200" rtl="0" algn="l">
              <a:spcBef>
                <a:spcPts val="0"/>
              </a:spcBef>
              <a:spcAft>
                <a:spcPts val="0"/>
              </a:spcAft>
              <a:buSzPts val="2600"/>
              <a:buFont typeface="Garamond"/>
              <a:buChar char="●"/>
            </a:pPr>
            <a:r>
              <a:rPr lang="en" sz="2600">
                <a:latin typeface="Garamond"/>
                <a:ea typeface="Garamond"/>
                <a:cs typeface="Garamond"/>
                <a:sym typeface="Garamond"/>
              </a:rPr>
              <a:t>Review the events of פרק א</a:t>
            </a:r>
            <a:endParaRPr sz="2600">
              <a:latin typeface="Garamond"/>
              <a:ea typeface="Garamond"/>
              <a:cs typeface="Garamond"/>
              <a:sym typeface="Garamond"/>
            </a:endParaRPr>
          </a:p>
          <a:p>
            <a:pPr indent="-393700" lvl="0" marL="457200" rtl="0" algn="l">
              <a:spcBef>
                <a:spcPts val="0"/>
              </a:spcBef>
              <a:spcAft>
                <a:spcPts val="0"/>
              </a:spcAft>
              <a:buSzPts val="2600"/>
              <a:buFont typeface="Garamond"/>
              <a:buChar char="●"/>
            </a:pPr>
            <a:r>
              <a:rPr lang="en" sz="2600">
                <a:latin typeface="Garamond"/>
                <a:ea typeface="Garamond"/>
                <a:cs typeface="Garamond"/>
                <a:sym typeface="Garamond"/>
              </a:rPr>
              <a:t>Analyze Yonah’s puzzling prayer for its genre and purpose</a:t>
            </a:r>
            <a:endParaRPr sz="2600">
              <a:latin typeface="Garamond"/>
              <a:ea typeface="Garamond"/>
              <a:cs typeface="Garamond"/>
              <a:sym typeface="Garamond"/>
            </a:endParaRPr>
          </a:p>
          <a:p>
            <a:pPr indent="-393700" lvl="0" marL="457200" rtl="0" algn="l">
              <a:spcBef>
                <a:spcPts val="0"/>
              </a:spcBef>
              <a:spcAft>
                <a:spcPts val="0"/>
              </a:spcAft>
              <a:buSzPts val="2600"/>
              <a:buFont typeface="Garamond"/>
              <a:buChar char="●"/>
            </a:pPr>
            <a:r>
              <a:rPr lang="en" sz="2600">
                <a:latin typeface="Garamond"/>
                <a:ea typeface="Garamond"/>
                <a:cs typeface="Garamond"/>
                <a:sym typeface="Garamond"/>
              </a:rPr>
              <a:t>Figure out why Hashem sent a fish in the first place</a:t>
            </a:r>
            <a:endParaRPr sz="2600">
              <a:latin typeface="Garamond"/>
              <a:ea typeface="Garamond"/>
              <a:cs typeface="Garamond"/>
              <a:sym typeface="Garamond"/>
            </a:endParaRPr>
          </a:p>
          <a:p>
            <a:pPr indent="-393700" lvl="0" marL="457200" rtl="0" algn="l">
              <a:spcBef>
                <a:spcPts val="0"/>
              </a:spcBef>
              <a:spcAft>
                <a:spcPts val="0"/>
              </a:spcAft>
              <a:buSzPts val="2600"/>
              <a:buFont typeface="Garamond"/>
              <a:buChar char="●"/>
            </a:pPr>
            <a:r>
              <a:rPr lang="en" sz="2600">
                <a:latin typeface="Garamond"/>
                <a:ea typeface="Garamond"/>
                <a:cs typeface="Garamond"/>
                <a:sym typeface="Garamond"/>
              </a:rPr>
              <a:t>Discuss what, if anything, Yonah learned from his experience in the belly of the fish</a:t>
            </a:r>
            <a:endParaRPr sz="2600">
              <a:latin typeface="Garamond"/>
              <a:ea typeface="Garamond"/>
              <a:cs typeface="Garamond"/>
              <a:sym typeface="Garamon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Garamond"/>
                <a:ea typeface="Garamond"/>
                <a:cs typeface="Garamond"/>
                <a:sym typeface="Garamond"/>
              </a:rPr>
              <a:t>Recap of פרק א</a:t>
            </a:r>
            <a:endParaRPr>
              <a:latin typeface="Garamond"/>
              <a:ea typeface="Garamond"/>
              <a:cs typeface="Garamond"/>
              <a:sym typeface="Garamond"/>
            </a:endParaRPr>
          </a:p>
        </p:txBody>
      </p:sp>
      <p:sp>
        <p:nvSpPr>
          <p:cNvPr id="78" name="Google Shape;78;p15"/>
          <p:cNvSpPr txBox="1"/>
          <p:nvPr>
            <p:ph idx="1" type="body"/>
          </p:nvPr>
        </p:nvSpPr>
        <p:spPr>
          <a:xfrm>
            <a:off x="387900" y="1301375"/>
            <a:ext cx="8368200" cy="3842100"/>
          </a:xfrm>
          <a:prstGeom prst="rect">
            <a:avLst/>
          </a:prstGeom>
        </p:spPr>
        <p:txBody>
          <a:bodyPr anchorCtr="0" anchor="t" bIns="91425" lIns="91425" spcFirstLastPara="1" rIns="91425" wrap="square" tIns="91425">
            <a:normAutofit fontScale="62500" lnSpcReduction="10000"/>
          </a:bodyPr>
          <a:lstStyle/>
          <a:p>
            <a:pPr indent="0" lvl="0" marL="0" rtl="0" algn="l">
              <a:spcBef>
                <a:spcPts val="0"/>
              </a:spcBef>
              <a:spcAft>
                <a:spcPts val="0"/>
              </a:spcAft>
              <a:buNone/>
            </a:pPr>
            <a:r>
              <a:rPr lang="en" sz="2600">
                <a:latin typeface="Garamond"/>
                <a:ea typeface="Garamond"/>
                <a:cs typeface="Garamond"/>
                <a:sym typeface="Garamond"/>
              </a:rPr>
              <a:t>Hashem speaks to the prophet Yonah and instructs him to go to the Assyrian city of Nineveh. Yonah must announce to the people of Nineveh that they have become wicked, and that unless they do teshuva, Hashem will destroy the city. Despite hearing the clear command from Hashem, Yonah refuses to fulfill this mission. Instead, he runs away on a boat headed for Tarshish. </a:t>
            </a:r>
            <a:endParaRPr sz="2600">
              <a:latin typeface="Garamond"/>
              <a:ea typeface="Garamond"/>
              <a:cs typeface="Garamond"/>
              <a:sym typeface="Garamond"/>
            </a:endParaRPr>
          </a:p>
          <a:p>
            <a:pPr indent="0" lvl="0" marL="0" rtl="0" algn="l">
              <a:spcBef>
                <a:spcPts val="1200"/>
              </a:spcBef>
              <a:spcAft>
                <a:spcPts val="0"/>
              </a:spcAft>
              <a:buNone/>
            </a:pPr>
            <a:r>
              <a:rPr lang="en" sz="2600">
                <a:latin typeface="Garamond"/>
                <a:ea typeface="Garamond"/>
                <a:cs typeface="Garamond"/>
                <a:sym typeface="Garamond"/>
              </a:rPr>
              <a:t>While on the boat, Hashem causes a huge storm to rock to boat. The sailors all pray to their gods in desperation, and draw lots to ascertain who among them is responsible for this terrible storm. The lot falls on Yonah, who has meanwhile been sleeping in his cabin. Yonah admits to the sailors that he is indeed responsible for causing the storm - apparently Hashem is mad at Yonah for running away from fulfilling his mission. </a:t>
            </a:r>
            <a:endParaRPr sz="2600">
              <a:latin typeface="Garamond"/>
              <a:ea typeface="Garamond"/>
              <a:cs typeface="Garamond"/>
              <a:sym typeface="Garamond"/>
            </a:endParaRPr>
          </a:p>
          <a:p>
            <a:pPr indent="0" lvl="0" marL="0" rtl="0" algn="l">
              <a:spcBef>
                <a:spcPts val="1200"/>
              </a:spcBef>
              <a:spcAft>
                <a:spcPts val="1200"/>
              </a:spcAft>
              <a:buNone/>
            </a:pPr>
            <a:r>
              <a:rPr lang="en" sz="2600">
                <a:latin typeface="Garamond"/>
                <a:ea typeface="Garamond"/>
                <a:cs typeface="Garamond"/>
                <a:sym typeface="Garamond"/>
              </a:rPr>
              <a:t>Yonah suggests that the sailors throw him overboard. The sailors reluctantly agree, and as soon as Yonah is overboard, the storm subsides. The sailors are shaken and thoroughly impressed by these events. They vow to begin serving Hashem.</a:t>
            </a:r>
            <a:endParaRPr sz="2600">
              <a:latin typeface="Garamond"/>
              <a:ea typeface="Garamond"/>
              <a:cs typeface="Garamond"/>
              <a:sym typeface="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Garamond"/>
                <a:ea typeface="Garamond"/>
                <a:cs typeface="Garamond"/>
                <a:sym typeface="Garamond"/>
              </a:rPr>
              <a:t>Yonah in the Fish (Yonah 2:1-2)</a:t>
            </a:r>
            <a:endParaRPr>
              <a:latin typeface="Garamond"/>
              <a:ea typeface="Garamond"/>
              <a:cs typeface="Garamond"/>
              <a:sym typeface="Garamond"/>
            </a:endParaRPr>
          </a:p>
        </p:txBody>
      </p:sp>
      <p:sp>
        <p:nvSpPr>
          <p:cNvPr id="84" name="Google Shape;84;p16"/>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92500" lnSpcReduction="20000"/>
          </a:bodyPr>
          <a:lstStyle/>
          <a:p>
            <a:pPr indent="0" lvl="0" marL="0" rtl="1" algn="r">
              <a:spcBef>
                <a:spcPts val="0"/>
              </a:spcBef>
              <a:spcAft>
                <a:spcPts val="0"/>
              </a:spcAft>
              <a:buNone/>
            </a:pPr>
            <a:r>
              <a:rPr lang="en">
                <a:latin typeface="Garamond"/>
                <a:ea typeface="Garamond"/>
                <a:cs typeface="Garamond"/>
                <a:sym typeface="Garamond"/>
              </a:rPr>
              <a:t>(א) וַיְמַן י״י דָּג גָּדוֹל לִבְלֹעַ אֶת יוֹנָה וַיְהִי יוֹנָה בִּמְעֵי הַדָּג שְׁלֹשָׁה יָמִים וּשְׁלֹשָׁה לֵילוֹת. </a:t>
            </a:r>
            <a:endParaRPr>
              <a:latin typeface="Garamond"/>
              <a:ea typeface="Garamond"/>
              <a:cs typeface="Garamond"/>
              <a:sym typeface="Garamond"/>
            </a:endParaRPr>
          </a:p>
          <a:p>
            <a:pPr indent="0" lvl="0" marL="0" rtl="1" algn="r">
              <a:spcBef>
                <a:spcPts val="1200"/>
              </a:spcBef>
              <a:spcAft>
                <a:spcPts val="0"/>
              </a:spcAft>
              <a:buNone/>
            </a:pPr>
            <a:r>
              <a:rPr lang="en">
                <a:latin typeface="Garamond"/>
                <a:ea typeface="Garamond"/>
                <a:cs typeface="Garamond"/>
                <a:sym typeface="Garamond"/>
              </a:rPr>
              <a:t>(ב) וַיִּתְפַּלֵּל יוֹנָה אֶל י״י אֱלֹהָיו מִמְּעֵי הַדָּגָה.</a:t>
            </a:r>
            <a:endParaRPr>
              <a:latin typeface="Garamond"/>
              <a:ea typeface="Garamond"/>
              <a:cs typeface="Garamond"/>
              <a:sym typeface="Garamond"/>
            </a:endParaRPr>
          </a:p>
          <a:p>
            <a:pPr indent="-334327" lvl="0" marL="457200" rtl="0" algn="l">
              <a:spcBef>
                <a:spcPts val="1200"/>
              </a:spcBef>
              <a:spcAft>
                <a:spcPts val="0"/>
              </a:spcAft>
              <a:buSzPct val="100000"/>
              <a:buFont typeface="Garamond"/>
              <a:buAutoNum type="arabicParenBoth"/>
            </a:pPr>
            <a:r>
              <a:rPr lang="en">
                <a:latin typeface="Garamond"/>
                <a:ea typeface="Garamond"/>
                <a:cs typeface="Garamond"/>
                <a:sym typeface="Garamond"/>
              </a:rPr>
              <a:t>Hashem appointed a large fish to swallow Yonah, and Yonah was in the innards of the fish three days and three nights.</a:t>
            </a:r>
            <a:endParaRPr>
              <a:latin typeface="Garamond"/>
              <a:ea typeface="Garamond"/>
              <a:cs typeface="Garamond"/>
              <a:sym typeface="Garamond"/>
            </a:endParaRPr>
          </a:p>
          <a:p>
            <a:pPr indent="-334327" lvl="0" marL="457200" rtl="0" algn="l">
              <a:spcBef>
                <a:spcPts val="0"/>
              </a:spcBef>
              <a:spcAft>
                <a:spcPts val="0"/>
              </a:spcAft>
              <a:buSzPct val="100000"/>
              <a:buFont typeface="Garamond"/>
              <a:buAutoNum type="arabicParenBoth"/>
            </a:pPr>
            <a:r>
              <a:rPr lang="en">
                <a:latin typeface="Garamond"/>
                <a:ea typeface="Garamond"/>
                <a:cs typeface="Garamond"/>
                <a:sym typeface="Garamond"/>
              </a:rPr>
              <a:t>And Yonah prayed to Hashem, his God, from the innards of the fish.</a:t>
            </a:r>
            <a:endParaRPr>
              <a:latin typeface="Garamond"/>
              <a:ea typeface="Garamond"/>
              <a:cs typeface="Garamond"/>
              <a:sym typeface="Garamond"/>
            </a:endParaRPr>
          </a:p>
          <a:p>
            <a:pPr indent="0" lvl="0" marL="0" rtl="0" algn="ctr">
              <a:spcBef>
                <a:spcPts val="1200"/>
              </a:spcBef>
              <a:spcAft>
                <a:spcPts val="0"/>
              </a:spcAft>
              <a:buNone/>
            </a:pPr>
            <a:r>
              <a:rPr lang="en" sz="2600">
                <a:latin typeface="Garamond"/>
                <a:ea typeface="Garamond"/>
                <a:cs typeface="Garamond"/>
                <a:sym typeface="Garamond"/>
              </a:rPr>
              <a:t>Following the events of last chapter, </a:t>
            </a:r>
            <a:r>
              <a:rPr lang="en" sz="2600">
                <a:latin typeface="Garamond"/>
                <a:ea typeface="Garamond"/>
                <a:cs typeface="Garamond"/>
                <a:sym typeface="Garamond"/>
              </a:rPr>
              <a:t>what were you expecting to happen? Is anything surprising/interesting here?</a:t>
            </a:r>
            <a:endParaRPr sz="2600">
              <a:latin typeface="Garamond"/>
              <a:ea typeface="Garamond"/>
              <a:cs typeface="Garamond"/>
              <a:sym typeface="Garamond"/>
            </a:endParaRPr>
          </a:p>
          <a:p>
            <a:pPr indent="0" lvl="0" marL="0" rtl="0" algn="ctr">
              <a:spcBef>
                <a:spcPts val="1200"/>
              </a:spcBef>
              <a:spcAft>
                <a:spcPts val="1200"/>
              </a:spcAft>
              <a:buNone/>
            </a:pPr>
            <a:r>
              <a:rPr lang="en" sz="2600">
                <a:latin typeface="Garamond"/>
                <a:ea typeface="Garamond"/>
                <a:cs typeface="Garamond"/>
                <a:sym typeface="Garamond"/>
              </a:rPr>
              <a:t>What more do you want to know?</a:t>
            </a:r>
            <a:endParaRPr sz="2600">
              <a:latin typeface="Garamond"/>
              <a:ea typeface="Garamond"/>
              <a:cs typeface="Garamond"/>
              <a:sym typeface="Garamon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Garamond"/>
                <a:ea typeface="Garamond"/>
                <a:cs typeface="Garamond"/>
                <a:sym typeface="Garamond"/>
              </a:rPr>
              <a:t>Yonah’s Tefillah (Yonah 2:3-10)</a:t>
            </a:r>
            <a:endParaRPr>
              <a:latin typeface="Garamond"/>
              <a:ea typeface="Garamond"/>
              <a:cs typeface="Garamond"/>
              <a:sym typeface="Garamond"/>
            </a:endParaRPr>
          </a:p>
        </p:txBody>
      </p:sp>
      <p:sp>
        <p:nvSpPr>
          <p:cNvPr id="90" name="Google Shape;90;p17"/>
          <p:cNvSpPr txBox="1"/>
          <p:nvPr>
            <p:ph idx="1" type="body"/>
          </p:nvPr>
        </p:nvSpPr>
        <p:spPr>
          <a:xfrm>
            <a:off x="387900" y="1243275"/>
            <a:ext cx="3999900" cy="34245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200">
                <a:latin typeface="Garamond"/>
                <a:ea typeface="Garamond"/>
                <a:cs typeface="Garamond"/>
                <a:sym typeface="Garamond"/>
              </a:rPr>
              <a:t>(3) And he said, “I called out of mine affliction Unto the Lord, and He answered me; Out of the belly of the nether-world cried I, And Thou heardest my voice. (4) For thou didst cast me into the depth, In the heart of the seas, And the flood was round about me; All Thy waves and Thy billows Passed over me. (5) And I said: 'I am cast out From before Thine eyes'; Yet I will look again Toward Thy holy temple. (6) The waters compassed me about, even to the soul; The deep was round about me; The weeds were wrapped about my head. (7) I went down to the bottoms of the mountains; The earth with her bars closed upon me forever; Yet hast Thou brought up my life from the pit, O Lord my God. (8) When my soul fainted within me, I remembered the Lord; And my prayer came in unto Thee, Into Thy holy temple. (9) They that regard lying vanities Forsake their own mercy. (10) But I will sacrifice unto Thee With the voice of thanksgiving; That which I have vowed I will pay. Salvation is of the Lord.</a:t>
            </a:r>
            <a:endParaRPr sz="1200">
              <a:latin typeface="Garamond"/>
              <a:ea typeface="Garamond"/>
              <a:cs typeface="Garamond"/>
              <a:sym typeface="Garamond"/>
            </a:endParaRPr>
          </a:p>
        </p:txBody>
      </p:sp>
      <p:sp>
        <p:nvSpPr>
          <p:cNvPr id="91" name="Google Shape;91;p17"/>
          <p:cNvSpPr txBox="1"/>
          <p:nvPr>
            <p:ph idx="2" type="body"/>
          </p:nvPr>
        </p:nvSpPr>
        <p:spPr>
          <a:xfrm>
            <a:off x="4756200" y="1243275"/>
            <a:ext cx="3999900" cy="3477900"/>
          </a:xfrm>
          <a:prstGeom prst="rect">
            <a:avLst/>
          </a:prstGeom>
        </p:spPr>
        <p:txBody>
          <a:bodyPr anchorCtr="0" anchor="t" bIns="91425" lIns="91425" spcFirstLastPara="1" rIns="91425" wrap="square" tIns="91425">
            <a:noAutofit/>
          </a:bodyPr>
          <a:lstStyle/>
          <a:p>
            <a:pPr indent="0" lvl="0" marL="0" rtl="1" algn="r">
              <a:spcBef>
                <a:spcPts val="0"/>
              </a:spcBef>
              <a:spcAft>
                <a:spcPts val="1200"/>
              </a:spcAft>
              <a:buNone/>
            </a:pPr>
            <a:r>
              <a:rPr lang="en" sz="1800"/>
              <a:t>(ג) וַיֹּאמֶר קָרָאתִי מִצָּרָה לִי אֶל י״י וַיַּעֲנֵנִי מִבֶּטֶן שְׁאוֹל שִׁוַּעְתִּי שָׁמַעְתָּ קוֹלִי. (ד) וַתַּשְׁלִיכֵנִי מְצוּלָה בִּלְבַב יַמִּים וְנָהָר יְסֹבְבֵנִי כׇּל מִשְׁבָּרֶיךָ וְגַלֶּיךָ עָלַי עָבָרוּ. (ה) וַאֲנִי אָמַרְתִּי נִגְרַשְׁתִּי מִנֶּגֶד עֵינֶיךָ אַךְ אוֹסִיף לְהַבִּיט אֶל הֵיכַל קׇדְשֶׁךָ. (ו) אֲפָפוּנִי מַיִם עַד נֶפֶשׁ תְּהוֹם יְסֹבְבֵנִי סוּף חָבוּשׁ לְרֹאשִׁי. (ז) לְקִצְבֵי הָרִים יָרַדְתִּי הָאָרֶץ בְּרִחֶיהָ בַעֲדִי לְעוֹלָם וַתַּעַל מִשַּׁחַת חַיַּי י״י אֱלֹהָי. (ח) בְּהִתְעַטֵּף עָלַי נַפְשִׁי אֶת י״י זָכָרְתִּי וַתָּבוֹא אֵלֶיךָ תְּפִלָּתִי אֶל הֵיכַל קׇדְשֶׁךָ. (ט) מְשַׁמְּרִים הַבְלֵי שָׁוְא חַסְדָּם יַעֲזֹבוּ. (י) וַאֲנִי בְּקוֹל תּוֹדָה אֶזְבְּחָה לָּךְ אֲשֶׁר נָדַרְתִּי אֲשַׁלֵּמָה יְשׁוּעָתָה לַי״י.</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400">
                <a:latin typeface="Garamond"/>
                <a:ea typeface="Garamond"/>
                <a:cs typeface="Garamond"/>
                <a:sym typeface="Garamond"/>
              </a:rPr>
              <a:t>Approach #1: A Prayer for Salvation</a:t>
            </a:r>
            <a:endParaRPr sz="2400">
              <a:latin typeface="Garamond"/>
              <a:ea typeface="Garamond"/>
              <a:cs typeface="Garamond"/>
              <a:sym typeface="Garamond"/>
            </a:endParaRPr>
          </a:p>
          <a:p>
            <a:pPr indent="0" lvl="0" marL="0" rtl="0" algn="ctr">
              <a:spcBef>
                <a:spcPts val="0"/>
              </a:spcBef>
              <a:spcAft>
                <a:spcPts val="0"/>
              </a:spcAft>
              <a:buNone/>
            </a:pPr>
            <a:r>
              <a:rPr lang="en" sz="2400">
                <a:latin typeface="Garamond"/>
                <a:ea typeface="Garamond"/>
                <a:cs typeface="Garamond"/>
                <a:sym typeface="Garamond"/>
              </a:rPr>
              <a:t>Da’at Mikra Yonah 2:2 (R’ Eliezer ben-Menachem)</a:t>
            </a:r>
            <a:endParaRPr sz="2400">
              <a:latin typeface="Garamond"/>
              <a:ea typeface="Garamond"/>
              <a:cs typeface="Garamond"/>
              <a:sym typeface="Garamond"/>
            </a:endParaRPr>
          </a:p>
        </p:txBody>
      </p:sp>
      <p:sp>
        <p:nvSpPr>
          <p:cNvPr id="97" name="Google Shape;97;p18"/>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600">
                <a:latin typeface="Garamond"/>
                <a:ea typeface="Garamond"/>
                <a:cs typeface="Garamond"/>
                <a:sym typeface="Garamond"/>
              </a:rPr>
              <a:t>The essential content of the Tefillah is appropriate for a person in danger, who sees before his eyes death in all of its terror. Yonah in the innards of the fish is compared to one who descends to She’ol (the underworld); whether </a:t>
            </a:r>
            <a:r>
              <a:rPr lang="en" sz="1600">
                <a:latin typeface="Garamond"/>
                <a:ea typeface="Garamond"/>
                <a:cs typeface="Garamond"/>
                <a:sym typeface="Garamond"/>
              </a:rPr>
              <a:t>because he was in the depths of the sea, and She’ol is also imagined as being below the sea and beyond the “Rivers of Doom,” or because the fish that swallowed Yonah is a symbol of She’ol, which opens it’s gaping mouth without limit and swallows the living and innocent.</a:t>
            </a:r>
            <a:endParaRPr sz="1600">
              <a:latin typeface="Garamond"/>
              <a:ea typeface="Garamond"/>
              <a:cs typeface="Garamond"/>
              <a:sym typeface="Garamond"/>
            </a:endParaRPr>
          </a:p>
        </p:txBody>
      </p:sp>
      <p:sp>
        <p:nvSpPr>
          <p:cNvPr id="98" name="Google Shape;98;p18"/>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p>
            <a:pPr indent="0" lvl="0" marL="0" rtl="1" algn="r">
              <a:spcBef>
                <a:spcPts val="0"/>
              </a:spcBef>
              <a:spcAft>
                <a:spcPts val="1200"/>
              </a:spcAft>
              <a:buNone/>
            </a:pPr>
            <a:r>
              <a:t/>
            </a:r>
            <a:endParaRPr sz="2000"/>
          </a:p>
        </p:txBody>
      </p:sp>
      <p:pic>
        <p:nvPicPr>
          <p:cNvPr id="99" name="Google Shape;99;p18"/>
          <p:cNvPicPr preferRelativeResize="0"/>
          <p:nvPr/>
        </p:nvPicPr>
        <p:blipFill>
          <a:blip r:embed="rId3">
            <a:alphaModFix/>
          </a:blip>
          <a:stretch>
            <a:fillRect/>
          </a:stretch>
        </p:blipFill>
        <p:spPr>
          <a:xfrm>
            <a:off x="4949517" y="1202437"/>
            <a:ext cx="3613256" cy="3653675"/>
          </a:xfrm>
          <a:prstGeom prst="rect">
            <a:avLst/>
          </a:prstGeom>
          <a:noFill/>
          <a:ln>
            <a:noFill/>
          </a:ln>
        </p:spPr>
      </p:pic>
      <p:cxnSp>
        <p:nvCxnSpPr>
          <p:cNvPr id="100" name="Google Shape;100;p18"/>
          <p:cNvCxnSpPr/>
          <p:nvPr/>
        </p:nvCxnSpPr>
        <p:spPr>
          <a:xfrm>
            <a:off x="6568800" y="2838225"/>
            <a:ext cx="570000" cy="272700"/>
          </a:xfrm>
          <a:prstGeom prst="bentConnector3">
            <a:avLst>
              <a:gd fmla="val 50000" name="adj1"/>
            </a:avLst>
          </a:prstGeom>
          <a:noFill/>
          <a:ln cap="flat" cmpd="sng" w="9525">
            <a:solidFill>
              <a:srgbClr val="FF0000"/>
            </a:solidFill>
            <a:prstDash val="solid"/>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400">
                <a:latin typeface="Garamond"/>
                <a:ea typeface="Garamond"/>
                <a:cs typeface="Garamond"/>
                <a:sym typeface="Garamond"/>
              </a:rPr>
              <a:t>Supporting Evidence - Rashi Yonah 2:1</a:t>
            </a:r>
            <a:endParaRPr sz="2400">
              <a:latin typeface="Garamond"/>
              <a:ea typeface="Garamond"/>
              <a:cs typeface="Garamond"/>
              <a:sym typeface="Garamond"/>
            </a:endParaRPr>
          </a:p>
        </p:txBody>
      </p:sp>
      <p:sp>
        <p:nvSpPr>
          <p:cNvPr id="106" name="Google Shape;106;p19"/>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Garamond"/>
              <a:buAutoNum type="arabicParenBoth"/>
            </a:pPr>
            <a:r>
              <a:rPr lang="en" sz="1800">
                <a:latin typeface="Garamond"/>
                <a:ea typeface="Garamond"/>
                <a:cs typeface="Garamond"/>
                <a:sym typeface="Garamond"/>
              </a:rPr>
              <a:t>A large fish - It was a male, and [Yonah] was able to stand comfortably and didn’t consider praying. Hashem hinted to the fish, which spat him into the mouth of a female fish which was full of babies, which he only fit into uncomfortably. He prayed from there, as it says, “from the innards of the fish (f.).”</a:t>
            </a:r>
            <a:endParaRPr sz="1800">
              <a:latin typeface="Garamond"/>
              <a:ea typeface="Garamond"/>
              <a:cs typeface="Garamond"/>
              <a:sym typeface="Garamond"/>
            </a:endParaRPr>
          </a:p>
        </p:txBody>
      </p:sp>
      <p:sp>
        <p:nvSpPr>
          <p:cNvPr id="107" name="Google Shape;107;p19"/>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p>
            <a:pPr indent="0" lvl="0" marL="0" rtl="1" algn="r">
              <a:spcBef>
                <a:spcPts val="0"/>
              </a:spcBef>
              <a:spcAft>
                <a:spcPts val="1200"/>
              </a:spcAft>
              <a:buNone/>
            </a:pPr>
            <a:r>
              <a:rPr lang="en" sz="2000"/>
              <a:t>(א) דג גדול – זכר היה והיה עומד בריוח ולא נתן לב להתפלל רמז הקב״ה לדג והקיאו לתוך פיה של נקבה שהיתה מלאה עוברי׳ והיה שם בדוחק ויתפלל שם שנאמר ממעי הדגה.</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Garamond"/>
                <a:ea typeface="Garamond"/>
                <a:cs typeface="Garamond"/>
                <a:sym typeface="Garamond"/>
              </a:rPr>
              <a:t>Challenge to Approach #1</a:t>
            </a:r>
            <a:endParaRPr>
              <a:latin typeface="Garamond"/>
              <a:ea typeface="Garamond"/>
              <a:cs typeface="Garamond"/>
              <a:sym typeface="Garamond"/>
            </a:endParaRPr>
          </a:p>
        </p:txBody>
      </p:sp>
      <p:sp>
        <p:nvSpPr>
          <p:cNvPr id="113" name="Google Shape;113;p20"/>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Font typeface="Garamond"/>
              <a:buChar char="●"/>
            </a:pPr>
            <a:r>
              <a:rPr lang="en" sz="2000">
                <a:latin typeface="Garamond"/>
                <a:ea typeface="Garamond"/>
                <a:cs typeface="Garamond"/>
                <a:sym typeface="Garamond"/>
              </a:rPr>
              <a:t>Why does the prayer refer to Hashem’s salvation in the past tense?</a:t>
            </a:r>
            <a:endParaRPr sz="2000">
              <a:latin typeface="Garamond"/>
              <a:ea typeface="Garamond"/>
              <a:cs typeface="Garamond"/>
              <a:sym typeface="Garamond"/>
            </a:endParaRPr>
          </a:p>
          <a:p>
            <a:pPr indent="-355600" lvl="0" marL="457200" rtl="1" algn="r">
              <a:spcBef>
                <a:spcPts val="0"/>
              </a:spcBef>
              <a:spcAft>
                <a:spcPts val="0"/>
              </a:spcAft>
              <a:buSzPts val="2000"/>
              <a:buFont typeface="Garamond"/>
              <a:buChar char="●"/>
            </a:pPr>
            <a:r>
              <a:rPr lang="en" sz="2000">
                <a:latin typeface="Garamond"/>
                <a:ea typeface="Garamond"/>
                <a:cs typeface="Garamond"/>
                <a:sym typeface="Garamond"/>
              </a:rPr>
              <a:t>ועתה שים פניך וראה: כל תפילת נביא וברכתו היא ברוח נבואה. ויעקב אמר: אשר לקחתי מיד האמרי (בראשית מ״ח:כ״ב), כי דבר שיגזר להיות ידבר לשון עבר. (Ibn Ezra Yonah 2:2)</a:t>
            </a:r>
            <a:endParaRPr sz="2000">
              <a:latin typeface="Garamond"/>
              <a:ea typeface="Garamond"/>
              <a:cs typeface="Garamond"/>
              <a:sym typeface="Garamond"/>
            </a:endParaRPr>
          </a:p>
          <a:p>
            <a:pPr indent="-355600" lvl="0" marL="457200" rtl="1" algn="r">
              <a:spcBef>
                <a:spcPts val="0"/>
              </a:spcBef>
              <a:spcAft>
                <a:spcPts val="0"/>
              </a:spcAft>
              <a:buSzPts val="2000"/>
              <a:buFont typeface="Garamond"/>
              <a:buChar char="●"/>
            </a:pPr>
            <a:r>
              <a:rPr b="1" lang="en" sz="2000">
                <a:latin typeface="Garamond"/>
                <a:ea typeface="Garamond"/>
                <a:cs typeface="Garamond"/>
                <a:sym typeface="Garamond"/>
              </a:rPr>
              <a:t>"כי הצלת נפשי ממות"</a:t>
            </a:r>
            <a:r>
              <a:rPr lang="en" sz="2000">
                <a:latin typeface="Garamond"/>
                <a:ea typeface="Garamond"/>
                <a:cs typeface="Garamond"/>
                <a:sym typeface="Garamond"/>
              </a:rPr>
              <a:t> - אמר רב טביומי משמיה דרב: כך אמר דוד לפני הקב״ה, "הצילני שלא אמות ביד שאול." (Yalkut Shimoni Tehillim 56:14)</a:t>
            </a:r>
            <a:endParaRPr sz="2000">
              <a:latin typeface="Garamond"/>
              <a:ea typeface="Garamond"/>
              <a:cs typeface="Garamond"/>
              <a:sym typeface="Garamon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300">
                <a:latin typeface="Garamond"/>
                <a:ea typeface="Garamond"/>
                <a:cs typeface="Garamond"/>
                <a:sym typeface="Garamond"/>
              </a:rPr>
              <a:t>Approach #2: A Prayer of Thanksgiving</a:t>
            </a:r>
            <a:endParaRPr sz="2300">
              <a:latin typeface="Garamond"/>
              <a:ea typeface="Garamond"/>
              <a:cs typeface="Garamond"/>
              <a:sym typeface="Garamond"/>
            </a:endParaRPr>
          </a:p>
          <a:p>
            <a:pPr indent="0" lvl="0" marL="0" rtl="0" algn="ctr">
              <a:spcBef>
                <a:spcPts val="0"/>
              </a:spcBef>
              <a:spcAft>
                <a:spcPts val="0"/>
              </a:spcAft>
              <a:buNone/>
            </a:pPr>
            <a:r>
              <a:rPr lang="en" sz="2300">
                <a:latin typeface="Garamond"/>
                <a:ea typeface="Garamond"/>
                <a:cs typeface="Garamond"/>
                <a:sym typeface="Garamond"/>
              </a:rPr>
              <a:t>Rabbi Eliezer of Beaugency (12th cent. France) Yonah 2:1-2</a:t>
            </a:r>
            <a:endParaRPr sz="2300">
              <a:latin typeface="Garamond"/>
              <a:ea typeface="Garamond"/>
              <a:cs typeface="Garamond"/>
              <a:sym typeface="Garamond"/>
            </a:endParaRPr>
          </a:p>
        </p:txBody>
      </p:sp>
      <p:sp>
        <p:nvSpPr>
          <p:cNvPr id="119" name="Google Shape;119;p21"/>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Garamond"/>
                <a:ea typeface="Garamond"/>
                <a:cs typeface="Garamond"/>
                <a:sym typeface="Garamond"/>
              </a:rPr>
              <a:t>Three days and three nights - … When a long time had passed in the innards of the fish without Yonah dying or changing, he knew that Hashem didn’t want to kill him, but rather to demonstrate His strength and power and to humble his heart to fulfill his mission.</a:t>
            </a:r>
            <a:endParaRPr>
              <a:latin typeface="Garamond"/>
              <a:ea typeface="Garamond"/>
              <a:cs typeface="Garamond"/>
              <a:sym typeface="Garamond"/>
            </a:endParaRPr>
          </a:p>
          <a:p>
            <a:pPr indent="0" lvl="0" marL="0" rtl="0" algn="l">
              <a:spcBef>
                <a:spcPts val="1200"/>
              </a:spcBef>
              <a:spcAft>
                <a:spcPts val="1200"/>
              </a:spcAft>
              <a:buNone/>
            </a:pPr>
            <a:r>
              <a:rPr lang="en">
                <a:latin typeface="Garamond"/>
                <a:ea typeface="Garamond"/>
                <a:cs typeface="Garamond"/>
                <a:sym typeface="Garamond"/>
              </a:rPr>
              <a:t>Then he prayed and gave thanksgiving and praised. Some prayers in Tanakh are requests, and some are praise and thanksgiving, like “and Channah prayed,” which is only praise and thanksgiving. And so too this [prayer].</a:t>
            </a:r>
            <a:endParaRPr>
              <a:latin typeface="Garamond"/>
              <a:ea typeface="Garamond"/>
              <a:cs typeface="Garamond"/>
              <a:sym typeface="Garamond"/>
            </a:endParaRPr>
          </a:p>
        </p:txBody>
      </p:sp>
      <p:sp>
        <p:nvSpPr>
          <p:cNvPr id="120" name="Google Shape;120;p21"/>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en" sz="1800">
                <a:latin typeface="Garamond"/>
                <a:ea typeface="Garamond"/>
                <a:cs typeface="Garamond"/>
                <a:sym typeface="Garamond"/>
              </a:rPr>
              <a:t>שלשה ימים ושלשה לילות – … וכאשר היה זמן גדול במעי הדג שלא מת ולא נשתנה אז ידע שלא חפץ י״י להמיתו אלא להראות לו כחו וגבורתו ולהכניע לבו שילך בשליחותו.</a:t>
            </a:r>
            <a:endParaRPr sz="1800">
              <a:latin typeface="Garamond"/>
              <a:ea typeface="Garamond"/>
              <a:cs typeface="Garamond"/>
              <a:sym typeface="Garamond"/>
            </a:endParaRPr>
          </a:p>
          <a:p>
            <a:pPr indent="0" lvl="0" marL="0" rtl="1" algn="r">
              <a:spcBef>
                <a:spcPts val="1200"/>
              </a:spcBef>
              <a:spcAft>
                <a:spcPts val="0"/>
              </a:spcAft>
              <a:buNone/>
            </a:pPr>
            <a:r>
              <a:rPr lang="en" sz="1800">
                <a:latin typeface="Garamond"/>
                <a:ea typeface="Garamond"/>
                <a:cs typeface="Garamond"/>
                <a:sym typeface="Garamond"/>
              </a:rPr>
              <a:t>(ב) ואז התפלל והודה ושיבח. יש תפלות בכתובים שהם בקשה, ויש שהם שבח והודאה, כגון ותתפלל חנה (שמואל א ב׳:א׳), שכל אותו הענין אינו אלא שבח והודאה, וכן זה.</a:t>
            </a:r>
            <a:endParaRPr sz="1800">
              <a:latin typeface="Garamond"/>
              <a:ea typeface="Garamond"/>
              <a:cs typeface="Garamond"/>
              <a:sym typeface="Garamond"/>
            </a:endParaRPr>
          </a:p>
          <a:p>
            <a:pPr indent="0" lvl="0" marL="0" rtl="1" algn="r">
              <a:spcBef>
                <a:spcPts val="1200"/>
              </a:spcBef>
              <a:spcAft>
                <a:spcPts val="1200"/>
              </a:spcAft>
              <a:buNone/>
            </a:pPr>
            <a:r>
              <a:t/>
            </a:r>
            <a:endParaRPr sz="1800">
              <a:latin typeface="Garamond"/>
              <a:ea typeface="Garamond"/>
              <a:cs typeface="Garamond"/>
              <a:sym typeface="Garamond"/>
            </a:endParaRPr>
          </a:p>
        </p:txBody>
      </p:sp>
      <p:sp>
        <p:nvSpPr>
          <p:cNvPr id="121" name="Google Shape;121;p21"/>
          <p:cNvSpPr txBox="1"/>
          <p:nvPr/>
        </p:nvSpPr>
        <p:spPr>
          <a:xfrm>
            <a:off x="2012700" y="4382825"/>
            <a:ext cx="5118600" cy="585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t/>
            </a:r>
            <a:endParaRPr sz="2600">
              <a:solidFill>
                <a:schemeClr val="dk1"/>
              </a:solidFill>
              <a:latin typeface="Garamond"/>
              <a:ea typeface="Garamond"/>
              <a:cs typeface="Garamond"/>
              <a:sym typeface="Garamond"/>
            </a:endParaRPr>
          </a:p>
        </p:txBody>
      </p:sp>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