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9" r:id="rId4"/>
    <p:sldId id="260" r:id="rId5"/>
    <p:sldId id="258" r:id="rId6"/>
    <p:sldId id="261" r:id="rId7"/>
    <p:sldId id="262" r:id="rId8"/>
    <p:sldId id="263" r:id="rId9"/>
    <p:sldId id="264" r:id="rId10"/>
    <p:sldId id="265" r:id="rId11"/>
    <p:sldId id="266" r:id="rId12"/>
    <p:sldId id="275" r:id="rId13"/>
    <p:sldId id="267" r:id="rId14"/>
    <p:sldId id="268" r:id="rId15"/>
    <p:sldId id="274" r:id="rId16"/>
    <p:sldId id="276" r:id="rId17"/>
    <p:sldId id="277" r:id="rId18"/>
    <p:sldId id="269" r:id="rId19"/>
    <p:sldId id="272" r:id="rId20"/>
    <p:sldId id="270" r:id="rId21"/>
    <p:sldId id="278" r:id="rId22"/>
    <p:sldId id="279" r:id="rId23"/>
    <p:sldId id="280" r:id="rId24"/>
    <p:sldId id="271" r:id="rId25"/>
    <p:sldId id="273"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Bergman" initials="SB" lastIdx="1" clrIdx="0">
    <p:extLst>
      <p:ext uri="{19B8F6BF-5375-455C-9EA6-DF929625EA0E}">
        <p15:presenceInfo xmlns:p15="http://schemas.microsoft.com/office/powerpoint/2012/main" userId="aa2cb88fd5b117a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C37956-7E87-4A08-89FE-055D1D5DF05F}" v="10" dt="2020-12-09T19:31:52.3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my Bergman" userId="aa2cb88fd5b117a1" providerId="LiveId" clId="{35C37956-7E87-4A08-89FE-055D1D5DF05F}"/>
    <pc:docChg chg="undo custSel addSld modSld sldOrd">
      <pc:chgData name="Sammy Bergman" userId="aa2cb88fd5b117a1" providerId="LiveId" clId="{35C37956-7E87-4A08-89FE-055D1D5DF05F}" dt="2020-12-09T19:55:28.672" v="4446" actId="20577"/>
      <pc:docMkLst>
        <pc:docMk/>
      </pc:docMkLst>
      <pc:sldChg chg="modSp mod">
        <pc:chgData name="Sammy Bergman" userId="aa2cb88fd5b117a1" providerId="LiveId" clId="{35C37956-7E87-4A08-89FE-055D1D5DF05F}" dt="2020-12-09T18:20:49.181" v="0" actId="123"/>
        <pc:sldMkLst>
          <pc:docMk/>
          <pc:sldMk cId="710087034" sldId="265"/>
        </pc:sldMkLst>
        <pc:spChg chg="mod">
          <ac:chgData name="Sammy Bergman" userId="aa2cb88fd5b117a1" providerId="LiveId" clId="{35C37956-7E87-4A08-89FE-055D1D5DF05F}" dt="2020-12-09T18:20:49.181" v="0" actId="123"/>
          <ac:spMkLst>
            <pc:docMk/>
            <pc:sldMk cId="710087034" sldId="265"/>
            <ac:spMk id="3" creationId="{CA00E774-2447-43CB-9F31-2971A4784D8C}"/>
          </ac:spMkLst>
        </pc:spChg>
      </pc:sldChg>
      <pc:sldChg chg="modSp mod">
        <pc:chgData name="Sammy Bergman" userId="aa2cb88fd5b117a1" providerId="LiveId" clId="{35C37956-7E87-4A08-89FE-055D1D5DF05F}" dt="2020-12-09T18:31:16.821" v="107" actId="20577"/>
        <pc:sldMkLst>
          <pc:docMk/>
          <pc:sldMk cId="2415055528" sldId="267"/>
        </pc:sldMkLst>
        <pc:spChg chg="mod">
          <ac:chgData name="Sammy Bergman" userId="aa2cb88fd5b117a1" providerId="LiveId" clId="{35C37956-7E87-4A08-89FE-055D1D5DF05F}" dt="2020-12-09T18:31:16.821" v="107" actId="20577"/>
          <ac:spMkLst>
            <pc:docMk/>
            <pc:sldMk cId="2415055528" sldId="267"/>
            <ac:spMk id="3" creationId="{2157FCB2-893C-4B9A-8771-6EB14116274F}"/>
          </ac:spMkLst>
        </pc:spChg>
      </pc:sldChg>
      <pc:sldChg chg="ord">
        <pc:chgData name="Sammy Bergman" userId="aa2cb88fd5b117a1" providerId="LiveId" clId="{35C37956-7E87-4A08-89FE-055D1D5DF05F}" dt="2020-12-09T18:38:31.042" v="824"/>
        <pc:sldMkLst>
          <pc:docMk/>
          <pc:sldMk cId="1393275721" sldId="268"/>
        </pc:sldMkLst>
      </pc:sldChg>
      <pc:sldChg chg="modSp mod">
        <pc:chgData name="Sammy Bergman" userId="aa2cb88fd5b117a1" providerId="LiveId" clId="{35C37956-7E87-4A08-89FE-055D1D5DF05F}" dt="2020-12-09T18:22:18.413" v="3" actId="20577"/>
        <pc:sldMkLst>
          <pc:docMk/>
          <pc:sldMk cId="1585548805" sldId="269"/>
        </pc:sldMkLst>
        <pc:spChg chg="mod">
          <ac:chgData name="Sammy Bergman" userId="aa2cb88fd5b117a1" providerId="LiveId" clId="{35C37956-7E87-4A08-89FE-055D1D5DF05F}" dt="2020-12-09T18:22:18.413" v="3" actId="20577"/>
          <ac:spMkLst>
            <pc:docMk/>
            <pc:sldMk cId="1585548805" sldId="269"/>
            <ac:spMk id="3" creationId="{A487D7D1-84FD-4DAA-9744-84ACD05B6139}"/>
          </ac:spMkLst>
        </pc:spChg>
      </pc:sldChg>
      <pc:sldChg chg="modSp mod">
        <pc:chgData name="Sammy Bergman" userId="aa2cb88fd5b117a1" providerId="LiveId" clId="{35C37956-7E87-4A08-89FE-055D1D5DF05F}" dt="2020-12-09T18:23:02.159" v="97" actId="20577"/>
        <pc:sldMkLst>
          <pc:docMk/>
          <pc:sldMk cId="1940749785" sldId="270"/>
        </pc:sldMkLst>
        <pc:spChg chg="mod">
          <ac:chgData name="Sammy Bergman" userId="aa2cb88fd5b117a1" providerId="LiveId" clId="{35C37956-7E87-4A08-89FE-055D1D5DF05F}" dt="2020-12-09T18:23:02.159" v="97" actId="20577"/>
          <ac:spMkLst>
            <pc:docMk/>
            <pc:sldMk cId="1940749785" sldId="270"/>
            <ac:spMk id="3" creationId="{9A9FB8E3-1728-4136-9596-A36E9E6AE7AB}"/>
          </ac:spMkLst>
        </pc:spChg>
      </pc:sldChg>
      <pc:sldChg chg="addSp delSp modSp new mod">
        <pc:chgData name="Sammy Bergman" userId="aa2cb88fd5b117a1" providerId="LiveId" clId="{35C37956-7E87-4A08-89FE-055D1D5DF05F}" dt="2020-12-09T19:02:56.504" v="1276" actId="20577"/>
        <pc:sldMkLst>
          <pc:docMk/>
          <pc:sldMk cId="495312556" sldId="274"/>
        </pc:sldMkLst>
        <pc:spChg chg="mod">
          <ac:chgData name="Sammy Bergman" userId="aa2cb88fd5b117a1" providerId="LiveId" clId="{35C37956-7E87-4A08-89FE-055D1D5DF05F}" dt="2020-12-09T18:38:48.826" v="869" actId="20577"/>
          <ac:spMkLst>
            <pc:docMk/>
            <pc:sldMk cId="495312556" sldId="274"/>
            <ac:spMk id="2" creationId="{345E8FBF-E4F3-405E-890D-7F4E9BF1F342}"/>
          </ac:spMkLst>
        </pc:spChg>
        <pc:spChg chg="del mod">
          <ac:chgData name="Sammy Bergman" userId="aa2cb88fd5b117a1" providerId="LiveId" clId="{35C37956-7E87-4A08-89FE-055D1D5DF05F}" dt="2020-12-09T18:39:44.450" v="871" actId="3680"/>
          <ac:spMkLst>
            <pc:docMk/>
            <pc:sldMk cId="495312556" sldId="274"/>
            <ac:spMk id="3" creationId="{451048A3-70E4-4973-8B96-54B09D445897}"/>
          </ac:spMkLst>
        </pc:spChg>
        <pc:spChg chg="add mod">
          <ac:chgData name="Sammy Bergman" userId="aa2cb88fd5b117a1" providerId="LiveId" clId="{35C37956-7E87-4A08-89FE-055D1D5DF05F}" dt="2020-12-09T19:02:56.504" v="1276" actId="20577"/>
          <ac:spMkLst>
            <pc:docMk/>
            <pc:sldMk cId="495312556" sldId="274"/>
            <ac:spMk id="5" creationId="{C299E2E8-3C56-43C1-A5D2-376C4B4FCC04}"/>
          </ac:spMkLst>
        </pc:spChg>
        <pc:graphicFrameChg chg="add mod ord modGraphic">
          <ac:chgData name="Sammy Bergman" userId="aa2cb88fd5b117a1" providerId="LiveId" clId="{35C37956-7E87-4A08-89FE-055D1D5DF05F}" dt="2020-12-09T18:46:15.440" v="910" actId="20577"/>
          <ac:graphicFrameMkLst>
            <pc:docMk/>
            <pc:sldMk cId="495312556" sldId="274"/>
            <ac:graphicFrameMk id="4" creationId="{93546210-2724-498D-90A3-192571DF9CFF}"/>
          </ac:graphicFrameMkLst>
        </pc:graphicFrameChg>
      </pc:sldChg>
      <pc:sldChg chg="modSp new mod">
        <pc:chgData name="Sammy Bergman" userId="aa2cb88fd5b117a1" providerId="LiveId" clId="{35C37956-7E87-4A08-89FE-055D1D5DF05F}" dt="2020-12-09T18:38:21.139" v="822" actId="20577"/>
        <pc:sldMkLst>
          <pc:docMk/>
          <pc:sldMk cId="1315498179" sldId="275"/>
        </pc:sldMkLst>
        <pc:spChg chg="mod">
          <ac:chgData name="Sammy Bergman" userId="aa2cb88fd5b117a1" providerId="LiveId" clId="{35C37956-7E87-4A08-89FE-055D1D5DF05F}" dt="2020-12-09T18:34:03.694" v="150" actId="20577"/>
          <ac:spMkLst>
            <pc:docMk/>
            <pc:sldMk cId="1315498179" sldId="275"/>
            <ac:spMk id="2" creationId="{A0E53FAD-6FA1-4331-9988-BC35AFAFD1BE}"/>
          </ac:spMkLst>
        </pc:spChg>
        <pc:spChg chg="mod">
          <ac:chgData name="Sammy Bergman" userId="aa2cb88fd5b117a1" providerId="LiveId" clId="{35C37956-7E87-4A08-89FE-055D1D5DF05F}" dt="2020-12-09T18:38:21.139" v="822" actId="20577"/>
          <ac:spMkLst>
            <pc:docMk/>
            <pc:sldMk cId="1315498179" sldId="275"/>
            <ac:spMk id="3" creationId="{AD3AE3EB-6F93-4CC5-A266-2EEDC57EDF1B}"/>
          </ac:spMkLst>
        </pc:spChg>
      </pc:sldChg>
      <pc:sldChg chg="addSp delSp modSp new mod">
        <pc:chgData name="Sammy Bergman" userId="aa2cb88fd5b117a1" providerId="LiveId" clId="{35C37956-7E87-4A08-89FE-055D1D5DF05F}" dt="2020-12-09T19:15:57.370" v="1856" actId="20577"/>
        <pc:sldMkLst>
          <pc:docMk/>
          <pc:sldMk cId="2535670387" sldId="276"/>
        </pc:sldMkLst>
        <pc:spChg chg="mod">
          <ac:chgData name="Sammy Bergman" userId="aa2cb88fd5b117a1" providerId="LiveId" clId="{35C37956-7E87-4A08-89FE-055D1D5DF05F}" dt="2020-12-09T19:03:16.028" v="1319" actId="20577"/>
          <ac:spMkLst>
            <pc:docMk/>
            <pc:sldMk cId="2535670387" sldId="276"/>
            <ac:spMk id="2" creationId="{2A4F9C05-C680-4CCB-BE27-A82C872A51EE}"/>
          </ac:spMkLst>
        </pc:spChg>
        <pc:spChg chg="add del mod">
          <ac:chgData name="Sammy Bergman" userId="aa2cb88fd5b117a1" providerId="LiveId" clId="{35C37956-7E87-4A08-89FE-055D1D5DF05F}" dt="2020-12-09T19:15:57.370" v="1856" actId="20577"/>
          <ac:spMkLst>
            <pc:docMk/>
            <pc:sldMk cId="2535670387" sldId="276"/>
            <ac:spMk id="3" creationId="{8D5D165B-4B24-4B98-9DD1-91AF84F6E7E6}"/>
          </ac:spMkLst>
        </pc:spChg>
        <pc:spChg chg="add del mod">
          <ac:chgData name="Sammy Bergman" userId="aa2cb88fd5b117a1" providerId="LiveId" clId="{35C37956-7E87-4A08-89FE-055D1D5DF05F}" dt="2020-12-09T18:51:34.581" v="1021"/>
          <ac:spMkLst>
            <pc:docMk/>
            <pc:sldMk cId="2535670387" sldId="276"/>
            <ac:spMk id="4" creationId="{8A2D7FA7-BE04-463A-88C1-53E8A5D92AE5}"/>
          </ac:spMkLst>
        </pc:spChg>
        <pc:spChg chg="add del mod">
          <ac:chgData name="Sammy Bergman" userId="aa2cb88fd5b117a1" providerId="LiveId" clId="{35C37956-7E87-4A08-89FE-055D1D5DF05F}" dt="2020-12-09T18:51:45.953" v="1023"/>
          <ac:spMkLst>
            <pc:docMk/>
            <pc:sldMk cId="2535670387" sldId="276"/>
            <ac:spMk id="5" creationId="{47D43729-1404-4053-B27D-6CDAC4C04DC2}"/>
          </ac:spMkLst>
        </pc:spChg>
      </pc:sldChg>
      <pc:sldChg chg="modSp new mod">
        <pc:chgData name="Sammy Bergman" userId="aa2cb88fd5b117a1" providerId="LiveId" clId="{35C37956-7E87-4A08-89FE-055D1D5DF05F}" dt="2020-12-09T19:20:06.660" v="2152" actId="20577"/>
        <pc:sldMkLst>
          <pc:docMk/>
          <pc:sldMk cId="2946747310" sldId="277"/>
        </pc:sldMkLst>
        <pc:spChg chg="mod">
          <ac:chgData name="Sammy Bergman" userId="aa2cb88fd5b117a1" providerId="LiveId" clId="{35C37956-7E87-4A08-89FE-055D1D5DF05F}" dt="2020-12-09T19:16:55.468" v="1858"/>
          <ac:spMkLst>
            <pc:docMk/>
            <pc:sldMk cId="2946747310" sldId="277"/>
            <ac:spMk id="2" creationId="{EF0F933F-95AB-4752-8917-B8FA74213D9B}"/>
          </ac:spMkLst>
        </pc:spChg>
        <pc:spChg chg="mod">
          <ac:chgData name="Sammy Bergman" userId="aa2cb88fd5b117a1" providerId="LiveId" clId="{35C37956-7E87-4A08-89FE-055D1D5DF05F}" dt="2020-12-09T19:20:06.660" v="2152" actId="20577"/>
          <ac:spMkLst>
            <pc:docMk/>
            <pc:sldMk cId="2946747310" sldId="277"/>
            <ac:spMk id="3" creationId="{C1EEB60D-8AD6-4A80-BBE4-C2AD1104A7DF}"/>
          </ac:spMkLst>
        </pc:spChg>
      </pc:sldChg>
      <pc:sldChg chg="modSp new mod">
        <pc:chgData name="Sammy Bergman" userId="aa2cb88fd5b117a1" providerId="LiveId" clId="{35C37956-7E87-4A08-89FE-055D1D5DF05F}" dt="2020-12-09T19:29:47.405" v="2867" actId="20577"/>
        <pc:sldMkLst>
          <pc:docMk/>
          <pc:sldMk cId="3332007487" sldId="278"/>
        </pc:sldMkLst>
        <pc:spChg chg="mod">
          <ac:chgData name="Sammy Bergman" userId="aa2cb88fd5b117a1" providerId="LiveId" clId="{35C37956-7E87-4A08-89FE-055D1D5DF05F}" dt="2020-12-09T19:26:56.910" v="2220" actId="20577"/>
          <ac:spMkLst>
            <pc:docMk/>
            <pc:sldMk cId="3332007487" sldId="278"/>
            <ac:spMk id="2" creationId="{D59F8EFA-5F80-44F4-A89A-405BFF5F7F7E}"/>
          </ac:spMkLst>
        </pc:spChg>
        <pc:spChg chg="mod">
          <ac:chgData name="Sammy Bergman" userId="aa2cb88fd5b117a1" providerId="LiveId" clId="{35C37956-7E87-4A08-89FE-055D1D5DF05F}" dt="2020-12-09T19:29:47.405" v="2867" actId="20577"/>
          <ac:spMkLst>
            <pc:docMk/>
            <pc:sldMk cId="3332007487" sldId="278"/>
            <ac:spMk id="3" creationId="{F3853BBE-B36E-4D5E-8302-37C783727C66}"/>
          </ac:spMkLst>
        </pc:spChg>
      </pc:sldChg>
      <pc:sldChg chg="addSp delSp modSp new mod">
        <pc:chgData name="Sammy Bergman" userId="aa2cb88fd5b117a1" providerId="LiveId" clId="{35C37956-7E87-4A08-89FE-055D1D5DF05F}" dt="2020-12-09T19:32:33.654" v="2937" actId="113"/>
        <pc:sldMkLst>
          <pc:docMk/>
          <pc:sldMk cId="3814198904" sldId="279"/>
        </pc:sldMkLst>
        <pc:spChg chg="mod">
          <ac:chgData name="Sammy Bergman" userId="aa2cb88fd5b117a1" providerId="LiveId" clId="{35C37956-7E87-4A08-89FE-055D1D5DF05F}" dt="2020-12-09T19:29:58.618" v="2871"/>
          <ac:spMkLst>
            <pc:docMk/>
            <pc:sldMk cId="3814198904" sldId="279"/>
            <ac:spMk id="2" creationId="{5FF44DA2-9E5C-4C38-A516-3A7BA6726FE2}"/>
          </ac:spMkLst>
        </pc:spChg>
        <pc:spChg chg="add del mod">
          <ac:chgData name="Sammy Bergman" userId="aa2cb88fd5b117a1" providerId="LiveId" clId="{35C37956-7E87-4A08-89FE-055D1D5DF05F}" dt="2020-12-09T19:32:33.654" v="2937" actId="113"/>
          <ac:spMkLst>
            <pc:docMk/>
            <pc:sldMk cId="3814198904" sldId="279"/>
            <ac:spMk id="3" creationId="{6D61C287-9DB9-424A-AF67-09C2CD2C1587}"/>
          </ac:spMkLst>
        </pc:spChg>
        <pc:spChg chg="add del">
          <ac:chgData name="Sammy Bergman" userId="aa2cb88fd5b117a1" providerId="LiveId" clId="{35C37956-7E87-4A08-89FE-055D1D5DF05F}" dt="2020-12-09T19:29:57.638" v="2870" actId="22"/>
          <ac:spMkLst>
            <pc:docMk/>
            <pc:sldMk cId="3814198904" sldId="279"/>
            <ac:spMk id="5" creationId="{8930752A-4C18-4054-B4CD-4C2117B72124}"/>
          </ac:spMkLst>
        </pc:spChg>
        <pc:spChg chg="add del mod">
          <ac:chgData name="Sammy Bergman" userId="aa2cb88fd5b117a1" providerId="LiveId" clId="{35C37956-7E87-4A08-89FE-055D1D5DF05F}" dt="2020-12-09T19:30:23.091" v="2874"/>
          <ac:spMkLst>
            <pc:docMk/>
            <pc:sldMk cId="3814198904" sldId="279"/>
            <ac:spMk id="6" creationId="{FF745AAF-F306-44D5-99F7-8B5879F0C241}"/>
          </ac:spMkLst>
        </pc:spChg>
      </pc:sldChg>
      <pc:sldChg chg="modSp new mod">
        <pc:chgData name="Sammy Bergman" userId="aa2cb88fd5b117a1" providerId="LiveId" clId="{35C37956-7E87-4A08-89FE-055D1D5DF05F}" dt="2020-12-09T19:36:46.979" v="3475" actId="20577"/>
        <pc:sldMkLst>
          <pc:docMk/>
          <pc:sldMk cId="3180930337" sldId="280"/>
        </pc:sldMkLst>
        <pc:spChg chg="mod">
          <ac:chgData name="Sammy Bergman" userId="aa2cb88fd5b117a1" providerId="LiveId" clId="{35C37956-7E87-4A08-89FE-055D1D5DF05F}" dt="2020-12-09T19:33:27.321" v="2966" actId="20577"/>
          <ac:spMkLst>
            <pc:docMk/>
            <pc:sldMk cId="3180930337" sldId="280"/>
            <ac:spMk id="2" creationId="{6371CF47-76E2-4710-AE9A-2A713A10CCB5}"/>
          </ac:spMkLst>
        </pc:spChg>
        <pc:spChg chg="mod">
          <ac:chgData name="Sammy Bergman" userId="aa2cb88fd5b117a1" providerId="LiveId" clId="{35C37956-7E87-4A08-89FE-055D1D5DF05F}" dt="2020-12-09T19:36:46.979" v="3475" actId="20577"/>
          <ac:spMkLst>
            <pc:docMk/>
            <pc:sldMk cId="3180930337" sldId="280"/>
            <ac:spMk id="3" creationId="{0ABC2E4B-0A25-45EB-A3D0-CB6F371D3483}"/>
          </ac:spMkLst>
        </pc:spChg>
      </pc:sldChg>
      <pc:sldChg chg="modSp new mod">
        <pc:chgData name="Sammy Bergman" userId="aa2cb88fd5b117a1" providerId="LiveId" clId="{35C37956-7E87-4A08-89FE-055D1D5DF05F}" dt="2020-12-09T19:55:28.672" v="4446" actId="20577"/>
        <pc:sldMkLst>
          <pc:docMk/>
          <pc:sldMk cId="1865966258" sldId="281"/>
        </pc:sldMkLst>
        <pc:spChg chg="mod">
          <ac:chgData name="Sammy Bergman" userId="aa2cb88fd5b117a1" providerId="LiveId" clId="{35C37956-7E87-4A08-89FE-055D1D5DF05F}" dt="2020-12-09T19:50:23.715" v="3540" actId="20577"/>
          <ac:spMkLst>
            <pc:docMk/>
            <pc:sldMk cId="1865966258" sldId="281"/>
            <ac:spMk id="2" creationId="{FAC02C96-B2BC-48A3-9AEC-D6C82AB2921D}"/>
          </ac:spMkLst>
        </pc:spChg>
        <pc:spChg chg="mod">
          <ac:chgData name="Sammy Bergman" userId="aa2cb88fd5b117a1" providerId="LiveId" clId="{35C37956-7E87-4A08-89FE-055D1D5DF05F}" dt="2020-12-09T19:55:28.672" v="4446" actId="20577"/>
          <ac:spMkLst>
            <pc:docMk/>
            <pc:sldMk cId="1865966258" sldId="281"/>
            <ac:spMk id="3" creationId="{6BDF99B9-041C-4399-ABC5-834415C4C339}"/>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2-02T08:57:11.569" idx="1">
    <p:pos x="10" y="10"/>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B1EEDF-0CF8-49DA-9DF4-B61F253F330C}" type="datetimeFigureOut">
              <a:rPr lang="en-US" smtClean="0"/>
              <a:t>12/9/2020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8E06B8-4DC9-4E17-833A-4A12E8993BAB}" type="slidenum">
              <a:rPr lang="en-US" smtClean="0"/>
              <a:t>‹#›</a:t>
            </a:fld>
            <a:endParaRPr lang="en-US"/>
          </a:p>
        </p:txBody>
      </p:sp>
    </p:spTree>
    <p:extLst>
      <p:ext uri="{BB962C8B-B14F-4D97-AF65-F5344CB8AC3E}">
        <p14:creationId xmlns:p14="http://schemas.microsoft.com/office/powerpoint/2010/main" val="1958786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AB2083-9745-4D21-A339-65D7506831A1}" type="datetimeFigureOut">
              <a:rPr lang="en-US" smtClean="0"/>
              <a:t>12/9/2020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9BB2416-5AE8-405C-889F-F945F0D1031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8020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AB2083-9745-4D21-A339-65D7506831A1}"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B2416-5AE8-405C-889F-F945F0D1031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3197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AB2083-9745-4D21-A339-65D7506831A1}"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B2416-5AE8-405C-889F-F945F0D1031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6108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AB2083-9745-4D21-A339-65D7506831A1}"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B2416-5AE8-405C-889F-F945F0D1031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235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AB2083-9745-4D21-A339-65D7506831A1}"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B2416-5AE8-405C-889F-F945F0D1031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416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AB2083-9745-4D21-A339-65D7506831A1}"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B2416-5AE8-405C-889F-F945F0D1031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1334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AB2083-9745-4D21-A339-65D7506831A1}"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BB2416-5AE8-405C-889F-F945F0D1031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9988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AB2083-9745-4D21-A339-65D7506831A1}"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BB2416-5AE8-405C-889F-F945F0D1031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4827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AB2083-9745-4D21-A339-65D7506831A1}" type="datetimeFigureOut">
              <a:rPr lang="en-US" smtClean="0"/>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BB2416-5AE8-405C-889F-F945F0D10319}" type="slidenum">
              <a:rPr lang="en-US" smtClean="0"/>
              <a:t>‹#›</a:t>
            </a:fld>
            <a:endParaRPr lang="en-US"/>
          </a:p>
        </p:txBody>
      </p:sp>
    </p:spTree>
    <p:extLst>
      <p:ext uri="{BB962C8B-B14F-4D97-AF65-F5344CB8AC3E}">
        <p14:creationId xmlns:p14="http://schemas.microsoft.com/office/powerpoint/2010/main" val="106610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AB2083-9745-4D21-A339-65D7506831A1}"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B2416-5AE8-405C-889F-F945F0D1031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1998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AAB2083-9745-4D21-A339-65D7506831A1}" type="datetimeFigureOut">
              <a:rPr lang="en-US" smtClean="0"/>
              <a:t>12/9/2020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9BB2416-5AE8-405C-889F-F945F0D1031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8572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AAB2083-9745-4D21-A339-65D7506831A1}" type="datetimeFigureOut">
              <a:rPr lang="en-US" smtClean="0"/>
              <a:t>12/9/2020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9BB2416-5AE8-405C-889F-F945F0D10319}"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760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Genesis.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Genesis.9.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etzion.org.il/en/18-lonely-man-faith-continuation-part-2-defining-two-adam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Genesis%205:1-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Genesis.1.2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91434-6539-4101-A576-A8507BFADDA6}"/>
              </a:ext>
            </a:extLst>
          </p:cNvPr>
          <p:cNvSpPr>
            <a:spLocks noGrp="1"/>
          </p:cNvSpPr>
          <p:nvPr>
            <p:ph type="ctrTitle"/>
          </p:nvPr>
        </p:nvSpPr>
        <p:spPr>
          <a:xfrm>
            <a:off x="1524000" y="1346234"/>
            <a:ext cx="9144000" cy="1564716"/>
          </a:xfrm>
        </p:spPr>
        <p:txBody>
          <a:bodyPr>
            <a:normAutofit/>
          </a:bodyPr>
          <a:lstStyle/>
          <a:p>
            <a:pPr algn="just"/>
            <a:r>
              <a:rPr lang="en-US" sz="4800" dirty="0" err="1"/>
              <a:t>Tzelem</a:t>
            </a:r>
            <a:r>
              <a:rPr lang="en-US" sz="4800" dirty="0"/>
              <a:t> </a:t>
            </a:r>
            <a:r>
              <a:rPr lang="en-US" sz="4800" dirty="0" err="1"/>
              <a:t>Elokim</a:t>
            </a:r>
            <a:r>
              <a:rPr lang="en-US" sz="4800" dirty="0"/>
              <a:t>: The Mystery of Human Uniqueness</a:t>
            </a:r>
          </a:p>
        </p:txBody>
      </p:sp>
      <p:sp>
        <p:nvSpPr>
          <p:cNvPr id="3" name="Subtitle 2">
            <a:extLst>
              <a:ext uri="{FF2B5EF4-FFF2-40B4-BE49-F238E27FC236}">
                <a16:creationId xmlns:a16="http://schemas.microsoft.com/office/drawing/2014/main" id="{40F171E1-F3BC-47D5-9738-D13565CB0D9F}"/>
              </a:ext>
            </a:extLst>
          </p:cNvPr>
          <p:cNvSpPr>
            <a:spLocks noGrp="1"/>
          </p:cNvSpPr>
          <p:nvPr>
            <p:ph type="subTitle" idx="1"/>
          </p:nvPr>
        </p:nvSpPr>
        <p:spPr>
          <a:xfrm>
            <a:off x="1524000" y="3947050"/>
            <a:ext cx="9144000" cy="572583"/>
          </a:xfrm>
        </p:spPr>
        <p:txBody>
          <a:bodyPr>
            <a:normAutofit/>
          </a:bodyPr>
          <a:lstStyle/>
          <a:p>
            <a:pPr algn="l"/>
            <a:r>
              <a:rPr lang="en-US" sz="2000" dirty="0"/>
              <a:t>Part of Genesis Journeys: An Exploration of </a:t>
            </a:r>
            <a:r>
              <a:rPr lang="en-US" sz="2000" dirty="0" err="1"/>
              <a:t>Sefer</a:t>
            </a:r>
            <a:r>
              <a:rPr lang="en-US" sz="2000" dirty="0"/>
              <a:t> </a:t>
            </a:r>
            <a:r>
              <a:rPr lang="en-US" sz="2000" dirty="0" err="1"/>
              <a:t>Bereishit</a:t>
            </a:r>
            <a:endParaRPr lang="en-US" sz="2000" dirty="0"/>
          </a:p>
        </p:txBody>
      </p:sp>
      <p:pic>
        <p:nvPicPr>
          <p:cNvPr id="9" name="Picture 8">
            <a:extLst>
              <a:ext uri="{FF2B5EF4-FFF2-40B4-BE49-F238E27FC236}">
                <a16:creationId xmlns:a16="http://schemas.microsoft.com/office/drawing/2014/main" id="{8C37D9BA-37DD-415E-A41E-58FF45A6BBB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831830" y="243840"/>
            <a:ext cx="923290" cy="867410"/>
          </a:xfrm>
          <a:prstGeom prst="rect">
            <a:avLst/>
          </a:prstGeom>
        </p:spPr>
      </p:pic>
      <p:pic>
        <p:nvPicPr>
          <p:cNvPr id="11" name="Picture 10">
            <a:extLst>
              <a:ext uri="{FF2B5EF4-FFF2-40B4-BE49-F238E27FC236}">
                <a16:creationId xmlns:a16="http://schemas.microsoft.com/office/drawing/2014/main" id="{2087ABD4-ABA4-4210-837B-FC7E476AF20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33412" y="534987"/>
            <a:ext cx="2025015" cy="285115"/>
          </a:xfrm>
          <a:prstGeom prst="rect">
            <a:avLst/>
          </a:prstGeom>
        </p:spPr>
      </p:pic>
    </p:spTree>
    <p:extLst>
      <p:ext uri="{BB962C8B-B14F-4D97-AF65-F5344CB8AC3E}">
        <p14:creationId xmlns:p14="http://schemas.microsoft.com/office/powerpoint/2010/main" val="2700030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8E66-7228-428C-AD4D-B168821EC6EA}"/>
              </a:ext>
            </a:extLst>
          </p:cNvPr>
          <p:cNvSpPr>
            <a:spLocks noGrp="1"/>
          </p:cNvSpPr>
          <p:nvPr>
            <p:ph type="title"/>
          </p:nvPr>
        </p:nvSpPr>
        <p:spPr/>
        <p:txBody>
          <a:bodyPr/>
          <a:lstStyle/>
          <a:p>
            <a:r>
              <a:rPr lang="en-CA" dirty="0"/>
              <a:t>The Potential for Altruism</a:t>
            </a:r>
            <a:endParaRPr lang="en-US" dirty="0"/>
          </a:p>
        </p:txBody>
      </p:sp>
      <p:sp>
        <p:nvSpPr>
          <p:cNvPr id="3" name="Content Placeholder 2">
            <a:extLst>
              <a:ext uri="{FF2B5EF4-FFF2-40B4-BE49-F238E27FC236}">
                <a16:creationId xmlns:a16="http://schemas.microsoft.com/office/drawing/2014/main" id="{CA00E774-2447-43CB-9F31-2971A4784D8C}"/>
              </a:ext>
            </a:extLst>
          </p:cNvPr>
          <p:cNvSpPr>
            <a:spLocks noGrp="1"/>
          </p:cNvSpPr>
          <p:nvPr>
            <p:ph idx="1"/>
          </p:nvPr>
        </p:nvSpPr>
        <p:spPr/>
        <p:txBody>
          <a:bodyPr>
            <a:normAutofit fontScale="92500" lnSpcReduction="20000"/>
          </a:bodyPr>
          <a:lstStyle/>
          <a:p>
            <a:pPr marL="0" indent="0">
              <a:buNone/>
            </a:pPr>
            <a:r>
              <a:rPr lang="en-CA" dirty="0"/>
              <a:t>Rabbi Eliyahu </a:t>
            </a:r>
            <a:r>
              <a:rPr lang="en-CA" dirty="0" err="1"/>
              <a:t>Dessler</a:t>
            </a:r>
            <a:r>
              <a:rPr lang="en-CA" dirty="0"/>
              <a:t> (20</a:t>
            </a:r>
            <a:r>
              <a:rPr lang="en-CA" baseline="30000" dirty="0"/>
              <a:t>th</a:t>
            </a:r>
            <a:r>
              <a:rPr lang="en-CA" dirty="0"/>
              <a:t> century Israel) saw </a:t>
            </a:r>
            <a:r>
              <a:rPr lang="he-IL" dirty="0"/>
              <a:t>צלם אלוקים</a:t>
            </a:r>
            <a:r>
              <a:rPr lang="en-CA" dirty="0"/>
              <a:t> as reflective of the human traits of benevolence, and love which allow us to emulate Hashem</a:t>
            </a:r>
          </a:p>
          <a:p>
            <a:pPr marL="0" indent="0">
              <a:buNone/>
            </a:pPr>
            <a:r>
              <a:rPr lang="en-US" b="1" dirty="0" err="1"/>
              <a:t>Michtav</a:t>
            </a:r>
            <a:r>
              <a:rPr lang="en-US" b="1" dirty="0"/>
              <a:t> </a:t>
            </a:r>
            <a:r>
              <a:rPr lang="en-US" b="1" dirty="0" err="1"/>
              <a:t>MaEliyahu</a:t>
            </a:r>
            <a:r>
              <a:rPr lang="en-US" b="1" dirty="0"/>
              <a:t> Section 1 Page 32</a:t>
            </a:r>
          </a:p>
          <a:p>
            <a:pPr marL="0" indent="0" algn="r" rtl="1">
              <a:buNone/>
            </a:pPr>
            <a:r>
              <a:rPr lang="he-IL" b="0" i="0" dirty="0">
                <a:solidFill>
                  <a:srgbClr val="000000"/>
                </a:solidFill>
                <a:effectLst/>
                <a:latin typeface="Times New Roman" panose="02020603050405020304" pitchFamily="18" charset="0"/>
              </a:rPr>
              <a:t>כאשר ברא אלקים את האדם עשהו לנותן ונוטל. כח הנתינה הוא כח עליון ממדות יוצר הכל ברוך הוא, שהוא מרחם ומטיב ונותן, מבלי לקבל דבר בתמורה. וככה עשה את האדם, ככתוב בצלם אלקים עשה את האדם, כי יוכל לרחם וליתן</a:t>
            </a:r>
            <a:endParaRPr lang="en-CA" b="0" i="0" dirty="0">
              <a:solidFill>
                <a:srgbClr val="000000"/>
              </a:solidFill>
              <a:effectLst/>
              <a:latin typeface="Times New Roman" panose="02020603050405020304" pitchFamily="18" charset="0"/>
            </a:endParaRPr>
          </a:p>
          <a:p>
            <a:pPr marL="0" indent="0" algn="just">
              <a:buNone/>
            </a:pPr>
            <a:r>
              <a:rPr lang="en-CA" dirty="0">
                <a:solidFill>
                  <a:srgbClr val="000000"/>
                </a:solidFill>
                <a:latin typeface="Times New Roman" panose="02020603050405020304" pitchFamily="18" charset="0"/>
              </a:rPr>
              <a:t>When Hashem created man, he made him a giver and a taker. The power to give as an elevated power from the traits of the Creator of all Blessed Be He who has mercy and gives without accepting anything in return. So He made man as it writes “in the form of G-d he made man”, for he can have mercy and give. </a:t>
            </a:r>
          </a:p>
          <a:p>
            <a:pPr marL="0" indent="0" algn="l">
              <a:buNone/>
            </a:pPr>
            <a:endParaRPr lang="en-CA" dirty="0">
              <a:solidFill>
                <a:srgbClr val="000000"/>
              </a:solidFill>
              <a:latin typeface="Times New Roman" panose="02020603050405020304" pitchFamily="18" charset="0"/>
            </a:endParaRPr>
          </a:p>
          <a:p>
            <a:pPr marL="0" indent="0" algn="l">
              <a:buNone/>
            </a:pPr>
            <a:endParaRPr lang="en-CA" dirty="0"/>
          </a:p>
        </p:txBody>
      </p:sp>
    </p:spTree>
    <p:extLst>
      <p:ext uri="{BB962C8B-B14F-4D97-AF65-F5344CB8AC3E}">
        <p14:creationId xmlns:p14="http://schemas.microsoft.com/office/powerpoint/2010/main" val="710087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D0100-8268-4B8D-A92B-0C2C8AF4C1F6}"/>
              </a:ext>
            </a:extLst>
          </p:cNvPr>
          <p:cNvSpPr>
            <a:spLocks noGrp="1"/>
          </p:cNvSpPr>
          <p:nvPr>
            <p:ph type="title"/>
          </p:nvPr>
        </p:nvSpPr>
        <p:spPr/>
        <p:txBody>
          <a:bodyPr/>
          <a:lstStyle/>
          <a:p>
            <a:r>
              <a:rPr lang="en-CA" dirty="0"/>
              <a:t>The Potential for Altruism</a:t>
            </a:r>
            <a:endParaRPr lang="en-US" dirty="0"/>
          </a:p>
        </p:txBody>
      </p:sp>
      <p:sp>
        <p:nvSpPr>
          <p:cNvPr id="3" name="Content Placeholder 2">
            <a:extLst>
              <a:ext uri="{FF2B5EF4-FFF2-40B4-BE49-F238E27FC236}">
                <a16:creationId xmlns:a16="http://schemas.microsoft.com/office/drawing/2014/main" id="{4E1F1154-F54D-4D3F-81E0-38D7E4FA4279}"/>
              </a:ext>
            </a:extLst>
          </p:cNvPr>
          <p:cNvSpPr>
            <a:spLocks noGrp="1"/>
          </p:cNvSpPr>
          <p:nvPr>
            <p:ph idx="1"/>
          </p:nvPr>
        </p:nvSpPr>
        <p:spPr/>
        <p:txBody>
          <a:bodyPr>
            <a:normAutofit fontScale="85000" lnSpcReduction="10000"/>
          </a:bodyPr>
          <a:lstStyle/>
          <a:p>
            <a:pPr marL="0" indent="0">
              <a:buNone/>
            </a:pPr>
            <a:r>
              <a:rPr lang="en-US" b="1" dirty="0" err="1"/>
              <a:t>Michtav</a:t>
            </a:r>
            <a:r>
              <a:rPr lang="en-US" b="1" dirty="0"/>
              <a:t> </a:t>
            </a:r>
            <a:r>
              <a:rPr lang="en-US" b="1" dirty="0" err="1"/>
              <a:t>MaEliyahu</a:t>
            </a:r>
            <a:r>
              <a:rPr lang="en-US" b="1" dirty="0"/>
              <a:t> Section 1 Page 32</a:t>
            </a:r>
            <a:endParaRPr lang="en-US" b="0" i="0" dirty="0">
              <a:solidFill>
                <a:srgbClr val="000000"/>
              </a:solidFill>
              <a:effectLst/>
              <a:latin typeface="Times New Roman" panose="02020603050405020304" pitchFamily="18" charset="0"/>
            </a:endParaRPr>
          </a:p>
          <a:p>
            <a:pPr marL="0" indent="0" algn="r" rtl="1">
              <a:buNone/>
            </a:pPr>
            <a:r>
              <a:rPr lang="he-IL" b="0" i="0" dirty="0">
                <a:solidFill>
                  <a:srgbClr val="000000"/>
                </a:solidFill>
                <a:effectLst/>
                <a:latin typeface="Times New Roman" panose="02020603050405020304" pitchFamily="18" charset="0"/>
              </a:rPr>
              <a:t>כי עלינו לחקר ולהתבונן ולצייר לעצמנו את הנהגתו יתברך על פי המדות והכחות אשר שם ה' בנו, הרי לשם כך ניתנו לנו כדי לחשוב ולהתבונן על ידם, ועל זה נאמר "בצלם אלקים עשה את האדם", שהוא נברא בכחות גשמיים ורוחניים המקבילים למדות העליונות המתגלות בהשגחתו והנהגתו יתברך את הנבראים, כדי שהאדם יוכל להשיגן.</a:t>
            </a:r>
            <a:endParaRPr lang="en-CA" b="0" i="0" dirty="0">
              <a:solidFill>
                <a:srgbClr val="000000"/>
              </a:solidFill>
              <a:effectLst/>
              <a:latin typeface="Times New Roman" panose="02020603050405020304" pitchFamily="18" charset="0"/>
            </a:endParaRPr>
          </a:p>
          <a:p>
            <a:pPr marL="0" indent="0" algn="just">
              <a:buNone/>
            </a:pPr>
            <a:r>
              <a:rPr lang="en-US" dirty="0"/>
              <a:t>For we must study and observe and imagine for ourselves His leadership may He be blessed according to the virtues and powers which Gd has </a:t>
            </a:r>
            <a:r>
              <a:rPr lang="en-CA" dirty="0"/>
              <a:t>put in</a:t>
            </a:r>
            <a:r>
              <a:rPr lang="en-US" dirty="0"/>
              <a:t> us, for that purpose they were given to us, to think and observe through them,  upon this it is said “in the form of G-d He made man," that he was created with physical and spiritual power which parallel His divine attributes which are revealed by His providence and  </a:t>
            </a:r>
            <a:r>
              <a:rPr lang="en-US" dirty="0" err="1"/>
              <a:t>and</a:t>
            </a:r>
            <a:r>
              <a:rPr lang="en-US" dirty="0"/>
              <a:t> leadership may He be blessed of the creations, so that man can attain them.</a:t>
            </a:r>
          </a:p>
        </p:txBody>
      </p:sp>
    </p:spTree>
    <p:extLst>
      <p:ext uri="{BB962C8B-B14F-4D97-AF65-F5344CB8AC3E}">
        <p14:creationId xmlns:p14="http://schemas.microsoft.com/office/powerpoint/2010/main" val="1554469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3FAD-6FA1-4331-9988-BC35AFAFD1BE}"/>
              </a:ext>
            </a:extLst>
          </p:cNvPr>
          <p:cNvSpPr>
            <a:spLocks noGrp="1"/>
          </p:cNvSpPr>
          <p:nvPr>
            <p:ph type="title"/>
          </p:nvPr>
        </p:nvSpPr>
        <p:spPr/>
        <p:txBody>
          <a:bodyPr/>
          <a:lstStyle/>
          <a:p>
            <a:r>
              <a:rPr lang="en-US" dirty="0"/>
              <a:t>Review- What is the </a:t>
            </a:r>
            <a:r>
              <a:rPr lang="he-IL" dirty="0"/>
              <a:t>צלם אלוקים</a:t>
            </a:r>
            <a:r>
              <a:rPr lang="en-US" dirty="0"/>
              <a:t>?	</a:t>
            </a:r>
          </a:p>
        </p:txBody>
      </p:sp>
      <p:sp>
        <p:nvSpPr>
          <p:cNvPr id="3" name="Content Placeholder 2">
            <a:extLst>
              <a:ext uri="{FF2B5EF4-FFF2-40B4-BE49-F238E27FC236}">
                <a16:creationId xmlns:a16="http://schemas.microsoft.com/office/drawing/2014/main" id="{AD3AE3EB-6F93-4CC5-A266-2EEDC57EDF1B}"/>
              </a:ext>
            </a:extLst>
          </p:cNvPr>
          <p:cNvSpPr>
            <a:spLocks noGrp="1"/>
          </p:cNvSpPr>
          <p:nvPr>
            <p:ph idx="1"/>
          </p:nvPr>
        </p:nvSpPr>
        <p:spPr/>
        <p:txBody>
          <a:bodyPr/>
          <a:lstStyle/>
          <a:p>
            <a:r>
              <a:rPr lang="en-US" dirty="0"/>
              <a:t>Rambam- Cognitive Approach</a:t>
            </a:r>
          </a:p>
          <a:p>
            <a:pPr lvl="1"/>
            <a:r>
              <a:rPr lang="en-US" dirty="0"/>
              <a:t>Defining Characteristic of Humanity- Intellect. Human Accomplishment- Understanding</a:t>
            </a:r>
          </a:p>
          <a:p>
            <a:r>
              <a:rPr lang="en-US" dirty="0"/>
              <a:t>Moral Approach</a:t>
            </a:r>
          </a:p>
          <a:p>
            <a:pPr lvl="1"/>
            <a:r>
              <a:rPr lang="en-US" dirty="0"/>
              <a:t>Free Choice- R’ Meir Simcha of </a:t>
            </a:r>
            <a:r>
              <a:rPr lang="en-US" dirty="0" err="1"/>
              <a:t>Dvinsk</a:t>
            </a:r>
            <a:r>
              <a:rPr lang="en-US" dirty="0"/>
              <a:t>- we use our cognitive abilities to make moral decisions.</a:t>
            </a:r>
          </a:p>
          <a:p>
            <a:pPr lvl="2"/>
            <a:r>
              <a:rPr lang="en-US" dirty="0"/>
              <a:t>Rabbi </a:t>
            </a:r>
            <a:r>
              <a:rPr lang="en-US" dirty="0" err="1"/>
              <a:t>Lamm</a:t>
            </a:r>
            <a:r>
              <a:rPr lang="en-US" dirty="0"/>
              <a:t>- </a:t>
            </a:r>
            <a:r>
              <a:rPr lang="he-IL" dirty="0"/>
              <a:t>מותר האדם מן הבהמה "אין"</a:t>
            </a:r>
            <a:r>
              <a:rPr lang="en-US" dirty="0"/>
              <a:t>- The advantage of the human over the animal is the ability to say No!</a:t>
            </a:r>
          </a:p>
          <a:p>
            <a:pPr lvl="1"/>
            <a:r>
              <a:rPr lang="en-US" dirty="0"/>
              <a:t>R’ </a:t>
            </a:r>
            <a:r>
              <a:rPr lang="en-US" dirty="0" err="1"/>
              <a:t>Dessler</a:t>
            </a:r>
            <a:r>
              <a:rPr lang="en-US" dirty="0"/>
              <a:t>- Altruism- We can emulate the benevolence Hashem demonstrates in running the world</a:t>
            </a:r>
          </a:p>
        </p:txBody>
      </p:sp>
    </p:spTree>
    <p:extLst>
      <p:ext uri="{BB962C8B-B14F-4D97-AF65-F5344CB8AC3E}">
        <p14:creationId xmlns:p14="http://schemas.microsoft.com/office/powerpoint/2010/main" val="1315498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88957-C0EB-48C1-A945-84B0757D25D4}"/>
              </a:ext>
            </a:extLst>
          </p:cNvPr>
          <p:cNvSpPr>
            <a:spLocks noGrp="1"/>
          </p:cNvSpPr>
          <p:nvPr>
            <p:ph type="title"/>
          </p:nvPr>
        </p:nvSpPr>
        <p:spPr/>
        <p:txBody>
          <a:bodyPr/>
          <a:lstStyle/>
          <a:p>
            <a:r>
              <a:rPr lang="en-CA" dirty="0"/>
              <a:t>IT Seems Like There is More</a:t>
            </a:r>
            <a:endParaRPr lang="en-US" dirty="0"/>
          </a:p>
        </p:txBody>
      </p:sp>
      <p:sp>
        <p:nvSpPr>
          <p:cNvPr id="3" name="Content Placeholder 2">
            <a:extLst>
              <a:ext uri="{FF2B5EF4-FFF2-40B4-BE49-F238E27FC236}">
                <a16:creationId xmlns:a16="http://schemas.microsoft.com/office/drawing/2014/main" id="{2157FCB2-893C-4B9A-8771-6EB14116274F}"/>
              </a:ext>
            </a:extLst>
          </p:cNvPr>
          <p:cNvSpPr>
            <a:spLocks noGrp="1"/>
          </p:cNvSpPr>
          <p:nvPr>
            <p:ph idx="1"/>
          </p:nvPr>
        </p:nvSpPr>
        <p:spPr/>
        <p:txBody>
          <a:bodyPr/>
          <a:lstStyle/>
          <a:p>
            <a:pPr marL="0" indent="0" algn="l">
              <a:buNone/>
            </a:pPr>
            <a:r>
              <a:rPr lang="en-US" dirty="0" err="1"/>
              <a:t>Avot</a:t>
            </a:r>
            <a:r>
              <a:rPr lang="en-US" dirty="0"/>
              <a:t> 3:14</a:t>
            </a:r>
          </a:p>
          <a:p>
            <a:pPr marL="0" indent="0" algn="r" rtl="1">
              <a:buNone/>
            </a:pPr>
            <a:r>
              <a:rPr lang="he-IL" dirty="0"/>
              <a:t>הוּא הָיָה אוֹמֵר, חָבִיב אָדָם שֶׁנִּבְרָא בְצֶלֶם. חִבָּה יְתֵרָה נוֹדַעַת לוֹ שֶׁנִּבְרָא בְצֶלֶם, שֶׁנֶּאֱמַר (</a:t>
            </a:r>
            <a:r>
              <a:rPr lang="he-IL" dirty="0">
                <a:hlinkClick r:id="rId2"/>
              </a:rPr>
              <a:t>בראשית ט</a:t>
            </a:r>
            <a:r>
              <a:rPr lang="he-IL" dirty="0"/>
              <a:t>) כִּי בְּצֶלֶם אֱלֹקִים עָשָׂה אֶת הָאָדָם.</a:t>
            </a:r>
            <a:endParaRPr lang="en-US" dirty="0"/>
          </a:p>
          <a:p>
            <a:pPr marL="0" indent="0" algn="l">
              <a:buNone/>
            </a:pPr>
            <a:r>
              <a:rPr lang="en-US" dirty="0"/>
              <a:t>He would say, Man is precious in that he was created in the “form”. This abundant love was told to him that he was created in “form”, as it says (</a:t>
            </a:r>
            <a:r>
              <a:rPr lang="en-US" dirty="0" err="1"/>
              <a:t>Bereishit</a:t>
            </a:r>
            <a:r>
              <a:rPr lang="en-US" dirty="0"/>
              <a:t> 9), for in the form of G-d, He created Man</a:t>
            </a:r>
          </a:p>
          <a:p>
            <a:pPr marL="0" indent="0" algn="r" rtl="1">
              <a:buNone/>
            </a:pPr>
            <a:endParaRPr lang="en-US" dirty="0"/>
          </a:p>
        </p:txBody>
      </p:sp>
    </p:spTree>
    <p:extLst>
      <p:ext uri="{BB962C8B-B14F-4D97-AF65-F5344CB8AC3E}">
        <p14:creationId xmlns:p14="http://schemas.microsoft.com/office/powerpoint/2010/main" val="2415055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202B4-89E2-4041-801A-B8791687D72D}"/>
              </a:ext>
            </a:extLst>
          </p:cNvPr>
          <p:cNvSpPr>
            <a:spLocks noGrp="1"/>
          </p:cNvSpPr>
          <p:nvPr>
            <p:ph type="title"/>
          </p:nvPr>
        </p:nvSpPr>
        <p:spPr/>
        <p:txBody>
          <a:bodyPr/>
          <a:lstStyle/>
          <a:p>
            <a:r>
              <a:rPr lang="en-CA" dirty="0"/>
              <a:t>IT Seems Like There is More</a:t>
            </a:r>
            <a:endParaRPr lang="en-US" dirty="0"/>
          </a:p>
        </p:txBody>
      </p:sp>
      <p:sp>
        <p:nvSpPr>
          <p:cNvPr id="3" name="Content Placeholder 2">
            <a:extLst>
              <a:ext uri="{FF2B5EF4-FFF2-40B4-BE49-F238E27FC236}">
                <a16:creationId xmlns:a16="http://schemas.microsoft.com/office/drawing/2014/main" id="{566F6491-9257-4F3C-971C-729D187AD243}"/>
              </a:ext>
            </a:extLst>
          </p:cNvPr>
          <p:cNvSpPr>
            <a:spLocks noGrp="1"/>
          </p:cNvSpPr>
          <p:nvPr>
            <p:ph idx="1"/>
          </p:nvPr>
        </p:nvSpPr>
        <p:spPr>
          <a:xfrm>
            <a:off x="600075" y="2015732"/>
            <a:ext cx="11068050" cy="3450613"/>
          </a:xfrm>
        </p:spPr>
        <p:txBody>
          <a:bodyPr>
            <a:noAutofit/>
          </a:bodyPr>
          <a:lstStyle/>
          <a:p>
            <a:pPr marL="0" indent="0">
              <a:buNone/>
            </a:pPr>
            <a:r>
              <a:rPr lang="en-US" sz="1600" b="1" dirty="0" err="1"/>
              <a:t>Mekhilta</a:t>
            </a:r>
            <a:r>
              <a:rPr lang="en-US" sz="1600" b="1" dirty="0"/>
              <a:t> </a:t>
            </a:r>
            <a:r>
              <a:rPr lang="en-US" sz="1600" b="1" dirty="0" err="1"/>
              <a:t>d'Rabbi</a:t>
            </a:r>
            <a:r>
              <a:rPr lang="en-US" sz="1600" b="1" dirty="0"/>
              <a:t> </a:t>
            </a:r>
            <a:r>
              <a:rPr lang="en-US" sz="1600" b="1" dirty="0" err="1"/>
              <a:t>Yishmael</a:t>
            </a:r>
            <a:r>
              <a:rPr lang="en-US" sz="1600" b="1" dirty="0"/>
              <a:t> 20:14 (tr. Rabbi Shraga Silverstein)</a:t>
            </a:r>
            <a:endParaRPr lang="en-CA" sz="1600" b="1" dirty="0"/>
          </a:p>
          <a:p>
            <a:pPr marL="0" indent="0" algn="just" rtl="1">
              <a:spcBef>
                <a:spcPts val="100"/>
              </a:spcBef>
              <a:buNone/>
            </a:pPr>
            <a:r>
              <a:rPr lang="he-IL" sz="1600" dirty="0"/>
              <a:t>כיצד נתנו עשרת הדברות? ה' על לוח זה וה' על לוח זה. כתיב "אנכי ה' אלקיך" וכנגדו "לא תרצח", מגיד הכתוב שכל מי ששופך דם – מעלה עליו הכתוב כאלו ממעט בדמות המלך; משל למלך בשר ודם שנכנס למדינה, והעמיד לו איקונות ועשה לו צלמים וטבעו לו מטבעות; לאחר זמן כפו לו איקונותיו, שברו לו צלמיו ובטלו לו מטבעותיו ומיעטו בדמותו של מלך; כך, </a:t>
            </a:r>
            <a:r>
              <a:rPr lang="he-IL" sz="1600" b="1" dirty="0"/>
              <a:t>כל מי שהוא שופך דמים – מעלה עליו הכתוב כאלו ממעט בדמות המלך</a:t>
            </a:r>
            <a:r>
              <a:rPr lang="he-IL" sz="1600" dirty="0"/>
              <a:t>, שנ' (</a:t>
            </a:r>
            <a:r>
              <a:rPr lang="he-IL" sz="1600" dirty="0">
                <a:hlinkClick r:id="rId2"/>
              </a:rPr>
              <a:t>בראשית ט ו</a:t>
            </a:r>
            <a:r>
              <a:rPr lang="he-IL" sz="1600" dirty="0"/>
              <a:t>) "שֹׁפֵךְ דַּם הָאָדָם בָּאָדָם דָּמוֹ יִשָּׁפֵךְ – כִּי בְּצֶלֶם אֱלֹהִים עָשָׂה אֶת הָאָדָם".</a:t>
            </a:r>
            <a:endParaRPr lang="en-CA" sz="1600" dirty="0"/>
          </a:p>
          <a:p>
            <a:pPr marL="0" indent="0" algn="just">
              <a:spcBef>
                <a:spcPts val="100"/>
              </a:spcBef>
              <a:buNone/>
            </a:pPr>
            <a:r>
              <a:rPr lang="en-US" sz="1600" dirty="0"/>
              <a:t>How were the Ten Commandments given? Five on one tablet and five on the other. "I am the Lord your G d," and opposite it "You shall not kill," whereby Scripture apprises us that spilling blood is tantamount to "diminishing" the likeness of the King. An analogy: A king of flesh and blood enters a province, sets up statues of himself, makes images of himself, and mints coins in his likeness. After some time, they upset his statues, break his images, devalue his coins — and "diminish" the likeness of the king</a:t>
            </a:r>
            <a:r>
              <a:rPr lang="en-US" sz="1600" b="1" dirty="0"/>
              <a:t>. Likewise, Scripture equates spilling blood to "diminishing" the likeness of the King</a:t>
            </a:r>
            <a:r>
              <a:rPr lang="en-US" sz="1600" dirty="0"/>
              <a:t>, as it is written (</a:t>
            </a:r>
            <a:r>
              <a:rPr lang="en-US" sz="1600" dirty="0">
                <a:hlinkClick r:id="rId2"/>
              </a:rPr>
              <a:t>Genesis 9:6</a:t>
            </a:r>
            <a:r>
              <a:rPr lang="en-US" sz="1600" dirty="0"/>
              <a:t>) "One who spills the blood of man … (For in the image of G d did He make man.")</a:t>
            </a:r>
            <a:endParaRPr lang="en-CA" sz="1600" dirty="0"/>
          </a:p>
        </p:txBody>
      </p:sp>
    </p:spTree>
    <p:extLst>
      <p:ext uri="{BB962C8B-B14F-4D97-AF65-F5344CB8AC3E}">
        <p14:creationId xmlns:p14="http://schemas.microsoft.com/office/powerpoint/2010/main" val="1393275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E8FBF-E4F3-405E-890D-7F4E9BF1F342}"/>
              </a:ext>
            </a:extLst>
          </p:cNvPr>
          <p:cNvSpPr>
            <a:spLocks noGrp="1"/>
          </p:cNvSpPr>
          <p:nvPr>
            <p:ph type="title"/>
          </p:nvPr>
        </p:nvSpPr>
        <p:spPr/>
        <p:txBody>
          <a:bodyPr/>
          <a:lstStyle/>
          <a:p>
            <a:r>
              <a:rPr lang="en-US" dirty="0"/>
              <a:t>2</a:t>
            </a:r>
            <a:r>
              <a:rPr lang="en-US" baseline="30000" dirty="0"/>
              <a:t>nd</a:t>
            </a:r>
            <a:r>
              <a:rPr lang="en-US" dirty="0"/>
              <a:t> Telling of the creation of Man</a:t>
            </a:r>
          </a:p>
        </p:txBody>
      </p:sp>
      <p:graphicFrame>
        <p:nvGraphicFramePr>
          <p:cNvPr id="4" name="Table 4">
            <a:extLst>
              <a:ext uri="{FF2B5EF4-FFF2-40B4-BE49-F238E27FC236}">
                <a16:creationId xmlns:a16="http://schemas.microsoft.com/office/drawing/2014/main" id="{93546210-2724-498D-90A3-192571DF9CFF}"/>
              </a:ext>
            </a:extLst>
          </p:cNvPr>
          <p:cNvGraphicFramePr>
            <a:graphicFrameLocks noGrp="1"/>
          </p:cNvGraphicFramePr>
          <p:nvPr>
            <p:ph idx="1"/>
            <p:extLst>
              <p:ext uri="{D42A27DB-BD31-4B8C-83A1-F6EECF244321}">
                <p14:modId xmlns:p14="http://schemas.microsoft.com/office/powerpoint/2010/main" val="891298359"/>
              </p:ext>
            </p:extLst>
          </p:nvPr>
        </p:nvGraphicFramePr>
        <p:xfrm>
          <a:off x="1450975" y="2016125"/>
          <a:ext cx="9604374" cy="1603375"/>
        </p:xfrm>
        <a:graphic>
          <a:graphicData uri="http://schemas.openxmlformats.org/drawingml/2006/table">
            <a:tbl>
              <a:tblPr firstRow="1" bandRow="1">
                <a:tableStyleId>{5C22544A-7EE6-4342-B048-85BDC9FD1C3A}</a:tableStyleId>
              </a:tblPr>
              <a:tblGrid>
                <a:gridCol w="4802187">
                  <a:extLst>
                    <a:ext uri="{9D8B030D-6E8A-4147-A177-3AD203B41FA5}">
                      <a16:colId xmlns:a16="http://schemas.microsoft.com/office/drawing/2014/main" val="4237526984"/>
                    </a:ext>
                  </a:extLst>
                </a:gridCol>
                <a:gridCol w="4802187">
                  <a:extLst>
                    <a:ext uri="{9D8B030D-6E8A-4147-A177-3AD203B41FA5}">
                      <a16:colId xmlns:a16="http://schemas.microsoft.com/office/drawing/2014/main" val="2594045580"/>
                    </a:ext>
                  </a:extLst>
                </a:gridCol>
              </a:tblGrid>
              <a:tr h="462634">
                <a:tc>
                  <a:txBody>
                    <a:bodyPr/>
                    <a:lstStyle/>
                    <a:p>
                      <a:pPr algn="ctr"/>
                      <a:r>
                        <a:rPr lang="en-US" dirty="0" err="1"/>
                        <a:t>Berieshit</a:t>
                      </a:r>
                      <a:r>
                        <a:rPr lang="en-US" dirty="0"/>
                        <a:t> 2:17</a:t>
                      </a:r>
                    </a:p>
                  </a:txBody>
                  <a:tcPr/>
                </a:tc>
                <a:tc>
                  <a:txBody>
                    <a:bodyPr/>
                    <a:lstStyle/>
                    <a:p>
                      <a:pPr algn="ctr"/>
                      <a:r>
                        <a:rPr lang="he-IL" dirty="0"/>
                        <a:t>בראשית ב:יז</a:t>
                      </a:r>
                      <a:endParaRPr lang="en-US" dirty="0"/>
                    </a:p>
                  </a:txBody>
                  <a:tcPr/>
                </a:tc>
                <a:extLst>
                  <a:ext uri="{0D108BD9-81ED-4DB2-BD59-A6C34878D82A}">
                    <a16:rowId xmlns:a16="http://schemas.microsoft.com/office/drawing/2014/main" val="1358797919"/>
                  </a:ext>
                </a:extLst>
              </a:tr>
              <a:tr h="1140741">
                <a:tc>
                  <a:txBody>
                    <a:bodyPr/>
                    <a:lstStyle/>
                    <a:p>
                      <a:r>
                        <a:rPr lang="en-US" sz="1800" kern="1200" dirty="0">
                          <a:solidFill>
                            <a:schemeClr val="dk1"/>
                          </a:solidFill>
                          <a:effectLst/>
                          <a:latin typeface="+mn-lt"/>
                          <a:ea typeface="+mn-ea"/>
                          <a:cs typeface="+mn-cs"/>
                        </a:rPr>
                        <a:t>the LORD G-d formed man from the dust of the earth. He blew into his nostrils the breath of life, and man became a living being. </a:t>
                      </a:r>
                      <a:endParaRPr lang="en-US" dirty="0"/>
                    </a:p>
                  </a:txBody>
                  <a:tcPr/>
                </a:tc>
                <a:tc>
                  <a:txBody>
                    <a:bodyPr/>
                    <a:lstStyle/>
                    <a:p>
                      <a:pPr algn="r"/>
                      <a:r>
                        <a:rPr lang="en-US" sz="1800" kern="1200" dirty="0">
                          <a:solidFill>
                            <a:schemeClr val="dk1"/>
                          </a:solidFill>
                          <a:effectLst/>
                          <a:latin typeface="+mn-lt"/>
                          <a:ea typeface="+mn-ea"/>
                          <a:cs typeface="+mn-cs"/>
                        </a:rPr>
                        <a:t>.  </a:t>
                      </a:r>
                      <a:r>
                        <a:rPr lang="he-IL" sz="1800" b="1" kern="1200" dirty="0">
                          <a:solidFill>
                            <a:schemeClr val="dk1"/>
                          </a:solidFill>
                          <a:effectLst/>
                          <a:latin typeface="+mn-lt"/>
                          <a:ea typeface="+mn-ea"/>
                          <a:cs typeface="+mn-cs"/>
                        </a:rPr>
                        <a:t>ז</a:t>
                      </a:r>
                      <a:r>
                        <a:rPr lang="he-IL" sz="1800" kern="1200" dirty="0">
                          <a:solidFill>
                            <a:schemeClr val="dk1"/>
                          </a:solidFill>
                          <a:effectLst/>
                          <a:latin typeface="+mn-lt"/>
                          <a:ea typeface="+mn-ea"/>
                          <a:cs typeface="+mn-cs"/>
                        </a:rPr>
                        <a:t> וַיִּיצֶר ה’ אֱלֹקִים אֶת-הָאָדָם, עָפָר מִן-הָאֲדָמָה, וַיִּפַּח בְּאַפָּיו, נִשְׁמַת חַיִּים; וַיְהִי הָאָדָם, לְנֶפֶשׁ חַיָּה</a:t>
                      </a:r>
                      <a:endParaRPr lang="en-US" dirty="0"/>
                    </a:p>
                  </a:txBody>
                  <a:tcPr/>
                </a:tc>
                <a:extLst>
                  <a:ext uri="{0D108BD9-81ED-4DB2-BD59-A6C34878D82A}">
                    <a16:rowId xmlns:a16="http://schemas.microsoft.com/office/drawing/2014/main" val="2587009050"/>
                  </a:ext>
                </a:extLst>
              </a:tr>
            </a:tbl>
          </a:graphicData>
        </a:graphic>
      </p:graphicFrame>
      <p:sp>
        <p:nvSpPr>
          <p:cNvPr id="5" name="TextBox 4">
            <a:extLst>
              <a:ext uri="{FF2B5EF4-FFF2-40B4-BE49-F238E27FC236}">
                <a16:creationId xmlns:a16="http://schemas.microsoft.com/office/drawing/2014/main" id="{C299E2E8-3C56-43C1-A5D2-376C4B4FCC04}"/>
              </a:ext>
            </a:extLst>
          </p:cNvPr>
          <p:cNvSpPr txBox="1"/>
          <p:nvPr/>
        </p:nvSpPr>
        <p:spPr>
          <a:xfrm>
            <a:off x="1450975" y="4143375"/>
            <a:ext cx="9603879" cy="1754326"/>
          </a:xfrm>
          <a:prstGeom prst="rect">
            <a:avLst/>
          </a:prstGeom>
          <a:noFill/>
        </p:spPr>
        <p:txBody>
          <a:bodyPr wrap="square" rtlCol="0">
            <a:spAutoFit/>
          </a:bodyPr>
          <a:lstStyle/>
          <a:p>
            <a:r>
              <a:rPr lang="en-US" dirty="0"/>
              <a:t>Dialectic- 1) Body from the Dust 2) Soul from G-d’s Breath</a:t>
            </a:r>
          </a:p>
          <a:p>
            <a:endParaRPr lang="en-US" dirty="0"/>
          </a:p>
          <a:p>
            <a:r>
              <a:rPr lang="en-US" b="1" dirty="0" err="1"/>
              <a:t>Ramban</a:t>
            </a:r>
            <a:r>
              <a:rPr lang="en-US" b="1" dirty="0"/>
              <a:t> ibid.</a:t>
            </a:r>
          </a:p>
          <a:p>
            <a:pPr algn="r" rtl="1"/>
            <a:r>
              <a:rPr lang="he-IL" dirty="0"/>
              <a:t>אבל היא רוח השם הגדול מפיו דעת ותבונה כי הנופח באפי אחר מנשמתו יתן בו</a:t>
            </a:r>
            <a:endParaRPr lang="en-US" b="1" dirty="0"/>
          </a:p>
          <a:p>
            <a:pPr algn="l"/>
            <a:r>
              <a:rPr lang="en-US" dirty="0"/>
              <a:t>Rather, it is the spirit of the Great Name from His mouth of knowledge and understanding. For one who blows into another’s nostril put [breath] into him from his soul.</a:t>
            </a:r>
          </a:p>
        </p:txBody>
      </p:sp>
    </p:spTree>
    <p:extLst>
      <p:ext uri="{BB962C8B-B14F-4D97-AF65-F5344CB8AC3E}">
        <p14:creationId xmlns:p14="http://schemas.microsoft.com/office/powerpoint/2010/main" val="495312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F9C05-C680-4CCB-BE27-A82C872A51EE}"/>
              </a:ext>
            </a:extLst>
          </p:cNvPr>
          <p:cNvSpPr>
            <a:spLocks noGrp="1"/>
          </p:cNvSpPr>
          <p:nvPr>
            <p:ph type="title"/>
          </p:nvPr>
        </p:nvSpPr>
        <p:spPr/>
        <p:txBody>
          <a:bodyPr/>
          <a:lstStyle/>
          <a:p>
            <a:r>
              <a:rPr lang="he-IL" dirty="0"/>
              <a:t>וייצר</a:t>
            </a:r>
            <a:r>
              <a:rPr lang="en-US" dirty="0"/>
              <a:t>- Double Creation	</a:t>
            </a:r>
          </a:p>
        </p:txBody>
      </p:sp>
      <p:sp>
        <p:nvSpPr>
          <p:cNvPr id="3" name="Content Placeholder 2">
            <a:extLst>
              <a:ext uri="{FF2B5EF4-FFF2-40B4-BE49-F238E27FC236}">
                <a16:creationId xmlns:a16="http://schemas.microsoft.com/office/drawing/2014/main" id="{8D5D165B-4B24-4B98-9DD1-91AF84F6E7E6}"/>
              </a:ext>
            </a:extLst>
          </p:cNvPr>
          <p:cNvSpPr>
            <a:spLocks noGrp="1"/>
          </p:cNvSpPr>
          <p:nvPr>
            <p:ph idx="1"/>
          </p:nvPr>
        </p:nvSpPr>
        <p:spPr/>
        <p:txBody>
          <a:bodyPr>
            <a:normAutofit fontScale="92500" lnSpcReduction="20000"/>
          </a:bodyPr>
          <a:lstStyle/>
          <a:p>
            <a:r>
              <a:rPr lang="en-US" dirty="0"/>
              <a:t>The Midrash (</a:t>
            </a:r>
            <a:r>
              <a:rPr lang="en-US" dirty="0" err="1"/>
              <a:t>Berieshit</a:t>
            </a:r>
            <a:r>
              <a:rPr lang="en-US" dirty="0"/>
              <a:t> Rabbah 84) sees in the word </a:t>
            </a:r>
            <a:r>
              <a:rPr lang="he-IL" dirty="0"/>
              <a:t>וייצר</a:t>
            </a:r>
            <a:r>
              <a:rPr lang="en-US" dirty="0"/>
              <a:t> a “double creation” within Humanity</a:t>
            </a:r>
          </a:p>
          <a:p>
            <a:pPr marL="0" indent="0" algn="just" rtl="1">
              <a:buNone/>
            </a:pPr>
            <a:r>
              <a:rPr lang="he-IL" dirty="0"/>
              <a:t>וַיִּיצֶר שְׁתֵּי יְצִירוֹת, יְצִירָה מִן הַתַּחְתּוֹנִים וִיצִירָה מִן הָעֶלְיוֹנִים. רַבִּי יְהוֹשֻׁעַ בַּר נְחֶמְיָה בְּשֵׁם רַבִּי חֲנִינָא בַּר יִצְחָק וְרַבָּנָן בְּשֵׁם רַבִּי אֱלִיעֶזֶר, בָּרָא בוֹ ד' בְּרִיּוֹת מִלְמַעְלָן וְד' מִלְמַטָּן, אוֹכֵל וְשׁוֹתֶה כִּבְהֵמָה, פָּרָה וְרָבָה כִּבְהֵמָה, מַטִּיל גְּלָלִים כִּבְהֵמָה, וּמֵת כִּבְהֵמָה. מִלְּמַעְלָה, עוֹמֵד כְּמַלְאֲכֵי הַשָּׁרֵת, מְדַבֵּר, וּמֵבִין, וְרוֹאֶה, כְּמַלְאֲכֵי הַשָּׁרֵת. וּבְהֵמָה אֵינָהּ רוֹאָה, אֶתְמְהָא. אֶלָּא זֶה מְצַדֵּד</a:t>
            </a:r>
            <a:endParaRPr lang="en-US" dirty="0"/>
          </a:p>
          <a:p>
            <a:pPr lvl="1"/>
            <a:r>
              <a:rPr lang="en-US" b="1" dirty="0"/>
              <a:t>1</a:t>
            </a:r>
            <a:r>
              <a:rPr lang="en-US" b="1" baseline="30000" dirty="0"/>
              <a:t>st</a:t>
            </a:r>
            <a:r>
              <a:rPr lang="en-US" b="1" dirty="0"/>
              <a:t> </a:t>
            </a:r>
            <a:r>
              <a:rPr lang="he-IL" sz="1900" b="1" dirty="0"/>
              <a:t>דרשה</a:t>
            </a:r>
            <a:r>
              <a:rPr lang="en-US" sz="1900" b="1" dirty="0"/>
              <a:t>- </a:t>
            </a:r>
            <a:r>
              <a:rPr lang="he-IL" sz="1900" b="1" dirty="0"/>
              <a:t>יצירה מן העליונים</a:t>
            </a:r>
            <a:r>
              <a:rPr lang="en-US" sz="1900" b="1" dirty="0"/>
              <a:t> and </a:t>
            </a:r>
            <a:r>
              <a:rPr lang="he-IL" sz="1900" b="1" dirty="0"/>
              <a:t>יצירה מן התחתונים</a:t>
            </a:r>
            <a:r>
              <a:rPr lang="en-US" sz="1900" b="1" dirty="0"/>
              <a:t>- </a:t>
            </a:r>
            <a:r>
              <a:rPr lang="en-US" sz="1900" dirty="0"/>
              <a:t>Between angels and animals</a:t>
            </a:r>
            <a:endParaRPr lang="en-US" sz="1900" b="1" dirty="0"/>
          </a:p>
          <a:p>
            <a:pPr lvl="2"/>
            <a:r>
              <a:rPr lang="he-IL" sz="1900" dirty="0"/>
              <a:t>יצירה מן העליונים</a:t>
            </a:r>
            <a:r>
              <a:rPr lang="en-US" sz="1900" dirty="0"/>
              <a:t>- creation from the upper realms- 1) Standing Upright 2) Speech 3) Understanding 4)Peripheral  Vision</a:t>
            </a:r>
          </a:p>
          <a:p>
            <a:pPr lvl="2"/>
            <a:r>
              <a:rPr lang="he-IL" sz="1900" dirty="0"/>
              <a:t>יצירה מן התחתונים</a:t>
            </a:r>
            <a:r>
              <a:rPr lang="en-US" sz="1900" dirty="0"/>
              <a:t>- 1) Eating and Drinking 2) Reproduction 3) Defecation</a:t>
            </a:r>
          </a:p>
          <a:p>
            <a:pPr marL="0" indent="0" algn="r" rtl="1">
              <a:buNone/>
            </a:pPr>
            <a:endParaRPr lang="en-US" dirty="0"/>
          </a:p>
        </p:txBody>
      </p:sp>
    </p:spTree>
    <p:extLst>
      <p:ext uri="{BB962C8B-B14F-4D97-AF65-F5344CB8AC3E}">
        <p14:creationId xmlns:p14="http://schemas.microsoft.com/office/powerpoint/2010/main" val="2535670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F933F-95AB-4752-8917-B8FA74213D9B}"/>
              </a:ext>
            </a:extLst>
          </p:cNvPr>
          <p:cNvSpPr>
            <a:spLocks noGrp="1"/>
          </p:cNvSpPr>
          <p:nvPr>
            <p:ph type="title"/>
          </p:nvPr>
        </p:nvSpPr>
        <p:spPr/>
        <p:txBody>
          <a:bodyPr/>
          <a:lstStyle/>
          <a:p>
            <a:r>
              <a:rPr lang="he-IL" dirty="0"/>
              <a:t>וייצר</a:t>
            </a:r>
            <a:r>
              <a:rPr lang="en-US" dirty="0"/>
              <a:t>- Double Creation	</a:t>
            </a:r>
          </a:p>
        </p:txBody>
      </p:sp>
      <p:sp>
        <p:nvSpPr>
          <p:cNvPr id="3" name="Content Placeholder 2">
            <a:extLst>
              <a:ext uri="{FF2B5EF4-FFF2-40B4-BE49-F238E27FC236}">
                <a16:creationId xmlns:a16="http://schemas.microsoft.com/office/drawing/2014/main" id="{C1EEB60D-8AD6-4A80-BBE4-C2AD1104A7DF}"/>
              </a:ext>
            </a:extLst>
          </p:cNvPr>
          <p:cNvSpPr>
            <a:spLocks noGrp="1"/>
          </p:cNvSpPr>
          <p:nvPr>
            <p:ph idx="1"/>
          </p:nvPr>
        </p:nvSpPr>
        <p:spPr/>
        <p:txBody>
          <a:bodyPr/>
          <a:lstStyle/>
          <a:p>
            <a:pPr marL="0" indent="0" algn="r" rtl="1">
              <a:buNone/>
            </a:pPr>
            <a:r>
              <a:rPr lang="he-IL" dirty="0"/>
              <a:t>וַיִּיצֶר, שְׁנֵי יְצָרִים, יֵצֶר טוֹב וְיֵצֶר הָרָע</a:t>
            </a:r>
            <a:endParaRPr lang="en-US" dirty="0"/>
          </a:p>
          <a:p>
            <a:r>
              <a:rPr lang="en-US" dirty="0"/>
              <a:t>2</a:t>
            </a:r>
            <a:r>
              <a:rPr lang="en-US" baseline="30000" dirty="0"/>
              <a:t>nd</a:t>
            </a:r>
            <a:r>
              <a:rPr lang="en-US" dirty="0"/>
              <a:t> </a:t>
            </a:r>
            <a:r>
              <a:rPr lang="he-IL" dirty="0"/>
              <a:t>דרשה</a:t>
            </a:r>
            <a:r>
              <a:rPr lang="en-US" dirty="0"/>
              <a:t>- Two Inclinations- The </a:t>
            </a:r>
            <a:r>
              <a:rPr lang="he-IL" dirty="0"/>
              <a:t>יצר טוב</a:t>
            </a:r>
            <a:r>
              <a:rPr lang="en-US" dirty="0"/>
              <a:t> and The </a:t>
            </a:r>
            <a:r>
              <a:rPr lang="he-IL" dirty="0"/>
              <a:t>יצר הרע</a:t>
            </a:r>
            <a:endParaRPr lang="en-US" dirty="0"/>
          </a:p>
          <a:p>
            <a:pPr marL="0" indent="0" algn="r" rtl="1">
              <a:buNone/>
            </a:pPr>
            <a:r>
              <a:rPr lang="he-IL" dirty="0"/>
              <a:t>וַיִּיצֶר ב' יְצִירוֹת, יְצִירָה בָּעוֹלָם הַזֶּה, וִיצִירָה לָעוֹלָם הַבָּא</a:t>
            </a:r>
            <a:endParaRPr lang="en-US" dirty="0"/>
          </a:p>
          <a:p>
            <a:r>
              <a:rPr lang="en-US" dirty="0"/>
              <a:t>3</a:t>
            </a:r>
            <a:r>
              <a:rPr lang="en-US" baseline="30000" dirty="0"/>
              <a:t>rd</a:t>
            </a:r>
            <a:r>
              <a:rPr lang="en-US" dirty="0"/>
              <a:t> </a:t>
            </a:r>
            <a:r>
              <a:rPr lang="he-IL" dirty="0"/>
              <a:t>דרשה</a:t>
            </a:r>
            <a:r>
              <a:rPr lang="en-US" dirty="0"/>
              <a:t>- Two formations: A formation for this world and a formation for the next World</a:t>
            </a:r>
          </a:p>
          <a:p>
            <a:endParaRPr lang="en-US" dirty="0"/>
          </a:p>
          <a:p>
            <a:r>
              <a:rPr lang="en-US" dirty="0"/>
              <a:t>These ideas all speak to a unique human complexity</a:t>
            </a:r>
          </a:p>
          <a:p>
            <a:endParaRPr lang="en-US" dirty="0"/>
          </a:p>
        </p:txBody>
      </p:sp>
    </p:spTree>
    <p:extLst>
      <p:ext uri="{BB962C8B-B14F-4D97-AF65-F5344CB8AC3E}">
        <p14:creationId xmlns:p14="http://schemas.microsoft.com/office/powerpoint/2010/main" val="2946747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DD0AE-FC94-4623-8A23-9304B83E57B0}"/>
              </a:ext>
            </a:extLst>
          </p:cNvPr>
          <p:cNvSpPr>
            <a:spLocks noGrp="1"/>
          </p:cNvSpPr>
          <p:nvPr>
            <p:ph type="title"/>
          </p:nvPr>
        </p:nvSpPr>
        <p:spPr/>
        <p:txBody>
          <a:bodyPr/>
          <a:lstStyle/>
          <a:p>
            <a:r>
              <a:rPr lang="en-CA" dirty="0"/>
              <a:t>The All-Inclusive Human</a:t>
            </a:r>
            <a:endParaRPr lang="en-US" dirty="0"/>
          </a:p>
        </p:txBody>
      </p:sp>
      <p:sp>
        <p:nvSpPr>
          <p:cNvPr id="3" name="Content Placeholder 2">
            <a:extLst>
              <a:ext uri="{FF2B5EF4-FFF2-40B4-BE49-F238E27FC236}">
                <a16:creationId xmlns:a16="http://schemas.microsoft.com/office/drawing/2014/main" id="{A487D7D1-84FD-4DAA-9744-84ACD05B6139}"/>
              </a:ext>
            </a:extLst>
          </p:cNvPr>
          <p:cNvSpPr>
            <a:spLocks noGrp="1"/>
          </p:cNvSpPr>
          <p:nvPr>
            <p:ph idx="1"/>
          </p:nvPr>
        </p:nvSpPr>
        <p:spPr>
          <a:xfrm>
            <a:off x="219075" y="2015732"/>
            <a:ext cx="11830050" cy="3708793"/>
          </a:xfrm>
        </p:spPr>
        <p:txBody>
          <a:bodyPr>
            <a:noAutofit/>
          </a:bodyPr>
          <a:lstStyle/>
          <a:p>
            <a:pPr marL="0" indent="0">
              <a:spcBef>
                <a:spcPts val="100"/>
              </a:spcBef>
              <a:buNone/>
            </a:pPr>
            <a:r>
              <a:rPr lang="en-CA" sz="1500" b="1" dirty="0"/>
              <a:t>Rabbi </a:t>
            </a:r>
            <a:r>
              <a:rPr lang="en-CA" sz="1500" b="1" dirty="0" err="1"/>
              <a:t>Bachaye</a:t>
            </a:r>
            <a:r>
              <a:rPr lang="en-CA" sz="1500" b="1" dirty="0"/>
              <a:t> ben Asher on 1:26 (Al </a:t>
            </a:r>
            <a:r>
              <a:rPr lang="en-CA" sz="1500" b="1" dirty="0" err="1"/>
              <a:t>HaTorah</a:t>
            </a:r>
            <a:r>
              <a:rPr lang="en-CA" sz="1500" b="1" dirty="0"/>
              <a:t> Translation)</a:t>
            </a:r>
          </a:p>
          <a:p>
            <a:pPr marL="0" indent="0" algn="just" rtl="1">
              <a:spcBef>
                <a:spcPts val="100"/>
              </a:spcBef>
              <a:buNone/>
            </a:pPr>
            <a:r>
              <a:rPr lang="he-IL" sz="1500" b="0" i="0" dirty="0">
                <a:solidFill>
                  <a:srgbClr val="000000"/>
                </a:solidFill>
                <a:effectLst/>
                <a:latin typeface="SBLBibLit"/>
              </a:rPr>
              <a:t>ע״ד הפשט נעשה אדם אני והארץ הנזכרת שתוציא הארץ הגוף מיסודיה כאשר עשתה בבהמה וחיה כענין שכתוב וייצר ה׳ אלקים את האדם עפר מן האדמה, ושיפח בו הקב״ה הנשמה העליונה וכענין שכתוב ויפח באפיו נשמת חיים, ופירוש בצלמנו תאר... כדמותנו הוא דמיון הצורה... והכוונה בכתוב שיהיה האדם נעשה בענין שיהיה דומה לעליונים ולתחתונים, לעליונים מצד התואר ולתחתונים מצד הדמות שידמה גופו ממש לעפר</a:t>
            </a:r>
            <a:endParaRPr lang="en-CA" sz="1500" b="0" i="0" dirty="0">
              <a:solidFill>
                <a:srgbClr val="000000"/>
              </a:solidFill>
              <a:effectLst/>
              <a:latin typeface="SBLBibLit"/>
            </a:endParaRPr>
          </a:p>
          <a:p>
            <a:pPr marL="0" indent="0" algn="just">
              <a:spcBef>
                <a:spcPts val="100"/>
              </a:spcBef>
              <a:buNone/>
            </a:pPr>
            <a:r>
              <a:rPr lang="en-US" sz="1500" b="0" i="0" dirty="0">
                <a:solidFill>
                  <a:srgbClr val="000000"/>
                </a:solidFill>
                <a:effectLst/>
                <a:latin typeface="Helvetica" panose="020B0604020202020204" pitchFamily="34" charset="0"/>
              </a:rPr>
              <a:t>According to the plain meaning of the text the subjects of the words "let us make" are God together with the earth. Earth would contribute the body of Man just as it had contributed the bodies of the animals, whereas God would contribute the soul. We have confirmation of this in Genesis 2,7 where the Torah reports “God formed man dust from the earth and He blew into his nostrils a living soul. Thereupon man became a human being." What God "blew" into man's nostrils was a soul which originated in the celestial region. </a:t>
            </a:r>
          </a:p>
          <a:p>
            <a:pPr marL="0" indent="0" algn="just">
              <a:spcBef>
                <a:spcPts val="100"/>
              </a:spcBef>
              <a:buNone/>
            </a:pPr>
            <a:r>
              <a:rPr lang="en-US" sz="1500" b="0" i="0" dirty="0">
                <a:solidFill>
                  <a:srgbClr val="000000"/>
                </a:solidFill>
                <a:effectLst/>
                <a:latin typeface="Helvetica" panose="020B0604020202020204" pitchFamily="34" charset="0"/>
              </a:rPr>
              <a:t>The word </a:t>
            </a:r>
            <a:r>
              <a:rPr lang="he-IL" sz="1500" b="0" i="0" dirty="0">
                <a:solidFill>
                  <a:srgbClr val="000000"/>
                </a:solidFill>
                <a:effectLst/>
                <a:latin typeface="Helvetica" panose="020B0604020202020204" pitchFamily="34" charset="0"/>
              </a:rPr>
              <a:t>בצלמנו </a:t>
            </a:r>
            <a:r>
              <a:rPr lang="en-US" sz="1500" b="0" i="0" dirty="0">
                <a:solidFill>
                  <a:srgbClr val="000000"/>
                </a:solidFill>
                <a:effectLst/>
                <a:latin typeface="Helvetica" panose="020B0604020202020204" pitchFamily="34" charset="0"/>
              </a:rPr>
              <a:t> in our verse describes an attribute…The word </a:t>
            </a:r>
            <a:r>
              <a:rPr lang="he-IL" sz="1500" b="0" i="0" dirty="0">
                <a:solidFill>
                  <a:srgbClr val="000000"/>
                </a:solidFill>
                <a:effectLst/>
                <a:latin typeface="Helvetica" panose="020B0604020202020204" pitchFamily="34" charset="0"/>
              </a:rPr>
              <a:t>כדמותנו </a:t>
            </a:r>
            <a:r>
              <a:rPr lang="en-US" sz="1500" b="0" i="0" dirty="0">
                <a:solidFill>
                  <a:srgbClr val="000000"/>
                </a:solidFill>
                <a:effectLst/>
                <a:latin typeface="Helvetica" panose="020B0604020202020204" pitchFamily="34" charset="0"/>
              </a:rPr>
              <a:t> on the other hand, describes the image. </a:t>
            </a:r>
          </a:p>
          <a:p>
            <a:pPr marL="0" indent="0" algn="just">
              <a:spcBef>
                <a:spcPts val="100"/>
              </a:spcBef>
              <a:buNone/>
            </a:pPr>
            <a:r>
              <a:rPr lang="en-US" sz="1500" b="0" i="0" dirty="0">
                <a:solidFill>
                  <a:srgbClr val="000000"/>
                </a:solidFill>
                <a:effectLst/>
                <a:latin typeface="Helvetica" panose="020B0604020202020204" pitchFamily="34" charset="0"/>
              </a:rPr>
              <a:t>The thrust of the verse is to inform us that man was to resemble the celestial beings as much as possible while at the same time resembling the creatures in the "lower" world. He would resemble the celestial beings by sharing some of their attributes while he would he would resemble the creatures in the "lower" world by his outer appearance, i.e. that his body would appear to be made from earth.</a:t>
            </a:r>
            <a:endParaRPr lang="en-US" sz="1500" dirty="0"/>
          </a:p>
        </p:txBody>
      </p:sp>
    </p:spTree>
    <p:extLst>
      <p:ext uri="{BB962C8B-B14F-4D97-AF65-F5344CB8AC3E}">
        <p14:creationId xmlns:p14="http://schemas.microsoft.com/office/powerpoint/2010/main" val="1585548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D2319-19DF-4144-A36C-4EE0118760FC}"/>
              </a:ext>
            </a:extLst>
          </p:cNvPr>
          <p:cNvSpPr>
            <a:spLocks noGrp="1"/>
          </p:cNvSpPr>
          <p:nvPr>
            <p:ph type="title"/>
          </p:nvPr>
        </p:nvSpPr>
        <p:spPr/>
        <p:txBody>
          <a:bodyPr/>
          <a:lstStyle/>
          <a:p>
            <a:r>
              <a:rPr lang="en-CA" dirty="0"/>
              <a:t>The All Inclusive Human</a:t>
            </a:r>
            <a:endParaRPr lang="en-US" dirty="0"/>
          </a:p>
        </p:txBody>
      </p:sp>
      <p:sp>
        <p:nvSpPr>
          <p:cNvPr id="3" name="Content Placeholder 2">
            <a:extLst>
              <a:ext uri="{FF2B5EF4-FFF2-40B4-BE49-F238E27FC236}">
                <a16:creationId xmlns:a16="http://schemas.microsoft.com/office/drawing/2014/main" id="{D431E084-12BC-4356-A733-9908EA41A4B8}"/>
              </a:ext>
            </a:extLst>
          </p:cNvPr>
          <p:cNvSpPr>
            <a:spLocks noGrp="1"/>
          </p:cNvSpPr>
          <p:nvPr>
            <p:ph idx="1"/>
          </p:nvPr>
        </p:nvSpPr>
        <p:spPr/>
        <p:txBody>
          <a:bodyPr>
            <a:normAutofit/>
          </a:bodyPr>
          <a:lstStyle/>
          <a:p>
            <a:pPr marL="0" indent="0" algn="just">
              <a:buNone/>
            </a:pPr>
            <a:r>
              <a:rPr lang="en-CA" b="1" i="0" dirty="0">
                <a:solidFill>
                  <a:srgbClr val="000000"/>
                </a:solidFill>
                <a:effectLst/>
                <a:latin typeface="Times New Roman" panose="02020603050405020304" pitchFamily="18" charset="0"/>
              </a:rPr>
              <a:t>Don Isaac Abravanel on </a:t>
            </a:r>
            <a:r>
              <a:rPr lang="en-CA" b="1" i="0" dirty="0" err="1">
                <a:solidFill>
                  <a:srgbClr val="000000"/>
                </a:solidFill>
                <a:effectLst/>
                <a:latin typeface="Times New Roman" panose="02020603050405020304" pitchFamily="18" charset="0"/>
              </a:rPr>
              <a:t>Bereishit</a:t>
            </a:r>
            <a:r>
              <a:rPr lang="en-CA" b="1" i="0" dirty="0">
                <a:solidFill>
                  <a:srgbClr val="000000"/>
                </a:solidFill>
                <a:effectLst/>
                <a:latin typeface="Times New Roman" panose="02020603050405020304" pitchFamily="18" charset="0"/>
              </a:rPr>
              <a:t> ibid.</a:t>
            </a:r>
          </a:p>
          <a:p>
            <a:pPr marL="0" indent="0" algn="just" rtl="1">
              <a:buNone/>
            </a:pPr>
            <a:r>
              <a:rPr lang="he-IL" b="0" i="0" dirty="0">
                <a:solidFill>
                  <a:srgbClr val="000000"/>
                </a:solidFill>
                <a:effectLst/>
                <a:latin typeface="Times New Roman" panose="02020603050405020304" pitchFamily="18" charset="0"/>
              </a:rPr>
              <a:t>ענין צלם אלקים הוא, באשר הקב"ה ברא העולם, צריך שימצאו בו כל השלמויות שבעולם ונמצאו גם באדם בהיותו מקבל אותם קבול גשמי. ורק באדם נמצאו כולם. ואולי הוא מלשון צל, הנרשם ונחקק מהדבר העומד נגדו, או שראוי לאדם ללכת אחרי ה' כצל.</a:t>
            </a:r>
            <a:endParaRPr lang="en-CA" b="0" i="0" dirty="0">
              <a:solidFill>
                <a:srgbClr val="000000"/>
              </a:solidFill>
              <a:effectLst/>
              <a:latin typeface="Times New Roman" panose="02020603050405020304" pitchFamily="18" charset="0"/>
            </a:endParaRPr>
          </a:p>
          <a:p>
            <a:pPr marL="0" indent="0" algn="just">
              <a:buNone/>
            </a:pPr>
            <a:r>
              <a:rPr lang="en-US" b="0" i="0" dirty="0">
                <a:solidFill>
                  <a:srgbClr val="000000"/>
                </a:solidFill>
                <a:effectLst/>
                <a:latin typeface="Times New Roman" panose="02020603050405020304" pitchFamily="18" charset="0"/>
              </a:rPr>
              <a:t>The matter of the image of God is, as God created the world, it required all the perfections in the world and the are also found in man in that he accepts them in physical form. And perhaps it is from the language of a shadow, formed and composed from the thing that stands against it, or that a man deserves to follow God as a shadow.</a:t>
            </a:r>
            <a:endParaRPr lang="en-CA" b="0" i="0" dirty="0">
              <a:solidFill>
                <a:srgbClr val="000000"/>
              </a:solidFill>
              <a:effectLst/>
              <a:latin typeface="Times New Roman" panose="02020603050405020304" pitchFamily="18" charset="0"/>
            </a:endParaRPr>
          </a:p>
          <a:p>
            <a:pPr marL="0" indent="0" algn="just">
              <a:buNone/>
            </a:pPr>
            <a:endParaRPr lang="en-US" dirty="0"/>
          </a:p>
        </p:txBody>
      </p:sp>
    </p:spTree>
    <p:extLst>
      <p:ext uri="{BB962C8B-B14F-4D97-AF65-F5344CB8AC3E}">
        <p14:creationId xmlns:p14="http://schemas.microsoft.com/office/powerpoint/2010/main" val="4060896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A40FF-C77C-4E94-B956-8703993274A9}"/>
              </a:ext>
            </a:extLst>
          </p:cNvPr>
          <p:cNvSpPr>
            <a:spLocks noGrp="1"/>
          </p:cNvSpPr>
          <p:nvPr>
            <p:ph type="title"/>
          </p:nvPr>
        </p:nvSpPr>
        <p:spPr/>
        <p:txBody>
          <a:bodyPr/>
          <a:lstStyle/>
          <a:p>
            <a:r>
              <a:rPr lang="en-US" dirty="0"/>
              <a:t>The Primacy of </a:t>
            </a:r>
            <a:r>
              <a:rPr lang="en-US" dirty="0" err="1"/>
              <a:t>Tzelem</a:t>
            </a:r>
            <a:r>
              <a:rPr lang="en-US" dirty="0"/>
              <a:t> </a:t>
            </a:r>
            <a:r>
              <a:rPr lang="en-US" dirty="0" err="1"/>
              <a:t>Elokim</a:t>
            </a:r>
            <a:r>
              <a:rPr lang="en-US" dirty="0"/>
              <a:t> in the Torah</a:t>
            </a:r>
          </a:p>
        </p:txBody>
      </p:sp>
      <p:sp>
        <p:nvSpPr>
          <p:cNvPr id="3" name="Content Placeholder 2">
            <a:extLst>
              <a:ext uri="{FF2B5EF4-FFF2-40B4-BE49-F238E27FC236}">
                <a16:creationId xmlns:a16="http://schemas.microsoft.com/office/drawing/2014/main" id="{856E76F1-6E52-4D77-BCDD-7755373CFEDD}"/>
              </a:ext>
            </a:extLst>
          </p:cNvPr>
          <p:cNvSpPr>
            <a:spLocks noGrp="1"/>
          </p:cNvSpPr>
          <p:nvPr>
            <p:ph idx="1"/>
          </p:nvPr>
        </p:nvSpPr>
        <p:spPr/>
        <p:txBody>
          <a:bodyPr/>
          <a:lstStyle/>
          <a:p>
            <a:pPr marL="0" indent="0" algn="r" rtl="1">
              <a:buNone/>
            </a:pPr>
            <a:endParaRPr lang="en-US" dirty="0"/>
          </a:p>
          <a:p>
            <a:pPr marL="0" indent="0" algn="r" rtl="1">
              <a:buNone/>
            </a:pPr>
            <a:endParaRPr lang="en-US" dirty="0"/>
          </a:p>
        </p:txBody>
      </p:sp>
      <p:graphicFrame>
        <p:nvGraphicFramePr>
          <p:cNvPr id="7" name="Table 7">
            <a:extLst>
              <a:ext uri="{FF2B5EF4-FFF2-40B4-BE49-F238E27FC236}">
                <a16:creationId xmlns:a16="http://schemas.microsoft.com/office/drawing/2014/main" id="{2C5B8991-5C2B-42BB-B1D6-35172ED3AFA9}"/>
              </a:ext>
            </a:extLst>
          </p:cNvPr>
          <p:cNvGraphicFramePr>
            <a:graphicFrameLocks noGrp="1"/>
          </p:cNvGraphicFramePr>
          <p:nvPr>
            <p:extLst>
              <p:ext uri="{D42A27DB-BD31-4B8C-83A1-F6EECF244321}">
                <p14:modId xmlns:p14="http://schemas.microsoft.com/office/powerpoint/2010/main" val="19709755"/>
              </p:ext>
            </p:extLst>
          </p:nvPr>
        </p:nvGraphicFramePr>
        <p:xfrm>
          <a:off x="838199" y="1538816"/>
          <a:ext cx="10515600" cy="34798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969713815"/>
                    </a:ext>
                  </a:extLst>
                </a:gridCol>
                <a:gridCol w="5257800">
                  <a:extLst>
                    <a:ext uri="{9D8B030D-6E8A-4147-A177-3AD203B41FA5}">
                      <a16:colId xmlns:a16="http://schemas.microsoft.com/office/drawing/2014/main" val="98343093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ea typeface="Tahoma" panose="020B0604030504040204" pitchFamily="34" charset="0"/>
                          <a:cs typeface="Times New Roman" panose="02020603050405020304" pitchFamily="18" charset="0"/>
                        </a:rPr>
                        <a:t>Genesis 1:26-28</a:t>
                      </a:r>
                    </a:p>
                  </a:txBody>
                  <a:tcPr/>
                </a:tc>
                <a:tc>
                  <a:txBody>
                    <a:bodyPr/>
                    <a:lstStyle/>
                    <a:p>
                      <a:pPr algn="just" rtl="1"/>
                      <a:r>
                        <a:rPr lang="he-IL" dirty="0"/>
                        <a:t>בראשית א:כו-כח</a:t>
                      </a:r>
                      <a:endParaRPr lang="en-US" dirty="0"/>
                    </a:p>
                  </a:txBody>
                  <a:tcPr/>
                </a:tc>
                <a:extLst>
                  <a:ext uri="{0D108BD9-81ED-4DB2-BD59-A6C34878D82A}">
                    <a16:rowId xmlns:a16="http://schemas.microsoft.com/office/drawing/2014/main" val="1085873462"/>
                  </a:ext>
                </a:extLst>
              </a:tr>
              <a:tr h="370840">
                <a:tc>
                  <a:txBody>
                    <a:bodyPr/>
                    <a:lstStyle/>
                    <a:p>
                      <a:pPr algn="just"/>
                      <a:r>
                        <a:rPr lang="en-US" dirty="0">
                          <a:latin typeface="Times New Roman" panose="02020603050405020304" pitchFamily="18" charset="0"/>
                          <a:ea typeface="Tahoma" panose="020B0604030504040204" pitchFamily="34" charset="0"/>
                          <a:cs typeface="Times New Roman" panose="02020603050405020304" pitchFamily="18" charset="0"/>
                        </a:rPr>
                        <a:t>(26) And God said, “Let us make man in our image, after our likeness. They shall rule the fish of the sea, the birds of the sky, the cattle, the whole earth, and all the creeping things that creep on earth.” (27) And God created man in His image, in the image of God He created him; male and female He created them. (28) God blessed them and God said to them, “Be fertile and increase, fill the earth and master it; and rule the fish of the sea, the birds of the sky, and all the living things that creep on earth.”</a:t>
                      </a:r>
                    </a:p>
                    <a:p>
                      <a:endParaRPr lang="en-US" dirty="0"/>
                    </a:p>
                  </a:txBody>
                  <a:tcPr/>
                </a:tc>
                <a:tc>
                  <a:txBody>
                    <a:bodyPr/>
                    <a:lstStyle/>
                    <a:p>
                      <a:pPr algn="just" rtl="1"/>
                      <a:r>
                        <a:rPr lang="he-IL" sz="2100" dirty="0">
                          <a:latin typeface="David" panose="020E0502060401010101" pitchFamily="34" charset="-79"/>
                          <a:cs typeface="David" panose="020E0502060401010101" pitchFamily="34" charset="-79"/>
                        </a:rPr>
                        <a:t>(כו) וַיֹּ֣אמֶר אֱלֹקִ֔ים </a:t>
                      </a:r>
                      <a:r>
                        <a:rPr lang="he-IL" sz="2100" u="sng" dirty="0">
                          <a:latin typeface="David" panose="020E0502060401010101" pitchFamily="34" charset="-79"/>
                          <a:cs typeface="David" panose="020E0502060401010101" pitchFamily="34" charset="-79"/>
                        </a:rPr>
                        <a:t>נַֽעֲשֶׂ֥ה אָדָ֛ם בְּצַלְמֵ֖נוּ כִּדְמוּתֵ֑נוּ</a:t>
                      </a:r>
                      <a:endParaRPr lang="he-IL" sz="2100" dirty="0">
                        <a:latin typeface="David" panose="020E0502060401010101" pitchFamily="34" charset="-79"/>
                        <a:cs typeface="David" panose="020E0502060401010101" pitchFamily="34" charset="-79"/>
                      </a:endParaRPr>
                    </a:p>
                    <a:p>
                      <a:pPr algn="just" rtl="1"/>
                      <a:r>
                        <a:rPr lang="he-IL" sz="2100" dirty="0">
                          <a:latin typeface="David" panose="020E0502060401010101" pitchFamily="34" charset="-79"/>
                          <a:cs typeface="David" panose="020E0502060401010101" pitchFamily="34" charset="-79"/>
                        </a:rPr>
                        <a:t>וְיִרְדּוּ֩ בִדְגַ֨ת הַיָּ֜ם וּבְע֣וֹף הַשָּׁמַ֗יִם וּבַבְּהֵמָה֙ וּבְכָל־הָאָ֔רֶץ וּבְכָל־הָרֶ֖מֶשׂ הָֽרֹמֵ֥שׂ עַל־הָאָֽרֶץ׃</a:t>
                      </a:r>
                    </a:p>
                    <a:p>
                      <a:pPr algn="just" rtl="1"/>
                      <a:r>
                        <a:rPr lang="he-IL" sz="2100" dirty="0">
                          <a:latin typeface="David" panose="020E0502060401010101" pitchFamily="34" charset="-79"/>
                          <a:cs typeface="David" panose="020E0502060401010101" pitchFamily="34" charset="-79"/>
                        </a:rPr>
                        <a:t>(כז) </a:t>
                      </a:r>
                      <a:r>
                        <a:rPr lang="he-IL" sz="2100" u="sng" dirty="0">
                          <a:latin typeface="David" panose="020E0502060401010101" pitchFamily="34" charset="-79"/>
                          <a:cs typeface="David" panose="020E0502060401010101" pitchFamily="34" charset="-79"/>
                        </a:rPr>
                        <a:t>וַיִּבְרָ֨א אֱלֹקִ֤ים ׀ אֶת־הָֽאָדָם֙ בְּצַלְמ֔וֹ בְּצֶ֥לֶם אֱלֹקִ֖ים בָּרָ֣א אֹת֑וֹ</a:t>
                      </a:r>
                      <a:r>
                        <a:rPr lang="he-IL" sz="2100" dirty="0">
                          <a:latin typeface="David" panose="020E0502060401010101" pitchFamily="34" charset="-79"/>
                          <a:cs typeface="David" panose="020E0502060401010101" pitchFamily="34" charset="-79"/>
                        </a:rPr>
                        <a:t> זָכָ֥ר וּנְקֵבָ֖ה בָּרָ֥א אֹתָֽם׃</a:t>
                      </a:r>
                    </a:p>
                    <a:p>
                      <a:pPr algn="just" rtl="1"/>
                      <a:r>
                        <a:rPr lang="he-IL" sz="2100" dirty="0">
                          <a:latin typeface="David" panose="020E0502060401010101" pitchFamily="34" charset="-79"/>
                          <a:cs typeface="David" panose="020E0502060401010101" pitchFamily="34" charset="-79"/>
                        </a:rPr>
                        <a:t>(כח) וַיְבָ֣רֶךְ אֹתָם֮ אֱלֹקִים֒ וַיֹּ֨אמֶר לָהֶ֜ם אֱלֹקִ֗ים פְּר֥וּ וּרְב֛וּ וּמִלְא֥וּ אֶת־הָאָ֖רֶץ וְכִבְשֻׁ֑הָ וּרְד֞וּ בִּדְגַ֤ת הַיָּם֙ וּבְע֣וֹף הַשָּׁמַ֔יִם וּבְכָל־חַיָּ֖ה הָֽרֹמֶ֥שֶׂת עַל־הָאָֽרֶץ׃</a:t>
                      </a:r>
                    </a:p>
                    <a:p>
                      <a:pPr algn="r" rtl="1"/>
                      <a:endParaRPr lang="en-US" dirty="0"/>
                    </a:p>
                  </a:txBody>
                  <a:tcPr/>
                </a:tc>
                <a:extLst>
                  <a:ext uri="{0D108BD9-81ED-4DB2-BD59-A6C34878D82A}">
                    <a16:rowId xmlns:a16="http://schemas.microsoft.com/office/drawing/2014/main" val="2983347781"/>
                  </a:ext>
                </a:extLst>
              </a:tr>
            </a:tbl>
          </a:graphicData>
        </a:graphic>
      </p:graphicFrame>
      <p:sp>
        <p:nvSpPr>
          <p:cNvPr id="8" name="TextBox 7">
            <a:extLst>
              <a:ext uri="{FF2B5EF4-FFF2-40B4-BE49-F238E27FC236}">
                <a16:creationId xmlns:a16="http://schemas.microsoft.com/office/drawing/2014/main" id="{945DBCB9-B74C-42CA-BABB-C4FEB29294BF}"/>
              </a:ext>
            </a:extLst>
          </p:cNvPr>
          <p:cNvSpPr txBox="1"/>
          <p:nvPr/>
        </p:nvSpPr>
        <p:spPr>
          <a:xfrm>
            <a:off x="838199" y="5438775"/>
            <a:ext cx="10515600" cy="707886"/>
          </a:xfrm>
          <a:prstGeom prst="rect">
            <a:avLst/>
          </a:prstGeom>
          <a:noFill/>
        </p:spPr>
        <p:txBody>
          <a:bodyPr wrap="square" rtlCol="0">
            <a:spAutoFit/>
          </a:bodyPr>
          <a:lstStyle/>
          <a:p>
            <a:pPr marL="285750" indent="-285750">
              <a:buFont typeface="Arial" panose="020B0604020202020204" pitchFamily="34" charset="0"/>
              <a:buChar char="•"/>
            </a:pPr>
            <a:r>
              <a:rPr lang="en-CA" sz="2000" dirty="0">
                <a:cs typeface="+mj-cs"/>
              </a:rPr>
              <a:t>Who does </a:t>
            </a:r>
            <a:r>
              <a:rPr lang="he-IL" sz="2000" dirty="0">
                <a:cs typeface="+mj-cs"/>
              </a:rPr>
              <a:t>נעשה</a:t>
            </a:r>
            <a:r>
              <a:rPr lang="en-CA" sz="2000" dirty="0">
                <a:cs typeface="+mj-cs"/>
              </a:rPr>
              <a:t> refer to?</a:t>
            </a:r>
          </a:p>
          <a:p>
            <a:pPr marL="285750" indent="-285750">
              <a:buFont typeface="Arial" panose="020B0604020202020204" pitchFamily="34" charset="0"/>
              <a:buChar char="•"/>
            </a:pPr>
            <a:r>
              <a:rPr lang="en-CA" sz="2000" dirty="0">
                <a:cs typeface="+mj-cs"/>
              </a:rPr>
              <a:t>What is the difference between </a:t>
            </a:r>
            <a:r>
              <a:rPr lang="he-IL" sz="2000" dirty="0">
                <a:cs typeface="+mj-cs"/>
              </a:rPr>
              <a:t>דמות אלוקים</a:t>
            </a:r>
            <a:r>
              <a:rPr lang="en-CA" sz="2000" dirty="0">
                <a:cs typeface="+mj-cs"/>
              </a:rPr>
              <a:t> and </a:t>
            </a:r>
            <a:r>
              <a:rPr lang="he-IL" sz="2000" dirty="0">
                <a:cs typeface="+mj-cs"/>
              </a:rPr>
              <a:t>צלם אלוקים</a:t>
            </a:r>
            <a:r>
              <a:rPr lang="en-CA" sz="2000" dirty="0">
                <a:cs typeface="+mj-cs"/>
              </a:rPr>
              <a:t>?</a:t>
            </a:r>
            <a:endParaRPr lang="en-US" sz="2000" dirty="0">
              <a:cs typeface="+mj-cs"/>
            </a:endParaRPr>
          </a:p>
        </p:txBody>
      </p:sp>
    </p:spTree>
    <p:extLst>
      <p:ext uri="{BB962C8B-B14F-4D97-AF65-F5344CB8AC3E}">
        <p14:creationId xmlns:p14="http://schemas.microsoft.com/office/powerpoint/2010/main" val="2694183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0E7FC-DF09-41F9-8AC3-500948FDBDDE}"/>
              </a:ext>
            </a:extLst>
          </p:cNvPr>
          <p:cNvSpPr>
            <a:spLocks noGrp="1"/>
          </p:cNvSpPr>
          <p:nvPr>
            <p:ph type="title"/>
          </p:nvPr>
        </p:nvSpPr>
        <p:spPr/>
        <p:txBody>
          <a:bodyPr/>
          <a:lstStyle/>
          <a:p>
            <a:r>
              <a:rPr lang="en-CA" dirty="0"/>
              <a:t>The All-Inclusive Human</a:t>
            </a:r>
            <a:endParaRPr lang="en-US" dirty="0"/>
          </a:p>
        </p:txBody>
      </p:sp>
      <p:sp>
        <p:nvSpPr>
          <p:cNvPr id="3" name="Content Placeholder 2">
            <a:extLst>
              <a:ext uri="{FF2B5EF4-FFF2-40B4-BE49-F238E27FC236}">
                <a16:creationId xmlns:a16="http://schemas.microsoft.com/office/drawing/2014/main" id="{9A9FB8E3-1728-4136-9596-A36E9E6AE7AB}"/>
              </a:ext>
            </a:extLst>
          </p:cNvPr>
          <p:cNvSpPr>
            <a:spLocks noGrp="1"/>
          </p:cNvSpPr>
          <p:nvPr>
            <p:ph idx="1"/>
          </p:nvPr>
        </p:nvSpPr>
        <p:spPr/>
        <p:txBody>
          <a:bodyPr/>
          <a:lstStyle/>
          <a:p>
            <a:pPr marL="0" indent="0" algn="l">
              <a:buNone/>
            </a:pPr>
            <a:r>
              <a:rPr lang="en-US" b="1" i="0" dirty="0">
                <a:solidFill>
                  <a:srgbClr val="000000"/>
                </a:solidFill>
                <a:effectLst/>
                <a:latin typeface="Times New Roman" panose="02020603050405020304" pitchFamily="18" charset="0"/>
              </a:rPr>
              <a:t>Rabbi Naftali </a:t>
            </a:r>
            <a:r>
              <a:rPr lang="en-US" b="1" i="0" dirty="0" err="1">
                <a:solidFill>
                  <a:srgbClr val="000000"/>
                </a:solidFill>
                <a:effectLst/>
                <a:latin typeface="Times New Roman" panose="02020603050405020304" pitchFamily="18" charset="0"/>
              </a:rPr>
              <a:t>Tzvi</a:t>
            </a:r>
            <a:r>
              <a:rPr lang="en-US" b="1" i="0" dirty="0">
                <a:solidFill>
                  <a:srgbClr val="000000"/>
                </a:solidFill>
                <a:effectLst/>
                <a:latin typeface="Times New Roman" panose="02020603050405020304" pitchFamily="18" charset="0"/>
              </a:rPr>
              <a:t> Yehuda Berlin, </a:t>
            </a:r>
            <a:r>
              <a:rPr lang="en-US" b="1" i="0" dirty="0" err="1">
                <a:solidFill>
                  <a:srgbClr val="000000"/>
                </a:solidFill>
                <a:effectLst/>
                <a:latin typeface="Times New Roman" panose="02020603050405020304" pitchFamily="18" charset="0"/>
              </a:rPr>
              <a:t>Haamek</a:t>
            </a:r>
            <a:r>
              <a:rPr lang="en-US" b="1" i="0" dirty="0">
                <a:solidFill>
                  <a:srgbClr val="000000"/>
                </a:solidFill>
                <a:effectLst/>
                <a:latin typeface="Times New Roman" panose="02020603050405020304" pitchFamily="18" charset="0"/>
              </a:rPr>
              <a:t> </a:t>
            </a:r>
            <a:r>
              <a:rPr lang="en-US" b="1" i="0" dirty="0" err="1">
                <a:solidFill>
                  <a:srgbClr val="000000"/>
                </a:solidFill>
                <a:effectLst/>
                <a:latin typeface="Times New Roman" panose="02020603050405020304" pitchFamily="18" charset="0"/>
              </a:rPr>
              <a:t>Davar</a:t>
            </a:r>
            <a:r>
              <a:rPr lang="en-US" b="1" i="0" dirty="0">
                <a:solidFill>
                  <a:srgbClr val="000000"/>
                </a:solidFill>
                <a:effectLst/>
                <a:latin typeface="Times New Roman" panose="02020603050405020304" pitchFamily="18" charset="0"/>
              </a:rPr>
              <a:t> on </a:t>
            </a:r>
            <a:r>
              <a:rPr lang="en-US" b="1" i="0" dirty="0" err="1">
                <a:solidFill>
                  <a:srgbClr val="000000"/>
                </a:solidFill>
                <a:effectLst/>
                <a:latin typeface="Times New Roman" panose="02020603050405020304" pitchFamily="18" charset="0"/>
              </a:rPr>
              <a:t>Bereishit</a:t>
            </a:r>
            <a:r>
              <a:rPr lang="en-US" b="1" i="0" dirty="0">
                <a:solidFill>
                  <a:srgbClr val="000000"/>
                </a:solidFill>
                <a:effectLst/>
                <a:latin typeface="Times New Roman" panose="02020603050405020304" pitchFamily="18" charset="0"/>
              </a:rPr>
              <a:t> ibid. (19</a:t>
            </a:r>
            <a:r>
              <a:rPr lang="en-US" b="1" i="0" baseline="30000" dirty="0">
                <a:solidFill>
                  <a:srgbClr val="000000"/>
                </a:solidFill>
                <a:effectLst/>
                <a:latin typeface="Times New Roman" panose="02020603050405020304" pitchFamily="18" charset="0"/>
              </a:rPr>
              <a:t>th</a:t>
            </a:r>
            <a:r>
              <a:rPr lang="en-US" b="1" i="0" dirty="0">
                <a:solidFill>
                  <a:srgbClr val="000000"/>
                </a:solidFill>
                <a:effectLst/>
                <a:latin typeface="Times New Roman" panose="02020603050405020304" pitchFamily="18" charset="0"/>
              </a:rPr>
              <a:t> Century Lithuania)</a:t>
            </a:r>
          </a:p>
          <a:p>
            <a:pPr marL="0" indent="0" algn="r" rtl="1">
              <a:buNone/>
            </a:pPr>
            <a:r>
              <a:rPr lang="he-IL" b="0" i="0" dirty="0">
                <a:solidFill>
                  <a:srgbClr val="000000"/>
                </a:solidFill>
                <a:effectLst/>
                <a:latin typeface="Times New Roman" panose="02020603050405020304" pitchFamily="18" charset="0"/>
              </a:rPr>
              <a:t>בצלם אלקים - הטבע כולו נכלל בו, ומשעה שעלה במחשבה ובדבור שיהיה הטבע אז נקרא המקום ב"ה אלקים, ואחר שכל הטבע נכלל באדם הרי הוא בצלם אלקים</a:t>
            </a:r>
            <a:endParaRPr lang="en-US" b="0" i="0" dirty="0">
              <a:solidFill>
                <a:srgbClr val="000000"/>
              </a:solidFill>
              <a:effectLst/>
              <a:latin typeface="Times New Roman" panose="02020603050405020304" pitchFamily="18" charset="0"/>
            </a:endParaRPr>
          </a:p>
          <a:p>
            <a:pPr marL="0" indent="0" algn="just">
              <a:buNone/>
            </a:pPr>
            <a:r>
              <a:rPr lang="en-US" dirty="0">
                <a:solidFill>
                  <a:srgbClr val="000000"/>
                </a:solidFill>
                <a:latin typeface="Times New Roman" panose="02020603050405020304" pitchFamily="18" charset="0"/>
              </a:rPr>
              <a:t>All of nature is included in him, from time it arose in His thought that there nature should exist He was called “</a:t>
            </a:r>
            <a:r>
              <a:rPr lang="en-US" dirty="0" err="1">
                <a:solidFill>
                  <a:srgbClr val="000000"/>
                </a:solidFill>
                <a:latin typeface="Times New Roman" panose="02020603050405020304" pitchFamily="18" charset="0"/>
              </a:rPr>
              <a:t>Elokim</a:t>
            </a:r>
            <a:r>
              <a:rPr lang="en-US" dirty="0">
                <a:solidFill>
                  <a:srgbClr val="000000"/>
                </a:solidFill>
                <a:latin typeface="Times New Roman" panose="02020603050405020304" pitchFamily="18" charset="0"/>
              </a:rPr>
              <a:t>”, and since all of nature is included in man he is “in the form of </a:t>
            </a:r>
            <a:r>
              <a:rPr lang="en-US" dirty="0" err="1">
                <a:solidFill>
                  <a:srgbClr val="000000"/>
                </a:solidFill>
                <a:latin typeface="Times New Roman" panose="02020603050405020304" pitchFamily="18" charset="0"/>
              </a:rPr>
              <a:t>Elokim</a:t>
            </a:r>
            <a:r>
              <a:rPr lang="en-US" dirty="0">
                <a:solidFill>
                  <a:srgbClr val="000000"/>
                </a:solidFill>
                <a:latin typeface="Times New Roman" panose="02020603050405020304" pitchFamily="18" charset="0"/>
              </a:rPr>
              <a:t>”.</a:t>
            </a:r>
          </a:p>
          <a:p>
            <a:pPr marL="0" indent="0" algn="just">
              <a:buNone/>
            </a:pPr>
            <a:r>
              <a:rPr lang="en-US" b="0" i="0" dirty="0">
                <a:solidFill>
                  <a:srgbClr val="000000"/>
                </a:solidFill>
                <a:effectLst/>
                <a:latin typeface="Times New Roman" panose="02020603050405020304" pitchFamily="18" charset="0"/>
              </a:rPr>
              <a:t>-&gt; According to this perspective- What makes humans unique is specifically our complexity</a:t>
            </a:r>
          </a:p>
          <a:p>
            <a:pPr marL="0" indent="0" algn="l">
              <a:buNone/>
            </a:pPr>
            <a:endParaRPr lang="en-US" dirty="0"/>
          </a:p>
        </p:txBody>
      </p:sp>
    </p:spTree>
    <p:extLst>
      <p:ext uri="{BB962C8B-B14F-4D97-AF65-F5344CB8AC3E}">
        <p14:creationId xmlns:p14="http://schemas.microsoft.com/office/powerpoint/2010/main" val="1940749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F8EFA-5F80-44F4-A89A-405BFF5F7F7E}"/>
              </a:ext>
            </a:extLst>
          </p:cNvPr>
          <p:cNvSpPr>
            <a:spLocks noGrp="1"/>
          </p:cNvSpPr>
          <p:nvPr>
            <p:ph type="title"/>
          </p:nvPr>
        </p:nvSpPr>
        <p:spPr/>
        <p:txBody>
          <a:bodyPr/>
          <a:lstStyle/>
          <a:p>
            <a:r>
              <a:rPr lang="en-US" dirty="0"/>
              <a:t>Rabbi Soloveitchik’s Adam I and Adam II	</a:t>
            </a:r>
          </a:p>
        </p:txBody>
      </p:sp>
      <p:sp>
        <p:nvSpPr>
          <p:cNvPr id="3" name="Content Placeholder 2">
            <a:extLst>
              <a:ext uri="{FF2B5EF4-FFF2-40B4-BE49-F238E27FC236}">
                <a16:creationId xmlns:a16="http://schemas.microsoft.com/office/drawing/2014/main" id="{F3853BBE-B36E-4D5E-8302-37C783727C66}"/>
              </a:ext>
            </a:extLst>
          </p:cNvPr>
          <p:cNvSpPr>
            <a:spLocks noGrp="1"/>
          </p:cNvSpPr>
          <p:nvPr>
            <p:ph idx="1"/>
          </p:nvPr>
        </p:nvSpPr>
        <p:spPr/>
        <p:txBody>
          <a:bodyPr/>
          <a:lstStyle/>
          <a:p>
            <a:r>
              <a:rPr lang="en-US" dirty="0"/>
              <a:t>In his seminal essay, Lonely Man of Faith, Rabbi Joseph B. Soloveitchik analyzed the differences between two description of Hashem’s creation of man.</a:t>
            </a:r>
          </a:p>
          <a:p>
            <a:r>
              <a:rPr lang="en-US" dirty="0"/>
              <a:t>He argues that the two creations represent two methods of the human quest to achieve our potential: 1) Dignity 2) Redemption</a:t>
            </a:r>
          </a:p>
          <a:p>
            <a:r>
              <a:rPr lang="en-US" dirty="0"/>
              <a:t>In his analysis he contrasts </a:t>
            </a:r>
            <a:r>
              <a:rPr lang="he-IL" dirty="0"/>
              <a:t>צלם אלוקים</a:t>
            </a:r>
            <a:r>
              <a:rPr lang="en-US" dirty="0"/>
              <a:t> of </a:t>
            </a:r>
            <a:r>
              <a:rPr lang="en-US" dirty="0" err="1"/>
              <a:t>Bereishit</a:t>
            </a:r>
            <a:r>
              <a:rPr lang="en-US" dirty="0"/>
              <a:t> 1, and </a:t>
            </a:r>
            <a:r>
              <a:rPr lang="he-IL" dirty="0"/>
              <a:t>ויפח באפיו נשמת חיים</a:t>
            </a:r>
            <a:r>
              <a:rPr lang="en-US" dirty="0"/>
              <a:t> of </a:t>
            </a:r>
            <a:r>
              <a:rPr lang="en-US" dirty="0" err="1"/>
              <a:t>Bereishit</a:t>
            </a:r>
            <a:r>
              <a:rPr lang="en-US" dirty="0"/>
              <a:t> II</a:t>
            </a:r>
          </a:p>
        </p:txBody>
      </p:sp>
    </p:spTree>
    <p:extLst>
      <p:ext uri="{BB962C8B-B14F-4D97-AF65-F5344CB8AC3E}">
        <p14:creationId xmlns:p14="http://schemas.microsoft.com/office/powerpoint/2010/main" val="3332007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44DA2-9E5C-4C38-A516-3A7BA6726FE2}"/>
              </a:ext>
            </a:extLst>
          </p:cNvPr>
          <p:cNvSpPr>
            <a:spLocks noGrp="1"/>
          </p:cNvSpPr>
          <p:nvPr>
            <p:ph type="title"/>
          </p:nvPr>
        </p:nvSpPr>
        <p:spPr/>
        <p:txBody>
          <a:bodyPr/>
          <a:lstStyle/>
          <a:p>
            <a:r>
              <a:rPr lang="en-US" dirty="0"/>
              <a:t>Rabbi Soloveitchik’s Adam I and Adam II	</a:t>
            </a:r>
          </a:p>
        </p:txBody>
      </p:sp>
      <p:sp>
        <p:nvSpPr>
          <p:cNvPr id="3" name="Content Placeholder 2">
            <a:extLst>
              <a:ext uri="{FF2B5EF4-FFF2-40B4-BE49-F238E27FC236}">
                <a16:creationId xmlns:a16="http://schemas.microsoft.com/office/drawing/2014/main" id="{6D61C287-9DB9-424A-AF67-09C2CD2C1587}"/>
              </a:ext>
            </a:extLst>
          </p:cNvPr>
          <p:cNvSpPr>
            <a:spLocks noGrp="1"/>
          </p:cNvSpPr>
          <p:nvPr>
            <p:ph idx="1"/>
          </p:nvPr>
        </p:nvSpPr>
        <p:spPr/>
        <p:txBody>
          <a:bodyPr>
            <a:normAutofit lnSpcReduction="10000"/>
          </a:bodyPr>
          <a:lstStyle/>
          <a:p>
            <a:pPr marL="0" indent="0">
              <a:buNone/>
            </a:pPr>
            <a:r>
              <a:rPr lang="en-US" sz="1800" b="1" i="0"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Rabbi Ronnie Ziegler, INTRODUCTION TO THE PHILOSOPHY OF RAV SOLOVEITCHIK Lecture 16 </a:t>
            </a:r>
          </a:p>
          <a:p>
            <a:pPr marL="0" indent="0">
              <a:spcBef>
                <a:spcPts val="100"/>
              </a:spcBef>
              <a:buNone/>
            </a:pPr>
            <a:r>
              <a:rPr lang="en-US" sz="1800" b="1" i="0"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hlinkClick r:id="rId2"/>
              </a:rPr>
              <a:t>https://www.etzion.org.il/en/18-lonely-man-faith-continuation-part-2-defining-two-adams</a:t>
            </a:r>
            <a:endParaRPr lang="en-US" sz="1800" b="1" i="0"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endParaRPr>
          </a:p>
          <a:p>
            <a:pPr marL="342900" indent="-342900" algn="just">
              <a:spcBef>
                <a:spcPts val="100"/>
              </a:spcBef>
              <a:buAutoNum type="arabicPeriod"/>
            </a:pPr>
            <a:r>
              <a:rPr lang="en-US" sz="1600" b="0" i="0" dirty="0">
                <a:solidFill>
                  <a:srgbClr val="000000"/>
                </a:solidFill>
                <a:effectLst/>
                <a:latin typeface="Arial" panose="020B0604020202020204" pitchFamily="34" charset="0"/>
              </a:rPr>
              <a:t>Chapters 1-2: Adam I's creation "in the image of God" </a:t>
            </a:r>
            <a:r>
              <a:rPr lang="en-US" sz="1600" b="1" i="0" dirty="0">
                <a:solidFill>
                  <a:srgbClr val="000000"/>
                </a:solidFill>
                <a:effectLst/>
                <a:latin typeface="Arial" panose="020B0604020202020204" pitchFamily="34" charset="0"/>
              </a:rPr>
              <a:t>refers to his capacity and desire to imitate God by becoming a creator</a:t>
            </a:r>
            <a:r>
              <a:rPr lang="en-US" sz="1600" b="0" i="0" dirty="0">
                <a:solidFill>
                  <a:srgbClr val="000000"/>
                </a:solidFill>
                <a:effectLst/>
                <a:latin typeface="Arial" panose="020B0604020202020204" pitchFamily="34" charset="0"/>
              </a:rPr>
              <a:t>, particularly in response to God's mandate to him to "subdue the earth." This is expressed by man's practical intellect, i.e. his scientific ability to comprehend the forces of nature and his technological ability to bend them to his will. Adam II, on the other hand, does not have such a grandiose self-image; he is humble, realizing that he was created from the dust of the earth. He allows himself to be overpowered and defeated by God. </a:t>
            </a:r>
          </a:p>
          <a:p>
            <a:pPr marL="342900" indent="-342900" algn="just">
              <a:spcBef>
                <a:spcPts val="100"/>
              </a:spcBef>
              <a:buAutoNum type="arabicPeriod"/>
            </a:pPr>
            <a:r>
              <a:rPr lang="en-US" sz="1600" b="0" i="0" dirty="0">
                <a:solidFill>
                  <a:srgbClr val="000000"/>
                </a:solidFill>
                <a:effectLst/>
                <a:latin typeface="Arial" panose="020B0604020202020204" pitchFamily="34" charset="0"/>
              </a:rPr>
              <a:t>While Adam I maintains some distance from God, relating merely to the divine endowment of creativity, Adam II has a </a:t>
            </a:r>
            <a:r>
              <a:rPr lang="en-US" sz="1600" b="1" i="0" dirty="0">
                <a:solidFill>
                  <a:srgbClr val="000000"/>
                </a:solidFill>
                <a:effectLst/>
                <a:latin typeface="Arial" panose="020B0604020202020204" pitchFamily="34" charset="0"/>
              </a:rPr>
              <a:t>"genuine living experience" of God and is preoccupied with Him, as evidenced by the metaphor of God breathing life into his nostrils.</a:t>
            </a:r>
            <a:endParaRPr lang="en-US" sz="1800" b="1" i="0"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14198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1CF47-76E2-4710-AE9A-2A713A10CCB5}"/>
              </a:ext>
            </a:extLst>
          </p:cNvPr>
          <p:cNvSpPr>
            <a:spLocks noGrp="1"/>
          </p:cNvSpPr>
          <p:nvPr>
            <p:ph type="title"/>
          </p:nvPr>
        </p:nvSpPr>
        <p:spPr/>
        <p:txBody>
          <a:bodyPr/>
          <a:lstStyle/>
          <a:p>
            <a:r>
              <a:rPr lang="en-US" dirty="0"/>
              <a:t>An Undefinable Quality</a:t>
            </a:r>
          </a:p>
        </p:txBody>
      </p:sp>
      <p:sp>
        <p:nvSpPr>
          <p:cNvPr id="3" name="Content Placeholder 2">
            <a:extLst>
              <a:ext uri="{FF2B5EF4-FFF2-40B4-BE49-F238E27FC236}">
                <a16:creationId xmlns:a16="http://schemas.microsoft.com/office/drawing/2014/main" id="{0ABC2E4B-0A25-45EB-A3D0-CB6F371D3483}"/>
              </a:ext>
            </a:extLst>
          </p:cNvPr>
          <p:cNvSpPr>
            <a:spLocks noGrp="1"/>
          </p:cNvSpPr>
          <p:nvPr>
            <p:ph idx="1"/>
          </p:nvPr>
        </p:nvSpPr>
        <p:spPr/>
        <p:txBody>
          <a:bodyPr/>
          <a:lstStyle/>
          <a:p>
            <a:r>
              <a:rPr lang="en-US" dirty="0"/>
              <a:t>I would argue that in our experience, we perceive humans as significant, and special because of something that we can’t quite put our finger on.</a:t>
            </a:r>
          </a:p>
          <a:p>
            <a:r>
              <a:rPr lang="en-US" dirty="0"/>
              <a:t>Maybe the </a:t>
            </a:r>
            <a:r>
              <a:rPr lang="he-IL" dirty="0"/>
              <a:t>"צלם אלוקים"</a:t>
            </a:r>
            <a:r>
              <a:rPr lang="en-US" dirty="0"/>
              <a:t> is something which includes all of what we have said until now: 1) Cognition 2) Free Choice 3) Altruism 4) All-Inclusive Complexity 5) Creativity</a:t>
            </a:r>
          </a:p>
          <a:p>
            <a:r>
              <a:rPr lang="en-US" dirty="0"/>
              <a:t>It’s a deeper spiritual capability to transcend the physical world and connect to Hashem.</a:t>
            </a:r>
          </a:p>
        </p:txBody>
      </p:sp>
    </p:spTree>
    <p:extLst>
      <p:ext uri="{BB962C8B-B14F-4D97-AF65-F5344CB8AC3E}">
        <p14:creationId xmlns:p14="http://schemas.microsoft.com/office/powerpoint/2010/main" val="3180930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31908-2A64-4B8B-9C3B-313C91E8A4BA}"/>
              </a:ext>
            </a:extLst>
          </p:cNvPr>
          <p:cNvSpPr>
            <a:spLocks noGrp="1"/>
          </p:cNvSpPr>
          <p:nvPr>
            <p:ph type="title"/>
          </p:nvPr>
        </p:nvSpPr>
        <p:spPr/>
        <p:txBody>
          <a:bodyPr/>
          <a:lstStyle/>
          <a:p>
            <a:r>
              <a:rPr lang="en-US" dirty="0"/>
              <a:t>A Divine Spark</a:t>
            </a:r>
          </a:p>
        </p:txBody>
      </p:sp>
      <p:sp>
        <p:nvSpPr>
          <p:cNvPr id="3" name="Content Placeholder 2">
            <a:extLst>
              <a:ext uri="{FF2B5EF4-FFF2-40B4-BE49-F238E27FC236}">
                <a16:creationId xmlns:a16="http://schemas.microsoft.com/office/drawing/2014/main" id="{5534B92E-F0AC-47D6-B9AC-DFBECEA6FC02}"/>
              </a:ext>
            </a:extLst>
          </p:cNvPr>
          <p:cNvSpPr>
            <a:spLocks noGrp="1"/>
          </p:cNvSpPr>
          <p:nvPr>
            <p:ph idx="1"/>
          </p:nvPr>
        </p:nvSpPr>
        <p:spPr>
          <a:xfrm>
            <a:off x="1451579" y="2015732"/>
            <a:ext cx="9603275" cy="3575443"/>
          </a:xfrm>
        </p:spPr>
        <p:txBody>
          <a:bodyPr>
            <a:normAutofit fontScale="92500" lnSpcReduction="20000"/>
          </a:bodyPr>
          <a:lstStyle/>
          <a:p>
            <a:pPr marL="0" indent="0" algn="l">
              <a:spcBef>
                <a:spcPts val="100"/>
              </a:spcBef>
              <a:buNone/>
            </a:pPr>
            <a:r>
              <a:rPr lang="en-US" sz="1800" b="1" dirty="0" err="1">
                <a:cs typeface="+mj-cs"/>
              </a:rPr>
              <a:t>Bereishit</a:t>
            </a:r>
            <a:r>
              <a:rPr lang="en-US" sz="1800" b="1" dirty="0">
                <a:cs typeface="+mj-cs"/>
              </a:rPr>
              <a:t> 2:7 (Al </a:t>
            </a:r>
            <a:r>
              <a:rPr lang="en-US" sz="1800" b="1" dirty="0" err="1">
                <a:cs typeface="+mj-cs"/>
              </a:rPr>
              <a:t>HaTorah</a:t>
            </a:r>
            <a:r>
              <a:rPr lang="en-US" sz="1800" b="1" dirty="0">
                <a:cs typeface="+mj-cs"/>
              </a:rPr>
              <a:t> Translation)</a:t>
            </a:r>
          </a:p>
          <a:p>
            <a:pPr marL="0" indent="0" algn="r" rtl="1">
              <a:spcBef>
                <a:spcPts val="100"/>
              </a:spcBef>
              <a:buNone/>
            </a:pPr>
            <a:r>
              <a:rPr lang="he-IL" sz="1800" b="0" i="0" dirty="0">
                <a:solidFill>
                  <a:srgbClr val="A1A1A1"/>
                </a:solidFill>
                <a:effectLst/>
                <a:latin typeface="Times New Roman" panose="02020603050405020304" pitchFamily="18" charset="0"/>
                <a:cs typeface="+mj-cs"/>
              </a:rPr>
              <a:t>(ז)</a:t>
            </a:r>
            <a:r>
              <a:rPr lang="he-IL" sz="1800" b="0" i="0" dirty="0">
                <a:solidFill>
                  <a:srgbClr val="000000"/>
                </a:solidFill>
                <a:effectLst/>
                <a:latin typeface="Keter YG"/>
                <a:cs typeface="+mj-cs"/>
              </a:rPr>
              <a:t> וַיִּ֩יצֶר֩ ה' אֱלֹק֜ים אֶת־הָֽאָדָ֗ם עָפָר֙ מִן־הָ֣אֲדָמָ֔ה וַיִּפַּ֥ח בְּאַפָּ֖יו נִשְׁמַ֣ת חַיִּ֑ים וַֽיְהִ֥י הָֽאָדָ֖ם לְנֶ֥פֶשׁ חַיָּֽה׃</a:t>
            </a:r>
            <a:endParaRPr lang="en-CA" sz="1800" b="0" i="0" dirty="0">
              <a:solidFill>
                <a:srgbClr val="000000"/>
              </a:solidFill>
              <a:effectLst/>
              <a:latin typeface="Keter YG"/>
              <a:cs typeface="+mj-cs"/>
            </a:endParaRPr>
          </a:p>
          <a:p>
            <a:pPr marL="0" indent="0" algn="l">
              <a:spcBef>
                <a:spcPts val="100"/>
              </a:spcBef>
              <a:buNone/>
            </a:pPr>
            <a:r>
              <a:rPr lang="en-US" sz="1800" b="0" i="0" dirty="0">
                <a:solidFill>
                  <a:srgbClr val="000000"/>
                </a:solidFill>
                <a:effectLst/>
                <a:latin typeface="Helvetica" panose="020B0604020202020204" pitchFamily="34" charset="0"/>
                <a:cs typeface="+mj-cs"/>
              </a:rPr>
              <a:t>Hashem, God, formed man from the dust of the ground, and breathed into his nostrils the breath of life; and man became a living soul.</a:t>
            </a:r>
          </a:p>
          <a:p>
            <a:pPr marL="0" indent="0" algn="l">
              <a:spcBef>
                <a:spcPts val="100"/>
              </a:spcBef>
              <a:buNone/>
            </a:pPr>
            <a:endParaRPr lang="en-US" sz="1800" b="0" i="0" dirty="0">
              <a:solidFill>
                <a:srgbClr val="000000"/>
              </a:solidFill>
              <a:effectLst/>
              <a:latin typeface="Helvetica" panose="020B0604020202020204" pitchFamily="34" charset="0"/>
              <a:cs typeface="+mj-cs"/>
            </a:endParaRPr>
          </a:p>
          <a:p>
            <a:pPr marL="0" indent="0" algn="l">
              <a:spcBef>
                <a:spcPts val="100"/>
              </a:spcBef>
              <a:buNone/>
            </a:pPr>
            <a:r>
              <a:rPr lang="en-US" sz="1800" b="1" dirty="0" err="1">
                <a:solidFill>
                  <a:srgbClr val="000000"/>
                </a:solidFill>
                <a:latin typeface="Helvetica" panose="020B0604020202020204" pitchFamily="34" charset="0"/>
                <a:cs typeface="+mj-cs"/>
              </a:rPr>
              <a:t>Maharal</a:t>
            </a:r>
            <a:r>
              <a:rPr lang="en-US" sz="1800" b="1" dirty="0">
                <a:solidFill>
                  <a:srgbClr val="000000"/>
                </a:solidFill>
                <a:latin typeface="Helvetica" panose="020B0604020202020204" pitchFamily="34" charset="0"/>
                <a:cs typeface="+mj-cs"/>
              </a:rPr>
              <a:t> on </a:t>
            </a:r>
            <a:r>
              <a:rPr lang="en-US" sz="1800" b="1" dirty="0" err="1">
                <a:solidFill>
                  <a:srgbClr val="000000"/>
                </a:solidFill>
                <a:latin typeface="Helvetica" panose="020B0604020202020204" pitchFamily="34" charset="0"/>
                <a:cs typeface="+mj-cs"/>
              </a:rPr>
              <a:t>Avot</a:t>
            </a:r>
            <a:r>
              <a:rPr lang="en-US" sz="1800" b="1" dirty="0">
                <a:solidFill>
                  <a:srgbClr val="000000"/>
                </a:solidFill>
                <a:latin typeface="Helvetica" panose="020B0604020202020204" pitchFamily="34" charset="0"/>
                <a:cs typeface="+mj-cs"/>
              </a:rPr>
              <a:t> 3:14</a:t>
            </a:r>
          </a:p>
          <a:p>
            <a:pPr marL="0" indent="0" algn="just" rtl="1">
              <a:spcBef>
                <a:spcPts val="100"/>
              </a:spcBef>
              <a:buNone/>
            </a:pPr>
            <a:r>
              <a:rPr lang="he-IL" sz="1800" i="0" dirty="0">
                <a:solidFill>
                  <a:srgbClr val="000000"/>
                </a:solidFill>
                <a:effectLst/>
                <a:latin typeface="Arial Unicode MS"/>
                <a:cs typeface="+mj-cs"/>
              </a:rPr>
              <a:t>כי דבק בפנים שלו זיו וניצוץ עליון, ודבר זה הוא צלם אלקים, ובזה מיוחד האדם מכל הנבראים. ואין האור הזה אור גשמי כלל, אבל הוא זיו נבדל אלקי שדבק באדם, ועליו נאמר "כי בצלם אלקים עשה את האדם"</a:t>
            </a:r>
            <a:endParaRPr lang="en-US" sz="1800" i="0" dirty="0">
              <a:solidFill>
                <a:srgbClr val="000000"/>
              </a:solidFill>
              <a:effectLst/>
              <a:latin typeface="Arial Unicode MS"/>
              <a:cs typeface="+mj-cs"/>
            </a:endParaRPr>
          </a:p>
          <a:p>
            <a:pPr marL="0" indent="0" algn="just">
              <a:spcBef>
                <a:spcPts val="100"/>
              </a:spcBef>
              <a:buNone/>
            </a:pPr>
            <a:r>
              <a:rPr lang="en-CA" sz="1800" i="0" dirty="0">
                <a:solidFill>
                  <a:srgbClr val="000000"/>
                </a:solidFill>
                <a:effectLst/>
                <a:latin typeface="Arial Unicode MS"/>
                <a:cs typeface="+mj-cs"/>
              </a:rPr>
              <a:t>For there is a divine </a:t>
            </a:r>
            <a:r>
              <a:rPr lang="en-CA" sz="1800" dirty="0">
                <a:solidFill>
                  <a:srgbClr val="000000"/>
                </a:solidFill>
                <a:latin typeface="Arial Unicode MS"/>
                <a:cs typeface="+mj-cs"/>
              </a:rPr>
              <a:t>splendor and divine spark attached to his face, this is the “image of G-d”, and in this way humans are unique among all the creations. This light isn’t physical at all, rather it is a godly splendor that cleaves to man, and upon this it is said: “for in the image of G-d He made man”.</a:t>
            </a:r>
            <a:endParaRPr lang="en-CA" sz="1800" i="0" dirty="0">
              <a:solidFill>
                <a:srgbClr val="000000"/>
              </a:solidFill>
              <a:effectLst/>
              <a:latin typeface="Arial Unicode MS"/>
              <a:cs typeface="+mj-cs"/>
            </a:endParaRPr>
          </a:p>
          <a:p>
            <a:pPr marL="0" indent="0" algn="l">
              <a:spcBef>
                <a:spcPts val="100"/>
              </a:spcBef>
              <a:buNone/>
            </a:pPr>
            <a:endParaRPr lang="en-US" sz="1800" b="1" dirty="0">
              <a:cs typeface="+mj-cs"/>
            </a:endParaRPr>
          </a:p>
        </p:txBody>
      </p:sp>
    </p:spTree>
    <p:extLst>
      <p:ext uri="{BB962C8B-B14F-4D97-AF65-F5344CB8AC3E}">
        <p14:creationId xmlns:p14="http://schemas.microsoft.com/office/powerpoint/2010/main" val="2828455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FB7B5-B22B-476E-875A-98422332A8B2}"/>
              </a:ext>
            </a:extLst>
          </p:cNvPr>
          <p:cNvSpPr>
            <a:spLocks noGrp="1"/>
          </p:cNvSpPr>
          <p:nvPr>
            <p:ph type="title"/>
          </p:nvPr>
        </p:nvSpPr>
        <p:spPr/>
        <p:txBody>
          <a:bodyPr/>
          <a:lstStyle/>
          <a:p>
            <a:r>
              <a:rPr lang="en-US" dirty="0"/>
              <a:t>The Search For Meaning</a:t>
            </a:r>
          </a:p>
        </p:txBody>
      </p:sp>
      <p:sp>
        <p:nvSpPr>
          <p:cNvPr id="3" name="Content Placeholder 2">
            <a:extLst>
              <a:ext uri="{FF2B5EF4-FFF2-40B4-BE49-F238E27FC236}">
                <a16:creationId xmlns:a16="http://schemas.microsoft.com/office/drawing/2014/main" id="{BB09C895-FF72-4387-8119-9340F23ECFBC}"/>
              </a:ext>
            </a:extLst>
          </p:cNvPr>
          <p:cNvSpPr>
            <a:spLocks noGrp="1"/>
          </p:cNvSpPr>
          <p:nvPr>
            <p:ph idx="1"/>
          </p:nvPr>
        </p:nvSpPr>
        <p:spPr/>
        <p:txBody>
          <a:bodyPr>
            <a:normAutofit fontScale="92500"/>
          </a:bodyPr>
          <a:lstStyle/>
          <a:p>
            <a:pPr marL="0" indent="0">
              <a:spcBef>
                <a:spcPts val="100"/>
              </a:spcBef>
              <a:buNone/>
            </a:pPr>
            <a:r>
              <a:rPr lang="en-US" sz="1800" b="1" dirty="0">
                <a:effectLst/>
                <a:latin typeface="Times New Roman" panose="02020603050405020304" pitchFamily="18" charset="0"/>
                <a:ea typeface="Calibri" panose="020F0502020204030204" pitchFamily="34" charset="0"/>
                <a:cs typeface="Arial" panose="020B0604020202020204" pitchFamily="34" charset="0"/>
              </a:rPr>
              <a:t>Rabbi Norman </a:t>
            </a:r>
            <a:r>
              <a:rPr lang="en-US" sz="1800" b="1" dirty="0" err="1">
                <a:effectLst/>
                <a:latin typeface="Times New Roman" panose="02020603050405020304" pitchFamily="18" charset="0"/>
                <a:ea typeface="Calibri" panose="020F0502020204030204" pitchFamily="34" charset="0"/>
                <a:cs typeface="Arial" panose="020B0604020202020204" pitchFamily="34" charset="0"/>
              </a:rPr>
              <a:t>Lamm</a:t>
            </a:r>
            <a:r>
              <a:rPr lang="en-US" sz="1800" b="1" dirty="0">
                <a:effectLst/>
                <a:latin typeface="Times New Roman" panose="02020603050405020304" pitchFamily="18" charset="0"/>
                <a:ea typeface="Calibri" panose="020F0502020204030204" pitchFamily="34" charset="0"/>
                <a:cs typeface="Arial" panose="020B0604020202020204" pitchFamily="34" charset="0"/>
              </a:rPr>
              <a:t>, The Religious Implications of Extraterrestrial Life, Tradition, Winter 1965 Issue 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en-US" dirty="0">
                <a:latin typeface="Times New Roman" panose="02020603050405020304" pitchFamily="18" charset="0"/>
                <a:cs typeface="Times New Roman" panose="02020603050405020304" pitchFamily="18" charset="0"/>
              </a:rPr>
              <a:t>However, a great deal of attention must be paid to a dimension of human experience that is not shared by any member of the animal kingdom: the “will to meaning”. The contributions of logotherapy, existential analysis…have presented a cogent case on behalf of man’s striving to find a meaning in his life as the primary motivational force in man…  According to this thesis, the meaning man seeks is outside himself.  The fulfillment is spiritual rather than psychological, and man retains an inner freedom. Certainly, this spiritual dimension of human existence must be considered before any value judgements are made on man as “nothing but” a higher animal.</a:t>
            </a:r>
          </a:p>
        </p:txBody>
      </p:sp>
    </p:spTree>
    <p:extLst>
      <p:ext uri="{BB962C8B-B14F-4D97-AF65-F5344CB8AC3E}">
        <p14:creationId xmlns:p14="http://schemas.microsoft.com/office/powerpoint/2010/main" val="3939684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2C96-B2BC-48A3-9AEC-D6C82AB2921D}"/>
              </a:ext>
            </a:extLst>
          </p:cNvPr>
          <p:cNvSpPr>
            <a:spLocks noGrp="1"/>
          </p:cNvSpPr>
          <p:nvPr>
            <p:ph type="title"/>
          </p:nvPr>
        </p:nvSpPr>
        <p:spPr/>
        <p:txBody>
          <a:bodyPr/>
          <a:lstStyle/>
          <a:p>
            <a:r>
              <a:rPr lang="en-US" dirty="0"/>
              <a:t>The Story of the Tree of Knowledge</a:t>
            </a:r>
            <a:br>
              <a:rPr lang="en-US" dirty="0"/>
            </a:br>
            <a:r>
              <a:rPr lang="en-US" dirty="0"/>
              <a:t>Questions to Ponder</a:t>
            </a:r>
          </a:p>
        </p:txBody>
      </p:sp>
      <p:sp>
        <p:nvSpPr>
          <p:cNvPr id="3" name="Content Placeholder 2">
            <a:extLst>
              <a:ext uri="{FF2B5EF4-FFF2-40B4-BE49-F238E27FC236}">
                <a16:creationId xmlns:a16="http://schemas.microsoft.com/office/drawing/2014/main" id="{6BDF99B9-041C-4399-ABC5-834415C4C339}"/>
              </a:ext>
            </a:extLst>
          </p:cNvPr>
          <p:cNvSpPr>
            <a:spLocks noGrp="1"/>
          </p:cNvSpPr>
          <p:nvPr>
            <p:ph idx="1"/>
          </p:nvPr>
        </p:nvSpPr>
        <p:spPr/>
        <p:txBody>
          <a:bodyPr>
            <a:normAutofit fontScale="92500" lnSpcReduction="10000"/>
          </a:bodyPr>
          <a:lstStyle/>
          <a:p>
            <a:pPr marL="457200" indent="-457200">
              <a:buAutoNum type="arabicParenR"/>
            </a:pPr>
            <a:r>
              <a:rPr lang="en-US" dirty="0"/>
              <a:t>If </a:t>
            </a:r>
            <a:r>
              <a:rPr lang="en-US" dirty="0" err="1"/>
              <a:t>Tzelem</a:t>
            </a:r>
            <a:r>
              <a:rPr lang="en-US" dirty="0"/>
              <a:t> </a:t>
            </a:r>
            <a:r>
              <a:rPr lang="en-US" dirty="0" err="1"/>
              <a:t>Elokim</a:t>
            </a:r>
            <a:r>
              <a:rPr lang="en-US" dirty="0"/>
              <a:t> means humans have free choice what additional change happened when Adam and Eve ate from the Tree of Knowledge (Rambam in </a:t>
            </a:r>
            <a:r>
              <a:rPr lang="en-US" dirty="0" err="1"/>
              <a:t>Moreh</a:t>
            </a:r>
            <a:r>
              <a:rPr lang="en-US" dirty="0"/>
              <a:t> </a:t>
            </a:r>
            <a:r>
              <a:rPr lang="en-US" dirty="0" err="1"/>
              <a:t>Nevuchim</a:t>
            </a:r>
            <a:r>
              <a:rPr lang="en-US" dirty="0"/>
              <a:t>)?</a:t>
            </a:r>
          </a:p>
          <a:p>
            <a:pPr marL="457200" indent="-457200">
              <a:buAutoNum type="arabicParenR"/>
            </a:pPr>
            <a:r>
              <a:rPr lang="en-US" dirty="0"/>
              <a:t>What was the Tree of Life? Did Hashem want to Adam and Eve to eat from it and why was it created?</a:t>
            </a:r>
          </a:p>
          <a:p>
            <a:pPr marL="457200" indent="-457200">
              <a:buAutoNum type="arabicParenR"/>
            </a:pPr>
            <a:r>
              <a:rPr lang="en-US" dirty="0"/>
              <a:t>Was the </a:t>
            </a:r>
            <a:r>
              <a:rPr lang="he-IL" dirty="0"/>
              <a:t>"נחש"</a:t>
            </a:r>
            <a:r>
              <a:rPr lang="en-US" dirty="0"/>
              <a:t> an actual snake? If so, why is it talking, if not how should we understand its punishment?</a:t>
            </a:r>
          </a:p>
          <a:p>
            <a:pPr marL="457200" indent="-457200">
              <a:buAutoNum type="arabicParenR"/>
            </a:pPr>
            <a:r>
              <a:rPr lang="en-US" dirty="0"/>
              <a:t>The </a:t>
            </a:r>
            <a:r>
              <a:rPr lang="he-IL" dirty="0"/>
              <a:t>נחש</a:t>
            </a:r>
            <a:r>
              <a:rPr lang="en-US" dirty="0"/>
              <a:t> told Eve that if she ate from the Tree of Knowledge she would “be like God and know between good and evil”.  After Adam and Even eat from the Tree of knowledge: Hashem says: “Adam has become like one [of us?] to know Good and evil!</a:t>
            </a:r>
          </a:p>
        </p:txBody>
      </p:sp>
    </p:spTree>
    <p:extLst>
      <p:ext uri="{BB962C8B-B14F-4D97-AF65-F5344CB8AC3E}">
        <p14:creationId xmlns:p14="http://schemas.microsoft.com/office/powerpoint/2010/main" val="1865966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A40FF-C77C-4E94-B956-8703993274A9}"/>
              </a:ext>
            </a:extLst>
          </p:cNvPr>
          <p:cNvSpPr>
            <a:spLocks noGrp="1"/>
          </p:cNvSpPr>
          <p:nvPr>
            <p:ph type="title"/>
          </p:nvPr>
        </p:nvSpPr>
        <p:spPr/>
        <p:txBody>
          <a:bodyPr/>
          <a:lstStyle/>
          <a:p>
            <a:r>
              <a:rPr lang="en-US" dirty="0"/>
              <a:t>The Primacy of </a:t>
            </a:r>
            <a:r>
              <a:rPr lang="en-US" dirty="0" err="1"/>
              <a:t>Tzelem</a:t>
            </a:r>
            <a:r>
              <a:rPr lang="en-US" dirty="0"/>
              <a:t> </a:t>
            </a:r>
            <a:r>
              <a:rPr lang="en-US" dirty="0" err="1"/>
              <a:t>Elokim</a:t>
            </a:r>
            <a:r>
              <a:rPr lang="en-US" dirty="0"/>
              <a:t> in the Torah</a:t>
            </a:r>
          </a:p>
        </p:txBody>
      </p:sp>
      <p:sp>
        <p:nvSpPr>
          <p:cNvPr id="3" name="Content Placeholder 2">
            <a:extLst>
              <a:ext uri="{FF2B5EF4-FFF2-40B4-BE49-F238E27FC236}">
                <a16:creationId xmlns:a16="http://schemas.microsoft.com/office/drawing/2014/main" id="{856E76F1-6E52-4D77-BCDD-7755373CFEDD}"/>
              </a:ext>
            </a:extLst>
          </p:cNvPr>
          <p:cNvSpPr>
            <a:spLocks noGrp="1"/>
          </p:cNvSpPr>
          <p:nvPr>
            <p:ph idx="1"/>
          </p:nvPr>
        </p:nvSpPr>
        <p:spPr/>
        <p:txBody>
          <a:bodyPr/>
          <a:lstStyle/>
          <a:p>
            <a:pPr marL="0" indent="0" algn="r" rtl="1">
              <a:buNone/>
            </a:pPr>
            <a:endParaRPr lang="en-US" dirty="0"/>
          </a:p>
          <a:p>
            <a:pPr marL="0" indent="0" algn="r" rtl="1">
              <a:buNone/>
            </a:pPr>
            <a:endParaRPr lang="en-US" dirty="0"/>
          </a:p>
        </p:txBody>
      </p:sp>
      <p:graphicFrame>
        <p:nvGraphicFramePr>
          <p:cNvPr id="7" name="Table 7">
            <a:extLst>
              <a:ext uri="{FF2B5EF4-FFF2-40B4-BE49-F238E27FC236}">
                <a16:creationId xmlns:a16="http://schemas.microsoft.com/office/drawing/2014/main" id="{2C5B8991-5C2B-42BB-B1D6-35172ED3AFA9}"/>
              </a:ext>
            </a:extLst>
          </p:cNvPr>
          <p:cNvGraphicFramePr>
            <a:graphicFrameLocks noGrp="1"/>
          </p:cNvGraphicFramePr>
          <p:nvPr>
            <p:extLst>
              <p:ext uri="{D42A27DB-BD31-4B8C-83A1-F6EECF244321}">
                <p14:modId xmlns:p14="http://schemas.microsoft.com/office/powerpoint/2010/main" val="3368274302"/>
              </p:ext>
            </p:extLst>
          </p:nvPr>
        </p:nvGraphicFramePr>
        <p:xfrm>
          <a:off x="838199" y="1538816"/>
          <a:ext cx="10515600" cy="21945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969713815"/>
                    </a:ext>
                  </a:extLst>
                </a:gridCol>
                <a:gridCol w="5257800">
                  <a:extLst>
                    <a:ext uri="{9D8B030D-6E8A-4147-A177-3AD203B41FA5}">
                      <a16:colId xmlns:a16="http://schemas.microsoft.com/office/drawing/2014/main" val="98343093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latin typeface="David" panose="020E0502060401010101" pitchFamily="34" charset="-79"/>
                          <a:ea typeface="Tahoma" panose="020B0604030504040204" pitchFamily="34" charset="0"/>
                          <a:cs typeface="David" panose="020E0502060401010101" pitchFamily="34" charset="-79"/>
                        </a:rPr>
                        <a:t>Genesis 5:1-28</a:t>
                      </a:r>
                    </a:p>
                  </a:txBody>
                  <a:tcPr/>
                </a:tc>
                <a:tc>
                  <a:txBody>
                    <a:bodyPr/>
                    <a:lstStyle/>
                    <a:p>
                      <a:pPr algn="r" rtl="1"/>
                      <a:r>
                        <a:rPr lang="he-IL" sz="2200" u="sng" dirty="0">
                          <a:solidFill>
                            <a:schemeClr val="bg1"/>
                          </a:solidFill>
                          <a:latin typeface="David" panose="020E0502060401010101" pitchFamily="34" charset="-79"/>
                          <a:cs typeface="David" panose="020E0502060401010101" pitchFamily="34" charset="-79"/>
                          <a:hlinkClick r:id="rId2">
                            <a:extLst>
                              <a:ext uri="{A12FA001-AC4F-418D-AE19-62706E023703}">
                                <ahyp:hlinkClr xmlns:ahyp="http://schemas.microsoft.com/office/drawing/2018/hyperlinkcolor" val="tx"/>
                              </a:ext>
                            </a:extLst>
                          </a:hlinkClick>
                        </a:rPr>
                        <a:t>בראשית ה׳:א׳-ב׳</a:t>
                      </a:r>
                      <a:endParaRPr lang="he-IL" sz="2200" u="sng" dirty="0">
                        <a:solidFill>
                          <a:schemeClr val="bg1"/>
                        </a:solidFill>
                        <a:latin typeface="David" panose="020E0502060401010101" pitchFamily="34" charset="-79"/>
                        <a:cs typeface="David" panose="020E0502060401010101" pitchFamily="34" charset="-79"/>
                      </a:endParaRPr>
                    </a:p>
                  </a:txBody>
                  <a:tcPr/>
                </a:tc>
                <a:extLst>
                  <a:ext uri="{0D108BD9-81ED-4DB2-BD59-A6C34878D82A}">
                    <a16:rowId xmlns:a16="http://schemas.microsoft.com/office/drawing/2014/main" val="1085873462"/>
                  </a:ext>
                </a:extLst>
              </a:tr>
              <a:tr h="370840">
                <a:tc>
                  <a:txBody>
                    <a:bodyPr/>
                    <a:lstStyle/>
                    <a:p>
                      <a:pPr algn="just"/>
                      <a:r>
                        <a:rPr lang="en-US" sz="2200" dirty="0">
                          <a:latin typeface="David" panose="020E0502060401010101" pitchFamily="34" charset="-79"/>
                          <a:cs typeface="David" panose="020E0502060401010101" pitchFamily="34" charset="-79"/>
                        </a:rPr>
                        <a:t>(1) This is the record of Adam’s line.—When God created man, He made him in the likeness of God; (2) male and female He created them. And when they were created, He blessed them and called them Man.— </a:t>
                      </a:r>
                    </a:p>
                  </a:txBody>
                  <a:tcPr/>
                </a:tc>
                <a:tc>
                  <a:txBody>
                    <a:bodyPr/>
                    <a:lstStyle/>
                    <a:p>
                      <a:pPr algn="r" rtl="1"/>
                      <a:r>
                        <a:rPr lang="he-IL" sz="2200" dirty="0">
                          <a:latin typeface="David" panose="020E0502060401010101" pitchFamily="34" charset="-79"/>
                          <a:cs typeface="David" panose="020E0502060401010101" pitchFamily="34" charset="-79"/>
                        </a:rPr>
                        <a:t>( (א) זֶ֣ה סֵ֔פֶר תּוֹלְדֹ֖ת אָדָ֑ם בְּי֗וֹם בְּרֹ֤א אֱלֹקִים֙ אָדָ֔ם </a:t>
                      </a:r>
                      <a:r>
                        <a:rPr lang="he-IL" sz="2200" u="sng" dirty="0">
                          <a:latin typeface="David" panose="020E0502060401010101" pitchFamily="34" charset="-79"/>
                          <a:cs typeface="David" panose="020E0502060401010101" pitchFamily="34" charset="-79"/>
                        </a:rPr>
                        <a:t>בִּדְמ֥וּת אֱלֹקִ֖ים</a:t>
                      </a:r>
                      <a:r>
                        <a:rPr lang="he-IL" sz="2200" dirty="0">
                          <a:latin typeface="David" panose="020E0502060401010101" pitchFamily="34" charset="-79"/>
                          <a:cs typeface="David" panose="020E0502060401010101" pitchFamily="34" charset="-79"/>
                        </a:rPr>
                        <a:t> עָשָׂ֥ה אֹתֽוֹ׃</a:t>
                      </a:r>
                    </a:p>
                    <a:p>
                      <a:pPr algn="r" rtl="1"/>
                      <a:r>
                        <a:rPr lang="he-IL" sz="2200" dirty="0">
                          <a:latin typeface="David" panose="020E0502060401010101" pitchFamily="34" charset="-79"/>
                          <a:cs typeface="David" panose="020E0502060401010101" pitchFamily="34" charset="-79"/>
                        </a:rPr>
                        <a:t>(ב) זָכָ֥ר וּנְקֵבָ֖ה בְּרָאָ֑ם וַיְבָ֣רֶךְ אֹתָ֗ם וַיִּקְרָ֤א אֶת־שְׁמָם֙ אָדָ֔ם בְּי֖וֹם הִבָּֽרְאָֽם׃ (ס)</a:t>
                      </a:r>
                    </a:p>
                    <a:p>
                      <a:pPr algn="r" rtl="1"/>
                      <a:endParaRPr lang="en-US" sz="2200" dirty="0">
                        <a:latin typeface="David" panose="020E0502060401010101" pitchFamily="34" charset="-79"/>
                        <a:cs typeface="David" panose="020E0502060401010101" pitchFamily="34" charset="-79"/>
                      </a:endParaRPr>
                    </a:p>
                  </a:txBody>
                  <a:tcPr/>
                </a:tc>
                <a:extLst>
                  <a:ext uri="{0D108BD9-81ED-4DB2-BD59-A6C34878D82A}">
                    <a16:rowId xmlns:a16="http://schemas.microsoft.com/office/drawing/2014/main" val="2983347781"/>
                  </a:ext>
                </a:extLst>
              </a:tr>
            </a:tbl>
          </a:graphicData>
        </a:graphic>
      </p:graphicFrame>
      <p:sp>
        <p:nvSpPr>
          <p:cNvPr id="6" name="TextBox 5">
            <a:extLst>
              <a:ext uri="{FF2B5EF4-FFF2-40B4-BE49-F238E27FC236}">
                <a16:creationId xmlns:a16="http://schemas.microsoft.com/office/drawing/2014/main" id="{41251170-620E-4685-81B4-F1C527549D51}"/>
              </a:ext>
            </a:extLst>
          </p:cNvPr>
          <p:cNvSpPr txBox="1"/>
          <p:nvPr/>
        </p:nvSpPr>
        <p:spPr>
          <a:xfrm>
            <a:off x="838199" y="4267200"/>
            <a:ext cx="10515600" cy="400110"/>
          </a:xfrm>
          <a:prstGeom prst="rect">
            <a:avLst/>
          </a:prstGeom>
          <a:noFill/>
        </p:spPr>
        <p:txBody>
          <a:bodyPr wrap="square" rtlCol="0">
            <a:spAutoFit/>
          </a:bodyPr>
          <a:lstStyle/>
          <a:p>
            <a:r>
              <a:rPr lang="en-CA" sz="2000" dirty="0">
                <a:cs typeface="+mj-cs"/>
              </a:rPr>
              <a:t>The Torah can’t even mention the creation of Adam and Eve without mentioning </a:t>
            </a:r>
            <a:r>
              <a:rPr lang="he-IL" sz="2000" dirty="0">
                <a:cs typeface="+mj-cs"/>
              </a:rPr>
              <a:t>"דמות אלוקים"</a:t>
            </a:r>
            <a:endParaRPr lang="en-US" sz="2000" dirty="0">
              <a:cs typeface="+mj-cs"/>
            </a:endParaRPr>
          </a:p>
        </p:txBody>
      </p:sp>
    </p:spTree>
    <p:extLst>
      <p:ext uri="{BB962C8B-B14F-4D97-AF65-F5344CB8AC3E}">
        <p14:creationId xmlns:p14="http://schemas.microsoft.com/office/powerpoint/2010/main" val="758280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05EAD-D303-432E-8016-1D4CC3F06075}"/>
              </a:ext>
            </a:extLst>
          </p:cNvPr>
          <p:cNvSpPr>
            <a:spLocks noGrp="1"/>
          </p:cNvSpPr>
          <p:nvPr>
            <p:ph type="title"/>
          </p:nvPr>
        </p:nvSpPr>
        <p:spPr/>
        <p:txBody>
          <a:bodyPr/>
          <a:lstStyle/>
          <a:p>
            <a:pPr algn="ctr"/>
            <a:r>
              <a:rPr lang="en-US" dirty="0"/>
              <a:t>Why We Don’t Hunt Humans</a:t>
            </a:r>
          </a:p>
        </p:txBody>
      </p:sp>
      <p:graphicFrame>
        <p:nvGraphicFramePr>
          <p:cNvPr id="4" name="Table 4">
            <a:extLst>
              <a:ext uri="{FF2B5EF4-FFF2-40B4-BE49-F238E27FC236}">
                <a16:creationId xmlns:a16="http://schemas.microsoft.com/office/drawing/2014/main" id="{9431A046-CC6F-4334-BD6B-A9BBC44D6AFC}"/>
              </a:ext>
            </a:extLst>
          </p:cNvPr>
          <p:cNvGraphicFramePr>
            <a:graphicFrameLocks noGrp="1"/>
          </p:cNvGraphicFramePr>
          <p:nvPr>
            <p:ph idx="1"/>
            <p:extLst>
              <p:ext uri="{D42A27DB-BD31-4B8C-83A1-F6EECF244321}">
                <p14:modId xmlns:p14="http://schemas.microsoft.com/office/powerpoint/2010/main" val="2359511775"/>
              </p:ext>
            </p:extLst>
          </p:nvPr>
        </p:nvGraphicFramePr>
        <p:xfrm>
          <a:off x="76200" y="1963001"/>
          <a:ext cx="12115800" cy="4090480"/>
        </p:xfrm>
        <a:graphic>
          <a:graphicData uri="http://schemas.openxmlformats.org/drawingml/2006/table">
            <a:tbl>
              <a:tblPr firstRow="1" bandRow="1">
                <a:tableStyleId>{5C22544A-7EE6-4342-B048-85BDC9FD1C3A}</a:tableStyleId>
              </a:tblPr>
              <a:tblGrid>
                <a:gridCol w="6057900">
                  <a:extLst>
                    <a:ext uri="{9D8B030D-6E8A-4147-A177-3AD203B41FA5}">
                      <a16:colId xmlns:a16="http://schemas.microsoft.com/office/drawing/2014/main" val="1365500410"/>
                    </a:ext>
                  </a:extLst>
                </a:gridCol>
                <a:gridCol w="6057900">
                  <a:extLst>
                    <a:ext uri="{9D8B030D-6E8A-4147-A177-3AD203B41FA5}">
                      <a16:colId xmlns:a16="http://schemas.microsoft.com/office/drawing/2014/main" val="1776994070"/>
                    </a:ext>
                  </a:extLst>
                </a:gridCol>
              </a:tblGrid>
              <a:tr h="359491">
                <a:tc>
                  <a:txBody>
                    <a:bodyPr/>
                    <a:lstStyle/>
                    <a:p>
                      <a:r>
                        <a:rPr lang="en-CA" dirty="0" err="1">
                          <a:cs typeface="+mj-cs"/>
                        </a:rPr>
                        <a:t>Bereishit</a:t>
                      </a:r>
                      <a:r>
                        <a:rPr lang="en-CA" dirty="0">
                          <a:cs typeface="+mj-cs"/>
                        </a:rPr>
                        <a:t> 9:1-6</a:t>
                      </a:r>
                      <a:endParaRPr lang="en-US" dirty="0">
                        <a:cs typeface="+mj-cs"/>
                      </a:endParaRPr>
                    </a:p>
                  </a:txBody>
                  <a:tcPr marL="83516" marR="83516"/>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he-IL" sz="2000" dirty="0">
                          <a:cs typeface="+mj-cs"/>
                        </a:rPr>
                        <a:t>בראשית ט׳:א-ו</a:t>
                      </a:r>
                    </a:p>
                  </a:txBody>
                  <a:tcPr marL="83516" marR="83516"/>
                </a:tc>
                <a:extLst>
                  <a:ext uri="{0D108BD9-81ED-4DB2-BD59-A6C34878D82A}">
                    <a16:rowId xmlns:a16="http://schemas.microsoft.com/office/drawing/2014/main" val="1176929358"/>
                  </a:ext>
                </a:extLst>
              </a:tr>
              <a:tr h="3677865">
                <a:tc>
                  <a:txBody>
                    <a:bodyPr/>
                    <a:lstStyle/>
                    <a:p>
                      <a:pPr algn="just"/>
                      <a:r>
                        <a:rPr lang="en-US" dirty="0">
                          <a:latin typeface="Times New Roman" panose="02020603050405020304" pitchFamily="18" charset="0"/>
                          <a:cs typeface="Times New Roman" panose="02020603050405020304" pitchFamily="18" charset="0"/>
                        </a:rPr>
                        <a:t>God blessed Noah and his sons, and said to them, “Be fertile and increase, and fill the earth. The fear and the dread of you shall be upon all the beasts of the earth and upon all the birds of the sky—everything with which the earth is astir—and upon all the fish of the sea; they are given into your hand. </a:t>
                      </a:r>
                      <a:r>
                        <a:rPr lang="en-US" b="1" dirty="0">
                          <a:latin typeface="Times New Roman" panose="02020603050405020304" pitchFamily="18" charset="0"/>
                          <a:cs typeface="Times New Roman" panose="02020603050405020304" pitchFamily="18" charset="0"/>
                        </a:rPr>
                        <a:t>Every creature that lives shall be yours to eat; as with the green grasses, I give you all these.</a:t>
                      </a:r>
                      <a:r>
                        <a:rPr lang="en-US" dirty="0">
                          <a:latin typeface="Times New Roman" panose="02020603050405020304" pitchFamily="18" charset="0"/>
                          <a:cs typeface="Times New Roman" panose="02020603050405020304" pitchFamily="18" charset="0"/>
                        </a:rPr>
                        <a:t> You must not, however, eat flesh with its life-blood in it. But for your own life-blood I will require a reckoning: I will require it of every beast; of man, too, will I require a reckoning for human life, of every man for that of his fellow man! </a:t>
                      </a:r>
                      <a:r>
                        <a:rPr lang="en-US" b="1" dirty="0">
                          <a:latin typeface="Times New Roman" panose="02020603050405020304" pitchFamily="18" charset="0"/>
                          <a:cs typeface="Times New Roman" panose="02020603050405020304" pitchFamily="18" charset="0"/>
                        </a:rPr>
                        <a:t>Whoever sheds the blood of man, By man shall his blood be shed; For in His image Did God make man</a:t>
                      </a:r>
                      <a:r>
                        <a:rPr lang="en-US" dirty="0">
                          <a:latin typeface="Times New Roman" panose="02020603050405020304" pitchFamily="18" charset="0"/>
                          <a:cs typeface="Times New Roman" panose="02020603050405020304" pitchFamily="18" charset="0"/>
                        </a:rPr>
                        <a:t>.</a:t>
                      </a:r>
                    </a:p>
                  </a:txBody>
                  <a:tcPr marL="83516" marR="83516"/>
                </a:tc>
                <a:tc>
                  <a:txBody>
                    <a:bodyPr/>
                    <a:lstStyle/>
                    <a:p>
                      <a:pPr marL="0" marR="0" algn="just" rtl="1">
                        <a:lnSpc>
                          <a:spcPct val="150000"/>
                        </a:lnSpc>
                      </a:pPr>
                      <a:r>
                        <a:rPr lang="he-IL" sz="2000" dirty="0">
                          <a:effectLst/>
                          <a:latin typeface="Times New Roman" panose="02020603050405020304" pitchFamily="18" charset="0"/>
                          <a:ea typeface="Times New Roman" panose="02020603050405020304" pitchFamily="18" charset="0"/>
                          <a:cs typeface="+mj-cs"/>
                        </a:rPr>
                        <a:t>וַיְבָ֣רֶךְ אֱלֹקִ֔ים אֶת־נֹ֖חַ וְאֶת־בָּנָ֑יו וַיֹּ֧אמֶר לָהֶ֛ם פְּר֥וּ וּרְב֖וּ וּמִלְא֥וּ אֶת־הָאָֽרֶץ׃ וּמוֹרַאֲכֶ֤ם וְחִתְּכֶם֙ יִֽהְיֶ֔ה עַ֚ל כָּל־חַיַּ֣ת הָאָ֔רֶץ וְעַ֖ל כָּל־ע֣וֹף הַשָּׁמָ֑יִם בְּכֹל֩ אֲשֶׁ֨ר תִּרְמֹ֧שׂ הָֽאֲדָמָ֛ה וּֽבְכָל־דְּגֵ֥י הַיָּ֖ם בְּיֶדְכֶ֥ם נִתָּֽנוּ׃ כָּל־רֶ֙מֶשׂ֙ אֲשֶׁ֣ר הוּא־חַ֔י לָכֶ֥ם יִהְיֶ֖ה לְאָכְלָ֑ה כְּיֶ֣רֶק עֵ֔שֶׂב נָתַ֥תִּי לָכֶ֖ם אֶת־כֹּֽל׃ אַךְ־בָּשָׂ֕ר בְּנַפְשׁ֥וֹ דָמ֖וֹ לֹ֥א תֹאכֵֽלוּ׃ וְאַ֨ךְ אֶת־דִּמְכֶ֤ם לְנַפְשֹֽׁתֵיכֶם֙ אֶדְרֹ֔שׁ מִיַּ֥ד כָּל־חַיָּ֖ה אֶדְרְשֶׁ֑נּוּ וּמִיַּ֣ד הָֽאָדָ֗ם מִיַּד֙ אִ֣ישׁ אָחִ֔יו אֶדְרֹ֖שׁ אֶת־נֶ֥פֶשׁ הָֽאָדָֽם׃ שֹׁפֵךְ֙ דַּ֣ם הָֽאָדָ֔ם בָּֽאָדָ֖ם דָּמ֣וֹ יִשָּׁפֵ֑ךְ כִּ֚י בְּצֶ֣לֶם אֱלֹקִ֔ים עָשָׂ֖ה אֶת־הָאָדָֽם׃ וְאַתֶּ֖ם פְּר֣וּ וּרְב֑וּ שִׁרְצ֥וּ בָאָ֖רֶץ וּרְבוּ־בָֽהּ׃ (ס)</a:t>
                      </a:r>
                      <a:endParaRPr lang="en-US" sz="2000" dirty="0">
                        <a:effectLst/>
                        <a:latin typeface="Times New Roman" panose="02020603050405020304" pitchFamily="18" charset="0"/>
                        <a:ea typeface="Times New Roman" panose="02020603050405020304" pitchFamily="18" charset="0"/>
                        <a:cs typeface="+mj-cs"/>
                      </a:endParaRPr>
                    </a:p>
                  </a:txBody>
                  <a:tcPr marL="83516" marR="83516"/>
                </a:tc>
                <a:extLst>
                  <a:ext uri="{0D108BD9-81ED-4DB2-BD59-A6C34878D82A}">
                    <a16:rowId xmlns:a16="http://schemas.microsoft.com/office/drawing/2014/main" val="2780710520"/>
                  </a:ext>
                </a:extLst>
              </a:tr>
            </a:tbl>
          </a:graphicData>
        </a:graphic>
      </p:graphicFrame>
    </p:spTree>
    <p:extLst>
      <p:ext uri="{BB962C8B-B14F-4D97-AF65-F5344CB8AC3E}">
        <p14:creationId xmlns:p14="http://schemas.microsoft.com/office/powerpoint/2010/main" val="1524348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BD768-8DC6-490D-8DF2-E3B81E412025}"/>
              </a:ext>
            </a:extLst>
          </p:cNvPr>
          <p:cNvSpPr>
            <a:spLocks noGrp="1"/>
          </p:cNvSpPr>
          <p:nvPr>
            <p:ph type="title"/>
          </p:nvPr>
        </p:nvSpPr>
        <p:spPr/>
        <p:txBody>
          <a:bodyPr/>
          <a:lstStyle/>
          <a:p>
            <a:r>
              <a:rPr lang="en-CA" dirty="0"/>
              <a:t>The Cognitive Approach</a:t>
            </a:r>
            <a:endParaRPr lang="en-US" dirty="0"/>
          </a:p>
        </p:txBody>
      </p:sp>
      <p:sp>
        <p:nvSpPr>
          <p:cNvPr id="3" name="Content Placeholder 2">
            <a:extLst>
              <a:ext uri="{FF2B5EF4-FFF2-40B4-BE49-F238E27FC236}">
                <a16:creationId xmlns:a16="http://schemas.microsoft.com/office/drawing/2014/main" id="{5AC3DCED-9065-4B43-9996-FF53AA450D18}"/>
              </a:ext>
            </a:extLst>
          </p:cNvPr>
          <p:cNvSpPr>
            <a:spLocks noGrp="1"/>
          </p:cNvSpPr>
          <p:nvPr>
            <p:ph idx="1"/>
          </p:nvPr>
        </p:nvSpPr>
        <p:spPr/>
        <p:txBody>
          <a:bodyPr/>
          <a:lstStyle/>
          <a:p>
            <a:r>
              <a:rPr lang="en-CA" dirty="0"/>
              <a:t>Some thinkers understand that </a:t>
            </a:r>
            <a:r>
              <a:rPr lang="he-IL" dirty="0"/>
              <a:t>צלם אלוקים</a:t>
            </a:r>
            <a:r>
              <a:rPr lang="en-CA" dirty="0"/>
              <a:t> refers to mankind’s unique cognitive abilities.</a:t>
            </a:r>
          </a:p>
          <a:p>
            <a:pPr marL="0" indent="0">
              <a:lnSpc>
                <a:spcPct val="100000"/>
              </a:lnSpc>
              <a:spcBef>
                <a:spcPts val="0"/>
              </a:spcBef>
              <a:buNone/>
            </a:pPr>
            <a:endParaRPr lang="en-CA" b="1" dirty="0">
              <a:cs typeface="+mj-cs"/>
            </a:endParaRPr>
          </a:p>
          <a:p>
            <a:pPr marL="0" indent="0">
              <a:lnSpc>
                <a:spcPct val="150000"/>
              </a:lnSpc>
              <a:spcBef>
                <a:spcPts val="0"/>
              </a:spcBef>
              <a:buNone/>
            </a:pPr>
            <a:r>
              <a:rPr lang="en-CA" b="1" dirty="0">
                <a:cs typeface="+mj-cs"/>
              </a:rPr>
              <a:t>Rabbi </a:t>
            </a:r>
            <a:r>
              <a:rPr lang="en-CA" b="1" dirty="0" err="1">
                <a:cs typeface="+mj-cs"/>
              </a:rPr>
              <a:t>Bachaye</a:t>
            </a:r>
            <a:r>
              <a:rPr lang="en-CA" b="1" dirty="0">
                <a:cs typeface="+mj-cs"/>
              </a:rPr>
              <a:t> ben Asher on </a:t>
            </a:r>
            <a:r>
              <a:rPr lang="en-CA" b="1" dirty="0" err="1">
                <a:cs typeface="+mj-cs"/>
              </a:rPr>
              <a:t>Bereishit</a:t>
            </a:r>
            <a:r>
              <a:rPr lang="en-CA" b="1" dirty="0">
                <a:cs typeface="+mj-cs"/>
              </a:rPr>
              <a:t> 1:27</a:t>
            </a:r>
          </a:p>
          <a:p>
            <a:pPr marL="0" indent="0" algn="r" rtl="1">
              <a:lnSpc>
                <a:spcPct val="150000"/>
              </a:lnSpc>
              <a:spcBef>
                <a:spcPts val="0"/>
              </a:spcBef>
              <a:buNone/>
            </a:pPr>
            <a:r>
              <a:rPr lang="he-IL" dirty="0">
                <a:effectLst/>
                <a:latin typeface="Calibri" panose="020F0502020204030204" pitchFamily="34" charset="0"/>
                <a:ea typeface="Calibri" panose="020F0502020204030204" pitchFamily="34" charset="0"/>
                <a:cs typeface="+mj-cs"/>
              </a:rPr>
              <a:t>בצלמו. ענין צלם השגה שכלית, והכונה באמרו "בצלמנו", לפי שהנפש השכלית שבאדם אצולה מרוח קדשו</a:t>
            </a:r>
            <a:endParaRPr lang="en-US" dirty="0">
              <a:effectLst/>
              <a:latin typeface="Calibri" panose="020F0502020204030204" pitchFamily="34" charset="0"/>
              <a:ea typeface="Calibri" panose="020F0502020204030204" pitchFamily="34" charset="0"/>
              <a:cs typeface="+mj-cs"/>
            </a:endParaRPr>
          </a:p>
          <a:p>
            <a:pPr marL="0" indent="0" algn="l">
              <a:lnSpc>
                <a:spcPct val="150000"/>
              </a:lnSpc>
              <a:spcBef>
                <a:spcPts val="0"/>
              </a:spcBef>
              <a:buNone/>
            </a:pPr>
            <a:r>
              <a:rPr lang="en-US" dirty="0">
                <a:latin typeface="Calibri" panose="020F0502020204030204" pitchFamily="34" charset="0"/>
                <a:ea typeface="Calibri" panose="020F0502020204030204" pitchFamily="34" charset="0"/>
                <a:cs typeface="+mj-cs"/>
              </a:rPr>
              <a:t>“</a:t>
            </a:r>
            <a:r>
              <a:rPr lang="en-US" dirty="0" err="1">
                <a:latin typeface="Calibri" panose="020F0502020204030204" pitchFamily="34" charset="0"/>
                <a:ea typeface="Calibri" panose="020F0502020204030204" pitchFamily="34" charset="0"/>
                <a:cs typeface="+mj-cs"/>
              </a:rPr>
              <a:t>Tzelem</a:t>
            </a:r>
            <a:r>
              <a:rPr lang="en-US" dirty="0">
                <a:latin typeface="Calibri" panose="020F0502020204030204" pitchFamily="34" charset="0"/>
                <a:ea typeface="Calibri" panose="020F0502020204030204" pitchFamily="34" charset="0"/>
                <a:cs typeface="+mj-cs"/>
              </a:rPr>
              <a:t>” refers to intellectual capacity, the intent of “in our </a:t>
            </a:r>
            <a:r>
              <a:rPr lang="en-CA" dirty="0">
                <a:latin typeface="Calibri" panose="020F0502020204030204" pitchFamily="34" charset="0"/>
                <a:ea typeface="Calibri" panose="020F0502020204030204" pitchFamily="34" charset="0"/>
                <a:cs typeface="+mj-cs"/>
              </a:rPr>
              <a:t>form” is that the intellectual soul of a person emanates from His holy spirit</a:t>
            </a:r>
          </a:p>
          <a:p>
            <a:pPr marL="0" indent="0" algn="l">
              <a:lnSpc>
                <a:spcPct val="100000"/>
              </a:lnSpc>
              <a:spcBef>
                <a:spcPts val="0"/>
              </a:spcBef>
              <a:buNone/>
            </a:pPr>
            <a:endParaRPr lang="en-CA" dirty="0">
              <a:effectLst/>
              <a:latin typeface="Calibri" panose="020F0502020204030204" pitchFamily="34" charset="0"/>
              <a:ea typeface="Calibri" panose="020F0502020204030204" pitchFamily="34" charset="0"/>
              <a:cs typeface="+mj-cs"/>
            </a:endParaRPr>
          </a:p>
          <a:p>
            <a:pPr marL="0" indent="0" algn="l">
              <a:lnSpc>
                <a:spcPct val="100000"/>
              </a:lnSpc>
              <a:spcBef>
                <a:spcPts val="0"/>
              </a:spcBef>
              <a:buNone/>
            </a:pPr>
            <a:endParaRPr lang="en-US" dirty="0">
              <a:effectLst/>
              <a:latin typeface="Calibri" panose="020F0502020204030204" pitchFamily="34" charset="0"/>
              <a:ea typeface="Calibri" panose="020F0502020204030204" pitchFamily="34" charset="0"/>
              <a:cs typeface="+mj-cs"/>
            </a:endParaRPr>
          </a:p>
          <a:p>
            <a:pPr marL="0" indent="0" algn="r" rtl="1">
              <a:buNone/>
            </a:pPr>
            <a:endParaRPr lang="en-US" dirty="0"/>
          </a:p>
          <a:p>
            <a:pPr marL="0" indent="0">
              <a:buNone/>
            </a:pPr>
            <a:endParaRPr lang="en-CA" dirty="0"/>
          </a:p>
        </p:txBody>
      </p:sp>
    </p:spTree>
    <p:extLst>
      <p:ext uri="{BB962C8B-B14F-4D97-AF65-F5344CB8AC3E}">
        <p14:creationId xmlns:p14="http://schemas.microsoft.com/office/powerpoint/2010/main" val="1375336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48E6C-3DD5-4181-A67C-3F338448DDA9}"/>
              </a:ext>
            </a:extLst>
          </p:cNvPr>
          <p:cNvSpPr>
            <a:spLocks noGrp="1"/>
          </p:cNvSpPr>
          <p:nvPr>
            <p:ph type="title"/>
          </p:nvPr>
        </p:nvSpPr>
        <p:spPr/>
        <p:txBody>
          <a:bodyPr/>
          <a:lstStyle/>
          <a:p>
            <a:r>
              <a:rPr lang="en-CA" dirty="0"/>
              <a:t>The Cognitive Approach- The Rambam</a:t>
            </a:r>
            <a:endParaRPr lang="en-US" dirty="0"/>
          </a:p>
        </p:txBody>
      </p:sp>
      <p:sp>
        <p:nvSpPr>
          <p:cNvPr id="3" name="Content Placeholder 2">
            <a:extLst>
              <a:ext uri="{FF2B5EF4-FFF2-40B4-BE49-F238E27FC236}">
                <a16:creationId xmlns:a16="http://schemas.microsoft.com/office/drawing/2014/main" id="{1F67926C-8F8C-4E28-9E76-E0B25C888C87}"/>
              </a:ext>
            </a:extLst>
          </p:cNvPr>
          <p:cNvSpPr>
            <a:spLocks noGrp="1"/>
          </p:cNvSpPr>
          <p:nvPr>
            <p:ph idx="1"/>
          </p:nvPr>
        </p:nvSpPr>
        <p:spPr/>
        <p:txBody>
          <a:bodyPr>
            <a:noAutofit/>
          </a:bodyPr>
          <a:lstStyle/>
          <a:p>
            <a:pPr marL="0" marR="0">
              <a:lnSpc>
                <a:spcPct val="107000"/>
              </a:lnSpc>
              <a:spcBef>
                <a:spcPts val="0"/>
              </a:spcBef>
              <a:spcAft>
                <a:spcPts val="8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Guide for the Perplexed 1:1 Friedlander Translation</a:t>
            </a:r>
          </a:p>
          <a:p>
            <a:pPr marL="0" marR="0" indent="0" algn="just">
              <a:lnSpc>
                <a:spcPct val="107000"/>
              </a:lnSpc>
              <a:spcBef>
                <a:spcPts val="0"/>
              </a:spcBef>
              <a:spcAft>
                <a:spcPts val="8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 term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ẓelem</a:t>
            </a:r>
            <a:r>
              <a:rPr lang="en-US" dirty="0">
                <a:effectLst/>
                <a:latin typeface="Times New Roman" panose="02020603050405020304" pitchFamily="18" charset="0"/>
                <a:ea typeface="Calibri" panose="020F0502020204030204" pitchFamily="34" charset="0"/>
                <a:cs typeface="Times New Roman" panose="02020603050405020304" pitchFamily="18" charset="0"/>
              </a:rPr>
              <a:t>, on the other hand, signifies the specific form, viz., that which constitutes the essence of a thing, whereby the thing is what it is; the reality of a thing in so far as it is that particular being. I</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n man the "form" is that constituent which gives him human perception: and on account of this intellectual perception the term </a:t>
            </a: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ẓelem</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is employed in the sentences "In the </a:t>
            </a: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ẓelem</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of God he created him" </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r>
              <a:rPr lang="en-US"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Gen. 1:27</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lgn="just">
              <a:lnSpc>
                <a:spcPct val="107000"/>
              </a:lnSpc>
              <a:spcBef>
                <a:spcPts val="0"/>
              </a:spcBef>
              <a:spcAft>
                <a:spcPts val="800"/>
              </a:spcAft>
              <a:buNone/>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The Rambam argues that the defining characteristic of mankind is the intellect.</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657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54F01-E1C3-455B-8EB7-D5CB8EC2C433}"/>
              </a:ext>
            </a:extLst>
          </p:cNvPr>
          <p:cNvSpPr>
            <a:spLocks noGrp="1"/>
          </p:cNvSpPr>
          <p:nvPr>
            <p:ph type="title"/>
          </p:nvPr>
        </p:nvSpPr>
        <p:spPr/>
        <p:txBody>
          <a:bodyPr/>
          <a:lstStyle/>
          <a:p>
            <a:r>
              <a:rPr lang="en-CA" dirty="0"/>
              <a:t>Rambam’s Focus on Intellectual Achievement</a:t>
            </a:r>
            <a:endParaRPr lang="en-US" dirty="0"/>
          </a:p>
        </p:txBody>
      </p:sp>
      <p:graphicFrame>
        <p:nvGraphicFramePr>
          <p:cNvPr id="4" name="Table 4">
            <a:extLst>
              <a:ext uri="{FF2B5EF4-FFF2-40B4-BE49-F238E27FC236}">
                <a16:creationId xmlns:a16="http://schemas.microsoft.com/office/drawing/2014/main" id="{A8775D80-888A-47D3-9687-2BB2C6EBC4D2}"/>
              </a:ext>
            </a:extLst>
          </p:cNvPr>
          <p:cNvGraphicFramePr>
            <a:graphicFrameLocks noGrp="1"/>
          </p:cNvGraphicFramePr>
          <p:nvPr>
            <p:ph idx="1"/>
            <p:extLst>
              <p:ext uri="{D42A27DB-BD31-4B8C-83A1-F6EECF244321}">
                <p14:modId xmlns:p14="http://schemas.microsoft.com/office/powerpoint/2010/main" val="1028975537"/>
              </p:ext>
            </p:extLst>
          </p:nvPr>
        </p:nvGraphicFramePr>
        <p:xfrm>
          <a:off x="0" y="2016125"/>
          <a:ext cx="12192000" cy="293116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1392058907"/>
                    </a:ext>
                  </a:extLst>
                </a:gridCol>
                <a:gridCol w="6096000">
                  <a:extLst>
                    <a:ext uri="{9D8B030D-6E8A-4147-A177-3AD203B41FA5}">
                      <a16:colId xmlns:a16="http://schemas.microsoft.com/office/drawing/2014/main" val="3046144041"/>
                    </a:ext>
                  </a:extLst>
                </a:gridCol>
              </a:tblGrid>
              <a:tr h="370840">
                <a:tc>
                  <a:txBody>
                    <a:bodyPr/>
                    <a:lstStyle/>
                    <a:p>
                      <a:r>
                        <a:rPr lang="en-CA" dirty="0"/>
                        <a:t>Rambam’s Introduction to the Mishna</a:t>
                      </a:r>
                      <a:endParaRPr lang="en-US" dirty="0"/>
                    </a:p>
                  </a:txBody>
                  <a:tcPr/>
                </a:tc>
                <a:tc>
                  <a:txBody>
                    <a:bodyPr/>
                    <a:lstStyle/>
                    <a:p>
                      <a:pPr algn="just" rtl="1"/>
                      <a:r>
                        <a:rPr lang="he-IL" dirty="0"/>
                        <a:t>הקדמת הרמב"ם למשנה</a:t>
                      </a:r>
                    </a:p>
                  </a:txBody>
                  <a:tcPr/>
                </a:tc>
                <a:extLst>
                  <a:ext uri="{0D108BD9-81ED-4DB2-BD59-A6C34878D82A}">
                    <a16:rowId xmlns:a16="http://schemas.microsoft.com/office/drawing/2014/main" val="902931294"/>
                  </a:ext>
                </a:extLst>
              </a:tr>
              <a:tr h="0">
                <a:tc>
                  <a:txBody>
                    <a:bodyPr/>
                    <a:lstStyle/>
                    <a:p>
                      <a:pPr algn="just"/>
                      <a:r>
                        <a:rPr lang="en-US" dirty="0"/>
                        <a:t>For it can not be that the purpose of man is to eat or drink or to have relations or to build a house or to be a king, for all these experiences pass over him and do not add to his essence. Moreover, all these actions are common to him and the other species of animals, and it is knowledge that adds to his essence and advances it from state to state, from a low state to a sublime state, </a:t>
                      </a:r>
                      <a:r>
                        <a:rPr lang="en-US" b="1" dirty="0"/>
                        <a:t>such that he was originally a man in potential,  and became an actual man. For man before learning is like an animal…</a:t>
                      </a:r>
                    </a:p>
                  </a:txBody>
                  <a:tcPr/>
                </a:tc>
                <a:tc>
                  <a:txBody>
                    <a:bodyPr/>
                    <a:lstStyle/>
                    <a:p>
                      <a:pPr algn="just" rtl="1"/>
                      <a:r>
                        <a:rPr lang="he-IL" dirty="0"/>
                        <a:t>כי לא יתכן שתהיה תכלית האדם לאכול או לשתות או לבעול או לבנות בית או להיות מלך, לפי שכל אלה מקרים עוברים עליו ואינם מוסיפים במהותו. ועוד שכל הפעולות האלה משותפות הן לו ולשאר מיני בעלי החיים, והמדע הוא שמוסיף במהותו ומעתיקו ממצב למצב, ממצב שפל למצב נעלה, לפי שהיה אדם בכח ונעשה אדם בפועל, שהאדם לפני שילמד אינו אלא כבהמה, כי לא נבדל האדם משאר בעלי החיים אלא בהגיון, שהוא חי בעל הגיון, רצוני במלת הגיון השגת המושכלות, </a:t>
                      </a:r>
                      <a:endParaRPr lang="en-US" dirty="0"/>
                    </a:p>
                  </a:txBody>
                  <a:tcPr/>
                </a:tc>
                <a:extLst>
                  <a:ext uri="{0D108BD9-81ED-4DB2-BD59-A6C34878D82A}">
                    <a16:rowId xmlns:a16="http://schemas.microsoft.com/office/drawing/2014/main" val="2515465176"/>
                  </a:ext>
                </a:extLst>
              </a:tr>
            </a:tbl>
          </a:graphicData>
        </a:graphic>
      </p:graphicFrame>
    </p:spTree>
    <p:extLst>
      <p:ext uri="{BB962C8B-B14F-4D97-AF65-F5344CB8AC3E}">
        <p14:creationId xmlns:p14="http://schemas.microsoft.com/office/powerpoint/2010/main" val="623565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0F149-56A0-4393-BF2C-992F9F85FDF8}"/>
              </a:ext>
            </a:extLst>
          </p:cNvPr>
          <p:cNvSpPr>
            <a:spLocks noGrp="1"/>
          </p:cNvSpPr>
          <p:nvPr>
            <p:ph type="title"/>
          </p:nvPr>
        </p:nvSpPr>
        <p:spPr/>
        <p:txBody>
          <a:bodyPr/>
          <a:lstStyle/>
          <a:p>
            <a:r>
              <a:rPr lang="en-US" dirty="0"/>
              <a:t>Th</a:t>
            </a:r>
            <a:r>
              <a:rPr lang="en-CA" dirty="0"/>
              <a:t>e Moral Approach</a:t>
            </a:r>
            <a:endParaRPr lang="en-US" dirty="0"/>
          </a:p>
        </p:txBody>
      </p:sp>
      <p:sp>
        <p:nvSpPr>
          <p:cNvPr id="3" name="Content Placeholder 2">
            <a:extLst>
              <a:ext uri="{FF2B5EF4-FFF2-40B4-BE49-F238E27FC236}">
                <a16:creationId xmlns:a16="http://schemas.microsoft.com/office/drawing/2014/main" id="{5E6994C2-C414-4867-90F7-F75DD341D91F}"/>
              </a:ext>
            </a:extLst>
          </p:cNvPr>
          <p:cNvSpPr>
            <a:spLocks noGrp="1"/>
          </p:cNvSpPr>
          <p:nvPr>
            <p:ph idx="1"/>
          </p:nvPr>
        </p:nvSpPr>
        <p:spPr>
          <a:xfrm>
            <a:off x="219075" y="2015732"/>
            <a:ext cx="11772900" cy="4037749"/>
          </a:xfrm>
        </p:spPr>
        <p:txBody>
          <a:bodyPr>
            <a:noAutofit/>
          </a:bodyPr>
          <a:lstStyle/>
          <a:p>
            <a:pPr marL="0" indent="0">
              <a:buNone/>
            </a:pPr>
            <a:r>
              <a:rPr lang="en-CA" sz="1800" i="1" dirty="0">
                <a:cs typeface="+mj-cs"/>
              </a:rPr>
              <a:t>Other thinkers see the </a:t>
            </a:r>
            <a:r>
              <a:rPr lang="he-IL" sz="1800" i="1" dirty="0">
                <a:cs typeface="+mj-cs"/>
              </a:rPr>
              <a:t>צלם אלוקים</a:t>
            </a:r>
            <a:r>
              <a:rPr lang="en-CA" sz="1800" i="1" dirty="0">
                <a:cs typeface="+mj-cs"/>
              </a:rPr>
              <a:t> and </a:t>
            </a:r>
            <a:r>
              <a:rPr lang="he-IL" sz="1800" i="1" dirty="0">
                <a:cs typeface="+mj-cs"/>
              </a:rPr>
              <a:t>דמות אלוקים</a:t>
            </a:r>
            <a:r>
              <a:rPr lang="en-CA" sz="1800" i="1" dirty="0">
                <a:cs typeface="+mj-cs"/>
              </a:rPr>
              <a:t> as the human capacity to make informed moral decisions:</a:t>
            </a:r>
          </a:p>
          <a:p>
            <a:pPr marL="0" indent="0">
              <a:spcBef>
                <a:spcPts val="100"/>
              </a:spcBef>
              <a:buNone/>
            </a:pPr>
            <a:r>
              <a:rPr lang="en-CA" sz="1800" b="1" dirty="0">
                <a:cs typeface="+mj-cs"/>
              </a:rPr>
              <a:t>Rabbi Meir Simcha of </a:t>
            </a:r>
            <a:r>
              <a:rPr lang="en-CA" sz="1800" b="1" dirty="0" err="1">
                <a:cs typeface="+mj-cs"/>
              </a:rPr>
              <a:t>Dvinsk</a:t>
            </a:r>
            <a:r>
              <a:rPr lang="en-CA" sz="1800" b="1" dirty="0">
                <a:cs typeface="+mj-cs"/>
              </a:rPr>
              <a:t> (19-20</a:t>
            </a:r>
            <a:r>
              <a:rPr lang="en-CA" sz="1800" b="1" baseline="30000" dirty="0">
                <a:cs typeface="+mj-cs"/>
              </a:rPr>
              <a:t>th</a:t>
            </a:r>
            <a:r>
              <a:rPr lang="en-CA" sz="1800" b="1" dirty="0">
                <a:cs typeface="+mj-cs"/>
              </a:rPr>
              <a:t> century) </a:t>
            </a:r>
            <a:r>
              <a:rPr lang="en-CA" sz="1800" b="1" dirty="0" err="1">
                <a:cs typeface="+mj-cs"/>
              </a:rPr>
              <a:t>Meshech</a:t>
            </a:r>
            <a:r>
              <a:rPr lang="en-CA" sz="1800" b="1" dirty="0">
                <a:cs typeface="+mj-cs"/>
              </a:rPr>
              <a:t> </a:t>
            </a:r>
            <a:r>
              <a:rPr lang="en-CA" sz="1800" b="1" dirty="0" err="1">
                <a:cs typeface="+mj-cs"/>
              </a:rPr>
              <a:t>Chochma</a:t>
            </a:r>
            <a:r>
              <a:rPr lang="en-CA" sz="1800" b="1" dirty="0">
                <a:cs typeface="+mj-cs"/>
              </a:rPr>
              <a:t> on </a:t>
            </a:r>
            <a:r>
              <a:rPr lang="en-CA" sz="1800" b="1" dirty="0" err="1">
                <a:cs typeface="+mj-cs"/>
              </a:rPr>
              <a:t>Bereishit</a:t>
            </a:r>
            <a:r>
              <a:rPr lang="en-CA" sz="1800" b="1" dirty="0">
                <a:cs typeface="+mj-cs"/>
              </a:rPr>
              <a:t> 1:26</a:t>
            </a:r>
            <a:endParaRPr lang="he-IL" sz="1800" b="1" dirty="0">
              <a:cs typeface="+mj-cs"/>
            </a:endParaRPr>
          </a:p>
          <a:p>
            <a:pPr marL="0" indent="0" algn="just" rtl="1">
              <a:spcBef>
                <a:spcPts val="100"/>
              </a:spcBef>
              <a:buNone/>
            </a:pPr>
            <a:r>
              <a:rPr lang="he-IL" sz="1800" dirty="0">
                <a:solidFill>
                  <a:srgbClr val="000000"/>
                </a:solidFill>
                <a:effectLst/>
                <a:latin typeface="Calibri" panose="020F0502020204030204" pitchFamily="34" charset="0"/>
                <a:ea typeface="Calibri" panose="020F0502020204030204" pitchFamily="34" charset="0"/>
                <a:cs typeface="+mj-cs"/>
              </a:rPr>
              <a:t>(כו) נעשה אדם בצלמנו. הצלם האלקי הוא הבחירה החופשית בלי טבע מכריח, רק מרצון ושכל חפשי. והנה ידיעתו יתברך אינה מכרעת הבחירה</a:t>
            </a:r>
            <a:r>
              <a:rPr lang="en-US" sz="1800" dirty="0">
                <a:solidFill>
                  <a:srgbClr val="000000"/>
                </a:solidFill>
                <a:latin typeface="Calibri" panose="020F0502020204030204" pitchFamily="34" charset="0"/>
                <a:ea typeface="Calibri" panose="020F0502020204030204" pitchFamily="34" charset="0"/>
                <a:cs typeface="+mj-cs"/>
              </a:rPr>
              <a:t>…</a:t>
            </a:r>
            <a:r>
              <a:rPr lang="he-IL" sz="1800" dirty="0">
                <a:solidFill>
                  <a:srgbClr val="000000"/>
                </a:solidFill>
                <a:effectLst/>
                <a:latin typeface="Calibri" panose="020F0502020204030204" pitchFamily="34" charset="0"/>
                <a:ea typeface="Calibri" panose="020F0502020204030204" pitchFamily="34" charset="0"/>
                <a:cs typeface="+mj-cs"/>
              </a:rPr>
              <a:t>והנה, אם כי אין ביכולת בנו להבין איך היא - כי "אילו ידעתיו הייתיו" - רק זאת אנו יודעים, שלהבחירה החפשית הוא מצמצום האלקות, שהשם יתברך מניח מקום לברואיו לעשות כפי מה שיבחרו... ולכן אמר "אל לבו, נעשה אדם בצלמנו", פירוש... שאמר נניח מקום לבחירת האדם שלא יהא מוכרח במפעליו ומחויב במחשבותיו, ויהיה בחירי חפשי לעשות טוב או רע כאשר יחפוץ נפשו, ויוכל לעשות דברים נגד מזגי טבעו ונגד הישר בעיני ה’</a:t>
            </a:r>
            <a:endParaRPr lang="en-CA" sz="1800" dirty="0">
              <a:solidFill>
                <a:srgbClr val="000000"/>
              </a:solidFill>
              <a:effectLst/>
              <a:latin typeface="Calibri" panose="020F0502020204030204" pitchFamily="34" charset="0"/>
              <a:ea typeface="Calibri" panose="020F0502020204030204" pitchFamily="34" charset="0"/>
              <a:cs typeface="+mj-cs"/>
            </a:endParaRPr>
          </a:p>
          <a:p>
            <a:pPr marL="0" indent="0" algn="just">
              <a:spcBef>
                <a:spcPts val="100"/>
              </a:spcBef>
              <a:buNone/>
            </a:pPr>
            <a:r>
              <a:rPr lang="en-CA" sz="1800" dirty="0">
                <a:solidFill>
                  <a:srgbClr val="000000"/>
                </a:solidFill>
                <a:latin typeface="Calibri" panose="020F0502020204030204" pitchFamily="34" charset="0"/>
                <a:ea typeface="Calibri" panose="020F0502020204030204" pitchFamily="34" charset="0"/>
                <a:cs typeface="+mj-cs"/>
              </a:rPr>
              <a:t>The “Divine Likeness” is the free choice without the compulsion of nature, but rather of freedom of will and intellect. His knowledge doesn’t compel choice…even if we don’t understand how that is- for “if I knew Him I would be Him”. But we know that free choice [stems] from a </a:t>
            </a:r>
            <a:r>
              <a:rPr lang="en-US" sz="1800" dirty="0">
                <a:solidFill>
                  <a:srgbClr val="000000"/>
                </a:solidFill>
                <a:latin typeface="Calibri" panose="020F0502020204030204" pitchFamily="34" charset="0"/>
                <a:ea typeface="Calibri" panose="020F0502020204030204" pitchFamily="34" charset="0"/>
                <a:cs typeface="+mj-cs"/>
              </a:rPr>
              <a:t>Restriction of the Divine, such that Hashem leaves a place for his creations to do what they choose…Therefore He says to His heart, “We shall make man in our likeness, meaning…He said we will leave a place</a:t>
            </a:r>
            <a:r>
              <a:rPr lang="en-CA" sz="1800" dirty="0">
                <a:solidFill>
                  <a:srgbClr val="000000"/>
                </a:solidFill>
                <a:latin typeface="Calibri" panose="020F0502020204030204" pitchFamily="34" charset="0"/>
                <a:ea typeface="Calibri" panose="020F0502020204030204" pitchFamily="34" charset="0"/>
                <a:cs typeface="+mj-cs"/>
              </a:rPr>
              <a:t> for human choice that they shouldn’t be compelled in their actions and thoughts. He will be free to do good or evil as his soul desires, and he can do things against his nature, or against what is straight in G-d’s eyes.</a:t>
            </a:r>
          </a:p>
        </p:txBody>
      </p:sp>
    </p:spTree>
    <p:extLst>
      <p:ext uri="{BB962C8B-B14F-4D97-AF65-F5344CB8AC3E}">
        <p14:creationId xmlns:p14="http://schemas.microsoft.com/office/powerpoint/2010/main" val="1902729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5EBAD-B690-4508-9726-9AF8C7F7CC57}"/>
              </a:ext>
            </a:extLst>
          </p:cNvPr>
          <p:cNvSpPr>
            <a:spLocks noGrp="1"/>
          </p:cNvSpPr>
          <p:nvPr>
            <p:ph type="title"/>
          </p:nvPr>
        </p:nvSpPr>
        <p:spPr/>
        <p:txBody>
          <a:bodyPr/>
          <a:lstStyle/>
          <a:p>
            <a:r>
              <a:rPr lang="en-US" dirty="0"/>
              <a:t>Moral Approach- Action Oriented</a:t>
            </a:r>
          </a:p>
        </p:txBody>
      </p:sp>
      <p:sp>
        <p:nvSpPr>
          <p:cNvPr id="3" name="Content Placeholder 2">
            <a:extLst>
              <a:ext uri="{FF2B5EF4-FFF2-40B4-BE49-F238E27FC236}">
                <a16:creationId xmlns:a16="http://schemas.microsoft.com/office/drawing/2014/main" id="{6CB238F0-A73D-4AF7-AE7B-EC0A6453F60E}"/>
              </a:ext>
            </a:extLst>
          </p:cNvPr>
          <p:cNvSpPr>
            <a:spLocks noGrp="1"/>
          </p:cNvSpPr>
          <p:nvPr>
            <p:ph idx="1"/>
          </p:nvPr>
        </p:nvSpPr>
        <p:spPr/>
        <p:txBody>
          <a:bodyPr/>
          <a:lstStyle/>
          <a:p>
            <a:r>
              <a:rPr lang="en-US" dirty="0"/>
              <a:t>These thinkers relate human uniqueness to the realm of action, not only the realm of thought.</a:t>
            </a:r>
          </a:p>
          <a:p>
            <a:r>
              <a:rPr lang="en-US" dirty="0"/>
              <a:t>Rabbi </a:t>
            </a:r>
            <a:r>
              <a:rPr lang="en-US" dirty="0" err="1"/>
              <a:t>Ovadiah</a:t>
            </a:r>
            <a:r>
              <a:rPr lang="en-US" dirty="0"/>
              <a:t> </a:t>
            </a:r>
            <a:r>
              <a:rPr lang="en-US" dirty="0" err="1"/>
              <a:t>Seforno</a:t>
            </a:r>
            <a:r>
              <a:rPr lang="en-US" dirty="0"/>
              <a:t> on </a:t>
            </a:r>
            <a:r>
              <a:rPr lang="en-US" dirty="0" err="1"/>
              <a:t>Bereishit</a:t>
            </a:r>
            <a:r>
              <a:rPr lang="en-US" dirty="0"/>
              <a:t> ibid.</a:t>
            </a:r>
          </a:p>
          <a:p>
            <a:pPr marL="0" indent="0" algn="r" rtl="1">
              <a:buNone/>
            </a:pPr>
            <a:endParaRPr lang="en-US" dirty="0"/>
          </a:p>
        </p:txBody>
      </p:sp>
      <p:graphicFrame>
        <p:nvGraphicFramePr>
          <p:cNvPr id="4" name="Table 4">
            <a:extLst>
              <a:ext uri="{FF2B5EF4-FFF2-40B4-BE49-F238E27FC236}">
                <a16:creationId xmlns:a16="http://schemas.microsoft.com/office/drawing/2014/main" id="{9264B596-622B-45A5-B562-A005D36EF8AA}"/>
              </a:ext>
            </a:extLst>
          </p:cNvPr>
          <p:cNvGraphicFramePr>
            <a:graphicFrameLocks noGrp="1"/>
          </p:cNvGraphicFramePr>
          <p:nvPr>
            <p:extLst>
              <p:ext uri="{D42A27DB-BD31-4B8C-83A1-F6EECF244321}">
                <p14:modId xmlns:p14="http://schemas.microsoft.com/office/powerpoint/2010/main" val="2416504530"/>
              </p:ext>
            </p:extLst>
          </p:nvPr>
        </p:nvGraphicFramePr>
        <p:xfrm>
          <a:off x="1451578" y="3319991"/>
          <a:ext cx="9603276" cy="914400"/>
        </p:xfrm>
        <a:graphic>
          <a:graphicData uri="http://schemas.openxmlformats.org/drawingml/2006/table">
            <a:tbl>
              <a:tblPr firstRow="1" bandRow="1">
                <a:tableStyleId>{5C22544A-7EE6-4342-B048-85BDC9FD1C3A}</a:tableStyleId>
              </a:tblPr>
              <a:tblGrid>
                <a:gridCol w="4801638">
                  <a:extLst>
                    <a:ext uri="{9D8B030D-6E8A-4147-A177-3AD203B41FA5}">
                      <a16:colId xmlns:a16="http://schemas.microsoft.com/office/drawing/2014/main" val="2158442078"/>
                    </a:ext>
                  </a:extLst>
                </a:gridCol>
                <a:gridCol w="4801638">
                  <a:extLst>
                    <a:ext uri="{9D8B030D-6E8A-4147-A177-3AD203B41FA5}">
                      <a16:colId xmlns:a16="http://schemas.microsoft.com/office/drawing/2014/main" val="628186004"/>
                    </a:ext>
                  </a:extLst>
                </a:gridCol>
              </a:tblGrid>
              <a:tr h="370840">
                <a:tc>
                  <a:txBody>
                    <a:bodyPr/>
                    <a:lstStyle/>
                    <a:p>
                      <a:r>
                        <a:rPr lang="en-CA" dirty="0"/>
                        <a:t>In our form- which is an eternal intellectual form</a:t>
                      </a:r>
                    </a:p>
                    <a:p>
                      <a:r>
                        <a:rPr lang="en-CA" dirty="0"/>
                        <a:t>In our likeness- regarding their actions</a:t>
                      </a:r>
                      <a:endParaRPr lang="en-US" dirty="0"/>
                    </a:p>
                  </a:txBody>
                  <a:tcPr/>
                </a:tc>
                <a:tc>
                  <a:txBody>
                    <a:bodyPr/>
                    <a:lstStyle/>
                    <a:p>
                      <a:pPr algn="r" rtl="1"/>
                      <a:r>
                        <a:rPr lang="he-IL" sz="1800" b="0" i="0" kern="1200" dirty="0">
                          <a:solidFill>
                            <a:schemeClr val="lt1"/>
                          </a:solidFill>
                          <a:effectLst/>
                          <a:latin typeface="+mn-lt"/>
                          <a:ea typeface="+mn-ea"/>
                          <a:cs typeface="+mn-cs"/>
                        </a:rPr>
                        <a:t>בצלמנו - שהוא עצם שכלי נצחי</a:t>
                      </a:r>
                      <a:r>
                        <a:rPr lang="en-CA" sz="1800" b="0" i="0" kern="1200" dirty="0">
                          <a:solidFill>
                            <a:schemeClr val="lt1"/>
                          </a:solidFill>
                          <a:effectLst/>
                          <a:latin typeface="+mn-lt"/>
                          <a:ea typeface="+mn-ea"/>
                          <a:cs typeface="+mn-cs"/>
                        </a:rPr>
                        <a:t>-…</a:t>
                      </a:r>
                      <a:endParaRPr lang="he-IL" sz="1800" b="0" i="0" kern="1200" dirty="0">
                        <a:solidFill>
                          <a:schemeClr val="lt1"/>
                        </a:solidFill>
                        <a:effectLst/>
                        <a:latin typeface="+mn-lt"/>
                        <a:ea typeface="+mn-ea"/>
                        <a:cs typeface="+mn-cs"/>
                      </a:endParaRPr>
                    </a:p>
                    <a:p>
                      <a:pPr algn="r" rtl="1"/>
                      <a:r>
                        <a:rPr lang="he-IL" sz="1800" b="0" i="0" kern="1200" dirty="0">
                          <a:solidFill>
                            <a:schemeClr val="lt1"/>
                          </a:solidFill>
                          <a:effectLst/>
                          <a:latin typeface="+mn-lt"/>
                          <a:ea typeface="+mn-ea"/>
                          <a:cs typeface="+mn-cs"/>
                        </a:rPr>
                        <a:t>כדמותנו - בענין המעשיות</a:t>
                      </a:r>
                      <a:r>
                        <a:rPr lang="en-CA" sz="1800" b="0" i="0" kern="1200" dirty="0">
                          <a:solidFill>
                            <a:schemeClr val="lt1"/>
                          </a:solidFill>
                          <a:effectLst/>
                          <a:latin typeface="+mn-lt"/>
                          <a:ea typeface="+mn-ea"/>
                          <a:cs typeface="+mn-cs"/>
                        </a:rPr>
                        <a:t>…</a:t>
                      </a:r>
                      <a:endParaRPr lang="en-US" dirty="0"/>
                    </a:p>
                  </a:txBody>
                  <a:tcPr/>
                </a:tc>
                <a:extLst>
                  <a:ext uri="{0D108BD9-81ED-4DB2-BD59-A6C34878D82A}">
                    <a16:rowId xmlns:a16="http://schemas.microsoft.com/office/drawing/2014/main" val="2642923067"/>
                  </a:ext>
                </a:extLst>
              </a:tr>
            </a:tbl>
          </a:graphicData>
        </a:graphic>
      </p:graphicFrame>
    </p:spTree>
    <p:extLst>
      <p:ext uri="{BB962C8B-B14F-4D97-AF65-F5344CB8AC3E}">
        <p14:creationId xmlns:p14="http://schemas.microsoft.com/office/powerpoint/2010/main" val="125825397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523</TotalTime>
  <Words>3919</Words>
  <Application>Microsoft Office PowerPoint</Application>
  <PresentationFormat>Widescreen</PresentationFormat>
  <Paragraphs>145</Paragraphs>
  <Slides>26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Arial Unicode MS</vt:lpstr>
      <vt:lpstr>Calibri</vt:lpstr>
      <vt:lpstr>David</vt:lpstr>
      <vt:lpstr>Gill Sans MT</vt:lpstr>
      <vt:lpstr>Helvetica</vt:lpstr>
      <vt:lpstr>Keter YG</vt:lpstr>
      <vt:lpstr>SBLBibLit</vt:lpstr>
      <vt:lpstr>Times New Roman</vt:lpstr>
      <vt:lpstr>Gallery</vt:lpstr>
      <vt:lpstr>Tzelem Elokim: The Mystery of Human Uniqueness</vt:lpstr>
      <vt:lpstr>The Primacy of Tzelem Elokim in the Torah</vt:lpstr>
      <vt:lpstr>The Primacy of Tzelem Elokim in the Torah</vt:lpstr>
      <vt:lpstr>Why We Don’t Hunt Humans</vt:lpstr>
      <vt:lpstr>The Cognitive Approach</vt:lpstr>
      <vt:lpstr>The Cognitive Approach- The Rambam</vt:lpstr>
      <vt:lpstr>Rambam’s Focus on Intellectual Achievement</vt:lpstr>
      <vt:lpstr>The Moral Approach</vt:lpstr>
      <vt:lpstr>Moral Approach- Action Oriented</vt:lpstr>
      <vt:lpstr>The Potential for Altruism</vt:lpstr>
      <vt:lpstr>The Potential for Altruism</vt:lpstr>
      <vt:lpstr>Review- What is the צלם אלוקים? </vt:lpstr>
      <vt:lpstr>IT Seems Like There is More</vt:lpstr>
      <vt:lpstr>IT Seems Like There is More</vt:lpstr>
      <vt:lpstr>2nd Telling of the creation of Man</vt:lpstr>
      <vt:lpstr>וייצר- Double Creation </vt:lpstr>
      <vt:lpstr>וייצר- Double Creation </vt:lpstr>
      <vt:lpstr>The All-Inclusive Human</vt:lpstr>
      <vt:lpstr>The All Inclusive Human</vt:lpstr>
      <vt:lpstr>The All-Inclusive Human</vt:lpstr>
      <vt:lpstr>Rabbi Soloveitchik’s Adam I and Adam II </vt:lpstr>
      <vt:lpstr>Rabbi Soloveitchik’s Adam I and Adam II </vt:lpstr>
      <vt:lpstr>An Undefinable Quality</vt:lpstr>
      <vt:lpstr>A Divine Spark</vt:lpstr>
      <vt:lpstr>The Search For Meaning</vt:lpstr>
      <vt:lpstr>The Story of the Tree of Knowledge Questions to Ponder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Tzelem Elokim: The Mystery of Human Uniqueness</dc:title>
  <dc:creator>Sammy Bergman</dc:creator>
  <cp:lastModifiedBy>Sammy Bergman</cp:lastModifiedBy>
  <cp:revision>19</cp:revision>
  <dcterms:created xsi:type="dcterms:W3CDTF">2020-12-02T13:44:25Z</dcterms:created>
  <dcterms:modified xsi:type="dcterms:W3CDTF">2020-12-09T19:55:49Z</dcterms:modified>
</cp:coreProperties>
</file>