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263" r:id="rId2"/>
    <p:sldId id="333" r:id="rId3"/>
    <p:sldId id="324" r:id="rId4"/>
    <p:sldId id="328" r:id="rId5"/>
    <p:sldId id="334" r:id="rId6"/>
    <p:sldId id="323" r:id="rId7"/>
    <p:sldId id="329" r:id="rId8"/>
    <p:sldId id="322" r:id="rId9"/>
    <p:sldId id="321" r:id="rId10"/>
    <p:sldId id="264" r:id="rId11"/>
    <p:sldId id="271" r:id="rId12"/>
    <p:sldId id="272" r:id="rId13"/>
    <p:sldId id="270" r:id="rId14"/>
    <p:sldId id="274" r:id="rId15"/>
    <p:sldId id="289" r:id="rId16"/>
    <p:sldId id="265" r:id="rId17"/>
    <p:sldId id="268" r:id="rId18"/>
    <p:sldId id="269" r:id="rId19"/>
    <p:sldId id="340" r:id="rId20"/>
    <p:sldId id="273" r:id="rId21"/>
    <p:sldId id="341" r:id="rId22"/>
    <p:sldId id="342" r:id="rId23"/>
    <p:sldId id="258" r:id="rId24"/>
    <p:sldId id="276" r:id="rId25"/>
    <p:sldId id="290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8" r:id="rId35"/>
    <p:sldId id="304" r:id="rId36"/>
    <p:sldId id="343" r:id="rId37"/>
    <p:sldId id="344" r:id="rId38"/>
    <p:sldId id="346" r:id="rId39"/>
    <p:sldId id="351" r:id="rId40"/>
    <p:sldId id="347" r:id="rId41"/>
    <p:sldId id="348" r:id="rId42"/>
    <p:sldId id="349" r:id="rId43"/>
    <p:sldId id="337" r:id="rId44"/>
    <p:sldId id="311" r:id="rId45"/>
    <p:sldId id="303" r:id="rId46"/>
    <p:sldId id="309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00" autoAdjust="0"/>
  </p:normalViewPr>
  <p:slideViewPr>
    <p:cSldViewPr snapToGrid="0" snapToObjects="1">
      <p:cViewPr varScale="1">
        <p:scale>
          <a:sx n="56" d="100"/>
          <a:sy n="56" d="100"/>
        </p:scale>
        <p:origin x="-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11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\\.host\Shared%20Folders\barrypakes\Documents\NSSCM%20-%20summary%20excel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600" b="1" i="0"/>
            </a:pPr>
            <a:r>
              <a:rPr lang="en-US" sz="3200" b="1" i="0" dirty="0" smtClean="0"/>
              <a:t>Overall Public Health Ethics Priority</a:t>
            </a:r>
          </a:p>
          <a:p>
            <a:pPr>
              <a:defRPr sz="3600" b="1" i="0"/>
            </a:pPr>
            <a:r>
              <a:rPr lang="en-US" sz="3200" b="1" i="0" u="sng" dirty="0" smtClean="0">
                <a:solidFill>
                  <a:srgbClr val="FF0000"/>
                </a:solidFill>
              </a:rPr>
              <a:t>PHPM Physicians</a:t>
            </a:r>
            <a:endParaRPr lang="en-US" sz="3200" b="1" i="0" u="sng" dirty="0">
              <a:solidFill>
                <a:srgbClr val="FF0000"/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'Question 11'!$B$17</c:f>
              <c:strCache>
                <c:ptCount val="1"/>
                <c:pt idx="0">
                  <c:v>1 - Highest Priority</c:v>
                </c:pt>
              </c:strCache>
            </c:strRef>
          </c:tx>
          <c:invertIfNegative val="0"/>
          <c:cat>
            <c:strRef>
              <c:f>'Question 11'!$A$18:$A$21</c:f>
              <c:strCache>
                <c:ptCount val="4"/>
                <c:pt idx="0">
                  <c:v>...adhering to the LEGISLATED norms of the jurisdiction and/or the employer.</c:v>
                </c:pt>
                <c:pt idx="1">
                  <c:v>...meeting the PROFESSIONAL STANDARDS</c:v>
                </c:pt>
                <c:pt idx="2">
                  <c:v>… ensuring FAIRNESS, EQUITY and non-discrimination</c:v>
                </c:pt>
                <c:pt idx="3">
                  <c:v>... MAXIMIZING the AGGREGATE well-being</c:v>
                </c:pt>
              </c:strCache>
            </c:strRef>
          </c:cat>
          <c:val>
            <c:numRef>
              <c:f>'Question 11'!$B$18:$B$21</c:f>
              <c:numCache>
                <c:formatCode>0%</c:formatCode>
                <c:ptCount val="4"/>
                <c:pt idx="0">
                  <c:v>0.126984126984127</c:v>
                </c:pt>
                <c:pt idx="1">
                  <c:v>0.158730158730159</c:v>
                </c:pt>
                <c:pt idx="2">
                  <c:v>0.333333333333333</c:v>
                </c:pt>
                <c:pt idx="3">
                  <c:v>0.428571428571429</c:v>
                </c:pt>
              </c:numCache>
            </c:numRef>
          </c:val>
        </c:ser>
        <c:ser>
          <c:idx val="1"/>
          <c:order val="1"/>
          <c:tx>
            <c:strRef>
              <c:f>'Question 11'!$C$17</c:f>
              <c:strCache>
                <c:ptCount val="1"/>
                <c:pt idx="0">
                  <c:v>2 - Second Priority</c:v>
                </c:pt>
              </c:strCache>
            </c:strRef>
          </c:tx>
          <c:invertIfNegative val="0"/>
          <c:cat>
            <c:strRef>
              <c:f>'Question 11'!$A$18:$A$21</c:f>
              <c:strCache>
                <c:ptCount val="4"/>
                <c:pt idx="0">
                  <c:v>...adhering to the LEGISLATED norms of the jurisdiction and/or the employer.</c:v>
                </c:pt>
                <c:pt idx="1">
                  <c:v>...meeting the PROFESSIONAL STANDARDS</c:v>
                </c:pt>
                <c:pt idx="2">
                  <c:v>… ensuring FAIRNESS, EQUITY and non-discrimination</c:v>
                </c:pt>
                <c:pt idx="3">
                  <c:v>... MAXIMIZING the AGGREGATE well-being</c:v>
                </c:pt>
              </c:strCache>
            </c:strRef>
          </c:cat>
          <c:val>
            <c:numRef>
              <c:f>'Question 11'!$C$18:$C$21</c:f>
              <c:numCache>
                <c:formatCode>0%</c:formatCode>
                <c:ptCount val="4"/>
                <c:pt idx="0">
                  <c:v>0.174603174603175</c:v>
                </c:pt>
                <c:pt idx="1">
                  <c:v>0.206349206349207</c:v>
                </c:pt>
                <c:pt idx="2">
                  <c:v>0.396825396825399</c:v>
                </c:pt>
                <c:pt idx="3">
                  <c:v>0.285714285714288</c:v>
                </c:pt>
              </c:numCache>
            </c:numRef>
          </c:val>
        </c:ser>
        <c:ser>
          <c:idx val="2"/>
          <c:order val="2"/>
          <c:tx>
            <c:strRef>
              <c:f>'Question 11'!$D$17</c:f>
              <c:strCache>
                <c:ptCount val="1"/>
                <c:pt idx="0">
                  <c:v>3 - Third Priority</c:v>
                </c:pt>
              </c:strCache>
            </c:strRef>
          </c:tx>
          <c:invertIfNegative val="0"/>
          <c:cat>
            <c:strRef>
              <c:f>'Question 11'!$A$18:$A$21</c:f>
              <c:strCache>
                <c:ptCount val="4"/>
                <c:pt idx="0">
                  <c:v>...adhering to the LEGISLATED norms of the jurisdiction and/or the employer.</c:v>
                </c:pt>
                <c:pt idx="1">
                  <c:v>...meeting the PROFESSIONAL STANDARDS</c:v>
                </c:pt>
                <c:pt idx="2">
                  <c:v>… ensuring FAIRNESS, EQUITY and non-discrimination</c:v>
                </c:pt>
                <c:pt idx="3">
                  <c:v>... MAXIMIZING the AGGREGATE well-being</c:v>
                </c:pt>
              </c:strCache>
            </c:strRef>
          </c:cat>
          <c:val>
            <c:numRef>
              <c:f>'Question 11'!$D$18:$D$21</c:f>
              <c:numCache>
                <c:formatCode>0%</c:formatCode>
                <c:ptCount val="4"/>
                <c:pt idx="0">
                  <c:v>0.158730158730159</c:v>
                </c:pt>
                <c:pt idx="1">
                  <c:v>0.492063492063492</c:v>
                </c:pt>
                <c:pt idx="2">
                  <c:v>0.0793650793650794</c:v>
                </c:pt>
                <c:pt idx="3">
                  <c:v>0.206349206349207</c:v>
                </c:pt>
              </c:numCache>
            </c:numRef>
          </c:val>
        </c:ser>
        <c:ser>
          <c:idx val="3"/>
          <c:order val="3"/>
          <c:tx>
            <c:strRef>
              <c:f>'Question 11'!$E$17</c:f>
              <c:strCache>
                <c:ptCount val="1"/>
                <c:pt idx="0">
                  <c:v>4 - Least Priority</c:v>
                </c:pt>
              </c:strCache>
            </c:strRef>
          </c:tx>
          <c:invertIfNegative val="0"/>
          <c:cat>
            <c:strRef>
              <c:f>'Question 11'!$A$18:$A$21</c:f>
              <c:strCache>
                <c:ptCount val="4"/>
                <c:pt idx="0">
                  <c:v>...adhering to the LEGISLATED norms of the jurisdiction and/or the employer.</c:v>
                </c:pt>
                <c:pt idx="1">
                  <c:v>...meeting the PROFESSIONAL STANDARDS</c:v>
                </c:pt>
                <c:pt idx="2">
                  <c:v>… ensuring FAIRNESS, EQUITY and non-discrimination</c:v>
                </c:pt>
                <c:pt idx="3">
                  <c:v>... MAXIMIZING the AGGREGATE well-being</c:v>
                </c:pt>
              </c:strCache>
            </c:strRef>
          </c:cat>
          <c:val>
            <c:numRef>
              <c:f>'Question 11'!$E$18:$E$21</c:f>
              <c:numCache>
                <c:formatCode>0%</c:formatCode>
                <c:ptCount val="4"/>
                <c:pt idx="0">
                  <c:v>0.53968253968254</c:v>
                </c:pt>
                <c:pt idx="1">
                  <c:v>0.142857142857144</c:v>
                </c:pt>
                <c:pt idx="2">
                  <c:v>0.190476190476192</c:v>
                </c:pt>
                <c:pt idx="3">
                  <c:v>0.0793650793650794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2051582712"/>
        <c:axId val="-2051585960"/>
        <c:axId val="0"/>
      </c:bar3DChart>
      <c:catAx>
        <c:axId val="-2051582712"/>
        <c:scaling>
          <c:orientation val="minMax"/>
        </c:scaling>
        <c:delete val="0"/>
        <c:axPos val="l"/>
        <c:majorTickMark val="out"/>
        <c:minorTickMark val="none"/>
        <c:tickLblPos val="nextTo"/>
        <c:crossAx val="-2051585960"/>
        <c:crosses val="autoZero"/>
        <c:auto val="1"/>
        <c:lblAlgn val="ctr"/>
        <c:lblOffset val="100"/>
        <c:noMultiLvlLbl val="0"/>
      </c:catAx>
      <c:valAx>
        <c:axId val="-205158596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-20515827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34812554680665"/>
          <c:y val="0.891535433070866"/>
          <c:w val="0.924819335083115"/>
          <c:h val="0.0806867891513561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rgbClr val="EAEAEA"/>
    </a:solidFill>
  </c:spPr>
  <c:txPr>
    <a:bodyPr/>
    <a:lstStyle/>
    <a:p>
      <a:pPr>
        <a:defRPr sz="200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115B6E-4B0D-401B-9E5B-6BA56D0B8A2B}" type="doc">
      <dgm:prSet loTypeId="urn:microsoft.com/office/officeart/2005/8/layout/chevron1" loCatId="process" qsTypeId="urn:microsoft.com/office/officeart/2005/8/quickstyle/3d4" qsCatId="3D" csTypeId="urn:microsoft.com/office/officeart/2005/8/colors/accent2_3" csCatId="accent2" phldr="1"/>
      <dgm:spPr/>
    </dgm:pt>
    <dgm:pt modelId="{CB6973D3-7028-4655-A6D3-EFD9DFA7EE27}">
      <dgm:prSet phldrT="[Text]" custT="1"/>
      <dgm:spPr>
        <a:solidFill>
          <a:srgbClr val="FF9900"/>
        </a:solidFill>
      </dgm:spPr>
      <dgm:t>
        <a:bodyPr lIns="0" tIns="0" rIns="0" bIns="0"/>
        <a:lstStyle/>
        <a:p>
          <a:r>
            <a:rPr lang="en-C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KNOWLEDGE</a:t>
          </a:r>
          <a:endParaRPr lang="en-CA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/>
            <a:cs typeface="Times"/>
          </a:endParaRPr>
        </a:p>
      </dgm:t>
    </dgm:pt>
    <dgm:pt modelId="{AE560A58-B147-471F-9032-2CCDFA1701A5}" type="parTrans" cxnId="{737875AA-727F-44BA-8927-0E7CEE928F28}">
      <dgm:prSet/>
      <dgm:spPr/>
      <dgm:t>
        <a:bodyPr/>
        <a:lstStyle/>
        <a:p>
          <a:endParaRPr lang="en-CA">
            <a:latin typeface="Times"/>
            <a:cs typeface="Times"/>
          </a:endParaRPr>
        </a:p>
      </dgm:t>
    </dgm:pt>
    <dgm:pt modelId="{7E12BC8F-4B5F-4C87-AFAE-68E134A033DB}" type="sibTrans" cxnId="{737875AA-727F-44BA-8927-0E7CEE928F28}">
      <dgm:prSet/>
      <dgm:spPr/>
      <dgm:t>
        <a:bodyPr/>
        <a:lstStyle/>
        <a:p>
          <a:endParaRPr lang="en-CA">
            <a:latin typeface="Times"/>
            <a:cs typeface="Times"/>
          </a:endParaRPr>
        </a:p>
      </dgm:t>
    </dgm:pt>
    <dgm:pt modelId="{D39C35F7-0C3F-4A28-8AB8-8047FCFA7C7C}">
      <dgm:prSet phldrT="[Text]" custT="1"/>
      <dgm:spPr>
        <a:solidFill>
          <a:srgbClr val="BA16A3"/>
        </a:solidFill>
      </dgm:spPr>
      <dgm:t>
        <a:bodyPr lIns="0" tIns="0" rIns="0" bIns="0"/>
        <a:lstStyle/>
        <a:p>
          <a:r>
            <a:rPr lang="en-C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JUDGEMENT</a:t>
          </a:r>
          <a:endParaRPr lang="en-CA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/>
            <a:cs typeface="Times"/>
          </a:endParaRPr>
        </a:p>
      </dgm:t>
    </dgm:pt>
    <dgm:pt modelId="{F0A0FDA3-AC25-4439-A50B-61FE046D1115}" type="parTrans" cxnId="{E64E9822-D2A0-4215-827B-FF88CD838813}">
      <dgm:prSet/>
      <dgm:spPr/>
      <dgm:t>
        <a:bodyPr/>
        <a:lstStyle/>
        <a:p>
          <a:endParaRPr lang="en-CA">
            <a:latin typeface="Times"/>
            <a:cs typeface="Times"/>
          </a:endParaRPr>
        </a:p>
      </dgm:t>
    </dgm:pt>
    <dgm:pt modelId="{95BC3B66-4CBA-4CD2-9BD1-71C82A3DA082}" type="sibTrans" cxnId="{E64E9822-D2A0-4215-827B-FF88CD838813}">
      <dgm:prSet/>
      <dgm:spPr/>
      <dgm:t>
        <a:bodyPr/>
        <a:lstStyle/>
        <a:p>
          <a:endParaRPr lang="en-CA">
            <a:latin typeface="Times"/>
            <a:cs typeface="Times"/>
          </a:endParaRPr>
        </a:p>
      </dgm:t>
    </dgm:pt>
    <dgm:pt modelId="{09BEA9B5-7BE7-4290-973D-486503BB558C}">
      <dgm:prSet phldrT="[Text]" custT="1"/>
      <dgm:spPr>
        <a:solidFill>
          <a:srgbClr val="92D050"/>
        </a:solidFill>
      </dgm:spPr>
      <dgm:t>
        <a:bodyPr lIns="0" tIns="0" rIns="0" bIns="0"/>
        <a:lstStyle/>
        <a:p>
          <a:r>
            <a:rPr lang="en-C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OUTCOME</a:t>
          </a:r>
          <a:endParaRPr lang="en-CA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/>
            <a:cs typeface="Times"/>
          </a:endParaRPr>
        </a:p>
      </dgm:t>
    </dgm:pt>
    <dgm:pt modelId="{6295AD26-17FF-410C-9EF9-1619366A0ED3}" type="parTrans" cxnId="{9B9D672C-3BF1-4294-8391-5ACBE2DD0292}">
      <dgm:prSet/>
      <dgm:spPr/>
      <dgm:t>
        <a:bodyPr/>
        <a:lstStyle/>
        <a:p>
          <a:endParaRPr lang="en-CA">
            <a:latin typeface="Times"/>
            <a:cs typeface="Times"/>
          </a:endParaRPr>
        </a:p>
      </dgm:t>
    </dgm:pt>
    <dgm:pt modelId="{B8C64C3F-4D7E-4559-A6EB-77870CE415FF}" type="sibTrans" cxnId="{9B9D672C-3BF1-4294-8391-5ACBE2DD0292}">
      <dgm:prSet/>
      <dgm:spPr/>
      <dgm:t>
        <a:bodyPr/>
        <a:lstStyle/>
        <a:p>
          <a:endParaRPr lang="en-CA">
            <a:latin typeface="Times"/>
            <a:cs typeface="Times"/>
          </a:endParaRPr>
        </a:p>
      </dgm:t>
    </dgm:pt>
    <dgm:pt modelId="{8D481EDA-464C-40F9-B70F-DD6B77117E6D}" type="pres">
      <dgm:prSet presAssocID="{11115B6E-4B0D-401B-9E5B-6BA56D0B8A2B}" presName="Name0" presStyleCnt="0">
        <dgm:presLayoutVars>
          <dgm:dir/>
          <dgm:animLvl val="lvl"/>
          <dgm:resizeHandles val="exact"/>
        </dgm:presLayoutVars>
      </dgm:prSet>
      <dgm:spPr/>
    </dgm:pt>
    <dgm:pt modelId="{AC166366-02CA-4A56-87C4-FCF748F53A35}" type="pres">
      <dgm:prSet presAssocID="{CB6973D3-7028-4655-A6D3-EFD9DFA7EE27}" presName="parTxOnly" presStyleLbl="node1" presStyleIdx="0" presStyleCnt="3" custScaleX="1112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7809B36F-EDB3-46C7-9AD6-3E3F2ABEA77E}" type="pres">
      <dgm:prSet presAssocID="{7E12BC8F-4B5F-4C87-AFAE-68E134A033DB}" presName="parTxOnlySpace" presStyleCnt="0"/>
      <dgm:spPr/>
    </dgm:pt>
    <dgm:pt modelId="{38DECCBA-431E-46CB-A326-16139182F469}" type="pres">
      <dgm:prSet presAssocID="{D39C35F7-0C3F-4A28-8AB8-8047FCFA7C7C}" presName="parTxOnly" presStyleLbl="node1" presStyleIdx="1" presStyleCnt="3" custScaleX="105891" custLinFactNeighborY="83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40B6549B-BEDF-4227-A418-5D60176CB367}" type="pres">
      <dgm:prSet presAssocID="{95BC3B66-4CBA-4CD2-9BD1-71C82A3DA082}" presName="parTxOnlySpace" presStyleCnt="0"/>
      <dgm:spPr/>
    </dgm:pt>
    <dgm:pt modelId="{0DC8E185-198A-4232-899A-18F4C4A94A9F}" type="pres">
      <dgm:prSet presAssocID="{09BEA9B5-7BE7-4290-973D-486503BB558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9B9D672C-3BF1-4294-8391-5ACBE2DD0292}" srcId="{11115B6E-4B0D-401B-9E5B-6BA56D0B8A2B}" destId="{09BEA9B5-7BE7-4290-973D-486503BB558C}" srcOrd="2" destOrd="0" parTransId="{6295AD26-17FF-410C-9EF9-1619366A0ED3}" sibTransId="{B8C64C3F-4D7E-4559-A6EB-77870CE415FF}"/>
    <dgm:cxn modelId="{D12774F6-4C1A-0C4F-9D46-51842454C7AD}" type="presOf" srcId="{D39C35F7-0C3F-4A28-8AB8-8047FCFA7C7C}" destId="{38DECCBA-431E-46CB-A326-16139182F469}" srcOrd="0" destOrd="0" presId="urn:microsoft.com/office/officeart/2005/8/layout/chevron1"/>
    <dgm:cxn modelId="{5CD4C472-0951-0F4C-B0C4-5E3005C9CEC7}" type="presOf" srcId="{11115B6E-4B0D-401B-9E5B-6BA56D0B8A2B}" destId="{8D481EDA-464C-40F9-B70F-DD6B77117E6D}" srcOrd="0" destOrd="0" presId="urn:microsoft.com/office/officeart/2005/8/layout/chevron1"/>
    <dgm:cxn modelId="{5B475DF5-A30D-364B-A128-590E438820EB}" type="presOf" srcId="{09BEA9B5-7BE7-4290-973D-486503BB558C}" destId="{0DC8E185-198A-4232-899A-18F4C4A94A9F}" srcOrd="0" destOrd="0" presId="urn:microsoft.com/office/officeart/2005/8/layout/chevron1"/>
    <dgm:cxn modelId="{737875AA-727F-44BA-8927-0E7CEE928F28}" srcId="{11115B6E-4B0D-401B-9E5B-6BA56D0B8A2B}" destId="{CB6973D3-7028-4655-A6D3-EFD9DFA7EE27}" srcOrd="0" destOrd="0" parTransId="{AE560A58-B147-471F-9032-2CCDFA1701A5}" sibTransId="{7E12BC8F-4B5F-4C87-AFAE-68E134A033DB}"/>
    <dgm:cxn modelId="{E64E9822-D2A0-4215-827B-FF88CD838813}" srcId="{11115B6E-4B0D-401B-9E5B-6BA56D0B8A2B}" destId="{D39C35F7-0C3F-4A28-8AB8-8047FCFA7C7C}" srcOrd="1" destOrd="0" parTransId="{F0A0FDA3-AC25-4439-A50B-61FE046D1115}" sibTransId="{95BC3B66-4CBA-4CD2-9BD1-71C82A3DA082}"/>
    <dgm:cxn modelId="{93B01AD2-6F98-8A45-81F5-018E96A6AEA3}" type="presOf" srcId="{CB6973D3-7028-4655-A6D3-EFD9DFA7EE27}" destId="{AC166366-02CA-4A56-87C4-FCF748F53A35}" srcOrd="0" destOrd="0" presId="urn:microsoft.com/office/officeart/2005/8/layout/chevron1"/>
    <dgm:cxn modelId="{DDA1A8F6-C822-2348-8157-E482AAF12749}" type="presParOf" srcId="{8D481EDA-464C-40F9-B70F-DD6B77117E6D}" destId="{AC166366-02CA-4A56-87C4-FCF748F53A35}" srcOrd="0" destOrd="0" presId="urn:microsoft.com/office/officeart/2005/8/layout/chevron1"/>
    <dgm:cxn modelId="{B33A14D1-6DC4-1849-8307-0CC94F6E7CC0}" type="presParOf" srcId="{8D481EDA-464C-40F9-B70F-DD6B77117E6D}" destId="{7809B36F-EDB3-46C7-9AD6-3E3F2ABEA77E}" srcOrd="1" destOrd="0" presId="urn:microsoft.com/office/officeart/2005/8/layout/chevron1"/>
    <dgm:cxn modelId="{31684A3E-F6CB-A143-9320-78BB91FF0CE3}" type="presParOf" srcId="{8D481EDA-464C-40F9-B70F-DD6B77117E6D}" destId="{38DECCBA-431E-46CB-A326-16139182F469}" srcOrd="2" destOrd="0" presId="urn:microsoft.com/office/officeart/2005/8/layout/chevron1"/>
    <dgm:cxn modelId="{853E24A5-C085-DB41-868B-BD3A3C160267}" type="presParOf" srcId="{8D481EDA-464C-40F9-B70F-DD6B77117E6D}" destId="{40B6549B-BEDF-4227-A418-5D60176CB367}" srcOrd="3" destOrd="0" presId="urn:microsoft.com/office/officeart/2005/8/layout/chevron1"/>
    <dgm:cxn modelId="{507EF5DF-E400-3844-9888-59AA11D602FC}" type="presParOf" srcId="{8D481EDA-464C-40F9-B70F-DD6B77117E6D}" destId="{0DC8E185-198A-4232-899A-18F4C4A94A9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6B0DCD-CBC7-4CB7-9A19-1D3A125021AE}" type="doc">
      <dgm:prSet loTypeId="urn:microsoft.com/office/officeart/2005/8/layout/hList6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en-CA"/>
        </a:p>
      </dgm:t>
    </dgm:pt>
    <dgm:pt modelId="{3441A179-B4F7-44CB-80F7-1BDE1D5702ED}">
      <dgm:prSet phldrT="[Text]" custT="1"/>
      <dgm:spPr/>
      <dgm:t>
        <a:bodyPr vert="wordArtVert" lIns="0" rIns="0"/>
        <a:lstStyle/>
        <a:p>
          <a:r>
            <a:rPr lang="en-CA" sz="2800" b="1" dirty="0" smtClean="0">
              <a:latin typeface="Times"/>
              <a:cs typeface="Times"/>
            </a:rPr>
            <a:t>FACT</a:t>
          </a:r>
          <a:endParaRPr lang="en-CA" sz="2800" b="1" dirty="0">
            <a:latin typeface="Times"/>
            <a:cs typeface="Times"/>
          </a:endParaRPr>
        </a:p>
      </dgm:t>
    </dgm:pt>
    <dgm:pt modelId="{A243B231-EF09-4EA1-B379-EBDFEF1A57C3}" type="parTrans" cxnId="{E6BC3E59-6AC9-4EEE-B150-36EC94A5FACC}">
      <dgm:prSet/>
      <dgm:spPr/>
      <dgm:t>
        <a:bodyPr/>
        <a:lstStyle/>
        <a:p>
          <a:endParaRPr lang="en-CA" sz="1600">
            <a:latin typeface="Times"/>
            <a:cs typeface="Times"/>
          </a:endParaRPr>
        </a:p>
      </dgm:t>
    </dgm:pt>
    <dgm:pt modelId="{C35571C7-A795-40AC-B242-C003C0639E81}" type="sibTrans" cxnId="{E6BC3E59-6AC9-4EEE-B150-36EC94A5FACC}">
      <dgm:prSet/>
      <dgm:spPr/>
      <dgm:t>
        <a:bodyPr/>
        <a:lstStyle/>
        <a:p>
          <a:endParaRPr lang="en-CA" sz="1600">
            <a:latin typeface="Times"/>
            <a:cs typeface="Times"/>
          </a:endParaRPr>
        </a:p>
      </dgm:t>
    </dgm:pt>
    <dgm:pt modelId="{184519A9-1FD1-4907-9E4B-578C22FE015B}">
      <dgm:prSet phldrT="[Text]" custT="1"/>
      <dgm:spPr/>
      <dgm:t>
        <a:bodyPr vert="horz" lIns="0" rIns="0" anchor="ctr" anchorCtr="1"/>
        <a:lstStyle/>
        <a:p>
          <a:r>
            <a:rPr lang="en-CA" sz="1800" dirty="0" smtClean="0">
              <a:latin typeface="Times"/>
              <a:cs typeface="Times"/>
            </a:rPr>
            <a:t>Perception</a:t>
          </a:r>
        </a:p>
        <a:p>
          <a:r>
            <a:rPr lang="en-CA" sz="1800" dirty="0" smtClean="0">
              <a:latin typeface="Times"/>
              <a:cs typeface="Times"/>
            </a:rPr>
            <a:t>Bias</a:t>
          </a:r>
        </a:p>
        <a:p>
          <a:r>
            <a:rPr lang="en-CA" sz="1800" dirty="0" smtClean="0">
              <a:latin typeface="Times"/>
              <a:cs typeface="Times"/>
            </a:rPr>
            <a:t>Experience</a:t>
          </a:r>
          <a:endParaRPr lang="en-CA" sz="1800" dirty="0">
            <a:latin typeface="Times"/>
            <a:cs typeface="Times"/>
          </a:endParaRPr>
        </a:p>
      </dgm:t>
    </dgm:pt>
    <dgm:pt modelId="{1645648B-427D-45C0-B926-C86D1B0F8B73}" type="parTrans" cxnId="{2352B0E0-FD3C-4A90-BB4C-C42ABDEAAB78}">
      <dgm:prSet/>
      <dgm:spPr/>
      <dgm:t>
        <a:bodyPr/>
        <a:lstStyle/>
        <a:p>
          <a:endParaRPr lang="en-CA" sz="1600">
            <a:latin typeface="Times"/>
            <a:cs typeface="Times"/>
          </a:endParaRPr>
        </a:p>
      </dgm:t>
    </dgm:pt>
    <dgm:pt modelId="{F41BA961-84D3-41F3-AD5B-0FB89552454B}" type="sibTrans" cxnId="{2352B0E0-FD3C-4A90-BB4C-C42ABDEAAB78}">
      <dgm:prSet/>
      <dgm:spPr/>
      <dgm:t>
        <a:bodyPr/>
        <a:lstStyle/>
        <a:p>
          <a:endParaRPr lang="en-CA" sz="1600">
            <a:latin typeface="Times"/>
            <a:cs typeface="Times"/>
          </a:endParaRPr>
        </a:p>
      </dgm:t>
    </dgm:pt>
    <dgm:pt modelId="{E74FF94F-BCC7-4ACB-9AF9-90E4D8C702B5}">
      <dgm:prSet phldrT="[Text]" custT="1"/>
      <dgm:spPr/>
      <dgm:t>
        <a:bodyPr vert="wordArtVert" lIns="0" rIns="0"/>
        <a:lstStyle/>
        <a:p>
          <a:r>
            <a:rPr lang="en-CA" sz="1400" b="1" dirty="0" smtClean="0">
              <a:latin typeface="Times"/>
              <a:cs typeface="Times"/>
            </a:rPr>
            <a:t>EVIDECE</a:t>
          </a:r>
          <a:endParaRPr lang="en-CA" sz="1600" b="1" dirty="0">
            <a:latin typeface="Times"/>
            <a:cs typeface="Times"/>
          </a:endParaRPr>
        </a:p>
      </dgm:t>
    </dgm:pt>
    <dgm:pt modelId="{22CA26F9-6436-4497-81B1-5A2C423FE767}" type="parTrans" cxnId="{5E0D8095-F906-485E-AFC5-1841B520F009}">
      <dgm:prSet/>
      <dgm:spPr/>
      <dgm:t>
        <a:bodyPr/>
        <a:lstStyle/>
        <a:p>
          <a:endParaRPr lang="en-CA" sz="1600">
            <a:latin typeface="Times"/>
            <a:cs typeface="Times"/>
          </a:endParaRPr>
        </a:p>
      </dgm:t>
    </dgm:pt>
    <dgm:pt modelId="{4660586F-B861-4777-809D-0C9863510407}" type="sibTrans" cxnId="{5E0D8095-F906-485E-AFC5-1841B520F009}">
      <dgm:prSet/>
      <dgm:spPr/>
      <dgm:t>
        <a:bodyPr/>
        <a:lstStyle/>
        <a:p>
          <a:endParaRPr lang="en-CA" sz="1600">
            <a:latin typeface="Times"/>
            <a:cs typeface="Times"/>
          </a:endParaRPr>
        </a:p>
      </dgm:t>
    </dgm:pt>
    <dgm:pt modelId="{A8195D74-8E9C-47B5-AAC3-111110000223}" type="pres">
      <dgm:prSet presAssocID="{8E6B0DCD-CBC7-4CB7-9A19-1D3A125021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F37138E1-5176-4550-877F-E19DD162B40C}" type="pres">
      <dgm:prSet presAssocID="{3441A179-B4F7-44CB-80F7-1BDE1D5702ED}" presName="node" presStyleLbl="node1" presStyleIdx="0" presStyleCnt="3" custLinFactNeighborX="56379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878412A4-0398-45D8-8321-EC30A020D1A0}" type="pres">
      <dgm:prSet presAssocID="{C35571C7-A795-40AC-B242-C003C0639E81}" presName="sibTrans" presStyleCnt="0"/>
      <dgm:spPr/>
    </dgm:pt>
    <dgm:pt modelId="{5DA164DE-E81E-432B-B098-3E27E96534FA}" type="pres">
      <dgm:prSet presAssocID="{184519A9-1FD1-4907-9E4B-578C22FE015B}" presName="node" presStyleLbl="node1" presStyleIdx="1" presStyleCnt="3" custAng="0" custScaleX="73928" custLinFactNeighborY="106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37568540-2D6C-4643-890B-1F7E6A285F30}" type="pres">
      <dgm:prSet presAssocID="{F41BA961-84D3-41F3-AD5B-0FB89552454B}" presName="sibTrans" presStyleCnt="0"/>
      <dgm:spPr/>
    </dgm:pt>
    <dgm:pt modelId="{F4549865-BAFC-4766-8245-D629469DADE5}" type="pres">
      <dgm:prSet presAssocID="{E74FF94F-BCC7-4ACB-9AF9-90E4D8C702B5}" presName="node" presStyleLbl="node1" presStyleIdx="2" presStyleCnt="3" custScaleX="41868" custLinFactX="-3506" custLinFactNeighborX="-10000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352B0E0-FD3C-4A90-BB4C-C42ABDEAAB78}" srcId="{8E6B0DCD-CBC7-4CB7-9A19-1D3A125021AE}" destId="{184519A9-1FD1-4907-9E4B-578C22FE015B}" srcOrd="1" destOrd="0" parTransId="{1645648B-427D-45C0-B926-C86D1B0F8B73}" sibTransId="{F41BA961-84D3-41F3-AD5B-0FB89552454B}"/>
    <dgm:cxn modelId="{A759D563-FA81-F44C-A870-261FF1FEE129}" type="presOf" srcId="{3441A179-B4F7-44CB-80F7-1BDE1D5702ED}" destId="{F37138E1-5176-4550-877F-E19DD162B40C}" srcOrd="0" destOrd="0" presId="urn:microsoft.com/office/officeart/2005/8/layout/hList6"/>
    <dgm:cxn modelId="{DD3A4BA2-BEB1-8741-896D-8255C97E3D5D}" type="presOf" srcId="{E74FF94F-BCC7-4ACB-9AF9-90E4D8C702B5}" destId="{F4549865-BAFC-4766-8245-D629469DADE5}" srcOrd="0" destOrd="0" presId="urn:microsoft.com/office/officeart/2005/8/layout/hList6"/>
    <dgm:cxn modelId="{A6E2CEA3-DB6F-3C40-B5F4-2B65186FAEBD}" type="presOf" srcId="{184519A9-1FD1-4907-9E4B-578C22FE015B}" destId="{5DA164DE-E81E-432B-B098-3E27E96534FA}" srcOrd="0" destOrd="0" presId="urn:microsoft.com/office/officeart/2005/8/layout/hList6"/>
    <dgm:cxn modelId="{5E0D8095-F906-485E-AFC5-1841B520F009}" srcId="{8E6B0DCD-CBC7-4CB7-9A19-1D3A125021AE}" destId="{E74FF94F-BCC7-4ACB-9AF9-90E4D8C702B5}" srcOrd="2" destOrd="0" parTransId="{22CA26F9-6436-4497-81B1-5A2C423FE767}" sibTransId="{4660586F-B861-4777-809D-0C9863510407}"/>
    <dgm:cxn modelId="{E6BC3E59-6AC9-4EEE-B150-36EC94A5FACC}" srcId="{8E6B0DCD-CBC7-4CB7-9A19-1D3A125021AE}" destId="{3441A179-B4F7-44CB-80F7-1BDE1D5702ED}" srcOrd="0" destOrd="0" parTransId="{A243B231-EF09-4EA1-B379-EBDFEF1A57C3}" sibTransId="{C35571C7-A795-40AC-B242-C003C0639E81}"/>
    <dgm:cxn modelId="{58F84936-97CC-8C4D-8187-E841D67244D1}" type="presOf" srcId="{8E6B0DCD-CBC7-4CB7-9A19-1D3A125021AE}" destId="{A8195D74-8E9C-47B5-AAC3-111110000223}" srcOrd="0" destOrd="0" presId="urn:microsoft.com/office/officeart/2005/8/layout/hList6"/>
    <dgm:cxn modelId="{978F794D-8516-AD4F-8A4A-43EBFB8E5105}" type="presParOf" srcId="{A8195D74-8E9C-47B5-AAC3-111110000223}" destId="{F37138E1-5176-4550-877F-E19DD162B40C}" srcOrd="0" destOrd="0" presId="urn:microsoft.com/office/officeart/2005/8/layout/hList6"/>
    <dgm:cxn modelId="{45998A16-648C-4443-8EB9-5879C7020050}" type="presParOf" srcId="{A8195D74-8E9C-47B5-AAC3-111110000223}" destId="{878412A4-0398-45D8-8321-EC30A020D1A0}" srcOrd="1" destOrd="0" presId="urn:microsoft.com/office/officeart/2005/8/layout/hList6"/>
    <dgm:cxn modelId="{A78062E7-FEA2-0941-8DAB-AB12DCBF517D}" type="presParOf" srcId="{A8195D74-8E9C-47B5-AAC3-111110000223}" destId="{5DA164DE-E81E-432B-B098-3E27E96534FA}" srcOrd="2" destOrd="0" presId="urn:microsoft.com/office/officeart/2005/8/layout/hList6"/>
    <dgm:cxn modelId="{F46C82E2-CBE8-4648-9DF8-2C1234CC84D5}" type="presParOf" srcId="{A8195D74-8E9C-47B5-AAC3-111110000223}" destId="{37568540-2D6C-4643-890B-1F7E6A285F30}" srcOrd="3" destOrd="0" presId="urn:microsoft.com/office/officeart/2005/8/layout/hList6"/>
    <dgm:cxn modelId="{21DDC551-2812-C940-9D6F-F0289D902D3B}" type="presParOf" srcId="{A8195D74-8E9C-47B5-AAC3-111110000223}" destId="{F4549865-BAFC-4766-8245-D629469DADE5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696FCB-0CA5-4C7A-B124-6F67E794CD40}" type="doc">
      <dgm:prSet loTypeId="urn:microsoft.com/office/officeart/2005/8/layout/radial3" loCatId="relationship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CA"/>
        </a:p>
      </dgm:t>
    </dgm:pt>
    <dgm:pt modelId="{7D49F80E-91A7-43DE-8DBD-8C4ECE4DBBA8}">
      <dgm:prSet phldrT="[Text]" custT="1"/>
      <dgm:spPr>
        <a:solidFill>
          <a:srgbClr val="9751CB">
            <a:alpha val="50000"/>
          </a:srgbClr>
        </a:solidFill>
      </dgm:spPr>
      <dgm:t>
        <a:bodyPr/>
        <a:lstStyle/>
        <a:p>
          <a:r>
            <a:rPr lang="en-CA" sz="3600" dirty="0" smtClean="0">
              <a:latin typeface="Times"/>
              <a:cs typeface="Times"/>
            </a:rPr>
            <a:t>Values</a:t>
          </a:r>
        </a:p>
        <a:p>
          <a:endParaRPr lang="en-CA" sz="1400" dirty="0" smtClean="0">
            <a:latin typeface="Times"/>
            <a:cs typeface="Times"/>
          </a:endParaRPr>
        </a:p>
        <a:p>
          <a:r>
            <a:rPr lang="en-CA" sz="3600" dirty="0" smtClean="0">
              <a:latin typeface="Times"/>
              <a:cs typeface="Times"/>
            </a:rPr>
            <a:t>Logic</a:t>
          </a:r>
          <a:endParaRPr lang="en-CA" sz="3600" dirty="0">
            <a:latin typeface="Times"/>
            <a:cs typeface="Times"/>
          </a:endParaRPr>
        </a:p>
      </dgm:t>
    </dgm:pt>
    <dgm:pt modelId="{1796114A-D648-4545-82A5-CD18B5625D88}" type="parTrans" cxnId="{E2E0389F-11DA-4EB5-8F4E-B810CAEED0B0}">
      <dgm:prSet/>
      <dgm:spPr/>
      <dgm:t>
        <a:bodyPr/>
        <a:lstStyle/>
        <a:p>
          <a:endParaRPr lang="en-CA"/>
        </a:p>
      </dgm:t>
    </dgm:pt>
    <dgm:pt modelId="{799E42E7-48E7-4513-BD50-3AABC7DF4CFB}" type="sibTrans" cxnId="{E2E0389F-11DA-4EB5-8F4E-B810CAEED0B0}">
      <dgm:prSet/>
      <dgm:spPr/>
      <dgm:t>
        <a:bodyPr/>
        <a:lstStyle/>
        <a:p>
          <a:endParaRPr lang="en-CA"/>
        </a:p>
      </dgm:t>
    </dgm:pt>
    <dgm:pt modelId="{548180D3-0053-4EA0-881B-71050A95B69D}">
      <dgm:prSet phldrT="[Text]" custT="1"/>
      <dgm:spPr>
        <a:solidFill>
          <a:srgbClr val="9751CB">
            <a:alpha val="50000"/>
          </a:srgbClr>
        </a:solidFill>
      </dgm:spPr>
      <dgm:t>
        <a:bodyPr lIns="0" tIns="0" rIns="0" bIns="0"/>
        <a:lstStyle/>
        <a:p>
          <a:r>
            <a:rPr lang="en-CA" sz="1600" dirty="0" smtClean="0">
              <a:latin typeface="Times"/>
              <a:cs typeface="Times"/>
            </a:rPr>
            <a:t>Experience</a:t>
          </a:r>
          <a:endParaRPr lang="en-CA" sz="1600" dirty="0">
            <a:latin typeface="Times"/>
            <a:cs typeface="Times"/>
          </a:endParaRPr>
        </a:p>
      </dgm:t>
    </dgm:pt>
    <dgm:pt modelId="{8289C694-01FC-4AED-9866-9692B0DDC605}" type="parTrans" cxnId="{270665B8-2EE3-476B-8119-2B3D8E5822B0}">
      <dgm:prSet/>
      <dgm:spPr/>
      <dgm:t>
        <a:bodyPr/>
        <a:lstStyle/>
        <a:p>
          <a:endParaRPr lang="en-CA"/>
        </a:p>
      </dgm:t>
    </dgm:pt>
    <dgm:pt modelId="{16DCC8C9-E075-415B-88E3-BAD8411E46AD}" type="sibTrans" cxnId="{270665B8-2EE3-476B-8119-2B3D8E5822B0}">
      <dgm:prSet/>
      <dgm:spPr/>
      <dgm:t>
        <a:bodyPr/>
        <a:lstStyle/>
        <a:p>
          <a:endParaRPr lang="en-CA"/>
        </a:p>
      </dgm:t>
    </dgm:pt>
    <dgm:pt modelId="{C80CD477-CD69-4A38-A8F6-4DF8531DBA6F}">
      <dgm:prSet phldrT="[Text]" custT="1"/>
      <dgm:spPr>
        <a:solidFill>
          <a:srgbClr val="9751CB">
            <a:alpha val="50000"/>
          </a:srgbClr>
        </a:solidFill>
      </dgm:spPr>
      <dgm:t>
        <a:bodyPr lIns="0" tIns="0" rIns="0" bIns="0"/>
        <a:lstStyle/>
        <a:p>
          <a:r>
            <a:rPr lang="en-CA" sz="1600" dirty="0" smtClean="0">
              <a:latin typeface="Times"/>
              <a:cs typeface="Times"/>
            </a:rPr>
            <a:t>Intelligence</a:t>
          </a:r>
          <a:endParaRPr lang="en-CA" sz="1600" dirty="0">
            <a:latin typeface="Times"/>
            <a:cs typeface="Times"/>
          </a:endParaRPr>
        </a:p>
      </dgm:t>
    </dgm:pt>
    <dgm:pt modelId="{1186EE09-8D19-4077-8CEC-AB3CCACF984F}" type="parTrans" cxnId="{EF3253DE-94F5-4ECF-81B5-CDCED33D3270}">
      <dgm:prSet/>
      <dgm:spPr/>
      <dgm:t>
        <a:bodyPr/>
        <a:lstStyle/>
        <a:p>
          <a:endParaRPr lang="en-CA"/>
        </a:p>
      </dgm:t>
    </dgm:pt>
    <dgm:pt modelId="{FFD427E7-0639-4CD2-B869-CB7EFEFBBDCF}" type="sibTrans" cxnId="{EF3253DE-94F5-4ECF-81B5-CDCED33D3270}">
      <dgm:prSet/>
      <dgm:spPr/>
      <dgm:t>
        <a:bodyPr/>
        <a:lstStyle/>
        <a:p>
          <a:endParaRPr lang="en-CA"/>
        </a:p>
      </dgm:t>
    </dgm:pt>
    <dgm:pt modelId="{464CC4B6-74E1-4BA6-A5C4-B4E081AD1EA4}">
      <dgm:prSet phldrT="[Text]" custT="1"/>
      <dgm:spPr>
        <a:solidFill>
          <a:srgbClr val="9751CB">
            <a:alpha val="50000"/>
          </a:srgbClr>
        </a:solidFill>
      </dgm:spPr>
      <dgm:t>
        <a:bodyPr lIns="0" tIns="0" rIns="0" bIns="0"/>
        <a:lstStyle/>
        <a:p>
          <a:r>
            <a:rPr lang="en-CA" sz="1600" dirty="0" smtClean="0">
              <a:latin typeface="Times"/>
              <a:cs typeface="Times"/>
            </a:rPr>
            <a:t>Education</a:t>
          </a:r>
          <a:endParaRPr lang="en-CA" sz="1600" dirty="0">
            <a:latin typeface="Times"/>
            <a:cs typeface="Times"/>
          </a:endParaRPr>
        </a:p>
      </dgm:t>
    </dgm:pt>
    <dgm:pt modelId="{AE491706-1763-4A30-9AC9-591829AAB2B3}" type="parTrans" cxnId="{91E5CCF5-C1F4-4E59-BA9B-4E1B6D4B7640}">
      <dgm:prSet/>
      <dgm:spPr/>
      <dgm:t>
        <a:bodyPr/>
        <a:lstStyle/>
        <a:p>
          <a:endParaRPr lang="en-CA"/>
        </a:p>
      </dgm:t>
    </dgm:pt>
    <dgm:pt modelId="{5E246955-5D3D-4039-91FD-1E99CFA7011E}" type="sibTrans" cxnId="{91E5CCF5-C1F4-4E59-BA9B-4E1B6D4B7640}">
      <dgm:prSet/>
      <dgm:spPr/>
      <dgm:t>
        <a:bodyPr/>
        <a:lstStyle/>
        <a:p>
          <a:endParaRPr lang="en-CA"/>
        </a:p>
      </dgm:t>
    </dgm:pt>
    <dgm:pt modelId="{5710D0C9-0782-4561-83C5-4716FD27D359}">
      <dgm:prSet phldrT="[Text]" custT="1"/>
      <dgm:spPr>
        <a:solidFill>
          <a:srgbClr val="9751CB">
            <a:alpha val="50000"/>
          </a:srgbClr>
        </a:solidFill>
      </dgm:spPr>
      <dgm:t>
        <a:bodyPr lIns="0" tIns="0" rIns="0" bIns="0"/>
        <a:lstStyle/>
        <a:p>
          <a:r>
            <a:rPr lang="en-CA" sz="1600" dirty="0" smtClean="0">
              <a:latin typeface="Times"/>
              <a:cs typeface="Times"/>
            </a:rPr>
            <a:t>Beliefs</a:t>
          </a:r>
          <a:endParaRPr lang="en-CA" sz="1600" dirty="0">
            <a:latin typeface="Times"/>
            <a:cs typeface="Times"/>
          </a:endParaRPr>
        </a:p>
      </dgm:t>
    </dgm:pt>
    <dgm:pt modelId="{7B706E94-0BF3-4E14-B11A-A8F2C07231C3}" type="parTrans" cxnId="{7E80EA18-3979-4D41-B269-9236858CC956}">
      <dgm:prSet/>
      <dgm:spPr/>
      <dgm:t>
        <a:bodyPr/>
        <a:lstStyle/>
        <a:p>
          <a:endParaRPr lang="en-CA"/>
        </a:p>
      </dgm:t>
    </dgm:pt>
    <dgm:pt modelId="{67A8FD51-4369-44DA-8CD0-35F11713916E}" type="sibTrans" cxnId="{7E80EA18-3979-4D41-B269-9236858CC956}">
      <dgm:prSet/>
      <dgm:spPr/>
      <dgm:t>
        <a:bodyPr/>
        <a:lstStyle/>
        <a:p>
          <a:endParaRPr lang="en-CA"/>
        </a:p>
      </dgm:t>
    </dgm:pt>
    <dgm:pt modelId="{C6445FE8-A8C2-44C2-BC83-87C9FB9A77B0}" type="pres">
      <dgm:prSet presAssocID="{A2696FCB-0CA5-4C7A-B124-6F67E794CD4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7314DC0B-A9B1-4578-AC3D-C3F4D6690F23}" type="pres">
      <dgm:prSet presAssocID="{A2696FCB-0CA5-4C7A-B124-6F67E794CD40}" presName="radial" presStyleCnt="0">
        <dgm:presLayoutVars>
          <dgm:animLvl val="ctr"/>
        </dgm:presLayoutVars>
      </dgm:prSet>
      <dgm:spPr/>
    </dgm:pt>
    <dgm:pt modelId="{32145D87-0FB2-42AB-8125-53DE8ED6A577}" type="pres">
      <dgm:prSet presAssocID="{7D49F80E-91A7-43DE-8DBD-8C4ECE4DBBA8}" presName="centerShape" presStyleLbl="vennNode1" presStyleIdx="0" presStyleCnt="5" custScaleX="143538"/>
      <dgm:spPr/>
      <dgm:t>
        <a:bodyPr/>
        <a:lstStyle/>
        <a:p>
          <a:endParaRPr lang="en-CA"/>
        </a:p>
      </dgm:t>
    </dgm:pt>
    <dgm:pt modelId="{94B46178-A81E-4957-BCB4-11BC8E9A5585}" type="pres">
      <dgm:prSet presAssocID="{548180D3-0053-4EA0-881B-71050A95B69D}" presName="node" presStyleLbl="vennNode1" presStyleIdx="1" presStyleCnt="5" custScaleX="130106" custScaleY="63912" custRadScaleRad="97391" custRadScaleInc="4161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26EB4B9-296E-49BC-BED1-57C64DB156D7}" type="pres">
      <dgm:prSet presAssocID="{C80CD477-CD69-4A38-A8F6-4DF8531DBA6F}" presName="node" presStyleLbl="vennNode1" presStyleIdx="2" presStyleCnt="5" custScaleX="130106" custScaleY="63912" custRadScaleRad="92740" custRadScaleInc="58992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44B2B1C-B0D3-44B0-B61C-EFE5C6DB426B}" type="pres">
      <dgm:prSet presAssocID="{464CC4B6-74E1-4BA6-A5C4-B4E081AD1EA4}" presName="node" presStyleLbl="vennNode1" presStyleIdx="3" presStyleCnt="5" custScaleX="130106" custScaleY="63912" custRadScaleRad="96857" custRadScaleInc="4345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84CBB53D-3CFC-401F-A807-4DD335D55A3E}" type="pres">
      <dgm:prSet presAssocID="{5710D0C9-0782-4561-83C5-4716FD27D359}" presName="node" presStyleLbl="vennNode1" presStyleIdx="4" presStyleCnt="5" custScaleX="130106" custScaleY="63912" custRadScaleRad="96437" custRadScaleInc="5632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270665B8-2EE3-476B-8119-2B3D8E5822B0}" srcId="{7D49F80E-91A7-43DE-8DBD-8C4ECE4DBBA8}" destId="{548180D3-0053-4EA0-881B-71050A95B69D}" srcOrd="0" destOrd="0" parTransId="{8289C694-01FC-4AED-9866-9692B0DDC605}" sibTransId="{16DCC8C9-E075-415B-88E3-BAD8411E46AD}"/>
    <dgm:cxn modelId="{EA96A75A-E00C-A148-98DC-E13E3D49794C}" type="presOf" srcId="{5710D0C9-0782-4561-83C5-4716FD27D359}" destId="{84CBB53D-3CFC-401F-A807-4DD335D55A3E}" srcOrd="0" destOrd="0" presId="urn:microsoft.com/office/officeart/2005/8/layout/radial3"/>
    <dgm:cxn modelId="{EF3253DE-94F5-4ECF-81B5-CDCED33D3270}" srcId="{7D49F80E-91A7-43DE-8DBD-8C4ECE4DBBA8}" destId="{C80CD477-CD69-4A38-A8F6-4DF8531DBA6F}" srcOrd="1" destOrd="0" parTransId="{1186EE09-8D19-4077-8CEC-AB3CCACF984F}" sibTransId="{FFD427E7-0639-4CD2-B869-CB7EFEFBBDCF}"/>
    <dgm:cxn modelId="{56BBDCFD-6D83-2A47-9C16-91E89EE265F6}" type="presOf" srcId="{7D49F80E-91A7-43DE-8DBD-8C4ECE4DBBA8}" destId="{32145D87-0FB2-42AB-8125-53DE8ED6A577}" srcOrd="0" destOrd="0" presId="urn:microsoft.com/office/officeart/2005/8/layout/radial3"/>
    <dgm:cxn modelId="{25539834-2DD8-B743-AAC4-8FA1865036E2}" type="presOf" srcId="{A2696FCB-0CA5-4C7A-B124-6F67E794CD40}" destId="{C6445FE8-A8C2-44C2-BC83-87C9FB9A77B0}" srcOrd="0" destOrd="0" presId="urn:microsoft.com/office/officeart/2005/8/layout/radial3"/>
    <dgm:cxn modelId="{B012808C-C9F9-9842-9D51-BDF1F81A692A}" type="presOf" srcId="{548180D3-0053-4EA0-881B-71050A95B69D}" destId="{94B46178-A81E-4957-BCB4-11BC8E9A5585}" srcOrd="0" destOrd="0" presId="urn:microsoft.com/office/officeart/2005/8/layout/radial3"/>
    <dgm:cxn modelId="{561C88A5-89BA-DF43-A5C0-3836A13E958D}" type="presOf" srcId="{C80CD477-CD69-4A38-A8F6-4DF8531DBA6F}" destId="{F26EB4B9-296E-49BC-BED1-57C64DB156D7}" srcOrd="0" destOrd="0" presId="urn:microsoft.com/office/officeart/2005/8/layout/radial3"/>
    <dgm:cxn modelId="{91E5CCF5-C1F4-4E59-BA9B-4E1B6D4B7640}" srcId="{7D49F80E-91A7-43DE-8DBD-8C4ECE4DBBA8}" destId="{464CC4B6-74E1-4BA6-A5C4-B4E081AD1EA4}" srcOrd="2" destOrd="0" parTransId="{AE491706-1763-4A30-9AC9-591829AAB2B3}" sibTransId="{5E246955-5D3D-4039-91FD-1E99CFA7011E}"/>
    <dgm:cxn modelId="{7E80EA18-3979-4D41-B269-9236858CC956}" srcId="{7D49F80E-91A7-43DE-8DBD-8C4ECE4DBBA8}" destId="{5710D0C9-0782-4561-83C5-4716FD27D359}" srcOrd="3" destOrd="0" parTransId="{7B706E94-0BF3-4E14-B11A-A8F2C07231C3}" sibTransId="{67A8FD51-4369-44DA-8CD0-35F11713916E}"/>
    <dgm:cxn modelId="{E2E0389F-11DA-4EB5-8F4E-B810CAEED0B0}" srcId="{A2696FCB-0CA5-4C7A-B124-6F67E794CD40}" destId="{7D49F80E-91A7-43DE-8DBD-8C4ECE4DBBA8}" srcOrd="0" destOrd="0" parTransId="{1796114A-D648-4545-82A5-CD18B5625D88}" sibTransId="{799E42E7-48E7-4513-BD50-3AABC7DF4CFB}"/>
    <dgm:cxn modelId="{9039CFE9-2F12-1A46-A2B5-0113EE25BF53}" type="presOf" srcId="{464CC4B6-74E1-4BA6-A5C4-B4E081AD1EA4}" destId="{044B2B1C-B0D3-44B0-B61C-EFE5C6DB426B}" srcOrd="0" destOrd="0" presId="urn:microsoft.com/office/officeart/2005/8/layout/radial3"/>
    <dgm:cxn modelId="{909DB077-25B0-364D-A7F7-DCCE62E6C5E9}" type="presParOf" srcId="{C6445FE8-A8C2-44C2-BC83-87C9FB9A77B0}" destId="{7314DC0B-A9B1-4578-AC3D-C3F4D6690F23}" srcOrd="0" destOrd="0" presId="urn:microsoft.com/office/officeart/2005/8/layout/radial3"/>
    <dgm:cxn modelId="{4E8BCA9D-6FB2-C340-AAB7-6FB7A7B6FAE4}" type="presParOf" srcId="{7314DC0B-A9B1-4578-AC3D-C3F4D6690F23}" destId="{32145D87-0FB2-42AB-8125-53DE8ED6A577}" srcOrd="0" destOrd="0" presId="urn:microsoft.com/office/officeart/2005/8/layout/radial3"/>
    <dgm:cxn modelId="{D385A492-6E71-CA41-9602-F68CD6509C1D}" type="presParOf" srcId="{7314DC0B-A9B1-4578-AC3D-C3F4D6690F23}" destId="{94B46178-A81E-4957-BCB4-11BC8E9A5585}" srcOrd="1" destOrd="0" presId="urn:microsoft.com/office/officeart/2005/8/layout/radial3"/>
    <dgm:cxn modelId="{B495384C-6FA5-CF4D-A1C2-D457C14A554A}" type="presParOf" srcId="{7314DC0B-A9B1-4578-AC3D-C3F4D6690F23}" destId="{F26EB4B9-296E-49BC-BED1-57C64DB156D7}" srcOrd="2" destOrd="0" presId="urn:microsoft.com/office/officeart/2005/8/layout/radial3"/>
    <dgm:cxn modelId="{EF5A06FA-4443-B34B-A58A-6BEE6D315F8A}" type="presParOf" srcId="{7314DC0B-A9B1-4578-AC3D-C3F4D6690F23}" destId="{044B2B1C-B0D3-44B0-B61C-EFE5C6DB426B}" srcOrd="3" destOrd="0" presId="urn:microsoft.com/office/officeart/2005/8/layout/radial3"/>
    <dgm:cxn modelId="{2C808B02-DD36-FD44-A3AD-55C5CD6A0643}" type="presParOf" srcId="{7314DC0B-A9B1-4578-AC3D-C3F4D6690F23}" destId="{84CBB53D-3CFC-401F-A807-4DD335D55A3E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528CDD-C474-4309-A0A5-A7D2F1DDEE28}" type="doc">
      <dgm:prSet loTypeId="urn:microsoft.com/office/officeart/2005/8/layout/process5" loCatId="process" qsTypeId="urn:microsoft.com/office/officeart/2005/8/quickstyle/3d6" qsCatId="3D" csTypeId="urn:microsoft.com/office/officeart/2005/8/colors/accent1_2" csCatId="accent1" phldr="1"/>
      <dgm:spPr>
        <a:scene3d>
          <a:camera prst="perspectiveRelaxedModerately" fov="2400000" zoom="92000">
            <a:rot lat="21594000" lon="1200000" rev="0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en-CA"/>
        </a:p>
      </dgm:t>
    </dgm:pt>
    <dgm:pt modelId="{8EB80A87-4ADC-440A-A208-61713A4F7B07}">
      <dgm:prSet phldrT="[Text]" custT="1"/>
      <dgm:spPr>
        <a:gradFill rotWithShape="0">
          <a:gsLst>
            <a:gs pos="0">
              <a:srgbClr val="669900"/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n-CA" sz="2000" dirty="0" smtClean="0">
              <a:solidFill>
                <a:schemeClr val="bg1"/>
              </a:solidFill>
              <a:latin typeface="Times"/>
              <a:cs typeface="Times"/>
            </a:rPr>
            <a:t>Action</a:t>
          </a:r>
          <a:endParaRPr lang="en-CA" sz="2000" dirty="0">
            <a:solidFill>
              <a:schemeClr val="bg1"/>
            </a:solidFill>
            <a:latin typeface="Times"/>
            <a:cs typeface="Times"/>
          </a:endParaRPr>
        </a:p>
      </dgm:t>
    </dgm:pt>
    <dgm:pt modelId="{E582BDC3-9004-435C-B033-7700A60AAEEB}" type="parTrans" cxnId="{3C05AD1C-B882-4FC0-B125-28F19470A5DB}">
      <dgm:prSet/>
      <dgm:spPr/>
      <dgm:t>
        <a:bodyPr/>
        <a:lstStyle/>
        <a:p>
          <a:endParaRPr lang="en-CA" sz="1600">
            <a:latin typeface="Times"/>
            <a:cs typeface="Times"/>
          </a:endParaRPr>
        </a:p>
      </dgm:t>
    </dgm:pt>
    <dgm:pt modelId="{C5F965A8-D788-42AC-BFF2-D83B4CCA58E9}" type="sibTrans" cxnId="{3C05AD1C-B882-4FC0-B125-28F19470A5DB}">
      <dgm:prSet custT="1"/>
      <dgm:spPr/>
      <dgm:t>
        <a:bodyPr/>
        <a:lstStyle/>
        <a:p>
          <a:endParaRPr lang="en-CA" sz="600">
            <a:latin typeface="Times"/>
            <a:cs typeface="Times"/>
          </a:endParaRPr>
        </a:p>
      </dgm:t>
    </dgm:pt>
    <dgm:pt modelId="{033A0FCB-8EBB-49A8-BBC1-4A0DF23A3015}">
      <dgm:prSet phldrT="[Text]" custT="1"/>
      <dgm:spPr>
        <a:gradFill rotWithShape="0">
          <a:gsLst>
            <a:gs pos="0">
              <a:srgbClr val="669900"/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 lIns="0" tIns="0" rIns="0" bIns="0"/>
        <a:lstStyle/>
        <a:p>
          <a:r>
            <a:rPr lang="en-CA" sz="2400" u="sng" dirty="0" smtClean="0">
              <a:solidFill>
                <a:schemeClr val="bg1"/>
              </a:solidFill>
              <a:latin typeface="Times"/>
              <a:cs typeface="Times"/>
            </a:rPr>
            <a:t>DECISIONS</a:t>
          </a:r>
          <a:endParaRPr lang="en-CA" sz="2400" u="sng" dirty="0">
            <a:solidFill>
              <a:schemeClr val="bg1"/>
            </a:solidFill>
            <a:latin typeface="Times"/>
            <a:cs typeface="Times"/>
          </a:endParaRPr>
        </a:p>
      </dgm:t>
    </dgm:pt>
    <dgm:pt modelId="{9426DE50-FD51-4062-8294-852337FDDB98}" type="parTrans" cxnId="{40CE5830-297C-4408-BC94-BE420CF25C16}">
      <dgm:prSet/>
      <dgm:spPr/>
      <dgm:t>
        <a:bodyPr/>
        <a:lstStyle/>
        <a:p>
          <a:endParaRPr lang="en-CA" sz="1600">
            <a:latin typeface="Times"/>
            <a:cs typeface="Times"/>
          </a:endParaRPr>
        </a:p>
      </dgm:t>
    </dgm:pt>
    <dgm:pt modelId="{FC374ADC-E6E0-455E-B213-90F8ED6643C7}" type="sibTrans" cxnId="{40CE5830-297C-4408-BC94-BE420CF25C16}">
      <dgm:prSet custT="1"/>
      <dgm:spPr/>
      <dgm:t>
        <a:bodyPr/>
        <a:lstStyle/>
        <a:p>
          <a:endParaRPr lang="en-CA" sz="800">
            <a:latin typeface="Times"/>
            <a:cs typeface="Times"/>
          </a:endParaRPr>
        </a:p>
      </dgm:t>
    </dgm:pt>
    <dgm:pt modelId="{108819BD-1D7C-48AB-AB3D-188BBEA17B5B}">
      <dgm:prSet phldrT="[Text]" custT="1"/>
      <dgm:spPr>
        <a:gradFill rotWithShape="0">
          <a:gsLst>
            <a:gs pos="0">
              <a:srgbClr val="669900"/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n-CA" sz="1600" dirty="0" smtClean="0">
              <a:solidFill>
                <a:schemeClr val="bg1"/>
              </a:solidFill>
              <a:latin typeface="Times"/>
              <a:cs typeface="Times"/>
            </a:rPr>
            <a:t>Behaviour</a:t>
          </a:r>
          <a:endParaRPr lang="en-CA" sz="1600" dirty="0">
            <a:solidFill>
              <a:schemeClr val="bg1"/>
            </a:solidFill>
            <a:latin typeface="Times"/>
            <a:cs typeface="Times"/>
          </a:endParaRPr>
        </a:p>
      </dgm:t>
    </dgm:pt>
    <dgm:pt modelId="{898CA646-A5DB-480C-AFB1-BCC47B439800}" type="parTrans" cxnId="{8E943A9F-58DB-4546-910B-84AAE554911B}">
      <dgm:prSet/>
      <dgm:spPr/>
      <dgm:t>
        <a:bodyPr/>
        <a:lstStyle/>
        <a:p>
          <a:endParaRPr lang="en-CA" sz="1600">
            <a:latin typeface="Times"/>
            <a:cs typeface="Times"/>
          </a:endParaRPr>
        </a:p>
      </dgm:t>
    </dgm:pt>
    <dgm:pt modelId="{33B8AC05-2B71-4AB6-8B82-0B1460E8AB0F}" type="sibTrans" cxnId="{8E943A9F-58DB-4546-910B-84AAE554911B}">
      <dgm:prSet/>
      <dgm:spPr/>
      <dgm:t>
        <a:bodyPr/>
        <a:lstStyle/>
        <a:p>
          <a:endParaRPr lang="en-CA" sz="1600">
            <a:latin typeface="Times"/>
            <a:cs typeface="Times"/>
          </a:endParaRPr>
        </a:p>
      </dgm:t>
    </dgm:pt>
    <dgm:pt modelId="{41A87637-10D8-4139-8F72-EA3FACDEEFDD}" type="pres">
      <dgm:prSet presAssocID="{19528CDD-C474-4309-A0A5-A7D2F1DDEE28}" presName="diagram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D3B27614-8022-44D4-B378-852614630348}" type="pres">
      <dgm:prSet presAssocID="{8EB80A87-4ADC-440A-A208-61713A4F7B07}" presName="node" presStyleLbl="node1" presStyleIdx="0" presStyleCnt="3" custLinFactNeighborX="-32304" custLinFactNeighborY="-46177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1D722578-B7FF-4384-B909-7BC98F3DB07F}" type="pres">
      <dgm:prSet presAssocID="{C5F965A8-D788-42AC-BFF2-D83B4CCA58E9}" presName="sibTrans" presStyleLbl="sibTrans2D1" presStyleIdx="0" presStyleCnt="2" custAng="10502946" custScaleY="68340" custLinFactNeighborY="-62025"/>
      <dgm:spPr/>
      <dgm:t>
        <a:bodyPr/>
        <a:lstStyle/>
        <a:p>
          <a:endParaRPr lang="en-CA"/>
        </a:p>
      </dgm:t>
    </dgm:pt>
    <dgm:pt modelId="{88A63169-1C0B-40DC-8E43-64F2F3F178C8}" type="pres">
      <dgm:prSet presAssocID="{C5F965A8-D788-42AC-BFF2-D83B4CCA58E9}" presName="connectorText" presStyleLbl="sibTrans2D1" presStyleIdx="0" presStyleCnt="2"/>
      <dgm:spPr/>
      <dgm:t>
        <a:bodyPr/>
        <a:lstStyle/>
        <a:p>
          <a:endParaRPr lang="en-CA"/>
        </a:p>
      </dgm:t>
    </dgm:pt>
    <dgm:pt modelId="{36B17B76-2FD3-4F7A-80B8-CF06F4E7B192}" type="pres">
      <dgm:prSet presAssocID="{033A0FCB-8EBB-49A8-BBC1-4A0DF23A3015}" presName="node" presStyleLbl="node1" presStyleIdx="1" presStyleCnt="3" custScaleX="181952" custLinFactNeighborX="-3799" custLinFactNeighborY="72372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79667D6-A1AC-415C-805A-D1CEC867E69C}" type="pres">
      <dgm:prSet presAssocID="{FC374ADC-E6E0-455E-B213-90F8ED6643C7}" presName="sibTrans" presStyleLbl="sibTrans2D1" presStyleIdx="1" presStyleCnt="2" custScaleY="86261" custLinFactNeighborY="67676"/>
      <dgm:spPr/>
      <dgm:t>
        <a:bodyPr/>
        <a:lstStyle/>
        <a:p>
          <a:endParaRPr lang="en-CA"/>
        </a:p>
      </dgm:t>
    </dgm:pt>
    <dgm:pt modelId="{F4308287-6A6C-4DDF-B61D-BA2FF01A8DFC}" type="pres">
      <dgm:prSet presAssocID="{FC374ADC-E6E0-455E-B213-90F8ED6643C7}" presName="connectorText" presStyleLbl="sibTrans2D1" presStyleIdx="1" presStyleCnt="2"/>
      <dgm:spPr/>
      <dgm:t>
        <a:bodyPr/>
        <a:lstStyle/>
        <a:p>
          <a:endParaRPr lang="en-CA"/>
        </a:p>
      </dgm:t>
    </dgm:pt>
    <dgm:pt modelId="{196CA321-515B-4A27-8EF7-76BF9F5C3CDA}" type="pres">
      <dgm:prSet presAssocID="{108819BD-1D7C-48AB-AB3D-188BBEA17B5B}" presName="node" presStyleLbl="node1" presStyleIdx="2" presStyleCnt="3" custLinFactX="89648" custLinFactNeighborX="100000" custLinFactNeighborY="2977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C133BE59-25BB-E54E-9FA3-27AC83E488A2}" type="presOf" srcId="{FC374ADC-E6E0-455E-B213-90F8ED6643C7}" destId="{F4308287-6A6C-4DDF-B61D-BA2FF01A8DFC}" srcOrd="1" destOrd="0" presId="urn:microsoft.com/office/officeart/2005/8/layout/process5"/>
    <dgm:cxn modelId="{A4B87A36-627E-EA4C-9D85-D090DCD2A79B}" type="presOf" srcId="{108819BD-1D7C-48AB-AB3D-188BBEA17B5B}" destId="{196CA321-515B-4A27-8EF7-76BF9F5C3CDA}" srcOrd="0" destOrd="0" presId="urn:microsoft.com/office/officeart/2005/8/layout/process5"/>
    <dgm:cxn modelId="{C6ED4B97-85DB-FA4F-ADE1-D481582A05B7}" type="presOf" srcId="{033A0FCB-8EBB-49A8-BBC1-4A0DF23A3015}" destId="{36B17B76-2FD3-4F7A-80B8-CF06F4E7B192}" srcOrd="0" destOrd="0" presId="urn:microsoft.com/office/officeart/2005/8/layout/process5"/>
    <dgm:cxn modelId="{40CE5830-297C-4408-BC94-BE420CF25C16}" srcId="{19528CDD-C474-4309-A0A5-A7D2F1DDEE28}" destId="{033A0FCB-8EBB-49A8-BBC1-4A0DF23A3015}" srcOrd="1" destOrd="0" parTransId="{9426DE50-FD51-4062-8294-852337FDDB98}" sibTransId="{FC374ADC-E6E0-455E-B213-90F8ED6643C7}"/>
    <dgm:cxn modelId="{8E943A9F-58DB-4546-910B-84AAE554911B}" srcId="{19528CDD-C474-4309-A0A5-A7D2F1DDEE28}" destId="{108819BD-1D7C-48AB-AB3D-188BBEA17B5B}" srcOrd="2" destOrd="0" parTransId="{898CA646-A5DB-480C-AFB1-BCC47B439800}" sibTransId="{33B8AC05-2B71-4AB6-8B82-0B1460E8AB0F}"/>
    <dgm:cxn modelId="{CFFF86EA-5070-0C49-A47C-F5575F18CB4C}" type="presOf" srcId="{C5F965A8-D788-42AC-BFF2-D83B4CCA58E9}" destId="{1D722578-B7FF-4384-B909-7BC98F3DB07F}" srcOrd="0" destOrd="0" presId="urn:microsoft.com/office/officeart/2005/8/layout/process5"/>
    <dgm:cxn modelId="{44010D4B-8DFD-104B-84D4-724618103084}" type="presOf" srcId="{8EB80A87-4ADC-440A-A208-61713A4F7B07}" destId="{D3B27614-8022-44D4-B378-852614630348}" srcOrd="0" destOrd="0" presId="urn:microsoft.com/office/officeart/2005/8/layout/process5"/>
    <dgm:cxn modelId="{A1523FA6-908D-BC4B-93A9-4071E30FB391}" type="presOf" srcId="{19528CDD-C474-4309-A0A5-A7D2F1DDEE28}" destId="{41A87637-10D8-4139-8F72-EA3FACDEEFDD}" srcOrd="0" destOrd="0" presId="urn:microsoft.com/office/officeart/2005/8/layout/process5"/>
    <dgm:cxn modelId="{98A7FCE2-B486-784E-9AB8-33A70B447FD8}" type="presOf" srcId="{C5F965A8-D788-42AC-BFF2-D83B4CCA58E9}" destId="{88A63169-1C0B-40DC-8E43-64F2F3F178C8}" srcOrd="1" destOrd="0" presId="urn:microsoft.com/office/officeart/2005/8/layout/process5"/>
    <dgm:cxn modelId="{3C05AD1C-B882-4FC0-B125-28F19470A5DB}" srcId="{19528CDD-C474-4309-A0A5-A7D2F1DDEE28}" destId="{8EB80A87-4ADC-440A-A208-61713A4F7B07}" srcOrd="0" destOrd="0" parTransId="{E582BDC3-9004-435C-B033-7700A60AAEEB}" sibTransId="{C5F965A8-D788-42AC-BFF2-D83B4CCA58E9}"/>
    <dgm:cxn modelId="{EB945BDC-3C65-1C40-ADBA-3A44878622A7}" type="presOf" srcId="{FC374ADC-E6E0-455E-B213-90F8ED6643C7}" destId="{A79667D6-A1AC-415C-805A-D1CEC867E69C}" srcOrd="0" destOrd="0" presId="urn:microsoft.com/office/officeart/2005/8/layout/process5"/>
    <dgm:cxn modelId="{B6D96C16-3E1E-7C44-BCDF-19E093AB134D}" type="presParOf" srcId="{41A87637-10D8-4139-8F72-EA3FACDEEFDD}" destId="{D3B27614-8022-44D4-B378-852614630348}" srcOrd="0" destOrd="0" presId="urn:microsoft.com/office/officeart/2005/8/layout/process5"/>
    <dgm:cxn modelId="{567A6486-D302-A34F-B809-CECC56874A98}" type="presParOf" srcId="{41A87637-10D8-4139-8F72-EA3FACDEEFDD}" destId="{1D722578-B7FF-4384-B909-7BC98F3DB07F}" srcOrd="1" destOrd="0" presId="urn:microsoft.com/office/officeart/2005/8/layout/process5"/>
    <dgm:cxn modelId="{6D0D32E2-12DE-A846-9150-2D7A9609AEE6}" type="presParOf" srcId="{1D722578-B7FF-4384-B909-7BC98F3DB07F}" destId="{88A63169-1C0B-40DC-8E43-64F2F3F178C8}" srcOrd="0" destOrd="0" presId="urn:microsoft.com/office/officeart/2005/8/layout/process5"/>
    <dgm:cxn modelId="{6BF150D6-2713-3941-8F61-40D51B83D03B}" type="presParOf" srcId="{41A87637-10D8-4139-8F72-EA3FACDEEFDD}" destId="{36B17B76-2FD3-4F7A-80B8-CF06F4E7B192}" srcOrd="2" destOrd="0" presId="urn:microsoft.com/office/officeart/2005/8/layout/process5"/>
    <dgm:cxn modelId="{9250C425-0986-2240-B30E-BF5682C7D364}" type="presParOf" srcId="{41A87637-10D8-4139-8F72-EA3FACDEEFDD}" destId="{A79667D6-A1AC-415C-805A-D1CEC867E69C}" srcOrd="3" destOrd="0" presId="urn:microsoft.com/office/officeart/2005/8/layout/process5"/>
    <dgm:cxn modelId="{F3200DA9-5AE9-EC4D-A452-ADB168679B5E}" type="presParOf" srcId="{A79667D6-A1AC-415C-805A-D1CEC867E69C}" destId="{F4308287-6A6C-4DDF-B61D-BA2FF01A8DFC}" srcOrd="0" destOrd="0" presId="urn:microsoft.com/office/officeart/2005/8/layout/process5"/>
    <dgm:cxn modelId="{FDAD7216-C9C1-D04E-BC69-EDE98B10DCCF}" type="presParOf" srcId="{41A87637-10D8-4139-8F72-EA3FACDEEFDD}" destId="{196CA321-515B-4A27-8EF7-76BF9F5C3CDA}" srcOrd="4" destOrd="0" presId="urn:microsoft.com/office/officeart/2005/8/layout/process5"/>
  </dgm:cxnLst>
  <dgm:bg>
    <a:gradFill>
      <a:gsLst>
        <a:gs pos="0">
          <a:srgbClr val="669900">
            <a:alpha val="0"/>
          </a:srgbClr>
        </a:gs>
        <a:gs pos="100000">
          <a:srgbClr val="92D050"/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AC5B13-1B65-42BD-9C60-6B89CBBC523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F1A87BE-7BA2-4757-A35F-80B75B2621E9}">
      <dgm:prSet phldrT="[Text]" custT="1"/>
      <dgm:spPr>
        <a:ln w="0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n-CA" sz="28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Public Health </a:t>
          </a:r>
          <a:r>
            <a:rPr lang="en-CA" sz="32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Ethics</a:t>
          </a:r>
          <a:endParaRPr lang="en-CA" sz="32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/>
            <a:cs typeface="Times"/>
          </a:endParaRPr>
        </a:p>
      </dgm:t>
    </dgm:pt>
    <dgm:pt modelId="{C5CC901E-6CEE-46A6-A471-321A47D76353}" type="parTrans" cxnId="{683F4FC1-CA50-43B5-B707-B889644671E2}">
      <dgm:prSet/>
      <dgm:spPr/>
      <dgm:t>
        <a:bodyPr/>
        <a:lstStyle/>
        <a:p>
          <a:endParaRPr lang="en-CA">
            <a:latin typeface="Times"/>
            <a:cs typeface="Times"/>
          </a:endParaRPr>
        </a:p>
      </dgm:t>
    </dgm:pt>
    <dgm:pt modelId="{0171BAB6-8119-416C-9DA1-2F0B769A17A1}" type="sibTrans" cxnId="{683F4FC1-CA50-43B5-B707-B889644671E2}">
      <dgm:prSet/>
      <dgm:spPr/>
      <dgm:t>
        <a:bodyPr/>
        <a:lstStyle/>
        <a:p>
          <a:endParaRPr lang="en-CA">
            <a:latin typeface="Times"/>
            <a:cs typeface="Times"/>
          </a:endParaRPr>
        </a:p>
      </dgm:t>
    </dgm:pt>
    <dgm:pt modelId="{8093F91B-14F7-46BE-9388-22B727E57437}">
      <dgm:prSet phldrT="[Text]" custT="1"/>
      <dgm:spPr>
        <a:ln w="0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n-CA" sz="26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Institutional</a:t>
          </a:r>
        </a:p>
        <a:p>
          <a:r>
            <a:rPr lang="en-CA" sz="32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Ethics</a:t>
          </a:r>
          <a:endParaRPr lang="en-CA" sz="32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/>
            <a:cs typeface="Times"/>
          </a:endParaRPr>
        </a:p>
      </dgm:t>
    </dgm:pt>
    <dgm:pt modelId="{C9142CBB-1BD1-4430-A8C2-89233C28AFDB}" type="parTrans" cxnId="{85274DC8-503F-4B64-83A0-576939FBC283}">
      <dgm:prSet/>
      <dgm:spPr/>
      <dgm:t>
        <a:bodyPr/>
        <a:lstStyle/>
        <a:p>
          <a:endParaRPr lang="en-CA">
            <a:latin typeface="Times"/>
            <a:cs typeface="Times"/>
          </a:endParaRPr>
        </a:p>
      </dgm:t>
    </dgm:pt>
    <dgm:pt modelId="{2B1B2C1E-25FA-4220-BBE9-F335BFACD6C5}" type="sibTrans" cxnId="{85274DC8-503F-4B64-83A0-576939FBC283}">
      <dgm:prSet/>
      <dgm:spPr/>
      <dgm:t>
        <a:bodyPr/>
        <a:lstStyle/>
        <a:p>
          <a:endParaRPr lang="en-CA">
            <a:latin typeface="Times"/>
            <a:cs typeface="Times"/>
          </a:endParaRPr>
        </a:p>
      </dgm:t>
    </dgm:pt>
    <dgm:pt modelId="{41E5C8AD-DE58-4006-8A9D-E636DD7BB08E}">
      <dgm:prSet phldrT="[Text]" custT="1"/>
      <dgm:spPr>
        <a:ln w="0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en-CA" sz="32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Clinical Ethics</a:t>
          </a:r>
          <a:endParaRPr lang="en-CA" sz="32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/>
            <a:cs typeface="Times"/>
          </a:endParaRPr>
        </a:p>
      </dgm:t>
    </dgm:pt>
    <dgm:pt modelId="{2039BC27-E5B1-4D74-BF68-4FEAEBC70E1F}" type="parTrans" cxnId="{25F9F719-713A-4EAC-B437-FA37D360407F}">
      <dgm:prSet/>
      <dgm:spPr/>
      <dgm:t>
        <a:bodyPr/>
        <a:lstStyle/>
        <a:p>
          <a:endParaRPr lang="en-CA">
            <a:latin typeface="Times"/>
            <a:cs typeface="Times"/>
          </a:endParaRPr>
        </a:p>
      </dgm:t>
    </dgm:pt>
    <dgm:pt modelId="{D5A29CB6-28B3-48DC-A46E-02973ECB5215}" type="sibTrans" cxnId="{25F9F719-713A-4EAC-B437-FA37D360407F}">
      <dgm:prSet/>
      <dgm:spPr/>
      <dgm:t>
        <a:bodyPr/>
        <a:lstStyle/>
        <a:p>
          <a:endParaRPr lang="en-CA">
            <a:latin typeface="Times"/>
            <a:cs typeface="Times"/>
          </a:endParaRPr>
        </a:p>
      </dgm:t>
    </dgm:pt>
    <dgm:pt modelId="{EC9441D5-11EF-489E-B859-6AF8D3FD91B8}" type="pres">
      <dgm:prSet presAssocID="{8BAC5B13-1B65-42BD-9C60-6B89CBBC5232}" presName="compositeShape" presStyleCnt="0">
        <dgm:presLayoutVars>
          <dgm:chMax val="7"/>
          <dgm:dir/>
          <dgm:resizeHandles val="exact"/>
        </dgm:presLayoutVars>
      </dgm:prSet>
      <dgm:spPr/>
    </dgm:pt>
    <dgm:pt modelId="{C3C68F9F-F7A7-4D37-A880-0ADAAA5CA4D3}" type="pres">
      <dgm:prSet presAssocID="{FF1A87BE-7BA2-4757-A35F-80B75B2621E9}" presName="circ1" presStyleLbl="vennNode1" presStyleIdx="0" presStyleCnt="3" custScaleX="109287"/>
      <dgm:spPr/>
      <dgm:t>
        <a:bodyPr/>
        <a:lstStyle/>
        <a:p>
          <a:endParaRPr lang="en-CA"/>
        </a:p>
      </dgm:t>
    </dgm:pt>
    <dgm:pt modelId="{DC2DC33E-61A5-479A-8BC6-20FDCC6F531D}" type="pres">
      <dgm:prSet presAssocID="{FF1A87BE-7BA2-4757-A35F-80B75B2621E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8875ACD4-F233-45FF-A9D0-E3E4C366CD44}" type="pres">
      <dgm:prSet presAssocID="{8093F91B-14F7-46BE-9388-22B727E57437}" presName="circ2" presStyleLbl="vennNode1" presStyleIdx="1" presStyleCnt="3" custScaleX="103363" custScaleY="103255" custLinFactNeighborX="5082" custLinFactNeighborY="-13731"/>
      <dgm:spPr/>
      <dgm:t>
        <a:bodyPr/>
        <a:lstStyle/>
        <a:p>
          <a:endParaRPr lang="en-CA"/>
        </a:p>
      </dgm:t>
    </dgm:pt>
    <dgm:pt modelId="{BEB0CA68-2391-4C2C-866F-2A44305F6163}" type="pres">
      <dgm:prSet presAssocID="{8093F91B-14F7-46BE-9388-22B727E5743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1A08018C-CBB6-43AE-A47D-0D2075022AE8}" type="pres">
      <dgm:prSet presAssocID="{41E5C8AD-DE58-4006-8A9D-E636DD7BB08E}" presName="circ3" presStyleLbl="vennNode1" presStyleIdx="2" presStyleCnt="3" custLinFactNeighborX="-2582" custLinFactNeighborY="-13731"/>
      <dgm:spPr/>
      <dgm:t>
        <a:bodyPr/>
        <a:lstStyle/>
        <a:p>
          <a:endParaRPr lang="en-CA"/>
        </a:p>
      </dgm:t>
    </dgm:pt>
    <dgm:pt modelId="{D1A3DB61-8688-49D3-BD05-B78E4DE31C65}" type="pres">
      <dgm:prSet presAssocID="{41E5C8AD-DE58-4006-8A9D-E636DD7BB08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683F4FC1-CA50-43B5-B707-B889644671E2}" srcId="{8BAC5B13-1B65-42BD-9C60-6B89CBBC5232}" destId="{FF1A87BE-7BA2-4757-A35F-80B75B2621E9}" srcOrd="0" destOrd="0" parTransId="{C5CC901E-6CEE-46A6-A471-321A47D76353}" sibTransId="{0171BAB6-8119-416C-9DA1-2F0B769A17A1}"/>
    <dgm:cxn modelId="{9CBF1CDF-366D-F642-9282-A356FFC4F2B6}" type="presOf" srcId="{8093F91B-14F7-46BE-9388-22B727E57437}" destId="{BEB0CA68-2391-4C2C-866F-2A44305F6163}" srcOrd="1" destOrd="0" presId="urn:microsoft.com/office/officeart/2005/8/layout/venn1"/>
    <dgm:cxn modelId="{C473E3CB-8F43-6140-9FA4-3BC3103A3E1A}" type="presOf" srcId="{8BAC5B13-1B65-42BD-9C60-6B89CBBC5232}" destId="{EC9441D5-11EF-489E-B859-6AF8D3FD91B8}" srcOrd="0" destOrd="0" presId="urn:microsoft.com/office/officeart/2005/8/layout/venn1"/>
    <dgm:cxn modelId="{44B654AE-B185-2246-AE6D-C21AD765C345}" type="presOf" srcId="{41E5C8AD-DE58-4006-8A9D-E636DD7BB08E}" destId="{1A08018C-CBB6-43AE-A47D-0D2075022AE8}" srcOrd="0" destOrd="0" presId="urn:microsoft.com/office/officeart/2005/8/layout/venn1"/>
    <dgm:cxn modelId="{91297E8A-5653-7B4D-969B-785AF31E6245}" type="presOf" srcId="{FF1A87BE-7BA2-4757-A35F-80B75B2621E9}" destId="{C3C68F9F-F7A7-4D37-A880-0ADAAA5CA4D3}" srcOrd="0" destOrd="0" presId="urn:microsoft.com/office/officeart/2005/8/layout/venn1"/>
    <dgm:cxn modelId="{25F9F719-713A-4EAC-B437-FA37D360407F}" srcId="{8BAC5B13-1B65-42BD-9C60-6B89CBBC5232}" destId="{41E5C8AD-DE58-4006-8A9D-E636DD7BB08E}" srcOrd="2" destOrd="0" parTransId="{2039BC27-E5B1-4D74-BF68-4FEAEBC70E1F}" sibTransId="{D5A29CB6-28B3-48DC-A46E-02973ECB5215}"/>
    <dgm:cxn modelId="{8B468B7A-F6D6-8A49-BD0D-F7AD4C449A94}" type="presOf" srcId="{41E5C8AD-DE58-4006-8A9D-E636DD7BB08E}" destId="{D1A3DB61-8688-49D3-BD05-B78E4DE31C65}" srcOrd="1" destOrd="0" presId="urn:microsoft.com/office/officeart/2005/8/layout/venn1"/>
    <dgm:cxn modelId="{76A24683-D8CA-3E4D-B44C-93645CC2EDDD}" type="presOf" srcId="{8093F91B-14F7-46BE-9388-22B727E57437}" destId="{8875ACD4-F233-45FF-A9D0-E3E4C366CD44}" srcOrd="0" destOrd="0" presId="urn:microsoft.com/office/officeart/2005/8/layout/venn1"/>
    <dgm:cxn modelId="{1FD768CD-BCD4-644B-B197-28E442938607}" type="presOf" srcId="{FF1A87BE-7BA2-4757-A35F-80B75B2621E9}" destId="{DC2DC33E-61A5-479A-8BC6-20FDCC6F531D}" srcOrd="1" destOrd="0" presId="urn:microsoft.com/office/officeart/2005/8/layout/venn1"/>
    <dgm:cxn modelId="{85274DC8-503F-4B64-83A0-576939FBC283}" srcId="{8BAC5B13-1B65-42BD-9C60-6B89CBBC5232}" destId="{8093F91B-14F7-46BE-9388-22B727E57437}" srcOrd="1" destOrd="0" parTransId="{C9142CBB-1BD1-4430-A8C2-89233C28AFDB}" sibTransId="{2B1B2C1E-25FA-4220-BBE9-F335BFACD6C5}"/>
    <dgm:cxn modelId="{898B49CD-6CD6-BE40-B5A3-0EA82DEA1391}" type="presParOf" srcId="{EC9441D5-11EF-489E-B859-6AF8D3FD91B8}" destId="{C3C68F9F-F7A7-4D37-A880-0ADAAA5CA4D3}" srcOrd="0" destOrd="0" presId="urn:microsoft.com/office/officeart/2005/8/layout/venn1"/>
    <dgm:cxn modelId="{F6389D4F-8370-F74B-A1C2-5B02A953C74E}" type="presParOf" srcId="{EC9441D5-11EF-489E-B859-6AF8D3FD91B8}" destId="{DC2DC33E-61A5-479A-8BC6-20FDCC6F531D}" srcOrd="1" destOrd="0" presId="urn:microsoft.com/office/officeart/2005/8/layout/venn1"/>
    <dgm:cxn modelId="{0DC37A55-314E-454A-B713-0FFA47422A7B}" type="presParOf" srcId="{EC9441D5-11EF-489E-B859-6AF8D3FD91B8}" destId="{8875ACD4-F233-45FF-A9D0-E3E4C366CD44}" srcOrd="2" destOrd="0" presId="urn:microsoft.com/office/officeart/2005/8/layout/venn1"/>
    <dgm:cxn modelId="{F0616124-D626-3046-B602-5138CC62B748}" type="presParOf" srcId="{EC9441D5-11EF-489E-B859-6AF8D3FD91B8}" destId="{BEB0CA68-2391-4C2C-866F-2A44305F6163}" srcOrd="3" destOrd="0" presId="urn:microsoft.com/office/officeart/2005/8/layout/venn1"/>
    <dgm:cxn modelId="{C397EC38-F60E-F544-BC83-7A90AFFD5608}" type="presParOf" srcId="{EC9441D5-11EF-489E-B859-6AF8D3FD91B8}" destId="{1A08018C-CBB6-43AE-A47D-0D2075022AE8}" srcOrd="4" destOrd="0" presId="urn:microsoft.com/office/officeart/2005/8/layout/venn1"/>
    <dgm:cxn modelId="{BB904182-4E2C-7D45-AFFE-E72A8E194B17}" type="presParOf" srcId="{EC9441D5-11EF-489E-B859-6AF8D3FD91B8}" destId="{D1A3DB61-8688-49D3-BD05-B78E4DE31C6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66366-02CA-4A56-87C4-FCF748F53A35}">
      <dsp:nvSpPr>
        <dsp:cNvPr id="0" name=""/>
        <dsp:cNvSpPr/>
      </dsp:nvSpPr>
      <dsp:spPr>
        <a:xfrm>
          <a:off x="1102" y="0"/>
          <a:ext cx="3342999" cy="857256"/>
        </a:xfrm>
        <a:prstGeom prst="chevron">
          <a:avLst/>
        </a:prstGeom>
        <a:solidFill>
          <a:srgbClr val="FF99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KNOWLEDGE</a:t>
          </a:r>
          <a:endParaRPr lang="en-CA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/>
            <a:cs typeface="Times"/>
          </a:endParaRPr>
        </a:p>
      </dsp:txBody>
      <dsp:txXfrm>
        <a:off x="429730" y="0"/>
        <a:ext cx="2485743" cy="857256"/>
      </dsp:txXfrm>
    </dsp:sp>
    <dsp:sp modelId="{38DECCBA-431E-46CB-A326-16139182F469}">
      <dsp:nvSpPr>
        <dsp:cNvPr id="0" name=""/>
        <dsp:cNvSpPr/>
      </dsp:nvSpPr>
      <dsp:spPr>
        <a:xfrm>
          <a:off x="3043683" y="0"/>
          <a:ext cx="3181164" cy="857256"/>
        </a:xfrm>
        <a:prstGeom prst="chevron">
          <a:avLst/>
        </a:prstGeom>
        <a:solidFill>
          <a:srgbClr val="BA16A3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JUDGEMENT</a:t>
          </a:r>
          <a:endParaRPr lang="en-CA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/>
            <a:cs typeface="Times"/>
          </a:endParaRPr>
        </a:p>
      </dsp:txBody>
      <dsp:txXfrm>
        <a:off x="3472311" y="0"/>
        <a:ext cx="2323908" cy="857256"/>
      </dsp:txXfrm>
    </dsp:sp>
    <dsp:sp modelId="{0DC8E185-198A-4232-899A-18F4C4A94A9F}">
      <dsp:nvSpPr>
        <dsp:cNvPr id="0" name=""/>
        <dsp:cNvSpPr/>
      </dsp:nvSpPr>
      <dsp:spPr>
        <a:xfrm>
          <a:off x="5924428" y="0"/>
          <a:ext cx="3004187" cy="857256"/>
        </a:xfrm>
        <a:prstGeom prst="chevron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OUTCOME</a:t>
          </a:r>
          <a:endParaRPr lang="en-CA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/>
            <a:cs typeface="Times"/>
          </a:endParaRPr>
        </a:p>
      </dsp:txBody>
      <dsp:txXfrm>
        <a:off x="6353056" y="0"/>
        <a:ext cx="2146931" cy="8572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138E1-5176-4550-877F-E19DD162B40C}">
      <dsp:nvSpPr>
        <dsp:cNvPr id="0" name=""/>
        <dsp:cNvSpPr/>
      </dsp:nvSpPr>
      <dsp:spPr>
        <a:xfrm rot="16200000">
          <a:off x="-1000019" y="1068811"/>
          <a:ext cx="3746512" cy="1608889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wordArtVert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b="1" kern="1200" dirty="0" smtClean="0">
              <a:latin typeface="Times"/>
              <a:cs typeface="Times"/>
            </a:rPr>
            <a:t>FACT</a:t>
          </a:r>
          <a:endParaRPr lang="en-CA" sz="2800" b="1" kern="1200" dirty="0">
            <a:latin typeface="Times"/>
            <a:cs typeface="Times"/>
          </a:endParaRPr>
        </a:p>
      </dsp:txBody>
      <dsp:txXfrm rot="5400000">
        <a:off x="68792" y="749302"/>
        <a:ext cx="1608889" cy="2247908"/>
      </dsp:txXfrm>
    </dsp:sp>
    <dsp:sp modelId="{5DA164DE-E81E-432B-B098-3E27E96534FA}">
      <dsp:nvSpPr>
        <dsp:cNvPr id="0" name=""/>
        <dsp:cNvSpPr/>
      </dsp:nvSpPr>
      <dsp:spPr>
        <a:xfrm rot="16200000">
          <a:off x="451771" y="1278545"/>
          <a:ext cx="3746512" cy="1189420"/>
        </a:xfrm>
        <a:prstGeom prst="flowChartManualOperation">
          <a:avLst/>
        </a:prstGeom>
        <a:solidFill>
          <a:schemeClr val="accent5">
            <a:hueOff val="5525572"/>
            <a:satOff val="18221"/>
            <a:lumOff val="-1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 smtClean="0">
              <a:latin typeface="Times"/>
              <a:cs typeface="Times"/>
            </a:rPr>
            <a:t>Perception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 smtClean="0">
              <a:latin typeface="Times"/>
              <a:cs typeface="Times"/>
            </a:rPr>
            <a:t>Bias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 smtClean="0">
              <a:latin typeface="Times"/>
              <a:cs typeface="Times"/>
            </a:rPr>
            <a:t>Experience</a:t>
          </a:r>
          <a:endParaRPr lang="en-CA" sz="1800" kern="1200" dirty="0">
            <a:latin typeface="Times"/>
            <a:cs typeface="Times"/>
          </a:endParaRPr>
        </a:p>
      </dsp:txBody>
      <dsp:txXfrm rot="5400000">
        <a:off x="1730317" y="749301"/>
        <a:ext cx="1189420" cy="2247908"/>
      </dsp:txXfrm>
    </dsp:sp>
    <dsp:sp modelId="{F4549865-BAFC-4766-8245-D629469DADE5}">
      <dsp:nvSpPr>
        <dsp:cNvPr id="0" name=""/>
        <dsp:cNvSpPr/>
      </dsp:nvSpPr>
      <dsp:spPr>
        <a:xfrm rot="16200000">
          <a:off x="1326879" y="1536451"/>
          <a:ext cx="3746512" cy="673609"/>
        </a:xfrm>
        <a:prstGeom prst="flowChartManualOperation">
          <a:avLst/>
        </a:prstGeom>
        <a:solidFill>
          <a:schemeClr val="accent5">
            <a:hueOff val="11051145"/>
            <a:satOff val="36441"/>
            <a:lumOff val="-3725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wordArtVert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 smtClean="0">
              <a:latin typeface="Times"/>
              <a:cs typeface="Times"/>
            </a:rPr>
            <a:t>EVIDECE</a:t>
          </a:r>
          <a:endParaRPr lang="en-CA" sz="1600" b="1" kern="1200" dirty="0">
            <a:latin typeface="Times"/>
            <a:cs typeface="Times"/>
          </a:endParaRPr>
        </a:p>
      </dsp:txBody>
      <dsp:txXfrm rot="5400000">
        <a:off x="2863330" y="749302"/>
        <a:ext cx="673609" cy="22479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45D87-0FB2-42AB-8125-53DE8ED6A577}">
      <dsp:nvSpPr>
        <dsp:cNvPr id="0" name=""/>
        <dsp:cNvSpPr/>
      </dsp:nvSpPr>
      <dsp:spPr>
        <a:xfrm>
          <a:off x="385839" y="843024"/>
          <a:ext cx="3014535" cy="2100165"/>
        </a:xfrm>
        <a:prstGeom prst="ellipse">
          <a:avLst/>
        </a:prstGeom>
        <a:solidFill>
          <a:srgbClr val="9751CB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600" kern="1200" dirty="0" smtClean="0">
              <a:latin typeface="Times"/>
              <a:cs typeface="Times"/>
            </a:rPr>
            <a:t>Values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400" kern="1200" dirty="0" smtClean="0">
            <a:latin typeface="Times"/>
            <a:cs typeface="Times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600" kern="1200" dirty="0" smtClean="0">
              <a:latin typeface="Times"/>
              <a:cs typeface="Times"/>
            </a:rPr>
            <a:t>Logic</a:t>
          </a:r>
          <a:endParaRPr lang="en-CA" sz="3600" kern="1200" dirty="0">
            <a:latin typeface="Times"/>
            <a:cs typeface="Times"/>
          </a:endParaRPr>
        </a:p>
      </dsp:txBody>
      <dsp:txXfrm>
        <a:off x="827307" y="1150586"/>
        <a:ext cx="2131599" cy="1485041"/>
      </dsp:txXfrm>
    </dsp:sp>
    <dsp:sp modelId="{94B46178-A81E-4957-BCB4-11BC8E9A5585}">
      <dsp:nvSpPr>
        <dsp:cNvPr id="0" name=""/>
        <dsp:cNvSpPr/>
      </dsp:nvSpPr>
      <dsp:spPr>
        <a:xfrm>
          <a:off x="2019930" y="500068"/>
          <a:ext cx="1366220" cy="671128"/>
        </a:xfrm>
        <a:prstGeom prst="ellipse">
          <a:avLst/>
        </a:prstGeom>
        <a:solidFill>
          <a:srgbClr val="9751CB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>
              <a:latin typeface="Times"/>
              <a:cs typeface="Times"/>
            </a:rPr>
            <a:t>Experience</a:t>
          </a:r>
          <a:endParaRPr lang="en-CA" sz="1600" kern="1200" dirty="0">
            <a:latin typeface="Times"/>
            <a:cs typeface="Times"/>
          </a:endParaRPr>
        </a:p>
      </dsp:txBody>
      <dsp:txXfrm>
        <a:off x="2220008" y="598352"/>
        <a:ext cx="966064" cy="474560"/>
      </dsp:txXfrm>
    </dsp:sp>
    <dsp:sp modelId="{F26EB4B9-296E-49BC-BED1-57C64DB156D7}">
      <dsp:nvSpPr>
        <dsp:cNvPr id="0" name=""/>
        <dsp:cNvSpPr/>
      </dsp:nvSpPr>
      <dsp:spPr>
        <a:xfrm>
          <a:off x="1971694" y="2571763"/>
          <a:ext cx="1366220" cy="671128"/>
        </a:xfrm>
        <a:prstGeom prst="ellipse">
          <a:avLst/>
        </a:prstGeom>
        <a:solidFill>
          <a:srgbClr val="9751CB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>
              <a:latin typeface="Times"/>
              <a:cs typeface="Times"/>
            </a:rPr>
            <a:t>Intelligence</a:t>
          </a:r>
          <a:endParaRPr lang="en-CA" sz="1600" kern="1200" dirty="0">
            <a:latin typeface="Times"/>
            <a:cs typeface="Times"/>
          </a:endParaRPr>
        </a:p>
      </dsp:txBody>
      <dsp:txXfrm>
        <a:off x="2171772" y="2670047"/>
        <a:ext cx="966064" cy="474560"/>
      </dsp:txXfrm>
    </dsp:sp>
    <dsp:sp modelId="{044B2B1C-B0D3-44B0-B61C-EFE5C6DB426B}">
      <dsp:nvSpPr>
        <dsp:cNvPr id="0" name=""/>
        <dsp:cNvSpPr/>
      </dsp:nvSpPr>
      <dsp:spPr>
        <a:xfrm>
          <a:off x="374383" y="2585449"/>
          <a:ext cx="1366220" cy="671128"/>
        </a:xfrm>
        <a:prstGeom prst="ellipse">
          <a:avLst/>
        </a:prstGeom>
        <a:solidFill>
          <a:srgbClr val="9751CB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>
              <a:latin typeface="Times"/>
              <a:cs typeface="Times"/>
            </a:rPr>
            <a:t>Education</a:t>
          </a:r>
          <a:endParaRPr lang="en-CA" sz="1600" kern="1200" dirty="0">
            <a:latin typeface="Times"/>
            <a:cs typeface="Times"/>
          </a:endParaRPr>
        </a:p>
      </dsp:txBody>
      <dsp:txXfrm>
        <a:off x="574461" y="2683733"/>
        <a:ext cx="966064" cy="474560"/>
      </dsp:txXfrm>
    </dsp:sp>
    <dsp:sp modelId="{84CBB53D-3CFC-401F-A807-4DD335D55A3E}">
      <dsp:nvSpPr>
        <dsp:cNvPr id="0" name=""/>
        <dsp:cNvSpPr/>
      </dsp:nvSpPr>
      <dsp:spPr>
        <a:xfrm>
          <a:off x="374394" y="537040"/>
          <a:ext cx="1366220" cy="671128"/>
        </a:xfrm>
        <a:prstGeom prst="ellipse">
          <a:avLst/>
        </a:prstGeom>
        <a:solidFill>
          <a:srgbClr val="9751CB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>
              <a:latin typeface="Times"/>
              <a:cs typeface="Times"/>
            </a:rPr>
            <a:t>Beliefs</a:t>
          </a:r>
          <a:endParaRPr lang="en-CA" sz="1600" kern="1200" dirty="0">
            <a:latin typeface="Times"/>
            <a:cs typeface="Times"/>
          </a:endParaRPr>
        </a:p>
      </dsp:txBody>
      <dsp:txXfrm>
        <a:off x="574472" y="635324"/>
        <a:ext cx="966064" cy="4745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27614-8022-44D4-B378-852614630348}">
      <dsp:nvSpPr>
        <dsp:cNvPr id="0" name=""/>
        <dsp:cNvSpPr/>
      </dsp:nvSpPr>
      <dsp:spPr>
        <a:xfrm>
          <a:off x="1935672" y="95450"/>
          <a:ext cx="1020502" cy="61230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669900"/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2400000" zoom="92000">
            <a:rot lat="21594000" lon="120000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 smtClean="0">
              <a:solidFill>
                <a:schemeClr val="bg1"/>
              </a:solidFill>
              <a:latin typeface="Times"/>
              <a:cs typeface="Times"/>
            </a:rPr>
            <a:t>Action</a:t>
          </a:r>
          <a:endParaRPr lang="en-CA" sz="2000" kern="1200" dirty="0">
            <a:solidFill>
              <a:schemeClr val="bg1"/>
            </a:solidFill>
            <a:latin typeface="Times"/>
            <a:cs typeface="Times"/>
          </a:endParaRPr>
        </a:p>
      </dsp:txBody>
      <dsp:txXfrm>
        <a:off x="1953606" y="113384"/>
        <a:ext cx="984634" cy="576433"/>
      </dsp:txXfrm>
    </dsp:sp>
    <dsp:sp modelId="{1D722578-B7FF-4384-B909-7BC98F3DB07F}">
      <dsp:nvSpPr>
        <dsp:cNvPr id="0" name=""/>
        <dsp:cNvSpPr/>
      </dsp:nvSpPr>
      <dsp:spPr>
        <a:xfrm rot="19769143">
          <a:off x="1649694" y="487409"/>
          <a:ext cx="215748" cy="1729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2400000" zoom="92000">
            <a:rot lat="21594000" lon="1200000" rev="0"/>
          </a:camera>
          <a:lightRig rig="balanced" dir="t">
            <a:rot lat="0" lon="0" rev="12700000"/>
          </a:lightRig>
        </a:scene3d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600" kern="1200">
            <a:latin typeface="Times"/>
            <a:cs typeface="Times"/>
          </a:endParaRPr>
        </a:p>
      </dsp:txBody>
      <dsp:txXfrm rot="10800000">
        <a:off x="1653287" y="535174"/>
        <a:ext cx="163861" cy="103774"/>
      </dsp:txXfrm>
    </dsp:sp>
    <dsp:sp modelId="{36B17B76-2FD3-4F7A-80B8-CF06F4E7B192}">
      <dsp:nvSpPr>
        <dsp:cNvPr id="0" name=""/>
        <dsp:cNvSpPr/>
      </dsp:nvSpPr>
      <dsp:spPr>
        <a:xfrm>
          <a:off x="0" y="821327"/>
          <a:ext cx="1856825" cy="61230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669900"/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2400000" zoom="92000">
            <a:rot lat="21594000" lon="120000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u="sng" kern="1200" dirty="0" smtClean="0">
              <a:solidFill>
                <a:schemeClr val="bg1"/>
              </a:solidFill>
              <a:latin typeface="Times"/>
              <a:cs typeface="Times"/>
            </a:rPr>
            <a:t>DECISIONS</a:t>
          </a:r>
          <a:endParaRPr lang="en-CA" sz="2400" u="sng" kern="1200" dirty="0">
            <a:solidFill>
              <a:schemeClr val="bg1"/>
            </a:solidFill>
            <a:latin typeface="Times"/>
            <a:cs typeface="Times"/>
          </a:endParaRPr>
        </a:p>
      </dsp:txBody>
      <dsp:txXfrm>
        <a:off x="17934" y="839261"/>
        <a:ext cx="1820957" cy="576433"/>
      </dsp:txXfrm>
    </dsp:sp>
    <dsp:sp modelId="{A79667D6-A1AC-415C-805A-D1CEC867E69C}">
      <dsp:nvSpPr>
        <dsp:cNvPr id="0" name=""/>
        <dsp:cNvSpPr/>
      </dsp:nvSpPr>
      <dsp:spPr>
        <a:xfrm rot="1595524">
          <a:off x="1614638" y="1591815"/>
          <a:ext cx="234518" cy="21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2400000" zoom="92000">
            <a:rot lat="21594000" lon="1200000" rev="0"/>
          </a:camera>
          <a:lightRig rig="balanced" dir="t">
            <a:rot lat="0" lon="0" rev="12700000"/>
          </a:lightRig>
        </a:scene3d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800" kern="1200">
            <a:latin typeface="Times"/>
            <a:cs typeface="Times"/>
          </a:endParaRPr>
        </a:p>
      </dsp:txBody>
      <dsp:txXfrm>
        <a:off x="1618102" y="1620819"/>
        <a:ext cx="169024" cy="130987"/>
      </dsp:txXfrm>
    </dsp:sp>
    <dsp:sp modelId="{196CA321-515B-4A27-8EF7-76BF9F5C3CDA}">
      <dsp:nvSpPr>
        <dsp:cNvPr id="0" name=""/>
        <dsp:cNvSpPr/>
      </dsp:nvSpPr>
      <dsp:spPr>
        <a:xfrm>
          <a:off x="1935672" y="1580977"/>
          <a:ext cx="1020502" cy="61230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669900"/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2400000" zoom="92000">
            <a:rot lat="21594000" lon="120000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>
              <a:solidFill>
                <a:schemeClr val="bg1"/>
              </a:solidFill>
              <a:latin typeface="Times"/>
              <a:cs typeface="Times"/>
            </a:rPr>
            <a:t>Behaviour</a:t>
          </a:r>
          <a:endParaRPr lang="en-CA" sz="1600" kern="1200" dirty="0">
            <a:solidFill>
              <a:schemeClr val="bg1"/>
            </a:solidFill>
            <a:latin typeface="Times"/>
            <a:cs typeface="Times"/>
          </a:endParaRPr>
        </a:p>
      </dsp:txBody>
      <dsp:txXfrm>
        <a:off x="1953606" y="1598911"/>
        <a:ext cx="984634" cy="5764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68F9F-F7A7-4D37-A880-0ADAAA5CA4D3}">
      <dsp:nvSpPr>
        <dsp:cNvPr id="0" name=""/>
        <dsp:cNvSpPr/>
      </dsp:nvSpPr>
      <dsp:spPr>
        <a:xfrm>
          <a:off x="2560121" y="96068"/>
          <a:ext cx="2611969" cy="239000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Public Health </a:t>
          </a:r>
          <a:r>
            <a:rPr lang="en-CA" sz="32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Ethics</a:t>
          </a:r>
          <a:endParaRPr lang="en-CA" sz="32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/>
            <a:cs typeface="Times"/>
          </a:endParaRPr>
        </a:p>
      </dsp:txBody>
      <dsp:txXfrm>
        <a:off x="2908383" y="514320"/>
        <a:ext cx="1915444" cy="1075504"/>
      </dsp:txXfrm>
    </dsp:sp>
    <dsp:sp modelId="{8875ACD4-F233-45FF-A9D0-E3E4C366CD44}">
      <dsp:nvSpPr>
        <dsp:cNvPr id="0" name=""/>
        <dsp:cNvSpPr/>
      </dsp:nvSpPr>
      <dsp:spPr>
        <a:xfrm>
          <a:off x="3614768" y="1222754"/>
          <a:ext cx="2470385" cy="24678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6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Institutional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2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Ethics</a:t>
          </a:r>
          <a:endParaRPr lang="en-CA" sz="32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/>
            <a:cs typeface="Times"/>
          </a:endParaRPr>
        </a:p>
      </dsp:txBody>
      <dsp:txXfrm>
        <a:off x="4370294" y="1860271"/>
        <a:ext cx="1482231" cy="1357292"/>
      </dsp:txXfrm>
    </dsp:sp>
    <dsp:sp modelId="{1A08018C-CBB6-43AE-A47D-0D2075022AE8}">
      <dsp:nvSpPr>
        <dsp:cNvPr id="0" name=""/>
        <dsp:cNvSpPr/>
      </dsp:nvSpPr>
      <dsp:spPr>
        <a:xfrm>
          <a:off x="1746995" y="1261652"/>
          <a:ext cx="2390009" cy="239000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2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rPr>
            <a:t>Clinical Ethics</a:t>
          </a:r>
          <a:endParaRPr lang="en-CA" sz="32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/>
            <a:cs typeface="Times"/>
          </a:endParaRPr>
        </a:p>
      </dsp:txBody>
      <dsp:txXfrm>
        <a:off x="1972055" y="1879071"/>
        <a:ext cx="1434005" cy="1314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DF45D-D978-F044-AC59-3B44202B6C9C}" type="datetimeFigureOut">
              <a:rPr lang="en-US" smtClean="0"/>
              <a:t>14-11-02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91BF-A899-2C4B-8AAD-50713FCD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28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Ebola</a:t>
            </a:r>
            <a:r>
              <a:rPr lang="en-US" baseline="0" dirty="0" smtClean="0"/>
              <a:t> unit – family member goes in, no contact whatsoever with anyone…comes out  1 week later in opaque body bag – that</a:t>
            </a:r>
            <a:r>
              <a:rPr lang="fr-FR" baseline="0" dirty="0" smtClean="0"/>
              <a:t>’</a:t>
            </a:r>
            <a:r>
              <a:rPr lang="en-US" baseline="0" dirty="0" smtClean="0"/>
              <a:t>s ideal.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91BF-A899-2C4B-8AAD-50713FCD57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77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What we are really talking about what things have moral</a:t>
            </a:r>
            <a:r>
              <a:rPr lang="en-CA" baseline="0" dirty="0" smtClean="0"/>
              <a:t> value?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EB642-DC79-4EC5-AF72-374A563CB046}" type="slidenum">
              <a:rPr lang="en-CA" smtClean="0"/>
              <a:pPr/>
              <a:t>27</a:t>
            </a:fld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Very nice and good...we</a:t>
            </a:r>
            <a:r>
              <a:rPr lang="en-CA" baseline="0" dirty="0" smtClean="0"/>
              <a:t> have some guidance, but we don’t actually know what PHP think, how they identify ethical issues or what general approach they take now.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A528F-47F8-48FD-B0F0-97131876BC4E}" type="slidenum">
              <a:rPr lang="en-CA" smtClean="0"/>
              <a:pPr/>
              <a:t>34</a:t>
            </a:fld>
            <a:endParaRPr lang="en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9AD8B5-988F-4C39-B521-B956D8C9E521}" type="slidenum">
              <a:rPr lang="en-US"/>
              <a:pPr/>
              <a:t>45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It’s a mess!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</a:t>
            </a:r>
            <a:r>
              <a:rPr lang="en-US" baseline="0" dirty="0" smtClean="0"/>
              <a:t> man without insurance, presented…d/c with </a:t>
            </a:r>
            <a:r>
              <a:rPr lang="en-US" baseline="0" dirty="0" err="1" smtClean="0"/>
              <a:t>tylenol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Abx</a:t>
            </a:r>
            <a:r>
              <a:rPr lang="en-US" baseline="0" dirty="0" smtClean="0"/>
              <a:t> as is don</a:t>
            </a:r>
            <a:r>
              <a:rPr lang="fr-FR" baseline="0" dirty="0" smtClean="0"/>
              <a:t>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black men </a:t>
            </a:r>
            <a:r>
              <a:rPr lang="fr-FR" baseline="0" dirty="0" err="1" smtClean="0"/>
              <a:t>without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insurance</a:t>
            </a:r>
            <a:r>
              <a:rPr lang="fr-FR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91BF-A899-2C4B-8AAD-50713FCD57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33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9FF4433-AF28-4553-AFD5-B6B00245641B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Why does it scare us – simpler than history, collective memory, media scares…you can not eat certain things and protect from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foodborne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you can protect from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mosquitos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eat right, not have unprotected sex..but everyone breathes and now they breath fear. </a:t>
            </a:r>
          </a:p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CA" sz="1200" dirty="0" smtClean="0"/>
              <a:t>During the 2008 annual General Session of the Office International des Epizooties (OIE) in Paris, 25-30 May 2008, the head of the Organisation's Animal Health Information Department, Dr Karim Ben </a:t>
            </a:r>
            <a:r>
              <a:rPr lang="en-CA" sz="1200" dirty="0" err="1" smtClean="0"/>
              <a:t>Jebara</a:t>
            </a:r>
            <a:r>
              <a:rPr lang="en-CA" sz="1200" dirty="0" smtClean="0"/>
              <a:t>, presented the traditional annual report addressing the evolution of the most prominent </a:t>
            </a:r>
            <a:r>
              <a:rPr lang="en-CA" sz="1200" dirty="0" err="1" smtClean="0"/>
              <a:t>transboundary</a:t>
            </a:r>
            <a:r>
              <a:rPr lang="en-CA" sz="1200" dirty="0" smtClean="0"/>
              <a:t> animal diseases since the beginning of the previous year. </a:t>
            </a:r>
          </a:p>
          <a:p>
            <a:pPr eaLnBrk="1" hangingPunct="1"/>
            <a:endParaRPr lang="en-CA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CA" dirty="0" smtClean="0"/>
              <a:t>This epizootic of HPAI subtype H5N1 is unprecedented since there are no records of an epizootic having lasted so long a time and having covered such a wide geographical area in such a short period of time.</a:t>
            </a:r>
          </a:p>
          <a:p>
            <a:r>
              <a:rPr lang="en-CA" dirty="0" smtClean="0"/>
              <a:t>Between 2003 and early 2008, a total of 61 countries/territories reported </a:t>
            </a:r>
          </a:p>
          <a:p>
            <a:r>
              <a:rPr lang="en-CA" dirty="0" smtClean="0"/>
              <a:t>the occurrence of highly pathogenic avian influenza (HPAI) virus subtype H5N1.</a:t>
            </a:r>
          </a:p>
          <a:p>
            <a:r>
              <a:rPr lang="en-CA" dirty="0" smtClean="0"/>
              <a:t> </a:t>
            </a:r>
          </a:p>
          <a:p>
            <a:r>
              <a:rPr lang="en-CA" dirty="0" smtClean="0"/>
              <a:t>Some historical background information on this disease: in late 2003 and in </a:t>
            </a:r>
          </a:p>
          <a:p>
            <a:r>
              <a:rPr lang="en-CA" dirty="0" smtClean="0"/>
              <a:t>2004 the disease was restricted to South East Asia and in 2005 spread to </a:t>
            </a:r>
          </a:p>
          <a:p>
            <a:r>
              <a:rPr lang="en-CA" dirty="0" smtClean="0"/>
              <a:t>Central Asia, Russia, and Eastern Europe. In 2006, it reached the African </a:t>
            </a:r>
          </a:p>
          <a:p>
            <a:r>
              <a:rPr lang="en-CA" dirty="0" smtClean="0"/>
              <a:t>continent and the Middle East for the first time and spread to Western </a:t>
            </a:r>
          </a:p>
          <a:p>
            <a:r>
              <a:rPr lang="en-CA" dirty="0" smtClean="0"/>
              <a:t>Europe, where mainly wild birds were infected. In 2006, a total of 47 </a:t>
            </a:r>
          </a:p>
          <a:p>
            <a:r>
              <a:rPr lang="en-CA" dirty="0" smtClean="0"/>
              <a:t>countries/territories notified the OIE of the presence of the disease.</a:t>
            </a:r>
          </a:p>
          <a:p>
            <a:r>
              <a:rPr lang="en-CA" dirty="0" smtClean="0"/>
              <a:t> </a:t>
            </a:r>
          </a:p>
          <a:p>
            <a:r>
              <a:rPr lang="en-CA" dirty="0" smtClean="0"/>
              <a:t>In 2008 (up to the end of May), 12 countries/territories had notified the </a:t>
            </a:r>
          </a:p>
          <a:p>
            <a:r>
              <a:rPr lang="en-CA" dirty="0" smtClean="0"/>
              <a:t>reoccurrence of HPAI H5N1 following its previous eradication, thus </a:t>
            </a:r>
          </a:p>
          <a:p>
            <a:r>
              <a:rPr lang="en-CA" dirty="0" smtClean="0"/>
              <a:t>indicating that the virus is continuing to circulate. </a:t>
            </a:r>
          </a:p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CDDF3945-8717-4D51-B3C5-73C01EB4CD9D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 treatments be used if they have not undergone safety testing?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How should treatment recipients be prioritized?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Dr. Pakes speaks to these two issues; Rabbi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Torczyner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responds from a Jewish perspective.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Rabbi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Cheses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presents two local ethical questions: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Is a physician or nurse obligated to treat an Ebola patient?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Should government have the right to impose mandatory quarantines?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0771624B-BE37-4586-8881-F9BEF6EA4602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Already a pandemic – several actually…malaria, HIV, tuberculosis,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aseline="0" dirty="0" err="1" smtClean="0">
                <a:latin typeface="Arial" pitchFamily="34" charset="0"/>
                <a:cs typeface="Arial" pitchFamily="34" charset="0"/>
              </a:rPr>
              <a:t>diarheal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 diseases still kill more people in Ebola areas. But CV mortality, diabetes, strokes and cancer are bigger killers now also.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0771624B-BE37-4586-8881-F9BEF6EA4602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12DFB-6007-46DD-A04B-EF915B6E982A}" type="slidenum">
              <a:rPr lang="en-CA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CA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Doesn’t make</a:t>
            </a:r>
            <a:r>
              <a:rPr lang="en-US" baseline="0" dirty="0" smtClean="0"/>
              <a:t> any sense b/c only 1000 doses.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91BF-A899-2C4B-8AAD-50713FCD57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82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Legislated norms – of jurisdiction or employer</a:t>
            </a:r>
          </a:p>
          <a:p>
            <a:pPr eaLnBrk="1" hangingPunct="1"/>
            <a:r>
              <a:rPr lang="en-US" smtClean="0"/>
              <a:t>Maximize aggregate – even if certain groups are marginalized, less well served.</a:t>
            </a:r>
          </a:p>
          <a:p>
            <a:pPr eaLnBrk="1" hangingPunct="1"/>
            <a:r>
              <a:rPr lang="en-US" smtClean="0"/>
              <a:t>Prof standards – from training</a:t>
            </a:r>
          </a:p>
          <a:p>
            <a:pPr eaLnBrk="1" hangingPunct="1"/>
            <a:r>
              <a:rPr lang="en-US" smtClean="0"/>
              <a:t>Fairness/Equity – even if overall well-being deminished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A4940A-4D5E-4728-A31F-29D59BF246B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EAEAEA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-1261" y="-157"/>
              <a:ext cx="7021" cy="1190"/>
              <a:chOff x="-1261" y="-154"/>
              <a:chExt cx="7021" cy="1190"/>
            </a:xfrm>
          </p:grpSpPr>
          <p:sp>
            <p:nvSpPr>
              <p:cNvPr id="8" name="Freeform 5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32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EAEAEA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4" name="Group 6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38" name="Freeform 7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" name="Freeform 8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" name="Freeform 9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" name="Freeform 10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" name="Freeform 11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" name="Freeform 12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" name="Freeform 13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" name="Freeform 14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" name="Freeform 15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" name="Freeform 16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" name="Freeform 17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" name="Freeform 18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" name="Freeform 19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" name="Freeform 20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" name="Freeform 21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" name="Freeform 22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" name="Freeform 23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" name="Freeform 24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" name="Freeform 25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" name="Freeform 26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" name="Freeform 27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" name="Freeform 28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" name="Freeform 29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" name="Freeform 30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2" name="Freeform 31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" name="Freeform 32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" name="Freeform 33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" name="Freeform 34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" name="Freeform 35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" name="Freeform 36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" name="Freeform 37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" name="Freeform 38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" name="Freeform 39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" name="Freeform 40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" name="Freeform 41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" name="Freeform 42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4" name="Freeform 43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5" name="Freeform 44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6" name="Freeform 45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7" name="Freeform 46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8" name="Freeform 47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9" name="Freeform 48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0" name="Freeform 49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1" name="Freeform 50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2" name="Freeform 51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3" name="Freeform 52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4" name="Freeform 53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5" name="Freeform 54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6" name="Freeform 55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7" name="Freeform 56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8" name="Freeform 57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9" name="Freeform 58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90" name="Freeform 59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91" name="Freeform 60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92" name="Freeform 61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93" name="Freeform 62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" name="Group 63"/>
              <p:cNvGrpSpPr>
                <a:grpSpLocks/>
              </p:cNvGrpSpPr>
              <p:nvPr userDrawn="1"/>
            </p:nvGrpSpPr>
            <p:grpSpPr bwMode="auto">
              <a:xfrm>
                <a:off x="7" y="-154"/>
                <a:ext cx="5739" cy="418"/>
                <a:chOff x="1056" y="111"/>
                <a:chExt cx="2448" cy="418"/>
              </a:xfrm>
            </p:grpSpPr>
            <p:sp>
              <p:nvSpPr>
                <p:cNvPr id="27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8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2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9" name="Group 75"/>
              <p:cNvGrpSpPr>
                <a:grpSpLocks/>
              </p:cNvGrpSpPr>
              <p:nvPr userDrawn="1"/>
            </p:nvGrpSpPr>
            <p:grpSpPr bwMode="auto">
              <a:xfrm>
                <a:off x="-1261" y="-1"/>
                <a:ext cx="2098" cy="1030"/>
                <a:chOff x="1208" y="109"/>
                <a:chExt cx="2098" cy="423"/>
              </a:xfrm>
            </p:grpSpPr>
            <p:sp>
              <p:nvSpPr>
                <p:cNvPr id="12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3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4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5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6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7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1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2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4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5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</p:grpSp>
        <p:pic>
          <p:nvPicPr>
            <p:cNvPr id="7" name="Picture 91" descr="earth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96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97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 typeface="Webdings" pitchFamily="1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4" name="Rectangle 9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  <a:latin typeface="Times New Roman"/>
            </a:endParaRPr>
          </a:p>
        </p:txBody>
      </p:sp>
      <p:sp>
        <p:nvSpPr>
          <p:cNvPr id="95" name="Rectangle 9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0400" y="63246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+mj-lt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  <a:latin typeface="Times New Roman"/>
            </a:endParaRPr>
          </a:p>
        </p:txBody>
      </p:sp>
      <p:sp>
        <p:nvSpPr>
          <p:cNvPr id="96" name="Rectangle 9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58000" y="6324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19CEE82-B498-484A-BF92-0C972B704BB7}" type="slidenum">
              <a:rPr lang="en-US">
                <a:solidFill>
                  <a:srgbClr val="EAEAEA"/>
                </a:solidFill>
                <a:latin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4002866"/>
      </p:ext>
    </p:extLst>
  </p:cSld>
  <p:clrMapOvr>
    <a:masterClrMapping/>
  </p:clrMapOvr>
  <p:transition xmlns:p14="http://schemas.microsoft.com/office/powerpoint/2010/main"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7906934"/>
      </p:ext>
    </p:extLst>
  </p:cSld>
  <p:clrMapOvr>
    <a:masterClrMapping/>
  </p:clrMapOvr>
  <p:transition xmlns:p14="http://schemas.microsoft.com/office/powerpoint/2010/main"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914400"/>
            <a:ext cx="2057400" cy="5348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914400"/>
            <a:ext cx="6019800" cy="5348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8489592"/>
      </p:ext>
    </p:extLst>
  </p:cSld>
  <p:clrMapOvr>
    <a:masterClrMapping/>
  </p:clrMapOvr>
  <p:transition xmlns:p14="http://schemas.microsoft.com/office/powerpoint/2010/main"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A9E8BC2-6217-4176-B0CC-BB7D453DE748}" type="slidenum">
              <a:rPr lang="en-US">
                <a:solidFill>
                  <a:srgbClr val="EAEAEA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4081"/>
      </p:ext>
    </p:extLst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9618113"/>
      </p:ext>
    </p:extLst>
  </p:cSld>
  <p:clrMapOvr>
    <a:masterClrMapping/>
  </p:clrMapOvr>
  <p:transition xmlns:p14="http://schemas.microsoft.com/office/powerpoint/2010/main"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527346"/>
      </p:ext>
    </p:extLst>
  </p:cSld>
  <p:clrMapOvr>
    <a:masterClrMapping/>
  </p:clrMapOvr>
  <p:transition xmlns:p14="http://schemas.microsoft.com/office/powerpoint/2010/main"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3242965"/>
      </p:ext>
    </p:extLst>
  </p:cSld>
  <p:clrMapOvr>
    <a:masterClrMapping/>
  </p:clrMapOvr>
  <p:transition xmlns:p14="http://schemas.microsoft.com/office/powerpoint/2010/main"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5337785"/>
      </p:ext>
    </p:extLst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0495432"/>
      </p:ext>
    </p:extLst>
  </p:cSld>
  <p:clrMapOvr>
    <a:masterClrMapping/>
  </p:clrMapOvr>
  <p:transition xmlns:p14="http://schemas.microsoft.com/office/powerpoint/2010/main"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" action="ppaction://noaction" highlightClick="1"/>
          </p:cNvPr>
          <p:cNvSpPr/>
          <p:nvPr userDrawn="1"/>
        </p:nvSpPr>
        <p:spPr>
          <a:xfrm>
            <a:off x="8153400" y="228600"/>
            <a:ext cx="457200" cy="304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EAEAEA"/>
              </a:solidFill>
              <a:latin typeface="Centaur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1525"/>
      </p:ext>
    </p:extLst>
  </p:cSld>
  <p:clrMapOvr>
    <a:masterClrMapping/>
  </p:clrMapOvr>
  <p:transition xmlns:p14="http://schemas.microsoft.com/office/powerpoint/2010/main"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156733"/>
      </p:ext>
    </p:extLst>
  </p:cSld>
  <p:clrMapOvr>
    <a:masterClrMapping/>
  </p:clrMapOvr>
  <p:transition xmlns:p14="http://schemas.microsoft.com/office/powerpoint/2010/main"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409565"/>
      </p:ext>
    </p:extLst>
  </p:cSld>
  <p:clrMapOvr>
    <a:masterClrMapping/>
  </p:clrMapOvr>
  <p:transition xmlns:p14="http://schemas.microsoft.com/office/powerpoint/2010/main" spd="slow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hyperlink" Target="http://www.who.int/en/" TargetMode="Externa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6419850"/>
            <a:ext cx="9144000" cy="438150"/>
          </a:xfrm>
          <a:prstGeom prst="rect">
            <a:avLst/>
          </a:prstGeom>
          <a:solidFill>
            <a:srgbClr val="1E7FB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EAEAEA"/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61938" y="87313"/>
            <a:ext cx="8653462" cy="598487"/>
            <a:chOff x="165" y="55"/>
            <a:chExt cx="5347" cy="524"/>
          </a:xfrm>
        </p:grpSpPr>
        <p:grpSp>
          <p:nvGrpSpPr>
            <p:cNvPr id="3" name="Group 6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20487" name="Freeform 7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EAEAEA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20490" name="Freeform 10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15" y="5"/>
                      </a:cxn>
                      <a:cxn ang="0">
                        <a:pos x="13" y="17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491" name="Freeform 11"/>
                  <p:cNvSpPr>
                    <a:spLocks/>
                  </p:cNvSpPr>
                  <p:nvPr/>
                </p:nvSpPr>
                <p:spPr bwMode="ltGray">
                  <a:xfrm>
                    <a:off x="2332" y="659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3" y="13"/>
                      </a:cxn>
                      <a:cxn ang="0">
                        <a:pos x="11" y="3"/>
                      </a:cxn>
                      <a:cxn ang="0">
                        <a:pos x="7" y="19"/>
                      </a:cxn>
                      <a:cxn ang="0">
                        <a:pos x="3" y="13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492" name="Freeform 12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4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493" name="Freeform 13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2" cy="6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494" name="Freeform 14"/>
                  <p:cNvSpPr>
                    <a:spLocks/>
                  </p:cNvSpPr>
                  <p:nvPr/>
                </p:nvSpPr>
                <p:spPr bwMode="ltGray">
                  <a:xfrm>
                    <a:off x="1921" y="634"/>
                    <a:ext cx="27" cy="17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495" name="Freeform 15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5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496" name="Freeform 16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497" name="Freeform 17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498" name="Freeform 18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499" name="Freeform 19"/>
                  <p:cNvSpPr>
                    <a:spLocks/>
                  </p:cNvSpPr>
                  <p:nvPr/>
                </p:nvSpPr>
                <p:spPr bwMode="ltGray">
                  <a:xfrm>
                    <a:off x="1890" y="587"/>
                    <a:ext cx="32" cy="35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00" name="Freeform 20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19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01" name="Freeform 21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02" name="Freeform 22"/>
                  <p:cNvSpPr>
                    <a:spLocks/>
                  </p:cNvSpPr>
                  <p:nvPr/>
                </p:nvSpPr>
                <p:spPr bwMode="ltGray">
                  <a:xfrm>
                    <a:off x="1969" y="584"/>
                    <a:ext cx="26" cy="18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03" name="Freeform 23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04" name="Freeform 24"/>
                  <p:cNvSpPr>
                    <a:spLocks/>
                  </p:cNvSpPr>
                  <p:nvPr/>
                </p:nvSpPr>
                <p:spPr bwMode="ltGray">
                  <a:xfrm>
                    <a:off x="2082" y="598"/>
                    <a:ext cx="32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05" name="Freeform 25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06" name="Freeform 26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7"/>
                  </a:xfrm>
                  <a:custGeom>
                    <a:avLst/>
                    <a:gdLst/>
                    <a:ahLst/>
                    <a:cxnLst>
                      <a:cxn ang="0">
                        <a:pos x="8" y="14"/>
                      </a:cxn>
                      <a:cxn ang="0">
                        <a:pos x="14" y="0"/>
                      </a:cxn>
                      <a:cxn ang="0">
                        <a:pos x="14" y="22"/>
                      </a:cxn>
                      <a:cxn ang="0">
                        <a:pos x="8" y="14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07" name="Freeform 27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4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08" name="Freeform 28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09" name="Freeform 29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6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10" name="Freeform 30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7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11" name="Freeform 31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5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12" name="Freeform 32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13" name="Freeform 33"/>
                  <p:cNvSpPr>
                    <a:spLocks/>
                  </p:cNvSpPr>
                  <p:nvPr/>
                </p:nvSpPr>
                <p:spPr bwMode="ltGray">
                  <a:xfrm>
                    <a:off x="2930" y="488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21" y="280"/>
                      </a:cxn>
                      <a:cxn ang="0">
                        <a:pos x="24" y="250"/>
                      </a:cxn>
                      <a:cxn ang="0">
                        <a:pos x="22" y="245"/>
                      </a:cxn>
                      <a:cxn ang="0">
                        <a:pos x="16" y="218"/>
                      </a:cxn>
                      <a:cxn ang="0">
                        <a:pos x="4" y="215"/>
                      </a:cxn>
                      <a:cxn ang="0">
                        <a:pos x="0" y="191"/>
                      </a:cxn>
                      <a:cxn ang="0">
                        <a:pos x="12" y="180"/>
                      </a:cxn>
                      <a:cxn ang="0">
                        <a:pos x="6" y="165"/>
                      </a:cxn>
                      <a:cxn ang="0">
                        <a:pos x="2" y="160"/>
                      </a:cxn>
                      <a:cxn ang="0">
                        <a:pos x="28" y="120"/>
                      </a:cxn>
                      <a:cxn ang="0">
                        <a:pos x="44" y="96"/>
                      </a:cxn>
                      <a:cxn ang="0">
                        <a:pos x="42" y="70"/>
                      </a:cxn>
                      <a:cxn ang="0">
                        <a:pos x="24" y="43"/>
                      </a:cxn>
                      <a:cxn ang="0">
                        <a:pos x="20" y="32"/>
                      </a:cxn>
                      <a:cxn ang="0">
                        <a:pos x="26" y="36"/>
                      </a:cxn>
                      <a:cxn ang="0">
                        <a:pos x="48" y="35"/>
                      </a:cxn>
                      <a:cxn ang="0">
                        <a:pos x="64" y="11"/>
                      </a:cxn>
                      <a:cxn ang="0">
                        <a:pos x="82" y="0"/>
                      </a:cxn>
                      <a:cxn ang="0">
                        <a:pos x="88" y="2"/>
                      </a:cxn>
                      <a:cxn ang="0">
                        <a:pos x="92" y="9"/>
                      </a:cxn>
                      <a:cxn ang="0">
                        <a:pos x="98" y="5"/>
                      </a:cxn>
                      <a:cxn ang="0">
                        <a:pos x="110" y="8"/>
                      </a:cxn>
                      <a:cxn ang="0">
                        <a:pos x="116" y="9"/>
                      </a:cxn>
                      <a:cxn ang="0">
                        <a:pos x="141" y="14"/>
                      </a:cxn>
                      <a:cxn ang="0">
                        <a:pos x="155" y="24"/>
                      </a:cxn>
                      <a:cxn ang="0">
                        <a:pos x="167" y="17"/>
                      </a:cxn>
                      <a:cxn ang="0">
                        <a:pos x="173" y="14"/>
                      </a:cxn>
                      <a:cxn ang="0">
                        <a:pos x="195" y="14"/>
                      </a:cxn>
                      <a:cxn ang="0">
                        <a:pos x="211" y="32"/>
                      </a:cxn>
                      <a:cxn ang="0">
                        <a:pos x="231" y="59"/>
                      </a:cxn>
                      <a:cxn ang="0">
                        <a:pos x="245" y="70"/>
                      </a:cxn>
                      <a:cxn ang="0">
                        <a:pos x="257" y="68"/>
                      </a:cxn>
                      <a:cxn ang="0">
                        <a:pos x="270" y="65"/>
                      </a:cxn>
                      <a:cxn ang="0">
                        <a:pos x="290" y="71"/>
                      </a:cxn>
                      <a:cxn ang="0">
                        <a:pos x="300" y="81"/>
                      </a:cxn>
                      <a:cxn ang="0">
                        <a:pos x="308" y="90"/>
                      </a:cxn>
                      <a:cxn ang="0">
                        <a:pos x="318" y="111"/>
                      </a:cxn>
                      <a:cxn ang="0">
                        <a:pos x="322" y="120"/>
                      </a:cxn>
                      <a:cxn ang="0">
                        <a:pos x="324" y="125"/>
                      </a:cxn>
                      <a:cxn ang="0">
                        <a:pos x="310" y="142"/>
                      </a:cxn>
                      <a:cxn ang="0">
                        <a:pos x="322" y="141"/>
                      </a:cxn>
                      <a:cxn ang="0">
                        <a:pos x="342" y="155"/>
                      </a:cxn>
                      <a:cxn ang="0">
                        <a:pos x="364" y="157"/>
                      </a:cxn>
                      <a:cxn ang="0">
                        <a:pos x="380" y="168"/>
                      </a:cxn>
                      <a:cxn ang="0">
                        <a:pos x="382" y="172"/>
                      </a:cxn>
                      <a:cxn ang="0">
                        <a:pos x="382" y="176"/>
                      </a:cxn>
                      <a:cxn ang="0">
                        <a:pos x="394" y="172"/>
                      </a:cxn>
                      <a:cxn ang="0">
                        <a:pos x="400" y="171"/>
                      </a:cxn>
                      <a:cxn ang="0">
                        <a:pos x="439" y="185"/>
                      </a:cxn>
                      <a:cxn ang="0">
                        <a:pos x="447" y="199"/>
                      </a:cxn>
                      <a:cxn ang="0">
                        <a:pos x="465" y="201"/>
                      </a:cxn>
                      <a:cxn ang="0">
                        <a:pos x="471" y="215"/>
                      </a:cxn>
                      <a:cxn ang="0">
                        <a:pos x="451" y="258"/>
                      </a:cxn>
                      <a:cxn ang="0">
                        <a:pos x="435" y="281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14" name="Freeform 34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1" cy="282"/>
                  </a:xfrm>
                  <a:custGeom>
                    <a:avLst/>
                    <a:gdLst/>
                    <a:ahLst/>
                    <a:cxnLst>
                      <a:cxn ang="0">
                        <a:pos x="406" y="6"/>
                      </a:cxn>
                      <a:cxn ang="0">
                        <a:pos x="502" y="34"/>
                      </a:cxn>
                      <a:cxn ang="0">
                        <a:pos x="550" y="38"/>
                      </a:cxn>
                      <a:cxn ang="0">
                        <a:pos x="578" y="130"/>
                      </a:cxn>
                      <a:cxn ang="0">
                        <a:pos x="586" y="90"/>
                      </a:cxn>
                      <a:cxn ang="0">
                        <a:pos x="606" y="70"/>
                      </a:cxn>
                      <a:cxn ang="0">
                        <a:pos x="642" y="126"/>
                      </a:cxn>
                      <a:cxn ang="0">
                        <a:pos x="682" y="98"/>
                      </a:cxn>
                      <a:cxn ang="0">
                        <a:pos x="706" y="86"/>
                      </a:cxn>
                      <a:cxn ang="0">
                        <a:pos x="762" y="2"/>
                      </a:cxn>
                      <a:cxn ang="0">
                        <a:pos x="798" y="70"/>
                      </a:cxn>
                      <a:cxn ang="0">
                        <a:pos x="798" y="130"/>
                      </a:cxn>
                      <a:cxn ang="0">
                        <a:pos x="790" y="158"/>
                      </a:cxn>
                      <a:cxn ang="0">
                        <a:pos x="766" y="162"/>
                      </a:cxn>
                      <a:cxn ang="0">
                        <a:pos x="762" y="186"/>
                      </a:cxn>
                      <a:cxn ang="0">
                        <a:pos x="802" y="226"/>
                      </a:cxn>
                      <a:cxn ang="0">
                        <a:pos x="786" y="322"/>
                      </a:cxn>
                      <a:cxn ang="0">
                        <a:pos x="830" y="414"/>
                      </a:cxn>
                      <a:cxn ang="0">
                        <a:pos x="854" y="450"/>
                      </a:cxn>
                      <a:cxn ang="0">
                        <a:pos x="830" y="450"/>
                      </a:cxn>
                      <a:cxn ang="0">
                        <a:pos x="746" y="378"/>
                      </a:cxn>
                      <a:cxn ang="0">
                        <a:pos x="678" y="402"/>
                      </a:cxn>
                      <a:cxn ang="0">
                        <a:pos x="590" y="442"/>
                      </a:cxn>
                      <a:cxn ang="0">
                        <a:pos x="642" y="578"/>
                      </a:cxn>
                      <a:cxn ang="0">
                        <a:pos x="710" y="610"/>
                      </a:cxn>
                      <a:cxn ang="0">
                        <a:pos x="738" y="550"/>
                      </a:cxn>
                      <a:cxn ang="0">
                        <a:pos x="774" y="570"/>
                      </a:cxn>
                      <a:cxn ang="0">
                        <a:pos x="766" y="630"/>
                      </a:cxn>
                      <a:cxn ang="0">
                        <a:pos x="802" y="670"/>
                      </a:cxn>
                      <a:cxn ang="0">
                        <a:pos x="838" y="658"/>
                      </a:cxn>
                      <a:cxn ang="0">
                        <a:pos x="922" y="806"/>
                      </a:cxn>
                      <a:cxn ang="0">
                        <a:pos x="942" y="826"/>
                      </a:cxn>
                      <a:cxn ang="0">
                        <a:pos x="874" y="810"/>
                      </a:cxn>
                      <a:cxn ang="0">
                        <a:pos x="830" y="758"/>
                      </a:cxn>
                      <a:cxn ang="0">
                        <a:pos x="778" y="710"/>
                      </a:cxn>
                      <a:cxn ang="0">
                        <a:pos x="702" y="662"/>
                      </a:cxn>
                      <a:cxn ang="0">
                        <a:pos x="614" y="646"/>
                      </a:cxn>
                      <a:cxn ang="0">
                        <a:pos x="506" y="594"/>
                      </a:cxn>
                      <a:cxn ang="0">
                        <a:pos x="462" y="506"/>
                      </a:cxn>
                      <a:cxn ang="0">
                        <a:pos x="430" y="462"/>
                      </a:cxn>
                      <a:cxn ang="0">
                        <a:pos x="382" y="430"/>
                      </a:cxn>
                      <a:cxn ang="0">
                        <a:pos x="342" y="370"/>
                      </a:cxn>
                      <a:cxn ang="0">
                        <a:pos x="354" y="414"/>
                      </a:cxn>
                      <a:cxn ang="0">
                        <a:pos x="418" y="494"/>
                      </a:cxn>
                      <a:cxn ang="0">
                        <a:pos x="422" y="526"/>
                      </a:cxn>
                      <a:cxn ang="0">
                        <a:pos x="394" y="498"/>
                      </a:cxn>
                      <a:cxn ang="0">
                        <a:pos x="354" y="466"/>
                      </a:cxn>
                      <a:cxn ang="0">
                        <a:pos x="314" y="402"/>
                      </a:cxn>
                      <a:cxn ang="0">
                        <a:pos x="266" y="346"/>
                      </a:cxn>
                      <a:cxn ang="0">
                        <a:pos x="210" y="314"/>
                      </a:cxn>
                      <a:cxn ang="0">
                        <a:pos x="154" y="238"/>
                      </a:cxn>
                      <a:cxn ang="0">
                        <a:pos x="66" y="66"/>
                      </a:cxn>
                      <a:cxn ang="0">
                        <a:pos x="34" y="38"/>
                      </a:cxn>
                      <a:cxn ang="0">
                        <a:pos x="46" y="22"/>
                      </a:cxn>
                      <a:cxn ang="0">
                        <a:pos x="102" y="70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15" name="Freeform 35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5"/>
                  </a:xfrm>
                  <a:custGeom>
                    <a:avLst/>
                    <a:gdLst/>
                    <a:ahLst/>
                    <a:cxnLst>
                      <a:cxn ang="0">
                        <a:pos x="6" y="28"/>
                      </a:cxn>
                      <a:cxn ang="0">
                        <a:pos x="10" y="48"/>
                      </a:cxn>
                      <a:cxn ang="0">
                        <a:pos x="6" y="28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16" name="Freeform 36"/>
                  <p:cNvSpPr>
                    <a:spLocks/>
                  </p:cNvSpPr>
                  <p:nvPr/>
                </p:nvSpPr>
                <p:spPr bwMode="ltGray">
                  <a:xfrm>
                    <a:off x="2393" y="438"/>
                    <a:ext cx="16" cy="13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2" y="1"/>
                      </a:cxn>
                      <a:cxn ang="0">
                        <a:pos x="36" y="17"/>
                      </a:cxn>
                      <a:cxn ang="0">
                        <a:pos x="8" y="17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17" name="Freeform 37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4" cy="32"/>
                  </a:xfrm>
                  <a:custGeom>
                    <a:avLst/>
                    <a:gdLst/>
                    <a:ahLst/>
                    <a:cxnLst>
                      <a:cxn ang="0">
                        <a:pos x="0" y="49"/>
                      </a:cxn>
                      <a:cxn ang="0">
                        <a:pos x="28" y="25"/>
                      </a:cxn>
                      <a:cxn ang="0">
                        <a:pos x="56" y="21"/>
                      </a:cxn>
                      <a:cxn ang="0">
                        <a:pos x="80" y="9"/>
                      </a:cxn>
                      <a:cxn ang="0">
                        <a:pos x="64" y="25"/>
                      </a:cxn>
                      <a:cxn ang="0">
                        <a:pos x="124" y="49"/>
                      </a:cxn>
                      <a:cxn ang="0">
                        <a:pos x="160" y="65"/>
                      </a:cxn>
                      <a:cxn ang="0">
                        <a:pos x="116" y="77"/>
                      </a:cxn>
                      <a:cxn ang="0">
                        <a:pos x="88" y="57"/>
                      </a:cxn>
                      <a:cxn ang="0">
                        <a:pos x="76" y="53"/>
                      </a:cxn>
                      <a:cxn ang="0">
                        <a:pos x="24" y="41"/>
                      </a:cxn>
                      <a:cxn ang="0">
                        <a:pos x="0" y="49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18" name="Freeform 38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2" y="4"/>
                      </a:cxn>
                      <a:cxn ang="0">
                        <a:pos x="88" y="24"/>
                      </a:cxn>
                      <a:cxn ang="0">
                        <a:pos x="112" y="20"/>
                      </a:cxn>
                      <a:cxn ang="0">
                        <a:pos x="108" y="44"/>
                      </a:cxn>
                      <a:cxn ang="0">
                        <a:pos x="64" y="40"/>
                      </a:cxn>
                      <a:cxn ang="0">
                        <a:pos x="0" y="36"/>
                      </a:cxn>
                      <a:cxn ang="0">
                        <a:pos x="28" y="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19" name="Freeform 39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5" cy="14"/>
                  </a:xfrm>
                  <a:custGeom>
                    <a:avLst/>
                    <a:gdLst/>
                    <a:ahLst/>
                    <a:cxnLst>
                      <a:cxn ang="0">
                        <a:pos x="17" y="25"/>
                      </a:cxn>
                      <a:cxn ang="0">
                        <a:pos x="37" y="13"/>
                      </a:cxn>
                      <a:cxn ang="0">
                        <a:pos x="17" y="2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20" name="Freeform 40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19" y="32"/>
                      </a:cxn>
                      <a:cxn ang="0">
                        <a:pos x="19" y="0"/>
                      </a:cxn>
                      <a:cxn ang="0">
                        <a:pos x="19" y="32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21" name="Freeform 41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20" cy="26"/>
                  </a:xfrm>
                  <a:custGeom>
                    <a:avLst/>
                    <a:gdLst/>
                    <a:ahLst/>
                    <a:cxnLst>
                      <a:cxn ang="0">
                        <a:pos x="4" y="9"/>
                      </a:cxn>
                      <a:cxn ang="0">
                        <a:pos x="20" y="33"/>
                      </a:cxn>
                      <a:cxn ang="0">
                        <a:pos x="24" y="49"/>
                      </a:cxn>
                      <a:cxn ang="0">
                        <a:pos x="36" y="53"/>
                      </a:cxn>
                      <a:cxn ang="0">
                        <a:pos x="24" y="73"/>
                      </a:cxn>
                      <a:cxn ang="0">
                        <a:pos x="0" y="21"/>
                      </a:cxn>
                      <a:cxn ang="0">
                        <a:pos x="4" y="9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22" name="Freeform 42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2"/>
                  </a:xfrm>
                  <a:custGeom>
                    <a:avLst/>
                    <a:gdLst/>
                    <a:ahLst/>
                    <a:cxnLst>
                      <a:cxn ang="0">
                        <a:pos x="220" y="1"/>
                      </a:cxn>
                      <a:cxn ang="0">
                        <a:pos x="231" y="8"/>
                      </a:cxn>
                      <a:cxn ang="0">
                        <a:pos x="235" y="0"/>
                      </a:cxn>
                      <a:cxn ang="0">
                        <a:pos x="265" y="0"/>
                      </a:cxn>
                      <a:cxn ang="0">
                        <a:pos x="287" y="17"/>
                      </a:cxn>
                      <a:cxn ang="0">
                        <a:pos x="319" y="10"/>
                      </a:cxn>
                      <a:cxn ang="0">
                        <a:pos x="314" y="29"/>
                      </a:cxn>
                      <a:cxn ang="0">
                        <a:pos x="298" y="46"/>
                      </a:cxn>
                      <a:cxn ang="0">
                        <a:pos x="295" y="29"/>
                      </a:cxn>
                      <a:cxn ang="0">
                        <a:pos x="287" y="31"/>
                      </a:cxn>
                      <a:cxn ang="0">
                        <a:pos x="279" y="29"/>
                      </a:cxn>
                      <a:cxn ang="0">
                        <a:pos x="263" y="21"/>
                      </a:cxn>
                      <a:cxn ang="0">
                        <a:pos x="228" y="38"/>
                      </a:cxn>
                      <a:cxn ang="0">
                        <a:pos x="201" y="44"/>
                      </a:cxn>
                      <a:cxn ang="0">
                        <a:pos x="212" y="57"/>
                      </a:cxn>
                      <a:cxn ang="0">
                        <a:pos x="188" y="63"/>
                      </a:cxn>
                      <a:cxn ang="0">
                        <a:pos x="169" y="61"/>
                      </a:cxn>
                      <a:cxn ang="0">
                        <a:pos x="177" y="57"/>
                      </a:cxn>
                      <a:cxn ang="0">
                        <a:pos x="171" y="40"/>
                      </a:cxn>
                      <a:cxn ang="0">
                        <a:pos x="169" y="31"/>
                      </a:cxn>
                      <a:cxn ang="0">
                        <a:pos x="158" y="23"/>
                      </a:cxn>
                      <a:cxn ang="0">
                        <a:pos x="142" y="27"/>
                      </a:cxn>
                      <a:cxn ang="0">
                        <a:pos x="134" y="27"/>
                      </a:cxn>
                      <a:cxn ang="0">
                        <a:pos x="123" y="25"/>
                      </a:cxn>
                      <a:cxn ang="0">
                        <a:pos x="83" y="2"/>
                      </a:cxn>
                      <a:cxn ang="0">
                        <a:pos x="59" y="14"/>
                      </a:cxn>
                      <a:cxn ang="0">
                        <a:pos x="1" y="0"/>
                      </a:cxn>
                      <a:cxn ang="0">
                        <a:pos x="220" y="1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23" name="Freeform 43"/>
                  <p:cNvSpPr>
                    <a:spLocks/>
                  </p:cNvSpPr>
                  <p:nvPr/>
                </p:nvSpPr>
                <p:spPr bwMode="ltGray">
                  <a:xfrm>
                    <a:off x="2515" y="247"/>
                    <a:ext cx="190" cy="19"/>
                  </a:xfrm>
                  <a:custGeom>
                    <a:avLst/>
                    <a:gdLst/>
                    <a:ahLst/>
                    <a:cxnLst>
                      <a:cxn ang="0">
                        <a:pos x="105" y="31"/>
                      </a:cxn>
                      <a:cxn ang="0">
                        <a:pos x="30" y="1"/>
                      </a:cxn>
                      <a:cxn ang="0">
                        <a:pos x="285" y="0"/>
                      </a:cxn>
                      <a:cxn ang="0">
                        <a:pos x="296" y="14"/>
                      </a:cxn>
                      <a:cxn ang="0">
                        <a:pos x="264" y="16"/>
                      </a:cxn>
                      <a:cxn ang="0">
                        <a:pos x="105" y="3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24" name="Freeform 44"/>
                  <p:cNvSpPr>
                    <a:spLocks/>
                  </p:cNvSpPr>
                  <p:nvPr/>
                </p:nvSpPr>
                <p:spPr bwMode="ltGray">
                  <a:xfrm>
                    <a:off x="2096" y="274"/>
                    <a:ext cx="18" cy="11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25" name="Freeform 45"/>
                  <p:cNvSpPr>
                    <a:spLocks/>
                  </p:cNvSpPr>
                  <p:nvPr/>
                </p:nvSpPr>
                <p:spPr bwMode="ltGray">
                  <a:xfrm>
                    <a:off x="1606" y="247"/>
                    <a:ext cx="437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26" name="Freeform 46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6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27" name="Freeform 47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5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28" name="Freeform 48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29" name="Freeform 49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7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30" name="Freeform 50"/>
                  <p:cNvSpPr>
                    <a:spLocks/>
                  </p:cNvSpPr>
                  <p:nvPr/>
                </p:nvSpPr>
                <p:spPr bwMode="ltGray">
                  <a:xfrm>
                    <a:off x="1573" y="388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31" name="Freeform 51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32" name="Freeform 52"/>
                  <p:cNvSpPr>
                    <a:spLocks/>
                  </p:cNvSpPr>
                  <p:nvPr/>
                </p:nvSpPr>
                <p:spPr bwMode="ltGray">
                  <a:xfrm>
                    <a:off x="1900" y="420"/>
                    <a:ext cx="18" cy="25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33" name="Freeform 53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34" name="Freeform 54"/>
                  <p:cNvSpPr>
                    <a:spLocks/>
                  </p:cNvSpPr>
                  <p:nvPr/>
                </p:nvSpPr>
                <p:spPr bwMode="ltGray">
                  <a:xfrm>
                    <a:off x="1021" y="313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35" name="Freeform 55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36" name="Freeform 56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3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37" name="Freeform 57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38" name="Freeform 58"/>
                  <p:cNvSpPr>
                    <a:spLocks/>
                  </p:cNvSpPr>
                  <p:nvPr/>
                </p:nvSpPr>
                <p:spPr bwMode="ltGray">
                  <a:xfrm>
                    <a:off x="1072" y="356"/>
                    <a:ext cx="25" cy="11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39" name="Freeform 59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4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40" name="Freeform 60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6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41" name="Freeform 61"/>
                  <p:cNvSpPr>
                    <a:spLocks/>
                  </p:cNvSpPr>
                  <p:nvPr/>
                </p:nvSpPr>
                <p:spPr bwMode="ltGray">
                  <a:xfrm>
                    <a:off x="1293" y="281"/>
                    <a:ext cx="14" cy="11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42" name="Freeform 62"/>
                  <p:cNvSpPr>
                    <a:spLocks/>
                  </p:cNvSpPr>
                  <p:nvPr/>
                </p:nvSpPr>
                <p:spPr bwMode="ltGray">
                  <a:xfrm>
                    <a:off x="1278" y="297"/>
                    <a:ext cx="19" cy="10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43" name="Freeform 63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44" name="Freeform 64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9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45" name="Freeform 65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5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6" name="Group 66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20547" name="Freeform 67"/>
                  <p:cNvSpPr>
                    <a:spLocks/>
                  </p:cNvSpPr>
                  <p:nvPr/>
                </p:nvSpPr>
                <p:spPr bwMode="ltGray">
                  <a:xfrm>
                    <a:off x="4807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48" name="Freeform 68"/>
                  <p:cNvSpPr>
                    <a:spLocks/>
                  </p:cNvSpPr>
                  <p:nvPr/>
                </p:nvSpPr>
                <p:spPr bwMode="ltGray">
                  <a:xfrm>
                    <a:off x="4654" y="629"/>
                    <a:ext cx="11" cy="6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49" name="Freeform 69"/>
                  <p:cNvSpPr>
                    <a:spLocks/>
                  </p:cNvSpPr>
                  <p:nvPr/>
                </p:nvSpPr>
                <p:spPr bwMode="ltGray">
                  <a:xfrm>
                    <a:off x="4608" y="636"/>
                    <a:ext cx="28" cy="15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0" name="Freeform 70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8" cy="15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1" name="Freeform 71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2" name="Freeform 72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3" name="Freeform 73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4" name="Freeform 74"/>
                  <p:cNvSpPr>
                    <a:spLocks/>
                  </p:cNvSpPr>
                  <p:nvPr/>
                </p:nvSpPr>
                <p:spPr bwMode="ltGray">
                  <a:xfrm>
                    <a:off x="4578" y="589"/>
                    <a:ext cx="31" cy="33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5" name="Freeform 75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19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6" name="Freeform 76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1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7" name="Freeform 77"/>
                  <p:cNvSpPr>
                    <a:spLocks/>
                  </p:cNvSpPr>
                  <p:nvPr/>
                </p:nvSpPr>
                <p:spPr bwMode="ltGray">
                  <a:xfrm>
                    <a:off x="4656" y="584"/>
                    <a:ext cx="26" cy="18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8" name="Freeform 78"/>
                  <p:cNvSpPr>
                    <a:spLocks/>
                  </p:cNvSpPr>
                  <p:nvPr/>
                </p:nvSpPr>
                <p:spPr bwMode="ltGray">
                  <a:xfrm>
                    <a:off x="4663" y="593"/>
                    <a:ext cx="123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9" name="Freeform 79"/>
                  <p:cNvSpPr>
                    <a:spLocks/>
                  </p:cNvSpPr>
                  <p:nvPr/>
                </p:nvSpPr>
                <p:spPr bwMode="ltGray">
                  <a:xfrm>
                    <a:off x="4769" y="600"/>
                    <a:ext cx="33" cy="25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0" name="Freeform 80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1" name="Freeform 81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2" name="Freeform 82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3" name="Freeform 83"/>
                  <p:cNvSpPr>
                    <a:spLocks/>
                  </p:cNvSpPr>
                  <p:nvPr/>
                </p:nvSpPr>
                <p:spPr bwMode="ltGray">
                  <a:xfrm>
                    <a:off x="4597" y="523"/>
                    <a:ext cx="34" cy="26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4" name="Freeform 84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5" name="Freeform 85"/>
                  <p:cNvSpPr>
                    <a:spLocks/>
                  </p:cNvSpPr>
                  <p:nvPr/>
                </p:nvSpPr>
                <p:spPr bwMode="ltGray">
                  <a:xfrm>
                    <a:off x="4596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6" name="Freeform 86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7" name="Freeform 87"/>
                  <p:cNvSpPr>
                    <a:spLocks/>
                  </p:cNvSpPr>
                  <p:nvPr/>
                </p:nvSpPr>
                <p:spPr bwMode="ltGray">
                  <a:xfrm>
                    <a:off x="4784" y="274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8" name="Freeform 88"/>
                  <p:cNvSpPr>
                    <a:spLocks/>
                  </p:cNvSpPr>
                  <p:nvPr/>
                </p:nvSpPr>
                <p:spPr bwMode="ltGray">
                  <a:xfrm>
                    <a:off x="4292" y="245"/>
                    <a:ext cx="438" cy="153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9" name="Freeform 89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6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70" name="Freeform 90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3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71" name="Freeform 91"/>
                  <p:cNvSpPr>
                    <a:spLocks/>
                  </p:cNvSpPr>
                  <p:nvPr/>
                </p:nvSpPr>
                <p:spPr bwMode="ltGray">
                  <a:xfrm>
                    <a:off x="4655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72" name="Freeform 92"/>
                  <p:cNvSpPr>
                    <a:spLocks/>
                  </p:cNvSpPr>
                  <p:nvPr/>
                </p:nvSpPr>
                <p:spPr bwMode="ltGray">
                  <a:xfrm>
                    <a:off x="4708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73" name="Freeform 93"/>
                  <p:cNvSpPr>
                    <a:spLocks/>
                  </p:cNvSpPr>
                  <p:nvPr/>
                </p:nvSpPr>
                <p:spPr bwMode="ltGray">
                  <a:xfrm>
                    <a:off x="4261" y="388"/>
                    <a:ext cx="346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74" name="Freeform 94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75" name="Freeform 95"/>
                  <p:cNvSpPr>
                    <a:spLocks/>
                  </p:cNvSpPr>
                  <p:nvPr/>
                </p:nvSpPr>
                <p:spPr bwMode="ltGray">
                  <a:xfrm>
                    <a:off x="4588" y="420"/>
                    <a:ext cx="18" cy="25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76" name="Freeform 96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77" name="Freeform 97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78" name="Freeform 98"/>
                  <p:cNvSpPr>
                    <a:spLocks/>
                  </p:cNvSpPr>
                  <p:nvPr/>
                </p:nvSpPr>
                <p:spPr bwMode="ltGray">
                  <a:xfrm>
                    <a:off x="3876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79" name="Freeform 99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3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80" name="Freeform 100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81" name="Freeform 101"/>
                  <p:cNvSpPr>
                    <a:spLocks/>
                  </p:cNvSpPr>
                  <p:nvPr/>
                </p:nvSpPr>
                <p:spPr bwMode="ltGray">
                  <a:xfrm>
                    <a:off x="3760" y="356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82" name="Freeform 102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4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83" name="Freeform 103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84" name="Freeform 104"/>
                  <p:cNvSpPr>
                    <a:spLocks/>
                  </p:cNvSpPr>
                  <p:nvPr/>
                </p:nvSpPr>
                <p:spPr bwMode="ltGray">
                  <a:xfrm>
                    <a:off x="3980" y="281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85" name="Freeform 105"/>
                  <p:cNvSpPr>
                    <a:spLocks/>
                  </p:cNvSpPr>
                  <p:nvPr/>
                </p:nvSpPr>
                <p:spPr bwMode="ltGray">
                  <a:xfrm>
                    <a:off x="3966" y="295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86" name="Freeform 106"/>
                  <p:cNvSpPr>
                    <a:spLocks/>
                  </p:cNvSpPr>
                  <p:nvPr/>
                </p:nvSpPr>
                <p:spPr bwMode="ltGray">
                  <a:xfrm>
                    <a:off x="4027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87" name="Freeform 107"/>
                  <p:cNvSpPr>
                    <a:spLocks/>
                  </p:cNvSpPr>
                  <p:nvPr/>
                </p:nvSpPr>
                <p:spPr bwMode="ltGray">
                  <a:xfrm>
                    <a:off x="4082" y="336"/>
                    <a:ext cx="19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88" name="Freeform 108"/>
                  <p:cNvSpPr>
                    <a:spLocks/>
                  </p:cNvSpPr>
                  <p:nvPr/>
                </p:nvSpPr>
                <p:spPr bwMode="ltGray">
                  <a:xfrm>
                    <a:off x="3935" y="295"/>
                    <a:ext cx="15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>
                      <a:solidFill>
                        <a:srgbClr val="EAEAEA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7" name="Group 109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20590" name="Line 110"/>
                <p:cNvSpPr>
                  <a:spLocks noChangeShapeType="1"/>
                </p:cNvSpPr>
                <p:nvPr/>
              </p:nvSpPr>
              <p:spPr bwMode="white">
                <a:xfrm>
                  <a:off x="799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91" name="Line 111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92" name="Line 112"/>
                <p:cNvSpPr>
                  <a:spLocks noChangeShapeType="1"/>
                </p:cNvSpPr>
                <p:nvPr/>
              </p:nvSpPr>
              <p:spPr bwMode="white">
                <a:xfrm>
                  <a:off x="1255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93" name="Line 113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94" name="Line 114"/>
                <p:cNvSpPr>
                  <a:spLocks noChangeShapeType="1"/>
                </p:cNvSpPr>
                <p:nvPr/>
              </p:nvSpPr>
              <p:spPr bwMode="white">
                <a:xfrm>
                  <a:off x="1711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95" name="Line 115"/>
                <p:cNvSpPr>
                  <a:spLocks noChangeShapeType="1"/>
                </p:cNvSpPr>
                <p:nvPr/>
              </p:nvSpPr>
              <p:spPr bwMode="white">
                <a:xfrm>
                  <a:off x="1939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96" name="Line 116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97" name="Line 117"/>
                <p:cNvSpPr>
                  <a:spLocks noChangeShapeType="1"/>
                </p:cNvSpPr>
                <p:nvPr/>
              </p:nvSpPr>
              <p:spPr bwMode="white">
                <a:xfrm>
                  <a:off x="2395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98" name="Line 118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99" name="Line 119"/>
                <p:cNvSpPr>
                  <a:spLocks noChangeShapeType="1"/>
                </p:cNvSpPr>
                <p:nvPr/>
              </p:nvSpPr>
              <p:spPr bwMode="white">
                <a:xfrm>
                  <a:off x="2851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00" name="Line 120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01" name="Line 121"/>
                <p:cNvSpPr>
                  <a:spLocks noChangeShapeType="1"/>
                </p:cNvSpPr>
                <p:nvPr/>
              </p:nvSpPr>
              <p:spPr bwMode="white">
                <a:xfrm>
                  <a:off x="3307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02" name="Line 122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03" name="Line 123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04" name="Line 124"/>
                <p:cNvSpPr>
                  <a:spLocks noChangeShapeType="1"/>
                </p:cNvSpPr>
                <p:nvPr/>
              </p:nvSpPr>
              <p:spPr bwMode="white">
                <a:xfrm>
                  <a:off x="3991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05" name="Line 125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06" name="Line 126"/>
                <p:cNvSpPr>
                  <a:spLocks noChangeShapeType="1"/>
                </p:cNvSpPr>
                <p:nvPr/>
              </p:nvSpPr>
              <p:spPr bwMode="white">
                <a:xfrm>
                  <a:off x="4447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07" name="Line 127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08" name="Line 128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09" name="Line 129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10" name="Line 130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8" name="Group 131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20612" name="Line 132"/>
                <p:cNvSpPr>
                  <a:spLocks noChangeShapeType="1"/>
                </p:cNvSpPr>
                <p:nvPr/>
              </p:nvSpPr>
              <p:spPr bwMode="ltGray">
                <a:xfrm>
                  <a:off x="2677" y="247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13" name="Line 133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14" name="Line 134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15" name="Line 135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16" name="Line 136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1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17" name="Line 137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7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18" name="Line 138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19" name="Line 139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20" name="Line 140"/>
                <p:cNvSpPr>
                  <a:spLocks noChangeShapeType="1"/>
                </p:cNvSpPr>
                <p:nvPr/>
              </p:nvSpPr>
              <p:spPr bwMode="ltGray">
                <a:xfrm flipV="1">
                  <a:off x="4272" y="247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21" name="Line 141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22" name="Line 142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23" name="Line 143"/>
                <p:cNvSpPr>
                  <a:spLocks noChangeShapeType="1"/>
                </p:cNvSpPr>
                <p:nvPr/>
              </p:nvSpPr>
              <p:spPr bwMode="ltGray">
                <a:xfrm flipV="1">
                  <a:off x="4500" y="247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24" name="Line 144"/>
                <p:cNvSpPr>
                  <a:spLocks noChangeShapeType="1"/>
                </p:cNvSpPr>
                <p:nvPr/>
              </p:nvSpPr>
              <p:spPr bwMode="ltGray">
                <a:xfrm>
                  <a:off x="4728" y="605"/>
                  <a:ext cx="0" cy="3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25" name="Line 145"/>
                <p:cNvSpPr>
                  <a:spLocks noChangeShapeType="1"/>
                </p:cNvSpPr>
                <p:nvPr/>
              </p:nvSpPr>
              <p:spPr bwMode="ltGray">
                <a:xfrm>
                  <a:off x="1992" y="251"/>
                  <a:ext cx="0" cy="61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26" name="Line 146"/>
                <p:cNvSpPr>
                  <a:spLocks noChangeShapeType="1"/>
                </p:cNvSpPr>
                <p:nvPr/>
              </p:nvSpPr>
              <p:spPr bwMode="ltGray">
                <a:xfrm>
                  <a:off x="1765" y="247"/>
                  <a:ext cx="0" cy="33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27" name="Line 147"/>
                <p:cNvSpPr>
                  <a:spLocks noChangeShapeType="1"/>
                </p:cNvSpPr>
                <p:nvPr/>
              </p:nvSpPr>
              <p:spPr bwMode="ltGray">
                <a:xfrm flipH="1">
                  <a:off x="1739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28" name="Line 148"/>
                <p:cNvSpPr>
                  <a:spLocks noChangeShapeType="1"/>
                </p:cNvSpPr>
                <p:nvPr/>
              </p:nvSpPr>
              <p:spPr bwMode="ltGray">
                <a:xfrm>
                  <a:off x="1605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29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405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30" name="Line 150"/>
                <p:cNvSpPr>
                  <a:spLocks noChangeShapeType="1"/>
                </p:cNvSpPr>
                <p:nvPr/>
              </p:nvSpPr>
              <p:spPr bwMode="ltGray">
                <a:xfrm>
                  <a:off x="1035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31" name="Line 151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32" name="Line 152"/>
                <p:cNvSpPr>
                  <a:spLocks noChangeShapeType="1"/>
                </p:cNvSpPr>
                <p:nvPr/>
              </p:nvSpPr>
              <p:spPr bwMode="ltGray">
                <a:xfrm>
                  <a:off x="1081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33" name="Line 153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34" name="Line 154"/>
                <p:cNvSpPr>
                  <a:spLocks noChangeShapeType="1"/>
                </p:cNvSpPr>
                <p:nvPr/>
              </p:nvSpPr>
              <p:spPr bwMode="ltGray">
                <a:xfrm>
                  <a:off x="1537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35" name="Line 155"/>
                <p:cNvSpPr>
                  <a:spLocks noChangeShapeType="1"/>
                </p:cNvSpPr>
                <p:nvPr/>
              </p:nvSpPr>
              <p:spPr bwMode="ltGray">
                <a:xfrm flipV="1">
                  <a:off x="1537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36" name="Line 156"/>
                <p:cNvSpPr>
                  <a:spLocks noChangeShapeType="1"/>
                </p:cNvSpPr>
                <p:nvPr/>
              </p:nvSpPr>
              <p:spPr bwMode="ltGray">
                <a:xfrm>
                  <a:off x="4095" y="468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CA">
                    <a:solidFill>
                      <a:srgbClr val="EAEAEA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</p:grpSp>
        <p:pic>
          <p:nvPicPr>
            <p:cNvPr id="1035" name="Picture 157" descr="earth"/>
            <p:cNvPicPr>
              <a:picLocks noChangeAspect="1" noChangeArrowheads="1"/>
            </p:cNvPicPr>
            <p:nvPr userDrawn="1"/>
          </p:nvPicPr>
          <p:blipFill>
            <a:blip r:embed="rId1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8" name="Rectangle 158"/>
          <p:cNvSpPr>
            <a:spLocks noChangeArrowheads="1"/>
          </p:cNvSpPr>
          <p:nvPr/>
        </p:nvSpPr>
        <p:spPr bwMode="auto">
          <a:xfrm>
            <a:off x="533400" y="6521450"/>
            <a:ext cx="739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Ebola Ethics – YU Torah </a:t>
            </a:r>
            <a:r>
              <a:rPr lang="en-GB" sz="1200" b="1" dirty="0" err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Mitzion</a:t>
            </a:r>
            <a:r>
              <a:rPr lang="en-GB" sz="1200" b="1" dirty="0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 – Nov</a:t>
            </a:r>
            <a:r>
              <a:rPr lang="en-GB" sz="1200" b="1" baseline="0" dirty="0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 2, 2014</a:t>
            </a:r>
            <a:endParaRPr lang="en-GB" sz="1200" b="1" dirty="0">
              <a:solidFill>
                <a:srgbClr val="FFFFCC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639" name="Rectangle 159"/>
          <p:cNvSpPr>
            <a:spLocks noChangeArrowheads="1"/>
          </p:cNvSpPr>
          <p:nvPr/>
        </p:nvSpPr>
        <p:spPr bwMode="auto">
          <a:xfrm>
            <a:off x="88900" y="6477000"/>
            <a:ext cx="368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042988" fontAlgn="base">
              <a:spcBef>
                <a:spcPct val="0"/>
              </a:spcBef>
              <a:spcAft>
                <a:spcPct val="0"/>
              </a:spcAft>
              <a:defRPr/>
            </a:pPr>
            <a:fld id="{56F83A1C-875A-460C-B448-F08AD8E01FF3}" type="slidenum">
              <a:rPr lang="en-US" sz="1700" b="1">
                <a:solidFill>
                  <a:srgbClr val="72BBE8"/>
                </a:solidFill>
                <a:latin typeface="Arial Narrow" pitchFamily="34" charset="0"/>
                <a:cs typeface="Arial" charset="0"/>
              </a:rPr>
              <a:pPr algn="r" defTabSz="104298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GB" sz="1700" b="1">
                <a:solidFill>
                  <a:srgbClr val="72BBE8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2400" b="1" baseline="1400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|</a:t>
            </a:r>
          </a:p>
        </p:txBody>
      </p:sp>
      <p:pic>
        <p:nvPicPr>
          <p:cNvPr id="1032" name="Picture 159" descr="WHO home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534400" y="6459538"/>
            <a:ext cx="16002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Action Button: Home 160">
            <a:hlinkClick r:id="" action="ppaction://noaction" highlightClick="1"/>
          </p:cNvPr>
          <p:cNvSpPr/>
          <p:nvPr/>
        </p:nvSpPr>
        <p:spPr>
          <a:xfrm>
            <a:off x="8305800" y="228600"/>
            <a:ext cx="4572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EAEAEA"/>
              </a:solidFill>
              <a:latin typeface="Centaur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697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 u="sng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 u="sng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 u="sng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 u="sng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 u="sng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ü"/>
        <a:defRPr sz="3200">
          <a:solidFill>
            <a:srgbClr val="FFFF00"/>
          </a:solidFill>
          <a:latin typeface="Times"/>
          <a:ea typeface="+mn-ea"/>
          <a:cs typeface="Time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ª"/>
        <a:defRPr sz="2800">
          <a:solidFill>
            <a:schemeClr val="tx1"/>
          </a:solidFill>
          <a:latin typeface="Times"/>
          <a:cs typeface="Time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©"/>
        <a:defRPr sz="2400">
          <a:solidFill>
            <a:schemeClr val="tx1"/>
          </a:solidFill>
          <a:latin typeface="Times"/>
          <a:cs typeface="Time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©"/>
        <a:defRPr sz="2000">
          <a:solidFill>
            <a:schemeClr val="tx1"/>
          </a:solidFill>
          <a:latin typeface="Times"/>
          <a:cs typeface="Time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©"/>
        <a:defRPr sz="2000">
          <a:solidFill>
            <a:schemeClr val="tx1"/>
          </a:solidFill>
          <a:latin typeface="Times"/>
          <a:cs typeface="Time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©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©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©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©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20" Type="http://schemas.openxmlformats.org/officeDocument/2006/relationships/diagramColors" Target="../diagrams/colors4.xml"/><Relationship Id="rId21" Type="http://schemas.microsoft.com/office/2007/relationships/diagramDrawing" Target="../diagrams/drawing4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2" Type="http://schemas.openxmlformats.org/officeDocument/2006/relationships/diagramData" Target="../diagrams/data3.xml"/><Relationship Id="rId13" Type="http://schemas.openxmlformats.org/officeDocument/2006/relationships/diagramLayout" Target="../diagrams/layout3.xml"/><Relationship Id="rId14" Type="http://schemas.openxmlformats.org/officeDocument/2006/relationships/diagramQuickStyle" Target="../diagrams/quickStyle3.xml"/><Relationship Id="rId15" Type="http://schemas.openxmlformats.org/officeDocument/2006/relationships/diagramColors" Target="../diagrams/colors3.xml"/><Relationship Id="rId16" Type="http://schemas.microsoft.com/office/2007/relationships/diagramDrawing" Target="../diagrams/drawing3.xml"/><Relationship Id="rId17" Type="http://schemas.openxmlformats.org/officeDocument/2006/relationships/diagramData" Target="../diagrams/data4.xml"/><Relationship Id="rId18" Type="http://schemas.openxmlformats.org/officeDocument/2006/relationships/diagramLayout" Target="../diagrams/layout4.xml"/><Relationship Id="rId19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3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334644"/>
            <a:ext cx="7391400" cy="4038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7200" b="1" i="0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Ebola Ethics</a:t>
            </a:r>
            <a:r>
              <a:rPr lang="en-US" sz="7200" b="1" i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br>
              <a:rPr lang="en-US" sz="7200" b="1" i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u="none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 Jew at the WHO</a:t>
            </a:r>
            <a:r>
              <a:rPr lang="en-US" sz="4000" b="1" u="none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b="1" u="none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u="none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b="1" u="none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u="none" dirty="0" smtClean="0"/>
              <a:t>Barry Pakes MD MPH FRCPC </a:t>
            </a:r>
            <a:br>
              <a:rPr lang="en-US" sz="2400" u="none" dirty="0" smtClean="0"/>
            </a:br>
            <a:r>
              <a:rPr lang="en-US" sz="2400" u="none" dirty="0" smtClean="0"/>
              <a:t>CCFP DTMH PhD</a:t>
            </a:r>
            <a:endParaRPr lang="en-US" sz="3600" u="none" dirty="0" smtClean="0"/>
          </a:p>
        </p:txBody>
      </p:sp>
    </p:spTree>
    <p:extLst>
      <p:ext uri="{BB962C8B-B14F-4D97-AF65-F5344CB8AC3E}">
        <p14:creationId xmlns:p14="http://schemas.microsoft.com/office/powerpoint/2010/main" val="3277458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5375" y="175470"/>
            <a:ext cx="5384246" cy="658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Box 4"/>
          <p:cNvSpPr txBox="1">
            <a:spLocks noChangeArrowheads="1"/>
          </p:cNvSpPr>
          <p:nvPr/>
        </p:nvSpPr>
        <p:spPr bwMode="auto">
          <a:xfrm rot="21369562">
            <a:off x="2473215" y="668395"/>
            <a:ext cx="5062823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/>
            <a:r>
              <a:rPr lang="en-CA" sz="4800" dirty="0">
                <a:solidFill>
                  <a:srgbClr val="EAEAEA"/>
                </a:solidFill>
                <a:latin typeface="Rockwell Extra Bold" pitchFamily="18" charset="0"/>
                <a:cs typeface="Arial"/>
              </a:rPr>
              <a:t>Global Health </a:t>
            </a:r>
          </a:p>
          <a:p>
            <a:pPr algn="ctr" defTabSz="914400"/>
            <a:r>
              <a:rPr lang="en-CA" sz="4800" dirty="0">
                <a:solidFill>
                  <a:srgbClr val="EAEAEA"/>
                </a:solidFill>
                <a:latin typeface="Rockwell Extra Bold" pitchFamily="18" charset="0"/>
                <a:cs typeface="Arial"/>
              </a:rPr>
              <a:t>Ethics</a:t>
            </a:r>
          </a:p>
        </p:txBody>
      </p:sp>
      <p:sp>
        <p:nvSpPr>
          <p:cNvPr id="64516" name="TextBox 5"/>
          <p:cNvSpPr txBox="1">
            <a:spLocks noChangeArrowheads="1"/>
          </p:cNvSpPr>
          <p:nvPr/>
        </p:nvSpPr>
        <p:spPr bwMode="auto">
          <a:xfrm>
            <a:off x="5450190" y="3749125"/>
            <a:ext cx="2248254" cy="738664"/>
          </a:xfrm>
          <a:prstGeom prst="rect">
            <a:avLst/>
          </a:prstGeom>
          <a:solidFill>
            <a:srgbClr val="9751CB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/>
            <a:r>
              <a:rPr lang="en-CA" sz="1600" i="1" dirty="0">
                <a:solidFill>
                  <a:srgbClr val="EAEAEA"/>
                </a:solidFill>
                <a:latin typeface="Eras Bold ITC" pitchFamily="34" charset="0"/>
                <a:cs typeface="Arial"/>
              </a:rPr>
              <a:t>Impress your friends </a:t>
            </a:r>
          </a:p>
          <a:p>
            <a:pPr defTabSz="914400"/>
            <a:r>
              <a:rPr lang="en-CA" sz="1600" i="1" dirty="0">
                <a:solidFill>
                  <a:srgbClr val="EAEAEA"/>
                </a:solidFill>
                <a:latin typeface="Eras Bold ITC" pitchFamily="34" charset="0"/>
                <a:cs typeface="Arial"/>
              </a:rPr>
              <a:t>by solving the Ebola crisis in West Africa</a:t>
            </a:r>
          </a:p>
        </p:txBody>
      </p:sp>
      <p:sp>
        <p:nvSpPr>
          <p:cNvPr id="64517" name="TextBox 6"/>
          <p:cNvSpPr txBox="1">
            <a:spLocks noChangeArrowheads="1"/>
          </p:cNvSpPr>
          <p:nvPr/>
        </p:nvSpPr>
        <p:spPr bwMode="auto">
          <a:xfrm rot="-223436">
            <a:off x="2373656" y="303657"/>
            <a:ext cx="3253336" cy="447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/>
            <a:r>
              <a:rPr lang="en-CA" sz="1400" dirty="0">
                <a:solidFill>
                  <a:srgbClr val="7030A0"/>
                </a:solidFill>
                <a:latin typeface="Rockwell Extra Bold" pitchFamily="18" charset="0"/>
                <a:cs typeface="Arial"/>
              </a:rPr>
              <a:t>Essential knowledge for any </a:t>
            </a:r>
          </a:p>
          <a:p>
            <a:pPr defTabSz="914400"/>
            <a:r>
              <a:rPr lang="en-CA" sz="1400" dirty="0">
                <a:solidFill>
                  <a:srgbClr val="7030A0"/>
                </a:solidFill>
                <a:latin typeface="Rockwell Extra Bold" pitchFamily="18" charset="0"/>
                <a:cs typeface="Arial"/>
              </a:rPr>
              <a:t>global citizen</a:t>
            </a:r>
            <a:endParaRPr lang="en-CA" sz="1100" dirty="0">
              <a:solidFill>
                <a:srgbClr val="7030A0"/>
              </a:solidFill>
              <a:latin typeface="Rockwell Extra Bold" pitchFamily="18" charset="0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5375" y="5391300"/>
            <a:ext cx="2383799" cy="120802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CA" dirty="0">
                <a:solidFill>
                  <a:srgbClr val="17118B">
                    <a:lumMod val="50000"/>
                  </a:srgbClr>
                </a:solidFill>
                <a:latin typeface="Eras Bold ITC" pitchFamily="34" charset="0"/>
                <a:cs typeface="Arial"/>
              </a:rPr>
              <a:t>Barry </a:t>
            </a:r>
            <a:r>
              <a:rPr lang="en-CA" dirty="0" smtClean="0">
                <a:solidFill>
                  <a:srgbClr val="17118B">
                    <a:lumMod val="50000"/>
                  </a:srgbClr>
                </a:solidFill>
                <a:latin typeface="Eras Bold ITC" pitchFamily="34" charset="0"/>
                <a:cs typeface="Arial"/>
              </a:rPr>
              <a:t>Pakes</a:t>
            </a:r>
          </a:p>
          <a:p>
            <a:pPr defTabSz="914400">
              <a:defRPr/>
            </a:pPr>
            <a:r>
              <a:rPr lang="en-CA" sz="1600" dirty="0" smtClean="0">
                <a:solidFill>
                  <a:srgbClr val="17118B">
                    <a:lumMod val="50000"/>
                  </a:srgbClr>
                </a:solidFill>
                <a:latin typeface="Eras Bold ITC" pitchFamily="34" charset="0"/>
                <a:cs typeface="Arial"/>
              </a:rPr>
              <a:t>MD MPH FRCPC PhD</a:t>
            </a:r>
          </a:p>
          <a:p>
            <a:pPr defTabSz="914400">
              <a:defRPr/>
            </a:pPr>
            <a:endParaRPr lang="en-CA" sz="1050" dirty="0">
              <a:solidFill>
                <a:srgbClr val="17118B">
                  <a:lumMod val="50000"/>
                </a:srgbClr>
              </a:solidFill>
              <a:latin typeface="Eras Bold ITC" pitchFamily="34" charset="0"/>
              <a:cs typeface="Arial"/>
            </a:endParaRPr>
          </a:p>
          <a:p>
            <a:pPr defTabSz="914400">
              <a:defRPr/>
            </a:pPr>
            <a:r>
              <a:rPr lang="en-CA" sz="1400" dirty="0">
                <a:solidFill>
                  <a:srgbClr val="17118B">
                    <a:lumMod val="50000"/>
                  </a:srgbClr>
                </a:solidFill>
                <a:latin typeface="Eras Bold ITC" pitchFamily="34" charset="0"/>
                <a:cs typeface="Arial"/>
              </a:rPr>
              <a:t>World Renowned Public Health Expert</a:t>
            </a:r>
          </a:p>
        </p:txBody>
      </p:sp>
      <p:sp>
        <p:nvSpPr>
          <p:cNvPr id="64519" name="TextBox 8"/>
          <p:cNvSpPr txBox="1">
            <a:spLocks noChangeArrowheads="1"/>
          </p:cNvSpPr>
          <p:nvPr/>
        </p:nvSpPr>
        <p:spPr bwMode="auto">
          <a:xfrm rot="-272587">
            <a:off x="2409953" y="4106655"/>
            <a:ext cx="2482580" cy="123110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/>
            <a:r>
              <a:rPr lang="en-CA" sz="2400" dirty="0">
                <a:solidFill>
                  <a:srgbClr val="9751CB"/>
                </a:solidFill>
                <a:latin typeface="Times"/>
                <a:cs typeface="Times"/>
              </a:rPr>
              <a:t>A Reference </a:t>
            </a:r>
          </a:p>
          <a:p>
            <a:pPr algn="ctr" defTabSz="914400"/>
            <a:r>
              <a:rPr lang="en-CA" sz="1600" dirty="0">
                <a:solidFill>
                  <a:srgbClr val="9751CB"/>
                </a:solidFill>
                <a:latin typeface="Times"/>
                <a:cs typeface="Times"/>
              </a:rPr>
              <a:t>for all </a:t>
            </a:r>
            <a:endParaRPr lang="en-CA" dirty="0">
              <a:solidFill>
                <a:srgbClr val="9751CB"/>
              </a:solidFill>
              <a:latin typeface="Times"/>
              <a:cs typeface="Times"/>
            </a:endParaRPr>
          </a:p>
          <a:p>
            <a:pPr algn="ctr" defTabSz="914400"/>
            <a:r>
              <a:rPr lang="en-CA" sz="2000" dirty="0">
                <a:solidFill>
                  <a:srgbClr val="9751CB"/>
                </a:solidFill>
                <a:latin typeface="Times"/>
                <a:cs typeface="Times"/>
              </a:rPr>
              <a:t>Global Health Practitioners!</a:t>
            </a: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5450190" y="440879"/>
            <a:ext cx="734679" cy="158635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pPr defTabSz="914400"/>
            <a:endParaRPr lang="en-US" sz="2400">
              <a:solidFill>
                <a:srgbClr val="FFFF00"/>
              </a:solidFill>
              <a:latin typeface="Times New Roman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5777689"/>
      </p:ext>
    </p:extLst>
  </p:cSld>
  <p:clrMapOvr>
    <a:masterClrMapping/>
  </p:clrMapOvr>
  <p:transition xmlns:p14="http://schemas.microsoft.com/office/powerpoint/2010/main" spd="slow">
    <p:newsfla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3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1066800"/>
            <a:ext cx="6248400" cy="5076825"/>
          </a:xfrm>
        </p:spPr>
      </p:pic>
    </p:spTree>
    <p:extLst>
      <p:ext uri="{BB962C8B-B14F-4D97-AF65-F5344CB8AC3E}">
        <p14:creationId xmlns:p14="http://schemas.microsoft.com/office/powerpoint/2010/main" val="36712250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14400"/>
            <a:ext cx="7772400" cy="746125"/>
          </a:xfrm>
        </p:spPr>
        <p:txBody>
          <a:bodyPr/>
          <a:lstStyle/>
          <a:p>
            <a:r>
              <a:rPr lang="en-US" sz="4000" u="sng" dirty="0" smtClean="0"/>
              <a:t>Pandemic </a:t>
            </a:r>
            <a:r>
              <a:rPr lang="en-US" sz="4000" u="sng" smtClean="0"/>
              <a:t>Ethics @WHO</a:t>
            </a:r>
            <a:r>
              <a:rPr lang="en-US" sz="4000" u="sng" dirty="0" smtClean="0"/>
              <a:t>: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147888"/>
            <a:ext cx="8610600" cy="4114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</a:pPr>
            <a:r>
              <a:rPr lang="en-US" sz="2800" dirty="0" smtClean="0"/>
              <a:t>1 - Prioritization of vaccines, anti-</a:t>
            </a:r>
            <a:r>
              <a:rPr lang="en-US" sz="2800" dirty="0" err="1" smtClean="0"/>
              <a:t>virals</a:t>
            </a:r>
            <a:r>
              <a:rPr lang="en-US" sz="2800" dirty="0" smtClean="0"/>
              <a:t> and medical care.</a:t>
            </a:r>
          </a:p>
          <a:p>
            <a:pPr marL="609600" indent="-609600">
              <a:lnSpc>
                <a:spcPct val="90000"/>
              </a:lnSpc>
            </a:pPr>
            <a:endParaRPr lang="en-US" sz="1000" dirty="0" smtClean="0"/>
          </a:p>
          <a:p>
            <a:pPr marL="609600" indent="-609600">
              <a:lnSpc>
                <a:spcPct val="90000"/>
              </a:lnSpc>
              <a:buNone/>
            </a:pPr>
            <a:r>
              <a:rPr lang="en-US" sz="2800" dirty="0" smtClean="0"/>
              <a:t>2 - Legitimate use of public health measures.</a:t>
            </a:r>
          </a:p>
          <a:p>
            <a:pPr marL="609600" indent="-609600">
              <a:lnSpc>
                <a:spcPct val="90000"/>
              </a:lnSpc>
            </a:pPr>
            <a:endParaRPr lang="en-US" sz="1000" dirty="0" smtClean="0"/>
          </a:p>
          <a:p>
            <a:pPr marL="609600" indent="-609600">
              <a:lnSpc>
                <a:spcPct val="90000"/>
              </a:lnSpc>
              <a:buNone/>
            </a:pPr>
            <a:r>
              <a:rPr lang="en-US" sz="2800" dirty="0" smtClean="0"/>
              <a:t>3 - Role and obligations of health care workers.</a:t>
            </a:r>
          </a:p>
          <a:p>
            <a:pPr marL="609600" indent="-609600">
              <a:lnSpc>
                <a:spcPct val="90000"/>
              </a:lnSpc>
            </a:pPr>
            <a:endParaRPr lang="en-US" sz="1000" dirty="0" smtClean="0"/>
          </a:p>
          <a:p>
            <a:pPr marL="609600" indent="-609600">
              <a:lnSpc>
                <a:spcPct val="90000"/>
              </a:lnSpc>
              <a:buNone/>
            </a:pPr>
            <a:r>
              <a:rPr lang="en-US" sz="2800" dirty="0" smtClean="0"/>
              <a:t>4 - Research, licensing, use and ownership of </a:t>
            </a:r>
            <a:r>
              <a:rPr lang="en-US" sz="2800" dirty="0" err="1" smtClean="0"/>
              <a:t>biologicals</a:t>
            </a:r>
            <a:r>
              <a:rPr lang="en-US" sz="2800" dirty="0" smtClean="0"/>
              <a:t>, 	novel therapeutic and prophylactic measures.</a:t>
            </a:r>
          </a:p>
          <a:p>
            <a:pPr marL="609600" indent="-609600">
              <a:lnSpc>
                <a:spcPct val="90000"/>
              </a:lnSpc>
            </a:pPr>
            <a:endParaRPr lang="en-US" sz="1000" dirty="0" smtClean="0"/>
          </a:p>
          <a:p>
            <a:pPr marL="609600" indent="-609600">
              <a:lnSpc>
                <a:spcPct val="90000"/>
              </a:lnSpc>
              <a:buNone/>
            </a:pPr>
            <a:r>
              <a:rPr lang="en-US" sz="2800" dirty="0" smtClean="0"/>
              <a:t>5 -Transnational issues…</a:t>
            </a:r>
          </a:p>
          <a:p>
            <a:pPr marL="609600" indent="-609600">
              <a:lnSpc>
                <a:spcPct val="90000"/>
              </a:lnSpc>
            </a:pPr>
            <a:endParaRPr lang="en-US" sz="900" dirty="0" smtClean="0"/>
          </a:p>
          <a:p>
            <a:pPr marL="609600" indent="-609600">
              <a:lnSpc>
                <a:spcPct val="90000"/>
              </a:lnSpc>
              <a:buFont typeface="Webdings" pitchFamily="18" charset="2"/>
              <a:buNone/>
            </a:pPr>
            <a:endParaRPr lang="en-US" sz="2800" dirty="0" smtClean="0"/>
          </a:p>
        </p:txBody>
      </p:sp>
      <p:sp>
        <p:nvSpPr>
          <p:cNvPr id="2" name="Oval 1"/>
          <p:cNvSpPr/>
          <p:nvPr/>
        </p:nvSpPr>
        <p:spPr>
          <a:xfrm>
            <a:off x="0" y="2591592"/>
            <a:ext cx="7772400" cy="1554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502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762000"/>
            <a:ext cx="8610600" cy="685800"/>
          </a:xfrm>
        </p:spPr>
        <p:txBody>
          <a:bodyPr/>
          <a:lstStyle/>
          <a:p>
            <a:r>
              <a:rPr lang="en-US" sz="4000" dirty="0" smtClean="0"/>
              <a:t>Pandemic Ethics: Fundamental Issues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404942"/>
            <a:ext cx="8786842" cy="397192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 How can we justify devoting scarce resources to a </a:t>
            </a:r>
            <a:r>
              <a:rPr lang="en-US" i="1" u="sng" dirty="0" smtClean="0"/>
              <a:t>potential</a:t>
            </a:r>
            <a:r>
              <a:rPr lang="en-US" sz="2400" dirty="0" smtClean="0"/>
              <a:t> pandemic?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  <a:buNone/>
            </a:pPr>
            <a:endParaRPr lang="en-US" sz="2600" dirty="0" smtClean="0"/>
          </a:p>
        </p:txBody>
      </p:sp>
      <p:pic>
        <p:nvPicPr>
          <p:cNvPr id="5" name="Picture 2" descr="C:\Users\Barry\Desktop\My Pictures\Taiwan Photos\026 Our family and the queen of mala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840" y="1857388"/>
            <a:ext cx="6000760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986872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11945"/>
            <a:ext cx="8610600" cy="685800"/>
          </a:xfrm>
        </p:spPr>
        <p:txBody>
          <a:bodyPr/>
          <a:lstStyle/>
          <a:p>
            <a:r>
              <a:rPr lang="en-US" sz="4000" dirty="0" smtClean="0"/>
              <a:t>Pandemic Ethics: Fundamental Issues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214281" y="1434570"/>
            <a:ext cx="9210435" cy="484138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 How can we justify devoting scarce resources to a </a:t>
            </a:r>
            <a:r>
              <a:rPr lang="en-US" i="1" u="sng" dirty="0" smtClean="0"/>
              <a:t>potential</a:t>
            </a:r>
            <a:r>
              <a:rPr lang="en-US" sz="2400" dirty="0" smtClean="0"/>
              <a:t> pandemic?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 What are our priorities (and how do we set them): 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Decreasing morbidity and mortality.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Minimizing social disruption.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Restricting area affected.</a:t>
            </a:r>
          </a:p>
          <a:p>
            <a:pPr lvl="2">
              <a:lnSpc>
                <a:spcPct val="80000"/>
              </a:lnSpc>
              <a:buFont typeface="Wingdings" pitchFamily="2" charset="2"/>
              <a:buNone/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 What are justifiable rationing strategies?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Social utility, need, ability to pay, previous injustice.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 Who should be making these decisions?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Politicians, scientists, the public.</a:t>
            </a:r>
          </a:p>
          <a:p>
            <a:pPr lvl="2"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 </a:t>
            </a:r>
            <a:r>
              <a:rPr lang="en-US" sz="2800" dirty="0" smtClean="0"/>
              <a:t>Based on what values: principles, processes or outcomes?</a:t>
            </a:r>
            <a:endParaRPr lang="en-US" sz="2600" dirty="0" smtClean="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 rot="20746103">
            <a:off x="966534" y="2895380"/>
            <a:ext cx="5684461" cy="451406"/>
          </a:xfrm>
          <a:prstGeom prst="rect">
            <a:avLst/>
          </a:prstGeom>
          <a:solidFill>
            <a:srgbClr val="0000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FF00"/>
                </a:solidFill>
                <a:latin typeface="Times"/>
                <a:cs typeface="Times"/>
              </a:rPr>
              <a:t>‘All of the above’ is not an option!</a:t>
            </a:r>
            <a:endParaRPr lang="en-US" sz="28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824392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  <p:bldP spid="368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06" y="1000108"/>
            <a:ext cx="5762636" cy="4114800"/>
          </a:xfrm>
        </p:spPr>
      </p:pic>
      <p:pic>
        <p:nvPicPr>
          <p:cNvPr id="83970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440" y="4436866"/>
            <a:ext cx="5500726" cy="614550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9756" y="2928934"/>
            <a:ext cx="2969961" cy="338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031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42875" y="857250"/>
            <a:ext cx="8072438" cy="500063"/>
          </a:xfrm>
        </p:spPr>
        <p:txBody>
          <a:bodyPr/>
          <a:lstStyle/>
          <a:p>
            <a:pPr eaLnBrk="1" hangingPunct="1"/>
            <a:r>
              <a:rPr lang="en-CA" dirty="0" smtClean="0"/>
              <a:t>Decision Making in Global Health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152400" y="838200"/>
            <a:ext cx="7772400" cy="6429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CA" sz="4400" i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Ethical Analysis in Global Health</a:t>
            </a:r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2680424320"/>
              </p:ext>
            </p:extLst>
          </p:nvPr>
        </p:nvGraphicFramePr>
        <p:xfrm>
          <a:off x="142844" y="1657344"/>
          <a:ext cx="8929718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2671603872"/>
              </p:ext>
            </p:extLst>
          </p:nvPr>
        </p:nvGraphicFramePr>
        <p:xfrm>
          <a:off x="-285784" y="2611446"/>
          <a:ext cx="3714776" cy="374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3" name="TextBox 22"/>
          <p:cNvSpPr txBox="1">
            <a:spLocks noChangeArrowheads="1"/>
          </p:cNvSpPr>
          <p:nvPr/>
        </p:nvSpPr>
        <p:spPr bwMode="auto">
          <a:xfrm rot="1365403">
            <a:off x="163513" y="3195429"/>
            <a:ext cx="12969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 dirty="0">
                <a:solidFill>
                  <a:schemeClr val="bg1"/>
                </a:solidFill>
                <a:latin typeface="Times"/>
                <a:cs typeface="Times"/>
              </a:rPr>
              <a:t>Imagination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 rot="-1509548">
            <a:off x="187325" y="5274261"/>
            <a:ext cx="1295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 dirty="0">
                <a:solidFill>
                  <a:schemeClr val="bg1"/>
                </a:solidFill>
                <a:latin typeface="Times"/>
                <a:cs typeface="Times"/>
              </a:rPr>
              <a:t>Awareness</a:t>
            </a: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3426242379"/>
              </p:ext>
            </p:extLst>
          </p:nvPr>
        </p:nvGraphicFramePr>
        <p:xfrm>
          <a:off x="2786050" y="2643182"/>
          <a:ext cx="3786214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357554" y="4407107"/>
            <a:ext cx="2571768" cy="307777"/>
          </a:xfrm>
          <a:prstGeom prst="rect">
            <a:avLst/>
          </a:prstGeom>
          <a:noFill/>
          <a:ln>
            <a:gradFill>
              <a:gsLst>
                <a:gs pos="0">
                  <a:schemeClr val="bg2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CA" sz="1400" b="1" spc="300" dirty="0">
                <a:latin typeface="Arial" charset="0"/>
                <a:cs typeface="Arial" charset="0"/>
              </a:rPr>
              <a:t>CRITICAL THINKING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6143625" y="4214813"/>
            <a:ext cx="214313" cy="571500"/>
          </a:xfrm>
          <a:prstGeom prst="rightArrow">
            <a:avLst/>
          </a:prstGeom>
          <a:gradFill>
            <a:gsLst>
              <a:gs pos="0">
                <a:srgbClr val="FFFF00"/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</p:txBody>
      </p:sp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2486325698"/>
              </p:ext>
            </p:extLst>
          </p:nvPr>
        </p:nvGraphicFramePr>
        <p:xfrm>
          <a:off x="6215074" y="3397264"/>
          <a:ext cx="3286148" cy="2389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2" name="Right Arrow 11"/>
          <p:cNvSpPr/>
          <p:nvPr/>
        </p:nvSpPr>
        <p:spPr>
          <a:xfrm>
            <a:off x="3071813" y="4214813"/>
            <a:ext cx="214312" cy="571500"/>
          </a:xfrm>
          <a:prstGeom prst="rightArrow">
            <a:avLst/>
          </a:prstGeom>
          <a:gradFill>
            <a:gsLst>
              <a:gs pos="0">
                <a:srgbClr val="FFFF00"/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</p:txBody>
      </p:sp>
      <p:sp>
        <p:nvSpPr>
          <p:cNvPr id="13" name="Right Arrow 12"/>
          <p:cNvSpPr/>
          <p:nvPr/>
        </p:nvSpPr>
        <p:spPr>
          <a:xfrm>
            <a:off x="1357313" y="4214813"/>
            <a:ext cx="214312" cy="571500"/>
          </a:xfrm>
          <a:prstGeom prst="rightArrow">
            <a:avLst/>
          </a:prstGeom>
          <a:gradFill>
            <a:gsLst>
              <a:gs pos="0">
                <a:srgbClr val="FFFF00"/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</p:txBody>
      </p:sp>
      <p:sp>
        <p:nvSpPr>
          <p:cNvPr id="15" name="Rounded Rectangle 14"/>
          <p:cNvSpPr/>
          <p:nvPr/>
        </p:nvSpPr>
        <p:spPr>
          <a:xfrm rot="20805352">
            <a:off x="3662363" y="2586038"/>
            <a:ext cx="2071687" cy="642937"/>
          </a:xfrm>
          <a:prstGeom prst="roundRect">
            <a:avLst/>
          </a:prstGeom>
          <a:solidFill>
            <a:srgbClr val="C00000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 rot="20805352">
            <a:off x="3805238" y="2663538"/>
            <a:ext cx="1785937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ETHICS</a:t>
            </a:r>
          </a:p>
        </p:txBody>
      </p:sp>
      <p:sp>
        <p:nvSpPr>
          <p:cNvPr id="17" name="Right Arrow 16"/>
          <p:cNvSpPr/>
          <p:nvPr/>
        </p:nvSpPr>
        <p:spPr>
          <a:xfrm rot="2470449">
            <a:off x="5053887" y="3595858"/>
            <a:ext cx="1247279" cy="237787"/>
          </a:xfrm>
          <a:prstGeom prst="rightArrow">
            <a:avLst>
              <a:gd name="adj1" fmla="val 47196"/>
              <a:gd name="adj2" fmla="val 50000"/>
            </a:avLst>
          </a:prstGeom>
          <a:gradFill>
            <a:gsLst>
              <a:gs pos="14000">
                <a:srgbClr val="C00000">
                  <a:alpha val="79000"/>
                </a:srgbClr>
              </a:gs>
              <a:gs pos="100000">
                <a:srgbClr val="9CB86E"/>
              </a:gs>
              <a:gs pos="80000">
                <a:srgbClr val="156B13"/>
              </a:gs>
            </a:gsLst>
            <a:lin ang="7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18" name="Right Arrow 17"/>
          <p:cNvSpPr/>
          <p:nvPr/>
        </p:nvSpPr>
        <p:spPr>
          <a:xfrm rot="8022532">
            <a:off x="3049842" y="3726986"/>
            <a:ext cx="1115491" cy="218432"/>
          </a:xfrm>
          <a:prstGeom prst="rightArrow">
            <a:avLst/>
          </a:prstGeom>
          <a:gradFill>
            <a:gsLst>
              <a:gs pos="14000">
                <a:srgbClr val="C00000">
                  <a:alpha val="79000"/>
                </a:srgbClr>
              </a:gs>
              <a:gs pos="100000">
                <a:srgbClr val="9CB86E"/>
              </a:gs>
              <a:gs pos="80000">
                <a:srgbClr val="156B13"/>
              </a:gs>
            </a:gsLst>
            <a:lin ang="7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19" name="Right Arrow 18"/>
          <p:cNvSpPr/>
          <p:nvPr/>
        </p:nvSpPr>
        <p:spPr>
          <a:xfrm rot="5191099">
            <a:off x="4513666" y="3571386"/>
            <a:ext cx="545294" cy="109963"/>
          </a:xfrm>
          <a:prstGeom prst="rightArrow">
            <a:avLst/>
          </a:prstGeom>
          <a:gradFill>
            <a:gsLst>
              <a:gs pos="14000">
                <a:srgbClr val="C00000">
                  <a:alpha val="79000"/>
                </a:srgbClr>
              </a:gs>
              <a:gs pos="100000">
                <a:srgbClr val="9CB86E"/>
              </a:gs>
              <a:gs pos="80000">
                <a:srgbClr val="156B13"/>
              </a:gs>
            </a:gsLst>
            <a:lin ang="7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20" name="Right Arrow 19"/>
          <p:cNvSpPr/>
          <p:nvPr/>
        </p:nvSpPr>
        <p:spPr>
          <a:xfrm rot="1537750">
            <a:off x="5737584" y="3301759"/>
            <a:ext cx="2112063" cy="254483"/>
          </a:xfrm>
          <a:prstGeom prst="rightArrow">
            <a:avLst>
              <a:gd name="adj1" fmla="val 47196"/>
              <a:gd name="adj2" fmla="val 50000"/>
            </a:avLst>
          </a:prstGeom>
          <a:gradFill>
            <a:gsLst>
              <a:gs pos="14000">
                <a:srgbClr val="C00000">
                  <a:alpha val="79000"/>
                </a:srgbClr>
              </a:gs>
              <a:gs pos="100000">
                <a:srgbClr val="9CB86E"/>
              </a:gs>
              <a:gs pos="80000">
                <a:srgbClr val="156B13"/>
              </a:gs>
            </a:gsLst>
            <a:lin ang="7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26" name="Right Arrow 25"/>
          <p:cNvSpPr/>
          <p:nvPr/>
        </p:nvSpPr>
        <p:spPr>
          <a:xfrm rot="8847300">
            <a:off x="1545664" y="3454159"/>
            <a:ext cx="2112063" cy="254483"/>
          </a:xfrm>
          <a:prstGeom prst="rightArrow">
            <a:avLst>
              <a:gd name="adj1" fmla="val 47196"/>
              <a:gd name="adj2" fmla="val 50000"/>
            </a:avLst>
          </a:prstGeom>
          <a:gradFill>
            <a:gsLst>
              <a:gs pos="14000">
                <a:srgbClr val="C00000">
                  <a:alpha val="79000"/>
                </a:srgbClr>
              </a:gs>
              <a:gs pos="100000">
                <a:srgbClr val="9CB86E"/>
              </a:gs>
              <a:gs pos="80000">
                <a:srgbClr val="156B13"/>
              </a:gs>
            </a:gsLst>
            <a:lin ang="7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52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Graphic spid="21" grpId="0">
        <p:bldAsOne/>
      </p:bldGraphic>
      <p:bldGraphic spid="22" grpId="0">
        <p:bldAsOne/>
      </p:bldGraphic>
      <p:bldP spid="23" grpId="0"/>
      <p:bldP spid="24" grpId="0"/>
      <p:bldGraphic spid="25" grpId="0">
        <p:bldAsOne/>
      </p:bldGraphic>
      <p:bldP spid="31" grpId="0" animBg="1"/>
      <p:bldGraphic spid="32" grpId="0">
        <p:bldAsOne/>
      </p:bldGraphic>
      <p:bldP spid="12" grpId="0" animBg="1"/>
      <p:bldP spid="13" grpId="0" animBg="1"/>
      <p:bldP spid="15" grpId="0" animBg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936104"/>
            <a:ext cx="9039672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5" name="TextBox 1"/>
          <p:cNvSpPr txBox="1"/>
          <p:nvPr/>
        </p:nvSpPr>
        <p:spPr>
          <a:xfrm>
            <a:off x="914400" y="2667000"/>
            <a:ext cx="3048000" cy="776288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20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PERCENT who AGREE </a:t>
            </a:r>
          </a:p>
          <a:p>
            <a:pPr>
              <a:defRPr/>
            </a:pPr>
            <a:r>
              <a:rPr lang="en-CA" sz="20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or STRONGLY AGREE</a:t>
            </a:r>
            <a:endParaRPr lang="en-CA" sz="2000" i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8424" y="116632"/>
            <a:ext cx="648072" cy="55446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CA" sz="2000" b="1" spc="600" dirty="0" smtClean="0">
                <a:latin typeface="Times"/>
                <a:cs typeface="Times"/>
              </a:rPr>
              <a:t>International</a:t>
            </a:r>
            <a:endParaRPr lang="en-CA" sz="2000" b="1" spc="6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6979600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371600" y="1524000"/>
            <a:ext cx="6324600" cy="4876800"/>
          </a:xfrm>
          <a:prstGeom prst="ellipse">
            <a:avLst/>
          </a:prstGeom>
          <a:solidFill>
            <a:schemeClr val="accent6">
              <a:lumMod val="50000"/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"/>
                <a:cs typeface="Times"/>
              </a:rPr>
              <a:t>Global Health Ethics</a:t>
            </a:r>
          </a:p>
        </p:txBody>
      </p:sp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0" y="657225"/>
            <a:ext cx="7772400" cy="942975"/>
          </a:xfrm>
        </p:spPr>
        <p:txBody>
          <a:bodyPr/>
          <a:lstStyle/>
          <a:p>
            <a:pPr eaLnBrk="1" hangingPunct="1"/>
            <a:r>
              <a:rPr lang="en-CA" dirty="0" smtClean="0"/>
              <a:t>The Context of Most Issues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0370733"/>
              </p:ext>
            </p:extLst>
          </p:nvPr>
        </p:nvGraphicFramePr>
        <p:xfrm>
          <a:off x="609600" y="24384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773" name="Picture 2" descr="http://www.comhs.org/community/hospital_pic-dem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9263" y="4572000"/>
            <a:ext cx="2344737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 descr="http://medicine.ucsd.edu/clinicalmed/cardiac-auscultatio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00" y="4572000"/>
            <a:ext cx="193675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4" descr="http://www.wspha.org/images/Public%20Health%20Logo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50" y="1447800"/>
            <a:ext cx="14668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4281488" y="4076700"/>
            <a:ext cx="5000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60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3781425" y="4505325"/>
            <a:ext cx="1428750" cy="1714500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3852863" y="4933950"/>
            <a:ext cx="12858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000" b="1" dirty="0">
                <a:solidFill>
                  <a:schemeClr val="bg2"/>
                </a:solidFill>
                <a:latin typeface="+mj-lt"/>
                <a:cs typeface="Arial" charset="0"/>
              </a:rPr>
              <a:t>Research Ethics</a:t>
            </a:r>
          </a:p>
        </p:txBody>
      </p:sp>
    </p:spTree>
    <p:extLst>
      <p:ext uri="{BB962C8B-B14F-4D97-AF65-F5344CB8AC3E}">
        <p14:creationId xmlns:p14="http://schemas.microsoft.com/office/powerpoint/2010/main" val="416763749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207954" y="-34383"/>
            <a:ext cx="8832358" cy="1428760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  <a:scene3d>
            <a:camera prst="perspectiveRelaxedModerately"/>
            <a:lightRig rig="soft" dir="t"/>
          </a:scene3d>
          <a:sp3d>
            <a:bevelT prst="relaxedInset"/>
            <a:bevelB prst="relaxedInset"/>
          </a:sp3d>
        </p:spPr>
        <p:txBody>
          <a:bodyPr lIns="82915" tIns="41457" rIns="82915" bIns="41457" anchor="ctr"/>
          <a:lstStyle/>
          <a:p>
            <a:pPr algn="ctr" defTabSz="829151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CA" kern="1200" dirty="0">
              <a:solidFill>
                <a:sysClr val="window" lastClr="FFFFFF"/>
              </a:solidFill>
              <a:latin typeface="Book Antiqua"/>
              <a:ea typeface="+mn-ea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8391" y="162441"/>
            <a:ext cx="8929687" cy="1022350"/>
          </a:xfrm>
          <a:prstGeom prst="rect">
            <a:avLst/>
          </a:prstGeom>
          <a:noFill/>
        </p:spPr>
        <p:txBody>
          <a:bodyPr wrap="square" lIns="82915" tIns="41457" rIns="82915" bIns="41457">
            <a:spAutoFit/>
          </a:bodyPr>
          <a:lstStyle/>
          <a:p>
            <a:pPr algn="ctr" defTabSz="829151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900" kern="1200" spc="272" dirty="0">
                <a:solidFill>
                  <a:prstClr val="black"/>
                </a:solidFill>
                <a:latin typeface="Book Antiqua"/>
                <a:ea typeface="+mn-ea"/>
                <a:cs typeface="Arial" pitchFamily="34" charset="0"/>
              </a:rPr>
              <a:t>Public Health Analytical Reasoning Tool</a:t>
            </a:r>
          </a:p>
          <a:p>
            <a:pPr algn="ctr" defTabSz="829151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200" kern="1200" dirty="0">
                <a:solidFill>
                  <a:prstClr val="black"/>
                </a:solidFill>
                <a:latin typeface="Book Antiqua"/>
                <a:ea typeface="+mn-ea"/>
                <a:cs typeface="Arial" pitchFamily="34" charset="0"/>
              </a:rPr>
              <a:t>An Integrated Approach for Ethics in Public Health Practice</a:t>
            </a:r>
          </a:p>
          <a:p>
            <a:pPr algn="ctr" defTabSz="829151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1000" kern="1200" dirty="0">
                <a:solidFill>
                  <a:prstClr val="black"/>
                </a:solidFill>
                <a:latin typeface="Book Antiqua"/>
                <a:ea typeface="+mn-ea"/>
                <a:cs typeface="Arial" pitchFamily="34" charset="0"/>
              </a:rPr>
              <a:t>© Barry N. Pakes MD MPH FRCP(C) </a:t>
            </a:r>
            <a:r>
              <a:rPr lang="en-CA" sz="1000" kern="1200" dirty="0" smtClean="0">
                <a:solidFill>
                  <a:prstClr val="black"/>
                </a:solidFill>
                <a:latin typeface="Book Antiqua"/>
                <a:ea typeface="+mn-ea"/>
                <a:cs typeface="Arial" pitchFamily="34" charset="0"/>
              </a:rPr>
              <a:t>PhD</a:t>
            </a:r>
            <a:endParaRPr lang="en-CA" sz="1000" kern="1200" dirty="0">
              <a:solidFill>
                <a:prstClr val="black"/>
              </a:solidFill>
              <a:latin typeface="Book Antiqua"/>
              <a:ea typeface="+mn-ea"/>
              <a:cs typeface="Arial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 rot="-1817870">
            <a:off x="95867" y="1877332"/>
            <a:ext cx="2326766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CA" sz="4400" b="1" kern="1200" dirty="0">
                <a:solidFill>
                  <a:srgbClr val="FFFFFF"/>
                </a:solidFill>
                <a:latin typeface="Times"/>
                <a:ea typeface="+mn-ea"/>
                <a:cs typeface="Times"/>
              </a:rPr>
              <a:t>PHART</a:t>
            </a:r>
          </a:p>
        </p:txBody>
      </p:sp>
    </p:spTree>
    <p:extLst>
      <p:ext uri="{BB962C8B-B14F-4D97-AF65-F5344CB8AC3E}">
        <p14:creationId xmlns:p14="http://schemas.microsoft.com/office/powerpoint/2010/main" val="12942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29 at 2.45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1" y="832494"/>
            <a:ext cx="8254433" cy="5516577"/>
          </a:xfrm>
          <a:prstGeom prst="rect">
            <a:avLst/>
          </a:prstGeom>
        </p:spPr>
      </p:pic>
      <p:sp useBgFill="1">
        <p:nvSpPr>
          <p:cNvPr id="5" name="Rectangle 4"/>
          <p:cNvSpPr/>
          <p:nvPr/>
        </p:nvSpPr>
        <p:spPr>
          <a:xfrm>
            <a:off x="460191" y="832494"/>
            <a:ext cx="8254433" cy="437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326" b="14326"/>
          <a:stretch>
            <a:fillRect/>
          </a:stretch>
        </p:blipFill>
        <p:spPr>
          <a:xfrm>
            <a:off x="0" y="0"/>
            <a:ext cx="9144000" cy="6934200"/>
          </a:xfrm>
        </p:spPr>
      </p:pic>
      <p:sp>
        <p:nvSpPr>
          <p:cNvPr id="5" name="Teardrop 4"/>
          <p:cNvSpPr/>
          <p:nvPr/>
        </p:nvSpPr>
        <p:spPr>
          <a:xfrm rot="5135567" flipH="1">
            <a:off x="1168358" y="5664884"/>
            <a:ext cx="792627" cy="774436"/>
          </a:xfrm>
          <a:prstGeom prst="teardrop">
            <a:avLst>
              <a:gd name="adj" fmla="val 200000"/>
            </a:avLst>
          </a:prstGeom>
          <a:solidFill>
            <a:srgbClr val="6B0B0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"/>
              <a:cs typeface="Times"/>
            </a:endParaRPr>
          </a:p>
        </p:txBody>
      </p:sp>
      <p:sp>
        <p:nvSpPr>
          <p:cNvPr id="6" name="Teardrop 5"/>
          <p:cNvSpPr/>
          <p:nvPr/>
        </p:nvSpPr>
        <p:spPr>
          <a:xfrm rot="18727370">
            <a:off x="4198731" y="5652847"/>
            <a:ext cx="792627" cy="774436"/>
          </a:xfrm>
          <a:prstGeom prst="teardrop">
            <a:avLst>
              <a:gd name="adj" fmla="val 200000"/>
            </a:avLst>
          </a:prstGeom>
          <a:solidFill>
            <a:srgbClr val="6B0B0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"/>
              <a:cs typeface="Times"/>
            </a:endParaRPr>
          </a:p>
        </p:txBody>
      </p:sp>
      <p:sp>
        <p:nvSpPr>
          <p:cNvPr id="7" name="Teardrop 6"/>
          <p:cNvSpPr/>
          <p:nvPr/>
        </p:nvSpPr>
        <p:spPr>
          <a:xfrm rot="4301410" flipH="1">
            <a:off x="2379247" y="4412671"/>
            <a:ext cx="935376" cy="870573"/>
          </a:xfrm>
          <a:prstGeom prst="teardrop">
            <a:avLst>
              <a:gd name="adj" fmla="val 200000"/>
            </a:avLst>
          </a:prstGeom>
          <a:solidFill>
            <a:schemeClr val="accent6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"/>
              <a:cs typeface="Times"/>
            </a:endParaRPr>
          </a:p>
        </p:txBody>
      </p:sp>
      <p:sp>
        <p:nvSpPr>
          <p:cNvPr id="8" name="Teardrop 7"/>
          <p:cNvSpPr/>
          <p:nvPr/>
        </p:nvSpPr>
        <p:spPr>
          <a:xfrm rot="17138653">
            <a:off x="5815818" y="4381514"/>
            <a:ext cx="829531" cy="819577"/>
          </a:xfrm>
          <a:prstGeom prst="teardrop">
            <a:avLst>
              <a:gd name="adj" fmla="val 200000"/>
            </a:avLst>
          </a:prstGeom>
          <a:solidFill>
            <a:schemeClr val="accent6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"/>
              <a:cs typeface="Times"/>
            </a:endParaRPr>
          </a:p>
        </p:txBody>
      </p:sp>
      <p:sp>
        <p:nvSpPr>
          <p:cNvPr id="9" name="Teardrop 8"/>
          <p:cNvSpPr/>
          <p:nvPr/>
        </p:nvSpPr>
        <p:spPr>
          <a:xfrm rot="16464433">
            <a:off x="6857358" y="5676480"/>
            <a:ext cx="792627" cy="774436"/>
          </a:xfrm>
          <a:prstGeom prst="teardrop">
            <a:avLst>
              <a:gd name="adj" fmla="val 200000"/>
            </a:avLst>
          </a:prstGeom>
          <a:solidFill>
            <a:srgbClr val="6B0B0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"/>
              <a:cs typeface="Times"/>
            </a:endParaRPr>
          </a:p>
        </p:txBody>
      </p:sp>
      <p:sp>
        <p:nvSpPr>
          <p:cNvPr id="10" name="Teardrop 9"/>
          <p:cNvSpPr/>
          <p:nvPr/>
        </p:nvSpPr>
        <p:spPr>
          <a:xfrm rot="11864510">
            <a:off x="6249679" y="1435158"/>
            <a:ext cx="647700" cy="609600"/>
          </a:xfrm>
          <a:prstGeom prst="teardrop">
            <a:avLst>
              <a:gd name="adj" fmla="val 200000"/>
            </a:avLst>
          </a:prstGeom>
          <a:solidFill>
            <a:srgbClr val="35436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"/>
              <a:cs typeface="Times"/>
            </a:endParaRPr>
          </a:p>
        </p:txBody>
      </p:sp>
      <p:sp>
        <p:nvSpPr>
          <p:cNvPr id="11" name="Teardrop 10"/>
          <p:cNvSpPr/>
          <p:nvPr/>
        </p:nvSpPr>
        <p:spPr>
          <a:xfrm rot="18794246">
            <a:off x="4234849" y="3945275"/>
            <a:ext cx="647700" cy="609600"/>
          </a:xfrm>
          <a:prstGeom prst="teardrop">
            <a:avLst>
              <a:gd name="adj" fmla="val 200000"/>
            </a:avLst>
          </a:prstGeom>
          <a:solidFill>
            <a:srgbClr val="35436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"/>
              <a:cs typeface="Times"/>
            </a:endParaRPr>
          </a:p>
        </p:txBody>
      </p:sp>
      <p:sp>
        <p:nvSpPr>
          <p:cNvPr id="12" name="Teardrop 11"/>
          <p:cNvSpPr/>
          <p:nvPr/>
        </p:nvSpPr>
        <p:spPr>
          <a:xfrm rot="15601161">
            <a:off x="6771137" y="3112296"/>
            <a:ext cx="723813" cy="706760"/>
          </a:xfrm>
          <a:prstGeom prst="teardrop">
            <a:avLst>
              <a:gd name="adj" fmla="val 200000"/>
            </a:avLst>
          </a:prstGeom>
          <a:solidFill>
            <a:srgbClr val="35436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"/>
              <a:cs typeface="Times"/>
            </a:endParaRPr>
          </a:p>
        </p:txBody>
      </p:sp>
      <p:sp>
        <p:nvSpPr>
          <p:cNvPr id="13" name="Teardrop 12"/>
          <p:cNvSpPr/>
          <p:nvPr/>
        </p:nvSpPr>
        <p:spPr>
          <a:xfrm rot="378992">
            <a:off x="1383900" y="3169933"/>
            <a:ext cx="868096" cy="666030"/>
          </a:xfrm>
          <a:prstGeom prst="teardrop">
            <a:avLst>
              <a:gd name="adj" fmla="val 200000"/>
            </a:avLst>
          </a:prstGeom>
          <a:solidFill>
            <a:srgbClr val="35436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"/>
              <a:cs typeface="Times"/>
            </a:endParaRPr>
          </a:p>
        </p:txBody>
      </p:sp>
      <p:sp>
        <p:nvSpPr>
          <p:cNvPr id="14" name="Teardrop 13"/>
          <p:cNvSpPr/>
          <p:nvPr/>
        </p:nvSpPr>
        <p:spPr>
          <a:xfrm rot="4330236">
            <a:off x="1721145" y="1473594"/>
            <a:ext cx="647700" cy="609600"/>
          </a:xfrm>
          <a:prstGeom prst="teardrop">
            <a:avLst>
              <a:gd name="adj" fmla="val 200000"/>
            </a:avLst>
          </a:prstGeom>
          <a:solidFill>
            <a:srgbClr val="35436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"/>
              <a:cs typeface="Time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9512" y="-122185"/>
            <a:ext cx="8792017" cy="1390945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  <a:scene3d>
            <a:camera prst="perspectiveRelaxedModerately"/>
            <a:lightRig rig="soft" dir="t"/>
          </a:scene3d>
          <a:sp3d>
            <a:bevelT prst="relaxedInset"/>
            <a:bevelB prst="relaxedInset"/>
          </a:sp3d>
        </p:spPr>
        <p:txBody>
          <a:bodyPr lIns="82915" tIns="41457" rIns="82915" bIns="41457" anchor="ctr"/>
          <a:lstStyle/>
          <a:p>
            <a:pPr algn="ctr" defTabSz="829151">
              <a:defRPr/>
            </a:pPr>
            <a:endParaRPr lang="en-CA" kern="0" dirty="0">
              <a:solidFill>
                <a:sysClr val="window" lastClr="FFFFFF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3" y="41151"/>
            <a:ext cx="8715375" cy="1099386"/>
          </a:xfrm>
          <a:prstGeom prst="rect">
            <a:avLst/>
          </a:prstGeom>
          <a:noFill/>
        </p:spPr>
        <p:txBody>
          <a:bodyPr lIns="82915" tIns="41457" rIns="82915" bIns="41457">
            <a:spAutoFit/>
          </a:bodyPr>
          <a:lstStyle/>
          <a:p>
            <a:pPr algn="ctr" defTabSz="829151">
              <a:defRPr/>
            </a:pPr>
            <a:r>
              <a:rPr lang="en-CA" sz="3200" spc="272" dirty="0" smtClean="0">
                <a:solidFill>
                  <a:prstClr val="black"/>
                </a:solidFill>
                <a:latin typeface="Times"/>
                <a:cs typeface="Times"/>
              </a:rPr>
              <a:t>Global </a:t>
            </a:r>
            <a:r>
              <a:rPr lang="en-CA" sz="3200" spc="272" dirty="0">
                <a:solidFill>
                  <a:prstClr val="black"/>
                </a:solidFill>
                <a:latin typeface="Times"/>
                <a:cs typeface="Times"/>
              </a:rPr>
              <a:t>Health Ethical Reflection Matrix</a:t>
            </a:r>
            <a:endParaRPr lang="en-CA" sz="300" dirty="0">
              <a:solidFill>
                <a:prstClr val="black"/>
              </a:solidFill>
              <a:latin typeface="Times"/>
              <a:cs typeface="Times"/>
            </a:endParaRPr>
          </a:p>
          <a:p>
            <a:pPr algn="ctr" defTabSz="829151">
              <a:defRPr/>
            </a:pPr>
            <a:r>
              <a:rPr lang="en-CA" dirty="0">
                <a:solidFill>
                  <a:prstClr val="black"/>
                </a:solidFill>
                <a:latin typeface="Times"/>
                <a:cs typeface="Times"/>
              </a:rPr>
              <a:t>An Integrated Approach to Ethical Decision-Making in </a:t>
            </a:r>
            <a:r>
              <a:rPr lang="en-CA" dirty="0" smtClean="0">
                <a:solidFill>
                  <a:prstClr val="black"/>
                </a:solidFill>
                <a:latin typeface="Times"/>
                <a:cs typeface="Times"/>
              </a:rPr>
              <a:t>Public Health Practice</a:t>
            </a:r>
            <a:endParaRPr lang="en-CA" dirty="0">
              <a:solidFill>
                <a:prstClr val="black"/>
              </a:solidFill>
              <a:latin typeface="Times"/>
              <a:cs typeface="Times"/>
            </a:endParaRPr>
          </a:p>
          <a:p>
            <a:pPr algn="ctr" defTabSz="829151">
              <a:defRPr/>
            </a:pPr>
            <a:endParaRPr lang="en-CA" sz="500" dirty="0">
              <a:solidFill>
                <a:prstClr val="black"/>
              </a:solidFill>
              <a:latin typeface="Times"/>
              <a:cs typeface="Times"/>
            </a:endParaRPr>
          </a:p>
          <a:p>
            <a:pPr algn="ctr" defTabSz="829151">
              <a:defRPr/>
            </a:pPr>
            <a:r>
              <a:rPr lang="en-CA" sz="1100" dirty="0">
                <a:solidFill>
                  <a:prstClr val="black"/>
                </a:solidFill>
                <a:latin typeface="Times"/>
                <a:cs typeface="Times"/>
              </a:rPr>
              <a:t>© Barry N. Pakes MD MPH </a:t>
            </a:r>
            <a:r>
              <a:rPr lang="en-CA" sz="1100" dirty="0" smtClean="0">
                <a:solidFill>
                  <a:prstClr val="black"/>
                </a:solidFill>
                <a:latin typeface="Times"/>
                <a:cs typeface="Times"/>
              </a:rPr>
              <a:t>FRCPC </a:t>
            </a:r>
            <a:r>
              <a:rPr lang="en-CA" sz="1100" dirty="0">
                <a:solidFill>
                  <a:prstClr val="black"/>
                </a:solidFill>
                <a:latin typeface="Times"/>
                <a:cs typeface="Times"/>
              </a:rPr>
              <a:t>PhD (c)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657600" y="3652949"/>
            <a:ext cx="1850504" cy="1142999"/>
          </a:xfrm>
          <a:prstGeom prst="roundRect">
            <a:avLst>
              <a:gd name="adj" fmla="val 24097"/>
            </a:avLst>
          </a:prstGeom>
          <a:solidFill>
            <a:srgbClr val="475A8D">
              <a:lumMod val="75000"/>
              <a:alpha val="84000"/>
            </a:srgbClr>
          </a:soli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soft" dir="t"/>
          </a:scene3d>
          <a:sp3d>
            <a:bevelT prst="relaxedInset"/>
            <a:bevelB prst="relaxedInset"/>
          </a:sp3d>
        </p:spPr>
        <p:txBody>
          <a:bodyPr lIns="82915" tIns="41457" rIns="82915" bIns="41457" anchor="ctr"/>
          <a:lstStyle/>
          <a:p>
            <a:pPr algn="ctr" defTabSz="829151">
              <a:defRPr/>
            </a:pPr>
            <a:r>
              <a:rPr lang="en-CA" sz="3200" kern="0" dirty="0">
                <a:solidFill>
                  <a:prstClr val="white"/>
                </a:solidFill>
                <a:latin typeface="Times"/>
                <a:cs typeface="Times"/>
              </a:rPr>
              <a:t>MORAL LOCUS</a:t>
            </a:r>
          </a:p>
        </p:txBody>
      </p:sp>
      <p:sp>
        <p:nvSpPr>
          <p:cNvPr id="18" name="Oval 17"/>
          <p:cNvSpPr/>
          <p:nvPr/>
        </p:nvSpPr>
        <p:spPr>
          <a:xfrm>
            <a:off x="2699792" y="1573560"/>
            <a:ext cx="3692624" cy="2007840"/>
          </a:xfrm>
          <a:prstGeom prst="ellipse">
            <a:avLst/>
          </a:prstGeom>
          <a:solidFill>
            <a:srgbClr val="C0654C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"/>
              <a:cs typeface="Time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71800" y="1665355"/>
            <a:ext cx="3124200" cy="1660805"/>
          </a:xfrm>
          <a:prstGeom prst="roundRect">
            <a:avLst/>
          </a:prstGeom>
          <a:solidFill>
            <a:srgbClr val="637F26">
              <a:alpha val="76863"/>
            </a:srgbClr>
          </a:soli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  <a:scene3d>
            <a:camera prst="perspectiveRelaxedModerately"/>
            <a:lightRig rig="soft" dir="t"/>
          </a:scene3d>
          <a:sp3d>
            <a:bevelT prst="relaxedInset"/>
            <a:bevelB prst="relaxedInset"/>
          </a:sp3d>
        </p:spPr>
        <p:txBody>
          <a:bodyPr lIns="82915" tIns="41457" rIns="82915" bIns="41457" anchor="ctr"/>
          <a:lstStyle/>
          <a:p>
            <a:pPr algn="ctr" defTabSz="829151">
              <a:defRPr/>
            </a:pPr>
            <a:r>
              <a:rPr lang="en-CA" sz="4400" kern="0" dirty="0">
                <a:solidFill>
                  <a:prstClr val="white"/>
                </a:solidFill>
                <a:latin typeface="Times"/>
                <a:cs typeface="Times"/>
              </a:rPr>
              <a:t>DECISION</a:t>
            </a:r>
            <a:br>
              <a:rPr lang="en-CA" sz="4400" kern="0" dirty="0">
                <a:solidFill>
                  <a:prstClr val="white"/>
                </a:solidFill>
                <a:latin typeface="Times"/>
                <a:cs typeface="Times"/>
              </a:rPr>
            </a:br>
            <a:r>
              <a:rPr lang="en-CA" sz="4400" kern="0" dirty="0">
                <a:solidFill>
                  <a:prstClr val="white"/>
                </a:solidFill>
                <a:latin typeface="Times"/>
                <a:cs typeface="Times"/>
              </a:rPr>
              <a:t>MAKER</a:t>
            </a:r>
          </a:p>
        </p:txBody>
      </p:sp>
      <p:sp>
        <p:nvSpPr>
          <p:cNvPr id="20" name="Trapezoid 19"/>
          <p:cNvSpPr/>
          <p:nvPr/>
        </p:nvSpPr>
        <p:spPr>
          <a:xfrm>
            <a:off x="7104464" y="3952049"/>
            <a:ext cx="1908388" cy="696151"/>
          </a:xfrm>
          <a:prstGeom prst="trapezoid">
            <a:avLst>
              <a:gd name="adj" fmla="val 27239"/>
            </a:avLst>
          </a:prstGeom>
          <a:solidFill>
            <a:srgbClr val="FFC000">
              <a:alpha val="47000"/>
            </a:srgbClr>
          </a:solidFill>
          <a:ln>
            <a:solidFill>
              <a:srgbClr val="FFCC00">
                <a:alpha val="1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15" tIns="41457" rIns="82915" bIns="41457" anchor="ctr"/>
          <a:lstStyle/>
          <a:p>
            <a:pPr algn="ctr"/>
            <a:endParaRPr lang="en-US" b="1" u="sng" dirty="0">
              <a:solidFill>
                <a:prstClr val="white"/>
              </a:solidFill>
              <a:latin typeface="Times"/>
              <a:cs typeface="Time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259329" y="4191000"/>
            <a:ext cx="157310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200992" y="4419600"/>
            <a:ext cx="1725425" cy="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rapezoid 22"/>
          <p:cNvSpPr/>
          <p:nvPr/>
        </p:nvSpPr>
        <p:spPr>
          <a:xfrm>
            <a:off x="3733800" y="4800600"/>
            <a:ext cx="1739839" cy="685800"/>
          </a:xfrm>
          <a:prstGeom prst="trapezoid">
            <a:avLst>
              <a:gd name="adj" fmla="val 27239"/>
            </a:avLst>
          </a:prstGeom>
          <a:solidFill>
            <a:srgbClr val="FFC000">
              <a:alpha val="47000"/>
            </a:srgbClr>
          </a:solidFill>
          <a:ln>
            <a:solidFill>
              <a:srgbClr val="FFCC00">
                <a:alpha val="1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15" tIns="41457" rIns="82915" bIns="41457" anchor="ctr"/>
          <a:lstStyle/>
          <a:p>
            <a:pPr algn="ctr"/>
            <a:endParaRPr lang="en-US" b="1" u="sng" dirty="0">
              <a:solidFill>
                <a:prstClr val="white"/>
              </a:solidFill>
              <a:latin typeface="Times"/>
              <a:cs typeface="Time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840976" y="5029200"/>
            <a:ext cx="1476164" cy="237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10000" y="5257800"/>
            <a:ext cx="157914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apezoid 25"/>
          <p:cNvSpPr/>
          <p:nvPr/>
        </p:nvSpPr>
        <p:spPr>
          <a:xfrm>
            <a:off x="423012" y="4000195"/>
            <a:ext cx="1618692" cy="690452"/>
          </a:xfrm>
          <a:prstGeom prst="trapezoid">
            <a:avLst>
              <a:gd name="adj" fmla="val 27239"/>
            </a:avLst>
          </a:prstGeom>
          <a:solidFill>
            <a:srgbClr val="FFC000">
              <a:alpha val="47000"/>
            </a:srgbClr>
          </a:solidFill>
          <a:ln>
            <a:solidFill>
              <a:srgbClr val="FFCC00">
                <a:alpha val="1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15" tIns="41457" rIns="82915" bIns="41457" anchor="ctr"/>
          <a:lstStyle/>
          <a:p>
            <a:pPr algn="ctr"/>
            <a:endParaRPr lang="en-US" b="1" u="sng" dirty="0">
              <a:solidFill>
                <a:prstClr val="white"/>
              </a:solidFill>
              <a:latin typeface="Times"/>
              <a:cs typeface="Time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99212" y="4233446"/>
            <a:ext cx="141719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99212" y="4462046"/>
            <a:ext cx="1486508" cy="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apezoid 28"/>
          <p:cNvSpPr/>
          <p:nvPr/>
        </p:nvSpPr>
        <p:spPr>
          <a:xfrm>
            <a:off x="7189911" y="2205149"/>
            <a:ext cx="1523053" cy="690452"/>
          </a:xfrm>
          <a:prstGeom prst="trapezoid">
            <a:avLst>
              <a:gd name="adj" fmla="val 27239"/>
            </a:avLst>
          </a:prstGeom>
          <a:solidFill>
            <a:srgbClr val="FFC000">
              <a:alpha val="47000"/>
            </a:srgbClr>
          </a:solidFill>
          <a:ln>
            <a:solidFill>
              <a:srgbClr val="FFCC00">
                <a:alpha val="1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15" tIns="41457" rIns="82915" bIns="41457" anchor="ctr"/>
          <a:lstStyle/>
          <a:p>
            <a:pPr algn="ctr"/>
            <a:endParaRPr lang="en-US" b="1" u="sng" dirty="0">
              <a:solidFill>
                <a:prstClr val="white"/>
              </a:solidFill>
              <a:latin typeface="Times"/>
              <a:cs typeface="Time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7342312" y="2438400"/>
            <a:ext cx="12835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266112" y="2667000"/>
            <a:ext cx="13748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rapezoid 31"/>
          <p:cNvSpPr/>
          <p:nvPr/>
        </p:nvSpPr>
        <p:spPr>
          <a:xfrm>
            <a:off x="533400" y="2190563"/>
            <a:ext cx="1600200" cy="705037"/>
          </a:xfrm>
          <a:prstGeom prst="trapezoid">
            <a:avLst>
              <a:gd name="adj" fmla="val 27239"/>
            </a:avLst>
          </a:prstGeom>
          <a:solidFill>
            <a:srgbClr val="FFC000">
              <a:alpha val="47000"/>
            </a:srgbClr>
          </a:solidFill>
          <a:ln>
            <a:solidFill>
              <a:srgbClr val="FFCC00">
                <a:alpha val="1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15" tIns="41457" rIns="82915" bIns="41457" anchor="ctr"/>
          <a:lstStyle/>
          <a:p>
            <a:pPr algn="ctr"/>
            <a:endParaRPr lang="en-US" b="1" u="sng" dirty="0">
              <a:solidFill>
                <a:prstClr val="white"/>
              </a:solidFill>
              <a:latin typeface="Times"/>
              <a:cs typeface="Time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85800" y="2438400"/>
            <a:ext cx="1295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09600" y="2667000"/>
            <a:ext cx="1447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362209" y="2133600"/>
            <a:ext cx="1278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LOCAL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66112" y="2362200"/>
            <a:ext cx="1496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REGIONAL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52587" y="2590800"/>
            <a:ext cx="1449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GLOBAL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934200" y="3886200"/>
            <a:ext cx="2243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INDIVIDUALS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48488" y="4343400"/>
            <a:ext cx="2243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POPULATIONS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19872" y="4724400"/>
            <a:ext cx="2243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AGENTS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19872" y="4953000"/>
            <a:ext cx="2243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ACTIONS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81400" y="5181600"/>
            <a:ext cx="2041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CONSEQUENCES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5024" y="3928646"/>
            <a:ext cx="1558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IMMEDIATE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9212" y="4157246"/>
            <a:ext cx="1558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SHORT-TERM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9212" y="4385846"/>
            <a:ext cx="1558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LONG-TERM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934200" y="4114800"/>
            <a:ext cx="2243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INSTITUTIONS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09600" y="2133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PRINCIPLES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99960" y="2590800"/>
            <a:ext cx="1457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OUTCOMES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9960" y="2362200"/>
            <a:ext cx="1457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"/>
                <a:cs typeface="Times"/>
              </a:rPr>
              <a:t>PROCESSES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057400" y="4509120"/>
            <a:ext cx="1684877" cy="82488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u="sng" dirty="0">
                <a:solidFill>
                  <a:prstClr val="white"/>
                </a:solidFill>
                <a:latin typeface="Times"/>
                <a:cs typeface="Times"/>
              </a:rPr>
              <a:t>STAKEHOLDERS</a:t>
            </a:r>
          </a:p>
          <a:p>
            <a:pPr algn="ctr"/>
            <a:r>
              <a:rPr lang="en-US" sz="1100" dirty="0">
                <a:solidFill>
                  <a:prstClr val="white"/>
                </a:solidFill>
                <a:latin typeface="Times"/>
                <a:cs typeface="Times"/>
              </a:rPr>
              <a:t>TARGET </a:t>
            </a:r>
          </a:p>
          <a:p>
            <a:pPr algn="ctr"/>
            <a:r>
              <a:rPr lang="en-US" sz="1100" dirty="0">
                <a:solidFill>
                  <a:prstClr val="white"/>
                </a:solidFill>
                <a:latin typeface="Times"/>
                <a:cs typeface="Times"/>
              </a:rPr>
              <a:t>FUNDER</a:t>
            </a:r>
          </a:p>
          <a:p>
            <a:pPr algn="ctr"/>
            <a:r>
              <a:rPr lang="en-US" sz="1100" dirty="0">
                <a:solidFill>
                  <a:prstClr val="white"/>
                </a:solidFill>
                <a:latin typeface="Times"/>
                <a:cs typeface="Times"/>
              </a:rPr>
              <a:t>IMPLEMENTER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520587" y="4483859"/>
            <a:ext cx="1427677" cy="850141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u="sng" dirty="0">
                <a:solidFill>
                  <a:prstClr val="white"/>
                </a:solidFill>
                <a:latin typeface="Times"/>
                <a:cs typeface="Times"/>
              </a:rPr>
              <a:t>EVIDENCE</a:t>
            </a:r>
          </a:p>
          <a:p>
            <a:pPr algn="ctr"/>
            <a:r>
              <a:rPr lang="en-US" sz="1100" dirty="0">
                <a:solidFill>
                  <a:prstClr val="white"/>
                </a:solidFill>
                <a:latin typeface="Times"/>
                <a:cs typeface="Times"/>
              </a:rPr>
              <a:t>CERTAINTY</a:t>
            </a:r>
          </a:p>
          <a:p>
            <a:pPr algn="ctr"/>
            <a:r>
              <a:rPr lang="en-US" sz="1100" dirty="0">
                <a:solidFill>
                  <a:prstClr val="white"/>
                </a:solidFill>
                <a:latin typeface="Times"/>
                <a:cs typeface="Times"/>
              </a:rPr>
              <a:t>CONSENSUS</a:t>
            </a:r>
          </a:p>
          <a:p>
            <a:pPr algn="ctr"/>
            <a:r>
              <a:rPr lang="en-US" sz="1100" dirty="0">
                <a:solidFill>
                  <a:prstClr val="white"/>
                </a:solidFill>
                <a:latin typeface="Times"/>
                <a:cs typeface="Times"/>
              </a:rPr>
              <a:t>CONJECTURE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81000" y="1295400"/>
            <a:ext cx="1958752" cy="854440"/>
          </a:xfrm>
          <a:prstGeom prst="roundRect">
            <a:avLst>
              <a:gd name="adj" fmla="val 24097"/>
            </a:avLst>
          </a:prstGeom>
          <a:solidFill>
            <a:srgbClr val="35436A">
              <a:alpha val="83922"/>
            </a:srgbClr>
          </a:soli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soft" dir="t"/>
          </a:scene3d>
          <a:sp3d>
            <a:bevelT prst="relaxedInset"/>
            <a:bevelB prst="relaxedInset"/>
          </a:sp3d>
        </p:spPr>
        <p:txBody>
          <a:bodyPr lIns="82915" tIns="41457" rIns="82915" bIns="41457" anchor="ctr"/>
          <a:lstStyle/>
          <a:p>
            <a:pPr algn="ctr" defTabSz="829151">
              <a:defRPr/>
            </a:pPr>
            <a:r>
              <a:rPr lang="en-CA" sz="3200" kern="0" dirty="0">
                <a:solidFill>
                  <a:prstClr val="white"/>
                </a:solidFill>
                <a:latin typeface="Times"/>
                <a:cs typeface="Times"/>
              </a:rPr>
              <a:t>VALUES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259432" y="2895601"/>
            <a:ext cx="2026568" cy="1142999"/>
          </a:xfrm>
          <a:prstGeom prst="roundRect">
            <a:avLst>
              <a:gd name="adj" fmla="val 24097"/>
            </a:avLst>
          </a:prstGeom>
          <a:solidFill>
            <a:srgbClr val="475A8D">
              <a:lumMod val="75000"/>
              <a:alpha val="84000"/>
            </a:srgbClr>
          </a:soli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soft" dir="t"/>
          </a:scene3d>
          <a:sp3d>
            <a:bevelT prst="relaxedInset"/>
            <a:bevelB prst="relaxedInset"/>
          </a:sp3d>
        </p:spPr>
        <p:txBody>
          <a:bodyPr lIns="82915" tIns="41457" rIns="82915" bIns="41457" anchor="ctr"/>
          <a:lstStyle/>
          <a:p>
            <a:pPr algn="ctr" defTabSz="829151">
              <a:defRPr/>
            </a:pPr>
            <a:r>
              <a:rPr lang="en-CA" sz="3200" kern="0" dirty="0">
                <a:solidFill>
                  <a:prstClr val="white"/>
                </a:solidFill>
                <a:latin typeface="Times"/>
                <a:cs typeface="Times"/>
              </a:rPr>
              <a:t>TIME</a:t>
            </a:r>
          </a:p>
          <a:p>
            <a:pPr algn="ctr" defTabSz="829151">
              <a:defRPr/>
            </a:pPr>
            <a:r>
              <a:rPr lang="en-CA" sz="3200" kern="0" dirty="0">
                <a:solidFill>
                  <a:prstClr val="white"/>
                </a:solidFill>
                <a:latin typeface="Times"/>
                <a:cs typeface="Times"/>
              </a:rPr>
              <a:t>FRAME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849108" y="2819400"/>
            <a:ext cx="2218692" cy="1142999"/>
          </a:xfrm>
          <a:prstGeom prst="roundRect">
            <a:avLst>
              <a:gd name="adj" fmla="val 24097"/>
            </a:avLst>
          </a:prstGeom>
          <a:solidFill>
            <a:srgbClr val="475A8D">
              <a:lumMod val="75000"/>
              <a:alpha val="84000"/>
            </a:srgbClr>
          </a:soli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soft" dir="t"/>
          </a:scene3d>
          <a:sp3d>
            <a:bevelT prst="relaxedInset"/>
            <a:bevelB prst="relaxedInset"/>
          </a:sp3d>
        </p:spPr>
        <p:txBody>
          <a:bodyPr lIns="82915" tIns="41457" rIns="82915" bIns="41457" anchor="ctr"/>
          <a:lstStyle/>
          <a:p>
            <a:pPr algn="ctr" defTabSz="829151">
              <a:defRPr/>
            </a:pPr>
            <a:r>
              <a:rPr lang="en-CA" sz="3200" kern="0" dirty="0">
                <a:solidFill>
                  <a:prstClr val="white"/>
                </a:solidFill>
                <a:latin typeface="Times"/>
                <a:cs typeface="Times"/>
              </a:rPr>
              <a:t>DUTY CONTEXT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336196" y="1268760"/>
            <a:ext cx="2664296" cy="860188"/>
          </a:xfrm>
          <a:prstGeom prst="roundRect">
            <a:avLst>
              <a:gd name="adj" fmla="val 24097"/>
            </a:avLst>
          </a:prstGeom>
          <a:solidFill>
            <a:srgbClr val="475A8D">
              <a:lumMod val="75000"/>
              <a:alpha val="84000"/>
            </a:srgbClr>
          </a:soli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soft" dir="t"/>
          </a:scene3d>
          <a:sp3d>
            <a:bevelT prst="relaxedInset"/>
            <a:bevelB prst="relaxedInset"/>
          </a:sp3d>
        </p:spPr>
        <p:txBody>
          <a:bodyPr lIns="82915" tIns="41457" rIns="82915" bIns="41457" anchor="ctr"/>
          <a:lstStyle/>
          <a:p>
            <a:pPr algn="ctr" defTabSz="829151">
              <a:defRPr/>
            </a:pPr>
            <a:r>
              <a:rPr lang="en-CA" sz="3200" kern="0" dirty="0">
                <a:solidFill>
                  <a:prstClr val="white"/>
                </a:solidFill>
                <a:latin typeface="Times"/>
                <a:cs typeface="Times"/>
              </a:rPr>
              <a:t>PROXIMITY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19608" y="5562600"/>
            <a:ext cx="2547392" cy="919264"/>
          </a:xfrm>
          <a:prstGeom prst="roundRect">
            <a:avLst>
              <a:gd name="adj" fmla="val 24097"/>
            </a:avLst>
          </a:prstGeom>
          <a:solidFill>
            <a:srgbClr val="811321"/>
          </a:soli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soft" dir="t"/>
          </a:scene3d>
          <a:sp3d>
            <a:bevelT prst="relaxedInset"/>
            <a:bevelB prst="relaxedInset"/>
          </a:sp3d>
        </p:spPr>
        <p:txBody>
          <a:bodyPr lIns="82915" tIns="41457" rIns="82915" bIns="41457" anchor="ctr"/>
          <a:lstStyle/>
          <a:p>
            <a:pPr algn="ctr" defTabSz="829151">
              <a:defRPr/>
            </a:pPr>
            <a:r>
              <a:rPr lang="en-CA" sz="2400" kern="0" spc="300" dirty="0">
                <a:solidFill>
                  <a:prstClr val="white"/>
                </a:solidFill>
                <a:latin typeface="Times"/>
                <a:cs typeface="Times"/>
              </a:rPr>
              <a:t>Innovative</a:t>
            </a:r>
          </a:p>
          <a:p>
            <a:pPr algn="ctr" defTabSz="829151">
              <a:defRPr/>
            </a:pPr>
            <a:r>
              <a:rPr lang="en-CA" sz="2400" kern="0" spc="300" dirty="0">
                <a:solidFill>
                  <a:prstClr val="white"/>
                </a:solidFill>
                <a:latin typeface="Times"/>
                <a:cs typeface="Times"/>
              </a:rPr>
              <a:t>Alternatives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407111" y="4838440"/>
            <a:ext cx="29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Times"/>
                <a:cs typeface="Times"/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724128" y="2801543"/>
            <a:ext cx="29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Times"/>
                <a:cs typeface="Times"/>
              </a:rPr>
              <a:t>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40776" y="1763524"/>
            <a:ext cx="29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Times"/>
                <a:cs typeface="Times"/>
              </a:rPr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531543" y="4849996"/>
            <a:ext cx="29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Times"/>
                <a:cs typeface="Times"/>
              </a:rPr>
              <a:t>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987024" y="3505200"/>
            <a:ext cx="29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Times"/>
                <a:cs typeface="Times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362200" y="6031468"/>
            <a:ext cx="29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Times"/>
                <a:cs typeface="Times"/>
              </a:rPr>
              <a:t>9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20072" y="4293096"/>
            <a:ext cx="29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Times"/>
                <a:cs typeface="Times"/>
              </a:rPr>
              <a:t>6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737520" y="1691516"/>
            <a:ext cx="29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Times"/>
                <a:cs typeface="Times"/>
              </a:rPr>
              <a:t>8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763000" y="3505200"/>
            <a:ext cx="29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Times"/>
                <a:cs typeface="Times"/>
              </a:rPr>
              <a:t>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344736" y="5562600"/>
            <a:ext cx="2646864" cy="919264"/>
          </a:xfrm>
          <a:prstGeom prst="roundRect">
            <a:avLst>
              <a:gd name="adj" fmla="val 24097"/>
            </a:avLst>
          </a:prstGeom>
          <a:solidFill>
            <a:srgbClr val="811321"/>
          </a:soli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soft" dir="t"/>
          </a:scene3d>
          <a:sp3d>
            <a:bevelT prst="relaxedInset"/>
            <a:bevelB prst="relaxedInset"/>
          </a:sp3d>
        </p:spPr>
        <p:txBody>
          <a:bodyPr lIns="82915" tIns="41457" rIns="82915" bIns="41457" anchor="ctr"/>
          <a:lstStyle/>
          <a:p>
            <a:pPr algn="ctr" defTabSz="829151">
              <a:defRPr/>
            </a:pPr>
            <a:r>
              <a:rPr lang="en-CA" sz="2400" kern="0" spc="300" dirty="0">
                <a:solidFill>
                  <a:prstClr val="white"/>
                </a:solidFill>
                <a:latin typeface="Times"/>
                <a:cs typeface="Times"/>
              </a:rPr>
              <a:t>Undesirable Consequences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3276456" y="5562600"/>
            <a:ext cx="2591688" cy="919264"/>
          </a:xfrm>
          <a:prstGeom prst="roundRect">
            <a:avLst>
              <a:gd name="adj" fmla="val 24097"/>
            </a:avLst>
          </a:prstGeom>
          <a:solidFill>
            <a:srgbClr val="811321"/>
          </a:soli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soft" dir="t"/>
          </a:scene3d>
          <a:sp3d>
            <a:bevelT prst="relaxedInset"/>
            <a:bevelB prst="relaxedInset"/>
          </a:sp3d>
        </p:spPr>
        <p:txBody>
          <a:bodyPr lIns="82915" tIns="41457" rIns="82915" bIns="41457" anchor="ctr"/>
          <a:lstStyle/>
          <a:p>
            <a:pPr algn="ctr" defTabSz="829151">
              <a:defRPr/>
            </a:pPr>
            <a:r>
              <a:rPr lang="en-CA" sz="2400" kern="0" spc="300" dirty="0">
                <a:solidFill>
                  <a:prstClr val="white"/>
                </a:solidFill>
                <a:latin typeface="Times"/>
                <a:cs typeface="Times"/>
              </a:rPr>
              <a:t>Opportunity Costs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458688" y="6019800"/>
            <a:ext cx="55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Times"/>
                <a:cs typeface="Times"/>
              </a:rPr>
              <a:t>10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666728" y="6019800"/>
            <a:ext cx="55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Times"/>
                <a:cs typeface="Time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8823776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6" grpId="0" animBg="1"/>
      <p:bldP spid="29" grpId="0" animBg="1"/>
      <p:bldP spid="32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 animBg="1"/>
      <p:bldP spid="54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 animBg="1"/>
      <p:bldP spid="71" grpId="0" animBg="1"/>
      <p:bldP spid="72" grpId="0"/>
      <p:bldP spid="7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Who decides?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7029472" cy="4114800"/>
          </a:xfrm>
        </p:spPr>
        <p:txBody>
          <a:bodyPr/>
          <a:lstStyle/>
          <a:p>
            <a:r>
              <a:rPr lang="en-CA" dirty="0" smtClean="0"/>
              <a:t> Medical Officer of Health?</a:t>
            </a:r>
          </a:p>
          <a:p>
            <a:r>
              <a:rPr lang="en-CA" dirty="0" smtClean="0"/>
              <a:t> Expert group?</a:t>
            </a:r>
          </a:p>
          <a:p>
            <a:r>
              <a:rPr lang="en-CA" dirty="0" smtClean="0"/>
              <a:t> Ethicists? (Rabbis/Imam/Priest)</a:t>
            </a:r>
          </a:p>
          <a:p>
            <a:r>
              <a:rPr lang="en-CA" dirty="0" smtClean="0"/>
              <a:t> The Mayor?</a:t>
            </a:r>
          </a:p>
          <a:p>
            <a:r>
              <a:rPr lang="en-CA" dirty="0" smtClean="0"/>
              <a:t> The people? </a:t>
            </a:r>
            <a:r>
              <a:rPr lang="en-CA" sz="2400" dirty="0" smtClean="0"/>
              <a:t>(a subset of ‘the people’)</a:t>
            </a:r>
            <a:endParaRPr lang="en-CA" dirty="0" smtClean="0"/>
          </a:p>
          <a:p>
            <a:r>
              <a:rPr lang="en-CA" dirty="0" smtClean="0"/>
              <a:t> A third party?</a:t>
            </a:r>
            <a:endParaRPr lang="en-CA" dirty="0"/>
          </a:p>
        </p:txBody>
      </p:sp>
      <p:pic>
        <p:nvPicPr>
          <p:cNvPr id="4" name="Picture 5" descr="ethics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71740">
            <a:off x="6385985" y="1268013"/>
            <a:ext cx="1959858" cy="25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69111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mtClean="0"/>
              <a:t>SHOC Room</a:t>
            </a:r>
          </a:p>
        </p:txBody>
      </p:sp>
      <p:pic>
        <p:nvPicPr>
          <p:cNvPr id="37891" name="Picture 4" descr="17 - Lower SHOC ro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" y="6096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WHO decides?</a:t>
            </a:r>
            <a:endParaRPr lang="en-US" sz="28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49400068"/>
      </p:ext>
    </p:extLst>
  </p:cSld>
  <p:clrMapOvr>
    <a:masterClrMapping/>
  </p:clrMapOvr>
  <p:transition xmlns:p14="http://schemas.microsoft.com/office/powerpoint/2010/main" spd="slow">
    <p:cover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90" y="734536"/>
            <a:ext cx="9699542" cy="1143000"/>
          </a:xfrm>
        </p:spPr>
        <p:txBody>
          <a:bodyPr/>
          <a:lstStyle/>
          <a:p>
            <a:r>
              <a:rPr lang="en-US" dirty="0" smtClean="0"/>
              <a:t>Who gets vaccine, anti-</a:t>
            </a:r>
            <a:r>
              <a:rPr lang="en-US" dirty="0" err="1" smtClean="0"/>
              <a:t>virals</a:t>
            </a:r>
            <a:r>
              <a:rPr lang="en-US" dirty="0" smtClean="0"/>
              <a:t>, PPE?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Traditional Priority Setting…</a:t>
            </a:r>
          </a:p>
          <a:p>
            <a:pPr lvl="1"/>
            <a:r>
              <a:rPr lang="en-US" dirty="0" smtClean="0"/>
              <a:t>Titanic is sinking…who do you save?</a:t>
            </a:r>
          </a:p>
          <a:p>
            <a:pPr lvl="1"/>
            <a:r>
              <a:rPr lang="en-US" u="sng" dirty="0" smtClean="0"/>
              <a:t>In theory</a:t>
            </a:r>
            <a:r>
              <a:rPr lang="en-US" dirty="0" smtClean="0"/>
              <a:t>: Women and Children:</a:t>
            </a:r>
          </a:p>
          <a:p>
            <a:pPr lvl="2"/>
            <a:r>
              <a:rPr lang="en-US" dirty="0" smtClean="0"/>
              <a:t>Kids - Maximizing PYLL</a:t>
            </a:r>
          </a:p>
          <a:p>
            <a:pPr lvl="2"/>
            <a:r>
              <a:rPr lang="en-US" dirty="0" smtClean="0"/>
              <a:t>Women - Maximizing number of people on earth</a:t>
            </a:r>
          </a:p>
          <a:p>
            <a:pPr lvl="2"/>
            <a:r>
              <a:rPr lang="en-US" dirty="0" smtClean="0"/>
              <a:t>Both – Fundamentally vulnerable</a:t>
            </a:r>
          </a:p>
          <a:p>
            <a:pPr lvl="1"/>
            <a:r>
              <a:rPr lang="en-US" u="sng" dirty="0" smtClean="0"/>
              <a:t>In practice</a:t>
            </a:r>
            <a:r>
              <a:rPr lang="en-US" dirty="0" smtClean="0"/>
              <a:t>: </a:t>
            </a:r>
            <a:r>
              <a:rPr lang="en-US" dirty="0" err="1" smtClean="0"/>
              <a:t>Priviledged</a:t>
            </a:r>
            <a:endParaRPr lang="en-US" dirty="0" smtClean="0"/>
          </a:p>
          <a:p>
            <a:pPr lvl="2"/>
            <a:r>
              <a:rPr lang="en-US" dirty="0" smtClean="0"/>
              <a:t>Males, rich, politically powerful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493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56" y="476924"/>
            <a:ext cx="7772400" cy="1143000"/>
          </a:xfrm>
        </p:spPr>
        <p:txBody>
          <a:bodyPr/>
          <a:lstStyle/>
          <a:p>
            <a:r>
              <a:rPr lang="en-US" dirty="0" err="1" smtClean="0"/>
              <a:t>Panflu</a:t>
            </a:r>
            <a:r>
              <a:rPr lang="en-US" dirty="0" smtClean="0"/>
              <a:t> vaccine ranking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671861"/>
              </p:ext>
            </p:extLst>
          </p:nvPr>
        </p:nvGraphicFramePr>
        <p:xfrm>
          <a:off x="152400" y="1619923"/>
          <a:ext cx="8839200" cy="4963040"/>
        </p:xfrm>
        <a:graphic>
          <a:graphicData uri="http://schemas.openxmlformats.org/drawingml/2006/table">
            <a:tbl>
              <a:tblPr/>
              <a:tblGrid>
                <a:gridCol w="6405876"/>
                <a:gridCol w="881350"/>
                <a:gridCol w="594394"/>
                <a:gridCol w="957580"/>
              </a:tblGrid>
              <a:tr h="7558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ysClr val="windowText" lastClr="000000"/>
                          </a:solidFill>
                          <a:latin typeface="+mj-lt"/>
                        </a:rPr>
                        <a:t>Answer Options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ysClr val="windowText" lastClr="000000"/>
                          </a:solidFill>
                          <a:latin typeface="+mj-lt"/>
                        </a:rPr>
                        <a:t>1-2 (Highest Priority)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ysClr val="windowText" lastClr="000000"/>
                          </a:solidFill>
                          <a:latin typeface="+mj-lt"/>
                        </a:rPr>
                        <a:t>3 to 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ysClr val="windowText" lastClr="000000"/>
                          </a:solidFill>
                          <a:latin typeface="+mj-lt"/>
                        </a:rPr>
                        <a:t>6-7 (Lowest Priority)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9F7"/>
                    </a:solidFill>
                  </a:tcPr>
                </a:tc>
              </a:tr>
              <a:tr h="6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To </a:t>
                      </a:r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those who are most AT RISK OF DYING from influenza complications. (</a:t>
                      </a:r>
                      <a:r>
                        <a:rPr lang="en-US" sz="2000" b="0" i="0" u="none" strike="noStrike" dirty="0" err="1">
                          <a:solidFill>
                            <a:sysClr val="windowText" lastClr="000000"/>
                          </a:solidFill>
                          <a:latin typeface="+mj-lt"/>
                        </a:rPr>
                        <a:t>eg</a:t>
                      </a:r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: pregnant, </a:t>
                      </a:r>
                      <a:r>
                        <a:rPr lang="en-US" sz="2000" b="0" i="0" u="none" strike="noStrike" dirty="0" err="1">
                          <a:solidFill>
                            <a:sysClr val="windowText" lastClr="000000"/>
                          </a:solidFill>
                          <a:latin typeface="+mj-lt"/>
                        </a:rPr>
                        <a:t>comorbidities</a:t>
                      </a:r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, elderly)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81%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19%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latin typeface="+mj-lt"/>
                        </a:rPr>
                        <a:t>0%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6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To </a:t>
                      </a:r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those who are most ESSENTIAL IN COMBATTING THE PANDEMIC. (</a:t>
                      </a:r>
                      <a:r>
                        <a:rPr lang="en-US" sz="2000" b="0" i="0" u="none" strike="noStrike" dirty="0" err="1">
                          <a:solidFill>
                            <a:sysClr val="windowText" lastClr="000000"/>
                          </a:solidFill>
                          <a:latin typeface="+mj-lt"/>
                        </a:rPr>
                        <a:t>eg</a:t>
                      </a:r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: </a:t>
                      </a:r>
                      <a:r>
                        <a:rPr lang="en-US" sz="20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nurses, doctors, Public health, logistics)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62%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38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latin typeface="+mj-lt"/>
                        </a:rPr>
                        <a:t>0%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6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To </a:t>
                      </a:r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those most AT RISK OF EXPOSURE AND ILLNESS. (</a:t>
                      </a:r>
                      <a:r>
                        <a:rPr lang="en-US" sz="2000" b="0" i="0" u="none" strike="noStrike" dirty="0" err="1">
                          <a:solidFill>
                            <a:sysClr val="windowText" lastClr="000000"/>
                          </a:solidFill>
                          <a:latin typeface="+mj-lt"/>
                        </a:rPr>
                        <a:t>eg</a:t>
                      </a:r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: childcare workers)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46%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54%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latin typeface="+mj-lt"/>
                        </a:rPr>
                        <a:t>0%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6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To </a:t>
                      </a:r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those who are most ESSENTIAL FOR THE FUNCTIONING OF SOCIETY. (</a:t>
                      </a:r>
                      <a:r>
                        <a:rPr lang="en-US" sz="2000" b="0" i="0" u="none" strike="noStrike" dirty="0" err="1">
                          <a:solidFill>
                            <a:sysClr val="windowText" lastClr="000000"/>
                          </a:solidFill>
                          <a:latin typeface="+mj-lt"/>
                        </a:rPr>
                        <a:t>eg</a:t>
                      </a:r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: police, politicians)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latin typeface="+mj-lt"/>
                        </a:rPr>
                        <a:t>12%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76%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latin typeface="+mj-lt"/>
                        </a:rPr>
                        <a:t>12%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6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To those who have suffered a prior INJUSTICE. </a:t>
                      </a:r>
                    </a:p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(</a:t>
                      </a:r>
                      <a:r>
                        <a:rPr lang="en-US" sz="2000" b="0" i="0" u="none" strike="noStrike" dirty="0" err="1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eg</a:t>
                      </a:r>
                      <a:r>
                        <a:rPr lang="en-US" sz="20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: poor, refugees)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latin typeface="+mj-lt"/>
                        </a:rPr>
                        <a:t>0%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56%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44%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29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To </a:t>
                      </a:r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those who can PAY for the vaccine.(</a:t>
                      </a:r>
                      <a:r>
                        <a:rPr lang="en-US" sz="2000" b="0" i="0" u="none" strike="noStrike" dirty="0" err="1">
                          <a:solidFill>
                            <a:sysClr val="windowText" lastClr="000000"/>
                          </a:solidFill>
                          <a:latin typeface="+mj-lt"/>
                        </a:rPr>
                        <a:t>eg:wealthy</a:t>
                      </a:r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0%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48%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52%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2902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Your extended family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0%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9%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+mj-lt"/>
                        </a:rPr>
                        <a:t>91%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610120" y="1619924"/>
            <a:ext cx="2459246" cy="49889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9104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Vaccine Priority Groups</a:t>
            </a:r>
          </a:p>
        </p:txBody>
      </p:sp>
      <p:pic>
        <p:nvPicPr>
          <p:cNvPr id="8499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905000"/>
            <a:ext cx="8458200" cy="4478338"/>
          </a:xfrm>
        </p:spPr>
      </p:pic>
      <p:sp>
        <p:nvSpPr>
          <p:cNvPr id="4" name="Oval 3"/>
          <p:cNvSpPr/>
          <p:nvPr/>
        </p:nvSpPr>
        <p:spPr>
          <a:xfrm>
            <a:off x="357158" y="3214686"/>
            <a:ext cx="1000132" cy="500066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Oval 4"/>
          <p:cNvSpPr/>
          <p:nvPr/>
        </p:nvSpPr>
        <p:spPr>
          <a:xfrm>
            <a:off x="1214414" y="3714752"/>
            <a:ext cx="1214446" cy="500066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747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346313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 rot="20005369">
            <a:off x="74929" y="2788135"/>
            <a:ext cx="2100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oper Black"/>
                <a:cs typeface="Cooper Black"/>
              </a:rPr>
              <a:t>Younger/Female</a:t>
            </a:r>
            <a:endParaRPr lang="en-US" sz="2400" dirty="0">
              <a:solidFill>
                <a:schemeClr val="bg1"/>
              </a:solidFill>
              <a:latin typeface="Cooper Black"/>
              <a:cs typeface="Cooper Black"/>
            </a:endParaRPr>
          </a:p>
        </p:txBody>
      </p:sp>
      <p:sp>
        <p:nvSpPr>
          <p:cNvPr id="6" name="TextBox 5"/>
          <p:cNvSpPr txBox="1"/>
          <p:nvPr/>
        </p:nvSpPr>
        <p:spPr>
          <a:xfrm rot="20005369">
            <a:off x="220909" y="1817047"/>
            <a:ext cx="2100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oper Black"/>
                <a:cs typeface="Cooper Black"/>
              </a:rPr>
              <a:t>Older/Male</a:t>
            </a:r>
            <a:endParaRPr lang="en-US" sz="2400" dirty="0">
              <a:solidFill>
                <a:schemeClr val="bg1"/>
              </a:solidFill>
              <a:latin typeface="Cooper Black"/>
              <a:cs typeface="Cooper Black"/>
            </a:endParaRPr>
          </a:p>
        </p:txBody>
      </p:sp>
      <p:sp>
        <p:nvSpPr>
          <p:cNvPr id="7" name="TextBox 6"/>
          <p:cNvSpPr txBox="1"/>
          <p:nvPr/>
        </p:nvSpPr>
        <p:spPr>
          <a:xfrm rot="20005369">
            <a:off x="455929" y="4033084"/>
            <a:ext cx="2100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oper Black"/>
                <a:cs typeface="Cooper Black"/>
              </a:rPr>
              <a:t>PH Nurses</a:t>
            </a:r>
            <a:endParaRPr lang="en-US" sz="2400" dirty="0">
              <a:solidFill>
                <a:schemeClr val="bg1"/>
              </a:solidFill>
              <a:latin typeface="Cooper Black"/>
              <a:cs typeface="Cooper Black"/>
            </a:endParaRPr>
          </a:p>
        </p:txBody>
      </p:sp>
      <p:sp>
        <p:nvSpPr>
          <p:cNvPr id="8" name="TextBox 7"/>
          <p:cNvSpPr txBox="1"/>
          <p:nvPr/>
        </p:nvSpPr>
        <p:spPr>
          <a:xfrm rot="20005369">
            <a:off x="573286" y="5019904"/>
            <a:ext cx="264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oper Black"/>
                <a:cs typeface="Cooper Black"/>
              </a:rPr>
              <a:t>PH Inspectors</a:t>
            </a:r>
            <a:endParaRPr lang="en-US" sz="2400" dirty="0">
              <a:solidFill>
                <a:schemeClr val="bg1"/>
              </a:solidFill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val="118388457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2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cal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0"/>
            <a:ext cx="6646863" cy="6665913"/>
          </a:xfrm>
        </p:spPr>
      </p:pic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33400" y="4191000"/>
            <a:ext cx="36576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PRINCIPLES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 rot="-730064">
            <a:off x="3124200" y="1676400"/>
            <a:ext cx="2890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PROCESSES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4648200" y="3429000"/>
            <a:ext cx="4038600" cy="941388"/>
          </a:xfrm>
        </p:spPr>
        <p:txBody>
          <a:bodyPr/>
          <a:lstStyle/>
          <a:p>
            <a:pPr eaLnBrk="1" hangingPunct="1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20549987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9144000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325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590800"/>
            <a:ext cx="2881313" cy="4572000"/>
          </a:xfrm>
          <a:noFill/>
        </p:spPr>
      </p:pic>
      <p:pic>
        <p:nvPicPr>
          <p:cNvPr id="5325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228600"/>
            <a:ext cx="9144000" cy="2133600"/>
          </a:xfrm>
        </p:spPr>
      </p:pic>
      <p:pic>
        <p:nvPicPr>
          <p:cNvPr id="5325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4343400"/>
            <a:ext cx="625792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027807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 dirty="0" smtClean="0"/>
              <a:t>JCB Model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47888"/>
            <a:ext cx="7772400" cy="823912"/>
          </a:xfrm>
        </p:spPr>
        <p:txBody>
          <a:bodyPr/>
          <a:lstStyle/>
          <a:p>
            <a:pPr eaLnBrk="1" hangingPunct="1"/>
            <a:r>
              <a:rPr lang="en-US" smtClean="0"/>
              <a:t> Defines 10 substantive values</a:t>
            </a:r>
          </a:p>
          <a:p>
            <a:pPr eaLnBrk="1" hangingPunct="1"/>
            <a:endParaRPr lang="en-US" smtClean="0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609600" y="3048000"/>
            <a:ext cx="4572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EAEAEA"/>
                </a:solidFill>
                <a:latin typeface="Times"/>
                <a:cs typeface="Times"/>
              </a:rPr>
              <a:t>1. Individual Liberty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EAEAEA"/>
                </a:solidFill>
                <a:latin typeface="Times"/>
                <a:cs typeface="Times"/>
              </a:rPr>
              <a:t>2. Protection of Public from Harm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EAEAEA"/>
                </a:solidFill>
                <a:latin typeface="Times"/>
                <a:cs typeface="Times"/>
              </a:rPr>
              <a:t>3. Proportionality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EAEAEA"/>
                </a:solidFill>
                <a:latin typeface="Times"/>
                <a:cs typeface="Times"/>
              </a:rPr>
              <a:t>4. Privacy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EAEAEA"/>
                </a:solidFill>
                <a:latin typeface="Times"/>
                <a:cs typeface="Times"/>
              </a:rPr>
              <a:t>5. Duty to Provide Care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5257800" y="3048000"/>
            <a:ext cx="350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EAEAEA"/>
                </a:solidFill>
                <a:latin typeface="Times"/>
                <a:cs typeface="Times"/>
              </a:rPr>
              <a:t>6. Reciprocity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EAEAEA"/>
                </a:solidFill>
                <a:latin typeface="Times"/>
                <a:cs typeface="Times"/>
              </a:rPr>
              <a:t>7. Equity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EAEAEA"/>
                </a:solidFill>
                <a:latin typeface="Times"/>
                <a:cs typeface="Times"/>
              </a:rPr>
              <a:t>8. Trust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EAEAEA"/>
                </a:solidFill>
                <a:latin typeface="Times"/>
                <a:cs typeface="Times"/>
              </a:rPr>
              <a:t>9. Solidarity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EAEAEA"/>
                </a:solidFill>
                <a:latin typeface="Times"/>
                <a:cs typeface="Times"/>
              </a:rPr>
              <a:t>10. Stewardship</a:t>
            </a:r>
          </a:p>
        </p:txBody>
      </p:sp>
    </p:spTree>
    <p:extLst>
      <p:ext uri="{BB962C8B-B14F-4D97-AF65-F5344CB8AC3E}">
        <p14:creationId xmlns:p14="http://schemas.microsoft.com/office/powerpoint/2010/main" val="207508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10-29 at 1.32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7" y="155311"/>
            <a:ext cx="8213193" cy="622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JCB Model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147888"/>
            <a:ext cx="7696200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 Defines 10 substantive values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 Describes 5 procedural requirements for decisions: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1. Reasonable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2. Open and Transparent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3. Inclusive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4. Responsive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5. Accountable</a:t>
            </a:r>
          </a:p>
        </p:txBody>
      </p:sp>
    </p:spTree>
    <p:extLst>
      <p:ext uri="{BB962C8B-B14F-4D97-AF65-F5344CB8AC3E}">
        <p14:creationId xmlns:p14="http://schemas.microsoft.com/office/powerpoint/2010/main" val="147397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JCB Model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147888"/>
            <a:ext cx="7696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 Defines 10 substantive values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 Describes 5 procedural values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 Identifies 4 key issues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1.  HCW duties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2.  Quarantine/Isolation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3.  Priority setting/allocation of resources and drugs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4. Global governance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98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JCB Model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147888"/>
            <a:ext cx="7696200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 Defines 10 substantive values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 Describes 5 procedural values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 Identifies 4 key issues</a:t>
            </a:r>
          </a:p>
          <a:p>
            <a:pPr marL="0" indent="0" eaLnBrk="1" hangingPunct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551112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011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689725"/>
          </a:xfrm>
        </p:spPr>
      </p:pic>
      <p:pic>
        <p:nvPicPr>
          <p:cNvPr id="901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00800" y="5486400"/>
            <a:ext cx="2562225" cy="1076325"/>
          </a:xfrm>
          <a:noFill/>
        </p:spPr>
      </p:pic>
    </p:spTree>
    <p:extLst>
      <p:ext uri="{BB962C8B-B14F-4D97-AF65-F5344CB8AC3E}">
        <p14:creationId xmlns:p14="http://schemas.microsoft.com/office/powerpoint/2010/main" val="6371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31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420813"/>
            <a:ext cx="8686800" cy="4598987"/>
          </a:xfrm>
        </p:spPr>
      </p:pic>
      <p:sp>
        <p:nvSpPr>
          <p:cNvPr id="4" name="Rounded Rectangle 3"/>
          <p:cNvSpPr/>
          <p:nvPr/>
        </p:nvSpPr>
        <p:spPr>
          <a:xfrm>
            <a:off x="714348" y="2857496"/>
            <a:ext cx="7858180" cy="178595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192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46901E-6 L 0 0.2259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2287404" cy="1143000"/>
          </a:xfrm>
        </p:spPr>
        <p:txBody>
          <a:bodyPr/>
          <a:lstStyle/>
          <a:p>
            <a:r>
              <a:rPr lang="en-US" dirty="0" smtClean="0"/>
              <a:t>Value</a:t>
            </a:r>
            <a:br>
              <a:rPr lang="en-US" dirty="0" smtClean="0"/>
            </a:br>
            <a:r>
              <a:rPr lang="en-US" dirty="0" smtClean="0"/>
              <a:t> Priority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114596"/>
              </p:ext>
            </p:extLst>
          </p:nvPr>
        </p:nvGraphicFramePr>
        <p:xfrm>
          <a:off x="2799580" y="152400"/>
          <a:ext cx="6328060" cy="692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Document" r:id="rId4" imgW="6019800" imgH="6997700" progId="Word.Document.12">
                  <p:embed/>
                </p:oleObj>
              </mc:Choice>
              <mc:Fallback>
                <p:oleObj name="Document" r:id="rId4" imgW="6019800" imgH="6997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9580" y="152400"/>
                        <a:ext cx="6328060" cy="692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218105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 Line - Prioritizing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220" y="2147888"/>
            <a:ext cx="8971428" cy="4114800"/>
          </a:xfrm>
        </p:spPr>
        <p:txBody>
          <a:bodyPr/>
          <a:lstStyle/>
          <a:p>
            <a:r>
              <a:rPr lang="en-US" dirty="0" smtClean="0"/>
              <a:t> In Theory:</a:t>
            </a:r>
          </a:p>
          <a:p>
            <a:pPr lvl="1"/>
            <a:r>
              <a:rPr lang="en-US" dirty="0" smtClean="0"/>
              <a:t>Evidence - regarding overall epidemic control</a:t>
            </a:r>
          </a:p>
          <a:p>
            <a:pPr lvl="1"/>
            <a:r>
              <a:rPr lang="en-US" dirty="0" smtClean="0"/>
              <a:t>Ethics – equity (marginalized and vulnerable)</a:t>
            </a:r>
          </a:p>
          <a:p>
            <a:endParaRPr lang="en-US" dirty="0"/>
          </a:p>
          <a:p>
            <a:r>
              <a:rPr lang="en-US" dirty="0" smtClean="0"/>
              <a:t> In practice: </a:t>
            </a:r>
          </a:p>
          <a:p>
            <a:pPr lvl="1"/>
            <a:r>
              <a:rPr lang="en-US" dirty="0" smtClean="0"/>
              <a:t>Privileged:  Americans, expats, wealthy, OECD</a:t>
            </a:r>
          </a:p>
          <a:p>
            <a:pPr lvl="1"/>
            <a:r>
              <a:rPr lang="en-US" dirty="0" smtClean="0"/>
              <a:t>Convenience/Random luck: FCFS, right NGO in town.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11-01 at 10.57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006395"/>
            <a:ext cx="8178800" cy="3263900"/>
          </a:xfrm>
          <a:prstGeom prst="rect">
            <a:avLst/>
          </a:prstGeom>
        </p:spPr>
      </p:pic>
      <p:pic>
        <p:nvPicPr>
          <p:cNvPr id="7" name="Picture 6" descr="Screen Shot 2014-11-01 at 11.34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633027"/>
            <a:ext cx="78994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7772400" cy="898475"/>
          </a:xfrm>
        </p:spPr>
        <p:txBody>
          <a:bodyPr/>
          <a:lstStyle/>
          <a:p>
            <a:r>
              <a:rPr lang="en-US" dirty="0" smtClean="0"/>
              <a:t>Issues? NOT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081" y="2017171"/>
            <a:ext cx="8458200" cy="4114800"/>
          </a:xfrm>
        </p:spPr>
        <p:txBody>
          <a:bodyPr/>
          <a:lstStyle/>
          <a:p>
            <a:r>
              <a:rPr lang="en-US" dirty="0" smtClean="0"/>
              <a:t> Can one use experimental therapies in order to potentially save lives?</a:t>
            </a:r>
          </a:p>
          <a:p>
            <a:r>
              <a:rPr lang="en-US" dirty="0" smtClean="0"/>
              <a:t> Must there be adequate safeguards in place to protect individuals? (communities?)</a:t>
            </a:r>
          </a:p>
          <a:p>
            <a:r>
              <a:rPr lang="en-US" dirty="0" smtClean="0"/>
              <a:t> Will there really be full voluntary informed consent?</a:t>
            </a:r>
          </a:p>
          <a:p>
            <a:r>
              <a:rPr lang="en-US" dirty="0"/>
              <a:t> </a:t>
            </a:r>
            <a:r>
              <a:rPr lang="en-US" dirty="0" smtClean="0"/>
              <a:t>Is there an alternative to testing these therapies in an outbreak situation?</a:t>
            </a:r>
          </a:p>
        </p:txBody>
      </p:sp>
    </p:spTree>
    <p:extLst>
      <p:ext uri="{BB962C8B-B14F-4D97-AF65-F5344CB8AC3E}">
        <p14:creationId xmlns:p14="http://schemas.microsoft.com/office/powerpoint/2010/main" val="68497119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02 at 12.02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2" y="1256200"/>
            <a:ext cx="8836296" cy="40499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38790" y="2355785"/>
            <a:ext cx="2485033" cy="4233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43926" y="2913095"/>
            <a:ext cx="2485033" cy="4233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43926" y="3502031"/>
            <a:ext cx="2485033" cy="4233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83228" y="4054168"/>
            <a:ext cx="2485033" cy="4233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6414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0-29 at 2.44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77" y="2408889"/>
            <a:ext cx="7008124" cy="3955229"/>
          </a:xfrm>
          <a:prstGeom prst="rect">
            <a:avLst/>
          </a:prstGeom>
        </p:spPr>
      </p:pic>
      <p:pic>
        <p:nvPicPr>
          <p:cNvPr id="4" name="Picture 3" descr="Screen Shot 2014-10-29 at 2.45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7306" y="75831"/>
            <a:ext cx="9528144" cy="4102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520" y="4605873"/>
            <a:ext cx="199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Untreated Mortality 70-90%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0533" y="891017"/>
            <a:ext cx="46134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400 dead health care workers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Many were leading physician experts and international scholars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~2/3 of Liberia’s country doctors have died.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19381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51460"/>
            <a:ext cx="7772400" cy="1143000"/>
          </a:xfrm>
        </p:spPr>
        <p:txBody>
          <a:bodyPr/>
          <a:lstStyle/>
          <a:p>
            <a:r>
              <a:rPr lang="en-US" dirty="0" smtClean="0"/>
              <a:t>Real Issues? Easy…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16" y="1849104"/>
            <a:ext cx="9543188" cy="4114800"/>
          </a:xfrm>
        </p:spPr>
        <p:txBody>
          <a:bodyPr/>
          <a:lstStyle/>
          <a:p>
            <a:r>
              <a:rPr lang="en-US" dirty="0" smtClean="0"/>
              <a:t> How ethically gather evidence to establish efficacy?</a:t>
            </a:r>
          </a:p>
          <a:p>
            <a:pPr lvl="1"/>
            <a:r>
              <a:rPr lang="en-US" dirty="0" smtClean="0"/>
              <a:t>Randomized placebo controlled? CDC </a:t>
            </a:r>
            <a:r>
              <a:rPr lang="en-US" dirty="0" err="1" smtClean="0"/>
              <a:t>Stepwedge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Who will own therapies?</a:t>
            </a:r>
          </a:p>
          <a:p>
            <a:pPr lvl="1"/>
            <a:r>
              <a:rPr lang="en-US" dirty="0" smtClean="0"/>
              <a:t>Currently Tobacco Company </a:t>
            </a:r>
            <a:r>
              <a:rPr lang="en-US" dirty="0" smtClean="0">
                <a:sym typeface="Wingdings"/>
              </a:rPr>
              <a:t>; USAMRIID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 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 Devote resources to treatment or prevention or research?</a:t>
            </a:r>
          </a:p>
          <a:p>
            <a:pPr lvl="1"/>
            <a:endParaRPr lang="en-US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2244662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Issues? </a:t>
            </a:r>
            <a:r>
              <a:rPr lang="en-US" dirty="0"/>
              <a:t>H</a:t>
            </a:r>
            <a:r>
              <a:rPr lang="en-US" dirty="0" smtClean="0"/>
              <a:t>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659" y="2147888"/>
            <a:ext cx="8521237" cy="4114800"/>
          </a:xfrm>
        </p:spPr>
        <p:txBody>
          <a:bodyPr/>
          <a:lstStyle/>
          <a:p>
            <a:r>
              <a:rPr lang="en-US" dirty="0" smtClean="0"/>
              <a:t> Not about individuals or diseases or therapies…</a:t>
            </a:r>
          </a:p>
          <a:p>
            <a:pPr marL="0" indent="0">
              <a:buNone/>
            </a:pPr>
            <a:r>
              <a:rPr lang="en-US" dirty="0"/>
              <a:t> 	</a:t>
            </a:r>
            <a:r>
              <a:rPr lang="en-US" dirty="0" smtClean="0"/>
              <a:t>Its about global systems, power, money, 	economies.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‘Public health-population interests’ approach to pharmaceutical and health governance.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1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1-01 at 11.5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04334" cy="4956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968" y="5262821"/>
            <a:ext cx="7395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"/>
                <a:cs typeface="Times"/>
              </a:rPr>
              <a:t>$4-12 billion over 10-15years</a:t>
            </a:r>
            <a:endParaRPr lang="en-US" sz="4000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183761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0" y="763504"/>
            <a:ext cx="8915400" cy="1143000"/>
          </a:xfrm>
        </p:spPr>
        <p:txBody>
          <a:bodyPr/>
          <a:lstStyle/>
          <a:p>
            <a:r>
              <a:rPr lang="en-US" dirty="0" smtClean="0"/>
              <a:t>Bottom Line – Experimental Therapies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Its going to be messy, but OK…</a:t>
            </a:r>
          </a:p>
          <a:p>
            <a:pPr lvl="1"/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Now….</a:t>
            </a:r>
          </a:p>
          <a:p>
            <a:pPr lvl="1"/>
            <a:r>
              <a:rPr lang="en-US" dirty="0"/>
              <a:t>By what criteria should protocol be abrogated?</a:t>
            </a:r>
          </a:p>
          <a:p>
            <a:pPr lvl="2"/>
            <a:r>
              <a:rPr lang="en-US" dirty="0"/>
              <a:t>The next epidemic, or existing </a:t>
            </a:r>
            <a:r>
              <a:rPr lang="en-US" dirty="0" smtClean="0"/>
              <a:t>ones</a:t>
            </a:r>
          </a:p>
          <a:p>
            <a:pPr lvl="2"/>
            <a:r>
              <a:rPr lang="en-US" dirty="0" smtClean="0"/>
              <a:t>?</a:t>
            </a:r>
            <a:r>
              <a:rPr lang="en-US" dirty="0"/>
              <a:t>HIV, Malaria, Dengue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How does this fundamentally change $1.4 T industry and relationships with NGOs… </a:t>
            </a:r>
          </a:p>
        </p:txBody>
      </p:sp>
    </p:spTree>
    <p:extLst>
      <p:ext uri="{BB962C8B-B14F-4D97-AF65-F5344CB8AC3E}">
        <p14:creationId xmlns:p14="http://schemas.microsoft.com/office/powerpoint/2010/main" val="41880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Barry\Pictures\2008-06-26 gambela\gambela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257" y="1"/>
            <a:ext cx="9358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30732" y="-54261"/>
            <a:ext cx="9386788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 u="sng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 u="sng">
                <a:solidFill>
                  <a:srgbClr val="FFFF00"/>
                </a:solidFill>
                <a:latin typeface="Times New Roman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 u="sng">
                <a:solidFill>
                  <a:srgbClr val="FFFF00"/>
                </a:solidFill>
                <a:latin typeface="Times New Roman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 u="sng">
                <a:solidFill>
                  <a:srgbClr val="FFFF00"/>
                </a:solidFill>
                <a:latin typeface="Times New Roman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 u="sng">
                <a:solidFill>
                  <a:srgbClr val="FFFF00"/>
                </a:solidFill>
                <a:latin typeface="Times New Roman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FFF00"/>
                </a:solidFill>
                <a:latin typeface="Times New Roman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FFF00"/>
                </a:solidFill>
                <a:latin typeface="Times New Roman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FFF00"/>
                </a:solidFill>
                <a:latin typeface="Times New Roman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FFF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</a:rPr>
              <a:t>Syndemic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61456" y="803364"/>
            <a:ext cx="8621079" cy="13814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Times"/>
                <a:ea typeface="+mn-ea"/>
                <a:cs typeface="Time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ª"/>
              <a:defRPr sz="2800">
                <a:solidFill>
                  <a:schemeClr val="tx1"/>
                </a:solidFill>
                <a:latin typeface="Times"/>
                <a:cs typeface="Time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©"/>
              <a:defRPr sz="2400">
                <a:solidFill>
                  <a:schemeClr val="tx1"/>
                </a:solidFill>
                <a:latin typeface="Times"/>
                <a:cs typeface="Time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Times"/>
                <a:cs typeface="Time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Times"/>
                <a:cs typeface="Time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  <a:buFont typeface="Webdings" pitchFamily="18" charset="2"/>
              <a:buNone/>
            </a:pPr>
            <a:r>
              <a:rPr lang="en-US" b="1" i="1" dirty="0" smtClean="0">
                <a:solidFill>
                  <a:schemeClr val="bg1"/>
                </a:solidFill>
              </a:rPr>
              <a:t>A </a:t>
            </a:r>
            <a:r>
              <a:rPr lang="en-US" b="1" i="1" dirty="0" err="1" smtClean="0">
                <a:solidFill>
                  <a:schemeClr val="bg1"/>
                </a:solidFill>
              </a:rPr>
              <a:t>syndemic</a:t>
            </a:r>
            <a:r>
              <a:rPr lang="en-US" b="1" i="1" dirty="0" smtClean="0">
                <a:solidFill>
                  <a:schemeClr val="bg1"/>
                </a:solidFill>
              </a:rPr>
              <a:t> occurs when two or more afflictions, interacting synergistically, contribute to excess burden of disease in a population. </a:t>
            </a:r>
            <a:r>
              <a:rPr lang="en-US" sz="2400" b="1" i="1" dirty="0" smtClean="0">
                <a:solidFill>
                  <a:schemeClr val="bg1"/>
                </a:solidFill>
              </a:rPr>
              <a:t>(CDC)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ebdings" pitchFamily="18" charset="2"/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24653293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133600"/>
            <a:ext cx="8534400" cy="3733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ebdings" pitchFamily="18" charset="2"/>
              <a:buNone/>
            </a:pPr>
            <a:r>
              <a:rPr lang="en-US" sz="2800" b="1" i="1" dirty="0" smtClean="0">
                <a:latin typeface="Lucida Calligraphy"/>
                <a:cs typeface="Lucida Calligraphy"/>
              </a:rPr>
              <a:t>“</a:t>
            </a:r>
            <a:r>
              <a:rPr lang="en-US" sz="3600" dirty="0" smtClean="0">
                <a:latin typeface="Lucida Calligraphy"/>
                <a:cs typeface="Lucida Calligraphy"/>
              </a:rPr>
              <a:t>You think that if you understand one, you understand two - because one and one are two. But you must also understand 'and'.”</a:t>
            </a:r>
          </a:p>
          <a:p>
            <a:pPr algn="ctr" eaLnBrk="1" hangingPunct="1">
              <a:lnSpc>
                <a:spcPct val="90000"/>
              </a:lnSpc>
              <a:buFont typeface="Webdings" pitchFamily="18" charset="2"/>
              <a:buNone/>
            </a:pPr>
            <a:r>
              <a:rPr lang="en-US" sz="2800" dirty="0" smtClean="0">
                <a:latin typeface="Lucida Calligraphy"/>
                <a:cs typeface="Lucida Calligraphy"/>
              </a:rPr>
              <a:t>						-   - Sufi saying</a:t>
            </a:r>
          </a:p>
          <a:p>
            <a:pPr algn="ctr" eaLnBrk="1" hangingPunct="1">
              <a:lnSpc>
                <a:spcPct val="90000"/>
              </a:lnSpc>
            </a:pPr>
            <a:endParaRPr lang="en-US" sz="2800" dirty="0" smtClean="0">
              <a:latin typeface="Lucida Calligraphy"/>
              <a:cs typeface="Lucida Calligraphy"/>
            </a:endParaRPr>
          </a:p>
        </p:txBody>
      </p:sp>
      <p:sp>
        <p:nvSpPr>
          <p:cNvPr id="14" name="Rectangle 13"/>
          <p:cNvSpPr/>
          <p:nvPr/>
        </p:nvSpPr>
        <p:spPr>
          <a:xfrm rot="20611522">
            <a:off x="0" y="1344700"/>
            <a:ext cx="228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"/>
            <a:r>
              <a:rPr lang="en-US" sz="2000" b="1" dirty="0" smtClean="0">
                <a:solidFill>
                  <a:srgbClr val="FFC000"/>
                </a:solidFill>
                <a:latin typeface="Times"/>
                <a:cs typeface="Times"/>
              </a:rPr>
              <a:t>Allocating scarce resources.</a:t>
            </a:r>
            <a:endParaRPr lang="en-US" sz="2000" b="1" dirty="0">
              <a:solidFill>
                <a:srgbClr val="FFC000"/>
              </a:solidFill>
              <a:latin typeface="Times"/>
              <a:cs typeface="Times"/>
            </a:endParaRPr>
          </a:p>
        </p:txBody>
      </p:sp>
      <p:sp>
        <p:nvSpPr>
          <p:cNvPr id="15" name="Rectangle 14"/>
          <p:cNvSpPr/>
          <p:nvPr/>
        </p:nvSpPr>
        <p:spPr>
          <a:xfrm rot="20764585">
            <a:off x="6780580" y="4957141"/>
            <a:ext cx="304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"/>
            <a:r>
              <a:rPr lang="en-US" sz="2000" b="1" dirty="0" smtClean="0">
                <a:solidFill>
                  <a:srgbClr val="FFC000"/>
                </a:solidFill>
                <a:latin typeface="Times"/>
                <a:cs typeface="Times"/>
              </a:rPr>
              <a:t>Marginalized populations </a:t>
            </a:r>
            <a:r>
              <a:rPr lang="en-US" sz="2000" b="1" dirty="0" err="1" smtClean="0">
                <a:solidFill>
                  <a:srgbClr val="FFC000"/>
                </a:solidFill>
                <a:latin typeface="Times"/>
                <a:cs typeface="Times"/>
              </a:rPr>
              <a:t>vs</a:t>
            </a:r>
            <a:r>
              <a:rPr lang="en-US" sz="2000" b="1" dirty="0" smtClean="0">
                <a:solidFill>
                  <a:srgbClr val="FFC000"/>
                </a:solidFill>
                <a:latin typeface="Times"/>
                <a:cs typeface="Times"/>
              </a:rPr>
              <a:t> the needs of the population</a:t>
            </a:r>
            <a:endParaRPr lang="en-US" sz="2000" b="1" dirty="0">
              <a:solidFill>
                <a:srgbClr val="FFC000"/>
              </a:solidFill>
              <a:latin typeface="Times"/>
              <a:cs typeface="Time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9000" y="914400"/>
            <a:ext cx="2286001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"/>
            <a:r>
              <a:rPr lang="en-US" sz="2000" b="1" dirty="0" smtClean="0">
                <a:solidFill>
                  <a:srgbClr val="FFC000"/>
                </a:solidFill>
                <a:latin typeface="Times"/>
                <a:cs typeface="Times"/>
              </a:rPr>
              <a:t>Protecting the public </a:t>
            </a:r>
            <a:r>
              <a:rPr lang="en-US" sz="2000" b="1" dirty="0" err="1" smtClean="0">
                <a:solidFill>
                  <a:srgbClr val="FFC000"/>
                </a:solidFill>
                <a:latin typeface="Times"/>
                <a:cs typeface="Times"/>
              </a:rPr>
              <a:t>vs</a:t>
            </a:r>
            <a:r>
              <a:rPr lang="en-US" sz="2000" b="1" dirty="0" smtClean="0">
                <a:solidFill>
                  <a:srgbClr val="FFC000"/>
                </a:solidFill>
                <a:latin typeface="Times"/>
                <a:cs typeface="Times"/>
              </a:rPr>
              <a:t> the rights of individuals.</a:t>
            </a:r>
            <a:endParaRPr lang="en-US" sz="2000" b="1" dirty="0">
              <a:solidFill>
                <a:srgbClr val="FFC000"/>
              </a:solidFill>
              <a:latin typeface="Times"/>
              <a:cs typeface="Times"/>
            </a:endParaRPr>
          </a:p>
        </p:txBody>
      </p:sp>
      <p:sp>
        <p:nvSpPr>
          <p:cNvPr id="18" name="Rectangle 17"/>
          <p:cNvSpPr/>
          <p:nvPr/>
        </p:nvSpPr>
        <p:spPr>
          <a:xfrm rot="458707">
            <a:off x="6858000" y="970389"/>
            <a:ext cx="228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"/>
            <a:r>
              <a:rPr lang="en-US" sz="2000" b="1" dirty="0" smtClean="0">
                <a:solidFill>
                  <a:srgbClr val="FFC000"/>
                </a:solidFill>
                <a:latin typeface="Times"/>
                <a:cs typeface="Times"/>
              </a:rPr>
              <a:t>Collection and use of aggregate data and information.</a:t>
            </a:r>
            <a:endParaRPr lang="en-US" sz="2000" b="1" dirty="0">
              <a:solidFill>
                <a:srgbClr val="FFC000"/>
              </a:solidFill>
              <a:latin typeface="Times"/>
              <a:cs typeface="Time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67200"/>
            <a:ext cx="259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2000" b="1" dirty="0" smtClean="0">
                <a:solidFill>
                  <a:srgbClr val="FFC000"/>
                </a:solidFill>
                <a:latin typeface="Times"/>
                <a:cs typeface="Times"/>
              </a:rPr>
              <a:t>Conflicts of interest arising because of collaboration. </a:t>
            </a:r>
          </a:p>
          <a:p>
            <a:pPr lvl="0" fontAlgn="b"/>
            <a:endParaRPr lang="en-US" sz="2000" b="1" dirty="0">
              <a:solidFill>
                <a:srgbClr val="FFC000"/>
              </a:solidFill>
              <a:latin typeface="Times"/>
              <a:cs typeface="Time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09800" y="4953000"/>
            <a:ext cx="228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  <a:latin typeface="Times"/>
                <a:cs typeface="Times"/>
              </a:rPr>
              <a:t>Conflicts related to political and intergovernmental relationships, </a:t>
            </a:r>
            <a:endParaRPr lang="en-US" b="1" dirty="0">
              <a:solidFill>
                <a:srgbClr val="FFC000"/>
              </a:solidFill>
              <a:latin typeface="Times"/>
              <a:cs typeface="Time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0" y="5842337"/>
            <a:ext cx="266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  <a:latin typeface="Times"/>
                <a:cs typeface="Times"/>
              </a:rPr>
              <a:t>legal obligations  </a:t>
            </a:r>
            <a:r>
              <a:rPr lang="en-US" sz="2000" b="1" dirty="0" err="1" smtClean="0">
                <a:solidFill>
                  <a:srgbClr val="FFC000"/>
                </a:solidFill>
                <a:latin typeface="Times"/>
                <a:cs typeface="Times"/>
              </a:rPr>
              <a:t>vs</a:t>
            </a:r>
            <a:r>
              <a:rPr lang="en-US" sz="2000" b="1" dirty="0" smtClean="0">
                <a:solidFill>
                  <a:srgbClr val="FFC000"/>
                </a:solidFill>
                <a:latin typeface="Times"/>
                <a:cs typeface="Times"/>
              </a:rPr>
              <a:t> ethical/professional duties</a:t>
            </a:r>
            <a:endParaRPr lang="en-US" b="1" dirty="0">
              <a:solidFill>
                <a:srgbClr val="FFC000"/>
              </a:solidFill>
              <a:latin typeface="Times"/>
              <a:cs typeface="Times"/>
            </a:endParaRPr>
          </a:p>
        </p:txBody>
      </p:sp>
      <p:sp>
        <p:nvSpPr>
          <p:cNvPr id="22" name="Rectangle 21"/>
          <p:cNvSpPr/>
          <p:nvPr/>
        </p:nvSpPr>
        <p:spPr>
          <a:xfrm rot="571949">
            <a:off x="-158259" y="6204751"/>
            <a:ext cx="3608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  <a:latin typeface="Times"/>
                <a:cs typeface="Times"/>
              </a:rPr>
              <a:t>sharing of clients personal data</a:t>
            </a:r>
            <a:endParaRPr lang="en-US" sz="2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474510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For every complex human problem there is an answer that is clear and simple, </a:t>
            </a:r>
          </a:p>
          <a:p>
            <a:pPr>
              <a:buNone/>
            </a:pPr>
            <a:r>
              <a:rPr lang="en-US" dirty="0" smtClean="0"/>
              <a:t>	and wrong. 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H. L. Mencken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4269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29 at 1.51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" y="18406"/>
            <a:ext cx="9078911" cy="6375400"/>
          </a:xfrm>
          <a:prstGeom prst="rect">
            <a:avLst/>
          </a:prstGeom>
        </p:spPr>
      </p:pic>
      <p:sp useBgFill="1">
        <p:nvSpPr>
          <p:cNvPr id="3" name="Rectangle 2"/>
          <p:cNvSpPr/>
          <p:nvPr/>
        </p:nvSpPr>
        <p:spPr>
          <a:xfrm>
            <a:off x="2282549" y="18406"/>
            <a:ext cx="773121" cy="58894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10-29 at 1.38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01"/>
            <a:ext cx="9144000" cy="64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29 at 1.57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82600"/>
            <a:ext cx="76835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8787" y="785948"/>
            <a:ext cx="4044972" cy="41148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Ebola thrives only in dysfunctional or non-existent health systems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Ebola has killed 1 of 9 infected in the US.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198" y="1209253"/>
            <a:ext cx="4285970" cy="29900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8667" y="4306657"/>
            <a:ext cx="233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Thomas Eric Duncan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351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61383"/>
            <a:ext cx="7772400" cy="4114800"/>
          </a:xfrm>
        </p:spPr>
        <p:txBody>
          <a:bodyPr/>
          <a:lstStyle/>
          <a:p>
            <a:r>
              <a:rPr lang="en-US" sz="2000" dirty="0" smtClean="0"/>
              <a:t>On its way here?</a:t>
            </a:r>
          </a:p>
          <a:p>
            <a:pPr lvl="1"/>
            <a:r>
              <a:rPr lang="en-US" sz="1600" dirty="0" smtClean="0"/>
              <a:t>Based </a:t>
            </a:r>
            <a:r>
              <a:rPr lang="en-US" sz="1600" dirty="0"/>
              <a:t>on infection rates and travel volume, </a:t>
            </a:r>
            <a:r>
              <a:rPr lang="en-US" sz="1600" dirty="0" smtClean="0"/>
              <a:t>we estimate </a:t>
            </a:r>
            <a:r>
              <a:rPr lang="en-US" sz="1600" dirty="0"/>
              <a:t>that an Ebola virus–infected international traveler would depart from Guinea every 2.7 months, from Liberia every 0.2 months, and from Sierra Leone every 0.6 months. </a:t>
            </a:r>
            <a:endParaRPr lang="en-US" sz="1600" dirty="0" smtClean="0"/>
          </a:p>
          <a:p>
            <a:endParaRPr lang="en-US" sz="2000" dirty="0" smtClean="0"/>
          </a:p>
          <a:p>
            <a:r>
              <a:rPr lang="en-US" sz="2000" dirty="0" smtClean="0"/>
              <a:t>Our Ethical problem!</a:t>
            </a:r>
          </a:p>
          <a:p>
            <a:pPr lvl="1"/>
            <a:r>
              <a:rPr lang="en-US" sz="1600" dirty="0" smtClean="0"/>
              <a:t>Consumption of </a:t>
            </a:r>
            <a:r>
              <a:rPr lang="en-US" sz="1600" dirty="0" err="1" smtClean="0"/>
              <a:t>bushmeat</a:t>
            </a:r>
            <a:r>
              <a:rPr lang="en-US" sz="1600" dirty="0" smtClean="0"/>
              <a:t> caused by… </a:t>
            </a:r>
          </a:p>
          <a:p>
            <a:pPr lvl="1"/>
            <a:r>
              <a:rPr lang="en-US" sz="1600" dirty="0" smtClean="0"/>
              <a:t>Massive PPE purchases in North America/Europe are making it impossible for West Africa to get supplies.</a:t>
            </a:r>
          </a:p>
          <a:p>
            <a:endParaRPr lang="en-US" sz="2000" dirty="0" smtClean="0"/>
          </a:p>
          <a:p>
            <a:r>
              <a:rPr lang="en-US" sz="2000" dirty="0" smtClean="0"/>
              <a:t>“</a:t>
            </a:r>
            <a:r>
              <a:rPr lang="en-US" sz="2000" dirty="0"/>
              <a:t>In Public Health, if you’re not saving more lives in a week than a clinical physician saves in a lifetime, you’re not doing your job.”</a:t>
            </a:r>
          </a:p>
          <a:p>
            <a:pPr marL="0" indent="0">
              <a:buNone/>
            </a:pPr>
            <a:r>
              <a:rPr lang="en-US" sz="2000" dirty="0"/>
              <a:t>		- D. Sawyer</a:t>
            </a:r>
          </a:p>
          <a:p>
            <a:pPr lvl="1"/>
            <a:r>
              <a:rPr lang="en-US" sz="2000" dirty="0" smtClean="0"/>
              <a:t>How to respond?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997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Global">
  <a:themeElements>
    <a:clrScheme name="Global 11">
      <a:dk1>
        <a:srgbClr val="000000"/>
      </a:dk1>
      <a:lt1>
        <a:srgbClr val="EAEAEA"/>
      </a:lt1>
      <a:dk2>
        <a:srgbClr val="17118B"/>
      </a:dk2>
      <a:lt2>
        <a:srgbClr val="FFFFCC"/>
      </a:lt2>
      <a:accent1>
        <a:srgbClr val="B2B2B2"/>
      </a:accent1>
      <a:accent2>
        <a:srgbClr val="54ABB2"/>
      </a:accent2>
      <a:accent3>
        <a:srgbClr val="ABAAC4"/>
      </a:accent3>
      <a:accent4>
        <a:srgbClr val="C8C8C8"/>
      </a:accent4>
      <a:accent5>
        <a:srgbClr val="D5D5D5"/>
      </a:accent5>
      <a:accent6>
        <a:srgbClr val="4B9BA1"/>
      </a:accent6>
      <a:hlink>
        <a:srgbClr val="D9E8FB"/>
      </a:hlink>
      <a:folHlink>
        <a:srgbClr val="A0B4F2"/>
      </a:folHlink>
    </a:clrScheme>
    <a:fontScheme name="Global">
      <a:majorFont>
        <a:latin typeface="Times New Roman"/>
        <a:ea typeface=""/>
        <a:cs typeface="Arial"/>
      </a:majorFont>
      <a:minorFont>
        <a:latin typeface="Centaur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9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D9E8FB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10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D9E8FB"/>
        </a:hlink>
        <a:folHlink>
          <a:srgbClr val="FAE44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11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D9E8FB"/>
        </a:hlink>
        <a:folHlink>
          <a:srgbClr val="A0B4F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8369</TotalTime>
  <Words>1747</Words>
  <Application>Microsoft Macintosh PowerPoint</Application>
  <PresentationFormat>On-screen Show (4:3)</PresentationFormat>
  <Paragraphs>349</Paragraphs>
  <Slides>46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1_Global</vt:lpstr>
      <vt:lpstr>Document</vt:lpstr>
      <vt:lpstr>Ebola Ethics: A Jew at the WHO   Barry Pakes MD MPH FRCPC  CCFP DTMH PhD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care?</vt:lpstr>
      <vt:lpstr>PowerPoint Presentation</vt:lpstr>
      <vt:lpstr>PowerPoint Presentation</vt:lpstr>
      <vt:lpstr>Pandemic Ethics @WHO:</vt:lpstr>
      <vt:lpstr>Pandemic Ethics: Fundamental Issues</vt:lpstr>
      <vt:lpstr>Pandemic Ethics: Fundamental Issues</vt:lpstr>
      <vt:lpstr>PowerPoint Presentation</vt:lpstr>
      <vt:lpstr>Decision Making in Global Health</vt:lpstr>
      <vt:lpstr>PowerPoint Presentation</vt:lpstr>
      <vt:lpstr>The Context of Most Issues</vt:lpstr>
      <vt:lpstr>PowerPoint Presentation</vt:lpstr>
      <vt:lpstr>PowerPoint Presentation</vt:lpstr>
      <vt:lpstr>Who decides?</vt:lpstr>
      <vt:lpstr>SHOC Room</vt:lpstr>
      <vt:lpstr>Who gets vaccine, anti-virals, PPE?</vt:lpstr>
      <vt:lpstr>Panflu vaccine ranking</vt:lpstr>
      <vt:lpstr>Vaccine Priority Groups</vt:lpstr>
      <vt:lpstr>PowerPoint Presentation</vt:lpstr>
      <vt:lpstr>CONSEQUENCES</vt:lpstr>
      <vt:lpstr>PowerPoint Presentation</vt:lpstr>
      <vt:lpstr>JCB Model</vt:lpstr>
      <vt:lpstr>JCB Model</vt:lpstr>
      <vt:lpstr>JCB Model</vt:lpstr>
      <vt:lpstr>JCB Model</vt:lpstr>
      <vt:lpstr>PowerPoint Presentation</vt:lpstr>
      <vt:lpstr>PowerPoint Presentation</vt:lpstr>
      <vt:lpstr>Value  Priority</vt:lpstr>
      <vt:lpstr>Bottom Line - Prioritizing</vt:lpstr>
      <vt:lpstr>PowerPoint Presentation</vt:lpstr>
      <vt:lpstr>Issues? NOT</vt:lpstr>
      <vt:lpstr>PowerPoint Presentation</vt:lpstr>
      <vt:lpstr>Real Issues? Easy…</vt:lpstr>
      <vt:lpstr>Real Issues? Hard</vt:lpstr>
      <vt:lpstr>PowerPoint Presentation</vt:lpstr>
      <vt:lpstr>Bottom Line – Experimental Therapies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Barry Pakes</dc:creator>
  <cp:lastModifiedBy>Barry Pakes</cp:lastModifiedBy>
  <cp:revision>45</cp:revision>
  <dcterms:created xsi:type="dcterms:W3CDTF">2014-10-27T03:46:48Z</dcterms:created>
  <dcterms:modified xsi:type="dcterms:W3CDTF">2014-11-03T02:26:55Z</dcterms:modified>
</cp:coreProperties>
</file>