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6" r:id="rId2"/>
    <p:sldId id="263" r:id="rId3"/>
    <p:sldId id="258" r:id="rId4"/>
    <p:sldId id="268" r:id="rId5"/>
    <p:sldId id="270" r:id="rId6"/>
    <p:sldId id="269" r:id="rId7"/>
    <p:sldId id="261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5A7454-3A98-475D-9264-3631065C5EA8}" type="datetimeFigureOut">
              <a:rPr lang="en-US" smtClean="0"/>
              <a:t>6/7/2021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56B60C-60FF-4C67-877F-7B5469836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64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56B60C-60FF-4C67-877F-7B546983649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8853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56B60C-60FF-4C67-877F-7B546983649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597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56B60C-60FF-4C67-877F-7B546983649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517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6/7/2021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6/7/2021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6/7/2021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6/7/2021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6/7/2021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6/7/2021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6/7/2021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6/7/2021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6/7/2021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6/7/2021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6/7/2021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6/7/2021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6/7/2021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6/7/2021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6/7/2021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6/7/2021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6/7/2021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6/7/2021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F5829-C0C8-4104-88AB-C6F2F0B4B3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59027" y="2742465"/>
            <a:ext cx="9170505" cy="1373070"/>
          </a:xfrm>
        </p:spPr>
        <p:txBody>
          <a:bodyPr anchor="ctr"/>
          <a:lstStyle/>
          <a:p>
            <a:r>
              <a:rPr lang="en-US" sz="3200" dirty="0"/>
              <a:t>Friday Night Meal and </a:t>
            </a:r>
            <a:r>
              <a:rPr lang="en-US" sz="3200" dirty="0" err="1"/>
              <a:t>Koshair</a:t>
            </a:r>
            <a:endParaRPr lang="en-US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DC442D-2EEC-4DC9-A652-D014A85AAD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Emunah and Shabbat</a:t>
            </a:r>
          </a:p>
          <a:p>
            <a:r>
              <a:rPr lang="en-US" dirty="0"/>
              <a:t>Getting Your Hands Dirty</a:t>
            </a:r>
          </a:p>
        </p:txBody>
      </p:sp>
    </p:spTree>
    <p:extLst>
      <p:ext uri="{BB962C8B-B14F-4D97-AF65-F5344CB8AC3E}">
        <p14:creationId xmlns:p14="http://schemas.microsoft.com/office/powerpoint/2010/main" val="4041696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Picture 72">
            <a:extLst>
              <a:ext uri="{FF2B5EF4-FFF2-40B4-BE49-F238E27FC236}">
                <a16:creationId xmlns:a16="http://schemas.microsoft.com/office/drawing/2014/main" id="{5321D838-2C7E-4177-9DD3-DAC78324A2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224C28B3-E902-49D1-98A0-582D277A0E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7" name="Picture 76">
            <a:extLst>
              <a:ext uri="{FF2B5EF4-FFF2-40B4-BE49-F238E27FC236}">
                <a16:creationId xmlns:a16="http://schemas.microsoft.com/office/drawing/2014/main" id="{F3A6C14C-E755-4A02-821B-6EA2D4C9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79" name="Rectangle 78">
            <a:extLst>
              <a:ext uri="{FF2B5EF4-FFF2-40B4-BE49-F238E27FC236}">
                <a16:creationId xmlns:a16="http://schemas.microsoft.com/office/drawing/2014/main" id="{6478287C-E119-4E9C-95B0-518478BD9D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EA4A294F-6D36-425B-8632-27FD6A284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83" name="Rectangle 82">
            <a:extLst>
              <a:ext uri="{FF2B5EF4-FFF2-40B4-BE49-F238E27FC236}">
                <a16:creationId xmlns:a16="http://schemas.microsoft.com/office/drawing/2014/main" id="{F4979F40-3A44-4CCB-9EB7-F8318BCE57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82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5" name="Picture 84">
            <a:extLst>
              <a:ext uri="{FF2B5EF4-FFF2-40B4-BE49-F238E27FC236}">
                <a16:creationId xmlns:a16="http://schemas.microsoft.com/office/drawing/2014/main" id="{15291D39-6B03-4BB5-BFC6-CBF11E90B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6" y="0"/>
            <a:ext cx="12192000" cy="6858000"/>
          </a:xfrm>
          <a:prstGeom prst="rect">
            <a:avLst/>
          </a:prstGeom>
        </p:spPr>
      </p:pic>
      <p:sp>
        <p:nvSpPr>
          <p:cNvPr id="87" name="Rectangle 86">
            <a:extLst>
              <a:ext uri="{FF2B5EF4-FFF2-40B4-BE49-F238E27FC236}">
                <a16:creationId xmlns:a16="http://schemas.microsoft.com/office/drawing/2014/main" id="{AFD071FA-0514-4371-9568-86216A1F46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5211DDA4-E7B5-4325-A844-B7F59B084B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4959094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BC2686-9145-45AF-82C8-4F6212960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4136123" cy="108093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z="2400" dirty="0"/>
              <a:t>ויכלו</a:t>
            </a:r>
            <a:endParaRPr lang="en-US" sz="2400" dirty="0"/>
          </a:p>
        </p:txBody>
      </p:sp>
      <p:pic>
        <p:nvPicPr>
          <p:cNvPr id="91" name="Picture 90">
            <a:extLst>
              <a:ext uri="{FF2B5EF4-FFF2-40B4-BE49-F238E27FC236}">
                <a16:creationId xmlns:a16="http://schemas.microsoft.com/office/drawing/2014/main" id="{0D58E222-6309-4F79-AC20-9D3C69CD9B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1"/>
            <a:ext cx="4956048" cy="19978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EAC1E1A-8A1C-4971-9A9F-1E39E784D196}"/>
              </a:ext>
            </a:extLst>
          </p:cNvPr>
          <p:cNvSpPr/>
          <p:nvPr/>
        </p:nvSpPr>
        <p:spPr>
          <a:xfrm>
            <a:off x="5526368" y="488810"/>
            <a:ext cx="6096000" cy="5309146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/>
            <a:r>
              <a:rPr lang="he-IL" sz="2200" b="1" dirty="0"/>
              <a:t>בָּרוּךְ</a:t>
            </a:r>
            <a:r>
              <a:rPr lang="he-IL" sz="2200" dirty="0"/>
              <a:t> אַתָּה יְהֹוָה, אֱלֹהֵֽינוּ מֶֽלֶךְ הָעוֹלָם, </a:t>
            </a:r>
            <a:endParaRPr lang="en-US" sz="2200" dirty="0"/>
          </a:p>
          <a:p>
            <a:pPr algn="r" rtl="1"/>
            <a:r>
              <a:rPr lang="he-IL" sz="2200" dirty="0"/>
              <a:t>אֲשֶׁר קִדְּשָֽׁנוּ בְּמִצְוֹתָיו, </a:t>
            </a:r>
            <a:endParaRPr lang="en-US" sz="2200" dirty="0"/>
          </a:p>
          <a:p>
            <a:pPr algn="r" rtl="1"/>
            <a:r>
              <a:rPr lang="he-IL" sz="2200" dirty="0"/>
              <a:t>וְרָֽצָה בָֽנוּ, </a:t>
            </a:r>
            <a:endParaRPr lang="en-US" sz="2200" dirty="0"/>
          </a:p>
          <a:p>
            <a:pPr algn="r" rtl="1"/>
            <a:r>
              <a:rPr lang="he-IL" sz="2200" dirty="0"/>
              <a:t>וְשַׁבַּת קָדְשׁוֹ בְּאַהֲבָה וּבְרָצוֹן הִנְחִילָֽנוּ, </a:t>
            </a:r>
            <a:endParaRPr lang="en-US" sz="2200" dirty="0"/>
          </a:p>
          <a:p>
            <a:pPr algn="r" rtl="1"/>
            <a:r>
              <a:rPr lang="he-IL" sz="2200" dirty="0"/>
              <a:t>זִכָּרוֹן לְמַעֲשֵׂה בְרֵאשִׁית. </a:t>
            </a:r>
            <a:endParaRPr lang="en-US" sz="2200" dirty="0"/>
          </a:p>
          <a:p>
            <a:pPr algn="r" rtl="1"/>
            <a:r>
              <a:rPr lang="he-IL" sz="2200" dirty="0"/>
              <a:t>תְּחִלָּה לְמִקְרָאֵי קֹֽדֶשׁ זֵֽכֶר לִיצִיאַת מִצְרָֽיִם, </a:t>
            </a:r>
            <a:endParaRPr lang="en-US" sz="2200" dirty="0"/>
          </a:p>
          <a:p>
            <a:pPr algn="r" rtl="1"/>
            <a:r>
              <a:rPr lang="he-IL" sz="2200" dirty="0"/>
              <a:t>וְשַׁבַּת קָדְשְׁךָ, בְּאַהֲבָה וּבְרָצוֹן הִנְחַלְתָּֽנוּ. </a:t>
            </a:r>
            <a:endParaRPr lang="en-US" sz="2200" dirty="0"/>
          </a:p>
          <a:p>
            <a:pPr algn="r" rtl="1"/>
            <a:r>
              <a:rPr lang="he-IL" sz="2200" dirty="0"/>
              <a:t>בָּרוּךְ אַתָּה יְהֹוָה, מְקַדֵּשׁ הַשַּׁבָּת:</a:t>
            </a:r>
            <a:endParaRPr lang="en-US" sz="2200" dirty="0"/>
          </a:p>
          <a:p>
            <a:pPr algn="r" rtl="1"/>
            <a:endParaRPr lang="en-US" sz="2200" dirty="0"/>
          </a:p>
          <a:p>
            <a:pPr algn="r" rtl="1"/>
            <a:endParaRPr lang="en-US" sz="2200" dirty="0"/>
          </a:p>
          <a:p>
            <a:pPr algn="r" rtl="1"/>
            <a:r>
              <a:rPr lang="he-IL" sz="2200" dirty="0"/>
              <a:t>[</a:t>
            </a:r>
            <a:r>
              <a:rPr lang="he-IL" sz="2600" b="1" dirty="0"/>
              <a:t>י</a:t>
            </a:r>
            <a:r>
              <a:rPr lang="he-IL" sz="2200" dirty="0"/>
              <a:t>֥וֹם </a:t>
            </a:r>
            <a:r>
              <a:rPr lang="he-IL" sz="2600" b="1" dirty="0"/>
              <a:t>ה</a:t>
            </a:r>
            <a:r>
              <a:rPr lang="he-IL" sz="2600" dirty="0"/>
              <a:t>ַ</a:t>
            </a:r>
            <a:r>
              <a:rPr lang="he-IL" sz="2200" dirty="0"/>
              <a:t>שִּׁשִּֽׁי]</a:t>
            </a:r>
            <a:r>
              <a:rPr lang="he-IL" sz="2700" b="1" dirty="0"/>
              <a:t> ו</a:t>
            </a:r>
            <a:r>
              <a:rPr lang="he-IL" sz="2200" b="1" dirty="0"/>
              <a:t>ַ</a:t>
            </a:r>
            <a:r>
              <a:rPr lang="he-IL" sz="2200" dirty="0"/>
              <a:t>יְכֻלּ֛וּ </a:t>
            </a:r>
            <a:r>
              <a:rPr lang="he-IL" sz="2700" b="1" dirty="0"/>
              <a:t>ה</a:t>
            </a:r>
            <a:r>
              <a:rPr lang="he-IL" sz="2200" b="1" dirty="0"/>
              <a:t>ַ</a:t>
            </a:r>
            <a:r>
              <a:rPr lang="he-IL" sz="2200" dirty="0"/>
              <a:t>שָּׁמַ֥יִם וְהָאָ֖רֶץ וְכׇל־צְבָאָֽם </a:t>
            </a:r>
            <a:endParaRPr lang="en-US" sz="2200" dirty="0"/>
          </a:p>
          <a:p>
            <a:pPr algn="r" rtl="1"/>
            <a:r>
              <a:rPr lang="he-IL" sz="2200" dirty="0"/>
              <a:t>וַיְכַ֤ל אֱלֹהִים֙ בַּיּ֣וֹם הַשְּׁבִיעִ֔י מְלַאכְתּ֖וֹ אֲשֶׁ֣ר עָשָׂ֑ה </a:t>
            </a:r>
            <a:endParaRPr lang="en-US" sz="2200" dirty="0"/>
          </a:p>
          <a:p>
            <a:pPr algn="r" rtl="1"/>
            <a:r>
              <a:rPr lang="he-IL" sz="2200" dirty="0"/>
              <a:t>וַיִּשְׁבֹּת֙ בַּיּ֣וֹם הַשְּׁבִיעִ֔י מִכׇּל־מְלַאכְתּ֖וֹ אֲשֶׁ֥ר עָשָֽׂה׃ </a:t>
            </a:r>
            <a:endParaRPr lang="en-US" sz="2200" dirty="0"/>
          </a:p>
          <a:p>
            <a:pPr algn="r" rtl="1"/>
            <a:r>
              <a:rPr lang="he-IL" sz="2200" dirty="0"/>
              <a:t>וַיְבָ֤רֶךְ אֱלֹהִים֙ אֶת־י֣וֹם הַשְּׁבִיעִ֔י וַיְקַדֵּ֖שׁ אֹת֑וֹ </a:t>
            </a:r>
            <a:endParaRPr lang="en-US" sz="2200" dirty="0"/>
          </a:p>
          <a:p>
            <a:pPr algn="r" rtl="1"/>
            <a:r>
              <a:rPr lang="he-IL" sz="2200" dirty="0"/>
              <a:t>כִּ֣י ב֤וֹ שָׁבַת֙ מִכׇּל־מְלַאכְתּ֔וֹ אֲשֶׁר־בָּרָ֥</a:t>
            </a:r>
            <a:r>
              <a:rPr lang="he-IL" sz="2600" b="1" dirty="0"/>
              <a:t>א</a:t>
            </a:r>
            <a:r>
              <a:rPr lang="he-IL" sz="2200" dirty="0"/>
              <a:t> אֱלֹהִ֖י</a:t>
            </a:r>
            <a:r>
              <a:rPr lang="he-IL" sz="2600" b="1" dirty="0"/>
              <a:t>ם</a:t>
            </a:r>
            <a:r>
              <a:rPr lang="he-IL" sz="2200" dirty="0"/>
              <a:t> לַעֲשֽׂוֹ</a:t>
            </a:r>
            <a:r>
              <a:rPr lang="he-IL" sz="2600" b="1" dirty="0"/>
              <a:t>ת</a:t>
            </a:r>
            <a:r>
              <a:rPr lang="he-IL" sz="2200" dirty="0"/>
              <a:t>׃</a:t>
            </a:r>
            <a:endParaRPr lang="en-US" sz="2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9EA047D-7D9F-46B0-8E2D-365274C057D2}"/>
              </a:ext>
            </a:extLst>
          </p:cNvPr>
          <p:cNvSpPr txBox="1"/>
          <p:nvPr/>
        </p:nvSpPr>
        <p:spPr>
          <a:xfrm>
            <a:off x="11622368" y="515313"/>
            <a:ext cx="463615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6</a:t>
            </a:r>
          </a:p>
          <a:p>
            <a:r>
              <a:rPr lang="en-US" sz="2200" dirty="0"/>
              <a:t>3</a:t>
            </a:r>
          </a:p>
          <a:p>
            <a:r>
              <a:rPr lang="en-US" sz="2200" dirty="0"/>
              <a:t>2</a:t>
            </a:r>
          </a:p>
          <a:p>
            <a:r>
              <a:rPr lang="en-US" sz="2200" dirty="0"/>
              <a:t>5</a:t>
            </a:r>
          </a:p>
          <a:p>
            <a:r>
              <a:rPr lang="en-US" sz="2200" dirty="0"/>
              <a:t>3</a:t>
            </a:r>
          </a:p>
          <a:p>
            <a:r>
              <a:rPr lang="en-US" sz="2200" dirty="0"/>
              <a:t>6</a:t>
            </a:r>
          </a:p>
          <a:p>
            <a:r>
              <a:rPr lang="en-US" sz="2200" dirty="0"/>
              <a:t>5</a:t>
            </a:r>
          </a:p>
          <a:p>
            <a:r>
              <a:rPr lang="en-US" sz="2200" dirty="0"/>
              <a:t>5</a:t>
            </a:r>
          </a:p>
          <a:p>
            <a:endParaRPr lang="en-US" sz="2200" dirty="0"/>
          </a:p>
          <a:p>
            <a:endParaRPr lang="en-US" sz="2200" dirty="0"/>
          </a:p>
          <a:p>
            <a:r>
              <a:rPr lang="en-US" sz="2200" dirty="0"/>
              <a:t>5</a:t>
            </a:r>
          </a:p>
          <a:p>
            <a:r>
              <a:rPr lang="en-US" sz="2200" dirty="0"/>
              <a:t>7</a:t>
            </a:r>
          </a:p>
          <a:p>
            <a:r>
              <a:rPr lang="en-US" sz="2200" dirty="0"/>
              <a:t>7</a:t>
            </a:r>
          </a:p>
          <a:p>
            <a:r>
              <a:rPr lang="en-US" sz="2200" dirty="0"/>
              <a:t>7</a:t>
            </a:r>
          </a:p>
          <a:p>
            <a:r>
              <a:rPr lang="en-US" sz="2200" dirty="0"/>
              <a:t>9</a:t>
            </a:r>
          </a:p>
        </p:txBody>
      </p:sp>
      <p:pic>
        <p:nvPicPr>
          <p:cNvPr id="1026" name="Picture 2" descr="Shabbat - Wikipedia">
            <a:extLst>
              <a:ext uri="{FF2B5EF4-FFF2-40B4-BE49-F238E27FC236}">
                <a16:creationId xmlns:a16="http://schemas.microsoft.com/office/drawing/2014/main" id="{8644F92B-F542-48B2-A146-6CC72E1139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947" y="2269613"/>
            <a:ext cx="3622266" cy="2713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7262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44817-F67E-4A8F-9E89-C86BDBA87D3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500" dirty="0"/>
              <a:t>In Good Company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D9EEF06-7CCC-427F-A19B-4479074967AF}"/>
              </a:ext>
            </a:extLst>
          </p:cNvPr>
          <p:cNvSpPr/>
          <p:nvPr/>
        </p:nvSpPr>
        <p:spPr>
          <a:xfrm>
            <a:off x="1205948" y="1055596"/>
            <a:ext cx="8362121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defTabSz="914400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altLang="en-US" sz="2100" b="1" dirty="0">
                <a:latin typeface="Arial" panose="020B0604020202020204" pitchFamily="34" charset="0"/>
              </a:rPr>
              <a:t>שָׁלוֹם</a:t>
            </a:r>
            <a:r>
              <a:rPr lang="en-US" altLang="en-US" sz="2100" dirty="0">
                <a:latin typeface="Arial" panose="020B0604020202020204" pitchFamily="34" charset="0"/>
              </a:rPr>
              <a:t> </a:t>
            </a:r>
            <a:r>
              <a:rPr lang="he-IL" altLang="en-US" sz="2100" dirty="0">
                <a:latin typeface="Arial" panose="020B0604020202020204" pitchFamily="34" charset="0"/>
              </a:rPr>
              <a:t>עֲלֵיכֶם מַלְאֲכֵי הַשָּׁרֵת מַלְאֲכֵי עֶלְיוֹן מֶֽלֶךְ מַלְכֵי הַמְּלָכִים הַקָּדוֹשׁ בָּרוּךְ הוּא</a:t>
            </a:r>
            <a:endParaRPr lang="en-US" altLang="en-US" sz="2100" dirty="0">
              <a:latin typeface="Arial" panose="020B0604020202020204" pitchFamily="34" charset="0"/>
            </a:endParaRPr>
          </a:p>
          <a:p>
            <a:pPr lvl="0" algn="r" defTabSz="914400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altLang="en-US" sz="2100" b="1" dirty="0">
                <a:latin typeface="Arial" panose="020B0604020202020204" pitchFamily="34" charset="0"/>
              </a:rPr>
              <a:t>בּוֹאֲכֶם</a:t>
            </a:r>
            <a:r>
              <a:rPr lang="en-US" altLang="en-US" sz="2100" dirty="0">
                <a:latin typeface="Arial" panose="020B0604020202020204" pitchFamily="34" charset="0"/>
              </a:rPr>
              <a:t> </a:t>
            </a:r>
            <a:r>
              <a:rPr lang="he-IL" altLang="en-US" sz="2100" dirty="0">
                <a:latin typeface="Arial" panose="020B0604020202020204" pitchFamily="34" charset="0"/>
              </a:rPr>
              <a:t>לְשָׁלוֹם מַלְאֲכֵי הַשָּׁלוֹם מַלְאֲכֵי עֶלְיוֹן מֶֽלֶךְ מַלְכֵי הַמְּלָכִים הַקָּדוֹשׁ בָּרוּךְ הוּא</a:t>
            </a:r>
            <a:r>
              <a:rPr lang="en-US" altLang="en-US" sz="2100" dirty="0">
                <a:latin typeface="Arial" panose="020B0604020202020204" pitchFamily="34" charset="0"/>
              </a:rPr>
              <a:t>:</a:t>
            </a:r>
          </a:p>
          <a:p>
            <a:pPr lvl="0" algn="r" defTabSz="914400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altLang="en-US" sz="2100" b="1" dirty="0">
                <a:latin typeface="Arial" panose="020B0604020202020204" pitchFamily="34" charset="0"/>
              </a:rPr>
              <a:t>בָּרְכֽוּנִי</a:t>
            </a:r>
            <a:r>
              <a:rPr lang="en-US" altLang="en-US" sz="2100" dirty="0">
                <a:latin typeface="Arial" panose="020B0604020202020204" pitchFamily="34" charset="0"/>
              </a:rPr>
              <a:t> </a:t>
            </a:r>
            <a:r>
              <a:rPr lang="he-IL" altLang="en-US" sz="2100" dirty="0">
                <a:latin typeface="Arial" panose="020B0604020202020204" pitchFamily="34" charset="0"/>
              </a:rPr>
              <a:t>לְשָׁלוֹם מַלְאֲכֵי הַשָּׁלוֹם מַלְאֲכֵי עֶלְיוֹן מֶֽלֶךְ מַלְכֵי הַמְּלָכִים הַקָּדוֹשׁ בָּרוּךְ הוּא</a:t>
            </a:r>
            <a:endParaRPr lang="en-US" altLang="en-US" sz="2100" dirty="0">
              <a:latin typeface="Arial" panose="020B0604020202020204" pitchFamily="34" charset="0"/>
            </a:endParaRPr>
          </a:p>
          <a:p>
            <a:pPr lvl="0" algn="r" defTabSz="914400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altLang="en-US" sz="2100" b="1" dirty="0">
                <a:latin typeface="Arial" panose="020B0604020202020204" pitchFamily="34" charset="0"/>
              </a:rPr>
              <a:t>בְּשִׁבְתְּכֶם</a:t>
            </a:r>
            <a:r>
              <a:rPr lang="en-US" altLang="en-US" sz="2100" dirty="0">
                <a:latin typeface="Arial" panose="020B0604020202020204" pitchFamily="34" charset="0"/>
              </a:rPr>
              <a:t> </a:t>
            </a:r>
            <a:r>
              <a:rPr lang="he-IL" altLang="en-US" sz="2100" dirty="0">
                <a:latin typeface="Arial" panose="020B0604020202020204" pitchFamily="34" charset="0"/>
              </a:rPr>
              <a:t>לְשָׁלוֹם מַלְאֲכֵי הַשָּׁלוֹם מַלְאֲכֵי עֶלְיוֹן מֶֽלֶךְ מַלְכֵי הַמְּלָכִים הַקָּדוֹשׁ בָּרוּךְ הוּא</a:t>
            </a:r>
            <a:endParaRPr lang="en-US" altLang="en-US" sz="2100" dirty="0">
              <a:latin typeface="Arial" panose="020B0604020202020204" pitchFamily="34" charset="0"/>
            </a:endParaRPr>
          </a:p>
          <a:p>
            <a:pPr lvl="0" algn="r" defTabSz="914400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altLang="en-US" sz="2100" b="1" dirty="0">
                <a:latin typeface="Arial" panose="020B0604020202020204" pitchFamily="34" charset="0"/>
              </a:rPr>
              <a:t>בְּצֵֽאתְכֶֽם</a:t>
            </a:r>
            <a:r>
              <a:rPr lang="en-US" altLang="en-US" sz="2100" dirty="0">
                <a:latin typeface="Arial" panose="020B0604020202020204" pitchFamily="34" charset="0"/>
              </a:rPr>
              <a:t> </a:t>
            </a:r>
            <a:r>
              <a:rPr lang="he-IL" altLang="en-US" sz="2100" dirty="0">
                <a:latin typeface="Arial" panose="020B0604020202020204" pitchFamily="34" charset="0"/>
              </a:rPr>
              <a:t>לְשָׁלוֹם מַלְאֲכֵי הַשָּׁלוֹם מַלְאֲכֵי עֶלְיוֹן מֶֽלֶךְ מַלְכֵי הַמְּלָכִים הַקָּדוֹשׁ בָּרוּךְ הוּא</a:t>
            </a:r>
            <a:r>
              <a:rPr lang="en-US" altLang="en-US" sz="2100" dirty="0"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EE2879C1-0B77-469F-8C0A-DA6A5DB270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619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44817-F67E-4A8F-9E89-C86BDBA87D3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en-US" sz="6500" dirty="0"/>
              <a:t>Starting on the Right Foot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D9EEF06-7CCC-427F-A19B-4479074967AF}"/>
              </a:ext>
            </a:extLst>
          </p:cNvPr>
          <p:cNvSpPr/>
          <p:nvPr/>
        </p:nvSpPr>
        <p:spPr>
          <a:xfrm>
            <a:off x="1709530" y="779005"/>
            <a:ext cx="785853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sz="2400" dirty="0"/>
              <a:t>ר' צדוק הכהן מלובלין - פרי צדיק בראשית פרשת ויגש</a:t>
            </a:r>
          </a:p>
          <a:p>
            <a:pPr algn="r" rtl="1"/>
            <a:r>
              <a:rPr lang="he-IL" sz="2400" dirty="0"/>
              <a:t>וסעודת ליל שבת היא נגד יצחק אבינו ע"ה בחינת יראה שהיא התחלת כניסת שבת שישראל מקבלים עליהם קדושת השבת. </a:t>
            </a:r>
            <a:r>
              <a:rPr lang="he-IL" sz="2400" u="sng" dirty="0"/>
              <a:t>וההתחלה צריך להיות באתערותא מצד נפשות ישראל</a:t>
            </a:r>
            <a:r>
              <a:rPr lang="he-IL" sz="2400" dirty="0"/>
              <a:t>. והאתערותא הוא היראה כמו שנאמר (דברים י', י"ב) מה ה' אלוקיך שואל מעמך כי אם ליראה והוא מה שמובא (זוהר ח"ג צ"ה א) </a:t>
            </a:r>
            <a:r>
              <a:rPr lang="he-IL" sz="2400" u="sng" dirty="0"/>
              <a:t>פתחי לי פתחא כחדודא דמחטא</a:t>
            </a:r>
            <a:r>
              <a:rPr lang="he-IL" sz="2400" dirty="0"/>
              <a:t>. וצריכים אנחנו תיכף בכניסת שבת לעשות זכירה בפה בקידוש על היין בדברי שבח לה' יתברך על היין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57484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Picture 136">
            <a:extLst>
              <a:ext uri="{FF2B5EF4-FFF2-40B4-BE49-F238E27FC236}">
                <a16:creationId xmlns:a16="http://schemas.microsoft.com/office/drawing/2014/main" id="{5321D838-2C7E-4177-9DD3-DAC78324A2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39" name="Picture 138">
            <a:extLst>
              <a:ext uri="{FF2B5EF4-FFF2-40B4-BE49-F238E27FC236}">
                <a16:creationId xmlns:a16="http://schemas.microsoft.com/office/drawing/2014/main" id="{224C28B3-E902-49D1-98A0-582D277A0E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1" name="Picture 140">
            <a:extLst>
              <a:ext uri="{FF2B5EF4-FFF2-40B4-BE49-F238E27FC236}">
                <a16:creationId xmlns:a16="http://schemas.microsoft.com/office/drawing/2014/main" id="{F3A6C14C-E755-4A02-821B-6EA2D4C9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43" name="Rectangle 142">
            <a:extLst>
              <a:ext uri="{FF2B5EF4-FFF2-40B4-BE49-F238E27FC236}">
                <a16:creationId xmlns:a16="http://schemas.microsoft.com/office/drawing/2014/main" id="{6478287C-E119-4E9C-95B0-518478BD9D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EA4A294F-6D36-425B-8632-27FD6A284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47" name="Picture 146">
            <a:extLst>
              <a:ext uri="{FF2B5EF4-FFF2-40B4-BE49-F238E27FC236}">
                <a16:creationId xmlns:a16="http://schemas.microsoft.com/office/drawing/2014/main" id="{D8DF5C3E-BDAB-40E6-A40B-8C05D8CD3F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F78925"/>
              </a:gs>
              <a:gs pos="50000">
                <a:srgbClr val="D54209"/>
              </a:gs>
              <a:gs pos="100000">
                <a:srgbClr val="8D0000"/>
              </a:gs>
            </a:gsLst>
            <a:lin ang="2520000" scaled="0"/>
          </a:gradFill>
        </p:spPr>
      </p:pic>
      <p:pic>
        <p:nvPicPr>
          <p:cNvPr id="149" name="Picture 148">
            <a:extLst>
              <a:ext uri="{FF2B5EF4-FFF2-40B4-BE49-F238E27FC236}">
                <a16:creationId xmlns:a16="http://schemas.microsoft.com/office/drawing/2014/main" id="{9D90C31A-86E3-472B-B929-496667598E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1" name="Rectangle 150">
            <a:extLst>
              <a:ext uri="{FF2B5EF4-FFF2-40B4-BE49-F238E27FC236}">
                <a16:creationId xmlns:a16="http://schemas.microsoft.com/office/drawing/2014/main" id="{9DD3589A-DB65-424B-ACF1-5C8155F1C3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9F784D76-D302-4160-A2D4-C2F4AB76D4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6412862" cy="1368198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F4D3F3-D04D-4506-8DDF-210441177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5584677" cy="108093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What’s Going On?</a:t>
            </a:r>
          </a:p>
        </p:txBody>
      </p:sp>
      <p:pic>
        <p:nvPicPr>
          <p:cNvPr id="155" name="Picture 154">
            <a:extLst>
              <a:ext uri="{FF2B5EF4-FFF2-40B4-BE49-F238E27FC236}">
                <a16:creationId xmlns:a16="http://schemas.microsoft.com/office/drawing/2014/main" id="{608D9710-1A5F-4D24-B654-F2081DE601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1"/>
            <a:ext cx="6409944" cy="258395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834044-8490-4F8B-8223-97CD1B5A3A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0321" y="2127534"/>
            <a:ext cx="5104843" cy="3599316"/>
          </a:xfrm>
        </p:spPr>
        <p:txBody>
          <a:bodyPr vert="horz" lIns="91440" tIns="45720" rIns="91440" bIns="45720" rtlCol="0">
            <a:noAutofit/>
          </a:bodyPr>
          <a:lstStyle/>
          <a:p>
            <a:pPr algn="r" rtl="1">
              <a:lnSpc>
                <a:spcPct val="110000"/>
              </a:lnSpc>
            </a:pPr>
            <a:r>
              <a:rPr lang="en-US" sz="2100" dirty="0" err="1">
                <a:solidFill>
                  <a:srgbClr val="FFFFFF"/>
                </a:solidFill>
              </a:rPr>
              <a:t>בן</a:t>
            </a:r>
            <a:r>
              <a:rPr lang="en-US" sz="2100" dirty="0">
                <a:solidFill>
                  <a:srgbClr val="FFFFFF"/>
                </a:solidFill>
              </a:rPr>
              <a:t> </a:t>
            </a:r>
            <a:r>
              <a:rPr lang="en-US" sz="2100" dirty="0" err="1">
                <a:solidFill>
                  <a:srgbClr val="FFFFFF"/>
                </a:solidFill>
              </a:rPr>
              <a:t>איש</a:t>
            </a:r>
            <a:r>
              <a:rPr lang="en-US" sz="2100" dirty="0">
                <a:solidFill>
                  <a:srgbClr val="FFFFFF"/>
                </a:solidFill>
              </a:rPr>
              <a:t> </a:t>
            </a:r>
            <a:r>
              <a:rPr lang="en-US" sz="2100" dirty="0" err="1">
                <a:solidFill>
                  <a:srgbClr val="FFFFFF"/>
                </a:solidFill>
              </a:rPr>
              <a:t>חי</a:t>
            </a:r>
            <a:r>
              <a:rPr lang="en-US" sz="2100" dirty="0">
                <a:solidFill>
                  <a:srgbClr val="FFFFFF"/>
                </a:solidFill>
              </a:rPr>
              <a:t> </a:t>
            </a:r>
            <a:r>
              <a:rPr lang="en-US" sz="2100" dirty="0" err="1">
                <a:solidFill>
                  <a:srgbClr val="FFFFFF"/>
                </a:solidFill>
              </a:rPr>
              <a:t>שנה</a:t>
            </a:r>
            <a:r>
              <a:rPr lang="en-US" sz="2100" dirty="0">
                <a:solidFill>
                  <a:srgbClr val="FFFFFF"/>
                </a:solidFill>
              </a:rPr>
              <a:t> </a:t>
            </a:r>
            <a:r>
              <a:rPr lang="en-US" sz="2100" dirty="0" err="1">
                <a:solidFill>
                  <a:srgbClr val="FFFFFF"/>
                </a:solidFill>
              </a:rPr>
              <a:t>שניה</a:t>
            </a:r>
            <a:r>
              <a:rPr lang="en-US" sz="2100" dirty="0">
                <a:solidFill>
                  <a:srgbClr val="FFFFFF"/>
                </a:solidFill>
              </a:rPr>
              <a:t> </a:t>
            </a:r>
            <a:r>
              <a:rPr lang="en-US" sz="2100" dirty="0" err="1">
                <a:solidFill>
                  <a:srgbClr val="FFFFFF"/>
                </a:solidFill>
              </a:rPr>
              <a:t>פרשת</a:t>
            </a:r>
            <a:r>
              <a:rPr lang="en-US" sz="2100" dirty="0">
                <a:solidFill>
                  <a:srgbClr val="FFFFFF"/>
                </a:solidFill>
              </a:rPr>
              <a:t> </a:t>
            </a:r>
            <a:r>
              <a:rPr lang="en-US" sz="2100" dirty="0" err="1">
                <a:solidFill>
                  <a:srgbClr val="FFFFFF"/>
                </a:solidFill>
              </a:rPr>
              <a:t>בראשית</a:t>
            </a:r>
            <a:endParaRPr lang="en-US" sz="2100" dirty="0">
              <a:solidFill>
                <a:srgbClr val="FFFFFF"/>
              </a:solidFill>
            </a:endParaRPr>
          </a:p>
          <a:p>
            <a:pPr algn="r" rtl="1">
              <a:lnSpc>
                <a:spcPct val="110000"/>
              </a:lnSpc>
            </a:pPr>
            <a:r>
              <a:rPr lang="en-US" sz="2100" dirty="0" err="1">
                <a:solidFill>
                  <a:srgbClr val="FFFFFF"/>
                </a:solidFill>
              </a:rPr>
              <a:t>ולכן</a:t>
            </a:r>
            <a:r>
              <a:rPr lang="en-US" sz="2100" dirty="0">
                <a:solidFill>
                  <a:srgbClr val="FFFFFF"/>
                </a:solidFill>
              </a:rPr>
              <a:t> </a:t>
            </a:r>
            <a:r>
              <a:rPr lang="en-US" sz="2100" dirty="0" err="1">
                <a:solidFill>
                  <a:srgbClr val="FFFFFF"/>
                </a:solidFill>
              </a:rPr>
              <a:t>בעת</a:t>
            </a:r>
            <a:r>
              <a:rPr lang="en-US" sz="2100" dirty="0">
                <a:solidFill>
                  <a:srgbClr val="FFFFFF"/>
                </a:solidFill>
              </a:rPr>
              <a:t> </a:t>
            </a:r>
            <a:r>
              <a:rPr lang="en-US" sz="2100" dirty="0" err="1">
                <a:solidFill>
                  <a:srgbClr val="FFFFFF"/>
                </a:solidFill>
              </a:rPr>
              <a:t>שאנחנו</a:t>
            </a:r>
            <a:r>
              <a:rPr lang="en-US" sz="2100" dirty="0">
                <a:solidFill>
                  <a:srgbClr val="FFFFFF"/>
                </a:solidFill>
              </a:rPr>
              <a:t> </a:t>
            </a:r>
            <a:r>
              <a:rPr lang="en-US" sz="2100" dirty="0" err="1">
                <a:solidFill>
                  <a:srgbClr val="FFFFFF"/>
                </a:solidFill>
              </a:rPr>
              <a:t>נכנסין</a:t>
            </a:r>
            <a:r>
              <a:rPr lang="en-US" sz="2100" dirty="0">
                <a:solidFill>
                  <a:srgbClr val="FFFFFF"/>
                </a:solidFill>
              </a:rPr>
              <a:t> </a:t>
            </a:r>
            <a:r>
              <a:rPr lang="en-US" sz="2100" dirty="0" err="1">
                <a:solidFill>
                  <a:srgbClr val="FFFFFF"/>
                </a:solidFill>
              </a:rPr>
              <a:t>לשבת</a:t>
            </a:r>
            <a:r>
              <a:rPr lang="en-US" sz="2100" dirty="0">
                <a:solidFill>
                  <a:srgbClr val="FFFFFF"/>
                </a:solidFill>
              </a:rPr>
              <a:t> </a:t>
            </a:r>
            <a:r>
              <a:rPr lang="en-US" sz="2100" dirty="0" err="1">
                <a:solidFill>
                  <a:srgbClr val="FFFFFF"/>
                </a:solidFill>
              </a:rPr>
              <a:t>נעשה</a:t>
            </a:r>
            <a:r>
              <a:rPr lang="en-US" sz="2100" dirty="0">
                <a:solidFill>
                  <a:srgbClr val="FFFFFF"/>
                </a:solidFill>
              </a:rPr>
              <a:t> </a:t>
            </a:r>
            <a:r>
              <a:rPr lang="en-US" sz="2100" dirty="0" err="1">
                <a:solidFill>
                  <a:srgbClr val="FFFFFF"/>
                </a:solidFill>
              </a:rPr>
              <a:t>קדושת</a:t>
            </a:r>
            <a:r>
              <a:rPr lang="en-US" sz="2100" dirty="0">
                <a:solidFill>
                  <a:srgbClr val="FFFFFF"/>
                </a:solidFill>
              </a:rPr>
              <a:t> </a:t>
            </a:r>
            <a:r>
              <a:rPr lang="en-US" sz="2100" dirty="0" err="1">
                <a:solidFill>
                  <a:srgbClr val="FFFFFF"/>
                </a:solidFill>
              </a:rPr>
              <a:t>השבת</a:t>
            </a:r>
            <a:r>
              <a:rPr lang="en-US" sz="2100" dirty="0">
                <a:solidFill>
                  <a:srgbClr val="FFFFFF"/>
                </a:solidFill>
              </a:rPr>
              <a:t> </a:t>
            </a:r>
            <a:r>
              <a:rPr lang="en-US" sz="2100" dirty="0" err="1">
                <a:solidFill>
                  <a:srgbClr val="FFFFFF"/>
                </a:solidFill>
              </a:rPr>
              <a:t>בשלשה</a:t>
            </a:r>
            <a:r>
              <a:rPr lang="en-US" sz="2100" dirty="0">
                <a:solidFill>
                  <a:srgbClr val="FFFFFF"/>
                </a:solidFill>
              </a:rPr>
              <a:t> </a:t>
            </a:r>
            <a:r>
              <a:rPr lang="en-US" sz="2100" dirty="0" err="1">
                <a:solidFill>
                  <a:srgbClr val="FFFFFF"/>
                </a:solidFill>
              </a:rPr>
              <a:t>דברים</a:t>
            </a:r>
            <a:r>
              <a:rPr lang="en-US" sz="2100" dirty="0">
                <a:solidFill>
                  <a:srgbClr val="FFFFFF"/>
                </a:solidFill>
              </a:rPr>
              <a:t>, </a:t>
            </a:r>
            <a:r>
              <a:rPr lang="en-US" sz="2100" dirty="0" err="1">
                <a:solidFill>
                  <a:srgbClr val="FFFFFF"/>
                </a:solidFill>
              </a:rPr>
              <a:t>לתקן</a:t>
            </a:r>
            <a:r>
              <a:rPr lang="en-US" sz="2100" dirty="0">
                <a:solidFill>
                  <a:srgbClr val="FFFFFF"/>
                </a:solidFill>
              </a:rPr>
              <a:t> </a:t>
            </a:r>
            <a:r>
              <a:rPr lang="en-US" sz="2100" dirty="0" err="1">
                <a:solidFill>
                  <a:srgbClr val="FFFFFF"/>
                </a:solidFill>
              </a:rPr>
              <a:t>קלקול</a:t>
            </a:r>
            <a:r>
              <a:rPr lang="en-US" sz="2100" dirty="0">
                <a:solidFill>
                  <a:srgbClr val="FFFFFF"/>
                </a:solidFill>
              </a:rPr>
              <a:t> </a:t>
            </a:r>
            <a:r>
              <a:rPr lang="en-US" sz="2100" dirty="0" err="1">
                <a:solidFill>
                  <a:srgbClr val="FFFFFF"/>
                </a:solidFill>
              </a:rPr>
              <a:t>עץ</a:t>
            </a:r>
            <a:r>
              <a:rPr lang="en-US" sz="2100" dirty="0">
                <a:solidFill>
                  <a:srgbClr val="FFFFFF"/>
                </a:solidFill>
              </a:rPr>
              <a:t> </a:t>
            </a:r>
            <a:r>
              <a:rPr lang="en-US" sz="2100" dirty="0" err="1">
                <a:solidFill>
                  <a:srgbClr val="FFFFFF"/>
                </a:solidFill>
              </a:rPr>
              <a:t>הדעת</a:t>
            </a:r>
            <a:r>
              <a:rPr lang="en-US" sz="2100" dirty="0">
                <a:solidFill>
                  <a:srgbClr val="FFFFFF"/>
                </a:solidFill>
              </a:rPr>
              <a:t> </a:t>
            </a:r>
            <a:r>
              <a:rPr lang="en-US" sz="2100" dirty="0" err="1">
                <a:solidFill>
                  <a:srgbClr val="FFFFFF"/>
                </a:solidFill>
              </a:rPr>
              <a:t>שנעשה</a:t>
            </a:r>
            <a:r>
              <a:rPr lang="en-US" sz="2100" dirty="0">
                <a:solidFill>
                  <a:srgbClr val="FFFFFF"/>
                </a:solidFill>
              </a:rPr>
              <a:t> </a:t>
            </a:r>
            <a:r>
              <a:rPr lang="en-US" sz="2100" dirty="0" err="1">
                <a:solidFill>
                  <a:srgbClr val="FFFFFF"/>
                </a:solidFill>
              </a:rPr>
              <a:t>סמוך</a:t>
            </a:r>
            <a:r>
              <a:rPr lang="en-US" sz="2100" dirty="0">
                <a:solidFill>
                  <a:srgbClr val="FFFFFF"/>
                </a:solidFill>
              </a:rPr>
              <a:t> </a:t>
            </a:r>
            <a:r>
              <a:rPr lang="en-US" sz="2100" dirty="0" err="1">
                <a:solidFill>
                  <a:srgbClr val="FFFFFF"/>
                </a:solidFill>
              </a:rPr>
              <a:t>לכניסת</a:t>
            </a:r>
            <a:r>
              <a:rPr lang="en-US" sz="2100" dirty="0">
                <a:solidFill>
                  <a:srgbClr val="FFFFFF"/>
                </a:solidFill>
              </a:rPr>
              <a:t> </a:t>
            </a:r>
            <a:r>
              <a:rPr lang="en-US" sz="2100" dirty="0" err="1">
                <a:solidFill>
                  <a:srgbClr val="FFFFFF"/>
                </a:solidFill>
              </a:rPr>
              <a:t>שבת</a:t>
            </a:r>
            <a:r>
              <a:rPr lang="en-US" sz="2100" dirty="0">
                <a:solidFill>
                  <a:srgbClr val="FFFFFF"/>
                </a:solidFill>
              </a:rPr>
              <a:t> </a:t>
            </a:r>
            <a:r>
              <a:rPr lang="en-US" sz="2100" dirty="0" err="1">
                <a:solidFill>
                  <a:srgbClr val="FFFFFF"/>
                </a:solidFill>
              </a:rPr>
              <a:t>שהיה</a:t>
            </a:r>
            <a:r>
              <a:rPr lang="en-US" sz="2100" dirty="0">
                <a:solidFill>
                  <a:srgbClr val="FFFFFF"/>
                </a:solidFill>
              </a:rPr>
              <a:t> </a:t>
            </a:r>
            <a:r>
              <a:rPr lang="en-US" sz="2100" dirty="0" err="1">
                <a:solidFill>
                  <a:srgbClr val="FFFFFF"/>
                </a:solidFill>
              </a:rPr>
              <a:t>בסוף</a:t>
            </a:r>
            <a:r>
              <a:rPr lang="en-US" sz="2100" dirty="0">
                <a:solidFill>
                  <a:srgbClr val="FFFFFF"/>
                </a:solidFill>
              </a:rPr>
              <a:t> </a:t>
            </a:r>
            <a:r>
              <a:rPr lang="en-US" sz="2100" dirty="0" err="1">
                <a:solidFill>
                  <a:srgbClr val="FFFFFF"/>
                </a:solidFill>
              </a:rPr>
              <a:t>יום</a:t>
            </a:r>
            <a:r>
              <a:rPr lang="en-US" sz="2100" dirty="0">
                <a:solidFill>
                  <a:srgbClr val="FFFFFF"/>
                </a:solidFill>
              </a:rPr>
              <a:t> </a:t>
            </a:r>
            <a:r>
              <a:rPr lang="en-US" sz="2100" dirty="0" err="1">
                <a:solidFill>
                  <a:srgbClr val="FFFFFF"/>
                </a:solidFill>
              </a:rPr>
              <a:t>ששי</a:t>
            </a:r>
            <a:r>
              <a:rPr lang="en-US" sz="2100" dirty="0">
                <a:solidFill>
                  <a:srgbClr val="FFFFFF"/>
                </a:solidFill>
              </a:rPr>
              <a:t>, </a:t>
            </a:r>
            <a:r>
              <a:rPr lang="en-US" sz="2100" dirty="0" err="1">
                <a:solidFill>
                  <a:srgbClr val="FFFFFF"/>
                </a:solidFill>
              </a:rPr>
              <a:t>שכבר</a:t>
            </a:r>
            <a:r>
              <a:rPr lang="en-US" sz="2100" dirty="0">
                <a:solidFill>
                  <a:srgbClr val="FFFFFF"/>
                </a:solidFill>
              </a:rPr>
              <a:t> </a:t>
            </a:r>
            <a:r>
              <a:rPr lang="en-US" sz="2100" dirty="0" err="1">
                <a:solidFill>
                  <a:srgbClr val="FFFFFF"/>
                </a:solidFill>
              </a:rPr>
              <a:t>התחילה</a:t>
            </a:r>
            <a:r>
              <a:rPr lang="en-US" sz="2100" dirty="0">
                <a:solidFill>
                  <a:srgbClr val="FFFFFF"/>
                </a:solidFill>
              </a:rPr>
              <a:t> </a:t>
            </a:r>
            <a:r>
              <a:rPr lang="en-US" sz="2100" dirty="0" err="1">
                <a:solidFill>
                  <a:srgbClr val="FFFFFF"/>
                </a:solidFill>
              </a:rPr>
              <a:t>תוספת</a:t>
            </a:r>
            <a:r>
              <a:rPr lang="en-US" sz="2100" dirty="0">
                <a:solidFill>
                  <a:srgbClr val="FFFFFF"/>
                </a:solidFill>
              </a:rPr>
              <a:t> </a:t>
            </a:r>
            <a:r>
              <a:rPr lang="en-US" sz="2100" dirty="0" err="1">
                <a:solidFill>
                  <a:srgbClr val="FFFFFF"/>
                </a:solidFill>
              </a:rPr>
              <a:t>שבת</a:t>
            </a:r>
            <a:r>
              <a:rPr lang="en-US" sz="2100" dirty="0">
                <a:solidFill>
                  <a:srgbClr val="FFFFFF"/>
                </a:solidFill>
              </a:rPr>
              <a:t> </a:t>
            </a:r>
            <a:r>
              <a:rPr lang="en-US" sz="2100" dirty="0" err="1">
                <a:solidFill>
                  <a:srgbClr val="FFFFFF"/>
                </a:solidFill>
              </a:rPr>
              <a:t>להכנס</a:t>
            </a:r>
            <a:r>
              <a:rPr lang="en-US" sz="2100" dirty="0">
                <a:solidFill>
                  <a:srgbClr val="FFFFFF"/>
                </a:solidFill>
              </a:rPr>
              <a:t>, </a:t>
            </a:r>
            <a:r>
              <a:rPr lang="en-US" sz="2100" dirty="0" err="1">
                <a:solidFill>
                  <a:srgbClr val="FFFFFF"/>
                </a:solidFill>
              </a:rPr>
              <a:t>והיינו</a:t>
            </a:r>
            <a:r>
              <a:rPr lang="en-US" sz="2100" dirty="0">
                <a:solidFill>
                  <a:srgbClr val="FFFFFF"/>
                </a:solidFill>
              </a:rPr>
              <a:t> </a:t>
            </a:r>
            <a:r>
              <a:rPr lang="en-US" sz="2100" b="1" u="sng" dirty="0" err="1">
                <a:solidFill>
                  <a:srgbClr val="FFFFFF"/>
                </a:solidFill>
              </a:rPr>
              <a:t>שנעשה</a:t>
            </a:r>
            <a:r>
              <a:rPr lang="en-US" sz="2100" b="1" u="sng" dirty="0">
                <a:solidFill>
                  <a:srgbClr val="FFFFFF"/>
                </a:solidFill>
              </a:rPr>
              <a:t> </a:t>
            </a:r>
            <a:r>
              <a:rPr lang="en-US" sz="2100" b="1" u="sng" dirty="0" err="1">
                <a:solidFill>
                  <a:srgbClr val="FFFFFF"/>
                </a:solidFill>
              </a:rPr>
              <a:t>קדוש</a:t>
            </a:r>
            <a:r>
              <a:rPr lang="en-US" sz="2100" b="1" u="sng" dirty="0">
                <a:solidFill>
                  <a:srgbClr val="FFFFFF"/>
                </a:solidFill>
              </a:rPr>
              <a:t> </a:t>
            </a:r>
            <a:r>
              <a:rPr lang="en-US" sz="2100" b="1" u="sng" dirty="0" err="1">
                <a:solidFill>
                  <a:srgbClr val="FFFFFF"/>
                </a:solidFill>
              </a:rPr>
              <a:t>של</a:t>
            </a:r>
            <a:r>
              <a:rPr lang="en-US" sz="2100" b="1" u="sng" dirty="0">
                <a:solidFill>
                  <a:srgbClr val="FFFFFF"/>
                </a:solidFill>
              </a:rPr>
              <a:t> </a:t>
            </a:r>
            <a:r>
              <a:rPr lang="en-US" sz="2100" b="1" u="sng" dirty="0" err="1">
                <a:solidFill>
                  <a:srgbClr val="FFFFFF"/>
                </a:solidFill>
              </a:rPr>
              <a:t>שבת</a:t>
            </a:r>
            <a:r>
              <a:rPr lang="en-US" sz="2100" b="1" u="sng" dirty="0">
                <a:solidFill>
                  <a:srgbClr val="FFFFFF"/>
                </a:solidFill>
              </a:rPr>
              <a:t> </a:t>
            </a:r>
            <a:r>
              <a:rPr lang="en-US" sz="2100" b="1" u="sng" dirty="0" err="1">
                <a:solidFill>
                  <a:srgbClr val="FFFFFF"/>
                </a:solidFill>
              </a:rPr>
              <a:t>בכניסתו</a:t>
            </a:r>
            <a:r>
              <a:rPr lang="en-US" sz="2100" b="1" u="sng" dirty="0">
                <a:solidFill>
                  <a:srgbClr val="FFFFFF"/>
                </a:solidFill>
              </a:rPr>
              <a:t> </a:t>
            </a:r>
            <a:r>
              <a:rPr lang="en-US" sz="2100" b="1" u="sng" dirty="0" err="1">
                <a:solidFill>
                  <a:srgbClr val="FFFFFF"/>
                </a:solidFill>
              </a:rPr>
              <a:t>ביין</a:t>
            </a:r>
            <a:r>
              <a:rPr lang="en-US" sz="2100" b="1" u="sng" dirty="0">
                <a:solidFill>
                  <a:srgbClr val="FFFFFF"/>
                </a:solidFill>
              </a:rPr>
              <a:t> </a:t>
            </a:r>
            <a:r>
              <a:rPr lang="en-US" sz="2100" b="1" u="sng" dirty="0" err="1">
                <a:solidFill>
                  <a:srgbClr val="FFFFFF"/>
                </a:solidFill>
              </a:rPr>
              <a:t>ולחם</a:t>
            </a:r>
            <a:r>
              <a:rPr lang="en-US" sz="2100" b="1" u="sng" dirty="0">
                <a:solidFill>
                  <a:srgbClr val="FFFFFF"/>
                </a:solidFill>
              </a:rPr>
              <a:t> </a:t>
            </a:r>
            <a:r>
              <a:rPr lang="en-US" sz="2100" b="1" u="sng" dirty="0" err="1">
                <a:solidFill>
                  <a:srgbClr val="FFFFFF"/>
                </a:solidFill>
              </a:rPr>
              <a:t>ונר</a:t>
            </a:r>
            <a:r>
              <a:rPr lang="en-US" sz="2100" dirty="0">
                <a:solidFill>
                  <a:srgbClr val="FFFFFF"/>
                </a:solidFill>
              </a:rPr>
              <a:t>, </a:t>
            </a:r>
            <a:r>
              <a:rPr lang="en-US" sz="2100" dirty="0" err="1">
                <a:solidFill>
                  <a:srgbClr val="FFFFFF"/>
                </a:solidFill>
              </a:rPr>
              <a:t>והיינו</a:t>
            </a:r>
            <a:r>
              <a:rPr lang="en-US" sz="2100" dirty="0">
                <a:solidFill>
                  <a:srgbClr val="FFFFFF"/>
                </a:solidFill>
              </a:rPr>
              <a:t> </a:t>
            </a:r>
            <a:r>
              <a:rPr lang="en-US" sz="2100" dirty="0" err="1">
                <a:solidFill>
                  <a:srgbClr val="FFFFFF"/>
                </a:solidFill>
              </a:rPr>
              <a:t>לחם</a:t>
            </a:r>
            <a:r>
              <a:rPr lang="en-US" sz="2100" dirty="0">
                <a:solidFill>
                  <a:srgbClr val="FFFFFF"/>
                </a:solidFill>
              </a:rPr>
              <a:t>, </a:t>
            </a:r>
            <a:r>
              <a:rPr lang="en-US" sz="2100" dirty="0" err="1">
                <a:solidFill>
                  <a:srgbClr val="FFFFFF"/>
                </a:solidFill>
              </a:rPr>
              <a:t>תיקון</a:t>
            </a:r>
            <a:r>
              <a:rPr lang="en-US" sz="2100" dirty="0">
                <a:solidFill>
                  <a:srgbClr val="FFFFFF"/>
                </a:solidFill>
              </a:rPr>
              <a:t> </a:t>
            </a:r>
            <a:r>
              <a:rPr lang="en-US" sz="2100" dirty="0" err="1">
                <a:solidFill>
                  <a:srgbClr val="FFFFFF"/>
                </a:solidFill>
              </a:rPr>
              <a:t>של</a:t>
            </a:r>
            <a:r>
              <a:rPr lang="en-US" sz="2100" dirty="0">
                <a:solidFill>
                  <a:srgbClr val="FFFFFF"/>
                </a:solidFill>
              </a:rPr>
              <a:t> </a:t>
            </a:r>
            <a:r>
              <a:rPr lang="en-US" sz="2100" dirty="0" err="1">
                <a:solidFill>
                  <a:srgbClr val="FFFFFF"/>
                </a:solidFill>
              </a:rPr>
              <a:t>ותרא</a:t>
            </a:r>
            <a:r>
              <a:rPr lang="en-US" sz="2100" dirty="0">
                <a:solidFill>
                  <a:srgbClr val="FFFFFF"/>
                </a:solidFill>
              </a:rPr>
              <a:t> </a:t>
            </a:r>
            <a:r>
              <a:rPr lang="en-US" sz="2100" dirty="0" err="1">
                <a:solidFill>
                  <a:srgbClr val="FFFFFF"/>
                </a:solidFill>
              </a:rPr>
              <a:t>האשה</a:t>
            </a:r>
            <a:r>
              <a:rPr lang="en-US" sz="2100" dirty="0">
                <a:solidFill>
                  <a:srgbClr val="FFFFFF"/>
                </a:solidFill>
              </a:rPr>
              <a:t> </a:t>
            </a:r>
            <a:r>
              <a:rPr lang="en-US" sz="2100" dirty="0" err="1">
                <a:solidFill>
                  <a:srgbClr val="FFFFFF"/>
                </a:solidFill>
              </a:rPr>
              <a:t>כי</a:t>
            </a:r>
            <a:r>
              <a:rPr lang="en-US" sz="2100" dirty="0">
                <a:solidFill>
                  <a:srgbClr val="FFFFFF"/>
                </a:solidFill>
              </a:rPr>
              <a:t> </a:t>
            </a:r>
            <a:r>
              <a:rPr lang="en-US" sz="2100" dirty="0" err="1">
                <a:solidFill>
                  <a:srgbClr val="FFFFFF"/>
                </a:solidFill>
              </a:rPr>
              <a:t>טוב</a:t>
            </a:r>
            <a:r>
              <a:rPr lang="en-US" sz="2100" dirty="0">
                <a:solidFill>
                  <a:srgbClr val="FFFFFF"/>
                </a:solidFill>
              </a:rPr>
              <a:t> </a:t>
            </a:r>
            <a:r>
              <a:rPr lang="en-US" sz="2100" dirty="0" err="1">
                <a:solidFill>
                  <a:srgbClr val="FFFFFF"/>
                </a:solidFill>
              </a:rPr>
              <a:t>העץ</a:t>
            </a:r>
            <a:r>
              <a:rPr lang="en-US" sz="2100" dirty="0">
                <a:solidFill>
                  <a:srgbClr val="FFFFFF"/>
                </a:solidFill>
              </a:rPr>
              <a:t> </a:t>
            </a:r>
            <a:r>
              <a:rPr lang="en-US" sz="2100" dirty="0" err="1">
                <a:solidFill>
                  <a:srgbClr val="FFFFFF"/>
                </a:solidFill>
              </a:rPr>
              <a:t>למאכל</a:t>
            </a:r>
            <a:r>
              <a:rPr lang="en-US" sz="2100" dirty="0">
                <a:solidFill>
                  <a:srgbClr val="FFFFFF"/>
                </a:solidFill>
              </a:rPr>
              <a:t>, </a:t>
            </a:r>
            <a:r>
              <a:rPr lang="en-US" sz="2100" dirty="0" err="1">
                <a:solidFill>
                  <a:srgbClr val="FFFFFF"/>
                </a:solidFill>
              </a:rPr>
              <a:t>ונר</a:t>
            </a:r>
            <a:r>
              <a:rPr lang="en-US" sz="2100" dirty="0">
                <a:solidFill>
                  <a:srgbClr val="FFFFFF"/>
                </a:solidFill>
              </a:rPr>
              <a:t>, </a:t>
            </a:r>
            <a:r>
              <a:rPr lang="en-US" sz="2100" dirty="0" err="1">
                <a:solidFill>
                  <a:srgbClr val="FFFFFF"/>
                </a:solidFill>
              </a:rPr>
              <a:t>תיקון</a:t>
            </a:r>
            <a:r>
              <a:rPr lang="en-US" sz="2100" dirty="0">
                <a:solidFill>
                  <a:srgbClr val="FFFFFF"/>
                </a:solidFill>
              </a:rPr>
              <a:t> </a:t>
            </a:r>
            <a:r>
              <a:rPr lang="en-US" sz="2100" dirty="0" err="1">
                <a:solidFill>
                  <a:srgbClr val="FFFFFF"/>
                </a:solidFill>
              </a:rPr>
              <a:t>של</a:t>
            </a:r>
            <a:r>
              <a:rPr lang="en-US" sz="2100" dirty="0">
                <a:solidFill>
                  <a:srgbClr val="FFFFFF"/>
                </a:solidFill>
              </a:rPr>
              <a:t> </a:t>
            </a:r>
            <a:r>
              <a:rPr lang="en-US" sz="2100" dirty="0" err="1">
                <a:solidFill>
                  <a:srgbClr val="FFFFFF"/>
                </a:solidFill>
              </a:rPr>
              <a:t>וכי</a:t>
            </a:r>
            <a:r>
              <a:rPr lang="en-US" sz="2100" dirty="0">
                <a:solidFill>
                  <a:srgbClr val="FFFFFF"/>
                </a:solidFill>
              </a:rPr>
              <a:t> </a:t>
            </a:r>
            <a:r>
              <a:rPr lang="en-US" sz="2100" dirty="0" err="1">
                <a:solidFill>
                  <a:srgbClr val="FFFFFF"/>
                </a:solidFill>
              </a:rPr>
              <a:t>תאוה</a:t>
            </a:r>
            <a:r>
              <a:rPr lang="en-US" sz="2100" dirty="0">
                <a:solidFill>
                  <a:srgbClr val="FFFFFF"/>
                </a:solidFill>
              </a:rPr>
              <a:t> </a:t>
            </a:r>
            <a:r>
              <a:rPr lang="en-US" sz="2100" dirty="0" err="1">
                <a:solidFill>
                  <a:srgbClr val="FFFFFF"/>
                </a:solidFill>
              </a:rPr>
              <a:t>הוא</a:t>
            </a:r>
            <a:r>
              <a:rPr lang="en-US" sz="2100" dirty="0">
                <a:solidFill>
                  <a:srgbClr val="FFFFFF"/>
                </a:solidFill>
              </a:rPr>
              <a:t> </a:t>
            </a:r>
            <a:r>
              <a:rPr lang="en-US" sz="2100" dirty="0" err="1">
                <a:solidFill>
                  <a:srgbClr val="FFFFFF"/>
                </a:solidFill>
              </a:rPr>
              <a:t>לעינים</a:t>
            </a:r>
            <a:r>
              <a:rPr lang="en-US" sz="2100" dirty="0">
                <a:solidFill>
                  <a:srgbClr val="FFFFFF"/>
                </a:solidFill>
              </a:rPr>
              <a:t>, </a:t>
            </a:r>
            <a:r>
              <a:rPr lang="en-US" sz="2100" dirty="0" err="1">
                <a:solidFill>
                  <a:srgbClr val="FFFFFF"/>
                </a:solidFill>
              </a:rPr>
              <a:t>כי</a:t>
            </a:r>
            <a:r>
              <a:rPr lang="en-US" sz="2100" dirty="0">
                <a:solidFill>
                  <a:srgbClr val="FFFFFF"/>
                </a:solidFill>
              </a:rPr>
              <a:t> </a:t>
            </a:r>
            <a:r>
              <a:rPr lang="en-US" sz="2100" dirty="0" err="1">
                <a:solidFill>
                  <a:srgbClr val="FFFFFF"/>
                </a:solidFill>
              </a:rPr>
              <a:t>הנאת</a:t>
            </a:r>
            <a:r>
              <a:rPr lang="en-US" sz="2100" dirty="0">
                <a:solidFill>
                  <a:srgbClr val="FFFFFF"/>
                </a:solidFill>
              </a:rPr>
              <a:t> </a:t>
            </a:r>
            <a:r>
              <a:rPr lang="en-US" sz="2100" dirty="0" err="1">
                <a:solidFill>
                  <a:srgbClr val="FFFFFF"/>
                </a:solidFill>
              </a:rPr>
              <a:t>הנר</a:t>
            </a:r>
            <a:r>
              <a:rPr lang="en-US" sz="2100" dirty="0">
                <a:solidFill>
                  <a:srgbClr val="FFFFFF"/>
                </a:solidFill>
              </a:rPr>
              <a:t> </a:t>
            </a:r>
            <a:r>
              <a:rPr lang="en-US" sz="2100" dirty="0" err="1">
                <a:solidFill>
                  <a:srgbClr val="FFFFFF"/>
                </a:solidFill>
              </a:rPr>
              <a:t>היא</a:t>
            </a:r>
            <a:r>
              <a:rPr lang="en-US" sz="2100" dirty="0">
                <a:solidFill>
                  <a:srgbClr val="FFFFFF"/>
                </a:solidFill>
              </a:rPr>
              <a:t> </a:t>
            </a:r>
            <a:r>
              <a:rPr lang="en-US" sz="2100" dirty="0" err="1">
                <a:solidFill>
                  <a:srgbClr val="FFFFFF"/>
                </a:solidFill>
              </a:rPr>
              <a:t>למראה</a:t>
            </a:r>
            <a:r>
              <a:rPr lang="en-US" sz="2100" dirty="0">
                <a:solidFill>
                  <a:srgbClr val="FFFFFF"/>
                </a:solidFill>
              </a:rPr>
              <a:t> </a:t>
            </a:r>
            <a:r>
              <a:rPr lang="en-US" sz="2100" dirty="0" err="1">
                <a:solidFill>
                  <a:srgbClr val="FFFFFF"/>
                </a:solidFill>
              </a:rPr>
              <a:t>עינים</a:t>
            </a:r>
            <a:r>
              <a:rPr lang="en-US" sz="2100" dirty="0">
                <a:solidFill>
                  <a:srgbClr val="FFFFFF"/>
                </a:solidFill>
              </a:rPr>
              <a:t>, </a:t>
            </a:r>
            <a:r>
              <a:rPr lang="en-US" sz="2100" dirty="0" err="1">
                <a:solidFill>
                  <a:srgbClr val="FFFFFF"/>
                </a:solidFill>
              </a:rPr>
              <a:t>וצריך</a:t>
            </a:r>
            <a:r>
              <a:rPr lang="en-US" sz="2100" dirty="0">
                <a:solidFill>
                  <a:srgbClr val="FFFFFF"/>
                </a:solidFill>
              </a:rPr>
              <a:t> </a:t>
            </a:r>
            <a:r>
              <a:rPr lang="en-US" sz="2100" dirty="0" err="1">
                <a:solidFill>
                  <a:srgbClr val="FFFFFF"/>
                </a:solidFill>
              </a:rPr>
              <a:t>ג"כ</a:t>
            </a:r>
            <a:r>
              <a:rPr lang="en-US" sz="2100" dirty="0">
                <a:solidFill>
                  <a:srgbClr val="FFFFFF"/>
                </a:solidFill>
              </a:rPr>
              <a:t> </a:t>
            </a:r>
            <a:r>
              <a:rPr lang="en-US" sz="2100" dirty="0" err="1">
                <a:solidFill>
                  <a:srgbClr val="FFFFFF"/>
                </a:solidFill>
              </a:rPr>
              <a:t>להסתכל</a:t>
            </a:r>
            <a:r>
              <a:rPr lang="en-US" sz="2100" dirty="0">
                <a:solidFill>
                  <a:srgbClr val="FFFFFF"/>
                </a:solidFill>
              </a:rPr>
              <a:t> </a:t>
            </a:r>
            <a:r>
              <a:rPr lang="en-US" sz="2100" dirty="0" err="1">
                <a:solidFill>
                  <a:srgbClr val="FFFFFF"/>
                </a:solidFill>
              </a:rPr>
              <a:t>בנרות</a:t>
            </a:r>
            <a:r>
              <a:rPr lang="en-US" sz="2100" dirty="0">
                <a:solidFill>
                  <a:srgbClr val="FFFFFF"/>
                </a:solidFill>
              </a:rPr>
              <a:t>, </a:t>
            </a:r>
            <a:r>
              <a:rPr lang="en-US" sz="2100" dirty="0" err="1">
                <a:solidFill>
                  <a:srgbClr val="FFFFFF"/>
                </a:solidFill>
              </a:rPr>
              <a:t>והיין</a:t>
            </a:r>
            <a:r>
              <a:rPr lang="en-US" sz="2100" dirty="0">
                <a:solidFill>
                  <a:srgbClr val="FFFFFF"/>
                </a:solidFill>
              </a:rPr>
              <a:t> </a:t>
            </a:r>
            <a:r>
              <a:rPr lang="en-US" sz="2100" dirty="0" err="1">
                <a:solidFill>
                  <a:srgbClr val="FFFFFF"/>
                </a:solidFill>
              </a:rPr>
              <a:t>של</a:t>
            </a:r>
            <a:r>
              <a:rPr lang="en-US" sz="2100" dirty="0">
                <a:solidFill>
                  <a:srgbClr val="FFFFFF"/>
                </a:solidFill>
              </a:rPr>
              <a:t> </a:t>
            </a:r>
            <a:r>
              <a:rPr lang="en-US" sz="2100" dirty="0" err="1">
                <a:solidFill>
                  <a:srgbClr val="FFFFFF"/>
                </a:solidFill>
              </a:rPr>
              <a:t>הקידוש</a:t>
            </a:r>
            <a:r>
              <a:rPr lang="en-US" sz="2100" dirty="0">
                <a:solidFill>
                  <a:srgbClr val="FFFFFF"/>
                </a:solidFill>
              </a:rPr>
              <a:t> </a:t>
            </a:r>
            <a:r>
              <a:rPr lang="en-US" sz="2100" dirty="0" err="1">
                <a:solidFill>
                  <a:srgbClr val="FFFFFF"/>
                </a:solidFill>
              </a:rPr>
              <a:t>תיקון</a:t>
            </a:r>
            <a:r>
              <a:rPr lang="en-US" sz="2100" dirty="0">
                <a:solidFill>
                  <a:srgbClr val="FFFFFF"/>
                </a:solidFill>
              </a:rPr>
              <a:t> </a:t>
            </a:r>
            <a:r>
              <a:rPr lang="en-US" sz="2100" dirty="0" err="1">
                <a:solidFill>
                  <a:srgbClr val="FFFFFF"/>
                </a:solidFill>
              </a:rPr>
              <a:t>של</a:t>
            </a:r>
            <a:r>
              <a:rPr lang="en-US" sz="2100" dirty="0">
                <a:solidFill>
                  <a:srgbClr val="FFFFFF"/>
                </a:solidFill>
              </a:rPr>
              <a:t> </a:t>
            </a:r>
            <a:r>
              <a:rPr lang="en-US" sz="2100" dirty="0" err="1">
                <a:solidFill>
                  <a:srgbClr val="FFFFFF"/>
                </a:solidFill>
              </a:rPr>
              <a:t>ונחמד</a:t>
            </a:r>
            <a:r>
              <a:rPr lang="en-US" sz="2100" dirty="0">
                <a:solidFill>
                  <a:srgbClr val="FFFFFF"/>
                </a:solidFill>
              </a:rPr>
              <a:t> </a:t>
            </a:r>
            <a:r>
              <a:rPr lang="en-US" sz="2100" dirty="0" err="1">
                <a:solidFill>
                  <a:srgbClr val="FFFFFF"/>
                </a:solidFill>
              </a:rPr>
              <a:t>העץ</a:t>
            </a:r>
            <a:r>
              <a:rPr lang="en-US" sz="2100" dirty="0">
                <a:solidFill>
                  <a:srgbClr val="FFFFFF"/>
                </a:solidFill>
              </a:rPr>
              <a:t> </a:t>
            </a:r>
            <a:r>
              <a:rPr lang="en-US" sz="2100" dirty="0" err="1">
                <a:solidFill>
                  <a:srgbClr val="FFFFFF"/>
                </a:solidFill>
              </a:rPr>
              <a:t>להשכיל</a:t>
            </a:r>
            <a:r>
              <a:rPr lang="en-US" sz="2100" dirty="0">
                <a:solidFill>
                  <a:srgbClr val="FFFFFF"/>
                </a:solidFill>
              </a:rPr>
              <a:t>, </a:t>
            </a:r>
            <a:r>
              <a:rPr lang="en-US" sz="2100" dirty="0" err="1">
                <a:solidFill>
                  <a:srgbClr val="FFFFFF"/>
                </a:solidFill>
              </a:rPr>
              <a:t>כי</a:t>
            </a:r>
            <a:r>
              <a:rPr lang="en-US" sz="2100" dirty="0">
                <a:solidFill>
                  <a:srgbClr val="FFFFFF"/>
                </a:solidFill>
              </a:rPr>
              <a:t> </a:t>
            </a:r>
            <a:r>
              <a:rPr lang="en-US" sz="2100" dirty="0" err="1">
                <a:solidFill>
                  <a:srgbClr val="FFFFFF"/>
                </a:solidFill>
              </a:rPr>
              <a:t>חמרא</a:t>
            </a:r>
            <a:r>
              <a:rPr lang="en-US" sz="2100" dirty="0">
                <a:solidFill>
                  <a:srgbClr val="FFFFFF"/>
                </a:solidFill>
              </a:rPr>
              <a:t> </a:t>
            </a:r>
            <a:r>
              <a:rPr lang="en-US" sz="2100" dirty="0" err="1">
                <a:solidFill>
                  <a:srgbClr val="FFFFFF"/>
                </a:solidFill>
              </a:rPr>
              <a:t>וריחני</a:t>
            </a:r>
            <a:r>
              <a:rPr lang="en-US" sz="2100" dirty="0">
                <a:solidFill>
                  <a:srgbClr val="FFFFFF"/>
                </a:solidFill>
              </a:rPr>
              <a:t> </a:t>
            </a:r>
            <a:r>
              <a:rPr lang="en-US" sz="2100" dirty="0" err="1">
                <a:solidFill>
                  <a:srgbClr val="FFFFFF"/>
                </a:solidFill>
              </a:rPr>
              <a:t>פקחין</a:t>
            </a:r>
            <a:r>
              <a:rPr lang="en-US" sz="2100" dirty="0">
                <a:solidFill>
                  <a:srgbClr val="FFFFFF"/>
                </a:solidFill>
              </a:rPr>
              <a:t>, </a:t>
            </a:r>
            <a:r>
              <a:rPr lang="en-US" sz="2100" dirty="0" err="1">
                <a:solidFill>
                  <a:srgbClr val="FFFFFF"/>
                </a:solidFill>
              </a:rPr>
              <a:t>ולכן</a:t>
            </a:r>
            <a:r>
              <a:rPr lang="en-US" sz="2100" dirty="0">
                <a:solidFill>
                  <a:srgbClr val="FFFFFF"/>
                </a:solidFill>
              </a:rPr>
              <a:t> </a:t>
            </a:r>
            <a:r>
              <a:rPr lang="en-US" sz="2100" dirty="0" err="1">
                <a:solidFill>
                  <a:srgbClr val="FFFFFF"/>
                </a:solidFill>
              </a:rPr>
              <a:t>נביא</a:t>
            </a:r>
            <a:r>
              <a:rPr lang="en-US" sz="2100" dirty="0">
                <a:solidFill>
                  <a:srgbClr val="FFFFFF"/>
                </a:solidFill>
              </a:rPr>
              <a:t> </a:t>
            </a:r>
            <a:r>
              <a:rPr lang="en-US" sz="2100" dirty="0" err="1">
                <a:solidFill>
                  <a:srgbClr val="FFFFFF"/>
                </a:solidFill>
              </a:rPr>
              <a:t>ג"כ</a:t>
            </a:r>
            <a:r>
              <a:rPr lang="en-US" sz="2100" dirty="0">
                <a:solidFill>
                  <a:srgbClr val="FFFFFF"/>
                </a:solidFill>
              </a:rPr>
              <a:t> </a:t>
            </a:r>
            <a:r>
              <a:rPr lang="en-US" sz="2100" dirty="0" err="1">
                <a:solidFill>
                  <a:srgbClr val="FFFFFF"/>
                </a:solidFill>
              </a:rPr>
              <a:t>הדס</a:t>
            </a:r>
            <a:r>
              <a:rPr lang="en-US" sz="2100" dirty="0">
                <a:solidFill>
                  <a:srgbClr val="FFFFFF"/>
                </a:solidFill>
              </a:rPr>
              <a:t> </a:t>
            </a:r>
            <a:r>
              <a:rPr lang="en-US" sz="2100" dirty="0" err="1">
                <a:solidFill>
                  <a:srgbClr val="FFFFFF"/>
                </a:solidFill>
              </a:rPr>
              <a:t>להריח</a:t>
            </a:r>
            <a:endParaRPr lang="en-US" sz="2100" dirty="0">
              <a:solidFill>
                <a:srgbClr val="FFFFFF"/>
              </a:solidFill>
            </a:endParaRPr>
          </a:p>
          <a:p>
            <a:pPr algn="r" rtl="1">
              <a:lnSpc>
                <a:spcPct val="110000"/>
              </a:lnSpc>
            </a:pPr>
            <a:br>
              <a:rPr lang="en-US" sz="2100" dirty="0">
                <a:solidFill>
                  <a:srgbClr val="FFFFFF"/>
                </a:solidFill>
              </a:rPr>
            </a:br>
            <a:endParaRPr lang="en-US" sz="2100" dirty="0">
              <a:solidFill>
                <a:srgbClr val="FFFFFF"/>
              </a:solidFill>
            </a:endParaRPr>
          </a:p>
        </p:txBody>
      </p:sp>
      <p:sp useBgFill="1">
        <p:nvSpPr>
          <p:cNvPr id="157" name="Rectangle 156">
            <a:extLst>
              <a:ext uri="{FF2B5EF4-FFF2-40B4-BE49-F238E27FC236}">
                <a16:creationId xmlns:a16="http://schemas.microsoft.com/office/drawing/2014/main" id="{2B57E7D2-A94B-4A8D-B58F-D3E30C235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33163" y="642795"/>
            <a:ext cx="4812406" cy="5575125"/>
          </a:xfrm>
          <a:prstGeom prst="rect">
            <a:avLst/>
          </a:prstGeom>
          <a:ln>
            <a:noFill/>
          </a:ln>
          <a:effectLst>
            <a:outerShdw blurRad="76200" dist="63500" dir="5040000" algn="t" rotWithShape="0">
              <a:prstClr val="black">
                <a:alpha val="4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8" name="Picture 4" descr="מושגים והיגדים ביהושע Diagram | Quizlet">
            <a:extLst>
              <a:ext uri="{FF2B5EF4-FFF2-40B4-BE49-F238E27FC236}">
                <a16:creationId xmlns:a16="http://schemas.microsoft.com/office/drawing/2014/main" id="{CF82A374-8386-4710-BF79-58FD0BDD11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19438" y="955591"/>
            <a:ext cx="4027409" cy="4940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8165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64B53-BD80-4055-B97E-B8FA175E7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Why So Many Times?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7A32DF-590F-4BAB-9661-7BE34309610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sz="2800" dirty="0"/>
              <a:t>יעקוב</a:t>
            </a:r>
          </a:p>
          <a:p>
            <a:pPr algn="r" rtl="1"/>
            <a:r>
              <a:rPr lang="he-IL" sz="2800" dirty="0"/>
              <a:t>10+70+100+6+2</a:t>
            </a:r>
          </a:p>
          <a:p>
            <a:pPr algn="r" rtl="1"/>
            <a:r>
              <a:rPr lang="he-IL" sz="2800" dirty="0"/>
              <a:t>עשו</a:t>
            </a:r>
          </a:p>
          <a:p>
            <a:pPr algn="r" rtl="1"/>
            <a:r>
              <a:rPr lang="he-IL" sz="2800" dirty="0"/>
              <a:t>70+300+6</a:t>
            </a:r>
          </a:p>
          <a:p>
            <a:pPr algn="r" rtl="1"/>
            <a:r>
              <a:rPr lang="he-IL" sz="2800" dirty="0"/>
              <a:t>שלום</a:t>
            </a:r>
          </a:p>
          <a:p>
            <a:pPr algn="r" rtl="1"/>
            <a:r>
              <a:rPr lang="he-IL" sz="2800" dirty="0"/>
              <a:t>300+30+6+40</a:t>
            </a:r>
            <a:endParaRPr lang="en-US" sz="2800" dirty="0"/>
          </a:p>
        </p:txBody>
      </p:sp>
      <p:pic>
        <p:nvPicPr>
          <p:cNvPr id="5122" name="Picture 2" descr="The Different Types Of Tears - KnowledgeNuts">
            <a:extLst>
              <a:ext uri="{FF2B5EF4-FFF2-40B4-BE49-F238E27FC236}">
                <a16:creationId xmlns:a16="http://schemas.microsoft.com/office/drawing/2014/main" id="{0D27F3B5-4D16-4E37-9125-353346017FBA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59" r="9859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9823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9DC491C-902B-41F7-826D-271D6732A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Professional Knots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43EC17F-2B4A-496F-87E8-D642558300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22452" y="2337195"/>
            <a:ext cx="3070034" cy="576262"/>
          </a:xfrm>
        </p:spPr>
        <p:txBody>
          <a:bodyPr/>
          <a:lstStyle/>
          <a:p>
            <a:r>
              <a:rPr lang="en-US" dirty="0"/>
              <a:t>Sailor’s Knot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DC2A729-499F-4CDC-80BA-F6400CC7B6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916072" y="2343452"/>
            <a:ext cx="3063240" cy="576262"/>
          </a:xfrm>
        </p:spPr>
        <p:txBody>
          <a:bodyPr/>
          <a:lstStyle/>
          <a:p>
            <a:r>
              <a:rPr lang="en-US" dirty="0"/>
              <a:t>Camel’s Hitch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6A53357-03E5-4420-BA2F-706E24013FE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759169" y="2272709"/>
            <a:ext cx="3070025" cy="576262"/>
          </a:xfrm>
        </p:spPr>
        <p:txBody>
          <a:bodyPr/>
          <a:lstStyle/>
          <a:p>
            <a:r>
              <a:rPr lang="en-US" dirty="0"/>
              <a:t>Surgeon’s Loop</a:t>
            </a:r>
          </a:p>
        </p:txBody>
      </p:sp>
      <p:pic>
        <p:nvPicPr>
          <p:cNvPr id="2058" name="Picture 10" descr="How to Tie Sailor Knots | tie your knot and adjust the cords in place | Sailor  knots, Sailor knot bracelet, Tie knots">
            <a:extLst>
              <a:ext uri="{FF2B5EF4-FFF2-40B4-BE49-F238E27FC236}">
                <a16:creationId xmlns:a16="http://schemas.microsoft.com/office/drawing/2014/main" id="{257BA3EF-32C6-4499-8BB2-2285BF19E2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377" y="3227973"/>
            <a:ext cx="3483471" cy="2599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How To Tie A Camel Hitch - YouTube">
            <a:extLst>
              <a:ext uri="{FF2B5EF4-FFF2-40B4-BE49-F238E27FC236}">
                <a16:creationId xmlns:a16="http://schemas.microsoft.com/office/drawing/2014/main" id="{71F5BF25-5D52-49C4-A605-034616457E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3128" y="3227973"/>
            <a:ext cx="3806184" cy="2599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Surgeon's knot - Wikipedia">
            <a:extLst>
              <a:ext uri="{FF2B5EF4-FFF2-40B4-BE49-F238E27FC236}">
                <a16:creationId xmlns:a16="http://schemas.microsoft.com/office/drawing/2014/main" id="{8CD0080E-4787-4938-AC98-BEBFB7CE97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4826" y="3227973"/>
            <a:ext cx="3806184" cy="2599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2588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Picture 82">
            <a:extLst>
              <a:ext uri="{FF2B5EF4-FFF2-40B4-BE49-F238E27FC236}">
                <a16:creationId xmlns:a16="http://schemas.microsoft.com/office/drawing/2014/main" id="{01A3CA1B-1530-4046-A299-90F41FE7F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5" name="Picture 84">
            <a:extLst>
              <a:ext uri="{FF2B5EF4-FFF2-40B4-BE49-F238E27FC236}">
                <a16:creationId xmlns:a16="http://schemas.microsoft.com/office/drawing/2014/main" id="{126A6064-3EEB-4D82-B8AB-85EC8287EF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7" name="Picture 86">
            <a:extLst>
              <a:ext uri="{FF2B5EF4-FFF2-40B4-BE49-F238E27FC236}">
                <a16:creationId xmlns:a16="http://schemas.microsoft.com/office/drawing/2014/main" id="{70EB3F8A-0655-4D47-B546-F7EC731E02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9" name="Rectangle 88">
            <a:extLst>
              <a:ext uri="{FF2B5EF4-FFF2-40B4-BE49-F238E27FC236}">
                <a16:creationId xmlns:a16="http://schemas.microsoft.com/office/drawing/2014/main" id="{FC563705-9678-4052-A909-B5114B9A2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22FEEF27-DE57-43BD-AD75-1F367403B6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93" name="Rectangle 92">
            <a:extLst>
              <a:ext uri="{FF2B5EF4-FFF2-40B4-BE49-F238E27FC236}">
                <a16:creationId xmlns:a16="http://schemas.microsoft.com/office/drawing/2014/main" id="{E54517AE-487C-4EA9-971B-0CC193B004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82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5" name="Picture 94">
            <a:extLst>
              <a:ext uri="{FF2B5EF4-FFF2-40B4-BE49-F238E27FC236}">
                <a16:creationId xmlns:a16="http://schemas.microsoft.com/office/drawing/2014/main" id="{BD93C34A-7F29-4123-9409-6603859D60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6" y="0"/>
            <a:ext cx="12192000" cy="6858000"/>
          </a:xfrm>
          <a:prstGeom prst="rect">
            <a:avLst/>
          </a:prstGeom>
        </p:spPr>
      </p:pic>
      <p:sp>
        <p:nvSpPr>
          <p:cNvPr id="97" name="Rectangle 96">
            <a:extLst>
              <a:ext uri="{FF2B5EF4-FFF2-40B4-BE49-F238E27FC236}">
                <a16:creationId xmlns:a16="http://schemas.microsoft.com/office/drawing/2014/main" id="{734FCDD7-0991-4A44-9DEA-9E801BDC68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566137C5-CC33-411A-86CA-71F4AC35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641286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BC2686-9145-45AF-82C8-4F6212960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5584677" cy="108093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Tying for the Win</a:t>
            </a:r>
          </a:p>
        </p:txBody>
      </p:sp>
      <p:pic>
        <p:nvPicPr>
          <p:cNvPr id="101" name="Picture 100">
            <a:extLst>
              <a:ext uri="{FF2B5EF4-FFF2-40B4-BE49-F238E27FC236}">
                <a16:creationId xmlns:a16="http://schemas.microsoft.com/office/drawing/2014/main" id="{6E4A315C-05D0-4BD5-8C9C-F1E2E2DBB7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1"/>
            <a:ext cx="6409944" cy="258395"/>
          </a:xfrm>
          <a:prstGeom prst="rect">
            <a:avLst/>
          </a:prstGeom>
        </p:spPr>
      </p:pic>
      <p:sp>
        <p:nvSpPr>
          <p:cNvPr id="105" name="Rectangle 104">
            <a:extLst>
              <a:ext uri="{FF2B5EF4-FFF2-40B4-BE49-F238E27FC236}">
                <a16:creationId xmlns:a16="http://schemas.microsoft.com/office/drawing/2014/main" id="{90AFE437-7BA8-4824-AC1D-AB01EAF7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31608" y="488844"/>
            <a:ext cx="2687741" cy="350683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76200" dist="63500" dir="5040000" algn="t" rotWithShape="0">
              <a:prstClr val="black">
                <a:alpha val="4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2" name="Picture 4" descr="Tying a Granny Knot: Step By Step Instructions">
            <a:extLst>
              <a:ext uri="{FF2B5EF4-FFF2-40B4-BE49-F238E27FC236}">
                <a16:creationId xmlns:a16="http://schemas.microsoft.com/office/drawing/2014/main" id="{11D97F2B-E804-44AA-AFD4-CA5E018E03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95086" y="1396502"/>
            <a:ext cx="2380647" cy="1691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107" name="Rectangle 106">
            <a:extLst>
              <a:ext uri="{FF2B5EF4-FFF2-40B4-BE49-F238E27FC236}">
                <a16:creationId xmlns:a16="http://schemas.microsoft.com/office/drawing/2014/main" id="{CCB56162-164A-462A-A889-F8A5630F20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86569" y="488844"/>
            <a:ext cx="2220800" cy="244167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9" name="Rectangle 108">
            <a:extLst>
              <a:ext uri="{FF2B5EF4-FFF2-40B4-BE49-F238E27FC236}">
                <a16:creationId xmlns:a16="http://schemas.microsoft.com/office/drawing/2014/main" id="{EE0954D9-982C-4862-B03C-B6DE7754FB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34479" y="4164748"/>
            <a:ext cx="2684871" cy="217212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5977B758-3028-404D-82D1-5EAE2D9093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86569" y="3108997"/>
            <a:ext cx="2220800" cy="3219666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76200" dist="63500" dir="5040000" algn="t" rotWithShape="0">
              <a:prstClr val="black">
                <a:alpha val="4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0" name="Picture 2" descr="How to Make a Square (Reef) Knot">
            <a:extLst>
              <a:ext uri="{FF2B5EF4-FFF2-40B4-BE49-F238E27FC236}">
                <a16:creationId xmlns:a16="http://schemas.microsoft.com/office/drawing/2014/main" id="{A684B96E-2800-4B2F-861D-47F2A8A4F0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647435" y="4055802"/>
            <a:ext cx="1887366" cy="1341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example of how to test if you've tied a granny knot or a reef knot">
            <a:extLst>
              <a:ext uri="{FF2B5EF4-FFF2-40B4-BE49-F238E27FC236}">
                <a16:creationId xmlns:a16="http://schemas.microsoft.com/office/drawing/2014/main" id="{AB149A47-CAEC-4F09-9441-C64657153D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078" y="4154559"/>
            <a:ext cx="3859144" cy="2015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9881114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15048</TotalTime>
  <Words>410</Words>
  <Application>Microsoft Office PowerPoint</Application>
  <PresentationFormat>Widescreen</PresentationFormat>
  <Paragraphs>62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Trebuchet MS</vt:lpstr>
      <vt:lpstr>Berlin</vt:lpstr>
      <vt:lpstr>Friday Night Meal and Koshair</vt:lpstr>
      <vt:lpstr>ויכלו</vt:lpstr>
      <vt:lpstr>PowerPoint Presentation</vt:lpstr>
      <vt:lpstr>PowerPoint Presentation</vt:lpstr>
      <vt:lpstr>What’s Going On?</vt:lpstr>
      <vt:lpstr>Why So Many Times?</vt:lpstr>
      <vt:lpstr>Professional Knots</vt:lpstr>
      <vt:lpstr>Tying for the Win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Sefirat Haomer in Kabbalah and Halacha</dc:title>
  <dc:creator>ike sultan</dc:creator>
  <cp:lastModifiedBy>ike sultan</cp:lastModifiedBy>
  <cp:revision>58</cp:revision>
  <dcterms:created xsi:type="dcterms:W3CDTF">2021-04-06T19:05:44Z</dcterms:created>
  <dcterms:modified xsi:type="dcterms:W3CDTF">2021-06-11T03:45:35Z</dcterms:modified>
</cp:coreProperties>
</file>