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256" r:id="rId2"/>
    <p:sldId id="258" r:id="rId3"/>
    <p:sldId id="263" r:id="rId4"/>
    <p:sldId id="264" r:id="rId5"/>
    <p:sldId id="265" r:id="rId6"/>
    <p:sldId id="261" r:id="rId7"/>
    <p:sldId id="257"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notesViewPr>
    <p:cSldViewPr snapToGrid="0">
      <p:cViewPr varScale="1">
        <p:scale>
          <a:sx n="55" d="100"/>
          <a:sy n="55" d="100"/>
        </p:scale>
        <p:origin x="288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5A7454-3A98-475D-9264-3631065C5EA8}" type="datetimeFigureOut">
              <a:rPr lang="en-US" smtClean="0"/>
              <a:t>5/13/2021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56B60C-60FF-4C67-877F-7B5469836490}" type="slidenum">
              <a:rPr lang="en-US" smtClean="0"/>
              <a:t>‹#›</a:t>
            </a:fld>
            <a:endParaRPr lang="en-US"/>
          </a:p>
        </p:txBody>
      </p:sp>
    </p:spTree>
    <p:extLst>
      <p:ext uri="{BB962C8B-B14F-4D97-AF65-F5344CB8AC3E}">
        <p14:creationId xmlns:p14="http://schemas.microsoft.com/office/powerpoint/2010/main" val="308864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56B60C-60FF-4C67-877F-7B5469836490}" type="slidenum">
              <a:rPr lang="en-US" smtClean="0"/>
              <a:t>1</a:t>
            </a:fld>
            <a:endParaRPr lang="en-US"/>
          </a:p>
        </p:txBody>
      </p:sp>
    </p:spTree>
    <p:extLst>
      <p:ext uri="{BB962C8B-B14F-4D97-AF65-F5344CB8AC3E}">
        <p14:creationId xmlns:p14="http://schemas.microsoft.com/office/powerpoint/2010/main" val="2236885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56B60C-60FF-4C67-877F-7B5469836490}" type="slidenum">
              <a:rPr lang="en-US" smtClean="0"/>
              <a:t>2</a:t>
            </a:fld>
            <a:endParaRPr lang="en-US"/>
          </a:p>
        </p:txBody>
      </p:sp>
    </p:spTree>
    <p:extLst>
      <p:ext uri="{BB962C8B-B14F-4D97-AF65-F5344CB8AC3E}">
        <p14:creationId xmlns:p14="http://schemas.microsoft.com/office/powerpoint/2010/main" val="1824597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he-IL" dirty="0"/>
              <a:t>בני יששכר מאמרי חודש ניסן מאמר יב - ספירת העומר</a:t>
            </a:r>
          </a:p>
          <a:p>
            <a:pPr algn="r" rtl="1"/>
            <a:r>
              <a:rPr lang="he-IL" dirty="0"/>
              <a:t>במדרש [ויק"ר פכ"ח ג'], תני ר' חייא וספרתם לכם וכו' שבע שבתות תמימות תהיינה [ויקרא כג טו] אימתי הן תמימות בזמן שישראל עושין רצונו של מקום</a:t>
            </a:r>
          </a:p>
          <a:p>
            <a:pPr algn="r" rtl="1"/>
            <a:r>
              <a:rPr lang="he-IL" dirty="0"/>
              <a:t>על כן צונו הש"י וספרתם לכם וכו' ז' שבתות תמימות (בקיום) תהיינה, בזמן שישראל עושין רצונו של מקום, היינו שעל ידי מעשה ישראל נעשה הארת המוחין אז תהיינה תמימות בקיום</a:t>
            </a:r>
            <a:endParaRPr lang="en-US" dirty="0"/>
          </a:p>
          <a:p>
            <a:pPr algn="r" rtl="1"/>
            <a:endParaRPr lang="en-US" dirty="0"/>
          </a:p>
          <a:p>
            <a:pPr algn="l"/>
            <a:r>
              <a:rPr lang="en-US" dirty="0"/>
              <a:t>24,000 students dying is represented by </a:t>
            </a:r>
            <a:r>
              <a:rPr lang="en-US" dirty="0" err="1"/>
              <a:t>Elokim</a:t>
            </a:r>
            <a:r>
              <a:rPr lang="en-US" dirty="0"/>
              <a:t> with Aleph =1000 and 24 combinations of the other 4 letters, 24 </a:t>
            </a:r>
            <a:r>
              <a:rPr lang="en-US" dirty="0" err="1"/>
              <a:t>tzirufim</a:t>
            </a:r>
            <a:r>
              <a:rPr lang="en-US" dirty="0"/>
              <a:t> of </a:t>
            </a:r>
            <a:r>
              <a:rPr lang="en-US" dirty="0" err="1"/>
              <a:t>elokim</a:t>
            </a:r>
            <a:r>
              <a:rPr lang="en-US" dirty="0"/>
              <a:t> starting with </a:t>
            </a:r>
            <a:r>
              <a:rPr lang="en-US" dirty="0" err="1"/>
              <a:t>Alph</a:t>
            </a:r>
            <a:r>
              <a:rPr lang="en-US" dirty="0"/>
              <a:t>. </a:t>
            </a:r>
            <a:r>
              <a:rPr lang="en-US" dirty="0" err="1"/>
              <a:t>Mochin</a:t>
            </a:r>
            <a:r>
              <a:rPr lang="en-US" dirty="0"/>
              <a:t> </a:t>
            </a:r>
            <a:r>
              <a:rPr lang="en-US" dirty="0" err="1"/>
              <a:t>dkatnut</a:t>
            </a:r>
            <a:r>
              <a:rPr lang="en-US" dirty="0"/>
              <a:t> – the name of </a:t>
            </a:r>
            <a:r>
              <a:rPr lang="en-US" dirty="0" err="1"/>
              <a:t>elokim</a:t>
            </a:r>
            <a:r>
              <a:rPr lang="en-US" dirty="0"/>
              <a:t>. Or </a:t>
            </a:r>
            <a:r>
              <a:rPr lang="en-US" dirty="0" err="1"/>
              <a:t>Elokim</a:t>
            </a:r>
            <a:r>
              <a:rPr lang="en-US" dirty="0"/>
              <a:t> with Hey </a:t>
            </a:r>
            <a:r>
              <a:rPr lang="en-US" dirty="0" err="1"/>
              <a:t>Yud</a:t>
            </a:r>
            <a:r>
              <a:rPr lang="en-US" dirty="0"/>
              <a:t> spelled out subtracting the aleph squared is 1000. </a:t>
            </a:r>
          </a:p>
          <a:p>
            <a:pPr algn="l"/>
            <a:r>
              <a:rPr lang="en-US" dirty="0"/>
              <a:t>R </a:t>
            </a:r>
            <a:r>
              <a:rPr lang="en-US" dirty="0" err="1"/>
              <a:t>Akiva</a:t>
            </a:r>
            <a:r>
              <a:rPr lang="en-US" dirty="0"/>
              <a:t> represents </a:t>
            </a:r>
            <a:r>
              <a:rPr lang="en-US" dirty="0" err="1"/>
              <a:t>daat</a:t>
            </a:r>
            <a:r>
              <a:rPr lang="en-US" dirty="0"/>
              <a:t>. </a:t>
            </a:r>
          </a:p>
          <a:p>
            <a:pPr algn="l"/>
            <a:endParaRPr lang="en-US" dirty="0"/>
          </a:p>
          <a:p>
            <a:pPr algn="l"/>
            <a:r>
              <a:rPr lang="en-US" dirty="0"/>
              <a:t>No </a:t>
            </a:r>
            <a:r>
              <a:rPr lang="en-US" dirty="0" err="1"/>
              <a:t>shechiyanu</a:t>
            </a:r>
            <a:r>
              <a:rPr lang="en-US" dirty="0"/>
              <a:t> </a:t>
            </a:r>
            <a:r>
              <a:rPr lang="en-US" dirty="0" err="1"/>
              <a:t>bc</a:t>
            </a:r>
            <a:r>
              <a:rPr lang="en-US" dirty="0"/>
              <a:t> it is incomplete until </a:t>
            </a:r>
            <a:r>
              <a:rPr lang="en-US" dirty="0" err="1"/>
              <a:t>shavuot</a:t>
            </a:r>
            <a:endParaRPr lang="en-US" dirty="0"/>
          </a:p>
          <a:p>
            <a:r>
              <a:rPr lang="he-IL" dirty="0"/>
              <a:t>בני יששכר מאמרי חודש ניסן מאמר יב - ספירת העומר</a:t>
            </a:r>
          </a:p>
          <a:p>
            <a:r>
              <a:rPr lang="he-IL" dirty="0"/>
              <a:t>בכל הימים עד שמשתלמים כל המדריגות במ"ט ונשלם שיעור קומה על ידי מעשינו, ונמצא זאת המדריגה היא אז ביתר שאת מליל א' דפסח שהיו אז שלא על ידי מעשינו, וכהיום הושלמו על ידי מעשינו, אז מברכין בחג השבועות שהחיינו</a:t>
            </a:r>
            <a:endParaRPr lang="en-US" dirty="0"/>
          </a:p>
        </p:txBody>
      </p:sp>
      <p:sp>
        <p:nvSpPr>
          <p:cNvPr id="4" name="Slide Number Placeholder 3"/>
          <p:cNvSpPr>
            <a:spLocks noGrp="1"/>
          </p:cNvSpPr>
          <p:nvPr>
            <p:ph type="sldNum" sz="quarter" idx="5"/>
          </p:nvPr>
        </p:nvSpPr>
        <p:spPr/>
        <p:txBody>
          <a:bodyPr/>
          <a:lstStyle/>
          <a:p>
            <a:fld id="{2A56B60C-60FF-4C67-877F-7B5469836490}" type="slidenum">
              <a:rPr lang="en-US" smtClean="0"/>
              <a:t>5</a:t>
            </a:fld>
            <a:endParaRPr lang="en-US"/>
          </a:p>
        </p:txBody>
      </p:sp>
    </p:spTree>
    <p:extLst>
      <p:ext uri="{BB962C8B-B14F-4D97-AF65-F5344CB8AC3E}">
        <p14:creationId xmlns:p14="http://schemas.microsoft.com/office/powerpoint/2010/main" val="3593159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he-IL" dirty="0"/>
              <a:t>בני יששכר מאמרי חודש ניסן מאמר יב - ספירת העומר</a:t>
            </a:r>
          </a:p>
          <a:p>
            <a:pPr algn="r" rtl="1"/>
            <a:r>
              <a:rPr lang="he-IL" dirty="0"/>
              <a:t>במדרש [ויק"ר פכ"ח ג'], תני ר' חייא וספרתם לכם וכו' שבע שבתות תמימות תהיינה [ויקרא כג טו] אימתי הן תמימות בזמן שישראל עושין רצונו של מקום</a:t>
            </a:r>
          </a:p>
          <a:p>
            <a:pPr algn="r" rtl="1"/>
            <a:r>
              <a:rPr lang="he-IL" dirty="0"/>
              <a:t>על כן צונו הש"י וספרתם לכם וכו' ז' שבתות תמימות (בקיום) תהיינה, בזמן שישראל עושין רצונו של מקום, היינו שעל ידי מעשה ישראל נעשה הארת המוחין אז תהיינה תמימות בקיום</a:t>
            </a:r>
            <a:endParaRPr lang="en-US" dirty="0"/>
          </a:p>
          <a:p>
            <a:pPr algn="r" rtl="1"/>
            <a:endParaRPr lang="en-US" dirty="0"/>
          </a:p>
          <a:p>
            <a:pPr algn="l"/>
            <a:r>
              <a:rPr lang="en-US" dirty="0"/>
              <a:t>24,000 students dying is represented by </a:t>
            </a:r>
            <a:r>
              <a:rPr lang="en-US" dirty="0" err="1"/>
              <a:t>Elokim</a:t>
            </a:r>
            <a:r>
              <a:rPr lang="en-US" dirty="0"/>
              <a:t> with Aleph =1000 and 24 combinations of the other 4 letters, 24 </a:t>
            </a:r>
            <a:r>
              <a:rPr lang="en-US" dirty="0" err="1"/>
              <a:t>tzirufim</a:t>
            </a:r>
            <a:r>
              <a:rPr lang="en-US" dirty="0"/>
              <a:t> of </a:t>
            </a:r>
            <a:r>
              <a:rPr lang="en-US" dirty="0" err="1"/>
              <a:t>elokim</a:t>
            </a:r>
            <a:r>
              <a:rPr lang="en-US" dirty="0"/>
              <a:t> starting with </a:t>
            </a:r>
            <a:r>
              <a:rPr lang="en-US" dirty="0" err="1"/>
              <a:t>Alph</a:t>
            </a:r>
            <a:r>
              <a:rPr lang="en-US" dirty="0"/>
              <a:t>. </a:t>
            </a:r>
            <a:r>
              <a:rPr lang="en-US" dirty="0" err="1"/>
              <a:t>Mochin</a:t>
            </a:r>
            <a:r>
              <a:rPr lang="en-US" dirty="0"/>
              <a:t> </a:t>
            </a:r>
            <a:r>
              <a:rPr lang="en-US" dirty="0" err="1"/>
              <a:t>dkatnut</a:t>
            </a:r>
            <a:r>
              <a:rPr lang="en-US" dirty="0"/>
              <a:t> – the name of </a:t>
            </a:r>
            <a:r>
              <a:rPr lang="en-US" dirty="0" err="1"/>
              <a:t>elokim</a:t>
            </a:r>
            <a:r>
              <a:rPr lang="en-US" dirty="0"/>
              <a:t>. Or </a:t>
            </a:r>
            <a:r>
              <a:rPr lang="en-US" dirty="0" err="1"/>
              <a:t>Elokim</a:t>
            </a:r>
            <a:r>
              <a:rPr lang="en-US" dirty="0"/>
              <a:t> with Hey </a:t>
            </a:r>
            <a:r>
              <a:rPr lang="en-US" dirty="0" err="1"/>
              <a:t>Yud</a:t>
            </a:r>
            <a:r>
              <a:rPr lang="en-US" dirty="0"/>
              <a:t> spelled out subtracting the aleph squared is 1000. </a:t>
            </a:r>
          </a:p>
          <a:p>
            <a:pPr algn="l"/>
            <a:r>
              <a:rPr lang="en-US" dirty="0"/>
              <a:t>R </a:t>
            </a:r>
            <a:r>
              <a:rPr lang="en-US" dirty="0" err="1"/>
              <a:t>Akiva</a:t>
            </a:r>
            <a:r>
              <a:rPr lang="en-US" dirty="0"/>
              <a:t> represents </a:t>
            </a:r>
            <a:r>
              <a:rPr lang="en-US" dirty="0" err="1"/>
              <a:t>daat</a:t>
            </a:r>
            <a:r>
              <a:rPr lang="en-US" dirty="0"/>
              <a:t>. </a:t>
            </a:r>
          </a:p>
          <a:p>
            <a:pPr algn="l"/>
            <a:endParaRPr lang="en-US" dirty="0"/>
          </a:p>
          <a:p>
            <a:pPr algn="l"/>
            <a:r>
              <a:rPr lang="en-US" dirty="0"/>
              <a:t>No </a:t>
            </a:r>
            <a:r>
              <a:rPr lang="en-US" dirty="0" err="1"/>
              <a:t>shechiyanu</a:t>
            </a:r>
            <a:r>
              <a:rPr lang="en-US" dirty="0"/>
              <a:t> </a:t>
            </a:r>
            <a:r>
              <a:rPr lang="en-US" dirty="0" err="1"/>
              <a:t>bc</a:t>
            </a:r>
            <a:r>
              <a:rPr lang="en-US" dirty="0"/>
              <a:t> it is incomplete until </a:t>
            </a:r>
            <a:r>
              <a:rPr lang="en-US" dirty="0" err="1"/>
              <a:t>shavuot</a:t>
            </a:r>
            <a:endParaRPr lang="en-US" dirty="0"/>
          </a:p>
          <a:p>
            <a:r>
              <a:rPr lang="he-IL" dirty="0"/>
              <a:t>בני יששכר מאמרי חודש ניסן מאמר יב - ספירת העומר</a:t>
            </a:r>
          </a:p>
          <a:p>
            <a:r>
              <a:rPr lang="he-IL" dirty="0"/>
              <a:t>בכל הימים עד שמשתלמים כל המדריגות במ"ט ונשלם שיעור קומה על ידי מעשינו, ונמצא זאת המדריגה היא אז ביתר שאת מליל א' דפסח שהיו אז שלא על ידי מעשינו, וכהיום הושלמו על ידי מעשינו, אז מברכין בחג השבועות שהחיינו</a:t>
            </a:r>
            <a:endParaRPr lang="en-US" dirty="0"/>
          </a:p>
        </p:txBody>
      </p:sp>
      <p:sp>
        <p:nvSpPr>
          <p:cNvPr id="4" name="Slide Number Placeholder 3"/>
          <p:cNvSpPr>
            <a:spLocks noGrp="1"/>
          </p:cNvSpPr>
          <p:nvPr>
            <p:ph type="sldNum" sz="quarter" idx="5"/>
          </p:nvPr>
        </p:nvSpPr>
        <p:spPr/>
        <p:txBody>
          <a:bodyPr/>
          <a:lstStyle/>
          <a:p>
            <a:fld id="{2A56B60C-60FF-4C67-877F-7B5469836490}" type="slidenum">
              <a:rPr lang="en-US" smtClean="0"/>
              <a:t>7</a:t>
            </a:fld>
            <a:endParaRPr lang="en-US"/>
          </a:p>
        </p:txBody>
      </p:sp>
    </p:spTree>
    <p:extLst>
      <p:ext uri="{BB962C8B-B14F-4D97-AF65-F5344CB8AC3E}">
        <p14:creationId xmlns:p14="http://schemas.microsoft.com/office/powerpoint/2010/main" val="15355521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5/13/2021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5/13/2021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5/13/2021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5/13/2021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5/13/2021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5/13/2021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5/13/2021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5/13/2021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5/13/2021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5/13/2021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5/13/2021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5/13/2021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5/13/2021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5/13/2021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5/13/2021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5/13/2021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5/13/2021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5/13/2021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4.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4.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F5829-C0C8-4104-88AB-C6F2F0B4B3EC}"/>
              </a:ext>
            </a:extLst>
          </p:cNvPr>
          <p:cNvSpPr>
            <a:spLocks noGrp="1"/>
          </p:cNvSpPr>
          <p:nvPr>
            <p:ph type="ctrTitle"/>
          </p:nvPr>
        </p:nvSpPr>
        <p:spPr>
          <a:xfrm>
            <a:off x="-159027" y="2742465"/>
            <a:ext cx="9170505" cy="1373070"/>
          </a:xfrm>
        </p:spPr>
        <p:txBody>
          <a:bodyPr anchor="ctr"/>
          <a:lstStyle/>
          <a:p>
            <a:r>
              <a:rPr lang="en-US" sz="3200" dirty="0"/>
              <a:t>Why Did Hashem Give the Torah in </a:t>
            </a:r>
            <a:r>
              <a:rPr lang="en-US" sz="3200" dirty="0" err="1"/>
              <a:t>Chutz</a:t>
            </a:r>
            <a:r>
              <a:rPr lang="en-US" sz="3200" dirty="0"/>
              <a:t> </a:t>
            </a:r>
            <a:r>
              <a:rPr lang="en-US" sz="3200" dirty="0" err="1"/>
              <a:t>Laretz</a:t>
            </a:r>
            <a:r>
              <a:rPr lang="en-US" sz="3200" dirty="0"/>
              <a:t>?</a:t>
            </a:r>
          </a:p>
        </p:txBody>
      </p:sp>
      <p:sp>
        <p:nvSpPr>
          <p:cNvPr id="3" name="Subtitle 2">
            <a:extLst>
              <a:ext uri="{FF2B5EF4-FFF2-40B4-BE49-F238E27FC236}">
                <a16:creationId xmlns:a16="http://schemas.microsoft.com/office/drawing/2014/main" id="{B3DC442D-2EEC-4DC9-A652-D014A85AAD7E}"/>
              </a:ext>
            </a:extLst>
          </p:cNvPr>
          <p:cNvSpPr>
            <a:spLocks noGrp="1"/>
          </p:cNvSpPr>
          <p:nvPr>
            <p:ph type="subTitle" idx="1"/>
          </p:nvPr>
        </p:nvSpPr>
        <p:spPr/>
        <p:txBody>
          <a:bodyPr/>
          <a:lstStyle/>
          <a:p>
            <a:r>
              <a:rPr lang="en-US" dirty="0" err="1"/>
              <a:t>Hashkafa</a:t>
            </a:r>
            <a:r>
              <a:rPr lang="en-US" dirty="0"/>
              <a:t> of </a:t>
            </a:r>
            <a:r>
              <a:rPr lang="en-US" dirty="0" err="1"/>
              <a:t>Kabbalat</a:t>
            </a:r>
            <a:r>
              <a:rPr lang="en-US" dirty="0"/>
              <a:t> </a:t>
            </a:r>
            <a:r>
              <a:rPr lang="en-US" dirty="0" err="1"/>
              <a:t>HaTorah</a:t>
            </a:r>
            <a:endParaRPr lang="en-US" dirty="0"/>
          </a:p>
          <a:p>
            <a:r>
              <a:rPr lang="en-US" dirty="0" err="1"/>
              <a:t>Hilchot</a:t>
            </a:r>
            <a:r>
              <a:rPr lang="en-US" dirty="0"/>
              <a:t> Shavuot</a:t>
            </a:r>
          </a:p>
        </p:txBody>
      </p:sp>
    </p:spTree>
    <p:extLst>
      <p:ext uri="{BB962C8B-B14F-4D97-AF65-F5344CB8AC3E}">
        <p14:creationId xmlns:p14="http://schemas.microsoft.com/office/powerpoint/2010/main" val="4041696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7644817-F67E-4A8F-9E89-C86BDBA87D3F}"/>
              </a:ext>
            </a:extLst>
          </p:cNvPr>
          <p:cNvSpPr>
            <a:spLocks noGrp="1"/>
          </p:cNvSpPr>
          <p:nvPr>
            <p:ph type="body" sz="half" idx="2"/>
          </p:nvPr>
        </p:nvSpPr>
        <p:spPr/>
        <p:txBody>
          <a:bodyPr>
            <a:normAutofit/>
          </a:bodyPr>
          <a:lstStyle/>
          <a:p>
            <a:pPr algn="ctr"/>
            <a:r>
              <a:rPr lang="en-US" sz="6500" dirty="0"/>
              <a:t>The Secret Password</a:t>
            </a:r>
          </a:p>
        </p:txBody>
      </p:sp>
      <p:sp>
        <p:nvSpPr>
          <p:cNvPr id="2" name="TextBox 1">
            <a:extLst>
              <a:ext uri="{FF2B5EF4-FFF2-40B4-BE49-F238E27FC236}">
                <a16:creationId xmlns:a16="http://schemas.microsoft.com/office/drawing/2014/main" id="{ADAD7B00-31E7-4FE3-B9BE-AB9FCA9A2DF7}"/>
              </a:ext>
            </a:extLst>
          </p:cNvPr>
          <p:cNvSpPr txBox="1"/>
          <p:nvPr/>
        </p:nvSpPr>
        <p:spPr>
          <a:xfrm>
            <a:off x="1408961" y="843677"/>
            <a:ext cx="8156579" cy="2585323"/>
          </a:xfrm>
          <a:prstGeom prst="rect">
            <a:avLst/>
          </a:prstGeom>
          <a:noFill/>
        </p:spPr>
        <p:txBody>
          <a:bodyPr wrap="square" rtlCol="0">
            <a:spAutoFit/>
          </a:bodyPr>
          <a:lstStyle/>
          <a:p>
            <a:pPr algn="r" rtl="1"/>
            <a:r>
              <a:rPr lang="he-IL" dirty="0"/>
              <a:t>שמות כד:ז</a:t>
            </a:r>
          </a:p>
          <a:p>
            <a:pPr algn="r" rtl="1"/>
            <a:r>
              <a:rPr lang="he-IL" dirty="0"/>
              <a:t>וַיִּקַּח סֵפֶר הַבְּרִית וַיִּקְרָא בְּאָזְנֵי הָעָם וַיֹּאמְרוּ כֹּל אֲשֶׁר דִּבֶּר יְהוָה נַעֲשֶׂה וְנִשְׁמָע.</a:t>
            </a:r>
          </a:p>
          <a:p>
            <a:pPr algn="r" rtl="1"/>
            <a:endParaRPr lang="en-US" dirty="0"/>
          </a:p>
          <a:p>
            <a:pPr algn="r" rtl="1"/>
            <a:r>
              <a:rPr lang="he-IL" dirty="0"/>
              <a:t>הרמב"ם (הלכות מכירה פי"א הלכה ט"ז) </a:t>
            </a:r>
            <a:endParaRPr lang="he-IL" u="sng" dirty="0"/>
          </a:p>
          <a:p>
            <a:pPr algn="r" rtl="1"/>
            <a:r>
              <a:rPr lang="he-IL" dirty="0"/>
              <a:t>המחייב עצמו בדבר שאינו קצוב לא חל עליו החיוב והשיעבוד כלל</a:t>
            </a:r>
          </a:p>
          <a:p>
            <a:pPr algn="r" rtl="1"/>
            <a:endParaRPr lang="he-IL" dirty="0"/>
          </a:p>
          <a:p>
            <a:pPr algn="r" rtl="1"/>
            <a:r>
              <a:rPr lang="he-IL" dirty="0"/>
              <a:t>בית הלוי יתרו</a:t>
            </a:r>
          </a:p>
          <a:p>
            <a:pPr algn="r" rtl="1"/>
            <a:r>
              <a:rPr lang="he-IL" dirty="0"/>
              <a:t>ו</a:t>
            </a:r>
            <a:r>
              <a:rPr lang="he-IL" u="sng" dirty="0"/>
              <a:t>א"כ ישראל שקיבלו על עצמם החיוב קודם שידעו הפרטים לכאורה היאך חל עליהם החיוב</a:t>
            </a:r>
            <a:r>
              <a:rPr lang="he-IL" dirty="0"/>
              <a:t> ובפרט על תושבע"פ שהיא בלא סוף וכמבואר היאך יחול החיוב. </a:t>
            </a:r>
          </a:p>
        </p:txBody>
      </p:sp>
      <p:pic>
        <p:nvPicPr>
          <p:cNvPr id="2050" name="Picture 2" descr="blank-check-simple-design-blue-background-blank-check-simple-design-blue-background-template-savings-bank-security-fake-164776033  | Michael J. Hurd, Ph.D. | Living Resources Center">
            <a:extLst>
              <a:ext uri="{FF2B5EF4-FFF2-40B4-BE49-F238E27FC236}">
                <a16:creationId xmlns:a16="http://schemas.microsoft.com/office/drawing/2014/main" id="{6AFEC6DD-B66D-46C3-BF25-FFFF95641D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958" y="3282013"/>
            <a:ext cx="2324005" cy="11620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5619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73" name="Picture 72">
            <a:extLst>
              <a:ext uri="{FF2B5EF4-FFF2-40B4-BE49-F238E27FC236}">
                <a16:creationId xmlns:a16="http://schemas.microsoft.com/office/drawing/2014/main" id="{5321D838-2C7E-4177-9DD3-DAC78324A2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5" name="Picture 74">
            <a:extLst>
              <a:ext uri="{FF2B5EF4-FFF2-40B4-BE49-F238E27FC236}">
                <a16:creationId xmlns:a16="http://schemas.microsoft.com/office/drawing/2014/main" id="{224C28B3-E902-49D1-98A0-582D277A0E0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7" name="Picture 76">
            <a:extLst>
              <a:ext uri="{FF2B5EF4-FFF2-40B4-BE49-F238E27FC236}">
                <a16:creationId xmlns:a16="http://schemas.microsoft.com/office/drawing/2014/main" id="{F3A6C14C-E755-4A02-821B-6EA2D4C9F20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79" name="Rectangle 78">
            <a:extLst>
              <a:ext uri="{FF2B5EF4-FFF2-40B4-BE49-F238E27FC236}">
                <a16:creationId xmlns:a16="http://schemas.microsoft.com/office/drawing/2014/main" id="{6478287C-E119-4E9C-95B0-518478BD9D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 name="Rectangle 80">
            <a:extLst>
              <a:ext uri="{FF2B5EF4-FFF2-40B4-BE49-F238E27FC236}">
                <a16:creationId xmlns:a16="http://schemas.microsoft.com/office/drawing/2014/main" id="{EA4A294F-6D36-425B-8632-27FD6A284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83" name="Rectangle 82">
            <a:extLst>
              <a:ext uri="{FF2B5EF4-FFF2-40B4-BE49-F238E27FC236}">
                <a16:creationId xmlns:a16="http://schemas.microsoft.com/office/drawing/2014/main" id="{F4979F40-3A44-4CCB-9EB7-F8318BCE57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5" name="Picture 84">
            <a:extLst>
              <a:ext uri="{FF2B5EF4-FFF2-40B4-BE49-F238E27FC236}">
                <a16:creationId xmlns:a16="http://schemas.microsoft.com/office/drawing/2014/main" id="{15291D39-6B03-4BB5-BFC6-CBF11E90BFD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3176" y="0"/>
            <a:ext cx="12192000" cy="6858000"/>
          </a:xfrm>
          <a:prstGeom prst="rect">
            <a:avLst/>
          </a:prstGeom>
        </p:spPr>
      </p:pic>
      <p:sp>
        <p:nvSpPr>
          <p:cNvPr id="87" name="Rectangle 86">
            <a:extLst>
              <a:ext uri="{FF2B5EF4-FFF2-40B4-BE49-F238E27FC236}">
                <a16:creationId xmlns:a16="http://schemas.microsoft.com/office/drawing/2014/main" id="{AFD071FA-0514-4371-9568-86216A1F46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a:extLst>
              <a:ext uri="{FF2B5EF4-FFF2-40B4-BE49-F238E27FC236}">
                <a16:creationId xmlns:a16="http://schemas.microsoft.com/office/drawing/2014/main" id="{5211DDA4-E7B5-4325-A844-B7F59B084B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4959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CBC2686-9145-45AF-82C8-4F6212960E61}"/>
              </a:ext>
            </a:extLst>
          </p:cNvPr>
          <p:cNvSpPr>
            <a:spLocks noGrp="1"/>
          </p:cNvSpPr>
          <p:nvPr>
            <p:ph type="title"/>
          </p:nvPr>
        </p:nvSpPr>
        <p:spPr>
          <a:xfrm>
            <a:off x="680321" y="753228"/>
            <a:ext cx="4136123" cy="1080938"/>
          </a:xfrm>
        </p:spPr>
        <p:txBody>
          <a:bodyPr vert="horz" lIns="91440" tIns="45720" rIns="91440" bIns="45720" rtlCol="0" anchor="ctr">
            <a:normAutofit/>
          </a:bodyPr>
          <a:lstStyle/>
          <a:p>
            <a:r>
              <a:rPr lang="en-US" sz="2400" dirty="0"/>
              <a:t>Torah in </a:t>
            </a:r>
            <a:r>
              <a:rPr lang="en-US" sz="2400" dirty="0" err="1"/>
              <a:t>Chu”l</a:t>
            </a:r>
            <a:endParaRPr lang="en-US" sz="2400" dirty="0"/>
          </a:p>
        </p:txBody>
      </p:sp>
      <p:pic>
        <p:nvPicPr>
          <p:cNvPr id="91" name="Picture 90">
            <a:extLst>
              <a:ext uri="{FF2B5EF4-FFF2-40B4-BE49-F238E27FC236}">
                <a16:creationId xmlns:a16="http://schemas.microsoft.com/office/drawing/2014/main" id="{0D58E222-6309-4F79-AC20-9D3C69CD9B1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 y="1970241"/>
            <a:ext cx="4956048" cy="199787"/>
          </a:xfrm>
          <a:prstGeom prst="rect">
            <a:avLst/>
          </a:prstGeom>
        </p:spPr>
      </p:pic>
      <p:sp>
        <p:nvSpPr>
          <p:cNvPr id="12" name="Text Placeholder 11">
            <a:extLst>
              <a:ext uri="{FF2B5EF4-FFF2-40B4-BE49-F238E27FC236}">
                <a16:creationId xmlns:a16="http://schemas.microsoft.com/office/drawing/2014/main" id="{FACA0C60-BEDF-47C3-B260-7B8AF9755E57}"/>
              </a:ext>
            </a:extLst>
          </p:cNvPr>
          <p:cNvSpPr>
            <a:spLocks noGrp="1"/>
          </p:cNvSpPr>
          <p:nvPr>
            <p:ph type="body" sz="half" idx="15"/>
          </p:nvPr>
        </p:nvSpPr>
        <p:spPr>
          <a:xfrm>
            <a:off x="680321" y="2336873"/>
            <a:ext cx="3656289" cy="3599316"/>
          </a:xfrm>
        </p:spPr>
        <p:txBody>
          <a:bodyPr vert="horz" lIns="91440" tIns="45720" rIns="91440" bIns="45720" rtlCol="0">
            <a:normAutofit/>
          </a:bodyPr>
          <a:lstStyle/>
          <a:p>
            <a:pPr marL="285750" indent="-228600">
              <a:buFont typeface="Arial" panose="020B0604020202020204" pitchFamily="34" charset="0"/>
              <a:buChar char="•"/>
            </a:pPr>
            <a:r>
              <a:rPr lang="en-US" dirty="0"/>
              <a:t>The most important event of all of history was in the middle of nowhere!</a:t>
            </a:r>
          </a:p>
          <a:p>
            <a:pPr marL="285750" indent="-228600">
              <a:buFont typeface="Arial" panose="020B0604020202020204" pitchFamily="34" charset="0"/>
              <a:buChar char="•"/>
            </a:pPr>
            <a:r>
              <a:rPr lang="en-US" dirty="0"/>
              <a:t>The spiritual bridge of </a:t>
            </a:r>
            <a:r>
              <a:rPr lang="en-US" dirty="0" err="1"/>
              <a:t>Shaarei</a:t>
            </a:r>
            <a:r>
              <a:rPr lang="en-US" dirty="0"/>
              <a:t> </a:t>
            </a:r>
            <a:r>
              <a:rPr lang="en-US" dirty="0" err="1"/>
              <a:t>Shamayim</a:t>
            </a:r>
            <a:r>
              <a:rPr lang="en-US" dirty="0"/>
              <a:t> is in </a:t>
            </a:r>
            <a:r>
              <a:rPr lang="en-US" dirty="0" err="1"/>
              <a:t>Yerushalayim</a:t>
            </a:r>
            <a:r>
              <a:rPr lang="en-US" dirty="0"/>
              <a:t>.</a:t>
            </a:r>
          </a:p>
          <a:p>
            <a:pPr marL="285750" indent="-228600">
              <a:buFont typeface="Arial" panose="020B0604020202020204" pitchFamily="34" charset="0"/>
              <a:buChar char="•"/>
            </a:pPr>
            <a:r>
              <a:rPr lang="en-US" dirty="0"/>
              <a:t>Doesn’t Matan Torah need </a:t>
            </a:r>
            <a:r>
              <a:rPr lang="en-US" dirty="0" err="1"/>
              <a:t>Nevuah</a:t>
            </a:r>
            <a:r>
              <a:rPr lang="en-US" dirty="0"/>
              <a:t> and </a:t>
            </a:r>
            <a:r>
              <a:rPr lang="en-US" dirty="0" err="1"/>
              <a:t>Nevuah</a:t>
            </a:r>
            <a:r>
              <a:rPr lang="en-US" dirty="0"/>
              <a:t> needs to be in Israel?</a:t>
            </a:r>
          </a:p>
        </p:txBody>
      </p:sp>
      <p:pic>
        <p:nvPicPr>
          <p:cNvPr id="1028" name="Picture 4">
            <a:extLst>
              <a:ext uri="{FF2B5EF4-FFF2-40B4-BE49-F238E27FC236}">
                <a16:creationId xmlns:a16="http://schemas.microsoft.com/office/drawing/2014/main" id="{39C65427-E912-478D-9914-D3212661F16E}"/>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5277211" y="640080"/>
            <a:ext cx="6267236" cy="5577840"/>
          </a:xfrm>
          <a:prstGeom prst="rect">
            <a:avLst/>
          </a:prstGeom>
          <a:noFill/>
          <a:ln>
            <a:noFill/>
          </a:ln>
          <a:effectLst>
            <a:outerShdw blurRad="76200" dist="63500" dir="5040000" algn="tl" rotWithShape="0">
              <a:srgbClr val="000000">
                <a:alpha val="41000"/>
              </a:srgbClr>
            </a:outerShdw>
          </a:effectLst>
          <a:extLst>
            <a:ext uri="{909E8E84-426E-40DD-AFC4-6F175D3DCCD1}">
              <a14:hiddenFill xmlns:a14="http://schemas.microsoft.com/office/drawing/2010/main">
                <a:solidFill>
                  <a:srgbClr val="FFFFFF"/>
                </a:solidFill>
              </a14:hiddenFill>
            </a:ext>
          </a:extLst>
        </p:spPr>
      </p:pic>
      <p:pic>
        <p:nvPicPr>
          <p:cNvPr id="1030" name="Picture 6" descr="Ben Ish Chai - Painting by Sheva Chaya // Safed Art – shevachaya">
            <a:extLst>
              <a:ext uri="{FF2B5EF4-FFF2-40B4-BE49-F238E27FC236}">
                <a16:creationId xmlns:a16="http://schemas.microsoft.com/office/drawing/2014/main" id="{58F743B3-FC4B-4F01-9672-EF77B0816D8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50639" y="3967088"/>
            <a:ext cx="2021620" cy="27080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7262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73" name="Picture 72">
            <a:extLst>
              <a:ext uri="{FF2B5EF4-FFF2-40B4-BE49-F238E27FC236}">
                <a16:creationId xmlns:a16="http://schemas.microsoft.com/office/drawing/2014/main" id="{5321D838-2C7E-4177-9DD3-DAC78324A2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5" name="Picture 74">
            <a:extLst>
              <a:ext uri="{FF2B5EF4-FFF2-40B4-BE49-F238E27FC236}">
                <a16:creationId xmlns:a16="http://schemas.microsoft.com/office/drawing/2014/main" id="{224C28B3-E902-49D1-98A0-582D277A0E0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7" name="Picture 76">
            <a:extLst>
              <a:ext uri="{FF2B5EF4-FFF2-40B4-BE49-F238E27FC236}">
                <a16:creationId xmlns:a16="http://schemas.microsoft.com/office/drawing/2014/main" id="{F3A6C14C-E755-4A02-821B-6EA2D4C9F20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79" name="Rectangle 78">
            <a:extLst>
              <a:ext uri="{FF2B5EF4-FFF2-40B4-BE49-F238E27FC236}">
                <a16:creationId xmlns:a16="http://schemas.microsoft.com/office/drawing/2014/main" id="{6478287C-E119-4E9C-95B0-518478BD9D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 name="Rectangle 80">
            <a:extLst>
              <a:ext uri="{FF2B5EF4-FFF2-40B4-BE49-F238E27FC236}">
                <a16:creationId xmlns:a16="http://schemas.microsoft.com/office/drawing/2014/main" id="{EA4A294F-6D36-425B-8632-27FD6A284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83" name="Rectangle 82">
            <a:extLst>
              <a:ext uri="{FF2B5EF4-FFF2-40B4-BE49-F238E27FC236}">
                <a16:creationId xmlns:a16="http://schemas.microsoft.com/office/drawing/2014/main" id="{F4979F40-3A44-4CCB-9EB7-F8318BCE57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5" name="Picture 84">
            <a:extLst>
              <a:ext uri="{FF2B5EF4-FFF2-40B4-BE49-F238E27FC236}">
                <a16:creationId xmlns:a16="http://schemas.microsoft.com/office/drawing/2014/main" id="{15291D39-6B03-4BB5-BFC6-CBF11E90BFD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3176" y="0"/>
            <a:ext cx="12192000" cy="6858000"/>
          </a:xfrm>
          <a:prstGeom prst="rect">
            <a:avLst/>
          </a:prstGeom>
        </p:spPr>
      </p:pic>
      <p:sp>
        <p:nvSpPr>
          <p:cNvPr id="87" name="Rectangle 86">
            <a:extLst>
              <a:ext uri="{FF2B5EF4-FFF2-40B4-BE49-F238E27FC236}">
                <a16:creationId xmlns:a16="http://schemas.microsoft.com/office/drawing/2014/main" id="{AFD071FA-0514-4371-9568-86216A1F46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a:extLst>
              <a:ext uri="{FF2B5EF4-FFF2-40B4-BE49-F238E27FC236}">
                <a16:creationId xmlns:a16="http://schemas.microsoft.com/office/drawing/2014/main" id="{5211DDA4-E7B5-4325-A844-B7F59B084B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4959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CBC2686-9145-45AF-82C8-4F6212960E61}"/>
              </a:ext>
            </a:extLst>
          </p:cNvPr>
          <p:cNvSpPr>
            <a:spLocks noGrp="1"/>
          </p:cNvSpPr>
          <p:nvPr>
            <p:ph type="title"/>
          </p:nvPr>
        </p:nvSpPr>
        <p:spPr>
          <a:xfrm>
            <a:off x="680321" y="753228"/>
            <a:ext cx="4136123" cy="1080938"/>
          </a:xfrm>
        </p:spPr>
        <p:txBody>
          <a:bodyPr vert="horz" lIns="91440" tIns="45720" rIns="91440" bIns="45720" rtlCol="0" anchor="ctr">
            <a:normAutofit/>
          </a:bodyPr>
          <a:lstStyle/>
          <a:p>
            <a:r>
              <a:rPr lang="en-US" sz="2400" dirty="0"/>
              <a:t>Bizarre Connection</a:t>
            </a:r>
          </a:p>
        </p:txBody>
      </p:sp>
      <p:pic>
        <p:nvPicPr>
          <p:cNvPr id="91" name="Picture 90">
            <a:extLst>
              <a:ext uri="{FF2B5EF4-FFF2-40B4-BE49-F238E27FC236}">
                <a16:creationId xmlns:a16="http://schemas.microsoft.com/office/drawing/2014/main" id="{0D58E222-6309-4F79-AC20-9D3C69CD9B1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 y="1970241"/>
            <a:ext cx="4956048" cy="199787"/>
          </a:xfrm>
          <a:prstGeom prst="rect">
            <a:avLst/>
          </a:prstGeom>
        </p:spPr>
      </p:pic>
      <p:sp>
        <p:nvSpPr>
          <p:cNvPr id="12" name="Text Placeholder 11">
            <a:extLst>
              <a:ext uri="{FF2B5EF4-FFF2-40B4-BE49-F238E27FC236}">
                <a16:creationId xmlns:a16="http://schemas.microsoft.com/office/drawing/2014/main" id="{FACA0C60-BEDF-47C3-B260-7B8AF9755E57}"/>
              </a:ext>
            </a:extLst>
          </p:cNvPr>
          <p:cNvSpPr>
            <a:spLocks noGrp="1"/>
          </p:cNvSpPr>
          <p:nvPr>
            <p:ph type="body" sz="half" idx="15"/>
          </p:nvPr>
        </p:nvSpPr>
        <p:spPr>
          <a:xfrm>
            <a:off x="680321" y="2336873"/>
            <a:ext cx="3656289" cy="3599316"/>
          </a:xfrm>
        </p:spPr>
        <p:txBody>
          <a:bodyPr vert="horz" lIns="91440" tIns="45720" rIns="91440" bIns="45720" rtlCol="0">
            <a:normAutofit/>
          </a:bodyPr>
          <a:lstStyle/>
          <a:p>
            <a:pPr marL="285750" indent="-228600">
              <a:buFont typeface="Arial" panose="020B0604020202020204" pitchFamily="34" charset="0"/>
              <a:buChar char="•"/>
            </a:pPr>
            <a:r>
              <a:rPr lang="en-US" dirty="0"/>
              <a:t>What was Hashem thinking? </a:t>
            </a:r>
          </a:p>
          <a:p>
            <a:pPr marL="285750" indent="-228600">
              <a:buFont typeface="Arial" panose="020B0604020202020204" pitchFamily="34" charset="0"/>
              <a:buChar char="•"/>
            </a:pPr>
            <a:r>
              <a:rPr lang="en-US" dirty="0"/>
              <a:t>It is so anti-romantic?</a:t>
            </a:r>
          </a:p>
          <a:p>
            <a:pPr marL="285750" indent="-228600">
              <a:buFont typeface="Arial" panose="020B0604020202020204" pitchFamily="34" charset="0"/>
              <a:buChar char="•"/>
            </a:pPr>
            <a:r>
              <a:rPr lang="en-US" dirty="0"/>
              <a:t>We already said YES, why do we need to be forced?</a:t>
            </a:r>
          </a:p>
        </p:txBody>
      </p:sp>
      <p:pic>
        <p:nvPicPr>
          <p:cNvPr id="3076" name="Picture 4">
            <a:extLst>
              <a:ext uri="{FF2B5EF4-FFF2-40B4-BE49-F238E27FC236}">
                <a16:creationId xmlns:a16="http://schemas.microsoft.com/office/drawing/2014/main" id="{6283336D-929B-47C4-8684-1380B0F8E2A5}"/>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5276090" y="2410210"/>
            <a:ext cx="6269479" cy="2037580"/>
          </a:xfrm>
          <a:prstGeom prst="rect">
            <a:avLst/>
          </a:prstGeom>
          <a:noFill/>
          <a:ln>
            <a:noFill/>
          </a:ln>
          <a:effectLst>
            <a:outerShdw blurRad="76200" dist="63500" dir="5040000" algn="tl" rotWithShape="0">
              <a:srgbClr val="000000">
                <a:alpha val="41000"/>
              </a:srgbClr>
            </a:outerShdw>
          </a:effectLst>
          <a:extLst>
            <a:ext uri="{909E8E84-426E-40DD-AFC4-6F175D3DCCD1}">
              <a14:hiddenFill xmlns:a14="http://schemas.microsoft.com/office/drawing/2010/main">
                <a:solidFill>
                  <a:srgbClr val="FFFFFF"/>
                </a:solidFill>
              </a14:hiddenFill>
            </a:ext>
          </a:extLst>
        </p:spPr>
      </p:pic>
      <p:pic>
        <p:nvPicPr>
          <p:cNvPr id="3080" name="Picture 8" descr="Rabbi Diaries: Chocolate Drinking in Eighteenth Century">
            <a:extLst>
              <a:ext uri="{FF2B5EF4-FFF2-40B4-BE49-F238E27FC236}">
                <a16:creationId xmlns:a16="http://schemas.microsoft.com/office/drawing/2014/main" id="{11F5EC17-2DA8-4137-B7EC-3828CCDAB2FA}"/>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4272" r="3853" b="10983"/>
          <a:stretch/>
        </p:blipFill>
        <p:spPr bwMode="auto">
          <a:xfrm>
            <a:off x="1336431" y="3682550"/>
            <a:ext cx="1969477" cy="27063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9881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B9D5C-26EF-467F-A104-AB74DFD6B12A}"/>
              </a:ext>
            </a:extLst>
          </p:cNvPr>
          <p:cNvSpPr>
            <a:spLocks noGrp="1"/>
          </p:cNvSpPr>
          <p:nvPr>
            <p:ph type="title"/>
          </p:nvPr>
        </p:nvSpPr>
        <p:spPr>
          <a:xfrm>
            <a:off x="1127812" y="862817"/>
            <a:ext cx="8718877" cy="3036061"/>
          </a:xfrm>
        </p:spPr>
        <p:txBody>
          <a:bodyPr>
            <a:noAutofit/>
          </a:bodyPr>
          <a:lstStyle/>
          <a:p>
            <a:pPr algn="r"/>
            <a:r>
              <a:rPr lang="he-IL" sz="2200" dirty="0"/>
              <a:t>"ותאמר ציון עזבני ה' וה' שכחני" (ישעיה מט, יד), אמר ריש לקיש, אמרה כנסת ישראל לפני הקב"ה, רבש"ע, אדם נושא אשה על אשתו ראשונה, זוכר מעשה הראשונה, אתה עזבתני ושכחתני. "התשכח אשה עולה" (שם פסוק טו), אמר לה הקב"ה, בתי, י"ב מזלות בראתי ברקיע, ועל כל מזל ומזל בראתי לו שלשים חיל, ועל כל חיל וחיל בראתי לו שלשים לגיון, ועל כל לגיון ולגיון בראתי לו שלשים רהטין, ועל כל רהטין ורהטין בראתי לו שלשים קרטין, ועל כל קרטין וקרטין בראתי לו שלשים גסטרא, ועל כל גסטרא וגסטרא תליתי בו שלש מאות וששים וחמשה כוכבים כמנין ימות החמה, וכולם לא בראתי אלא בשבילך, ואת אמרת "עזבתני ושכחתני". "התשכח אשה עולה", אמר לה הקב"ה, כלום אשכח עולות אילים ופטרי רחמים שהקרבת לפני במדבר. אמרה לפניו, רבונו של עולם, הואיל ואין שכחה לפני כסא כבודך, שמא לא תשכח לי מעשה העגל. אמר, "גם אלה תשכחנה" (שם פסוק טו). אמרה לפניו, רבונו של עולם, הואיל ויש שכחה לפני כסא כבודך, שמא תשכח לי מעשה סיני. אמר לה, "ואנכי לא אשכחך" (שם), זה מעשה סיני.</a:t>
            </a:r>
            <a:br>
              <a:rPr lang="en-US" sz="2200" dirty="0"/>
            </a:br>
            <a:br>
              <a:rPr lang="en-US" sz="2200" dirty="0"/>
            </a:br>
            <a:r>
              <a:rPr lang="he-IL" sz="2200" dirty="0"/>
              <a:t>ברכות לב:</a:t>
            </a:r>
            <a:endParaRPr lang="en-US" sz="2200" dirty="0"/>
          </a:p>
        </p:txBody>
      </p:sp>
      <p:sp>
        <p:nvSpPr>
          <p:cNvPr id="4" name="Text Placeholder 3">
            <a:extLst>
              <a:ext uri="{FF2B5EF4-FFF2-40B4-BE49-F238E27FC236}">
                <a16:creationId xmlns:a16="http://schemas.microsoft.com/office/drawing/2014/main" id="{EAC23D90-16E1-476A-8584-C316EAD08F6B}"/>
              </a:ext>
            </a:extLst>
          </p:cNvPr>
          <p:cNvSpPr>
            <a:spLocks noGrp="1"/>
          </p:cNvSpPr>
          <p:nvPr>
            <p:ph type="body" sz="half" idx="2"/>
          </p:nvPr>
        </p:nvSpPr>
        <p:spPr/>
        <p:txBody>
          <a:bodyPr>
            <a:normAutofit/>
          </a:bodyPr>
          <a:lstStyle/>
          <a:p>
            <a:pPr algn="ctr"/>
            <a:r>
              <a:rPr lang="en-US" sz="4800" dirty="0"/>
              <a:t>Selective Memory</a:t>
            </a:r>
          </a:p>
        </p:txBody>
      </p:sp>
    </p:spTree>
    <p:extLst>
      <p:ext uri="{BB962C8B-B14F-4D97-AF65-F5344CB8AC3E}">
        <p14:creationId xmlns:p14="http://schemas.microsoft.com/office/powerpoint/2010/main" val="3004503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C2686-9145-45AF-82C8-4F6212960E61}"/>
              </a:ext>
            </a:extLst>
          </p:cNvPr>
          <p:cNvSpPr>
            <a:spLocks noGrp="1"/>
          </p:cNvSpPr>
          <p:nvPr>
            <p:ph type="title"/>
          </p:nvPr>
        </p:nvSpPr>
        <p:spPr/>
        <p:txBody>
          <a:bodyPr/>
          <a:lstStyle/>
          <a:p>
            <a:r>
              <a:rPr lang="en-US" dirty="0"/>
              <a:t>Common </a:t>
            </a:r>
            <a:r>
              <a:rPr lang="en-US" dirty="0" err="1"/>
              <a:t>Halachot</a:t>
            </a:r>
            <a:r>
              <a:rPr lang="en-US" dirty="0"/>
              <a:t> of Shavuot</a:t>
            </a:r>
          </a:p>
        </p:txBody>
      </p:sp>
      <p:sp>
        <p:nvSpPr>
          <p:cNvPr id="3" name="Text Placeholder 2">
            <a:extLst>
              <a:ext uri="{FF2B5EF4-FFF2-40B4-BE49-F238E27FC236}">
                <a16:creationId xmlns:a16="http://schemas.microsoft.com/office/drawing/2014/main" id="{FFE1B93D-E13A-4A9F-AE16-D556EAEA6405}"/>
              </a:ext>
            </a:extLst>
          </p:cNvPr>
          <p:cNvSpPr>
            <a:spLocks noGrp="1"/>
          </p:cNvSpPr>
          <p:nvPr>
            <p:ph type="body" idx="1"/>
          </p:nvPr>
        </p:nvSpPr>
        <p:spPr/>
        <p:txBody>
          <a:bodyPr/>
          <a:lstStyle/>
          <a:p>
            <a:r>
              <a:rPr lang="en-US" dirty="0"/>
              <a:t>Meat vs Dairy</a:t>
            </a:r>
          </a:p>
        </p:txBody>
      </p:sp>
      <p:sp>
        <p:nvSpPr>
          <p:cNvPr id="4" name="Text Placeholder 3">
            <a:extLst>
              <a:ext uri="{FF2B5EF4-FFF2-40B4-BE49-F238E27FC236}">
                <a16:creationId xmlns:a16="http://schemas.microsoft.com/office/drawing/2014/main" id="{C7EE5812-C9CE-452F-9E25-35C5CB49CD49}"/>
              </a:ext>
            </a:extLst>
          </p:cNvPr>
          <p:cNvSpPr>
            <a:spLocks noGrp="1"/>
          </p:cNvSpPr>
          <p:nvPr>
            <p:ph type="body" sz="half" idx="15"/>
          </p:nvPr>
        </p:nvSpPr>
        <p:spPr/>
        <p:txBody>
          <a:bodyPr/>
          <a:lstStyle/>
          <a:p>
            <a:pPr marL="285750" indent="-285750">
              <a:buFont typeface="Arial" panose="020B0604020202020204" pitchFamily="34" charset="0"/>
              <a:buChar char="•"/>
            </a:pPr>
            <a:r>
              <a:rPr lang="en-US" dirty="0"/>
              <a:t>Two vs One Meal</a:t>
            </a:r>
          </a:p>
          <a:p>
            <a:pPr marL="285750" indent="-285750">
              <a:buFont typeface="Arial" panose="020B0604020202020204" pitchFamily="34" charset="0"/>
              <a:buChar char="•"/>
            </a:pPr>
            <a:r>
              <a:rPr lang="en-US" dirty="0"/>
              <a:t>Kiddush</a:t>
            </a:r>
          </a:p>
          <a:p>
            <a:pPr marL="285750" indent="-285750">
              <a:buFont typeface="Arial" panose="020B0604020202020204" pitchFamily="34" charset="0"/>
              <a:buChar char="•"/>
            </a:pPr>
            <a:r>
              <a:rPr lang="en-US" dirty="0"/>
              <a:t>6 hours</a:t>
            </a:r>
          </a:p>
        </p:txBody>
      </p:sp>
      <p:sp>
        <p:nvSpPr>
          <p:cNvPr id="5" name="Text Placeholder 4">
            <a:extLst>
              <a:ext uri="{FF2B5EF4-FFF2-40B4-BE49-F238E27FC236}">
                <a16:creationId xmlns:a16="http://schemas.microsoft.com/office/drawing/2014/main" id="{F00097FA-AC70-4923-B2A6-6942E5B2A0F3}"/>
              </a:ext>
            </a:extLst>
          </p:cNvPr>
          <p:cNvSpPr>
            <a:spLocks noGrp="1"/>
          </p:cNvSpPr>
          <p:nvPr>
            <p:ph type="body" sz="quarter" idx="3"/>
          </p:nvPr>
        </p:nvSpPr>
        <p:spPr/>
        <p:txBody>
          <a:bodyPr/>
          <a:lstStyle/>
          <a:p>
            <a:r>
              <a:rPr lang="en-US" dirty="0"/>
              <a:t>All </a:t>
            </a:r>
            <a:r>
              <a:rPr lang="en-US" dirty="0" err="1"/>
              <a:t>Nighter</a:t>
            </a:r>
            <a:endParaRPr lang="en-US" dirty="0"/>
          </a:p>
        </p:txBody>
      </p:sp>
      <p:sp>
        <p:nvSpPr>
          <p:cNvPr id="6" name="Text Placeholder 5">
            <a:extLst>
              <a:ext uri="{FF2B5EF4-FFF2-40B4-BE49-F238E27FC236}">
                <a16:creationId xmlns:a16="http://schemas.microsoft.com/office/drawing/2014/main" id="{C1260F60-161C-4A3C-979D-60605A103A6E}"/>
              </a:ext>
            </a:extLst>
          </p:cNvPr>
          <p:cNvSpPr>
            <a:spLocks noGrp="1"/>
          </p:cNvSpPr>
          <p:nvPr>
            <p:ph type="body" sz="half" idx="16"/>
          </p:nvPr>
        </p:nvSpPr>
        <p:spPr/>
        <p:txBody>
          <a:bodyPr/>
          <a:lstStyle/>
          <a:p>
            <a:pPr marL="285750" indent="-285750">
              <a:buFont typeface="Arial" panose="020B0604020202020204" pitchFamily="34" charset="0"/>
              <a:buChar char="•"/>
            </a:pPr>
            <a:r>
              <a:rPr lang="en-US" dirty="0" err="1"/>
              <a:t>Brachot</a:t>
            </a:r>
            <a:r>
              <a:rPr lang="en-US" dirty="0"/>
              <a:t> </a:t>
            </a:r>
            <a:r>
              <a:rPr lang="en-US" dirty="0" err="1"/>
              <a:t>Hashachar</a:t>
            </a:r>
            <a:endParaRPr lang="en-US" dirty="0"/>
          </a:p>
          <a:p>
            <a:pPr marL="285750" indent="-285750">
              <a:buFont typeface="Arial" panose="020B0604020202020204" pitchFamily="34" charset="0"/>
              <a:buChar char="•"/>
            </a:pPr>
            <a:r>
              <a:rPr lang="en-US" dirty="0" err="1"/>
              <a:t>Netilat</a:t>
            </a:r>
            <a:r>
              <a:rPr lang="en-US" dirty="0"/>
              <a:t> </a:t>
            </a:r>
            <a:r>
              <a:rPr lang="en-US" dirty="0" err="1"/>
              <a:t>Yadayim</a:t>
            </a:r>
            <a:endParaRPr lang="en-US" dirty="0"/>
          </a:p>
          <a:p>
            <a:pPr marL="285750" indent="-285750">
              <a:buFont typeface="Arial" panose="020B0604020202020204" pitchFamily="34" charset="0"/>
              <a:buChar char="•"/>
            </a:pPr>
            <a:r>
              <a:rPr lang="en-US" dirty="0" err="1"/>
              <a:t>Brachot</a:t>
            </a:r>
            <a:r>
              <a:rPr lang="en-US" dirty="0"/>
              <a:t> </a:t>
            </a:r>
            <a:r>
              <a:rPr lang="en-US" dirty="0" err="1"/>
              <a:t>Hatorah</a:t>
            </a:r>
            <a:endParaRPr lang="en-US" dirty="0"/>
          </a:p>
        </p:txBody>
      </p:sp>
      <p:sp>
        <p:nvSpPr>
          <p:cNvPr id="7" name="Text Placeholder 6">
            <a:extLst>
              <a:ext uri="{FF2B5EF4-FFF2-40B4-BE49-F238E27FC236}">
                <a16:creationId xmlns:a16="http://schemas.microsoft.com/office/drawing/2014/main" id="{F9FC5078-25CB-4AA9-9AFD-F74ADE4CB246}"/>
              </a:ext>
            </a:extLst>
          </p:cNvPr>
          <p:cNvSpPr>
            <a:spLocks noGrp="1"/>
          </p:cNvSpPr>
          <p:nvPr>
            <p:ph type="body" sz="quarter" idx="13"/>
          </p:nvPr>
        </p:nvSpPr>
        <p:spPr/>
        <p:txBody>
          <a:bodyPr/>
          <a:lstStyle/>
          <a:p>
            <a:r>
              <a:rPr lang="en-US" dirty="0"/>
              <a:t>Rut</a:t>
            </a:r>
          </a:p>
        </p:txBody>
      </p:sp>
      <p:sp>
        <p:nvSpPr>
          <p:cNvPr id="8" name="Text Placeholder 7">
            <a:extLst>
              <a:ext uri="{FF2B5EF4-FFF2-40B4-BE49-F238E27FC236}">
                <a16:creationId xmlns:a16="http://schemas.microsoft.com/office/drawing/2014/main" id="{1D294757-D123-4613-9773-A48908819800}"/>
              </a:ext>
            </a:extLst>
          </p:cNvPr>
          <p:cNvSpPr>
            <a:spLocks noGrp="1"/>
          </p:cNvSpPr>
          <p:nvPr>
            <p:ph type="body" sz="half" idx="17"/>
          </p:nvPr>
        </p:nvSpPr>
        <p:spPr/>
        <p:txBody>
          <a:bodyPr/>
          <a:lstStyle/>
          <a:p>
            <a:pPr marL="285750" indent="-285750">
              <a:buFont typeface="Arial" panose="020B0604020202020204" pitchFamily="34" charset="0"/>
              <a:buChar char="•"/>
            </a:pPr>
            <a:r>
              <a:rPr lang="en-US" dirty="0" err="1"/>
              <a:t>Gerut</a:t>
            </a:r>
            <a:endParaRPr lang="en-US" dirty="0"/>
          </a:p>
          <a:p>
            <a:pPr marL="285750" indent="-285750">
              <a:buFont typeface="Arial" panose="020B0604020202020204" pitchFamily="34" charset="0"/>
              <a:buChar char="•"/>
            </a:pPr>
            <a:r>
              <a:rPr lang="en-US" dirty="0"/>
              <a:t>Flowers</a:t>
            </a:r>
          </a:p>
        </p:txBody>
      </p:sp>
    </p:spTree>
    <p:extLst>
      <p:ext uri="{BB962C8B-B14F-4D97-AF65-F5344CB8AC3E}">
        <p14:creationId xmlns:p14="http://schemas.microsoft.com/office/powerpoint/2010/main" val="2592588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B9D5C-26EF-467F-A104-AB74DFD6B12A}"/>
              </a:ext>
            </a:extLst>
          </p:cNvPr>
          <p:cNvSpPr>
            <a:spLocks noGrp="1"/>
          </p:cNvSpPr>
          <p:nvPr>
            <p:ph type="title"/>
          </p:nvPr>
        </p:nvSpPr>
        <p:spPr>
          <a:xfrm>
            <a:off x="1127812" y="1245702"/>
            <a:ext cx="8718877" cy="3036061"/>
          </a:xfrm>
        </p:spPr>
        <p:txBody>
          <a:bodyPr>
            <a:normAutofit fontScale="90000"/>
          </a:bodyPr>
          <a:lstStyle/>
          <a:p>
            <a:pPr algn="r" rtl="1"/>
            <a:r>
              <a:rPr lang="he-IL" dirty="0"/>
              <a:t>בראשית רבה (וילנא) פרשת תולדות פרשה סז</a:t>
            </a:r>
            <a:br>
              <a:rPr lang="he-IL" dirty="0"/>
            </a:br>
            <a:r>
              <a:rPr lang="he-IL" dirty="0"/>
              <a:t>א"ר לוי ששה דברים משמשין את האדם שלשה ברשותו ושלשה אינן ברשותו, העין והאוזן וחוטם שלא ברשותו, הפה והיד והרגל ברשותו, ובשעה שהוא זוכה הקב"ה עושה אותן שברשותו שלא ברשותו</a:t>
            </a:r>
            <a:br>
              <a:rPr lang="he-IL" dirty="0"/>
            </a:br>
            <a:br>
              <a:rPr lang="he-IL" dirty="0"/>
            </a:br>
            <a:r>
              <a:rPr lang="he-IL" dirty="0"/>
              <a:t>מכתב מאליהו ח"א ד' 118</a:t>
            </a:r>
            <a:br>
              <a:rPr lang="he-IL" dirty="0"/>
            </a:br>
            <a:r>
              <a:rPr lang="he-IL" dirty="0"/>
              <a:t>בחינת ההתעלות אל השלימות היא אשר עושה האדם את עצמו מוכרח בכל עניניו שיהיה כולו מיוחד אך לעבודתו ית', וכו' והיינו גדר אמרם ז"ל האבות הן הן המרכבה (ב"ר פב, ו) והיינו בחינת הצדיקים שנקראו מאלכים (ע' זוהר ח"א צ.) שהמלאך אינו בוחר אלא מוכרח בגדר לא יסבו בלכתן (יחז' א, ט)</a:t>
            </a:r>
            <a:br>
              <a:rPr lang="he-IL" dirty="0"/>
            </a:br>
            <a:br>
              <a:rPr lang="he-IL" dirty="0"/>
            </a:br>
            <a:endParaRPr lang="en-US" dirty="0"/>
          </a:p>
        </p:txBody>
      </p:sp>
      <p:sp>
        <p:nvSpPr>
          <p:cNvPr id="4" name="Text Placeholder 3">
            <a:extLst>
              <a:ext uri="{FF2B5EF4-FFF2-40B4-BE49-F238E27FC236}">
                <a16:creationId xmlns:a16="http://schemas.microsoft.com/office/drawing/2014/main" id="{EAC23D90-16E1-476A-8584-C316EAD08F6B}"/>
              </a:ext>
            </a:extLst>
          </p:cNvPr>
          <p:cNvSpPr>
            <a:spLocks noGrp="1"/>
          </p:cNvSpPr>
          <p:nvPr>
            <p:ph type="body" sz="half" idx="2"/>
          </p:nvPr>
        </p:nvSpPr>
        <p:spPr/>
        <p:txBody>
          <a:bodyPr>
            <a:normAutofit/>
          </a:bodyPr>
          <a:lstStyle/>
          <a:p>
            <a:pPr algn="ctr"/>
            <a:r>
              <a:rPr lang="en-US" sz="4800" dirty="0"/>
              <a:t>Reaching to Heaven</a:t>
            </a:r>
          </a:p>
        </p:txBody>
      </p:sp>
    </p:spTree>
    <p:extLst>
      <p:ext uri="{BB962C8B-B14F-4D97-AF65-F5344CB8AC3E}">
        <p14:creationId xmlns:p14="http://schemas.microsoft.com/office/powerpoint/2010/main" val="1526899361"/>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5302</TotalTime>
  <Words>920</Words>
  <Application>Microsoft Office PowerPoint</Application>
  <PresentationFormat>Widescreen</PresentationFormat>
  <Paragraphs>60</Paragraphs>
  <Slides>7</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Trebuchet MS</vt:lpstr>
      <vt:lpstr>Berlin</vt:lpstr>
      <vt:lpstr>Why Did Hashem Give the Torah in Chutz Laretz?</vt:lpstr>
      <vt:lpstr>PowerPoint Presentation</vt:lpstr>
      <vt:lpstr>Torah in Chu”l</vt:lpstr>
      <vt:lpstr>Bizarre Connection</vt:lpstr>
      <vt:lpstr>"ותאמר ציון עזבני ה' וה' שכחני" (ישעיה מט, יד), אמר ריש לקיש, אמרה כנסת ישראל לפני הקב"ה, רבש"ע, אדם נושא אשה על אשתו ראשונה, זוכר מעשה הראשונה, אתה עזבתני ושכחתני. "התשכח אשה עולה" (שם פסוק טו), אמר לה הקב"ה, בתי, י"ב מזלות בראתי ברקיע, ועל כל מזל ומזל בראתי לו שלשים חיל, ועל כל חיל וחיל בראתי לו שלשים לגיון, ועל כל לגיון ולגיון בראתי לו שלשים רהטין, ועל כל רהטין ורהטין בראתי לו שלשים קרטין, ועל כל קרטין וקרטין בראתי לו שלשים גסטרא, ועל כל גסטרא וגסטרא תליתי בו שלש מאות וששים וחמשה כוכבים כמנין ימות החמה, וכולם לא בראתי אלא בשבילך, ואת אמרת "עזבתני ושכחתני". "התשכח אשה עולה", אמר לה הקב"ה, כלום אשכח עולות אילים ופטרי רחמים שהקרבת לפני במדבר. אמרה לפניו, רבונו של עולם, הואיל ואין שכחה לפני כסא כבודך, שמא לא תשכח לי מעשה העגל. אמר, "גם אלה תשכחנה" (שם פסוק טו). אמרה לפניו, רבונו של עולם, הואיל ויש שכחה לפני כסא כבודך, שמא תשכח לי מעשה סיני. אמר לה, "ואנכי לא אשכחך" (שם), זה מעשה סיני.  ברכות לב:</vt:lpstr>
      <vt:lpstr>Common Halachot of Shavuot</vt:lpstr>
      <vt:lpstr>בראשית רבה (וילנא) פרשת תולדות פרשה סז א"ר לוי ששה דברים משמשין את האדם שלשה ברשותו ושלשה אינן ברשותו, העין והאוזן וחוטם שלא ברשותו, הפה והיד והרגל ברשותו, ובשעה שהוא זוכה הקב"ה עושה אותן שברשותו שלא ברשותו  מכתב מאליהו ח"א ד' 118 בחינת ההתעלות אל השלימות היא אשר עושה האדם את עצמו מוכרח בכל עניניו שיהיה כולו מיוחד אך לעבודתו ית', וכו' והיינו גדר אמרם ז"ל האבות הן הן המרכבה (ב"ר פב, ו) והיינו בחינת הצדיקים שנקראו מאלכים (ע' זוהר ח"א צ.) שהמלאך אינו בוחר אלא מוכרח בגדר לא יסבו בלכתן (יחז' א, ט)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Sefirat Haomer in Kabbalah and Halacha</dc:title>
  <dc:creator>ike sultan</dc:creator>
  <cp:lastModifiedBy>ike sultan</cp:lastModifiedBy>
  <cp:revision>32</cp:revision>
  <dcterms:created xsi:type="dcterms:W3CDTF">2021-04-06T19:05:44Z</dcterms:created>
  <dcterms:modified xsi:type="dcterms:W3CDTF">2021-05-14T03:28:53Z</dcterms:modified>
</cp:coreProperties>
</file>