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8" r:id="rId3"/>
    <p:sldId id="263" r:id="rId4"/>
    <p:sldId id="264" r:id="rId5"/>
    <p:sldId id="257" r:id="rId6"/>
    <p:sldId id="265" r:id="rId7"/>
    <p:sldId id="261" r:id="rId8"/>
    <p:sldId id="262" r:id="rId9"/>
    <p:sldId id="259"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5A7454-3A98-475D-9264-3631065C5EA8}" type="datetimeFigureOut">
              <a:rPr lang="en-US" smtClean="0"/>
              <a:t>5/5/2021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56B60C-60FF-4C67-877F-7B5469836490}" type="slidenum">
              <a:rPr lang="en-US" smtClean="0"/>
              <a:t>‹#›</a:t>
            </a:fld>
            <a:endParaRPr lang="en-US"/>
          </a:p>
        </p:txBody>
      </p:sp>
    </p:spTree>
    <p:extLst>
      <p:ext uri="{BB962C8B-B14F-4D97-AF65-F5344CB8AC3E}">
        <p14:creationId xmlns:p14="http://schemas.microsoft.com/office/powerpoint/2010/main" val="308864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56B60C-60FF-4C67-877F-7B5469836490}" type="slidenum">
              <a:rPr lang="en-US" smtClean="0"/>
              <a:t>1</a:t>
            </a:fld>
            <a:endParaRPr lang="en-US"/>
          </a:p>
        </p:txBody>
      </p:sp>
    </p:spTree>
    <p:extLst>
      <p:ext uri="{BB962C8B-B14F-4D97-AF65-F5344CB8AC3E}">
        <p14:creationId xmlns:p14="http://schemas.microsoft.com/office/powerpoint/2010/main" val="2236885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56B60C-60FF-4C67-877F-7B5469836490}" type="slidenum">
              <a:rPr lang="en-US" smtClean="0"/>
              <a:t>2</a:t>
            </a:fld>
            <a:endParaRPr lang="en-US"/>
          </a:p>
        </p:txBody>
      </p:sp>
    </p:spTree>
    <p:extLst>
      <p:ext uri="{BB962C8B-B14F-4D97-AF65-F5344CB8AC3E}">
        <p14:creationId xmlns:p14="http://schemas.microsoft.com/office/powerpoint/2010/main" val="1824597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בני יששכר מאמרי חודש ניסן מאמר יב - ספירת העומר</a:t>
            </a:r>
          </a:p>
          <a:p>
            <a:pPr algn="r" rtl="1"/>
            <a:r>
              <a:rPr lang="he-IL" dirty="0"/>
              <a:t>במדרש [ויק"ר פכ"ח ג'], תני ר' חייא וספרתם לכם וכו' שבע שבתות תמימות תהיינה [ויקרא כג טו] אימתי הן תמימות בזמן שישראל עושין רצונו של מקום</a:t>
            </a:r>
          </a:p>
          <a:p>
            <a:pPr algn="r" rtl="1"/>
            <a:r>
              <a:rPr lang="he-IL" dirty="0"/>
              <a:t>על כן צונו הש"י וספרתם לכם וכו' ז' שבתות תמימות (בקיום) תהיינה, בזמן שישראל עושין רצונו של מקום, היינו שעל ידי מעשה ישראל נעשה הארת המוחין אז תהיינה תמימות בקיום</a:t>
            </a:r>
            <a:endParaRPr lang="en-US" dirty="0"/>
          </a:p>
          <a:p>
            <a:pPr algn="r" rtl="1"/>
            <a:endParaRPr lang="en-US" dirty="0"/>
          </a:p>
          <a:p>
            <a:pPr algn="l"/>
            <a:r>
              <a:rPr lang="en-US" dirty="0"/>
              <a:t>24,000 students dying is represented by </a:t>
            </a:r>
            <a:r>
              <a:rPr lang="en-US" dirty="0" err="1"/>
              <a:t>Elokim</a:t>
            </a:r>
            <a:r>
              <a:rPr lang="en-US" dirty="0"/>
              <a:t> with Aleph =1000 and 24 combinations of the other 4 letters, 24 </a:t>
            </a:r>
            <a:r>
              <a:rPr lang="en-US" dirty="0" err="1"/>
              <a:t>tzirufim</a:t>
            </a:r>
            <a:r>
              <a:rPr lang="en-US" dirty="0"/>
              <a:t> of </a:t>
            </a:r>
            <a:r>
              <a:rPr lang="en-US" dirty="0" err="1"/>
              <a:t>elokim</a:t>
            </a:r>
            <a:r>
              <a:rPr lang="en-US" dirty="0"/>
              <a:t> starting with </a:t>
            </a:r>
            <a:r>
              <a:rPr lang="en-US" dirty="0" err="1"/>
              <a:t>Alph</a:t>
            </a:r>
            <a:r>
              <a:rPr lang="en-US" dirty="0"/>
              <a:t>. </a:t>
            </a:r>
            <a:r>
              <a:rPr lang="en-US" dirty="0" err="1"/>
              <a:t>Mochin</a:t>
            </a:r>
            <a:r>
              <a:rPr lang="en-US" dirty="0"/>
              <a:t> </a:t>
            </a:r>
            <a:r>
              <a:rPr lang="en-US" dirty="0" err="1"/>
              <a:t>dkatnut</a:t>
            </a:r>
            <a:r>
              <a:rPr lang="en-US" dirty="0"/>
              <a:t> – the name of </a:t>
            </a:r>
            <a:r>
              <a:rPr lang="en-US" dirty="0" err="1"/>
              <a:t>elokim</a:t>
            </a:r>
            <a:r>
              <a:rPr lang="en-US" dirty="0"/>
              <a:t>. Or </a:t>
            </a:r>
            <a:r>
              <a:rPr lang="en-US" dirty="0" err="1"/>
              <a:t>Elokim</a:t>
            </a:r>
            <a:r>
              <a:rPr lang="en-US" dirty="0"/>
              <a:t> with Hey </a:t>
            </a:r>
            <a:r>
              <a:rPr lang="en-US" dirty="0" err="1"/>
              <a:t>Yud</a:t>
            </a:r>
            <a:r>
              <a:rPr lang="en-US" dirty="0"/>
              <a:t> spelled out subtracting the aleph squared is 1000. </a:t>
            </a:r>
          </a:p>
          <a:p>
            <a:pPr algn="l"/>
            <a:r>
              <a:rPr lang="en-US" dirty="0"/>
              <a:t>R </a:t>
            </a:r>
            <a:r>
              <a:rPr lang="en-US" dirty="0" err="1"/>
              <a:t>Akiva</a:t>
            </a:r>
            <a:r>
              <a:rPr lang="en-US" dirty="0"/>
              <a:t> represents </a:t>
            </a:r>
            <a:r>
              <a:rPr lang="en-US" dirty="0" err="1"/>
              <a:t>daat</a:t>
            </a:r>
            <a:r>
              <a:rPr lang="en-US" dirty="0"/>
              <a:t>. </a:t>
            </a:r>
          </a:p>
          <a:p>
            <a:pPr algn="l"/>
            <a:endParaRPr lang="en-US" dirty="0"/>
          </a:p>
          <a:p>
            <a:pPr algn="l"/>
            <a:r>
              <a:rPr lang="en-US" dirty="0"/>
              <a:t>No </a:t>
            </a:r>
            <a:r>
              <a:rPr lang="en-US" dirty="0" err="1"/>
              <a:t>shechiyanu</a:t>
            </a:r>
            <a:r>
              <a:rPr lang="en-US" dirty="0"/>
              <a:t> </a:t>
            </a:r>
            <a:r>
              <a:rPr lang="en-US" dirty="0" err="1"/>
              <a:t>bc</a:t>
            </a:r>
            <a:r>
              <a:rPr lang="en-US" dirty="0"/>
              <a:t> it is incomplete until </a:t>
            </a:r>
            <a:r>
              <a:rPr lang="en-US" dirty="0" err="1"/>
              <a:t>shavuot</a:t>
            </a:r>
            <a:endParaRPr lang="en-US" dirty="0"/>
          </a:p>
          <a:p>
            <a:r>
              <a:rPr lang="he-IL" dirty="0"/>
              <a:t>בני יששכר מאמרי חודש ניסן מאמר יב - ספירת העומר</a:t>
            </a:r>
          </a:p>
          <a:p>
            <a:r>
              <a:rPr lang="he-IL" dirty="0"/>
              <a:t>בכל הימים עד שמשתלמים כל המדריגות במ"ט ונשלם שיעור קומה על ידי מעשינו, ונמצא זאת המדריגה היא אז ביתר שאת מליל א' דפסח שהיו אז שלא על ידי מעשינו, וכהיום הושלמו על ידי מעשינו, אז מברכין בחג השבועות שהחיינו</a:t>
            </a:r>
            <a:endParaRPr lang="en-US" dirty="0"/>
          </a:p>
        </p:txBody>
      </p:sp>
      <p:sp>
        <p:nvSpPr>
          <p:cNvPr id="4" name="Slide Number Placeholder 3"/>
          <p:cNvSpPr>
            <a:spLocks noGrp="1"/>
          </p:cNvSpPr>
          <p:nvPr>
            <p:ph type="sldNum" sz="quarter" idx="5"/>
          </p:nvPr>
        </p:nvSpPr>
        <p:spPr/>
        <p:txBody>
          <a:bodyPr/>
          <a:lstStyle/>
          <a:p>
            <a:fld id="{2A56B60C-60FF-4C67-877F-7B5469836490}" type="slidenum">
              <a:rPr lang="en-US" smtClean="0"/>
              <a:t>5</a:t>
            </a:fld>
            <a:endParaRPr lang="en-US"/>
          </a:p>
        </p:txBody>
      </p:sp>
    </p:spTree>
    <p:extLst>
      <p:ext uri="{BB962C8B-B14F-4D97-AF65-F5344CB8AC3E}">
        <p14:creationId xmlns:p14="http://schemas.microsoft.com/office/powerpoint/2010/main" val="1535552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dirty="0"/>
              <a:t>בני יששכר מאמרי חודש ניסן מאמר יב - ספירת העומר</a:t>
            </a:r>
          </a:p>
          <a:p>
            <a:pPr algn="r" rtl="1"/>
            <a:r>
              <a:rPr lang="he-IL" dirty="0"/>
              <a:t>במדרש [ויק"ר פכ"ח ג'], תני ר' חייא וספרתם לכם וכו' שבע שבתות תמימות תהיינה [ויקרא כג טו] אימתי הן תמימות בזמן שישראל עושין רצונו של מקום</a:t>
            </a:r>
          </a:p>
          <a:p>
            <a:pPr algn="r" rtl="1"/>
            <a:r>
              <a:rPr lang="he-IL" dirty="0"/>
              <a:t>על כן צונו הש"י וספרתם לכם וכו' ז' שבתות תמימות (בקיום) תהיינה, בזמן שישראל עושין רצונו של מקום, היינו שעל ידי מעשה ישראל נעשה הארת המוחין אז תהיינה תמימות בקיום</a:t>
            </a:r>
            <a:endParaRPr lang="en-US" dirty="0"/>
          </a:p>
          <a:p>
            <a:pPr algn="r" rtl="1"/>
            <a:endParaRPr lang="en-US" dirty="0"/>
          </a:p>
          <a:p>
            <a:pPr algn="l"/>
            <a:r>
              <a:rPr lang="en-US" dirty="0"/>
              <a:t>24,000 students dying is represented by </a:t>
            </a:r>
            <a:r>
              <a:rPr lang="en-US" dirty="0" err="1"/>
              <a:t>Elokim</a:t>
            </a:r>
            <a:r>
              <a:rPr lang="en-US" dirty="0"/>
              <a:t> with Aleph =1000 and 24 combinations of the other 4 letters, 24 </a:t>
            </a:r>
            <a:r>
              <a:rPr lang="en-US" dirty="0" err="1"/>
              <a:t>tzirufim</a:t>
            </a:r>
            <a:r>
              <a:rPr lang="en-US" dirty="0"/>
              <a:t> of </a:t>
            </a:r>
            <a:r>
              <a:rPr lang="en-US" dirty="0" err="1"/>
              <a:t>elokim</a:t>
            </a:r>
            <a:r>
              <a:rPr lang="en-US" dirty="0"/>
              <a:t> starting with </a:t>
            </a:r>
            <a:r>
              <a:rPr lang="en-US" dirty="0" err="1"/>
              <a:t>Alph</a:t>
            </a:r>
            <a:r>
              <a:rPr lang="en-US" dirty="0"/>
              <a:t>. </a:t>
            </a:r>
            <a:r>
              <a:rPr lang="en-US" dirty="0" err="1"/>
              <a:t>Mochin</a:t>
            </a:r>
            <a:r>
              <a:rPr lang="en-US" dirty="0"/>
              <a:t> </a:t>
            </a:r>
            <a:r>
              <a:rPr lang="en-US" dirty="0" err="1"/>
              <a:t>dkatnut</a:t>
            </a:r>
            <a:r>
              <a:rPr lang="en-US" dirty="0"/>
              <a:t> – the name of </a:t>
            </a:r>
            <a:r>
              <a:rPr lang="en-US" dirty="0" err="1"/>
              <a:t>elokim</a:t>
            </a:r>
            <a:r>
              <a:rPr lang="en-US" dirty="0"/>
              <a:t>. Or </a:t>
            </a:r>
            <a:r>
              <a:rPr lang="en-US" dirty="0" err="1"/>
              <a:t>Elokim</a:t>
            </a:r>
            <a:r>
              <a:rPr lang="en-US" dirty="0"/>
              <a:t> with Hey </a:t>
            </a:r>
            <a:r>
              <a:rPr lang="en-US" dirty="0" err="1"/>
              <a:t>Yud</a:t>
            </a:r>
            <a:r>
              <a:rPr lang="en-US" dirty="0"/>
              <a:t> spelled out subtracting the aleph squared is 1000. </a:t>
            </a:r>
          </a:p>
          <a:p>
            <a:pPr algn="l"/>
            <a:r>
              <a:rPr lang="en-US" dirty="0"/>
              <a:t>R </a:t>
            </a:r>
            <a:r>
              <a:rPr lang="en-US" dirty="0" err="1"/>
              <a:t>Akiva</a:t>
            </a:r>
            <a:r>
              <a:rPr lang="en-US" dirty="0"/>
              <a:t> represents </a:t>
            </a:r>
            <a:r>
              <a:rPr lang="en-US" dirty="0" err="1"/>
              <a:t>daat</a:t>
            </a:r>
            <a:r>
              <a:rPr lang="en-US" dirty="0"/>
              <a:t>. </a:t>
            </a:r>
          </a:p>
          <a:p>
            <a:pPr algn="l"/>
            <a:endParaRPr lang="en-US" dirty="0"/>
          </a:p>
          <a:p>
            <a:pPr algn="l"/>
            <a:r>
              <a:rPr lang="en-US" dirty="0"/>
              <a:t>No </a:t>
            </a:r>
            <a:r>
              <a:rPr lang="en-US" dirty="0" err="1"/>
              <a:t>shechiyanu</a:t>
            </a:r>
            <a:r>
              <a:rPr lang="en-US" dirty="0"/>
              <a:t> </a:t>
            </a:r>
            <a:r>
              <a:rPr lang="en-US" dirty="0" err="1"/>
              <a:t>bc</a:t>
            </a:r>
            <a:r>
              <a:rPr lang="en-US" dirty="0"/>
              <a:t> it is incomplete until </a:t>
            </a:r>
            <a:r>
              <a:rPr lang="en-US" dirty="0" err="1"/>
              <a:t>shavuot</a:t>
            </a:r>
            <a:endParaRPr lang="en-US" dirty="0"/>
          </a:p>
          <a:p>
            <a:r>
              <a:rPr lang="he-IL" dirty="0"/>
              <a:t>בני יששכר מאמרי חודש ניסן מאמר יב - ספירת העומר</a:t>
            </a:r>
          </a:p>
          <a:p>
            <a:r>
              <a:rPr lang="he-IL" dirty="0"/>
              <a:t>בכל הימים עד שמשתלמים כל המדריגות במ"ט ונשלם שיעור קומה על ידי מעשינו, ונמצא זאת המדריגה היא אז ביתר שאת מליל א' דפסח שהיו אז שלא על ידי מעשינו, וכהיום הושלמו על ידי מעשינו, אז מברכין בחג השבועות שהחיינו</a:t>
            </a:r>
            <a:endParaRPr lang="en-US" dirty="0"/>
          </a:p>
        </p:txBody>
      </p:sp>
      <p:sp>
        <p:nvSpPr>
          <p:cNvPr id="4" name="Slide Number Placeholder 3"/>
          <p:cNvSpPr>
            <a:spLocks noGrp="1"/>
          </p:cNvSpPr>
          <p:nvPr>
            <p:ph type="sldNum" sz="quarter" idx="5"/>
          </p:nvPr>
        </p:nvSpPr>
        <p:spPr/>
        <p:txBody>
          <a:bodyPr/>
          <a:lstStyle/>
          <a:p>
            <a:fld id="{2A56B60C-60FF-4C67-877F-7B5469836490}" type="slidenum">
              <a:rPr lang="en-US" smtClean="0"/>
              <a:t>6</a:t>
            </a:fld>
            <a:endParaRPr lang="en-US"/>
          </a:p>
        </p:txBody>
      </p:sp>
    </p:spTree>
    <p:extLst>
      <p:ext uri="{BB962C8B-B14F-4D97-AF65-F5344CB8AC3E}">
        <p14:creationId xmlns:p14="http://schemas.microsoft.com/office/powerpoint/2010/main" val="3593159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haomer</a:t>
            </a:r>
            <a:r>
              <a:rPr lang="en-US" dirty="0"/>
              <a:t> </a:t>
            </a:r>
            <a:r>
              <a:rPr lang="en-US" dirty="0" err="1"/>
              <a:t>asirit</a:t>
            </a:r>
            <a:r>
              <a:rPr lang="en-US" dirty="0"/>
              <a:t> </a:t>
            </a:r>
            <a:r>
              <a:rPr lang="en-US" dirty="0" err="1"/>
              <a:t>haeyfah</a:t>
            </a:r>
            <a:r>
              <a:rPr lang="en-US" dirty="0"/>
              <a:t>, </a:t>
            </a:r>
            <a:r>
              <a:rPr lang="en-US" dirty="0" err="1"/>
              <a:t>ikar</a:t>
            </a:r>
            <a:r>
              <a:rPr lang="en-US" dirty="0"/>
              <a:t> letters of </a:t>
            </a:r>
            <a:r>
              <a:rPr lang="en-US" dirty="0" err="1"/>
              <a:t>eyfa</a:t>
            </a:r>
            <a:r>
              <a:rPr lang="en-US" dirty="0"/>
              <a:t> is aleph </a:t>
            </a:r>
            <a:r>
              <a:rPr lang="en-US" dirty="0" err="1"/>
              <a:t>pey</a:t>
            </a:r>
            <a:r>
              <a:rPr lang="en-US" dirty="0"/>
              <a:t> hey 86 </a:t>
            </a:r>
            <a:r>
              <a:rPr lang="en-US" dirty="0" err="1"/>
              <a:t>elokim</a:t>
            </a:r>
            <a:r>
              <a:rPr lang="en-US" dirty="0"/>
              <a:t>, </a:t>
            </a:r>
            <a:r>
              <a:rPr lang="en-US" dirty="0" err="1"/>
              <a:t>doubl</a:t>
            </a:r>
            <a:r>
              <a:rPr lang="en-US" dirty="0"/>
              <a:t> </a:t>
            </a:r>
            <a:r>
              <a:rPr lang="en-US" dirty="0" err="1"/>
              <a:t>omer</a:t>
            </a:r>
            <a:r>
              <a:rPr lang="en-US" dirty="0"/>
              <a:t> is 620 </a:t>
            </a:r>
            <a:r>
              <a:rPr lang="en-US" dirty="0" err="1"/>
              <a:t>keter</a:t>
            </a:r>
            <a:r>
              <a:rPr lang="en-US" dirty="0"/>
              <a:t> </a:t>
            </a:r>
            <a:r>
              <a:rPr lang="en-US" dirty="0" err="1"/>
              <a:t>amar</a:t>
            </a:r>
            <a:r>
              <a:rPr lang="en-US" dirty="0"/>
              <a:t> </a:t>
            </a:r>
            <a:r>
              <a:rPr lang="en-US" dirty="0" err="1"/>
              <a:t>naki</a:t>
            </a:r>
            <a:endParaRPr lang="en-US" dirty="0"/>
          </a:p>
          <a:p>
            <a:r>
              <a:rPr lang="en-US" dirty="0"/>
              <a:t>Connection btw hair, </a:t>
            </a:r>
            <a:r>
              <a:rPr lang="en-US" dirty="0" err="1"/>
              <a:t>keteri</a:t>
            </a:r>
            <a:r>
              <a:rPr lang="en-US" dirty="0"/>
              <a:t> </a:t>
            </a:r>
            <a:r>
              <a:rPr lang="en-US" dirty="0" err="1"/>
              <a:t>torah</a:t>
            </a:r>
            <a:r>
              <a:rPr lang="en-US" dirty="0"/>
              <a:t>, </a:t>
            </a:r>
            <a:r>
              <a:rPr lang="en-US" dirty="0" err="1"/>
              <a:t>kavod</a:t>
            </a:r>
            <a:r>
              <a:rPr lang="en-US" dirty="0"/>
              <a:t>, </a:t>
            </a:r>
            <a:r>
              <a:rPr lang="en-US" dirty="0" err="1"/>
              <a:t>chachma</a:t>
            </a:r>
            <a:r>
              <a:rPr lang="en-US" dirty="0"/>
              <a:t>, r </a:t>
            </a:r>
            <a:r>
              <a:rPr lang="en-US" dirty="0" err="1"/>
              <a:t>akiva</a:t>
            </a:r>
            <a:r>
              <a:rPr lang="en-US" dirty="0"/>
              <a:t> student’s dying, </a:t>
            </a:r>
            <a:r>
              <a:rPr lang="en-US" dirty="0" err="1"/>
              <a:t>amar</a:t>
            </a:r>
            <a:r>
              <a:rPr lang="en-US" dirty="0"/>
              <a:t> </a:t>
            </a:r>
            <a:r>
              <a:rPr lang="en-US" dirty="0" err="1"/>
              <a:t>naki</a:t>
            </a:r>
            <a:r>
              <a:rPr lang="en-US" dirty="0"/>
              <a:t>, </a:t>
            </a:r>
            <a:r>
              <a:rPr lang="en-US" dirty="0" err="1"/>
              <a:t>saarot</a:t>
            </a:r>
            <a:r>
              <a:rPr lang="en-US" dirty="0"/>
              <a:t> barley and hair. What’s the meaning? R </a:t>
            </a:r>
            <a:r>
              <a:rPr lang="en-US" dirty="0" err="1"/>
              <a:t>akiva</a:t>
            </a:r>
            <a:r>
              <a:rPr lang="en-US" dirty="0"/>
              <a:t> was able to access the </a:t>
            </a:r>
            <a:r>
              <a:rPr lang="en-US" dirty="0" err="1"/>
              <a:t>machshava</a:t>
            </a:r>
            <a:r>
              <a:rPr lang="en-US" dirty="0"/>
              <a:t> but Hashem wanted the expressed world to have </a:t>
            </a:r>
            <a:r>
              <a:rPr lang="en-US" dirty="0" err="1"/>
              <a:t>dibbur</a:t>
            </a:r>
            <a:r>
              <a:rPr lang="en-US" dirty="0"/>
              <a:t>. The students couldn’t access that </a:t>
            </a:r>
            <a:r>
              <a:rPr lang="en-US" dirty="0" err="1"/>
              <a:t>yesh</a:t>
            </a:r>
            <a:r>
              <a:rPr lang="en-US" dirty="0"/>
              <a:t> </a:t>
            </a:r>
            <a:r>
              <a:rPr lang="en-US" dirty="0" err="1"/>
              <a:t>meeyn</a:t>
            </a:r>
            <a:r>
              <a:rPr lang="en-US" dirty="0"/>
              <a:t> and so they didn’t live. </a:t>
            </a:r>
          </a:p>
          <a:p>
            <a:pPr algn="r" rtl="1"/>
            <a:r>
              <a:rPr lang="he-IL" dirty="0"/>
              <a:t>בני יששכר מאמרי חודש ניסן מאמר יב - ספירת העומר</a:t>
            </a:r>
          </a:p>
          <a:p>
            <a:pPr algn="r" rtl="1"/>
            <a:r>
              <a:rPr lang="he-IL" dirty="0"/>
              <a:t>להיות הימים האלה תיקון הנשמות בשרשם בחכמה, הנה ר' עקיבא שורש נשמתו בחכמה נאמר עליו למשה שתוק כך עלה במחשבה [מנחות כט ב ס' הלקוטים פ' שמות פ"ב], ונשמתו היתה גדולה וכו', ומה שאמר משה רבינו ע"ה שלח נא ביד תשלח [שמות ד יג] אמר על ר' עקיבא [ילקו"ש שמות קעג], והיה רוצה שיתנו התורה על ידו, אלא שהיה מעולם המחשבה ולא היה יכול לבוא לידי דיבור, לכך היה דורש תגין [מנחות שם] קוצין (שהוא שערות) שהוא גם כן בחכמה, והתלמידים על שלא נהגו כבוד זה בזה (כבו"ד בגימ' ל"ב נתיבות חכמה) היו פוגמין במקום גבוה ולכך מתו עכ"ד [פע"ח שער ספירת העומר פ"ז], ולדעתי תתבונן בזה סוד הכתוב כבוד חכמים ינחלו [משלי ג לה], וגם כן תתבונן מפני מה מנהג ישראל תורה שלא לגלח השערות בימים ההם, והמשכיל יבין</a:t>
            </a:r>
            <a:endParaRPr lang="en-US" dirty="0"/>
          </a:p>
        </p:txBody>
      </p:sp>
      <p:sp>
        <p:nvSpPr>
          <p:cNvPr id="4" name="Slide Number Placeholder 3"/>
          <p:cNvSpPr>
            <a:spLocks noGrp="1"/>
          </p:cNvSpPr>
          <p:nvPr>
            <p:ph type="sldNum" sz="quarter" idx="5"/>
          </p:nvPr>
        </p:nvSpPr>
        <p:spPr/>
        <p:txBody>
          <a:bodyPr/>
          <a:lstStyle/>
          <a:p>
            <a:fld id="{2A56B60C-60FF-4C67-877F-7B5469836490}" type="slidenum">
              <a:rPr lang="en-US" smtClean="0"/>
              <a:t>9</a:t>
            </a:fld>
            <a:endParaRPr lang="en-US"/>
          </a:p>
        </p:txBody>
      </p:sp>
    </p:spTree>
    <p:extLst>
      <p:ext uri="{BB962C8B-B14F-4D97-AF65-F5344CB8AC3E}">
        <p14:creationId xmlns:p14="http://schemas.microsoft.com/office/powerpoint/2010/main" val="730731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Rabbi </a:t>
            </a:r>
            <a:r>
              <a:rPr lang="en-US" dirty="0" err="1"/>
              <a:t>Akiva</a:t>
            </a:r>
            <a:r>
              <a:rPr lang="en-US" dirty="0"/>
              <a:t> represented </a:t>
            </a:r>
            <a:r>
              <a:rPr lang="en-US" dirty="0" err="1"/>
              <a:t>kavod</a:t>
            </a:r>
            <a:r>
              <a:rPr lang="en-US" dirty="0"/>
              <a:t> </a:t>
            </a:r>
            <a:r>
              <a:rPr lang="en-US" dirty="0" err="1"/>
              <a:t>hatorah</a:t>
            </a:r>
            <a:endParaRPr lang="en-US" dirty="0"/>
          </a:p>
          <a:p>
            <a:r>
              <a:rPr lang="en-US" dirty="0"/>
              <a:t>He </a:t>
            </a:r>
            <a:r>
              <a:rPr lang="en-US" dirty="0" err="1"/>
              <a:t>darshined</a:t>
            </a:r>
            <a:r>
              <a:rPr lang="en-US" dirty="0"/>
              <a:t> every tag on the </a:t>
            </a:r>
            <a:r>
              <a:rPr lang="en-US" dirty="0" err="1"/>
              <a:t>torah</a:t>
            </a:r>
            <a:r>
              <a:rPr lang="en-US" dirty="0"/>
              <a:t>. When he died </a:t>
            </a:r>
            <a:r>
              <a:rPr lang="en-US" dirty="0" err="1"/>
              <a:t>kavod</a:t>
            </a:r>
            <a:r>
              <a:rPr lang="en-US" dirty="0"/>
              <a:t> </a:t>
            </a:r>
            <a:r>
              <a:rPr lang="en-US" dirty="0" err="1"/>
              <a:t>hatorah</a:t>
            </a:r>
            <a:r>
              <a:rPr lang="en-US" dirty="0"/>
              <a:t> was lost </a:t>
            </a:r>
            <a:r>
              <a:rPr lang="en-US" dirty="0" err="1"/>
              <a:t>sotah</a:t>
            </a:r>
            <a:r>
              <a:rPr lang="en-US" dirty="0"/>
              <a:t> 49a. He </a:t>
            </a:r>
            <a:r>
              <a:rPr lang="en-US" dirty="0" err="1"/>
              <a:t>darshined</a:t>
            </a:r>
            <a:r>
              <a:rPr lang="en-US" dirty="0"/>
              <a:t> that et includes </a:t>
            </a:r>
            <a:r>
              <a:rPr lang="en-US" dirty="0" err="1"/>
              <a:t>talmidei</a:t>
            </a:r>
            <a:r>
              <a:rPr lang="en-US" dirty="0"/>
              <a:t> chachamim for </a:t>
            </a:r>
            <a:r>
              <a:rPr lang="en-US" dirty="0" err="1"/>
              <a:t>yirah</a:t>
            </a:r>
            <a:r>
              <a:rPr lang="en-US" dirty="0"/>
              <a:t>, bk 41b. </a:t>
            </a:r>
          </a:p>
          <a:p>
            <a:r>
              <a:rPr lang="en-US" dirty="0" err="1"/>
              <a:t>Maharal</a:t>
            </a:r>
            <a:r>
              <a:rPr lang="en-US" dirty="0"/>
              <a:t> </a:t>
            </a:r>
            <a:r>
              <a:rPr lang="en-US" dirty="0" err="1"/>
              <a:t>chidushei</a:t>
            </a:r>
            <a:r>
              <a:rPr lang="en-US" dirty="0"/>
              <a:t> </a:t>
            </a:r>
            <a:r>
              <a:rPr lang="en-US" dirty="0" err="1"/>
              <a:t>agadot</a:t>
            </a:r>
            <a:r>
              <a:rPr lang="en-US" dirty="0"/>
              <a:t> yev62b sefira is </a:t>
            </a:r>
            <a:r>
              <a:rPr lang="en-US" dirty="0" err="1"/>
              <a:t>ikar</a:t>
            </a:r>
            <a:r>
              <a:rPr lang="en-US" dirty="0"/>
              <a:t> time of </a:t>
            </a:r>
            <a:r>
              <a:rPr lang="en-US" dirty="0" err="1"/>
              <a:t>kavod</a:t>
            </a:r>
            <a:r>
              <a:rPr lang="en-US" dirty="0"/>
              <a:t> </a:t>
            </a:r>
            <a:r>
              <a:rPr lang="en-US" dirty="0" err="1"/>
              <a:t>hatora</a:t>
            </a:r>
            <a:r>
              <a:rPr lang="en-US" dirty="0"/>
              <a:t> </a:t>
            </a:r>
            <a:r>
              <a:rPr lang="en-US" dirty="0" err="1"/>
              <a:t>bc</a:t>
            </a:r>
            <a:r>
              <a:rPr lang="en-US" dirty="0"/>
              <a:t> </a:t>
            </a:r>
            <a:r>
              <a:rPr lang="en-US" dirty="0" err="1"/>
              <a:t>iyar</a:t>
            </a:r>
            <a:r>
              <a:rPr lang="en-US" dirty="0"/>
              <a:t> is </a:t>
            </a:r>
            <a:r>
              <a:rPr lang="en-US" dirty="0" err="1"/>
              <a:t>chodesh</a:t>
            </a:r>
            <a:r>
              <a:rPr lang="en-US" dirty="0"/>
              <a:t> </a:t>
            </a:r>
            <a:r>
              <a:rPr lang="en-US" dirty="0" err="1"/>
              <a:t>haziv</a:t>
            </a:r>
            <a:r>
              <a:rPr lang="en-US" dirty="0"/>
              <a:t>, </a:t>
            </a:r>
            <a:r>
              <a:rPr lang="en-US" dirty="0" err="1"/>
              <a:t>bc</a:t>
            </a:r>
            <a:r>
              <a:rPr lang="en-US" dirty="0"/>
              <a:t> the air is good, the </a:t>
            </a:r>
            <a:r>
              <a:rPr lang="en-US" dirty="0" err="1"/>
              <a:t>torah</a:t>
            </a:r>
            <a:r>
              <a:rPr lang="en-US" dirty="0"/>
              <a:t> was given at the end of </a:t>
            </a:r>
            <a:r>
              <a:rPr lang="en-US" dirty="0" err="1"/>
              <a:t>iyar</a:t>
            </a:r>
            <a:r>
              <a:rPr lang="en-US" dirty="0"/>
              <a:t> to indicate that you need </a:t>
            </a:r>
            <a:r>
              <a:rPr lang="en-US" dirty="0" err="1"/>
              <a:t>kavod</a:t>
            </a:r>
            <a:r>
              <a:rPr lang="en-US" dirty="0"/>
              <a:t> </a:t>
            </a:r>
            <a:r>
              <a:rPr lang="en-US" dirty="0" err="1"/>
              <a:t>hatorah</a:t>
            </a:r>
            <a:endParaRPr lang="en-US" dirty="0"/>
          </a:p>
          <a:p>
            <a:r>
              <a:rPr lang="en-US" dirty="0"/>
              <a:t>[Picture frame </a:t>
            </a:r>
            <a:r>
              <a:rPr lang="en-US" dirty="0" err="1"/>
              <a:t>mashal</a:t>
            </a:r>
            <a:r>
              <a:rPr lang="en-US" dirty="0"/>
              <a:t>]</a:t>
            </a:r>
          </a:p>
        </p:txBody>
      </p:sp>
      <p:sp>
        <p:nvSpPr>
          <p:cNvPr id="4" name="Slide Number Placeholder 3"/>
          <p:cNvSpPr>
            <a:spLocks noGrp="1"/>
          </p:cNvSpPr>
          <p:nvPr>
            <p:ph type="sldNum" sz="quarter" idx="5"/>
          </p:nvPr>
        </p:nvSpPr>
        <p:spPr/>
        <p:txBody>
          <a:bodyPr/>
          <a:lstStyle/>
          <a:p>
            <a:fld id="{2A56B60C-60FF-4C67-877F-7B5469836490}" type="slidenum">
              <a:rPr lang="en-US" smtClean="0"/>
              <a:t>10</a:t>
            </a:fld>
            <a:endParaRPr lang="en-US"/>
          </a:p>
        </p:txBody>
      </p:sp>
    </p:spTree>
    <p:extLst>
      <p:ext uri="{BB962C8B-B14F-4D97-AF65-F5344CB8AC3E}">
        <p14:creationId xmlns:p14="http://schemas.microsoft.com/office/powerpoint/2010/main" val="1546447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5/5/2021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5/5/2021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0.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F5829-C0C8-4104-88AB-C6F2F0B4B3EC}"/>
              </a:ext>
            </a:extLst>
          </p:cNvPr>
          <p:cNvSpPr>
            <a:spLocks noGrp="1"/>
          </p:cNvSpPr>
          <p:nvPr>
            <p:ph type="ctrTitle"/>
          </p:nvPr>
        </p:nvSpPr>
        <p:spPr>
          <a:xfrm>
            <a:off x="-198783" y="2733709"/>
            <a:ext cx="9023240" cy="1373070"/>
          </a:xfrm>
        </p:spPr>
        <p:txBody>
          <a:bodyPr anchor="ctr"/>
          <a:lstStyle/>
          <a:p>
            <a:r>
              <a:rPr lang="en-US" sz="3400" dirty="0"/>
              <a:t>Why Do We Have Yom Tov Sheni on Shavuot? </a:t>
            </a:r>
          </a:p>
        </p:txBody>
      </p:sp>
      <p:sp>
        <p:nvSpPr>
          <p:cNvPr id="3" name="Subtitle 2">
            <a:extLst>
              <a:ext uri="{FF2B5EF4-FFF2-40B4-BE49-F238E27FC236}">
                <a16:creationId xmlns:a16="http://schemas.microsoft.com/office/drawing/2014/main" id="{B3DC442D-2EEC-4DC9-A652-D014A85AAD7E}"/>
              </a:ext>
            </a:extLst>
          </p:cNvPr>
          <p:cNvSpPr>
            <a:spLocks noGrp="1"/>
          </p:cNvSpPr>
          <p:nvPr>
            <p:ph type="subTitle" idx="1"/>
          </p:nvPr>
        </p:nvSpPr>
        <p:spPr/>
        <p:txBody>
          <a:bodyPr/>
          <a:lstStyle/>
          <a:p>
            <a:r>
              <a:rPr lang="en-US" dirty="0" err="1"/>
              <a:t>Hashkafa</a:t>
            </a:r>
            <a:r>
              <a:rPr lang="en-US" dirty="0"/>
              <a:t> of Shavuot</a:t>
            </a:r>
          </a:p>
          <a:p>
            <a:r>
              <a:rPr lang="en-US" dirty="0" err="1"/>
              <a:t>Hilchot</a:t>
            </a:r>
            <a:r>
              <a:rPr lang="en-US" dirty="0"/>
              <a:t> Yom Tov Sheni</a:t>
            </a:r>
          </a:p>
        </p:txBody>
      </p:sp>
    </p:spTree>
    <p:extLst>
      <p:ext uri="{BB962C8B-B14F-4D97-AF65-F5344CB8AC3E}">
        <p14:creationId xmlns:p14="http://schemas.microsoft.com/office/powerpoint/2010/main" val="4041696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7" name="Picture 76">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9" name="Picture 78">
            <a:extLst>
              <a:ext uri="{FF2B5EF4-FFF2-40B4-BE49-F238E27FC236}">
                <a16:creationId xmlns:a16="http://schemas.microsoft.com/office/drawing/2014/main" id="{224C28B3-E902-49D1-98A0-582D277A0E0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1" name="Picture 80">
            <a:extLst>
              <a:ext uri="{FF2B5EF4-FFF2-40B4-BE49-F238E27FC236}">
                <a16:creationId xmlns:a16="http://schemas.microsoft.com/office/drawing/2014/main" id="{F3A6C14C-E755-4A02-821B-6EA2D4C9F2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3" name="Rectangle 82">
            <a:extLst>
              <a:ext uri="{FF2B5EF4-FFF2-40B4-BE49-F238E27FC236}">
                <a16:creationId xmlns:a16="http://schemas.microsoft.com/office/drawing/2014/main" id="{6478287C-E119-4E9C-95B0-518478BD9D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Rectangle 84">
            <a:extLst>
              <a:ext uri="{FF2B5EF4-FFF2-40B4-BE49-F238E27FC236}">
                <a16:creationId xmlns:a16="http://schemas.microsoft.com/office/drawing/2014/main" id="{EA4A294F-6D36-425B-8632-27FD6A284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7" name="Picture 86">
            <a:extLst>
              <a:ext uri="{FF2B5EF4-FFF2-40B4-BE49-F238E27FC236}">
                <a16:creationId xmlns:a16="http://schemas.microsoft.com/office/drawing/2014/main" id="{D8DF5C3E-BDAB-40E6-A40B-8C05D8CD3F5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gradFill>
            <a:gsLst>
              <a:gs pos="0">
                <a:srgbClr val="F78925"/>
              </a:gs>
              <a:gs pos="50000">
                <a:srgbClr val="D54209"/>
              </a:gs>
              <a:gs pos="100000">
                <a:srgbClr val="8D0000"/>
              </a:gs>
            </a:gsLst>
            <a:lin ang="2520000" scaled="0"/>
          </a:gradFill>
        </p:spPr>
      </p:pic>
      <p:pic>
        <p:nvPicPr>
          <p:cNvPr id="89" name="Picture 88">
            <a:extLst>
              <a:ext uri="{FF2B5EF4-FFF2-40B4-BE49-F238E27FC236}">
                <a16:creationId xmlns:a16="http://schemas.microsoft.com/office/drawing/2014/main" id="{9D90C31A-86E3-472B-B929-496667598EF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1" name="Rectangle 90">
            <a:extLst>
              <a:ext uri="{FF2B5EF4-FFF2-40B4-BE49-F238E27FC236}">
                <a16:creationId xmlns:a16="http://schemas.microsoft.com/office/drawing/2014/main" id="{9DD3589A-DB65-424B-ACF1-5C8155F1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a:extLst>
              <a:ext uri="{FF2B5EF4-FFF2-40B4-BE49-F238E27FC236}">
                <a16:creationId xmlns:a16="http://schemas.microsoft.com/office/drawing/2014/main" id="{9F784D76-D302-4160-A2D4-C2F4AB76D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12862"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BE8B1EC-38B7-45F0-B5B4-8C15D7EC3C47}"/>
              </a:ext>
            </a:extLst>
          </p:cNvPr>
          <p:cNvSpPr>
            <a:spLocks noGrp="1"/>
          </p:cNvSpPr>
          <p:nvPr>
            <p:ph type="title"/>
          </p:nvPr>
        </p:nvSpPr>
        <p:spPr>
          <a:xfrm>
            <a:off x="680321" y="753228"/>
            <a:ext cx="5584677" cy="1080938"/>
          </a:xfrm>
        </p:spPr>
        <p:txBody>
          <a:bodyPr vert="horz" lIns="91440" tIns="45720" rIns="91440" bIns="45720" rtlCol="0" anchor="ctr">
            <a:normAutofit/>
          </a:bodyPr>
          <a:lstStyle/>
          <a:p>
            <a:pPr algn="ctr"/>
            <a:r>
              <a:rPr lang="en-US" dirty="0">
                <a:solidFill>
                  <a:srgbClr val="FFFFFF"/>
                </a:solidFill>
              </a:rPr>
              <a:t>Search for </a:t>
            </a:r>
            <a:r>
              <a:rPr lang="en-US" dirty="0" err="1">
                <a:solidFill>
                  <a:srgbClr val="FFFFFF"/>
                </a:solidFill>
              </a:rPr>
              <a:t>Omnisignificance</a:t>
            </a:r>
            <a:endParaRPr lang="en-US" dirty="0">
              <a:solidFill>
                <a:srgbClr val="FFFFFF"/>
              </a:solidFill>
            </a:endParaRPr>
          </a:p>
        </p:txBody>
      </p:sp>
      <p:pic>
        <p:nvPicPr>
          <p:cNvPr id="95" name="Picture 94">
            <a:extLst>
              <a:ext uri="{FF2B5EF4-FFF2-40B4-BE49-F238E27FC236}">
                <a16:creationId xmlns:a16="http://schemas.microsoft.com/office/drawing/2014/main" id="{608D9710-1A5F-4D24-B654-F2081DE6014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1"/>
            <a:ext cx="6409944" cy="258395"/>
          </a:xfrm>
          <a:prstGeom prst="rect">
            <a:avLst/>
          </a:prstGeom>
        </p:spPr>
      </p:pic>
      <p:sp>
        <p:nvSpPr>
          <p:cNvPr id="4" name="Text Placeholder 3">
            <a:extLst>
              <a:ext uri="{FF2B5EF4-FFF2-40B4-BE49-F238E27FC236}">
                <a16:creationId xmlns:a16="http://schemas.microsoft.com/office/drawing/2014/main" id="{B48D5D6B-DC9A-458F-96A8-844AC494B384}"/>
              </a:ext>
            </a:extLst>
          </p:cNvPr>
          <p:cNvSpPr>
            <a:spLocks noGrp="1"/>
          </p:cNvSpPr>
          <p:nvPr>
            <p:ph type="body" sz="half" idx="2"/>
          </p:nvPr>
        </p:nvSpPr>
        <p:spPr>
          <a:xfrm>
            <a:off x="680321" y="2336873"/>
            <a:ext cx="5104843" cy="3599316"/>
          </a:xfrm>
        </p:spPr>
        <p:txBody>
          <a:bodyPr vert="horz" lIns="91440" tIns="45720" rIns="91440" bIns="45720" rtlCol="0">
            <a:normAutofit/>
          </a:bodyPr>
          <a:lstStyle/>
          <a:p>
            <a:pPr algn="r" rtl="1"/>
            <a:r>
              <a:rPr lang="en-US" sz="2000" dirty="0" err="1">
                <a:solidFill>
                  <a:srgbClr val="FFFFFF"/>
                </a:solidFill>
              </a:rPr>
              <a:t>תלמוד</a:t>
            </a:r>
            <a:r>
              <a:rPr lang="en-US" sz="2000" dirty="0">
                <a:solidFill>
                  <a:srgbClr val="FFFFFF"/>
                </a:solidFill>
              </a:rPr>
              <a:t> </a:t>
            </a:r>
            <a:r>
              <a:rPr lang="en-US" sz="2000" dirty="0" err="1">
                <a:solidFill>
                  <a:srgbClr val="FFFFFF"/>
                </a:solidFill>
              </a:rPr>
              <a:t>בבלי</a:t>
            </a:r>
            <a:r>
              <a:rPr lang="en-US" sz="2000" dirty="0">
                <a:solidFill>
                  <a:srgbClr val="FFFFFF"/>
                </a:solidFill>
              </a:rPr>
              <a:t> </a:t>
            </a:r>
            <a:r>
              <a:rPr lang="en-US" sz="2000" dirty="0" err="1">
                <a:solidFill>
                  <a:srgbClr val="FFFFFF"/>
                </a:solidFill>
              </a:rPr>
              <a:t>מסכת</a:t>
            </a:r>
            <a:r>
              <a:rPr lang="en-US" sz="2000" dirty="0">
                <a:solidFill>
                  <a:srgbClr val="FFFFFF"/>
                </a:solidFill>
              </a:rPr>
              <a:t> </a:t>
            </a:r>
            <a:r>
              <a:rPr lang="en-US" sz="2000" dirty="0" err="1">
                <a:solidFill>
                  <a:srgbClr val="FFFFFF"/>
                </a:solidFill>
              </a:rPr>
              <a:t>סוטה</a:t>
            </a:r>
            <a:r>
              <a:rPr lang="en-US" sz="2000" dirty="0">
                <a:solidFill>
                  <a:srgbClr val="FFFFFF"/>
                </a:solidFill>
              </a:rPr>
              <a:t> </a:t>
            </a:r>
            <a:r>
              <a:rPr lang="en-US" sz="2000" dirty="0" err="1">
                <a:solidFill>
                  <a:srgbClr val="FFFFFF"/>
                </a:solidFill>
              </a:rPr>
              <a:t>דף</a:t>
            </a:r>
            <a:r>
              <a:rPr lang="en-US" sz="2000" dirty="0">
                <a:solidFill>
                  <a:srgbClr val="FFFFFF"/>
                </a:solidFill>
              </a:rPr>
              <a:t> </a:t>
            </a:r>
            <a:r>
              <a:rPr lang="en-US" sz="2000" dirty="0" err="1">
                <a:solidFill>
                  <a:srgbClr val="FFFFFF"/>
                </a:solidFill>
              </a:rPr>
              <a:t>מט</a:t>
            </a:r>
            <a:r>
              <a:rPr lang="en-US" sz="2000" dirty="0">
                <a:solidFill>
                  <a:srgbClr val="FFFFFF"/>
                </a:solidFill>
              </a:rPr>
              <a:t> </a:t>
            </a:r>
            <a:r>
              <a:rPr lang="en-US" sz="2000" dirty="0" err="1">
                <a:solidFill>
                  <a:srgbClr val="FFFFFF"/>
                </a:solidFill>
              </a:rPr>
              <a:t>עמוד</a:t>
            </a:r>
            <a:r>
              <a:rPr lang="en-US" sz="2000" dirty="0">
                <a:solidFill>
                  <a:srgbClr val="FFFFFF"/>
                </a:solidFill>
              </a:rPr>
              <a:t> א</a:t>
            </a:r>
          </a:p>
          <a:p>
            <a:pPr algn="r" rtl="1"/>
            <a:r>
              <a:rPr lang="en-US" sz="2000" dirty="0" err="1">
                <a:solidFill>
                  <a:srgbClr val="FFFFFF"/>
                </a:solidFill>
              </a:rPr>
              <a:t>משמת</a:t>
            </a:r>
            <a:r>
              <a:rPr lang="en-US" sz="2000" dirty="0">
                <a:solidFill>
                  <a:srgbClr val="FFFFFF"/>
                </a:solidFill>
              </a:rPr>
              <a:t> </a:t>
            </a:r>
            <a:r>
              <a:rPr lang="en-US" sz="2000" dirty="0" err="1">
                <a:solidFill>
                  <a:srgbClr val="FFFFFF"/>
                </a:solidFill>
              </a:rPr>
              <a:t>ר"ע</a:t>
            </a:r>
            <a:r>
              <a:rPr lang="en-US" sz="2000" dirty="0">
                <a:solidFill>
                  <a:srgbClr val="FFFFFF"/>
                </a:solidFill>
              </a:rPr>
              <a:t> </a:t>
            </a:r>
            <a:r>
              <a:rPr lang="en-US" sz="2000" dirty="0" err="1">
                <a:solidFill>
                  <a:srgbClr val="FFFFFF"/>
                </a:solidFill>
              </a:rPr>
              <a:t>בטל</a:t>
            </a:r>
            <a:r>
              <a:rPr lang="en-US" sz="2000" dirty="0">
                <a:solidFill>
                  <a:srgbClr val="FFFFFF"/>
                </a:solidFill>
              </a:rPr>
              <a:t> </a:t>
            </a:r>
            <a:r>
              <a:rPr lang="en-US" sz="2000" dirty="0" err="1">
                <a:solidFill>
                  <a:srgbClr val="FFFFFF"/>
                </a:solidFill>
              </a:rPr>
              <a:t>כבוד</a:t>
            </a:r>
            <a:r>
              <a:rPr lang="en-US" sz="2000" dirty="0">
                <a:solidFill>
                  <a:srgbClr val="FFFFFF"/>
                </a:solidFill>
              </a:rPr>
              <a:t> </a:t>
            </a:r>
            <a:r>
              <a:rPr lang="en-US" sz="2000" dirty="0" err="1">
                <a:solidFill>
                  <a:srgbClr val="FFFFFF"/>
                </a:solidFill>
              </a:rPr>
              <a:t>התורה</a:t>
            </a:r>
            <a:endParaRPr lang="en-US" sz="2000" dirty="0">
              <a:solidFill>
                <a:srgbClr val="FFFFFF"/>
              </a:solidFill>
            </a:endParaRPr>
          </a:p>
          <a:p>
            <a:pPr algn="r" rtl="1"/>
            <a:r>
              <a:rPr lang="en-US" sz="2000" dirty="0">
                <a:solidFill>
                  <a:srgbClr val="FFFFFF"/>
                </a:solidFill>
              </a:rPr>
              <a:t> </a:t>
            </a:r>
            <a:r>
              <a:rPr lang="en-US" sz="2000" dirty="0" err="1">
                <a:solidFill>
                  <a:srgbClr val="FFFFFF"/>
                </a:solidFill>
              </a:rPr>
              <a:t>בטל</a:t>
            </a:r>
            <a:r>
              <a:rPr lang="en-US" sz="2000" dirty="0">
                <a:solidFill>
                  <a:srgbClr val="FFFFFF"/>
                </a:solidFill>
              </a:rPr>
              <a:t> </a:t>
            </a:r>
            <a:r>
              <a:rPr lang="en-US" sz="2000" dirty="0" err="1">
                <a:solidFill>
                  <a:srgbClr val="FFFFFF"/>
                </a:solidFill>
              </a:rPr>
              <a:t>כבוד</a:t>
            </a:r>
            <a:r>
              <a:rPr lang="en-US" sz="2000" dirty="0">
                <a:solidFill>
                  <a:srgbClr val="FFFFFF"/>
                </a:solidFill>
              </a:rPr>
              <a:t> </a:t>
            </a:r>
            <a:r>
              <a:rPr lang="en-US" sz="2000" dirty="0" err="1">
                <a:solidFill>
                  <a:srgbClr val="FFFFFF"/>
                </a:solidFill>
              </a:rPr>
              <a:t>תורה</a:t>
            </a:r>
            <a:r>
              <a:rPr lang="en-US" sz="2000" dirty="0">
                <a:solidFill>
                  <a:srgbClr val="FFFFFF"/>
                </a:solidFill>
              </a:rPr>
              <a:t> - </a:t>
            </a:r>
            <a:r>
              <a:rPr lang="en-US" sz="2000" dirty="0" err="1">
                <a:solidFill>
                  <a:srgbClr val="FFFFFF"/>
                </a:solidFill>
              </a:rPr>
              <a:t>שהיה</a:t>
            </a:r>
            <a:r>
              <a:rPr lang="en-US" sz="2000" dirty="0">
                <a:solidFill>
                  <a:srgbClr val="FFFFFF"/>
                </a:solidFill>
              </a:rPr>
              <a:t> </a:t>
            </a:r>
            <a:r>
              <a:rPr lang="en-US" sz="2000" dirty="0" err="1">
                <a:solidFill>
                  <a:srgbClr val="FFFFFF"/>
                </a:solidFill>
              </a:rPr>
              <a:t>נותן</a:t>
            </a:r>
            <a:r>
              <a:rPr lang="en-US" sz="2000" dirty="0">
                <a:solidFill>
                  <a:srgbClr val="FFFFFF"/>
                </a:solidFill>
              </a:rPr>
              <a:t> </a:t>
            </a:r>
            <a:r>
              <a:rPr lang="en-US" sz="2000" dirty="0" err="1">
                <a:solidFill>
                  <a:srgbClr val="FFFFFF"/>
                </a:solidFill>
              </a:rPr>
              <a:t>לבו</a:t>
            </a:r>
            <a:r>
              <a:rPr lang="en-US" sz="2000" dirty="0">
                <a:solidFill>
                  <a:srgbClr val="FFFFFF"/>
                </a:solidFill>
              </a:rPr>
              <a:t> </a:t>
            </a:r>
            <a:r>
              <a:rPr lang="en-US" sz="2000" dirty="0" err="1">
                <a:solidFill>
                  <a:srgbClr val="FFFFFF"/>
                </a:solidFill>
              </a:rPr>
              <a:t>לדרוש</a:t>
            </a:r>
            <a:r>
              <a:rPr lang="en-US" sz="2000" dirty="0">
                <a:solidFill>
                  <a:srgbClr val="FFFFFF"/>
                </a:solidFill>
              </a:rPr>
              <a:t> </a:t>
            </a:r>
            <a:r>
              <a:rPr lang="en-US" sz="2000" dirty="0" err="1">
                <a:solidFill>
                  <a:srgbClr val="FFFFFF"/>
                </a:solidFill>
              </a:rPr>
              <a:t>כל</a:t>
            </a:r>
            <a:r>
              <a:rPr lang="en-US" sz="2000" dirty="0">
                <a:solidFill>
                  <a:srgbClr val="FFFFFF"/>
                </a:solidFill>
              </a:rPr>
              <a:t> </a:t>
            </a:r>
            <a:r>
              <a:rPr lang="en-US" sz="2000" dirty="0" err="1">
                <a:solidFill>
                  <a:srgbClr val="FFFFFF"/>
                </a:solidFill>
              </a:rPr>
              <a:t>קוץ</a:t>
            </a:r>
            <a:r>
              <a:rPr lang="en-US" sz="2000" dirty="0">
                <a:solidFill>
                  <a:srgbClr val="FFFFFF"/>
                </a:solidFill>
              </a:rPr>
              <a:t> </a:t>
            </a:r>
            <a:r>
              <a:rPr lang="en-US" sz="2000" dirty="0" err="1">
                <a:solidFill>
                  <a:srgbClr val="FFFFFF"/>
                </a:solidFill>
              </a:rPr>
              <a:t>וקוץ</a:t>
            </a:r>
            <a:r>
              <a:rPr lang="en-US" sz="2000" dirty="0">
                <a:solidFill>
                  <a:srgbClr val="FFFFFF"/>
                </a:solidFill>
              </a:rPr>
              <a:t> </a:t>
            </a:r>
            <a:r>
              <a:rPr lang="en-US" sz="2000" dirty="0" err="1">
                <a:solidFill>
                  <a:srgbClr val="FFFFFF"/>
                </a:solidFill>
              </a:rPr>
              <a:t>של</a:t>
            </a:r>
            <a:r>
              <a:rPr lang="en-US" sz="2000" dirty="0">
                <a:solidFill>
                  <a:srgbClr val="FFFFFF"/>
                </a:solidFill>
              </a:rPr>
              <a:t> </a:t>
            </a:r>
            <a:r>
              <a:rPr lang="en-US" sz="2000" dirty="0" err="1">
                <a:solidFill>
                  <a:srgbClr val="FFFFFF"/>
                </a:solidFill>
              </a:rPr>
              <a:t>כל</a:t>
            </a:r>
            <a:r>
              <a:rPr lang="en-US" sz="2000" dirty="0">
                <a:solidFill>
                  <a:srgbClr val="FFFFFF"/>
                </a:solidFill>
              </a:rPr>
              <a:t> </a:t>
            </a:r>
            <a:r>
              <a:rPr lang="en-US" sz="2000" dirty="0" err="1">
                <a:solidFill>
                  <a:srgbClr val="FFFFFF"/>
                </a:solidFill>
              </a:rPr>
              <a:t>אות</a:t>
            </a:r>
            <a:r>
              <a:rPr lang="en-US" sz="2000" dirty="0">
                <a:solidFill>
                  <a:srgbClr val="FFFFFF"/>
                </a:solidFill>
              </a:rPr>
              <a:t> </a:t>
            </a:r>
            <a:r>
              <a:rPr lang="en-US" sz="2000" dirty="0" err="1">
                <a:solidFill>
                  <a:srgbClr val="FFFFFF"/>
                </a:solidFill>
              </a:rPr>
              <a:t>וכ"ש</a:t>
            </a:r>
            <a:r>
              <a:rPr lang="en-US" sz="2000" dirty="0">
                <a:solidFill>
                  <a:srgbClr val="FFFFFF"/>
                </a:solidFill>
              </a:rPr>
              <a:t> </a:t>
            </a:r>
            <a:r>
              <a:rPr lang="en-US" sz="2000" dirty="0" err="1">
                <a:solidFill>
                  <a:srgbClr val="FFFFFF"/>
                </a:solidFill>
              </a:rPr>
              <a:t>תיבות</a:t>
            </a:r>
            <a:r>
              <a:rPr lang="en-US" sz="2000" dirty="0">
                <a:solidFill>
                  <a:srgbClr val="FFFFFF"/>
                </a:solidFill>
              </a:rPr>
              <a:t> </a:t>
            </a:r>
            <a:r>
              <a:rPr lang="en-US" sz="2000" dirty="0" err="1">
                <a:solidFill>
                  <a:srgbClr val="FFFFFF"/>
                </a:solidFill>
              </a:rPr>
              <a:t>יתירות</a:t>
            </a:r>
            <a:r>
              <a:rPr lang="en-US" sz="2000" dirty="0">
                <a:solidFill>
                  <a:srgbClr val="FFFFFF"/>
                </a:solidFill>
              </a:rPr>
              <a:t> </a:t>
            </a:r>
            <a:r>
              <a:rPr lang="en-US" sz="2000" dirty="0" err="1">
                <a:solidFill>
                  <a:srgbClr val="FFFFFF"/>
                </a:solidFill>
              </a:rPr>
              <a:t>ואותיות</a:t>
            </a:r>
            <a:r>
              <a:rPr lang="en-US" sz="2000" dirty="0">
                <a:solidFill>
                  <a:srgbClr val="FFFFFF"/>
                </a:solidFill>
              </a:rPr>
              <a:t> </a:t>
            </a:r>
            <a:r>
              <a:rPr lang="en-US" sz="2000" dirty="0" err="1">
                <a:solidFill>
                  <a:srgbClr val="FFFFFF"/>
                </a:solidFill>
              </a:rPr>
              <a:t>יתירות</a:t>
            </a:r>
            <a:r>
              <a:rPr lang="en-US" sz="2000" dirty="0">
                <a:solidFill>
                  <a:srgbClr val="FFFFFF"/>
                </a:solidFill>
              </a:rPr>
              <a:t> </a:t>
            </a:r>
            <a:r>
              <a:rPr lang="en-US" sz="2000" dirty="0" err="1">
                <a:solidFill>
                  <a:srgbClr val="FFFFFF"/>
                </a:solidFill>
              </a:rPr>
              <a:t>כגון</a:t>
            </a:r>
            <a:r>
              <a:rPr lang="en-US" sz="2000" dirty="0">
                <a:solidFill>
                  <a:srgbClr val="FFFFFF"/>
                </a:solidFill>
              </a:rPr>
              <a:t> </a:t>
            </a:r>
            <a:r>
              <a:rPr lang="en-US" sz="2000" dirty="0" err="1">
                <a:solidFill>
                  <a:srgbClr val="FFFFFF"/>
                </a:solidFill>
              </a:rPr>
              <a:t>בת</a:t>
            </a:r>
            <a:r>
              <a:rPr lang="en-US" sz="2000" dirty="0">
                <a:solidFill>
                  <a:srgbClr val="FFFFFF"/>
                </a:solidFill>
              </a:rPr>
              <a:t> </a:t>
            </a:r>
            <a:r>
              <a:rPr lang="en-US" sz="2000" dirty="0" err="1">
                <a:solidFill>
                  <a:srgbClr val="FFFFFF"/>
                </a:solidFill>
              </a:rPr>
              <a:t>ובת</a:t>
            </a:r>
            <a:r>
              <a:rPr lang="en-US" sz="2000" dirty="0">
                <a:solidFill>
                  <a:srgbClr val="FFFFFF"/>
                </a:solidFill>
              </a:rPr>
              <a:t> </a:t>
            </a:r>
            <a:r>
              <a:rPr lang="en-US" sz="2000" dirty="0" err="1">
                <a:solidFill>
                  <a:srgbClr val="FFFFFF"/>
                </a:solidFill>
              </a:rPr>
              <a:t>אני</a:t>
            </a:r>
            <a:r>
              <a:rPr lang="en-US" sz="2000" dirty="0">
                <a:solidFill>
                  <a:srgbClr val="FFFFFF"/>
                </a:solidFill>
              </a:rPr>
              <a:t> </a:t>
            </a:r>
            <a:r>
              <a:rPr lang="en-US" sz="2000" dirty="0" err="1">
                <a:solidFill>
                  <a:srgbClr val="FFFFFF"/>
                </a:solidFill>
              </a:rPr>
              <a:t>דורש</a:t>
            </a:r>
            <a:r>
              <a:rPr lang="en-US" sz="2000" dirty="0">
                <a:solidFill>
                  <a:srgbClr val="FFFFFF"/>
                </a:solidFill>
              </a:rPr>
              <a:t> </a:t>
            </a:r>
            <a:r>
              <a:rPr lang="en-US" sz="2000" dirty="0" err="1">
                <a:solidFill>
                  <a:srgbClr val="FFFFFF"/>
                </a:solidFill>
              </a:rPr>
              <a:t>וזהו</a:t>
            </a:r>
            <a:r>
              <a:rPr lang="en-US" sz="2000" dirty="0">
                <a:solidFill>
                  <a:srgbClr val="FFFFFF"/>
                </a:solidFill>
              </a:rPr>
              <a:t> </a:t>
            </a:r>
            <a:r>
              <a:rPr lang="en-US" sz="2000" dirty="0" err="1">
                <a:solidFill>
                  <a:srgbClr val="FFFFFF"/>
                </a:solidFill>
              </a:rPr>
              <a:t>כבוד</a:t>
            </a:r>
            <a:r>
              <a:rPr lang="en-US" sz="2000" dirty="0">
                <a:solidFill>
                  <a:srgbClr val="FFFFFF"/>
                </a:solidFill>
              </a:rPr>
              <a:t> </a:t>
            </a:r>
            <a:r>
              <a:rPr lang="en-US" sz="2000" dirty="0" err="1">
                <a:solidFill>
                  <a:srgbClr val="FFFFFF"/>
                </a:solidFill>
              </a:rPr>
              <a:t>תורה</a:t>
            </a:r>
            <a:r>
              <a:rPr lang="en-US" sz="2000" dirty="0">
                <a:solidFill>
                  <a:srgbClr val="FFFFFF"/>
                </a:solidFill>
              </a:rPr>
              <a:t> </a:t>
            </a:r>
            <a:r>
              <a:rPr lang="en-US" sz="2000" dirty="0" err="1">
                <a:solidFill>
                  <a:srgbClr val="FFFFFF"/>
                </a:solidFill>
              </a:rPr>
              <a:t>גדול</a:t>
            </a:r>
            <a:r>
              <a:rPr lang="en-US" sz="2000" dirty="0">
                <a:solidFill>
                  <a:srgbClr val="FFFFFF"/>
                </a:solidFill>
              </a:rPr>
              <a:t> </a:t>
            </a:r>
            <a:r>
              <a:rPr lang="en-US" sz="2000" dirty="0" err="1">
                <a:solidFill>
                  <a:srgbClr val="FFFFFF"/>
                </a:solidFill>
              </a:rPr>
              <a:t>שאין</a:t>
            </a:r>
            <a:r>
              <a:rPr lang="en-US" sz="2000" dirty="0">
                <a:solidFill>
                  <a:srgbClr val="FFFFFF"/>
                </a:solidFill>
              </a:rPr>
              <a:t> </a:t>
            </a:r>
            <a:r>
              <a:rPr lang="en-US" sz="2000" dirty="0" err="1">
                <a:solidFill>
                  <a:srgbClr val="FFFFFF"/>
                </a:solidFill>
              </a:rPr>
              <a:t>בה</a:t>
            </a:r>
            <a:r>
              <a:rPr lang="en-US" sz="2000" dirty="0">
                <a:solidFill>
                  <a:srgbClr val="FFFFFF"/>
                </a:solidFill>
              </a:rPr>
              <a:t> </a:t>
            </a:r>
            <a:r>
              <a:rPr lang="en-US" sz="2000" dirty="0" err="1">
                <a:solidFill>
                  <a:srgbClr val="FFFFFF"/>
                </a:solidFill>
              </a:rPr>
              <a:t>דבר</a:t>
            </a:r>
            <a:r>
              <a:rPr lang="en-US" sz="2000" dirty="0">
                <a:solidFill>
                  <a:srgbClr val="FFFFFF"/>
                </a:solidFill>
              </a:rPr>
              <a:t> </a:t>
            </a:r>
            <a:r>
              <a:rPr lang="en-US" sz="2000" dirty="0" err="1">
                <a:solidFill>
                  <a:srgbClr val="FFFFFF"/>
                </a:solidFill>
              </a:rPr>
              <a:t>לבטלה</a:t>
            </a:r>
            <a:endParaRPr lang="en-US" sz="2000" dirty="0">
              <a:solidFill>
                <a:srgbClr val="FFFFFF"/>
              </a:solidFill>
            </a:endParaRPr>
          </a:p>
        </p:txBody>
      </p:sp>
      <p:sp useBgFill="1">
        <p:nvSpPr>
          <p:cNvPr id="97" name="Rectangle 96">
            <a:extLst>
              <a:ext uri="{FF2B5EF4-FFF2-40B4-BE49-F238E27FC236}">
                <a16:creationId xmlns:a16="http://schemas.microsoft.com/office/drawing/2014/main" id="{2B57E7D2-A94B-4A8D-B58F-D3E30C235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163" y="642795"/>
            <a:ext cx="4812406" cy="5575125"/>
          </a:xfrm>
          <a:prstGeom prst="rect">
            <a:avLst/>
          </a:prstGeom>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6" name="Picture 8" descr="The Letter as Object. The Written Word between Reification and Hermeneutics  in Rabbinic Judaism">
            <a:extLst>
              <a:ext uri="{FF2B5EF4-FFF2-40B4-BE49-F238E27FC236}">
                <a16:creationId xmlns:a16="http://schemas.microsoft.com/office/drawing/2014/main" id="{CFE35191-3D6E-45D5-BA11-05CC1B7BC501}"/>
              </a:ext>
            </a:extLst>
          </p:cNvPr>
          <p:cNvPicPr>
            <a:picLocks noGrp="1" noChangeAspect="1" noChangeArrowheads="1"/>
          </p:cNvPicPr>
          <p:nvPr>
            <p:ph type="pic" idx="1"/>
          </p:nvPr>
        </p:nvPicPr>
        <p:blipFill>
          <a:blip r:embed="rId6">
            <a:extLst>
              <a:ext uri="{28A0092B-C50C-407E-A947-70E740481C1C}">
                <a14:useLocalDpi xmlns:a14="http://schemas.microsoft.com/office/drawing/2010/main" val="0"/>
              </a:ext>
            </a:extLst>
          </a:blip>
          <a:srcRect l="5462" r="5462"/>
          <a:stretch>
            <a:fillRect/>
          </a:stretch>
        </p:blipFill>
        <p:spPr bwMode="auto">
          <a:xfrm>
            <a:off x="7043933" y="2039929"/>
            <a:ext cx="4178419" cy="2771347"/>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24812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5BCCEC0-B2DA-4D14-AB76-ACC7D1B0D2E4}"/>
              </a:ext>
            </a:extLst>
          </p:cNvPr>
          <p:cNvSpPr>
            <a:spLocks noGrp="1"/>
          </p:cNvSpPr>
          <p:nvPr>
            <p:ph type="body" sz="half" idx="13"/>
          </p:nvPr>
        </p:nvSpPr>
        <p:spPr/>
        <p:txBody>
          <a:bodyPr>
            <a:normAutofit fontScale="92500" lnSpcReduction="10000"/>
          </a:bodyPr>
          <a:lstStyle/>
          <a:p>
            <a:pPr algn="l"/>
            <a:r>
              <a:rPr lang="en-US" dirty="0"/>
              <a:t>Which day of the week did the </a:t>
            </a:r>
            <a:r>
              <a:rPr lang="en-US" dirty="0" err="1"/>
              <a:t>maan</a:t>
            </a:r>
            <a:r>
              <a:rPr lang="en-US" dirty="0"/>
              <a:t> start to fall? </a:t>
            </a:r>
          </a:p>
          <a:p>
            <a:pPr algn="l"/>
            <a:r>
              <a:rPr lang="en-US" dirty="0"/>
              <a:t>Which day of the month did the </a:t>
            </a:r>
            <a:r>
              <a:rPr lang="en-US" dirty="0" err="1"/>
              <a:t>maan</a:t>
            </a:r>
            <a:r>
              <a:rPr lang="en-US" dirty="0"/>
              <a:t> start to fall?</a:t>
            </a:r>
          </a:p>
        </p:txBody>
      </p:sp>
      <p:sp>
        <p:nvSpPr>
          <p:cNvPr id="4" name="Text Placeholder 3">
            <a:extLst>
              <a:ext uri="{FF2B5EF4-FFF2-40B4-BE49-F238E27FC236}">
                <a16:creationId xmlns:a16="http://schemas.microsoft.com/office/drawing/2014/main" id="{27644817-F67E-4A8F-9E89-C86BDBA87D3F}"/>
              </a:ext>
            </a:extLst>
          </p:cNvPr>
          <p:cNvSpPr>
            <a:spLocks noGrp="1"/>
          </p:cNvSpPr>
          <p:nvPr>
            <p:ph type="body" sz="half" idx="2"/>
          </p:nvPr>
        </p:nvSpPr>
        <p:spPr/>
        <p:txBody>
          <a:bodyPr>
            <a:normAutofit fontScale="85000" lnSpcReduction="10000"/>
          </a:bodyPr>
          <a:lstStyle/>
          <a:p>
            <a:pPr algn="ctr"/>
            <a:r>
              <a:rPr lang="en-US" sz="6500" dirty="0"/>
              <a:t>Reconstructing the Calendar</a:t>
            </a:r>
          </a:p>
        </p:txBody>
      </p:sp>
      <p:sp>
        <p:nvSpPr>
          <p:cNvPr id="2" name="TextBox 1">
            <a:extLst>
              <a:ext uri="{FF2B5EF4-FFF2-40B4-BE49-F238E27FC236}">
                <a16:creationId xmlns:a16="http://schemas.microsoft.com/office/drawing/2014/main" id="{ADAD7B00-31E7-4FE3-B9BE-AB9FCA9A2DF7}"/>
              </a:ext>
            </a:extLst>
          </p:cNvPr>
          <p:cNvSpPr txBox="1"/>
          <p:nvPr/>
        </p:nvSpPr>
        <p:spPr>
          <a:xfrm>
            <a:off x="1402287" y="858129"/>
            <a:ext cx="8156579" cy="2308324"/>
          </a:xfrm>
          <a:prstGeom prst="rect">
            <a:avLst/>
          </a:prstGeom>
          <a:noFill/>
        </p:spPr>
        <p:txBody>
          <a:bodyPr wrap="square" rtlCol="0">
            <a:spAutoFit/>
          </a:bodyPr>
          <a:lstStyle/>
          <a:p>
            <a:pPr algn="r" rtl="1"/>
            <a:r>
              <a:rPr lang="he-IL" dirty="0"/>
              <a:t>שמות פרשת בשלח פרק טז</a:t>
            </a:r>
          </a:p>
          <a:p>
            <a:pPr algn="r" rtl="1"/>
            <a:r>
              <a:rPr lang="he-IL" dirty="0"/>
              <a:t> (א) וַיִּסְעוּ מֵאֵילִם וַיָּבֹאוּ כָּל עֲדַת בְּנֵי יִשְׂרָאֵל אֶל מִדְבַּר סִין אֲשֶׁר בֵּין אֵילִם וּבֵין סִינָי </a:t>
            </a:r>
            <a:r>
              <a:rPr lang="he-IL" u="sng" dirty="0"/>
              <a:t>בַּחֲמִשָּׁה עָשָׂר יוֹם לַחֹדֶשׁ הַשֵּׁנִי לְצֵאתָם מֵאֶרֶץ מִצְרָיִם</a:t>
            </a:r>
            <a:r>
              <a:rPr lang="he-IL" dirty="0"/>
              <a:t>:  (ב) וילינו וַיִּלּוֹנוּ כָּל עֲדַת בְּנֵי יִשְׂרָאֵל עַל מֹשֶׁה וְעַל אַהֲרֹן בַּמִּדְבָּר:  (ג) וַיֹּאמְרוּ אֲלֵהֶם בְּנֵי יִשְׂרָאֵל מִי יִתֵּן מוּתֵנוּ בְיַד יְקֹוָק בְּאֶרֶץ מִצְרַיִם בְּשִׁבְתֵּנוּ עַל סִיר הַבָּשָׂר בְּאָכְלֵנוּ לֶחֶם לָשֹׂבַע כִּי הוֹצֵאתֶם אֹתָנוּ אֶל הַמִּדְבָּר הַזֶּה לְהָמִית אֶת כָּל הַקָּהָל הַזֶּה בָּרָעָב: ס  (ד) וַיֹּאמֶר יְקֹוָק אֶל מֹשֶׁה הִנְנִי מַמְטִיר לָכֶם לֶחֶם מִן הַשָּׁמָיִם וְיָצָא הָעָם וְלָקְטוּ דְּבַר יוֹם בְּיוֹמוֹ לְמַעַן אֲנַסֶּנּוּ הֲיֵלֵךְ בְּתוֹרָתִי אִם לֹא:  (ה) </a:t>
            </a:r>
            <a:r>
              <a:rPr lang="he-IL" u="sng" dirty="0"/>
              <a:t>וְהָיָה בַּיּוֹם הַשִּׁשִּׁי וְהֵכִינוּ אֵת אֲשֶׁר יָבִיאוּ וְהָיָה מִשְׁנֶה עַל אֲשֶׁר יִלְקְטוּ יוֹם יוֹם:</a:t>
            </a:r>
            <a:r>
              <a:rPr lang="he-IL" dirty="0"/>
              <a:t> ס </a:t>
            </a:r>
            <a:r>
              <a:rPr lang="he-IL" u="sng" dirty="0"/>
              <a:t>שֵׁשֶׁת יָמִים תִּלְקְטֻהו</a:t>
            </a:r>
            <a:r>
              <a:rPr lang="he-IL" dirty="0"/>
              <a:t>ּ וּבַיּוֹם הַשְּׁבִיעִי שַׁבָּת לֹא יִהְיֶה בּוֹ:</a:t>
            </a:r>
            <a:endParaRPr lang="en-US" dirty="0"/>
          </a:p>
        </p:txBody>
      </p:sp>
    </p:spTree>
    <p:extLst>
      <p:ext uri="{BB962C8B-B14F-4D97-AF65-F5344CB8AC3E}">
        <p14:creationId xmlns:p14="http://schemas.microsoft.com/office/powerpoint/2010/main" val="241561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2686-9145-45AF-82C8-4F6212960E61}"/>
              </a:ext>
            </a:extLst>
          </p:cNvPr>
          <p:cNvSpPr>
            <a:spLocks noGrp="1"/>
          </p:cNvSpPr>
          <p:nvPr>
            <p:ph type="title"/>
          </p:nvPr>
        </p:nvSpPr>
        <p:spPr/>
        <p:txBody>
          <a:bodyPr/>
          <a:lstStyle/>
          <a:p>
            <a:r>
              <a:rPr lang="en-US" dirty="0"/>
              <a:t>Rabbi </a:t>
            </a:r>
            <a:r>
              <a:rPr lang="en-US" dirty="0" err="1"/>
              <a:t>Yosi’s</a:t>
            </a:r>
            <a:r>
              <a:rPr lang="en-US" dirty="0"/>
              <a:t> Calendar</a:t>
            </a:r>
          </a:p>
        </p:txBody>
      </p:sp>
      <p:sp>
        <p:nvSpPr>
          <p:cNvPr id="12" name="Text Placeholder 11">
            <a:extLst>
              <a:ext uri="{FF2B5EF4-FFF2-40B4-BE49-F238E27FC236}">
                <a16:creationId xmlns:a16="http://schemas.microsoft.com/office/drawing/2014/main" id="{FACA0C60-BEDF-47C3-B260-7B8AF9755E57}"/>
              </a:ext>
            </a:extLst>
          </p:cNvPr>
          <p:cNvSpPr>
            <a:spLocks noGrp="1"/>
          </p:cNvSpPr>
          <p:nvPr>
            <p:ph type="body" sz="half" idx="15"/>
          </p:nvPr>
        </p:nvSpPr>
        <p:spPr/>
        <p:txBody>
          <a:bodyPr/>
          <a:lstStyle/>
          <a:p>
            <a:pPr marL="285750" indent="-285750">
              <a:buFont typeface="Arial" panose="020B0604020202020204" pitchFamily="34" charset="0"/>
              <a:buChar char="•"/>
            </a:pPr>
            <a:r>
              <a:rPr lang="en-US" dirty="0"/>
              <a:t>We got the</a:t>
            </a:r>
            <a:r>
              <a:rPr lang="he-IL" dirty="0"/>
              <a:t> </a:t>
            </a:r>
            <a:r>
              <a:rPr lang="en-US" dirty="0"/>
              <a:t>instructions about getting the </a:t>
            </a:r>
            <a:r>
              <a:rPr lang="en-US" dirty="0" err="1"/>
              <a:t>maan</a:t>
            </a:r>
            <a:r>
              <a:rPr lang="en-US" dirty="0"/>
              <a:t> on the 15</a:t>
            </a:r>
            <a:r>
              <a:rPr lang="en-US" baseline="30000" dirty="0"/>
              <a:t>th</a:t>
            </a:r>
            <a:r>
              <a:rPr lang="en-US" dirty="0"/>
              <a:t> which was Shabbat. </a:t>
            </a:r>
          </a:p>
          <a:p>
            <a:pPr marL="285750" indent="-285750">
              <a:buFont typeface="Arial" panose="020B0604020202020204" pitchFamily="34" charset="0"/>
              <a:buChar char="•"/>
            </a:pPr>
            <a:r>
              <a:rPr lang="en-US" dirty="0"/>
              <a:t>Iyar was regular that year.</a:t>
            </a:r>
          </a:p>
          <a:p>
            <a:pPr marL="285750" indent="-285750">
              <a:buFont typeface="Arial" panose="020B0604020202020204" pitchFamily="34" charset="0"/>
              <a:buChar char="•"/>
            </a:pPr>
            <a:r>
              <a:rPr lang="en-US" dirty="0"/>
              <a:t>We got the Torah on Shabbat according to everyone. </a:t>
            </a:r>
          </a:p>
          <a:p>
            <a:pPr marL="285750" indent="-285750">
              <a:buFont typeface="Arial" panose="020B0604020202020204" pitchFamily="34" charset="0"/>
              <a:buChar char="•"/>
            </a:pPr>
            <a:r>
              <a:rPr lang="en-US" dirty="0"/>
              <a:t>We left </a:t>
            </a:r>
            <a:r>
              <a:rPr lang="en-US" dirty="0" err="1"/>
              <a:t>Mitztrayim</a:t>
            </a:r>
            <a:r>
              <a:rPr lang="en-US" dirty="0"/>
              <a:t> on Thursday.</a:t>
            </a:r>
          </a:p>
          <a:p>
            <a:pPr marL="285750" indent="-285750">
              <a:buFont typeface="Arial" panose="020B0604020202020204" pitchFamily="34" charset="0"/>
              <a:buChar char="•"/>
            </a:pPr>
            <a:r>
              <a:rPr lang="en-US" dirty="0"/>
              <a:t>We got Torah on 7</a:t>
            </a:r>
            <a:r>
              <a:rPr lang="en-US" baseline="30000" dirty="0"/>
              <a:t>th</a:t>
            </a:r>
            <a:r>
              <a:rPr lang="en-US" dirty="0"/>
              <a:t> of Sivan</a:t>
            </a:r>
          </a:p>
        </p:txBody>
      </p:sp>
      <p:sp>
        <p:nvSpPr>
          <p:cNvPr id="14" name="Text Placeholder 13">
            <a:extLst>
              <a:ext uri="{FF2B5EF4-FFF2-40B4-BE49-F238E27FC236}">
                <a16:creationId xmlns:a16="http://schemas.microsoft.com/office/drawing/2014/main" id="{3DE9E0A8-ECE9-470A-BAFD-0290C797309F}"/>
              </a:ext>
            </a:extLst>
          </p:cNvPr>
          <p:cNvSpPr>
            <a:spLocks noGrp="1"/>
          </p:cNvSpPr>
          <p:nvPr>
            <p:ph type="body" idx="1"/>
          </p:nvPr>
        </p:nvSpPr>
        <p:spPr/>
        <p:txBody>
          <a:bodyPr/>
          <a:lstStyle/>
          <a:p>
            <a:endParaRPr lang="en-US" dirty="0"/>
          </a:p>
        </p:txBody>
      </p:sp>
      <p:graphicFrame>
        <p:nvGraphicFramePr>
          <p:cNvPr id="22" name="Table 22">
            <a:extLst>
              <a:ext uri="{FF2B5EF4-FFF2-40B4-BE49-F238E27FC236}">
                <a16:creationId xmlns:a16="http://schemas.microsoft.com/office/drawing/2014/main" id="{8DFC09A9-0AF2-4893-8BCE-C74E0FBADD18}"/>
              </a:ext>
            </a:extLst>
          </p:cNvPr>
          <p:cNvGraphicFramePr>
            <a:graphicFrameLocks noGrp="1"/>
          </p:cNvGraphicFramePr>
          <p:nvPr>
            <p:extLst>
              <p:ext uri="{D42A27DB-BD31-4B8C-83A1-F6EECF244321}">
                <p14:modId xmlns:p14="http://schemas.microsoft.com/office/powerpoint/2010/main" val="474635364"/>
              </p:ext>
            </p:extLst>
          </p:nvPr>
        </p:nvGraphicFramePr>
        <p:xfrm>
          <a:off x="4234374" y="2336873"/>
          <a:ext cx="7741168" cy="3337560"/>
        </p:xfrm>
        <a:graphic>
          <a:graphicData uri="http://schemas.openxmlformats.org/drawingml/2006/table">
            <a:tbl>
              <a:tblPr firstRow="1" bandRow="1">
                <a:tableStyleId>{69CF1AB2-1976-4502-BF36-3FF5EA218861}</a:tableStyleId>
              </a:tblPr>
              <a:tblGrid>
                <a:gridCol w="967646">
                  <a:extLst>
                    <a:ext uri="{9D8B030D-6E8A-4147-A177-3AD203B41FA5}">
                      <a16:colId xmlns:a16="http://schemas.microsoft.com/office/drawing/2014/main" val="1659554440"/>
                    </a:ext>
                  </a:extLst>
                </a:gridCol>
                <a:gridCol w="967646">
                  <a:extLst>
                    <a:ext uri="{9D8B030D-6E8A-4147-A177-3AD203B41FA5}">
                      <a16:colId xmlns:a16="http://schemas.microsoft.com/office/drawing/2014/main" val="1092456193"/>
                    </a:ext>
                  </a:extLst>
                </a:gridCol>
                <a:gridCol w="967646">
                  <a:extLst>
                    <a:ext uri="{9D8B030D-6E8A-4147-A177-3AD203B41FA5}">
                      <a16:colId xmlns:a16="http://schemas.microsoft.com/office/drawing/2014/main" val="1495188465"/>
                    </a:ext>
                  </a:extLst>
                </a:gridCol>
                <a:gridCol w="967646">
                  <a:extLst>
                    <a:ext uri="{9D8B030D-6E8A-4147-A177-3AD203B41FA5}">
                      <a16:colId xmlns:a16="http://schemas.microsoft.com/office/drawing/2014/main" val="1735417311"/>
                    </a:ext>
                  </a:extLst>
                </a:gridCol>
                <a:gridCol w="967646">
                  <a:extLst>
                    <a:ext uri="{9D8B030D-6E8A-4147-A177-3AD203B41FA5}">
                      <a16:colId xmlns:a16="http://schemas.microsoft.com/office/drawing/2014/main" val="3675801692"/>
                    </a:ext>
                  </a:extLst>
                </a:gridCol>
                <a:gridCol w="967646">
                  <a:extLst>
                    <a:ext uri="{9D8B030D-6E8A-4147-A177-3AD203B41FA5}">
                      <a16:colId xmlns:a16="http://schemas.microsoft.com/office/drawing/2014/main" val="2213798188"/>
                    </a:ext>
                  </a:extLst>
                </a:gridCol>
                <a:gridCol w="967646">
                  <a:extLst>
                    <a:ext uri="{9D8B030D-6E8A-4147-A177-3AD203B41FA5}">
                      <a16:colId xmlns:a16="http://schemas.microsoft.com/office/drawing/2014/main" val="1981689345"/>
                    </a:ext>
                  </a:extLst>
                </a:gridCol>
                <a:gridCol w="967646">
                  <a:extLst>
                    <a:ext uri="{9D8B030D-6E8A-4147-A177-3AD203B41FA5}">
                      <a16:colId xmlns:a16="http://schemas.microsoft.com/office/drawing/2014/main" val="2745500986"/>
                    </a:ext>
                  </a:extLst>
                </a:gridCol>
              </a:tblGrid>
              <a:tr h="370840">
                <a:tc>
                  <a:txBody>
                    <a:bodyPr/>
                    <a:lstStyle/>
                    <a:p>
                      <a:pPr algn="r" rtl="1"/>
                      <a:endParaRPr lang="en-US" dirty="0"/>
                    </a:p>
                  </a:txBody>
                  <a:tcPr/>
                </a:tc>
                <a:tc>
                  <a:txBody>
                    <a:bodyPr/>
                    <a:lstStyle/>
                    <a:p>
                      <a:pPr algn="ctr" rtl="1"/>
                      <a:r>
                        <a:rPr lang="he-IL" dirty="0"/>
                        <a:t>שבת</a:t>
                      </a:r>
                      <a:endParaRPr lang="en-US" dirty="0"/>
                    </a:p>
                  </a:txBody>
                  <a:tcPr/>
                </a:tc>
                <a:tc>
                  <a:txBody>
                    <a:bodyPr/>
                    <a:lstStyle/>
                    <a:p>
                      <a:pPr algn="ctr" rtl="1"/>
                      <a:r>
                        <a:rPr lang="he-IL" dirty="0"/>
                        <a:t>ו'</a:t>
                      </a:r>
                      <a:endParaRPr lang="en-US" dirty="0"/>
                    </a:p>
                  </a:txBody>
                  <a:tcPr/>
                </a:tc>
                <a:tc>
                  <a:txBody>
                    <a:bodyPr/>
                    <a:lstStyle/>
                    <a:p>
                      <a:pPr algn="ctr" rtl="1"/>
                      <a:r>
                        <a:rPr lang="he-IL" dirty="0"/>
                        <a:t>ה'</a:t>
                      </a:r>
                      <a:endParaRPr lang="en-US" dirty="0"/>
                    </a:p>
                  </a:txBody>
                  <a:tcPr/>
                </a:tc>
                <a:tc>
                  <a:txBody>
                    <a:bodyPr/>
                    <a:lstStyle/>
                    <a:p>
                      <a:pPr algn="ctr" rtl="1"/>
                      <a:r>
                        <a:rPr lang="he-IL" dirty="0"/>
                        <a:t>ד'</a:t>
                      </a:r>
                      <a:endParaRPr lang="en-US" dirty="0"/>
                    </a:p>
                  </a:txBody>
                  <a:tcPr/>
                </a:tc>
                <a:tc>
                  <a:txBody>
                    <a:bodyPr/>
                    <a:lstStyle/>
                    <a:p>
                      <a:pPr algn="ctr" rtl="1"/>
                      <a:r>
                        <a:rPr lang="he-IL" dirty="0"/>
                        <a:t>ג'</a:t>
                      </a:r>
                      <a:endParaRPr lang="en-US" dirty="0"/>
                    </a:p>
                  </a:txBody>
                  <a:tcPr/>
                </a:tc>
                <a:tc>
                  <a:txBody>
                    <a:bodyPr/>
                    <a:lstStyle/>
                    <a:p>
                      <a:pPr algn="ctr" rtl="1"/>
                      <a:r>
                        <a:rPr lang="he-IL" dirty="0"/>
                        <a:t>ב'</a:t>
                      </a:r>
                      <a:endParaRPr lang="en-US" dirty="0"/>
                    </a:p>
                  </a:txBody>
                  <a:tcPr/>
                </a:tc>
                <a:tc>
                  <a:txBody>
                    <a:bodyPr/>
                    <a:lstStyle/>
                    <a:p>
                      <a:pPr algn="ctr" rtl="1"/>
                      <a:r>
                        <a:rPr lang="he-IL" dirty="0"/>
                        <a:t>א'</a:t>
                      </a:r>
                      <a:endParaRPr lang="en-US" dirty="0"/>
                    </a:p>
                  </a:txBody>
                  <a:tcPr/>
                </a:tc>
                <a:extLst>
                  <a:ext uri="{0D108BD9-81ED-4DB2-BD59-A6C34878D82A}">
                    <a16:rowId xmlns:a16="http://schemas.microsoft.com/office/drawing/2014/main" val="3726058289"/>
                  </a:ext>
                </a:extLst>
              </a:tr>
              <a:tr h="370840">
                <a:tc rowSpan="2">
                  <a:txBody>
                    <a:bodyPr/>
                    <a:lstStyle/>
                    <a:p>
                      <a:pPr algn="ctr" rtl="1"/>
                      <a:r>
                        <a:rPr lang="he-IL" dirty="0"/>
                        <a:t>ניסן</a:t>
                      </a:r>
                      <a:endParaRPr lang="en-US" dirty="0"/>
                    </a:p>
                  </a:txBody>
                  <a:tcPr anchor="ctr"/>
                </a:tc>
                <a:tc>
                  <a:txBody>
                    <a:bodyPr/>
                    <a:lstStyle/>
                    <a:p>
                      <a:pPr algn="ctr" rtl="1"/>
                      <a:r>
                        <a:rPr lang="he-IL" dirty="0"/>
                        <a:t>יז</a:t>
                      </a:r>
                      <a:endParaRPr lang="en-US" dirty="0"/>
                    </a:p>
                  </a:txBody>
                  <a:tcPr/>
                </a:tc>
                <a:tc>
                  <a:txBody>
                    <a:bodyPr/>
                    <a:lstStyle/>
                    <a:p>
                      <a:pPr algn="ctr" rtl="1"/>
                      <a:r>
                        <a:rPr lang="he-IL" dirty="0"/>
                        <a:t>טז</a:t>
                      </a:r>
                      <a:endParaRPr lang="en-US" dirty="0"/>
                    </a:p>
                  </a:txBody>
                  <a:tcPr/>
                </a:tc>
                <a:tc>
                  <a:txBody>
                    <a:bodyPr/>
                    <a:lstStyle/>
                    <a:p>
                      <a:pPr algn="ctr" rtl="1"/>
                      <a:r>
                        <a:rPr lang="he-IL" dirty="0"/>
                        <a:t>טו – </a:t>
                      </a:r>
                      <a:r>
                        <a:rPr lang="he-IL" sz="1600" dirty="0"/>
                        <a:t>יצ"מ</a:t>
                      </a:r>
                      <a:endParaRPr lang="en-US" sz="1600" dirty="0"/>
                    </a:p>
                  </a:txBody>
                  <a:tcPr/>
                </a:tc>
                <a:tc>
                  <a:txBody>
                    <a:bodyPr/>
                    <a:lstStyle/>
                    <a:p>
                      <a:pPr algn="ctr" rtl="1"/>
                      <a:r>
                        <a:rPr lang="he-IL" dirty="0"/>
                        <a:t>יד</a:t>
                      </a:r>
                      <a:endParaRPr lang="en-US" dirty="0"/>
                    </a:p>
                  </a:txBody>
                  <a:tcPr/>
                </a:tc>
                <a:tc>
                  <a:txBody>
                    <a:bodyPr/>
                    <a:lstStyle/>
                    <a:p>
                      <a:pPr algn="ctr" rtl="1"/>
                      <a:endParaRPr lang="en-US"/>
                    </a:p>
                  </a:txBody>
                  <a:tcPr/>
                </a:tc>
                <a:tc>
                  <a:txBody>
                    <a:bodyPr/>
                    <a:lstStyle/>
                    <a:p>
                      <a:pPr algn="ctr" rtl="1"/>
                      <a:endParaRPr lang="en-US" dirty="0"/>
                    </a:p>
                  </a:txBody>
                  <a:tcPr/>
                </a:tc>
                <a:tc>
                  <a:txBody>
                    <a:bodyPr/>
                    <a:lstStyle/>
                    <a:p>
                      <a:pPr algn="ctr" rtl="1"/>
                      <a:endParaRPr lang="en-US" dirty="0"/>
                    </a:p>
                  </a:txBody>
                  <a:tcPr/>
                </a:tc>
                <a:extLst>
                  <a:ext uri="{0D108BD9-81ED-4DB2-BD59-A6C34878D82A}">
                    <a16:rowId xmlns:a16="http://schemas.microsoft.com/office/drawing/2014/main" val="1264362733"/>
                  </a:ext>
                </a:extLst>
              </a:tr>
              <a:tr h="370840">
                <a:tc vMerge="1">
                  <a:txBody>
                    <a:bodyPr/>
                    <a:lstStyle/>
                    <a:p>
                      <a:pPr algn="r" rtl="1"/>
                      <a:endParaRPr lang="en-US" dirty="0"/>
                    </a:p>
                  </a:txBody>
                  <a:tcPr/>
                </a:tc>
                <a:tc>
                  <a:txBody>
                    <a:bodyPr/>
                    <a:lstStyle/>
                    <a:p>
                      <a:pPr algn="ctr" rtl="1"/>
                      <a:r>
                        <a:rPr lang="he-IL" dirty="0"/>
                        <a:t>כד</a:t>
                      </a:r>
                      <a:endParaRPr lang="en-US" dirty="0"/>
                    </a:p>
                  </a:txBody>
                  <a:tcPr/>
                </a:tc>
                <a:tc>
                  <a:txBody>
                    <a:bodyPr/>
                    <a:lstStyle/>
                    <a:p>
                      <a:pPr algn="ctr" rtl="1"/>
                      <a:r>
                        <a:rPr lang="he-IL" dirty="0"/>
                        <a:t>כג</a:t>
                      </a:r>
                      <a:endParaRPr lang="en-US" dirty="0"/>
                    </a:p>
                  </a:txBody>
                  <a:tcPr/>
                </a:tc>
                <a:tc>
                  <a:txBody>
                    <a:bodyPr/>
                    <a:lstStyle/>
                    <a:p>
                      <a:pPr algn="ctr" rtl="1"/>
                      <a:r>
                        <a:rPr lang="he-IL" dirty="0"/>
                        <a:t>כב</a:t>
                      </a:r>
                      <a:endParaRPr lang="en-US" dirty="0"/>
                    </a:p>
                  </a:txBody>
                  <a:tcPr/>
                </a:tc>
                <a:tc>
                  <a:txBody>
                    <a:bodyPr/>
                    <a:lstStyle/>
                    <a:p>
                      <a:pPr algn="ctr" rtl="1"/>
                      <a:r>
                        <a:rPr lang="he-IL" dirty="0"/>
                        <a:t>כא</a:t>
                      </a:r>
                      <a:endParaRPr lang="en-US" dirty="0"/>
                    </a:p>
                  </a:txBody>
                  <a:tcPr/>
                </a:tc>
                <a:tc>
                  <a:txBody>
                    <a:bodyPr/>
                    <a:lstStyle/>
                    <a:p>
                      <a:pPr algn="ctr" rtl="1"/>
                      <a:r>
                        <a:rPr lang="he-IL" dirty="0"/>
                        <a:t>כ</a:t>
                      </a:r>
                      <a:endParaRPr lang="en-US" dirty="0"/>
                    </a:p>
                  </a:txBody>
                  <a:tcPr/>
                </a:tc>
                <a:tc>
                  <a:txBody>
                    <a:bodyPr/>
                    <a:lstStyle/>
                    <a:p>
                      <a:pPr algn="ctr" rtl="1"/>
                      <a:r>
                        <a:rPr lang="he-IL" dirty="0"/>
                        <a:t>יט</a:t>
                      </a:r>
                      <a:endParaRPr lang="en-US" dirty="0"/>
                    </a:p>
                  </a:txBody>
                  <a:tcPr/>
                </a:tc>
                <a:tc>
                  <a:txBody>
                    <a:bodyPr/>
                    <a:lstStyle/>
                    <a:p>
                      <a:pPr algn="ctr" rtl="1"/>
                      <a:r>
                        <a:rPr lang="he-IL" dirty="0"/>
                        <a:t>יח</a:t>
                      </a:r>
                      <a:endParaRPr lang="en-US" dirty="0"/>
                    </a:p>
                  </a:txBody>
                  <a:tcPr/>
                </a:tc>
                <a:extLst>
                  <a:ext uri="{0D108BD9-81ED-4DB2-BD59-A6C34878D82A}">
                    <a16:rowId xmlns:a16="http://schemas.microsoft.com/office/drawing/2014/main" val="1945014046"/>
                  </a:ext>
                </a:extLst>
              </a:tr>
              <a:tr h="370840">
                <a:tc rowSpan="5">
                  <a:txBody>
                    <a:bodyPr/>
                    <a:lstStyle/>
                    <a:p>
                      <a:pPr algn="ctr" rtl="1"/>
                      <a:r>
                        <a:rPr lang="he-IL" dirty="0"/>
                        <a:t>אייר</a:t>
                      </a:r>
                      <a:endParaRPr lang="en-US" dirty="0"/>
                    </a:p>
                  </a:txBody>
                  <a:tcPr anchor="ctr"/>
                </a:tc>
                <a:tc>
                  <a:txBody>
                    <a:bodyPr/>
                    <a:lstStyle/>
                    <a:p>
                      <a:pPr algn="ctr" rtl="1"/>
                      <a:r>
                        <a:rPr lang="he-IL" dirty="0"/>
                        <a:t>א</a:t>
                      </a:r>
                      <a:endParaRPr lang="en-US" dirty="0"/>
                    </a:p>
                  </a:txBody>
                  <a:tcPr/>
                </a:tc>
                <a:tc>
                  <a:txBody>
                    <a:bodyPr/>
                    <a:lstStyle/>
                    <a:p>
                      <a:pPr algn="ctr" rtl="1"/>
                      <a:r>
                        <a:rPr lang="he-IL" dirty="0"/>
                        <a:t>ל</a:t>
                      </a:r>
                      <a:endParaRPr lang="en-US" dirty="0"/>
                    </a:p>
                  </a:txBody>
                  <a:tcPr/>
                </a:tc>
                <a:tc>
                  <a:txBody>
                    <a:bodyPr/>
                    <a:lstStyle/>
                    <a:p>
                      <a:pPr algn="ctr" rtl="1"/>
                      <a:r>
                        <a:rPr lang="he-IL" dirty="0"/>
                        <a:t>כט</a:t>
                      </a:r>
                      <a:endParaRPr lang="en-US" dirty="0"/>
                    </a:p>
                  </a:txBody>
                  <a:tcPr/>
                </a:tc>
                <a:tc>
                  <a:txBody>
                    <a:bodyPr/>
                    <a:lstStyle/>
                    <a:p>
                      <a:pPr algn="ctr" rtl="1"/>
                      <a:r>
                        <a:rPr lang="he-IL" dirty="0"/>
                        <a:t>כח</a:t>
                      </a:r>
                      <a:endParaRPr lang="en-US" dirty="0"/>
                    </a:p>
                  </a:txBody>
                  <a:tcPr/>
                </a:tc>
                <a:tc>
                  <a:txBody>
                    <a:bodyPr/>
                    <a:lstStyle/>
                    <a:p>
                      <a:pPr algn="ctr" rtl="1"/>
                      <a:r>
                        <a:rPr lang="he-IL" dirty="0"/>
                        <a:t>כז</a:t>
                      </a:r>
                      <a:endParaRPr lang="en-US" dirty="0"/>
                    </a:p>
                  </a:txBody>
                  <a:tcPr/>
                </a:tc>
                <a:tc>
                  <a:txBody>
                    <a:bodyPr/>
                    <a:lstStyle/>
                    <a:p>
                      <a:pPr algn="ctr" rtl="1"/>
                      <a:r>
                        <a:rPr lang="he-IL" dirty="0"/>
                        <a:t>כו</a:t>
                      </a:r>
                      <a:endParaRPr lang="en-US" dirty="0"/>
                    </a:p>
                  </a:txBody>
                  <a:tcPr/>
                </a:tc>
                <a:tc>
                  <a:txBody>
                    <a:bodyPr/>
                    <a:lstStyle/>
                    <a:p>
                      <a:pPr algn="ctr" rtl="1"/>
                      <a:r>
                        <a:rPr lang="he-IL" dirty="0"/>
                        <a:t>כה</a:t>
                      </a:r>
                      <a:endParaRPr lang="en-US" dirty="0"/>
                    </a:p>
                  </a:txBody>
                  <a:tcPr/>
                </a:tc>
                <a:extLst>
                  <a:ext uri="{0D108BD9-81ED-4DB2-BD59-A6C34878D82A}">
                    <a16:rowId xmlns:a16="http://schemas.microsoft.com/office/drawing/2014/main" val="2994424476"/>
                  </a:ext>
                </a:extLst>
              </a:tr>
              <a:tr h="370840">
                <a:tc vMerge="1">
                  <a:txBody>
                    <a:bodyPr/>
                    <a:lstStyle/>
                    <a:p>
                      <a:pPr algn="r" rtl="1"/>
                      <a:endParaRPr lang="en-US" dirty="0"/>
                    </a:p>
                  </a:txBody>
                  <a:tcPr/>
                </a:tc>
                <a:tc>
                  <a:txBody>
                    <a:bodyPr/>
                    <a:lstStyle/>
                    <a:p>
                      <a:pPr algn="ctr" rtl="1"/>
                      <a:r>
                        <a:rPr lang="he-IL" dirty="0"/>
                        <a:t>ח</a:t>
                      </a:r>
                      <a:endParaRPr lang="en-US" dirty="0"/>
                    </a:p>
                  </a:txBody>
                  <a:tcPr/>
                </a:tc>
                <a:tc>
                  <a:txBody>
                    <a:bodyPr/>
                    <a:lstStyle/>
                    <a:p>
                      <a:pPr algn="ctr" rtl="1"/>
                      <a:r>
                        <a:rPr lang="he-IL" dirty="0"/>
                        <a:t>ז</a:t>
                      </a:r>
                      <a:endParaRPr lang="en-US" dirty="0"/>
                    </a:p>
                  </a:txBody>
                  <a:tcPr/>
                </a:tc>
                <a:tc>
                  <a:txBody>
                    <a:bodyPr/>
                    <a:lstStyle/>
                    <a:p>
                      <a:pPr algn="ctr" rtl="1"/>
                      <a:r>
                        <a:rPr lang="he-IL" dirty="0"/>
                        <a:t>ו</a:t>
                      </a:r>
                      <a:endParaRPr lang="en-US" dirty="0"/>
                    </a:p>
                  </a:txBody>
                  <a:tcPr/>
                </a:tc>
                <a:tc>
                  <a:txBody>
                    <a:bodyPr/>
                    <a:lstStyle/>
                    <a:p>
                      <a:pPr algn="ctr" rtl="1"/>
                      <a:r>
                        <a:rPr lang="he-IL" dirty="0"/>
                        <a:t>ה</a:t>
                      </a:r>
                      <a:endParaRPr lang="en-US" dirty="0"/>
                    </a:p>
                  </a:txBody>
                  <a:tcPr/>
                </a:tc>
                <a:tc>
                  <a:txBody>
                    <a:bodyPr/>
                    <a:lstStyle/>
                    <a:p>
                      <a:pPr algn="ctr" rtl="1"/>
                      <a:r>
                        <a:rPr lang="he-IL" dirty="0"/>
                        <a:t>ד</a:t>
                      </a:r>
                      <a:endParaRPr lang="en-US" dirty="0"/>
                    </a:p>
                  </a:txBody>
                  <a:tcPr/>
                </a:tc>
                <a:tc>
                  <a:txBody>
                    <a:bodyPr/>
                    <a:lstStyle/>
                    <a:p>
                      <a:pPr algn="ctr" rtl="1"/>
                      <a:r>
                        <a:rPr lang="he-IL" dirty="0"/>
                        <a:t>ג</a:t>
                      </a:r>
                      <a:endParaRPr lang="en-US" dirty="0"/>
                    </a:p>
                  </a:txBody>
                  <a:tcPr/>
                </a:tc>
                <a:tc>
                  <a:txBody>
                    <a:bodyPr/>
                    <a:lstStyle/>
                    <a:p>
                      <a:pPr algn="ctr" rtl="1"/>
                      <a:r>
                        <a:rPr lang="he-IL" dirty="0"/>
                        <a:t>ב</a:t>
                      </a:r>
                      <a:endParaRPr lang="en-US" dirty="0"/>
                    </a:p>
                  </a:txBody>
                  <a:tcPr/>
                </a:tc>
                <a:extLst>
                  <a:ext uri="{0D108BD9-81ED-4DB2-BD59-A6C34878D82A}">
                    <a16:rowId xmlns:a16="http://schemas.microsoft.com/office/drawing/2014/main" val="3960742517"/>
                  </a:ext>
                </a:extLst>
              </a:tr>
              <a:tr h="370840">
                <a:tc vMerge="1">
                  <a:txBody>
                    <a:bodyPr/>
                    <a:lstStyle/>
                    <a:p>
                      <a:pPr algn="r" rtl="1"/>
                      <a:endParaRPr lang="en-US" dirty="0"/>
                    </a:p>
                  </a:txBody>
                  <a:tcPr/>
                </a:tc>
                <a:tc>
                  <a:txBody>
                    <a:bodyPr/>
                    <a:lstStyle/>
                    <a:p>
                      <a:pPr algn="ctr" rtl="1"/>
                      <a:r>
                        <a:rPr lang="he-IL" dirty="0"/>
                        <a:t>טו</a:t>
                      </a:r>
                      <a:r>
                        <a:rPr lang="en-US" dirty="0"/>
                        <a:t> </a:t>
                      </a:r>
                      <a:r>
                        <a:rPr lang="he-IL" dirty="0"/>
                        <a:t>- סין</a:t>
                      </a:r>
                      <a:endParaRPr lang="en-US" dirty="0"/>
                    </a:p>
                  </a:txBody>
                  <a:tcPr/>
                </a:tc>
                <a:tc>
                  <a:txBody>
                    <a:bodyPr/>
                    <a:lstStyle/>
                    <a:p>
                      <a:pPr algn="ctr" rtl="1"/>
                      <a:r>
                        <a:rPr lang="he-IL" dirty="0"/>
                        <a:t>יד</a:t>
                      </a:r>
                      <a:endParaRPr lang="en-US" dirty="0"/>
                    </a:p>
                  </a:txBody>
                  <a:tcPr/>
                </a:tc>
                <a:tc>
                  <a:txBody>
                    <a:bodyPr/>
                    <a:lstStyle/>
                    <a:p>
                      <a:pPr algn="ctr" rtl="1"/>
                      <a:r>
                        <a:rPr lang="he-IL" dirty="0"/>
                        <a:t>יג</a:t>
                      </a:r>
                      <a:endParaRPr lang="en-US" dirty="0"/>
                    </a:p>
                  </a:txBody>
                  <a:tcPr/>
                </a:tc>
                <a:tc>
                  <a:txBody>
                    <a:bodyPr/>
                    <a:lstStyle/>
                    <a:p>
                      <a:pPr algn="ctr" rtl="1"/>
                      <a:r>
                        <a:rPr lang="he-IL" dirty="0"/>
                        <a:t>יב</a:t>
                      </a:r>
                      <a:endParaRPr lang="en-US" dirty="0"/>
                    </a:p>
                  </a:txBody>
                  <a:tcPr/>
                </a:tc>
                <a:tc>
                  <a:txBody>
                    <a:bodyPr/>
                    <a:lstStyle/>
                    <a:p>
                      <a:pPr algn="ctr" rtl="1"/>
                      <a:r>
                        <a:rPr lang="he-IL" dirty="0"/>
                        <a:t>יא</a:t>
                      </a:r>
                      <a:endParaRPr lang="en-US" dirty="0"/>
                    </a:p>
                  </a:txBody>
                  <a:tcPr/>
                </a:tc>
                <a:tc>
                  <a:txBody>
                    <a:bodyPr/>
                    <a:lstStyle/>
                    <a:p>
                      <a:pPr algn="ctr" rtl="1"/>
                      <a:r>
                        <a:rPr lang="he-IL" dirty="0"/>
                        <a:t>י</a:t>
                      </a:r>
                      <a:endParaRPr lang="en-US" dirty="0"/>
                    </a:p>
                  </a:txBody>
                  <a:tcPr/>
                </a:tc>
                <a:tc>
                  <a:txBody>
                    <a:bodyPr/>
                    <a:lstStyle/>
                    <a:p>
                      <a:pPr algn="ctr" rtl="1"/>
                      <a:r>
                        <a:rPr lang="he-IL" dirty="0"/>
                        <a:t>ט</a:t>
                      </a:r>
                      <a:endParaRPr lang="en-US" dirty="0"/>
                    </a:p>
                  </a:txBody>
                  <a:tcPr/>
                </a:tc>
                <a:extLst>
                  <a:ext uri="{0D108BD9-81ED-4DB2-BD59-A6C34878D82A}">
                    <a16:rowId xmlns:a16="http://schemas.microsoft.com/office/drawing/2014/main" val="1185566838"/>
                  </a:ext>
                </a:extLst>
              </a:tr>
              <a:tr h="370840">
                <a:tc vMerge="1">
                  <a:txBody>
                    <a:bodyPr/>
                    <a:lstStyle/>
                    <a:p>
                      <a:pPr algn="r" rtl="1"/>
                      <a:endParaRPr lang="en-US" dirty="0"/>
                    </a:p>
                  </a:txBody>
                  <a:tcPr/>
                </a:tc>
                <a:tc>
                  <a:txBody>
                    <a:bodyPr/>
                    <a:lstStyle/>
                    <a:p>
                      <a:pPr algn="ctr" rtl="1"/>
                      <a:r>
                        <a:rPr lang="he-IL" dirty="0"/>
                        <a:t>כב</a:t>
                      </a:r>
                      <a:endParaRPr lang="en-US" dirty="0"/>
                    </a:p>
                  </a:txBody>
                  <a:tcPr/>
                </a:tc>
                <a:tc>
                  <a:txBody>
                    <a:bodyPr/>
                    <a:lstStyle/>
                    <a:p>
                      <a:pPr algn="ctr" rtl="1"/>
                      <a:r>
                        <a:rPr lang="he-IL" dirty="0"/>
                        <a:t>כא</a:t>
                      </a:r>
                      <a:endParaRPr lang="en-US" dirty="0"/>
                    </a:p>
                  </a:txBody>
                  <a:tcPr/>
                </a:tc>
                <a:tc>
                  <a:txBody>
                    <a:bodyPr/>
                    <a:lstStyle/>
                    <a:p>
                      <a:pPr algn="ctr" rtl="1"/>
                      <a:r>
                        <a:rPr lang="he-IL" dirty="0"/>
                        <a:t>כ</a:t>
                      </a:r>
                      <a:endParaRPr lang="en-US" dirty="0"/>
                    </a:p>
                  </a:txBody>
                  <a:tcPr/>
                </a:tc>
                <a:tc>
                  <a:txBody>
                    <a:bodyPr/>
                    <a:lstStyle/>
                    <a:p>
                      <a:pPr algn="ctr" rtl="1"/>
                      <a:r>
                        <a:rPr lang="he-IL" dirty="0"/>
                        <a:t>יט</a:t>
                      </a:r>
                      <a:endParaRPr lang="en-US" dirty="0"/>
                    </a:p>
                  </a:txBody>
                  <a:tcPr/>
                </a:tc>
                <a:tc>
                  <a:txBody>
                    <a:bodyPr/>
                    <a:lstStyle/>
                    <a:p>
                      <a:pPr algn="ctr" rtl="1"/>
                      <a:r>
                        <a:rPr lang="he-IL" dirty="0"/>
                        <a:t>יח</a:t>
                      </a:r>
                      <a:endParaRPr lang="en-US" dirty="0"/>
                    </a:p>
                  </a:txBody>
                  <a:tcPr/>
                </a:tc>
                <a:tc>
                  <a:txBody>
                    <a:bodyPr/>
                    <a:lstStyle/>
                    <a:p>
                      <a:pPr algn="ctr" rtl="1"/>
                      <a:r>
                        <a:rPr lang="he-IL" dirty="0"/>
                        <a:t>יז</a:t>
                      </a:r>
                      <a:endParaRPr lang="en-US" dirty="0"/>
                    </a:p>
                  </a:txBody>
                  <a:tcPr/>
                </a:tc>
                <a:tc>
                  <a:txBody>
                    <a:bodyPr/>
                    <a:lstStyle/>
                    <a:p>
                      <a:pPr algn="ctr" rtl="1"/>
                      <a:r>
                        <a:rPr lang="he-IL" dirty="0"/>
                        <a:t>טז - מן</a:t>
                      </a:r>
                      <a:endParaRPr lang="en-US" dirty="0"/>
                    </a:p>
                  </a:txBody>
                  <a:tcPr/>
                </a:tc>
                <a:extLst>
                  <a:ext uri="{0D108BD9-81ED-4DB2-BD59-A6C34878D82A}">
                    <a16:rowId xmlns:a16="http://schemas.microsoft.com/office/drawing/2014/main" val="1240405780"/>
                  </a:ext>
                </a:extLst>
              </a:tr>
              <a:tr h="370840">
                <a:tc vMerge="1">
                  <a:txBody>
                    <a:bodyPr/>
                    <a:lstStyle/>
                    <a:p>
                      <a:pPr algn="r" rtl="1"/>
                      <a:endParaRPr lang="en-US" dirty="0"/>
                    </a:p>
                  </a:txBody>
                  <a:tcPr/>
                </a:tc>
                <a:tc>
                  <a:txBody>
                    <a:bodyPr/>
                    <a:lstStyle/>
                    <a:p>
                      <a:pPr algn="ctr" rtl="1"/>
                      <a:r>
                        <a:rPr lang="he-IL" dirty="0"/>
                        <a:t>כט</a:t>
                      </a:r>
                      <a:endParaRPr lang="en-US" dirty="0"/>
                    </a:p>
                  </a:txBody>
                  <a:tcPr/>
                </a:tc>
                <a:tc>
                  <a:txBody>
                    <a:bodyPr/>
                    <a:lstStyle/>
                    <a:p>
                      <a:pPr algn="ctr" rtl="1"/>
                      <a:r>
                        <a:rPr lang="he-IL" dirty="0"/>
                        <a:t>כח</a:t>
                      </a:r>
                      <a:endParaRPr lang="en-US" dirty="0"/>
                    </a:p>
                  </a:txBody>
                  <a:tcPr/>
                </a:tc>
                <a:tc>
                  <a:txBody>
                    <a:bodyPr/>
                    <a:lstStyle/>
                    <a:p>
                      <a:pPr algn="ctr" rtl="1"/>
                      <a:r>
                        <a:rPr lang="he-IL" dirty="0"/>
                        <a:t>כז</a:t>
                      </a:r>
                      <a:endParaRPr lang="en-US" dirty="0"/>
                    </a:p>
                  </a:txBody>
                  <a:tcPr/>
                </a:tc>
                <a:tc>
                  <a:txBody>
                    <a:bodyPr/>
                    <a:lstStyle/>
                    <a:p>
                      <a:pPr algn="ctr" rtl="1"/>
                      <a:r>
                        <a:rPr lang="he-IL" dirty="0"/>
                        <a:t>כו</a:t>
                      </a:r>
                      <a:endParaRPr lang="en-US" dirty="0"/>
                    </a:p>
                  </a:txBody>
                  <a:tcPr/>
                </a:tc>
                <a:tc>
                  <a:txBody>
                    <a:bodyPr/>
                    <a:lstStyle/>
                    <a:p>
                      <a:pPr algn="ctr" rtl="1"/>
                      <a:r>
                        <a:rPr lang="he-IL" dirty="0"/>
                        <a:t>כה</a:t>
                      </a:r>
                      <a:endParaRPr lang="en-US" dirty="0"/>
                    </a:p>
                  </a:txBody>
                  <a:tcPr/>
                </a:tc>
                <a:tc>
                  <a:txBody>
                    <a:bodyPr/>
                    <a:lstStyle/>
                    <a:p>
                      <a:pPr algn="ctr" rtl="1"/>
                      <a:r>
                        <a:rPr lang="he-IL" dirty="0"/>
                        <a:t>כד</a:t>
                      </a:r>
                      <a:endParaRPr lang="en-US" dirty="0"/>
                    </a:p>
                  </a:txBody>
                  <a:tcPr/>
                </a:tc>
                <a:tc>
                  <a:txBody>
                    <a:bodyPr/>
                    <a:lstStyle/>
                    <a:p>
                      <a:pPr algn="ctr" rtl="1"/>
                      <a:r>
                        <a:rPr lang="he-IL" dirty="0"/>
                        <a:t>כג</a:t>
                      </a:r>
                      <a:endParaRPr lang="en-US" dirty="0"/>
                    </a:p>
                  </a:txBody>
                  <a:tcPr/>
                </a:tc>
                <a:extLst>
                  <a:ext uri="{0D108BD9-81ED-4DB2-BD59-A6C34878D82A}">
                    <a16:rowId xmlns:a16="http://schemas.microsoft.com/office/drawing/2014/main" val="406261003"/>
                  </a:ext>
                </a:extLst>
              </a:tr>
              <a:tr h="370840">
                <a:tc>
                  <a:txBody>
                    <a:bodyPr/>
                    <a:lstStyle/>
                    <a:p>
                      <a:pPr algn="ctr" rtl="1"/>
                      <a:r>
                        <a:rPr lang="he-IL" dirty="0"/>
                        <a:t>סיון</a:t>
                      </a:r>
                      <a:endParaRPr lang="en-US" dirty="0"/>
                    </a:p>
                  </a:txBody>
                  <a:tcPr anchor="ctr"/>
                </a:tc>
                <a:tc>
                  <a:txBody>
                    <a:bodyPr/>
                    <a:lstStyle/>
                    <a:p>
                      <a:pPr algn="ctr" rtl="1"/>
                      <a:r>
                        <a:rPr lang="he-IL" dirty="0"/>
                        <a:t>ז</a:t>
                      </a:r>
                      <a:r>
                        <a:rPr lang="en-US" dirty="0"/>
                        <a:t> </a:t>
                      </a:r>
                      <a:r>
                        <a:rPr lang="he-IL" dirty="0"/>
                        <a:t>– מ"ת</a:t>
                      </a:r>
                      <a:endParaRPr lang="en-US" dirty="0"/>
                    </a:p>
                  </a:txBody>
                  <a:tcPr/>
                </a:tc>
                <a:tc>
                  <a:txBody>
                    <a:bodyPr/>
                    <a:lstStyle/>
                    <a:p>
                      <a:pPr algn="ctr" rtl="1"/>
                      <a:r>
                        <a:rPr lang="he-IL" dirty="0"/>
                        <a:t>ו</a:t>
                      </a:r>
                      <a:endParaRPr lang="en-US" dirty="0"/>
                    </a:p>
                  </a:txBody>
                  <a:tcPr/>
                </a:tc>
                <a:tc>
                  <a:txBody>
                    <a:bodyPr/>
                    <a:lstStyle/>
                    <a:p>
                      <a:pPr algn="ctr" rtl="1"/>
                      <a:r>
                        <a:rPr lang="he-IL" dirty="0"/>
                        <a:t>ה</a:t>
                      </a:r>
                      <a:endParaRPr lang="en-US" dirty="0"/>
                    </a:p>
                  </a:txBody>
                  <a:tcPr/>
                </a:tc>
                <a:tc>
                  <a:txBody>
                    <a:bodyPr/>
                    <a:lstStyle/>
                    <a:p>
                      <a:pPr algn="ctr" rtl="1"/>
                      <a:r>
                        <a:rPr lang="he-IL" dirty="0"/>
                        <a:t>ד</a:t>
                      </a:r>
                      <a:endParaRPr lang="en-US" dirty="0"/>
                    </a:p>
                  </a:txBody>
                  <a:tcPr/>
                </a:tc>
                <a:tc>
                  <a:txBody>
                    <a:bodyPr/>
                    <a:lstStyle/>
                    <a:p>
                      <a:pPr algn="ctr" rtl="1"/>
                      <a:r>
                        <a:rPr lang="he-IL" dirty="0"/>
                        <a:t>ג</a:t>
                      </a:r>
                      <a:endParaRPr lang="en-US" dirty="0"/>
                    </a:p>
                  </a:txBody>
                  <a:tcPr/>
                </a:tc>
                <a:tc>
                  <a:txBody>
                    <a:bodyPr/>
                    <a:lstStyle/>
                    <a:p>
                      <a:pPr algn="ctr" rtl="1"/>
                      <a:r>
                        <a:rPr lang="he-IL" dirty="0"/>
                        <a:t>ב</a:t>
                      </a:r>
                      <a:endParaRPr lang="en-US" dirty="0"/>
                    </a:p>
                  </a:txBody>
                  <a:tcPr/>
                </a:tc>
                <a:tc>
                  <a:txBody>
                    <a:bodyPr/>
                    <a:lstStyle/>
                    <a:p>
                      <a:pPr algn="ctr" rtl="1"/>
                      <a:r>
                        <a:rPr lang="he-IL" dirty="0"/>
                        <a:t>א</a:t>
                      </a:r>
                      <a:endParaRPr lang="en-US" dirty="0"/>
                    </a:p>
                  </a:txBody>
                  <a:tcPr/>
                </a:tc>
                <a:extLst>
                  <a:ext uri="{0D108BD9-81ED-4DB2-BD59-A6C34878D82A}">
                    <a16:rowId xmlns:a16="http://schemas.microsoft.com/office/drawing/2014/main" val="566932026"/>
                  </a:ext>
                </a:extLst>
              </a:tr>
            </a:tbl>
          </a:graphicData>
        </a:graphic>
      </p:graphicFrame>
    </p:spTree>
    <p:extLst>
      <p:ext uri="{BB962C8B-B14F-4D97-AF65-F5344CB8AC3E}">
        <p14:creationId xmlns:p14="http://schemas.microsoft.com/office/powerpoint/2010/main" val="218726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2686-9145-45AF-82C8-4F6212960E61}"/>
              </a:ext>
            </a:extLst>
          </p:cNvPr>
          <p:cNvSpPr>
            <a:spLocks noGrp="1"/>
          </p:cNvSpPr>
          <p:nvPr>
            <p:ph type="title"/>
          </p:nvPr>
        </p:nvSpPr>
        <p:spPr/>
        <p:txBody>
          <a:bodyPr/>
          <a:lstStyle/>
          <a:p>
            <a:r>
              <a:rPr lang="en-US" dirty="0" err="1"/>
              <a:t>Rabbanan’s</a:t>
            </a:r>
            <a:r>
              <a:rPr lang="en-US" dirty="0"/>
              <a:t> Calendar</a:t>
            </a:r>
          </a:p>
        </p:txBody>
      </p:sp>
      <p:sp>
        <p:nvSpPr>
          <p:cNvPr id="12" name="Text Placeholder 11">
            <a:extLst>
              <a:ext uri="{FF2B5EF4-FFF2-40B4-BE49-F238E27FC236}">
                <a16:creationId xmlns:a16="http://schemas.microsoft.com/office/drawing/2014/main" id="{FACA0C60-BEDF-47C3-B260-7B8AF9755E57}"/>
              </a:ext>
            </a:extLst>
          </p:cNvPr>
          <p:cNvSpPr>
            <a:spLocks noGrp="1"/>
          </p:cNvSpPr>
          <p:nvPr>
            <p:ph type="body" sz="half" idx="15"/>
          </p:nvPr>
        </p:nvSpPr>
        <p:spPr/>
        <p:txBody>
          <a:bodyPr/>
          <a:lstStyle/>
          <a:p>
            <a:pPr marL="285750" indent="-285750">
              <a:buFont typeface="Arial" panose="020B0604020202020204" pitchFamily="34" charset="0"/>
              <a:buChar char="•"/>
            </a:pPr>
            <a:r>
              <a:rPr lang="en-US" dirty="0"/>
              <a:t>We got the</a:t>
            </a:r>
            <a:r>
              <a:rPr lang="he-IL" dirty="0"/>
              <a:t> </a:t>
            </a:r>
            <a:r>
              <a:rPr lang="en-US" dirty="0"/>
              <a:t>instructions about getting the </a:t>
            </a:r>
            <a:r>
              <a:rPr lang="en-US" dirty="0" err="1"/>
              <a:t>maan</a:t>
            </a:r>
            <a:r>
              <a:rPr lang="en-US" dirty="0"/>
              <a:t> on the 15</a:t>
            </a:r>
            <a:r>
              <a:rPr lang="en-US" baseline="30000" dirty="0"/>
              <a:t>th</a:t>
            </a:r>
            <a:r>
              <a:rPr lang="en-US" dirty="0"/>
              <a:t> which was Shabbat. </a:t>
            </a:r>
          </a:p>
          <a:p>
            <a:pPr marL="285750" indent="-285750">
              <a:buFont typeface="Arial" panose="020B0604020202020204" pitchFamily="34" charset="0"/>
              <a:buChar char="•"/>
            </a:pPr>
            <a:r>
              <a:rPr lang="en-US" dirty="0"/>
              <a:t>Iyar was an extra day that year.</a:t>
            </a:r>
          </a:p>
          <a:p>
            <a:pPr marL="285750" indent="-285750">
              <a:buFont typeface="Arial" panose="020B0604020202020204" pitchFamily="34" charset="0"/>
              <a:buChar char="•"/>
            </a:pPr>
            <a:r>
              <a:rPr lang="en-US" dirty="0"/>
              <a:t>We got the Torah on Shabbat according to everyone. </a:t>
            </a:r>
          </a:p>
          <a:p>
            <a:pPr marL="285750" indent="-285750">
              <a:buFont typeface="Arial" panose="020B0604020202020204" pitchFamily="34" charset="0"/>
              <a:buChar char="•"/>
            </a:pPr>
            <a:r>
              <a:rPr lang="en-US" dirty="0"/>
              <a:t>We left </a:t>
            </a:r>
            <a:r>
              <a:rPr lang="en-US" dirty="0" err="1"/>
              <a:t>Mitztrayim</a:t>
            </a:r>
            <a:r>
              <a:rPr lang="en-US" dirty="0"/>
              <a:t> on Thursday.</a:t>
            </a:r>
            <a:endParaRPr lang="he-IL" dirty="0"/>
          </a:p>
          <a:p>
            <a:pPr marL="285750" indent="-285750">
              <a:buFont typeface="Arial" panose="020B0604020202020204" pitchFamily="34" charset="0"/>
              <a:buChar char="•"/>
            </a:pPr>
            <a:r>
              <a:rPr lang="en-US" dirty="0"/>
              <a:t>We got Torah on 6</a:t>
            </a:r>
            <a:r>
              <a:rPr lang="en-US" baseline="30000" dirty="0"/>
              <a:t>th</a:t>
            </a:r>
            <a:r>
              <a:rPr lang="en-US" dirty="0"/>
              <a:t> of Sivan.</a:t>
            </a:r>
          </a:p>
        </p:txBody>
      </p:sp>
      <p:sp>
        <p:nvSpPr>
          <p:cNvPr id="14" name="Text Placeholder 13">
            <a:extLst>
              <a:ext uri="{FF2B5EF4-FFF2-40B4-BE49-F238E27FC236}">
                <a16:creationId xmlns:a16="http://schemas.microsoft.com/office/drawing/2014/main" id="{3DE9E0A8-ECE9-470A-BAFD-0290C797309F}"/>
              </a:ext>
            </a:extLst>
          </p:cNvPr>
          <p:cNvSpPr>
            <a:spLocks noGrp="1"/>
          </p:cNvSpPr>
          <p:nvPr>
            <p:ph type="body" idx="1"/>
          </p:nvPr>
        </p:nvSpPr>
        <p:spPr/>
        <p:txBody>
          <a:bodyPr/>
          <a:lstStyle/>
          <a:p>
            <a:endParaRPr lang="en-US" dirty="0"/>
          </a:p>
        </p:txBody>
      </p:sp>
      <p:graphicFrame>
        <p:nvGraphicFramePr>
          <p:cNvPr id="22" name="Table 22">
            <a:extLst>
              <a:ext uri="{FF2B5EF4-FFF2-40B4-BE49-F238E27FC236}">
                <a16:creationId xmlns:a16="http://schemas.microsoft.com/office/drawing/2014/main" id="{8DFC09A9-0AF2-4893-8BCE-C74E0FBADD18}"/>
              </a:ext>
            </a:extLst>
          </p:cNvPr>
          <p:cNvGraphicFramePr>
            <a:graphicFrameLocks noGrp="1"/>
          </p:cNvGraphicFramePr>
          <p:nvPr>
            <p:extLst>
              <p:ext uri="{D42A27DB-BD31-4B8C-83A1-F6EECF244321}">
                <p14:modId xmlns:p14="http://schemas.microsoft.com/office/powerpoint/2010/main" val="165867394"/>
              </p:ext>
            </p:extLst>
          </p:nvPr>
        </p:nvGraphicFramePr>
        <p:xfrm>
          <a:off x="4234374" y="2336873"/>
          <a:ext cx="7741168" cy="3337560"/>
        </p:xfrm>
        <a:graphic>
          <a:graphicData uri="http://schemas.openxmlformats.org/drawingml/2006/table">
            <a:tbl>
              <a:tblPr firstRow="1" bandRow="1">
                <a:tableStyleId>{69CF1AB2-1976-4502-BF36-3FF5EA218861}</a:tableStyleId>
              </a:tblPr>
              <a:tblGrid>
                <a:gridCol w="967646">
                  <a:extLst>
                    <a:ext uri="{9D8B030D-6E8A-4147-A177-3AD203B41FA5}">
                      <a16:colId xmlns:a16="http://schemas.microsoft.com/office/drawing/2014/main" val="1659554440"/>
                    </a:ext>
                  </a:extLst>
                </a:gridCol>
                <a:gridCol w="967646">
                  <a:extLst>
                    <a:ext uri="{9D8B030D-6E8A-4147-A177-3AD203B41FA5}">
                      <a16:colId xmlns:a16="http://schemas.microsoft.com/office/drawing/2014/main" val="1092456193"/>
                    </a:ext>
                  </a:extLst>
                </a:gridCol>
                <a:gridCol w="967646">
                  <a:extLst>
                    <a:ext uri="{9D8B030D-6E8A-4147-A177-3AD203B41FA5}">
                      <a16:colId xmlns:a16="http://schemas.microsoft.com/office/drawing/2014/main" val="1495188465"/>
                    </a:ext>
                  </a:extLst>
                </a:gridCol>
                <a:gridCol w="967646">
                  <a:extLst>
                    <a:ext uri="{9D8B030D-6E8A-4147-A177-3AD203B41FA5}">
                      <a16:colId xmlns:a16="http://schemas.microsoft.com/office/drawing/2014/main" val="1735417311"/>
                    </a:ext>
                  </a:extLst>
                </a:gridCol>
                <a:gridCol w="967646">
                  <a:extLst>
                    <a:ext uri="{9D8B030D-6E8A-4147-A177-3AD203B41FA5}">
                      <a16:colId xmlns:a16="http://schemas.microsoft.com/office/drawing/2014/main" val="3675801692"/>
                    </a:ext>
                  </a:extLst>
                </a:gridCol>
                <a:gridCol w="967646">
                  <a:extLst>
                    <a:ext uri="{9D8B030D-6E8A-4147-A177-3AD203B41FA5}">
                      <a16:colId xmlns:a16="http://schemas.microsoft.com/office/drawing/2014/main" val="2213798188"/>
                    </a:ext>
                  </a:extLst>
                </a:gridCol>
                <a:gridCol w="967646">
                  <a:extLst>
                    <a:ext uri="{9D8B030D-6E8A-4147-A177-3AD203B41FA5}">
                      <a16:colId xmlns:a16="http://schemas.microsoft.com/office/drawing/2014/main" val="1981689345"/>
                    </a:ext>
                  </a:extLst>
                </a:gridCol>
                <a:gridCol w="967646">
                  <a:extLst>
                    <a:ext uri="{9D8B030D-6E8A-4147-A177-3AD203B41FA5}">
                      <a16:colId xmlns:a16="http://schemas.microsoft.com/office/drawing/2014/main" val="2745500986"/>
                    </a:ext>
                  </a:extLst>
                </a:gridCol>
              </a:tblGrid>
              <a:tr h="370840">
                <a:tc>
                  <a:txBody>
                    <a:bodyPr/>
                    <a:lstStyle/>
                    <a:p>
                      <a:pPr algn="r" rtl="1"/>
                      <a:endParaRPr lang="en-US" dirty="0"/>
                    </a:p>
                  </a:txBody>
                  <a:tcPr/>
                </a:tc>
                <a:tc>
                  <a:txBody>
                    <a:bodyPr/>
                    <a:lstStyle/>
                    <a:p>
                      <a:pPr algn="ctr" rtl="1"/>
                      <a:r>
                        <a:rPr lang="he-IL" dirty="0"/>
                        <a:t>שבת</a:t>
                      </a:r>
                      <a:endParaRPr lang="en-US" dirty="0"/>
                    </a:p>
                  </a:txBody>
                  <a:tcPr/>
                </a:tc>
                <a:tc>
                  <a:txBody>
                    <a:bodyPr/>
                    <a:lstStyle/>
                    <a:p>
                      <a:pPr algn="ctr" rtl="1"/>
                      <a:r>
                        <a:rPr lang="he-IL" dirty="0"/>
                        <a:t>ו'</a:t>
                      </a:r>
                      <a:endParaRPr lang="en-US" dirty="0"/>
                    </a:p>
                  </a:txBody>
                  <a:tcPr/>
                </a:tc>
                <a:tc>
                  <a:txBody>
                    <a:bodyPr/>
                    <a:lstStyle/>
                    <a:p>
                      <a:pPr algn="ctr" rtl="1"/>
                      <a:r>
                        <a:rPr lang="he-IL" dirty="0"/>
                        <a:t>ה'</a:t>
                      </a:r>
                      <a:endParaRPr lang="en-US" dirty="0"/>
                    </a:p>
                  </a:txBody>
                  <a:tcPr/>
                </a:tc>
                <a:tc>
                  <a:txBody>
                    <a:bodyPr/>
                    <a:lstStyle/>
                    <a:p>
                      <a:pPr algn="ctr" rtl="1"/>
                      <a:r>
                        <a:rPr lang="he-IL" dirty="0"/>
                        <a:t>ד'</a:t>
                      </a:r>
                      <a:endParaRPr lang="en-US" dirty="0"/>
                    </a:p>
                  </a:txBody>
                  <a:tcPr/>
                </a:tc>
                <a:tc>
                  <a:txBody>
                    <a:bodyPr/>
                    <a:lstStyle/>
                    <a:p>
                      <a:pPr algn="ctr" rtl="1"/>
                      <a:r>
                        <a:rPr lang="he-IL" dirty="0"/>
                        <a:t>ג'</a:t>
                      </a:r>
                      <a:endParaRPr lang="en-US" dirty="0"/>
                    </a:p>
                  </a:txBody>
                  <a:tcPr/>
                </a:tc>
                <a:tc>
                  <a:txBody>
                    <a:bodyPr/>
                    <a:lstStyle/>
                    <a:p>
                      <a:pPr algn="ctr" rtl="1"/>
                      <a:r>
                        <a:rPr lang="he-IL" dirty="0"/>
                        <a:t>ב'</a:t>
                      </a:r>
                      <a:endParaRPr lang="en-US" dirty="0"/>
                    </a:p>
                  </a:txBody>
                  <a:tcPr/>
                </a:tc>
                <a:tc>
                  <a:txBody>
                    <a:bodyPr/>
                    <a:lstStyle/>
                    <a:p>
                      <a:pPr algn="ctr" rtl="1"/>
                      <a:r>
                        <a:rPr lang="he-IL" dirty="0"/>
                        <a:t>א'</a:t>
                      </a:r>
                      <a:endParaRPr lang="en-US" dirty="0"/>
                    </a:p>
                  </a:txBody>
                  <a:tcPr/>
                </a:tc>
                <a:extLst>
                  <a:ext uri="{0D108BD9-81ED-4DB2-BD59-A6C34878D82A}">
                    <a16:rowId xmlns:a16="http://schemas.microsoft.com/office/drawing/2014/main" val="3726058289"/>
                  </a:ext>
                </a:extLst>
              </a:tr>
              <a:tr h="370840">
                <a:tc rowSpan="2">
                  <a:txBody>
                    <a:bodyPr/>
                    <a:lstStyle/>
                    <a:p>
                      <a:pPr algn="ctr" rtl="1"/>
                      <a:r>
                        <a:rPr lang="he-IL" dirty="0"/>
                        <a:t>ניסן</a:t>
                      </a:r>
                      <a:endParaRPr lang="en-US" dirty="0"/>
                    </a:p>
                  </a:txBody>
                  <a:tcPr anchor="ctr"/>
                </a:tc>
                <a:tc>
                  <a:txBody>
                    <a:bodyPr/>
                    <a:lstStyle/>
                    <a:p>
                      <a:pPr algn="ctr" rtl="1"/>
                      <a:r>
                        <a:rPr lang="he-IL" dirty="0"/>
                        <a:t>יז</a:t>
                      </a:r>
                      <a:endParaRPr lang="en-US" dirty="0"/>
                    </a:p>
                  </a:txBody>
                  <a:tcPr/>
                </a:tc>
                <a:tc>
                  <a:txBody>
                    <a:bodyPr/>
                    <a:lstStyle/>
                    <a:p>
                      <a:pPr algn="ctr" rtl="1"/>
                      <a:r>
                        <a:rPr lang="he-IL" sz="1800" dirty="0"/>
                        <a:t>טז</a:t>
                      </a:r>
                      <a:endParaRPr lang="en-US" sz="18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dirty="0"/>
                        <a:t>טו – </a:t>
                      </a:r>
                      <a:r>
                        <a:rPr lang="he-IL" sz="1600" dirty="0"/>
                        <a:t>יצ"מ</a:t>
                      </a:r>
                      <a:endParaRPr lang="en-US" sz="1600" dirty="0"/>
                    </a:p>
                  </a:txBody>
                  <a:tcPr/>
                </a:tc>
                <a:tc>
                  <a:txBody>
                    <a:bodyPr/>
                    <a:lstStyle/>
                    <a:p>
                      <a:pPr algn="ctr" rtl="1"/>
                      <a:r>
                        <a:rPr lang="he-IL" dirty="0"/>
                        <a:t>יד</a:t>
                      </a:r>
                      <a:endParaRPr lang="en-US" dirty="0"/>
                    </a:p>
                  </a:txBody>
                  <a:tcPr/>
                </a:tc>
                <a:tc>
                  <a:txBody>
                    <a:bodyPr/>
                    <a:lstStyle/>
                    <a:p>
                      <a:pPr algn="ctr" rtl="1"/>
                      <a:endParaRPr lang="en-US"/>
                    </a:p>
                  </a:txBody>
                  <a:tcPr/>
                </a:tc>
                <a:tc>
                  <a:txBody>
                    <a:bodyPr/>
                    <a:lstStyle/>
                    <a:p>
                      <a:pPr algn="ctr" rtl="1"/>
                      <a:endParaRPr lang="en-US"/>
                    </a:p>
                  </a:txBody>
                  <a:tcPr/>
                </a:tc>
                <a:tc>
                  <a:txBody>
                    <a:bodyPr/>
                    <a:lstStyle/>
                    <a:p>
                      <a:pPr algn="ctr" rtl="1"/>
                      <a:endParaRPr lang="en-US" dirty="0"/>
                    </a:p>
                  </a:txBody>
                  <a:tcPr/>
                </a:tc>
                <a:extLst>
                  <a:ext uri="{0D108BD9-81ED-4DB2-BD59-A6C34878D82A}">
                    <a16:rowId xmlns:a16="http://schemas.microsoft.com/office/drawing/2014/main" val="1264362733"/>
                  </a:ext>
                </a:extLst>
              </a:tr>
              <a:tr h="370840">
                <a:tc vMerge="1">
                  <a:txBody>
                    <a:bodyPr/>
                    <a:lstStyle/>
                    <a:p>
                      <a:pPr algn="r" rtl="1"/>
                      <a:endParaRPr lang="en-US" dirty="0"/>
                    </a:p>
                  </a:txBody>
                  <a:tcPr/>
                </a:tc>
                <a:tc>
                  <a:txBody>
                    <a:bodyPr/>
                    <a:lstStyle/>
                    <a:p>
                      <a:pPr algn="ctr" rtl="1"/>
                      <a:r>
                        <a:rPr lang="he-IL" dirty="0"/>
                        <a:t>כד</a:t>
                      </a:r>
                      <a:endParaRPr lang="en-US" dirty="0"/>
                    </a:p>
                  </a:txBody>
                  <a:tcPr/>
                </a:tc>
                <a:tc>
                  <a:txBody>
                    <a:bodyPr/>
                    <a:lstStyle/>
                    <a:p>
                      <a:pPr algn="ctr" rtl="1"/>
                      <a:r>
                        <a:rPr lang="he-IL" dirty="0"/>
                        <a:t>כג</a:t>
                      </a:r>
                      <a:endParaRPr lang="en-US" dirty="0"/>
                    </a:p>
                  </a:txBody>
                  <a:tcPr/>
                </a:tc>
                <a:tc>
                  <a:txBody>
                    <a:bodyPr/>
                    <a:lstStyle/>
                    <a:p>
                      <a:pPr algn="ctr" rtl="1"/>
                      <a:r>
                        <a:rPr lang="he-IL" dirty="0"/>
                        <a:t>כב</a:t>
                      </a:r>
                      <a:endParaRPr lang="en-US" dirty="0"/>
                    </a:p>
                  </a:txBody>
                  <a:tcPr/>
                </a:tc>
                <a:tc>
                  <a:txBody>
                    <a:bodyPr/>
                    <a:lstStyle/>
                    <a:p>
                      <a:pPr algn="ctr" rtl="1"/>
                      <a:r>
                        <a:rPr lang="he-IL" dirty="0"/>
                        <a:t>כא</a:t>
                      </a:r>
                      <a:endParaRPr lang="en-US" dirty="0"/>
                    </a:p>
                  </a:txBody>
                  <a:tcPr/>
                </a:tc>
                <a:tc>
                  <a:txBody>
                    <a:bodyPr/>
                    <a:lstStyle/>
                    <a:p>
                      <a:pPr algn="ctr" rtl="1"/>
                      <a:r>
                        <a:rPr lang="he-IL" dirty="0"/>
                        <a:t>כ</a:t>
                      </a:r>
                      <a:endParaRPr lang="en-US" dirty="0"/>
                    </a:p>
                  </a:txBody>
                  <a:tcPr/>
                </a:tc>
                <a:tc>
                  <a:txBody>
                    <a:bodyPr/>
                    <a:lstStyle/>
                    <a:p>
                      <a:pPr algn="ctr" rtl="1"/>
                      <a:r>
                        <a:rPr lang="he-IL" dirty="0"/>
                        <a:t>יט</a:t>
                      </a:r>
                      <a:endParaRPr lang="en-US" dirty="0"/>
                    </a:p>
                  </a:txBody>
                  <a:tcPr/>
                </a:tc>
                <a:tc>
                  <a:txBody>
                    <a:bodyPr/>
                    <a:lstStyle/>
                    <a:p>
                      <a:pPr algn="ctr" rtl="1"/>
                      <a:r>
                        <a:rPr lang="he-IL" dirty="0"/>
                        <a:t>יח</a:t>
                      </a:r>
                      <a:endParaRPr lang="en-US" dirty="0"/>
                    </a:p>
                  </a:txBody>
                  <a:tcPr/>
                </a:tc>
                <a:extLst>
                  <a:ext uri="{0D108BD9-81ED-4DB2-BD59-A6C34878D82A}">
                    <a16:rowId xmlns:a16="http://schemas.microsoft.com/office/drawing/2014/main" val="1945014046"/>
                  </a:ext>
                </a:extLst>
              </a:tr>
              <a:tr h="370840">
                <a:tc rowSpan="5">
                  <a:txBody>
                    <a:bodyPr/>
                    <a:lstStyle/>
                    <a:p>
                      <a:pPr algn="ctr" rtl="1"/>
                      <a:r>
                        <a:rPr lang="he-IL" dirty="0"/>
                        <a:t>אייר</a:t>
                      </a:r>
                      <a:endParaRPr lang="en-US" dirty="0"/>
                    </a:p>
                  </a:txBody>
                  <a:tcPr anchor="ctr"/>
                </a:tc>
                <a:tc>
                  <a:txBody>
                    <a:bodyPr/>
                    <a:lstStyle/>
                    <a:p>
                      <a:pPr algn="ctr" rtl="1"/>
                      <a:r>
                        <a:rPr lang="he-IL" dirty="0"/>
                        <a:t>א</a:t>
                      </a:r>
                      <a:endParaRPr lang="en-US" dirty="0"/>
                    </a:p>
                  </a:txBody>
                  <a:tcPr/>
                </a:tc>
                <a:tc>
                  <a:txBody>
                    <a:bodyPr/>
                    <a:lstStyle/>
                    <a:p>
                      <a:pPr algn="ctr" rtl="1"/>
                      <a:r>
                        <a:rPr lang="he-IL" dirty="0"/>
                        <a:t>ל</a:t>
                      </a:r>
                      <a:endParaRPr lang="en-US" dirty="0"/>
                    </a:p>
                  </a:txBody>
                  <a:tcPr/>
                </a:tc>
                <a:tc>
                  <a:txBody>
                    <a:bodyPr/>
                    <a:lstStyle/>
                    <a:p>
                      <a:pPr algn="ctr" rtl="1"/>
                      <a:r>
                        <a:rPr lang="he-IL" dirty="0"/>
                        <a:t>כט</a:t>
                      </a:r>
                      <a:endParaRPr lang="en-US" dirty="0"/>
                    </a:p>
                  </a:txBody>
                  <a:tcPr/>
                </a:tc>
                <a:tc>
                  <a:txBody>
                    <a:bodyPr/>
                    <a:lstStyle/>
                    <a:p>
                      <a:pPr algn="ctr" rtl="1"/>
                      <a:r>
                        <a:rPr lang="he-IL" dirty="0"/>
                        <a:t>כח</a:t>
                      </a:r>
                      <a:endParaRPr lang="en-US" dirty="0"/>
                    </a:p>
                  </a:txBody>
                  <a:tcPr/>
                </a:tc>
                <a:tc>
                  <a:txBody>
                    <a:bodyPr/>
                    <a:lstStyle/>
                    <a:p>
                      <a:pPr algn="ctr" rtl="1"/>
                      <a:r>
                        <a:rPr lang="he-IL" dirty="0"/>
                        <a:t>כז</a:t>
                      </a:r>
                      <a:endParaRPr lang="en-US" dirty="0"/>
                    </a:p>
                  </a:txBody>
                  <a:tcPr/>
                </a:tc>
                <a:tc>
                  <a:txBody>
                    <a:bodyPr/>
                    <a:lstStyle/>
                    <a:p>
                      <a:pPr algn="ctr" rtl="1"/>
                      <a:r>
                        <a:rPr lang="he-IL" dirty="0"/>
                        <a:t>כו</a:t>
                      </a:r>
                      <a:endParaRPr lang="en-US" dirty="0"/>
                    </a:p>
                  </a:txBody>
                  <a:tcPr/>
                </a:tc>
                <a:tc>
                  <a:txBody>
                    <a:bodyPr/>
                    <a:lstStyle/>
                    <a:p>
                      <a:pPr algn="ctr" rtl="1"/>
                      <a:r>
                        <a:rPr lang="he-IL" dirty="0"/>
                        <a:t>כה</a:t>
                      </a:r>
                      <a:endParaRPr lang="en-US" dirty="0"/>
                    </a:p>
                  </a:txBody>
                  <a:tcPr/>
                </a:tc>
                <a:extLst>
                  <a:ext uri="{0D108BD9-81ED-4DB2-BD59-A6C34878D82A}">
                    <a16:rowId xmlns:a16="http://schemas.microsoft.com/office/drawing/2014/main" val="2994424476"/>
                  </a:ext>
                </a:extLst>
              </a:tr>
              <a:tr h="370840">
                <a:tc vMerge="1">
                  <a:txBody>
                    <a:bodyPr/>
                    <a:lstStyle/>
                    <a:p>
                      <a:pPr algn="r" rtl="1"/>
                      <a:endParaRPr lang="en-US" dirty="0"/>
                    </a:p>
                  </a:txBody>
                  <a:tcPr/>
                </a:tc>
                <a:tc>
                  <a:txBody>
                    <a:bodyPr/>
                    <a:lstStyle/>
                    <a:p>
                      <a:pPr algn="ctr" rtl="1"/>
                      <a:r>
                        <a:rPr lang="he-IL" dirty="0"/>
                        <a:t>ח</a:t>
                      </a:r>
                      <a:endParaRPr lang="en-US" dirty="0"/>
                    </a:p>
                  </a:txBody>
                  <a:tcPr/>
                </a:tc>
                <a:tc>
                  <a:txBody>
                    <a:bodyPr/>
                    <a:lstStyle/>
                    <a:p>
                      <a:pPr algn="ctr" rtl="1"/>
                      <a:r>
                        <a:rPr lang="he-IL" dirty="0"/>
                        <a:t>ז</a:t>
                      </a:r>
                      <a:endParaRPr lang="en-US" dirty="0"/>
                    </a:p>
                  </a:txBody>
                  <a:tcPr/>
                </a:tc>
                <a:tc>
                  <a:txBody>
                    <a:bodyPr/>
                    <a:lstStyle/>
                    <a:p>
                      <a:pPr algn="ctr" rtl="1"/>
                      <a:r>
                        <a:rPr lang="he-IL" dirty="0"/>
                        <a:t>ו</a:t>
                      </a:r>
                      <a:endParaRPr lang="en-US" dirty="0"/>
                    </a:p>
                  </a:txBody>
                  <a:tcPr/>
                </a:tc>
                <a:tc>
                  <a:txBody>
                    <a:bodyPr/>
                    <a:lstStyle/>
                    <a:p>
                      <a:pPr algn="ctr" rtl="1"/>
                      <a:r>
                        <a:rPr lang="he-IL" dirty="0"/>
                        <a:t>ה</a:t>
                      </a:r>
                      <a:endParaRPr lang="en-US" dirty="0"/>
                    </a:p>
                  </a:txBody>
                  <a:tcPr/>
                </a:tc>
                <a:tc>
                  <a:txBody>
                    <a:bodyPr/>
                    <a:lstStyle/>
                    <a:p>
                      <a:pPr algn="ctr" rtl="1"/>
                      <a:r>
                        <a:rPr lang="he-IL" dirty="0"/>
                        <a:t>ד</a:t>
                      </a:r>
                      <a:endParaRPr lang="en-US" dirty="0"/>
                    </a:p>
                  </a:txBody>
                  <a:tcPr/>
                </a:tc>
                <a:tc>
                  <a:txBody>
                    <a:bodyPr/>
                    <a:lstStyle/>
                    <a:p>
                      <a:pPr algn="ctr" rtl="1"/>
                      <a:r>
                        <a:rPr lang="he-IL" dirty="0"/>
                        <a:t>ג</a:t>
                      </a:r>
                      <a:endParaRPr lang="en-US" dirty="0"/>
                    </a:p>
                  </a:txBody>
                  <a:tcPr/>
                </a:tc>
                <a:tc>
                  <a:txBody>
                    <a:bodyPr/>
                    <a:lstStyle/>
                    <a:p>
                      <a:pPr algn="ctr" rtl="1"/>
                      <a:r>
                        <a:rPr lang="he-IL" dirty="0"/>
                        <a:t>ב</a:t>
                      </a:r>
                      <a:endParaRPr lang="en-US" dirty="0"/>
                    </a:p>
                  </a:txBody>
                  <a:tcPr/>
                </a:tc>
                <a:extLst>
                  <a:ext uri="{0D108BD9-81ED-4DB2-BD59-A6C34878D82A}">
                    <a16:rowId xmlns:a16="http://schemas.microsoft.com/office/drawing/2014/main" val="3960742517"/>
                  </a:ext>
                </a:extLst>
              </a:tr>
              <a:tr h="370840">
                <a:tc vMerge="1">
                  <a:txBody>
                    <a:bodyPr/>
                    <a:lstStyle/>
                    <a:p>
                      <a:pPr algn="r" rtl="1"/>
                      <a:endParaRPr lang="en-US" dirty="0"/>
                    </a:p>
                  </a:txBody>
                  <a:tcPr/>
                </a:tc>
                <a:tc>
                  <a:txBody>
                    <a:bodyPr/>
                    <a:lstStyle/>
                    <a:p>
                      <a:pPr algn="ctr" rtl="1"/>
                      <a:r>
                        <a:rPr lang="he-IL" dirty="0"/>
                        <a:t>טו</a:t>
                      </a:r>
                      <a:r>
                        <a:rPr lang="en-US" dirty="0"/>
                        <a:t> </a:t>
                      </a:r>
                      <a:r>
                        <a:rPr lang="he-IL" dirty="0"/>
                        <a:t>- סין</a:t>
                      </a:r>
                      <a:endParaRPr lang="en-US" dirty="0"/>
                    </a:p>
                  </a:txBody>
                  <a:tcPr/>
                </a:tc>
                <a:tc>
                  <a:txBody>
                    <a:bodyPr/>
                    <a:lstStyle/>
                    <a:p>
                      <a:pPr algn="ctr" rtl="1"/>
                      <a:r>
                        <a:rPr lang="he-IL" dirty="0"/>
                        <a:t>יד</a:t>
                      </a:r>
                      <a:endParaRPr lang="en-US" dirty="0"/>
                    </a:p>
                  </a:txBody>
                  <a:tcPr/>
                </a:tc>
                <a:tc>
                  <a:txBody>
                    <a:bodyPr/>
                    <a:lstStyle/>
                    <a:p>
                      <a:pPr algn="ctr" rtl="1"/>
                      <a:r>
                        <a:rPr lang="he-IL" dirty="0"/>
                        <a:t>יג</a:t>
                      </a:r>
                      <a:endParaRPr lang="en-US" dirty="0"/>
                    </a:p>
                  </a:txBody>
                  <a:tcPr/>
                </a:tc>
                <a:tc>
                  <a:txBody>
                    <a:bodyPr/>
                    <a:lstStyle/>
                    <a:p>
                      <a:pPr algn="ctr" rtl="1"/>
                      <a:r>
                        <a:rPr lang="he-IL" dirty="0"/>
                        <a:t>יב</a:t>
                      </a:r>
                      <a:endParaRPr lang="en-US" dirty="0"/>
                    </a:p>
                  </a:txBody>
                  <a:tcPr/>
                </a:tc>
                <a:tc>
                  <a:txBody>
                    <a:bodyPr/>
                    <a:lstStyle/>
                    <a:p>
                      <a:pPr algn="ctr" rtl="1"/>
                      <a:r>
                        <a:rPr lang="he-IL" dirty="0"/>
                        <a:t>יא</a:t>
                      </a:r>
                      <a:endParaRPr lang="en-US" dirty="0"/>
                    </a:p>
                  </a:txBody>
                  <a:tcPr/>
                </a:tc>
                <a:tc>
                  <a:txBody>
                    <a:bodyPr/>
                    <a:lstStyle/>
                    <a:p>
                      <a:pPr algn="ctr" rtl="1"/>
                      <a:r>
                        <a:rPr lang="he-IL" dirty="0"/>
                        <a:t>י</a:t>
                      </a:r>
                      <a:endParaRPr lang="en-US" dirty="0"/>
                    </a:p>
                  </a:txBody>
                  <a:tcPr/>
                </a:tc>
                <a:tc>
                  <a:txBody>
                    <a:bodyPr/>
                    <a:lstStyle/>
                    <a:p>
                      <a:pPr algn="ctr" rtl="1"/>
                      <a:r>
                        <a:rPr lang="he-IL" dirty="0"/>
                        <a:t>ט</a:t>
                      </a:r>
                      <a:endParaRPr lang="en-US" dirty="0"/>
                    </a:p>
                  </a:txBody>
                  <a:tcPr/>
                </a:tc>
                <a:extLst>
                  <a:ext uri="{0D108BD9-81ED-4DB2-BD59-A6C34878D82A}">
                    <a16:rowId xmlns:a16="http://schemas.microsoft.com/office/drawing/2014/main" val="1185566838"/>
                  </a:ext>
                </a:extLst>
              </a:tr>
              <a:tr h="370840">
                <a:tc vMerge="1">
                  <a:txBody>
                    <a:bodyPr/>
                    <a:lstStyle/>
                    <a:p>
                      <a:pPr algn="r" rtl="1"/>
                      <a:endParaRPr lang="en-US" dirty="0"/>
                    </a:p>
                  </a:txBody>
                  <a:tcPr/>
                </a:tc>
                <a:tc>
                  <a:txBody>
                    <a:bodyPr/>
                    <a:lstStyle/>
                    <a:p>
                      <a:pPr algn="ctr" rtl="1"/>
                      <a:r>
                        <a:rPr lang="he-IL" dirty="0"/>
                        <a:t>כב</a:t>
                      </a:r>
                      <a:endParaRPr lang="en-US" dirty="0"/>
                    </a:p>
                  </a:txBody>
                  <a:tcPr/>
                </a:tc>
                <a:tc>
                  <a:txBody>
                    <a:bodyPr/>
                    <a:lstStyle/>
                    <a:p>
                      <a:pPr algn="ctr" rtl="1"/>
                      <a:r>
                        <a:rPr lang="he-IL" dirty="0"/>
                        <a:t>כא</a:t>
                      </a:r>
                      <a:endParaRPr lang="en-US" dirty="0"/>
                    </a:p>
                  </a:txBody>
                  <a:tcPr/>
                </a:tc>
                <a:tc>
                  <a:txBody>
                    <a:bodyPr/>
                    <a:lstStyle/>
                    <a:p>
                      <a:pPr algn="ctr" rtl="1"/>
                      <a:r>
                        <a:rPr lang="he-IL" dirty="0"/>
                        <a:t>כ</a:t>
                      </a:r>
                      <a:endParaRPr lang="en-US" dirty="0"/>
                    </a:p>
                  </a:txBody>
                  <a:tcPr/>
                </a:tc>
                <a:tc>
                  <a:txBody>
                    <a:bodyPr/>
                    <a:lstStyle/>
                    <a:p>
                      <a:pPr algn="ctr" rtl="1"/>
                      <a:r>
                        <a:rPr lang="he-IL" dirty="0"/>
                        <a:t>יט</a:t>
                      </a:r>
                      <a:endParaRPr lang="en-US" dirty="0"/>
                    </a:p>
                  </a:txBody>
                  <a:tcPr/>
                </a:tc>
                <a:tc>
                  <a:txBody>
                    <a:bodyPr/>
                    <a:lstStyle/>
                    <a:p>
                      <a:pPr algn="ctr" rtl="1"/>
                      <a:r>
                        <a:rPr lang="he-IL" dirty="0"/>
                        <a:t>יח</a:t>
                      </a:r>
                      <a:endParaRPr lang="en-US" dirty="0"/>
                    </a:p>
                  </a:txBody>
                  <a:tcPr/>
                </a:tc>
                <a:tc>
                  <a:txBody>
                    <a:bodyPr/>
                    <a:lstStyle/>
                    <a:p>
                      <a:pPr algn="ctr" rtl="1"/>
                      <a:r>
                        <a:rPr lang="he-IL" dirty="0"/>
                        <a:t>יז</a:t>
                      </a:r>
                      <a:endParaRPr lang="en-US" dirty="0"/>
                    </a:p>
                  </a:txBody>
                  <a:tcPr/>
                </a:tc>
                <a:tc>
                  <a:txBody>
                    <a:bodyPr/>
                    <a:lstStyle/>
                    <a:p>
                      <a:pPr algn="ctr" rtl="1"/>
                      <a:r>
                        <a:rPr lang="he-IL" dirty="0"/>
                        <a:t>טז - מן</a:t>
                      </a:r>
                      <a:endParaRPr lang="en-US" dirty="0"/>
                    </a:p>
                  </a:txBody>
                  <a:tcPr/>
                </a:tc>
                <a:extLst>
                  <a:ext uri="{0D108BD9-81ED-4DB2-BD59-A6C34878D82A}">
                    <a16:rowId xmlns:a16="http://schemas.microsoft.com/office/drawing/2014/main" val="1240405780"/>
                  </a:ext>
                </a:extLst>
              </a:tr>
              <a:tr h="370840">
                <a:tc vMerge="1">
                  <a:txBody>
                    <a:bodyPr/>
                    <a:lstStyle/>
                    <a:p>
                      <a:pPr algn="r" rtl="1"/>
                      <a:endParaRPr lang="en-US" dirty="0"/>
                    </a:p>
                  </a:txBody>
                  <a:tcPr/>
                </a:tc>
                <a:tc>
                  <a:txBody>
                    <a:bodyPr/>
                    <a:lstStyle/>
                    <a:p>
                      <a:pPr algn="ctr" rtl="1"/>
                      <a:r>
                        <a:rPr lang="he-IL" dirty="0"/>
                        <a:t>כט</a:t>
                      </a:r>
                      <a:endParaRPr lang="en-US" dirty="0"/>
                    </a:p>
                  </a:txBody>
                  <a:tcPr/>
                </a:tc>
                <a:tc>
                  <a:txBody>
                    <a:bodyPr/>
                    <a:lstStyle/>
                    <a:p>
                      <a:pPr algn="ctr" rtl="1"/>
                      <a:r>
                        <a:rPr lang="he-IL" dirty="0"/>
                        <a:t>כח</a:t>
                      </a:r>
                      <a:endParaRPr lang="en-US" dirty="0"/>
                    </a:p>
                  </a:txBody>
                  <a:tcPr/>
                </a:tc>
                <a:tc>
                  <a:txBody>
                    <a:bodyPr/>
                    <a:lstStyle/>
                    <a:p>
                      <a:pPr algn="ctr" rtl="1"/>
                      <a:r>
                        <a:rPr lang="he-IL" dirty="0"/>
                        <a:t>כז</a:t>
                      </a:r>
                      <a:endParaRPr lang="en-US" dirty="0"/>
                    </a:p>
                  </a:txBody>
                  <a:tcPr/>
                </a:tc>
                <a:tc>
                  <a:txBody>
                    <a:bodyPr/>
                    <a:lstStyle/>
                    <a:p>
                      <a:pPr algn="ctr" rtl="1"/>
                      <a:r>
                        <a:rPr lang="he-IL" dirty="0"/>
                        <a:t>כו</a:t>
                      </a:r>
                      <a:endParaRPr lang="en-US" dirty="0"/>
                    </a:p>
                  </a:txBody>
                  <a:tcPr/>
                </a:tc>
                <a:tc>
                  <a:txBody>
                    <a:bodyPr/>
                    <a:lstStyle/>
                    <a:p>
                      <a:pPr algn="ctr" rtl="1"/>
                      <a:r>
                        <a:rPr lang="he-IL" dirty="0"/>
                        <a:t>כה</a:t>
                      </a:r>
                      <a:endParaRPr lang="en-US" dirty="0"/>
                    </a:p>
                  </a:txBody>
                  <a:tcPr/>
                </a:tc>
                <a:tc>
                  <a:txBody>
                    <a:bodyPr/>
                    <a:lstStyle/>
                    <a:p>
                      <a:pPr algn="ctr" rtl="1"/>
                      <a:r>
                        <a:rPr lang="he-IL" dirty="0"/>
                        <a:t>כד</a:t>
                      </a:r>
                      <a:endParaRPr lang="en-US" dirty="0"/>
                    </a:p>
                  </a:txBody>
                  <a:tcPr/>
                </a:tc>
                <a:tc>
                  <a:txBody>
                    <a:bodyPr/>
                    <a:lstStyle/>
                    <a:p>
                      <a:pPr algn="ctr" rtl="1"/>
                      <a:r>
                        <a:rPr lang="he-IL" dirty="0"/>
                        <a:t>כג</a:t>
                      </a:r>
                      <a:endParaRPr lang="en-US" dirty="0"/>
                    </a:p>
                  </a:txBody>
                  <a:tcPr/>
                </a:tc>
                <a:extLst>
                  <a:ext uri="{0D108BD9-81ED-4DB2-BD59-A6C34878D82A}">
                    <a16:rowId xmlns:a16="http://schemas.microsoft.com/office/drawing/2014/main" val="406261003"/>
                  </a:ext>
                </a:extLst>
              </a:tr>
              <a:tr h="370840">
                <a:tc>
                  <a:txBody>
                    <a:bodyPr/>
                    <a:lstStyle/>
                    <a:p>
                      <a:pPr algn="ctr" rtl="1"/>
                      <a:r>
                        <a:rPr lang="he-IL" dirty="0"/>
                        <a:t>סיון</a:t>
                      </a:r>
                      <a:endParaRPr lang="en-US" dirty="0"/>
                    </a:p>
                  </a:txBody>
                  <a:tcPr anchor="ctr"/>
                </a:tc>
                <a:tc>
                  <a:txBody>
                    <a:bodyPr/>
                    <a:lstStyle/>
                    <a:p>
                      <a:pPr algn="ctr" rtl="1"/>
                      <a:r>
                        <a:rPr lang="he-IL" dirty="0"/>
                        <a:t>ו – מ"ת</a:t>
                      </a:r>
                      <a:endParaRPr lang="en-US" dirty="0"/>
                    </a:p>
                  </a:txBody>
                  <a:tcPr/>
                </a:tc>
                <a:tc>
                  <a:txBody>
                    <a:bodyPr/>
                    <a:lstStyle/>
                    <a:p>
                      <a:pPr algn="ctr" rtl="1"/>
                      <a:r>
                        <a:rPr lang="he-IL" dirty="0"/>
                        <a:t>ה</a:t>
                      </a:r>
                      <a:endParaRPr lang="en-US" dirty="0"/>
                    </a:p>
                  </a:txBody>
                  <a:tcPr/>
                </a:tc>
                <a:tc>
                  <a:txBody>
                    <a:bodyPr/>
                    <a:lstStyle/>
                    <a:p>
                      <a:pPr algn="ctr" rtl="1"/>
                      <a:r>
                        <a:rPr lang="he-IL" dirty="0"/>
                        <a:t>ד</a:t>
                      </a:r>
                      <a:endParaRPr lang="en-US" dirty="0"/>
                    </a:p>
                  </a:txBody>
                  <a:tcPr/>
                </a:tc>
                <a:tc>
                  <a:txBody>
                    <a:bodyPr/>
                    <a:lstStyle/>
                    <a:p>
                      <a:pPr algn="ctr" rtl="1"/>
                      <a:r>
                        <a:rPr lang="he-IL" dirty="0"/>
                        <a:t>ג</a:t>
                      </a:r>
                      <a:endParaRPr lang="en-US" dirty="0"/>
                    </a:p>
                  </a:txBody>
                  <a:tcPr/>
                </a:tc>
                <a:tc>
                  <a:txBody>
                    <a:bodyPr/>
                    <a:lstStyle/>
                    <a:p>
                      <a:pPr algn="ctr" rtl="1"/>
                      <a:r>
                        <a:rPr lang="he-IL" dirty="0"/>
                        <a:t>ב</a:t>
                      </a:r>
                      <a:endParaRPr lang="en-US" dirty="0"/>
                    </a:p>
                  </a:txBody>
                  <a:tcPr/>
                </a:tc>
                <a:tc>
                  <a:txBody>
                    <a:bodyPr/>
                    <a:lstStyle/>
                    <a:p>
                      <a:pPr algn="ctr" rtl="1"/>
                      <a:r>
                        <a:rPr lang="he-IL" dirty="0"/>
                        <a:t>א</a:t>
                      </a:r>
                      <a:endParaRPr lang="en-US" dirty="0"/>
                    </a:p>
                  </a:txBody>
                  <a:tcPr/>
                </a:tc>
                <a:tc>
                  <a:txBody>
                    <a:bodyPr/>
                    <a:lstStyle/>
                    <a:p>
                      <a:pPr algn="ctr" rtl="1"/>
                      <a:r>
                        <a:rPr lang="he-IL" dirty="0"/>
                        <a:t>ל</a:t>
                      </a:r>
                      <a:endParaRPr lang="en-US" dirty="0"/>
                    </a:p>
                  </a:txBody>
                  <a:tcPr/>
                </a:tc>
                <a:extLst>
                  <a:ext uri="{0D108BD9-81ED-4DB2-BD59-A6C34878D82A}">
                    <a16:rowId xmlns:a16="http://schemas.microsoft.com/office/drawing/2014/main" val="566932026"/>
                  </a:ext>
                </a:extLst>
              </a:tr>
            </a:tbl>
          </a:graphicData>
        </a:graphic>
      </p:graphicFrame>
    </p:spTree>
    <p:extLst>
      <p:ext uri="{BB962C8B-B14F-4D97-AF65-F5344CB8AC3E}">
        <p14:creationId xmlns:p14="http://schemas.microsoft.com/office/powerpoint/2010/main" val="125988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B9D5C-26EF-467F-A104-AB74DFD6B12A}"/>
              </a:ext>
            </a:extLst>
          </p:cNvPr>
          <p:cNvSpPr>
            <a:spLocks noGrp="1"/>
          </p:cNvSpPr>
          <p:nvPr>
            <p:ph type="title"/>
          </p:nvPr>
        </p:nvSpPr>
        <p:spPr/>
        <p:txBody>
          <a:bodyPr>
            <a:normAutofit/>
          </a:bodyPr>
          <a:lstStyle/>
          <a:p>
            <a:pPr algn="r" rtl="1"/>
            <a:r>
              <a:rPr lang="he-IL" dirty="0"/>
              <a:t>טור אורח חיים הלכות שבת סימן רצב</a:t>
            </a:r>
            <a:br>
              <a:rPr lang="he-IL" dirty="0"/>
            </a:br>
            <a:r>
              <a:rPr lang="he-IL" dirty="0"/>
              <a:t>מה שתקנו בשבת ג' ענייני תפלות אתה קדשת ישמח משה אתה אחד ובי"ט לא תקנו אלא אחת אתה בחרתנו מפני שאלו ג' תפלות תקנום כנגד ג' שבתות אתה קדשת כנגד שבת בראשית כמו שמוכיח מתוכו ישמח משה כנגד שבת של מתן תורה דלכולי עלמא בשבת ניתנה תורה ואתה אחד כנגד שבת של עתיד</a:t>
            </a:r>
            <a:endParaRPr lang="en-US" dirty="0"/>
          </a:p>
        </p:txBody>
      </p:sp>
      <p:sp>
        <p:nvSpPr>
          <p:cNvPr id="4" name="Text Placeholder 3">
            <a:extLst>
              <a:ext uri="{FF2B5EF4-FFF2-40B4-BE49-F238E27FC236}">
                <a16:creationId xmlns:a16="http://schemas.microsoft.com/office/drawing/2014/main" id="{EAC23D90-16E1-476A-8584-C316EAD08F6B}"/>
              </a:ext>
            </a:extLst>
          </p:cNvPr>
          <p:cNvSpPr>
            <a:spLocks noGrp="1"/>
          </p:cNvSpPr>
          <p:nvPr>
            <p:ph type="body" sz="half" idx="2"/>
          </p:nvPr>
        </p:nvSpPr>
        <p:spPr/>
        <p:txBody>
          <a:bodyPr>
            <a:normAutofit/>
          </a:bodyPr>
          <a:lstStyle/>
          <a:p>
            <a:pPr algn="ctr"/>
            <a:r>
              <a:rPr lang="en-US" sz="4800" dirty="0"/>
              <a:t>First Steps</a:t>
            </a:r>
          </a:p>
        </p:txBody>
      </p:sp>
    </p:spTree>
    <p:extLst>
      <p:ext uri="{BB962C8B-B14F-4D97-AF65-F5344CB8AC3E}">
        <p14:creationId xmlns:p14="http://schemas.microsoft.com/office/powerpoint/2010/main" val="1526899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B9D5C-26EF-467F-A104-AB74DFD6B12A}"/>
              </a:ext>
            </a:extLst>
          </p:cNvPr>
          <p:cNvSpPr>
            <a:spLocks noGrp="1"/>
          </p:cNvSpPr>
          <p:nvPr>
            <p:ph type="title"/>
          </p:nvPr>
        </p:nvSpPr>
        <p:spPr/>
        <p:txBody>
          <a:bodyPr>
            <a:normAutofit fontScale="90000"/>
          </a:bodyPr>
          <a:lstStyle/>
          <a:p>
            <a:pPr algn="r"/>
            <a:r>
              <a:rPr lang="he-IL" dirty="0"/>
              <a:t>מגן אברהם סימן תצד</a:t>
            </a:r>
            <a:br>
              <a:rPr lang="he-IL" dirty="0"/>
            </a:br>
            <a:r>
              <a:rPr lang="he-IL" dirty="0"/>
              <a:t>קשה לי היאך אנו אומרים בשבועות יום מתן תורתינו הלא קי"ל כר"י דאמר בז' בסיון נתנה תורה דהא קי"ל דבעי לפרושי ו' עונות</a:t>
            </a:r>
            <a:br>
              <a:rPr lang="he-IL" dirty="0"/>
            </a:br>
            <a:r>
              <a:rPr lang="he-IL" dirty="0"/>
              <a:t>ומה שקשה עוד דהתורה ניתנה ביום נ"א לספיר' דהא יצאו ממצרים ביום ה' והתורה ניתנה בשבת כבר תי' הי"מ דבא לרמוז לנו י"ט שני של גליות ואפשר דהיינו דקאמר יום א' הוסיף משה מדעתו</a:t>
            </a:r>
            <a:endParaRPr lang="en-US" dirty="0"/>
          </a:p>
        </p:txBody>
      </p:sp>
      <p:sp>
        <p:nvSpPr>
          <p:cNvPr id="4" name="Text Placeholder 3">
            <a:extLst>
              <a:ext uri="{FF2B5EF4-FFF2-40B4-BE49-F238E27FC236}">
                <a16:creationId xmlns:a16="http://schemas.microsoft.com/office/drawing/2014/main" id="{EAC23D90-16E1-476A-8584-C316EAD08F6B}"/>
              </a:ext>
            </a:extLst>
          </p:cNvPr>
          <p:cNvSpPr>
            <a:spLocks noGrp="1"/>
          </p:cNvSpPr>
          <p:nvPr>
            <p:ph type="body" sz="half" idx="2"/>
          </p:nvPr>
        </p:nvSpPr>
        <p:spPr/>
        <p:txBody>
          <a:bodyPr>
            <a:normAutofit/>
          </a:bodyPr>
          <a:lstStyle/>
          <a:p>
            <a:pPr algn="ctr"/>
            <a:r>
              <a:rPr lang="en-US" sz="4800" dirty="0"/>
              <a:t>First Steps</a:t>
            </a:r>
          </a:p>
        </p:txBody>
      </p:sp>
    </p:spTree>
    <p:extLst>
      <p:ext uri="{BB962C8B-B14F-4D97-AF65-F5344CB8AC3E}">
        <p14:creationId xmlns:p14="http://schemas.microsoft.com/office/powerpoint/2010/main" val="3004503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2686-9145-45AF-82C8-4F6212960E61}"/>
              </a:ext>
            </a:extLst>
          </p:cNvPr>
          <p:cNvSpPr>
            <a:spLocks noGrp="1"/>
          </p:cNvSpPr>
          <p:nvPr>
            <p:ph type="title"/>
          </p:nvPr>
        </p:nvSpPr>
        <p:spPr/>
        <p:txBody>
          <a:bodyPr/>
          <a:lstStyle/>
          <a:p>
            <a:r>
              <a:rPr lang="en-US" dirty="0"/>
              <a:t>Common </a:t>
            </a:r>
            <a:r>
              <a:rPr lang="en-US" dirty="0" err="1"/>
              <a:t>Halachot</a:t>
            </a:r>
            <a:r>
              <a:rPr lang="en-US" dirty="0"/>
              <a:t> of Sefira</a:t>
            </a:r>
          </a:p>
        </p:txBody>
      </p:sp>
      <p:sp>
        <p:nvSpPr>
          <p:cNvPr id="3" name="Text Placeholder 2">
            <a:extLst>
              <a:ext uri="{FF2B5EF4-FFF2-40B4-BE49-F238E27FC236}">
                <a16:creationId xmlns:a16="http://schemas.microsoft.com/office/drawing/2014/main" id="{FFE1B93D-E13A-4A9F-AE16-D556EAEA6405}"/>
              </a:ext>
            </a:extLst>
          </p:cNvPr>
          <p:cNvSpPr>
            <a:spLocks noGrp="1"/>
          </p:cNvSpPr>
          <p:nvPr>
            <p:ph type="body" idx="1"/>
          </p:nvPr>
        </p:nvSpPr>
        <p:spPr/>
        <p:txBody>
          <a:bodyPr/>
          <a:lstStyle/>
          <a:p>
            <a:r>
              <a:rPr lang="en-US" dirty="0"/>
              <a:t>Timing	</a:t>
            </a:r>
          </a:p>
        </p:txBody>
      </p:sp>
      <p:sp>
        <p:nvSpPr>
          <p:cNvPr id="4" name="Text Placeholder 3">
            <a:extLst>
              <a:ext uri="{FF2B5EF4-FFF2-40B4-BE49-F238E27FC236}">
                <a16:creationId xmlns:a16="http://schemas.microsoft.com/office/drawing/2014/main" id="{C7EE5812-C9CE-452F-9E25-35C5CB49CD49}"/>
              </a:ext>
            </a:extLst>
          </p:cNvPr>
          <p:cNvSpPr>
            <a:spLocks noGrp="1"/>
          </p:cNvSpPr>
          <p:nvPr>
            <p:ph type="body" sz="half" idx="15"/>
          </p:nvPr>
        </p:nvSpPr>
        <p:spPr/>
        <p:txBody>
          <a:bodyPr/>
          <a:lstStyle/>
          <a:p>
            <a:pPr marL="285750" indent="-285750">
              <a:buFont typeface="Arial" panose="020B0604020202020204" pitchFamily="34" charset="0"/>
              <a:buChar char="•"/>
            </a:pPr>
            <a:r>
              <a:rPr lang="en-US" dirty="0" err="1"/>
              <a:t>Plag</a:t>
            </a:r>
            <a:r>
              <a:rPr lang="en-US" dirty="0"/>
              <a:t> </a:t>
            </a:r>
            <a:r>
              <a:rPr lang="en-US" dirty="0" err="1"/>
              <a:t>Mincha</a:t>
            </a:r>
            <a:r>
              <a:rPr lang="en-US" dirty="0"/>
              <a:t> </a:t>
            </a:r>
          </a:p>
          <a:p>
            <a:pPr marL="285750" indent="-285750">
              <a:buFont typeface="Arial" panose="020B0604020202020204" pitchFamily="34" charset="0"/>
              <a:buChar char="•"/>
            </a:pPr>
            <a:r>
              <a:rPr lang="en-US" dirty="0" err="1"/>
              <a:t>Shekiya</a:t>
            </a:r>
            <a:endParaRPr lang="en-US" dirty="0"/>
          </a:p>
          <a:p>
            <a:pPr marL="285750" indent="-285750">
              <a:buFont typeface="Arial" panose="020B0604020202020204" pitchFamily="34" charset="0"/>
              <a:buChar char="•"/>
            </a:pPr>
            <a:r>
              <a:rPr lang="en-US" dirty="0" err="1"/>
              <a:t>Tzet</a:t>
            </a:r>
            <a:endParaRPr lang="en-US" dirty="0"/>
          </a:p>
          <a:p>
            <a:pPr marL="285750" indent="-285750">
              <a:buFont typeface="Arial" panose="020B0604020202020204" pitchFamily="34" charset="0"/>
              <a:buChar char="•"/>
            </a:pPr>
            <a:r>
              <a:rPr lang="en-US" dirty="0"/>
              <a:t>Late Minyan</a:t>
            </a:r>
          </a:p>
        </p:txBody>
      </p:sp>
      <p:sp>
        <p:nvSpPr>
          <p:cNvPr id="5" name="Text Placeholder 4">
            <a:extLst>
              <a:ext uri="{FF2B5EF4-FFF2-40B4-BE49-F238E27FC236}">
                <a16:creationId xmlns:a16="http://schemas.microsoft.com/office/drawing/2014/main" id="{F00097FA-AC70-4923-B2A6-6942E5B2A0F3}"/>
              </a:ext>
            </a:extLst>
          </p:cNvPr>
          <p:cNvSpPr>
            <a:spLocks noGrp="1"/>
          </p:cNvSpPr>
          <p:nvPr>
            <p:ph type="body" sz="quarter" idx="3"/>
          </p:nvPr>
        </p:nvSpPr>
        <p:spPr/>
        <p:txBody>
          <a:bodyPr/>
          <a:lstStyle/>
          <a:p>
            <a:r>
              <a:rPr lang="en-US" dirty="0"/>
              <a:t>Makeup</a:t>
            </a:r>
          </a:p>
        </p:txBody>
      </p:sp>
      <p:sp>
        <p:nvSpPr>
          <p:cNvPr id="6" name="Text Placeholder 5">
            <a:extLst>
              <a:ext uri="{FF2B5EF4-FFF2-40B4-BE49-F238E27FC236}">
                <a16:creationId xmlns:a16="http://schemas.microsoft.com/office/drawing/2014/main" id="{C1260F60-161C-4A3C-979D-60605A103A6E}"/>
              </a:ext>
            </a:extLst>
          </p:cNvPr>
          <p:cNvSpPr>
            <a:spLocks noGrp="1"/>
          </p:cNvSpPr>
          <p:nvPr>
            <p:ph type="body" sz="half" idx="16"/>
          </p:nvPr>
        </p:nvSpPr>
        <p:spPr/>
        <p:txBody>
          <a:bodyPr/>
          <a:lstStyle/>
          <a:p>
            <a:pPr marL="285750" indent="-285750">
              <a:buFont typeface="Arial" panose="020B0604020202020204" pitchFamily="34" charset="0"/>
              <a:buChar char="•"/>
            </a:pPr>
            <a:r>
              <a:rPr lang="en-US" dirty="0"/>
              <a:t>Daytime</a:t>
            </a:r>
          </a:p>
          <a:p>
            <a:pPr marL="285750" indent="-285750">
              <a:buFont typeface="Arial" panose="020B0604020202020204" pitchFamily="34" charset="0"/>
              <a:buChar char="•"/>
            </a:pPr>
            <a:r>
              <a:rPr lang="en-US" dirty="0"/>
              <a:t>Forgetting Entire Day</a:t>
            </a:r>
          </a:p>
          <a:p>
            <a:pPr marL="285750" indent="-285750">
              <a:buFont typeface="Arial" panose="020B0604020202020204" pitchFamily="34" charset="0"/>
              <a:buChar char="•"/>
            </a:pPr>
            <a:r>
              <a:rPr lang="en-US" dirty="0"/>
              <a:t>Rabbi for </a:t>
            </a:r>
            <a:r>
              <a:rPr lang="en-US" dirty="0" err="1"/>
              <a:t>Tzibbur</a:t>
            </a:r>
            <a:endParaRPr lang="en-US" dirty="0"/>
          </a:p>
        </p:txBody>
      </p:sp>
      <p:sp>
        <p:nvSpPr>
          <p:cNvPr id="7" name="Text Placeholder 6">
            <a:extLst>
              <a:ext uri="{FF2B5EF4-FFF2-40B4-BE49-F238E27FC236}">
                <a16:creationId xmlns:a16="http://schemas.microsoft.com/office/drawing/2014/main" id="{F9FC5078-25CB-4AA9-9AFD-F74ADE4CB246}"/>
              </a:ext>
            </a:extLst>
          </p:cNvPr>
          <p:cNvSpPr>
            <a:spLocks noGrp="1"/>
          </p:cNvSpPr>
          <p:nvPr>
            <p:ph type="body" sz="quarter" idx="13"/>
          </p:nvPr>
        </p:nvSpPr>
        <p:spPr/>
        <p:txBody>
          <a:bodyPr/>
          <a:lstStyle/>
          <a:p>
            <a:r>
              <a:rPr lang="en-US" dirty="0"/>
              <a:t>Position</a:t>
            </a:r>
          </a:p>
        </p:txBody>
      </p:sp>
      <p:sp>
        <p:nvSpPr>
          <p:cNvPr id="8" name="Text Placeholder 7">
            <a:extLst>
              <a:ext uri="{FF2B5EF4-FFF2-40B4-BE49-F238E27FC236}">
                <a16:creationId xmlns:a16="http://schemas.microsoft.com/office/drawing/2014/main" id="{1D294757-D123-4613-9773-A48908819800}"/>
              </a:ext>
            </a:extLst>
          </p:cNvPr>
          <p:cNvSpPr>
            <a:spLocks noGrp="1"/>
          </p:cNvSpPr>
          <p:nvPr>
            <p:ph type="body" sz="half" idx="17"/>
          </p:nvPr>
        </p:nvSpPr>
        <p:spPr/>
        <p:txBody>
          <a:bodyPr/>
          <a:lstStyle/>
          <a:p>
            <a:pPr marL="285750" indent="-285750">
              <a:buFont typeface="Arial" panose="020B0604020202020204" pitchFamily="34" charset="0"/>
              <a:buChar char="•"/>
            </a:pPr>
            <a:r>
              <a:rPr lang="en-US" dirty="0"/>
              <a:t>Standing</a:t>
            </a:r>
          </a:p>
          <a:p>
            <a:pPr marL="285750" indent="-285750">
              <a:buFont typeface="Arial" panose="020B0604020202020204" pitchFamily="34" charset="0"/>
              <a:buChar char="•"/>
            </a:pPr>
            <a:r>
              <a:rPr lang="en-US" dirty="0"/>
              <a:t>Yourself</a:t>
            </a:r>
          </a:p>
          <a:p>
            <a:pPr marL="285750" indent="-285750">
              <a:buFont typeface="Arial" panose="020B0604020202020204" pitchFamily="34" charset="0"/>
              <a:buChar char="•"/>
            </a:pPr>
            <a:r>
              <a:rPr lang="en-US" dirty="0"/>
              <a:t>Understanding</a:t>
            </a:r>
          </a:p>
        </p:txBody>
      </p:sp>
    </p:spTree>
    <p:extLst>
      <p:ext uri="{BB962C8B-B14F-4D97-AF65-F5344CB8AC3E}">
        <p14:creationId xmlns:p14="http://schemas.microsoft.com/office/powerpoint/2010/main" val="2592588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1CFC1BB-C5B3-4479-9752-C53221627F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C56FCE19-3103-4473-A92E-E38D00FCD00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a:extLst>
              <a:ext uri="{FF2B5EF4-FFF2-40B4-BE49-F238E27FC236}">
                <a16:creationId xmlns:a16="http://schemas.microsoft.com/office/drawing/2014/main" id="{E909C556-FC01-4870-ABC0-8D5C17BD0F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a:extLst>
              <a:ext uri="{FF2B5EF4-FFF2-40B4-BE49-F238E27FC236}">
                <a16:creationId xmlns:a16="http://schemas.microsoft.com/office/drawing/2014/main" id="{C6DB8A24-0DF2-4AB3-9191-C02AB693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6924F406-F250-4FCF-A28E-52F364A5AA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0" name="Group 19">
            <a:extLst>
              <a:ext uri="{FF2B5EF4-FFF2-40B4-BE49-F238E27FC236}">
                <a16:creationId xmlns:a16="http://schemas.microsoft.com/office/drawing/2014/main" id="{905A9BAA-B344-45D2-838C-73856C4B15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21" name="Rectangle 20">
              <a:extLst>
                <a:ext uri="{FF2B5EF4-FFF2-40B4-BE49-F238E27FC236}">
                  <a16:creationId xmlns:a16="http://schemas.microsoft.com/office/drawing/2014/main" id="{390434AA-4632-440E-9AE7-411396A77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D462FD1E-E713-4FD4-8746-671C946723BD}"/>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6" name="Picture 5">
            <a:extLst>
              <a:ext uri="{FF2B5EF4-FFF2-40B4-BE49-F238E27FC236}">
                <a16:creationId xmlns:a16="http://schemas.microsoft.com/office/drawing/2014/main" id="{CAFAAC9D-2827-49E7-A9C4-D0B26769A679}"/>
              </a:ext>
            </a:extLst>
          </p:cNvPr>
          <p:cNvPicPr>
            <a:picLocks noChangeAspect="1"/>
          </p:cNvPicPr>
          <p:nvPr/>
        </p:nvPicPr>
        <p:blipFill rotWithShape="1">
          <a:blip r:embed="rId5"/>
          <a:srcRect l="18202" r="6890"/>
          <a:stretch/>
        </p:blipFill>
        <p:spPr>
          <a:xfrm>
            <a:off x="4636008" y="10"/>
            <a:ext cx="7552815" cy="6856310"/>
          </a:xfrm>
          <a:prstGeom prst="rect">
            <a:avLst/>
          </a:prstGeom>
          <a:ln>
            <a:noFill/>
          </a:ln>
          <a:effectLst/>
        </p:spPr>
      </p:pic>
      <p:sp>
        <p:nvSpPr>
          <p:cNvPr id="24" name="Rectangle 23">
            <a:extLst>
              <a:ext uri="{FF2B5EF4-FFF2-40B4-BE49-F238E27FC236}">
                <a16:creationId xmlns:a16="http://schemas.microsoft.com/office/drawing/2014/main" id="{78A4CDE5-C7BC-41E1-8A4A-79E024CC09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501856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C50F7B3-CB6F-4813-A39D-91BA92AE502F}"/>
              </a:ext>
            </a:extLst>
          </p:cNvPr>
          <p:cNvSpPr>
            <a:spLocks noGrp="1"/>
          </p:cNvSpPr>
          <p:nvPr>
            <p:ph type="title"/>
          </p:nvPr>
        </p:nvSpPr>
        <p:spPr>
          <a:xfrm>
            <a:off x="680322" y="753228"/>
            <a:ext cx="3679028" cy="1080938"/>
          </a:xfrm>
        </p:spPr>
        <p:txBody>
          <a:bodyPr vert="horz" lIns="91440" tIns="45720" rIns="91440" bIns="45720" rtlCol="0" anchor="ctr">
            <a:normAutofit/>
          </a:bodyPr>
          <a:lstStyle/>
          <a:p>
            <a:r>
              <a:rPr lang="en-US" sz="3200" dirty="0"/>
              <a:t>The Sefirot</a:t>
            </a:r>
          </a:p>
        </p:txBody>
      </p:sp>
      <p:pic>
        <p:nvPicPr>
          <p:cNvPr id="26" name="Picture 25">
            <a:extLst>
              <a:ext uri="{FF2B5EF4-FFF2-40B4-BE49-F238E27FC236}">
                <a16:creationId xmlns:a16="http://schemas.microsoft.com/office/drawing/2014/main" id="{025C7952-5703-489E-8DBD-F2EFAC8EEB0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5029200" cy="202738"/>
          </a:xfrm>
          <a:prstGeom prst="rect">
            <a:avLst/>
          </a:prstGeom>
        </p:spPr>
      </p:pic>
      <p:pic>
        <p:nvPicPr>
          <p:cNvPr id="4100" name="Picture 4" descr="The Ten Sefirot of the Kabbalah">
            <a:extLst>
              <a:ext uri="{FF2B5EF4-FFF2-40B4-BE49-F238E27FC236}">
                <a16:creationId xmlns:a16="http://schemas.microsoft.com/office/drawing/2014/main" id="{A69E1E42-5B7F-4C6B-A431-1835FC2B27C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1440" y="509056"/>
            <a:ext cx="3551589" cy="6143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83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BD8C-37A5-4910-964A-57784C944864}"/>
              </a:ext>
            </a:extLst>
          </p:cNvPr>
          <p:cNvSpPr>
            <a:spLocks noGrp="1"/>
          </p:cNvSpPr>
          <p:nvPr>
            <p:ph type="title"/>
          </p:nvPr>
        </p:nvSpPr>
        <p:spPr/>
        <p:txBody>
          <a:bodyPr/>
          <a:lstStyle/>
          <a:p>
            <a:pPr algn="ctr"/>
            <a:r>
              <a:rPr lang="en-US" dirty="0"/>
              <a:t>Creating the </a:t>
            </a:r>
            <a:r>
              <a:rPr lang="he-IL" dirty="0"/>
              <a:t>יש מאין</a:t>
            </a:r>
            <a:endParaRPr lang="en-US" dirty="0"/>
          </a:p>
        </p:txBody>
      </p:sp>
      <p:sp>
        <p:nvSpPr>
          <p:cNvPr id="4" name="Text Placeholder 3">
            <a:extLst>
              <a:ext uri="{FF2B5EF4-FFF2-40B4-BE49-F238E27FC236}">
                <a16:creationId xmlns:a16="http://schemas.microsoft.com/office/drawing/2014/main" id="{9AD58C5C-D9DA-4529-93D2-08B8ECC12F0D}"/>
              </a:ext>
            </a:extLst>
          </p:cNvPr>
          <p:cNvSpPr>
            <a:spLocks noGrp="1"/>
          </p:cNvSpPr>
          <p:nvPr>
            <p:ph type="body" sz="half" idx="2"/>
          </p:nvPr>
        </p:nvSpPr>
        <p:spPr/>
        <p:txBody>
          <a:bodyPr>
            <a:normAutofit/>
          </a:bodyPr>
          <a:lstStyle/>
          <a:p>
            <a:pPr algn="r" rtl="1"/>
            <a:r>
              <a:rPr lang="he-IL" sz="2000" dirty="0"/>
              <a:t>בני יששכר מאמרי חודש ניסן מאמר יב - ספירת העומר</a:t>
            </a:r>
          </a:p>
          <a:p>
            <a:pPr algn="r" rtl="1"/>
            <a:r>
              <a:rPr lang="he-IL" sz="2000" dirty="0"/>
              <a:t>מורינו הר"ר פנחס מקארעץ זצוק"ל, איתא בכתבים [פע"ח שער ספירת העומר פ"ו] שיכוין כל אחד בימי הספירה לתקן שורש נשמתו, כי עמ"ר בגימטריא י"ש, היא חכמה, יש מאין, והחכמה מאין תמצא [איוב כח יב, עי' זוה"ק ח"ג רל"ט ע"א], וכל אחד יש לו שורש בחכמה, ולכך אומרים בימי הספירה כל ישראל יש להם חלק</a:t>
            </a:r>
            <a:endParaRPr lang="en-US" sz="2000" dirty="0"/>
          </a:p>
        </p:txBody>
      </p:sp>
      <p:pic>
        <p:nvPicPr>
          <p:cNvPr id="1026" name="Picture 2" descr="תמונה">
            <a:extLst>
              <a:ext uri="{FF2B5EF4-FFF2-40B4-BE49-F238E27FC236}">
                <a16:creationId xmlns:a16="http://schemas.microsoft.com/office/drawing/2014/main" id="{66393040-B781-4C60-B99C-40F59264AF0A}"/>
              </a:ext>
            </a:extLst>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t="16184" b="16184"/>
          <a:stretch>
            <a:fillRect/>
          </a:stretch>
        </p:blipFill>
        <p:spPr bwMode="auto">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7534347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3995</TotalTime>
  <Words>1446</Words>
  <Application>Microsoft Office PowerPoint</Application>
  <PresentationFormat>Widescreen</PresentationFormat>
  <Paragraphs>206</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Berlin</vt:lpstr>
      <vt:lpstr>Why Do We Have Yom Tov Sheni on Shavuot? </vt:lpstr>
      <vt:lpstr>PowerPoint Presentation</vt:lpstr>
      <vt:lpstr>Rabbi Yosi’s Calendar</vt:lpstr>
      <vt:lpstr>Rabbanan’s Calendar</vt:lpstr>
      <vt:lpstr>טור אורח חיים הלכות שבת סימן רצב מה שתקנו בשבת ג' ענייני תפלות אתה קדשת ישמח משה אתה אחד ובי"ט לא תקנו אלא אחת אתה בחרתנו מפני שאלו ג' תפלות תקנום כנגד ג' שבתות אתה קדשת כנגד שבת בראשית כמו שמוכיח מתוכו ישמח משה כנגד שבת של מתן תורה דלכולי עלמא בשבת ניתנה תורה ואתה אחד כנגד שבת של עתיד</vt:lpstr>
      <vt:lpstr>מגן אברהם סימן תצד קשה לי היאך אנו אומרים בשבועות יום מתן תורתינו הלא קי"ל כר"י דאמר בז' בסיון נתנה תורה דהא קי"ל דבעי לפרושי ו' עונות ומה שקשה עוד דהתורה ניתנה ביום נ"א לספיר' דהא יצאו ממצרים ביום ה' והתורה ניתנה בשבת כבר תי' הי"מ דבא לרמוז לנו י"ט שני של גליות ואפשר דהיינו דקאמר יום א' הוסיף משה מדעתו</vt:lpstr>
      <vt:lpstr>Common Halachot of Sefira</vt:lpstr>
      <vt:lpstr>The Sefirot</vt:lpstr>
      <vt:lpstr>Creating the יש מאין</vt:lpstr>
      <vt:lpstr>Search for Omnisignificance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Sefirat Haomer in Kabbalah and Halacha</dc:title>
  <dc:creator>ike sultan</dc:creator>
  <cp:lastModifiedBy>ike sultan</cp:lastModifiedBy>
  <cp:revision>22</cp:revision>
  <dcterms:created xsi:type="dcterms:W3CDTF">2021-04-06T19:05:44Z</dcterms:created>
  <dcterms:modified xsi:type="dcterms:W3CDTF">2021-05-06T17:53:12Z</dcterms:modified>
</cp:coreProperties>
</file>