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handoutMasterIdLst>
    <p:handoutMasterId r:id="rId39"/>
  </p:handoutMasterIdLst>
  <p:sldIdLst>
    <p:sldId id="344" r:id="rId2"/>
    <p:sldId id="368" r:id="rId3"/>
    <p:sldId id="366" r:id="rId4"/>
    <p:sldId id="370" r:id="rId5"/>
    <p:sldId id="375" r:id="rId6"/>
    <p:sldId id="371" r:id="rId7"/>
    <p:sldId id="372" r:id="rId8"/>
    <p:sldId id="369" r:id="rId9"/>
    <p:sldId id="373" r:id="rId10"/>
    <p:sldId id="376" r:id="rId11"/>
    <p:sldId id="377" r:id="rId12"/>
    <p:sldId id="378" r:id="rId13"/>
    <p:sldId id="379" r:id="rId14"/>
    <p:sldId id="380" r:id="rId15"/>
    <p:sldId id="381" r:id="rId16"/>
    <p:sldId id="399" r:id="rId17"/>
    <p:sldId id="374" r:id="rId18"/>
    <p:sldId id="383" r:id="rId19"/>
    <p:sldId id="384" r:id="rId20"/>
    <p:sldId id="385" r:id="rId21"/>
    <p:sldId id="386" r:id="rId22"/>
    <p:sldId id="390" r:id="rId23"/>
    <p:sldId id="387" r:id="rId24"/>
    <p:sldId id="388" r:id="rId25"/>
    <p:sldId id="389" r:id="rId26"/>
    <p:sldId id="398" r:id="rId27"/>
    <p:sldId id="395" r:id="rId28"/>
    <p:sldId id="363" r:id="rId29"/>
    <p:sldId id="391" r:id="rId30"/>
    <p:sldId id="365" r:id="rId31"/>
    <p:sldId id="392" r:id="rId32"/>
    <p:sldId id="396" r:id="rId33"/>
    <p:sldId id="382" r:id="rId34"/>
    <p:sldId id="393" r:id="rId35"/>
    <p:sldId id="394" r:id="rId36"/>
    <p:sldId id="39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33" autoAdjust="0"/>
  </p:normalViewPr>
  <p:slideViewPr>
    <p:cSldViewPr snapToGrid="0">
      <p:cViewPr varScale="1">
        <p:scale>
          <a:sx n="111" d="100"/>
          <a:sy n="111" d="100"/>
        </p:scale>
        <p:origin x="45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7" d="100"/>
          <a:sy n="117" d="100"/>
        </p:scale>
        <p:origin x="23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D30262F-2CBD-4006-95E3-6295776EAF80}" type="datetimeFigureOut">
              <a:rPr lang="en-US" smtClean="0"/>
              <a:t>6/23/2016</a:t>
            </a:fld>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C7C8C1-DE08-4E3B-A64F-36120F691466}" type="slidenum">
              <a:rPr lang="en-US" smtClean="0"/>
              <a:t>‹#›</a:t>
            </a:fld>
            <a:endParaRPr lang="en-US"/>
          </a:p>
        </p:txBody>
      </p:sp>
    </p:spTree>
    <p:extLst>
      <p:ext uri="{BB962C8B-B14F-4D97-AF65-F5344CB8AC3E}">
        <p14:creationId xmlns:p14="http://schemas.microsoft.com/office/powerpoint/2010/main" val="306281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4BEB887B-25B6-4C5A-A271-DADA39D9E55B}" type="datetimeFigureOut">
              <a:rPr lang="en-US" smtClean="0"/>
              <a:t>6/23/2016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3AC868D9-0018-424F-8C15-9ED8F6921216}" type="slidenum">
              <a:rPr lang="en-US" smtClean="0"/>
              <a:t>‹#›</a:t>
            </a:fld>
            <a:endParaRPr lang="en-US"/>
          </a:p>
        </p:txBody>
      </p:sp>
    </p:spTree>
    <p:extLst>
      <p:ext uri="{BB962C8B-B14F-4D97-AF65-F5344CB8AC3E}">
        <p14:creationId xmlns:p14="http://schemas.microsoft.com/office/powerpoint/2010/main" val="262483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a:t>
            </a:fld>
            <a:endParaRPr lang="en-US"/>
          </a:p>
        </p:txBody>
      </p:sp>
    </p:spTree>
    <p:extLst>
      <p:ext uri="{BB962C8B-B14F-4D97-AF65-F5344CB8AC3E}">
        <p14:creationId xmlns:p14="http://schemas.microsoft.com/office/powerpoint/2010/main" val="272621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10</a:t>
            </a:fld>
            <a:endParaRPr lang="en-US"/>
          </a:p>
        </p:txBody>
      </p:sp>
    </p:spTree>
    <p:extLst>
      <p:ext uri="{BB962C8B-B14F-4D97-AF65-F5344CB8AC3E}">
        <p14:creationId xmlns:p14="http://schemas.microsoft.com/office/powerpoint/2010/main" val="69835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11</a:t>
            </a:fld>
            <a:endParaRPr lang="en-US"/>
          </a:p>
        </p:txBody>
      </p:sp>
    </p:spTree>
    <p:extLst>
      <p:ext uri="{BB962C8B-B14F-4D97-AF65-F5344CB8AC3E}">
        <p14:creationId xmlns:p14="http://schemas.microsoft.com/office/powerpoint/2010/main" val="304397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12</a:t>
            </a:fld>
            <a:endParaRPr lang="en-US"/>
          </a:p>
        </p:txBody>
      </p:sp>
    </p:spTree>
    <p:extLst>
      <p:ext uri="{BB962C8B-B14F-4D97-AF65-F5344CB8AC3E}">
        <p14:creationId xmlns:p14="http://schemas.microsoft.com/office/powerpoint/2010/main" val="1575754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13</a:t>
            </a:fld>
            <a:endParaRPr lang="en-US"/>
          </a:p>
        </p:txBody>
      </p:sp>
    </p:spTree>
    <p:extLst>
      <p:ext uri="{BB962C8B-B14F-4D97-AF65-F5344CB8AC3E}">
        <p14:creationId xmlns:p14="http://schemas.microsoft.com/office/powerpoint/2010/main" val="228381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14</a:t>
            </a:fld>
            <a:endParaRPr lang="en-US"/>
          </a:p>
        </p:txBody>
      </p:sp>
    </p:spTree>
    <p:extLst>
      <p:ext uri="{BB962C8B-B14F-4D97-AF65-F5344CB8AC3E}">
        <p14:creationId xmlns:p14="http://schemas.microsoft.com/office/powerpoint/2010/main" val="251288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15</a:t>
            </a:fld>
            <a:endParaRPr lang="en-US"/>
          </a:p>
        </p:txBody>
      </p:sp>
    </p:spTree>
    <p:extLst>
      <p:ext uri="{BB962C8B-B14F-4D97-AF65-F5344CB8AC3E}">
        <p14:creationId xmlns:p14="http://schemas.microsoft.com/office/powerpoint/2010/main" val="137609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16</a:t>
            </a:fld>
            <a:endParaRPr lang="en-US"/>
          </a:p>
        </p:txBody>
      </p:sp>
    </p:spTree>
    <p:extLst>
      <p:ext uri="{BB962C8B-B14F-4D97-AF65-F5344CB8AC3E}">
        <p14:creationId xmlns:p14="http://schemas.microsoft.com/office/powerpoint/2010/main" val="365108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17</a:t>
            </a:fld>
            <a:endParaRPr lang="en-US"/>
          </a:p>
        </p:txBody>
      </p:sp>
    </p:spTree>
    <p:extLst>
      <p:ext uri="{BB962C8B-B14F-4D97-AF65-F5344CB8AC3E}">
        <p14:creationId xmlns:p14="http://schemas.microsoft.com/office/powerpoint/2010/main" val="4120931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18</a:t>
            </a:fld>
            <a:endParaRPr lang="en-US"/>
          </a:p>
        </p:txBody>
      </p:sp>
    </p:spTree>
    <p:extLst>
      <p:ext uri="{BB962C8B-B14F-4D97-AF65-F5344CB8AC3E}">
        <p14:creationId xmlns:p14="http://schemas.microsoft.com/office/powerpoint/2010/main" val="658275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19</a:t>
            </a:fld>
            <a:endParaRPr lang="en-US"/>
          </a:p>
        </p:txBody>
      </p:sp>
    </p:spTree>
    <p:extLst>
      <p:ext uri="{BB962C8B-B14F-4D97-AF65-F5344CB8AC3E}">
        <p14:creationId xmlns:p14="http://schemas.microsoft.com/office/powerpoint/2010/main" val="273192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a:t>
            </a:fld>
            <a:endParaRPr lang="en-US"/>
          </a:p>
        </p:txBody>
      </p:sp>
    </p:spTree>
    <p:extLst>
      <p:ext uri="{BB962C8B-B14F-4D97-AF65-F5344CB8AC3E}">
        <p14:creationId xmlns:p14="http://schemas.microsoft.com/office/powerpoint/2010/main" val="198826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20</a:t>
            </a:fld>
            <a:endParaRPr lang="en-US"/>
          </a:p>
        </p:txBody>
      </p:sp>
    </p:spTree>
    <p:extLst>
      <p:ext uri="{BB962C8B-B14F-4D97-AF65-F5344CB8AC3E}">
        <p14:creationId xmlns:p14="http://schemas.microsoft.com/office/powerpoint/2010/main" val="35892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21</a:t>
            </a:fld>
            <a:endParaRPr lang="en-US"/>
          </a:p>
        </p:txBody>
      </p:sp>
    </p:spTree>
    <p:extLst>
      <p:ext uri="{BB962C8B-B14F-4D97-AF65-F5344CB8AC3E}">
        <p14:creationId xmlns:p14="http://schemas.microsoft.com/office/powerpoint/2010/main" val="3950747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22</a:t>
            </a:fld>
            <a:endParaRPr lang="en-US"/>
          </a:p>
        </p:txBody>
      </p:sp>
    </p:spTree>
    <p:extLst>
      <p:ext uri="{BB962C8B-B14F-4D97-AF65-F5344CB8AC3E}">
        <p14:creationId xmlns:p14="http://schemas.microsoft.com/office/powerpoint/2010/main" val="894404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23</a:t>
            </a:fld>
            <a:endParaRPr lang="en-US"/>
          </a:p>
        </p:txBody>
      </p:sp>
    </p:spTree>
    <p:extLst>
      <p:ext uri="{BB962C8B-B14F-4D97-AF65-F5344CB8AC3E}">
        <p14:creationId xmlns:p14="http://schemas.microsoft.com/office/powerpoint/2010/main" val="1573631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24</a:t>
            </a:fld>
            <a:endParaRPr lang="en-US"/>
          </a:p>
        </p:txBody>
      </p:sp>
    </p:spTree>
    <p:extLst>
      <p:ext uri="{BB962C8B-B14F-4D97-AF65-F5344CB8AC3E}">
        <p14:creationId xmlns:p14="http://schemas.microsoft.com/office/powerpoint/2010/main" val="2589052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25</a:t>
            </a:fld>
            <a:endParaRPr lang="en-US"/>
          </a:p>
        </p:txBody>
      </p:sp>
    </p:spTree>
    <p:extLst>
      <p:ext uri="{BB962C8B-B14F-4D97-AF65-F5344CB8AC3E}">
        <p14:creationId xmlns:p14="http://schemas.microsoft.com/office/powerpoint/2010/main" val="166490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26</a:t>
            </a:fld>
            <a:endParaRPr lang="en-US"/>
          </a:p>
        </p:txBody>
      </p:sp>
    </p:spTree>
    <p:extLst>
      <p:ext uri="{BB962C8B-B14F-4D97-AF65-F5344CB8AC3E}">
        <p14:creationId xmlns:p14="http://schemas.microsoft.com/office/powerpoint/2010/main" val="2300142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27</a:t>
            </a:fld>
            <a:endParaRPr lang="en-US"/>
          </a:p>
        </p:txBody>
      </p:sp>
    </p:spTree>
    <p:extLst>
      <p:ext uri="{BB962C8B-B14F-4D97-AF65-F5344CB8AC3E}">
        <p14:creationId xmlns:p14="http://schemas.microsoft.com/office/powerpoint/2010/main" val="667113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28</a:t>
            </a:fld>
            <a:endParaRPr lang="en-US"/>
          </a:p>
        </p:txBody>
      </p:sp>
    </p:spTree>
    <p:extLst>
      <p:ext uri="{BB962C8B-B14F-4D97-AF65-F5344CB8AC3E}">
        <p14:creationId xmlns:p14="http://schemas.microsoft.com/office/powerpoint/2010/main" val="3871088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29</a:t>
            </a:fld>
            <a:endParaRPr lang="en-US"/>
          </a:p>
        </p:txBody>
      </p:sp>
    </p:spTree>
    <p:extLst>
      <p:ext uri="{BB962C8B-B14F-4D97-AF65-F5344CB8AC3E}">
        <p14:creationId xmlns:p14="http://schemas.microsoft.com/office/powerpoint/2010/main" val="99547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3</a:t>
            </a:fld>
            <a:endParaRPr lang="en-US"/>
          </a:p>
        </p:txBody>
      </p:sp>
    </p:spTree>
    <p:extLst>
      <p:ext uri="{BB962C8B-B14F-4D97-AF65-F5344CB8AC3E}">
        <p14:creationId xmlns:p14="http://schemas.microsoft.com/office/powerpoint/2010/main" val="3796976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30</a:t>
            </a:fld>
            <a:endParaRPr lang="en-US"/>
          </a:p>
        </p:txBody>
      </p:sp>
    </p:spTree>
    <p:extLst>
      <p:ext uri="{BB962C8B-B14F-4D97-AF65-F5344CB8AC3E}">
        <p14:creationId xmlns:p14="http://schemas.microsoft.com/office/powerpoint/2010/main" val="3498262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31</a:t>
            </a:fld>
            <a:endParaRPr lang="en-US"/>
          </a:p>
        </p:txBody>
      </p:sp>
    </p:spTree>
    <p:extLst>
      <p:ext uri="{BB962C8B-B14F-4D97-AF65-F5344CB8AC3E}">
        <p14:creationId xmlns:p14="http://schemas.microsoft.com/office/powerpoint/2010/main" val="1826620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32</a:t>
            </a:fld>
            <a:endParaRPr lang="en-US"/>
          </a:p>
        </p:txBody>
      </p:sp>
    </p:spTree>
    <p:extLst>
      <p:ext uri="{BB962C8B-B14F-4D97-AF65-F5344CB8AC3E}">
        <p14:creationId xmlns:p14="http://schemas.microsoft.com/office/powerpoint/2010/main" val="2248304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33</a:t>
            </a:fld>
            <a:endParaRPr lang="en-US"/>
          </a:p>
        </p:txBody>
      </p:sp>
    </p:spTree>
    <p:extLst>
      <p:ext uri="{BB962C8B-B14F-4D97-AF65-F5344CB8AC3E}">
        <p14:creationId xmlns:p14="http://schemas.microsoft.com/office/powerpoint/2010/main" val="1662356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34</a:t>
            </a:fld>
            <a:endParaRPr lang="en-US"/>
          </a:p>
        </p:txBody>
      </p:sp>
    </p:spTree>
    <p:extLst>
      <p:ext uri="{BB962C8B-B14F-4D97-AF65-F5344CB8AC3E}">
        <p14:creationId xmlns:p14="http://schemas.microsoft.com/office/powerpoint/2010/main" val="1492470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35</a:t>
            </a:fld>
            <a:endParaRPr lang="en-US"/>
          </a:p>
        </p:txBody>
      </p:sp>
    </p:spTree>
    <p:extLst>
      <p:ext uri="{BB962C8B-B14F-4D97-AF65-F5344CB8AC3E}">
        <p14:creationId xmlns:p14="http://schemas.microsoft.com/office/powerpoint/2010/main" val="1955918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36</a:t>
            </a:fld>
            <a:endParaRPr lang="en-US"/>
          </a:p>
        </p:txBody>
      </p:sp>
    </p:spTree>
    <p:extLst>
      <p:ext uri="{BB962C8B-B14F-4D97-AF65-F5344CB8AC3E}">
        <p14:creationId xmlns:p14="http://schemas.microsoft.com/office/powerpoint/2010/main" val="374261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4</a:t>
            </a:fld>
            <a:endParaRPr lang="en-US"/>
          </a:p>
        </p:txBody>
      </p:sp>
    </p:spTree>
    <p:extLst>
      <p:ext uri="{BB962C8B-B14F-4D97-AF65-F5344CB8AC3E}">
        <p14:creationId xmlns:p14="http://schemas.microsoft.com/office/powerpoint/2010/main" val="419079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5</a:t>
            </a:fld>
            <a:endParaRPr lang="en-US"/>
          </a:p>
        </p:txBody>
      </p:sp>
    </p:spTree>
    <p:extLst>
      <p:ext uri="{BB962C8B-B14F-4D97-AF65-F5344CB8AC3E}">
        <p14:creationId xmlns:p14="http://schemas.microsoft.com/office/powerpoint/2010/main" val="252443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6</a:t>
            </a:fld>
            <a:endParaRPr lang="en-US"/>
          </a:p>
        </p:txBody>
      </p:sp>
    </p:spTree>
    <p:extLst>
      <p:ext uri="{BB962C8B-B14F-4D97-AF65-F5344CB8AC3E}">
        <p14:creationId xmlns:p14="http://schemas.microsoft.com/office/powerpoint/2010/main" val="98821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7</a:t>
            </a:fld>
            <a:endParaRPr lang="en-US"/>
          </a:p>
        </p:txBody>
      </p:sp>
    </p:spTree>
    <p:extLst>
      <p:ext uri="{BB962C8B-B14F-4D97-AF65-F5344CB8AC3E}">
        <p14:creationId xmlns:p14="http://schemas.microsoft.com/office/powerpoint/2010/main" val="284276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8</a:t>
            </a:fld>
            <a:endParaRPr lang="en-US"/>
          </a:p>
        </p:txBody>
      </p:sp>
    </p:spTree>
    <p:extLst>
      <p:ext uri="{BB962C8B-B14F-4D97-AF65-F5344CB8AC3E}">
        <p14:creationId xmlns:p14="http://schemas.microsoft.com/office/powerpoint/2010/main" val="214205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C868D9-0018-424F-8C15-9ED8F6921216}" type="slidenum">
              <a:rPr lang="en-US" smtClean="0"/>
              <a:t>9</a:t>
            </a:fld>
            <a:endParaRPr lang="en-US"/>
          </a:p>
        </p:txBody>
      </p:sp>
    </p:spTree>
    <p:extLst>
      <p:ext uri="{BB962C8B-B14F-4D97-AF65-F5344CB8AC3E}">
        <p14:creationId xmlns:p14="http://schemas.microsoft.com/office/powerpoint/2010/main" val="96776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6/23/2016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058" y="2244191"/>
            <a:ext cx="9905998" cy="1905000"/>
          </a:xfrm>
        </p:spPr>
        <p:txBody>
          <a:bodyPr>
            <a:noAutofit/>
          </a:bodyPr>
          <a:lstStyle/>
          <a:p>
            <a:pPr algn="ctr"/>
            <a:r>
              <a:rPr lang="en-US" sz="6000" i="1" dirty="0">
                <a:effectLst/>
              </a:rPr>
              <a:t>Eating Disorders in the Jewish Community: Detection, Prevention and Treatment</a:t>
            </a:r>
            <a:endParaRPr lang="en-US" sz="6000" dirty="0"/>
          </a:p>
        </p:txBody>
      </p:sp>
    </p:spTree>
    <p:extLst>
      <p:ext uri="{BB962C8B-B14F-4D97-AF65-F5344CB8AC3E}">
        <p14:creationId xmlns:p14="http://schemas.microsoft.com/office/powerpoint/2010/main" val="122680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9913" y="250853"/>
            <a:ext cx="6845860" cy="584775"/>
          </a:xfrm>
          <a:prstGeom prst="rect">
            <a:avLst/>
          </a:prstGeom>
          <a:noFill/>
        </p:spPr>
        <p:txBody>
          <a:bodyPr wrap="square" rtlCol="0">
            <a:spAutoFit/>
          </a:bodyPr>
          <a:lstStyle/>
          <a:p>
            <a:pPr algn="ctr"/>
            <a:r>
              <a:rPr lang="en-US" sz="3200" dirty="0"/>
              <a:t>ANOREXIA NERVOSA SYMPTOMS </a:t>
            </a:r>
          </a:p>
        </p:txBody>
      </p:sp>
      <p:sp>
        <p:nvSpPr>
          <p:cNvPr id="3" name="TextBox 2"/>
          <p:cNvSpPr txBox="1"/>
          <p:nvPr/>
        </p:nvSpPr>
        <p:spPr>
          <a:xfrm>
            <a:off x="95794" y="914005"/>
            <a:ext cx="11474506" cy="7109639"/>
          </a:xfrm>
          <a:prstGeom prst="rect">
            <a:avLst/>
          </a:prstGeom>
          <a:noFill/>
        </p:spPr>
        <p:txBody>
          <a:bodyPr wrap="square" rtlCol="0">
            <a:spAutoFit/>
          </a:bodyPr>
          <a:lstStyle/>
          <a:p>
            <a:pPr algn="just"/>
            <a:r>
              <a:rPr lang="en-US" sz="2400" b="1" dirty="0"/>
              <a:t>ANOREXIC APPEARANCE AND BODY IMAGE SIGNS AND SYMPTOMS:</a:t>
            </a:r>
          </a:p>
          <a:p>
            <a:pPr algn="just"/>
            <a:endParaRPr lang="en-US" sz="2400" b="1" dirty="0"/>
          </a:p>
          <a:p>
            <a:pPr marL="342900" lvl="0" indent="-342900" algn="just">
              <a:buFont typeface="Arial" panose="020B0604020202020204" pitchFamily="34" charset="0"/>
              <a:buChar char="•"/>
            </a:pPr>
            <a:r>
              <a:rPr lang="en-US" sz="2400" b="1" dirty="0"/>
              <a:t>Dramatic weight loss</a:t>
            </a:r>
            <a:r>
              <a:rPr lang="en-US" sz="2400" dirty="0"/>
              <a:t> – Rapid, drastic weight loss with no medical cause.</a:t>
            </a:r>
          </a:p>
          <a:p>
            <a:pPr marL="342900" lvl="0" indent="-342900" algn="just">
              <a:buFont typeface="Arial" panose="020B0604020202020204" pitchFamily="34" charset="0"/>
              <a:buChar char="•"/>
            </a:pPr>
            <a:r>
              <a:rPr lang="en-US" sz="2400" b="1" dirty="0"/>
              <a:t>Feeling fat, despite being underweight</a:t>
            </a:r>
            <a:r>
              <a:rPr lang="en-US" sz="2400" dirty="0"/>
              <a:t> – feel overweight in general or just “too fat” in certain places such as the stomach, hips, or thighs.</a:t>
            </a:r>
          </a:p>
          <a:p>
            <a:pPr marL="342900" lvl="0" indent="-342900" algn="just">
              <a:buFont typeface="Arial" panose="020B0604020202020204" pitchFamily="34" charset="0"/>
              <a:buChar char="•"/>
            </a:pPr>
            <a:r>
              <a:rPr lang="en-US" sz="2400" b="1" dirty="0"/>
              <a:t>Fixation on body image</a:t>
            </a:r>
            <a:r>
              <a:rPr lang="en-US" sz="2400" dirty="0"/>
              <a:t> – Obsessed with weight, body shape, or clothing size. Frequent weigh-ins and concern over tiny fluctuations in weight.</a:t>
            </a:r>
          </a:p>
          <a:p>
            <a:pPr marL="342900" lvl="0" indent="-342900" algn="just">
              <a:buFont typeface="Arial" panose="020B0604020202020204" pitchFamily="34" charset="0"/>
              <a:buChar char="•"/>
            </a:pPr>
            <a:r>
              <a:rPr lang="en-US" sz="2400" b="1" dirty="0"/>
              <a:t>Harshly critical of appearance</a:t>
            </a:r>
            <a:r>
              <a:rPr lang="en-US" sz="2400" dirty="0"/>
              <a:t> – Spending a lot of time in front of the mirror checking for flaws. There’s always something to criticize. Never feels thin enough.</a:t>
            </a:r>
          </a:p>
          <a:p>
            <a:pPr marL="342900" lvl="0" indent="-342900" algn="just">
              <a:buFont typeface="Arial" panose="020B0604020202020204" pitchFamily="34" charset="0"/>
              <a:buChar char="•"/>
            </a:pPr>
            <a:r>
              <a:rPr lang="en-US" sz="2400" b="1" dirty="0"/>
              <a:t>Denial of thinness </a:t>
            </a:r>
            <a:r>
              <a:rPr lang="en-US" sz="2400" dirty="0"/>
              <a:t>– May deny that low body weight is a problem, while trying to conceal it (drinking a lot of water before being weighed, wearing baggy or oversized clothes).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285750" indent="-285750" algn="just">
              <a:buFont typeface="Arial" panose="020B0604020202020204" pitchFamily="34" charset="0"/>
              <a:buChar char="•"/>
            </a:pPr>
            <a:endParaRPr lang="en-US" sz="2400" dirty="0"/>
          </a:p>
          <a:p>
            <a:pPr algn="just"/>
            <a:br>
              <a:rPr lang="en-US" sz="2400" dirty="0"/>
            </a:br>
            <a:endParaRPr lang="en-US" sz="2400" dirty="0"/>
          </a:p>
          <a:p>
            <a:pPr algn="just"/>
            <a:endParaRPr lang="en-US" sz="2400" dirty="0"/>
          </a:p>
        </p:txBody>
      </p:sp>
    </p:spTree>
    <p:extLst>
      <p:ext uri="{BB962C8B-B14F-4D97-AF65-F5344CB8AC3E}">
        <p14:creationId xmlns:p14="http://schemas.microsoft.com/office/powerpoint/2010/main" val="37003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7869" y="250853"/>
            <a:ext cx="6190407" cy="584775"/>
          </a:xfrm>
          <a:prstGeom prst="rect">
            <a:avLst/>
          </a:prstGeom>
          <a:noFill/>
        </p:spPr>
        <p:txBody>
          <a:bodyPr wrap="square" rtlCol="0">
            <a:spAutoFit/>
          </a:bodyPr>
          <a:lstStyle/>
          <a:p>
            <a:pPr algn="ctr"/>
            <a:r>
              <a:rPr lang="en-US" sz="3200" dirty="0"/>
              <a:t>BULIMIA NERVOSA </a:t>
            </a:r>
          </a:p>
        </p:txBody>
      </p:sp>
      <p:sp>
        <p:nvSpPr>
          <p:cNvPr id="3" name="TextBox 2"/>
          <p:cNvSpPr txBox="1"/>
          <p:nvPr/>
        </p:nvSpPr>
        <p:spPr>
          <a:xfrm>
            <a:off x="356050" y="845868"/>
            <a:ext cx="10705763" cy="3724096"/>
          </a:xfrm>
          <a:prstGeom prst="rect">
            <a:avLst/>
          </a:prstGeom>
          <a:noFill/>
        </p:spPr>
        <p:txBody>
          <a:bodyPr wrap="square" rtlCol="0">
            <a:spAutoFit/>
          </a:bodyPr>
          <a:lstStyle/>
          <a:p>
            <a:pPr lvl="0" algn="just"/>
            <a:r>
              <a:rPr lang="en-US" sz="2400" dirty="0"/>
              <a:t>The individual experiences regular bouts of serious overeating, which are always followed by a feeling of guilt, which can then lead to extreme reactions such as crash dieting, doing lots of exercise, and purging (deliberately vomiting).  </a:t>
            </a:r>
          </a:p>
          <a:p>
            <a:pPr lvl="0" algn="just"/>
            <a:endParaRPr lang="en-US" sz="2400" dirty="0"/>
          </a:p>
          <a:p>
            <a:pPr lvl="0" algn="just"/>
            <a:endParaRPr lang="en-US" sz="2400" dirty="0"/>
          </a:p>
          <a:p>
            <a:pPr algn="just"/>
            <a:endParaRPr lang="en-US" sz="2300" dirty="0"/>
          </a:p>
          <a:p>
            <a:pPr algn="just"/>
            <a:br>
              <a:rPr lang="en-US" sz="2300" dirty="0"/>
            </a:br>
            <a:endParaRPr lang="en-US" sz="2300" dirty="0"/>
          </a:p>
          <a:p>
            <a:pPr algn="just"/>
            <a:endParaRPr lang="en-US" sz="2300" dirty="0"/>
          </a:p>
        </p:txBody>
      </p:sp>
      <p:pic>
        <p:nvPicPr>
          <p:cNvPr id="3074" name="Picture 2" descr="http://www.gurzebooks.com/images/bingepu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6" y="2520898"/>
            <a:ext cx="4118611" cy="411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9913" y="250853"/>
            <a:ext cx="6845860" cy="584775"/>
          </a:xfrm>
          <a:prstGeom prst="rect">
            <a:avLst/>
          </a:prstGeom>
          <a:noFill/>
        </p:spPr>
        <p:txBody>
          <a:bodyPr wrap="square" rtlCol="0">
            <a:spAutoFit/>
          </a:bodyPr>
          <a:lstStyle/>
          <a:p>
            <a:pPr algn="ctr"/>
            <a:r>
              <a:rPr lang="en-US" sz="3200" dirty="0"/>
              <a:t>BULIMIA NERVOSA SYMPTOMS </a:t>
            </a:r>
          </a:p>
        </p:txBody>
      </p:sp>
      <p:sp>
        <p:nvSpPr>
          <p:cNvPr id="3" name="TextBox 2"/>
          <p:cNvSpPr txBox="1"/>
          <p:nvPr/>
        </p:nvSpPr>
        <p:spPr>
          <a:xfrm>
            <a:off x="95794" y="914005"/>
            <a:ext cx="11474506" cy="3477875"/>
          </a:xfrm>
          <a:prstGeom prst="rect">
            <a:avLst/>
          </a:prstGeom>
          <a:noFill/>
        </p:spPr>
        <p:txBody>
          <a:bodyPr wrap="square" rtlCol="0">
            <a:spAutoFit/>
          </a:bodyPr>
          <a:lstStyle/>
          <a:p>
            <a:pPr algn="just"/>
            <a:r>
              <a:rPr lang="en-US" sz="2200" b="1" dirty="0"/>
              <a:t>Purging Signs And Symptoms:</a:t>
            </a:r>
          </a:p>
          <a:p>
            <a:pPr marL="342900" lvl="0" indent="-342900" algn="just">
              <a:buFont typeface="Arial" panose="020B0604020202020204" pitchFamily="34" charset="0"/>
              <a:buChar char="•"/>
            </a:pPr>
            <a:r>
              <a:rPr lang="en-US" sz="2200" b="1" dirty="0"/>
              <a:t>Using diet pills, laxatives, or diuretics </a:t>
            </a:r>
            <a:r>
              <a:rPr lang="en-US" sz="2200" dirty="0"/>
              <a:t>– Abusing water pills, herbal appetite suppressants, prescription stimulants, ipecac syrup, and other drugs for weight loss.</a:t>
            </a:r>
          </a:p>
          <a:p>
            <a:pPr marL="342900" lvl="0" indent="-342900" algn="just">
              <a:buFont typeface="Arial" panose="020B0604020202020204" pitchFamily="34" charset="0"/>
              <a:buChar char="•"/>
            </a:pPr>
            <a:r>
              <a:rPr lang="en-US" sz="2200" b="1" dirty="0"/>
              <a:t>Throwing up after eating</a:t>
            </a:r>
            <a:r>
              <a:rPr lang="en-US" sz="2200" dirty="0"/>
              <a:t> – Frequently disappearing after meals or going to the bathroom. May run the water to disguise sounds of vomiting or reappear smelling like mouthwash or mints.</a:t>
            </a:r>
          </a:p>
          <a:p>
            <a:pPr marL="342900" lvl="0" indent="-342900" algn="just">
              <a:buFont typeface="Arial" panose="020B0604020202020204" pitchFamily="34" charset="0"/>
              <a:buChar char="•"/>
            </a:pPr>
            <a:r>
              <a:rPr lang="en-US" sz="2200" b="1" dirty="0"/>
              <a:t>Compulsive exercising</a:t>
            </a:r>
            <a:r>
              <a:rPr lang="en-US" sz="2200" dirty="0"/>
              <a:t> – Following a punishing exercise regimen aimed at burning calories. Exercising through injuries, illness, and bad weather. Working out extra hard after bingeing or eating something “bad.”</a:t>
            </a:r>
          </a:p>
        </p:txBody>
      </p:sp>
      <p:pic>
        <p:nvPicPr>
          <p:cNvPr id="5122" name="Picture 2" descr="http://s.hswstatic.com/gif/diet-pil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40" y="4699657"/>
            <a:ext cx="3493317" cy="20348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3.bp.blogspot.com/-1mzR6fELhZU/UNK7P0flyHI/AAAAAAAAFGY/FBsWmQLsWJE/s1600/bulimia+nervo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122" y="4699657"/>
            <a:ext cx="3617524" cy="20348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nedic.ca/sites/default/files/images/disorderedEating2011-07-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911" y="4699657"/>
            <a:ext cx="3624065" cy="203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55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fade">
                                      <p:cBhvr>
                                        <p:cTn id="23" dur="500"/>
                                        <p:tgtEl>
                                          <p:spTgt spid="51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126"/>
                                        </p:tgtEl>
                                        <p:attrNameLst>
                                          <p:attrName>style.visibility</p:attrName>
                                        </p:attrNameLst>
                                      </p:cBhvr>
                                      <p:to>
                                        <p:strVal val="visible"/>
                                      </p:to>
                                    </p:set>
                                    <p:animEffect transition="in" filter="fade">
                                      <p:cBhvr>
                                        <p:cTn id="31"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7869" y="250853"/>
            <a:ext cx="6190407" cy="584775"/>
          </a:xfrm>
          <a:prstGeom prst="rect">
            <a:avLst/>
          </a:prstGeom>
          <a:noFill/>
        </p:spPr>
        <p:txBody>
          <a:bodyPr wrap="square" rtlCol="0">
            <a:spAutoFit/>
          </a:bodyPr>
          <a:lstStyle/>
          <a:p>
            <a:pPr algn="ctr"/>
            <a:r>
              <a:rPr lang="en-US" sz="3200" dirty="0"/>
              <a:t>BULIMIA NERVOSA </a:t>
            </a:r>
          </a:p>
        </p:txBody>
      </p:sp>
      <p:sp>
        <p:nvSpPr>
          <p:cNvPr id="3" name="TextBox 2"/>
          <p:cNvSpPr txBox="1"/>
          <p:nvPr/>
        </p:nvSpPr>
        <p:spPr>
          <a:xfrm>
            <a:off x="534075" y="1007708"/>
            <a:ext cx="10705763" cy="2985433"/>
          </a:xfrm>
          <a:prstGeom prst="rect">
            <a:avLst/>
          </a:prstGeom>
          <a:noFill/>
        </p:spPr>
        <p:txBody>
          <a:bodyPr wrap="square" rtlCol="0">
            <a:spAutoFit/>
          </a:bodyPr>
          <a:lstStyle/>
          <a:p>
            <a:pPr lvl="0" algn="just"/>
            <a:r>
              <a:rPr lang="en-US" sz="2400" dirty="0"/>
              <a:t>Unlike anorexia nervosa, bulimia nervosa is difficult to identify. The sufferer is not usually underweight. Because of the shame and guilt associated with the illness, patients are skilled in masking the symptoms.	</a:t>
            </a:r>
          </a:p>
          <a:p>
            <a:pPr lvl="0" algn="just"/>
            <a:endParaRPr lang="en-US" sz="2400" dirty="0"/>
          </a:p>
          <a:p>
            <a:pPr algn="just"/>
            <a:endParaRPr lang="en-US" sz="2300" dirty="0"/>
          </a:p>
          <a:p>
            <a:pPr algn="just"/>
            <a:br>
              <a:rPr lang="en-US" sz="2300" dirty="0"/>
            </a:br>
            <a:endParaRPr lang="en-US" sz="2300" dirty="0"/>
          </a:p>
          <a:p>
            <a:pPr algn="just"/>
            <a:endParaRPr lang="en-US" sz="2300" dirty="0"/>
          </a:p>
        </p:txBody>
      </p:sp>
      <p:sp>
        <p:nvSpPr>
          <p:cNvPr id="4" name="TextBox 3"/>
          <p:cNvSpPr txBox="1"/>
          <p:nvPr/>
        </p:nvSpPr>
        <p:spPr>
          <a:xfrm>
            <a:off x="477431" y="2362874"/>
            <a:ext cx="10762407" cy="3970318"/>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a:t>puffy face</a:t>
            </a:r>
          </a:p>
          <a:p>
            <a:pPr marL="285750" indent="-285750" fontAlgn="base">
              <a:buFont typeface="Arial" panose="020B0604020202020204" pitchFamily="34" charset="0"/>
              <a:buChar char="•"/>
            </a:pPr>
            <a:r>
              <a:rPr lang="en-US" dirty="0"/>
              <a:t>scars or red marks on the fingers or knuckles</a:t>
            </a:r>
          </a:p>
          <a:p>
            <a:pPr marL="285750" indent="-285750" fontAlgn="base">
              <a:buFont typeface="Arial" panose="020B0604020202020204" pitchFamily="34" charset="0"/>
              <a:buChar char="•"/>
            </a:pPr>
            <a:r>
              <a:rPr lang="en-US" dirty="0"/>
              <a:t>tooth damage</a:t>
            </a:r>
          </a:p>
          <a:p>
            <a:pPr marL="285750" indent="-285750" fontAlgn="base">
              <a:buFont typeface="Arial" panose="020B0604020202020204" pitchFamily="34" charset="0"/>
              <a:buChar char="•"/>
            </a:pPr>
            <a:r>
              <a:rPr lang="en-US" dirty="0"/>
              <a:t>redness around and in the eyes</a:t>
            </a:r>
          </a:p>
          <a:p>
            <a:pPr marL="285750" indent="-285750" fontAlgn="base">
              <a:buFont typeface="Arial" panose="020B0604020202020204" pitchFamily="34" charset="0"/>
              <a:buChar char="•"/>
            </a:pPr>
            <a:r>
              <a:rPr lang="en-US" dirty="0"/>
              <a:t>constant sore throat and a compromised immune system</a:t>
            </a:r>
          </a:p>
          <a:p>
            <a:pPr marL="285750" indent="-285750" fontAlgn="base">
              <a:buFont typeface="Arial" panose="020B0604020202020204" pitchFamily="34" charset="0"/>
              <a:buChar char="•"/>
            </a:pPr>
            <a:r>
              <a:rPr lang="en-US" dirty="0"/>
              <a:t>rapid weight fluctuations</a:t>
            </a:r>
          </a:p>
          <a:p>
            <a:pPr marL="285750" indent="-285750" fontAlgn="base">
              <a:buFont typeface="Arial" panose="020B0604020202020204" pitchFamily="34" charset="0"/>
              <a:buChar char="•"/>
            </a:pPr>
            <a:r>
              <a:rPr lang="en-US" dirty="0"/>
              <a:t>short finger nails</a:t>
            </a:r>
          </a:p>
          <a:p>
            <a:pPr marL="285750" indent="-285750" fontAlgn="base">
              <a:buFont typeface="Arial" panose="020B0604020202020204" pitchFamily="34" charset="0"/>
              <a:buChar char="•"/>
            </a:pPr>
            <a:r>
              <a:rPr lang="en-US" dirty="0"/>
              <a:t>frequent visits to the bathroom after eating</a:t>
            </a:r>
          </a:p>
          <a:p>
            <a:pPr marL="285750" indent="-285750" fontAlgn="base">
              <a:buFont typeface="Arial" panose="020B0604020202020204" pitchFamily="34" charset="0"/>
              <a:buChar char="•"/>
            </a:pPr>
            <a:r>
              <a:rPr lang="en-US" dirty="0"/>
              <a:t>food disappearing in large quantities</a:t>
            </a:r>
          </a:p>
          <a:p>
            <a:pPr marL="285750" indent="-285750" fontAlgn="base">
              <a:buFont typeface="Arial" panose="020B0604020202020204" pitchFamily="34" charset="0"/>
              <a:buChar char="•"/>
            </a:pPr>
            <a:r>
              <a:rPr lang="en-US" dirty="0"/>
              <a:t>look out for unexpected walks or drives at night</a:t>
            </a:r>
          </a:p>
          <a:p>
            <a:pPr marL="285750" indent="-285750" fontAlgn="base">
              <a:buFont typeface="Arial" panose="020B0604020202020204" pitchFamily="34" charset="0"/>
              <a:buChar char="•"/>
            </a:pPr>
            <a:r>
              <a:rPr lang="en-US" dirty="0"/>
              <a:t>social withdrawal</a:t>
            </a:r>
          </a:p>
          <a:p>
            <a:pPr marL="285750" indent="-285750" fontAlgn="base">
              <a:buFont typeface="Arial" panose="020B0604020202020204" pitchFamily="34" charset="0"/>
              <a:buChar char="•"/>
            </a:pPr>
            <a:r>
              <a:rPr lang="en-US" dirty="0"/>
              <a:t>an increase in irritability and mood swings</a:t>
            </a:r>
          </a:p>
          <a:p>
            <a:pPr marL="285750" indent="-285750" fontAlgn="base">
              <a:buFont typeface="Arial" panose="020B0604020202020204" pitchFamily="34" charset="0"/>
              <a:buChar char="•"/>
            </a:pPr>
            <a:r>
              <a:rPr lang="en-US" dirty="0"/>
              <a:t>fatigue</a:t>
            </a:r>
          </a:p>
          <a:p>
            <a:r>
              <a:rPr lang="en-US" dirty="0"/>
              <a:t> </a:t>
            </a:r>
          </a:p>
        </p:txBody>
      </p:sp>
    </p:spTree>
    <p:extLst>
      <p:ext uri="{BB962C8B-B14F-4D97-AF65-F5344CB8AC3E}">
        <p14:creationId xmlns:p14="http://schemas.microsoft.com/office/powerpoint/2010/main" val="370022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4053" y="226577"/>
            <a:ext cx="6190407" cy="646331"/>
          </a:xfrm>
          <a:prstGeom prst="rect">
            <a:avLst/>
          </a:prstGeom>
          <a:noFill/>
        </p:spPr>
        <p:txBody>
          <a:bodyPr wrap="square" rtlCol="0">
            <a:spAutoFit/>
          </a:bodyPr>
          <a:lstStyle/>
          <a:p>
            <a:pPr algn="ctr"/>
            <a:r>
              <a:rPr lang="en-US" sz="3600" dirty="0"/>
              <a:t>WHAT CAUSES EDs?</a:t>
            </a:r>
          </a:p>
        </p:txBody>
      </p:sp>
      <p:sp>
        <p:nvSpPr>
          <p:cNvPr id="5" name="Rectangle 4"/>
          <p:cNvSpPr/>
          <p:nvPr/>
        </p:nvSpPr>
        <p:spPr>
          <a:xfrm>
            <a:off x="339865" y="872908"/>
            <a:ext cx="11223654" cy="1631216"/>
          </a:xfrm>
          <a:prstGeom prst="rect">
            <a:avLst/>
          </a:prstGeom>
        </p:spPr>
        <p:txBody>
          <a:bodyPr wrap="square">
            <a:spAutoFit/>
          </a:bodyPr>
          <a:lstStyle/>
          <a:p>
            <a:pPr algn="just"/>
            <a:r>
              <a:rPr lang="en-US" sz="2000" dirty="0">
                <a:ea typeface="Calibri" panose="020F0502020204030204" pitchFamily="34" charset="0"/>
                <a:cs typeface="David" panose="020E0502060401010101" pitchFamily="34" charset="-79"/>
              </a:rPr>
              <a:t>Eating disorders are complex conditions that arise from a combination of long-standing behavioral, biological, emotional, psychological, interpersonal, and social factors. Scientists and researchers are still learning about the underlying causes of these emotionally and physically damaging conditions. We do know, however, about some of the general issues that can contribute to the development of eating disorders.</a:t>
            </a:r>
          </a:p>
        </p:txBody>
      </p:sp>
      <p:pic>
        <p:nvPicPr>
          <p:cNvPr id="6" name="Picture 2" descr="http://www.dasmaninstitute.org/assets/1/65/original/eating_disorder_factors.jpg?12800346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548" y="2591849"/>
            <a:ext cx="4812934" cy="41606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39865" y="2370520"/>
            <a:ext cx="5461029" cy="3785652"/>
          </a:xfrm>
          <a:prstGeom prst="rect">
            <a:avLst/>
          </a:prstGeom>
        </p:spPr>
        <p:txBody>
          <a:bodyPr wrap="square">
            <a:spAutoFit/>
          </a:bodyPr>
          <a:lstStyle/>
          <a:p>
            <a:pPr lvl="0"/>
            <a:endParaRPr lang="en-US" sz="2000" dirty="0"/>
          </a:p>
          <a:p>
            <a:pPr marL="342900" lvl="0" indent="-342900">
              <a:buFont typeface="+mj-lt"/>
              <a:buAutoNum type="arabicPeriod"/>
            </a:pPr>
            <a:r>
              <a:rPr lang="en-US" sz="2000" b="1" dirty="0"/>
              <a:t>Biological</a:t>
            </a:r>
            <a:r>
              <a:rPr lang="en-US" sz="2000" dirty="0"/>
              <a:t> –  hormonal, chemical imbalance, genetic links</a:t>
            </a:r>
          </a:p>
          <a:p>
            <a:pPr marL="342900" lvl="0" indent="-342900">
              <a:buFont typeface="+mj-lt"/>
              <a:buAutoNum type="arabicPeriod"/>
            </a:pPr>
            <a:r>
              <a:rPr lang="en-US" sz="2000" b="1" dirty="0"/>
              <a:t>Psychological</a:t>
            </a:r>
            <a:r>
              <a:rPr lang="en-US" sz="2000" dirty="0"/>
              <a:t> - low self esteem, anxiety, difficulty coping</a:t>
            </a:r>
          </a:p>
          <a:p>
            <a:pPr marL="342900" lvl="0" indent="-342900">
              <a:buFont typeface="+mj-lt"/>
              <a:buAutoNum type="arabicPeriod"/>
            </a:pPr>
            <a:r>
              <a:rPr lang="en-US" sz="2000" b="1" dirty="0"/>
              <a:t>Interpersonal</a:t>
            </a:r>
            <a:r>
              <a:rPr lang="en-US" sz="2000" dirty="0"/>
              <a:t> – troubled family relationships, difficulty expressing emotions, history of physical or sexual abuse</a:t>
            </a:r>
          </a:p>
          <a:p>
            <a:pPr marL="342900" lvl="0" indent="-342900">
              <a:buFont typeface="+mj-lt"/>
              <a:buAutoNum type="arabicPeriod"/>
            </a:pPr>
            <a:r>
              <a:rPr lang="en-US" sz="2000" b="1" dirty="0"/>
              <a:t>Social</a:t>
            </a:r>
            <a:r>
              <a:rPr lang="en-US" sz="2000" dirty="0"/>
              <a:t> - Cultural values, peer pressure, focus on beauty, thinness, looks… </a:t>
            </a:r>
          </a:p>
          <a:p>
            <a:pPr algn="just"/>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596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4053" y="226577"/>
            <a:ext cx="6190407" cy="646331"/>
          </a:xfrm>
          <a:prstGeom prst="rect">
            <a:avLst/>
          </a:prstGeom>
          <a:noFill/>
        </p:spPr>
        <p:txBody>
          <a:bodyPr wrap="square" rtlCol="0">
            <a:spAutoFit/>
          </a:bodyPr>
          <a:lstStyle/>
          <a:p>
            <a:pPr algn="ctr"/>
            <a:r>
              <a:rPr lang="en-US" sz="3600" dirty="0"/>
              <a:t>WHAT CAUSES EDs?</a:t>
            </a:r>
          </a:p>
        </p:txBody>
      </p:sp>
      <p:sp>
        <p:nvSpPr>
          <p:cNvPr id="5" name="Rectangle 4"/>
          <p:cNvSpPr/>
          <p:nvPr/>
        </p:nvSpPr>
        <p:spPr>
          <a:xfrm>
            <a:off x="339865" y="1221604"/>
            <a:ext cx="11223654" cy="1015663"/>
          </a:xfrm>
          <a:prstGeom prst="rect">
            <a:avLst/>
          </a:prstGeom>
        </p:spPr>
        <p:txBody>
          <a:bodyPr wrap="square">
            <a:spAutoFit/>
          </a:bodyPr>
          <a:lstStyle/>
          <a:p>
            <a:pPr algn="ctr"/>
            <a:r>
              <a:rPr lang="en-US" sz="6000" dirty="0">
                <a:ea typeface="Calibri" panose="020F0502020204030204" pitchFamily="34" charset="0"/>
                <a:cs typeface="David" panose="020E0502060401010101" pitchFamily="34" charset="-79"/>
              </a:rPr>
              <a:t>“LOADED GUN” THEORY </a:t>
            </a:r>
          </a:p>
        </p:txBody>
      </p:sp>
      <p:sp>
        <p:nvSpPr>
          <p:cNvPr id="7" name="Rectangle 6"/>
          <p:cNvSpPr/>
          <p:nvPr/>
        </p:nvSpPr>
        <p:spPr>
          <a:xfrm>
            <a:off x="339865" y="2370520"/>
            <a:ext cx="5461029" cy="4093428"/>
          </a:xfrm>
          <a:prstGeom prst="rect">
            <a:avLst/>
          </a:prstGeom>
        </p:spPr>
        <p:txBody>
          <a:bodyPr wrap="square">
            <a:spAutoFit/>
          </a:bodyPr>
          <a:lstStyle/>
          <a:p>
            <a:pPr lvl="0"/>
            <a:endParaRPr lang="en-US" sz="2000" dirty="0"/>
          </a:p>
          <a:p>
            <a:pPr marL="342900" lvl="0" indent="-342900">
              <a:buFont typeface="+mj-lt"/>
              <a:buAutoNum type="arabicPeriod"/>
            </a:pPr>
            <a:r>
              <a:rPr lang="en-US" sz="2000" b="1" dirty="0"/>
              <a:t>Biological</a:t>
            </a:r>
            <a:r>
              <a:rPr lang="en-US" sz="2000" dirty="0"/>
              <a:t> –  hormonal, chemical imbalance, genetic links</a:t>
            </a:r>
          </a:p>
          <a:p>
            <a:pPr marL="342900" lvl="0" indent="-342900">
              <a:buFont typeface="+mj-lt"/>
              <a:buAutoNum type="arabicPeriod"/>
            </a:pPr>
            <a:r>
              <a:rPr lang="en-US" sz="2000" b="1" dirty="0"/>
              <a:t>Psychological</a:t>
            </a:r>
            <a:r>
              <a:rPr lang="en-US" sz="2000" dirty="0"/>
              <a:t> - low self esteem, anxiety, difficulty coping (very high rate of comorbidity) </a:t>
            </a:r>
          </a:p>
          <a:p>
            <a:pPr marL="342900" lvl="0" indent="-342900">
              <a:buFont typeface="+mj-lt"/>
              <a:buAutoNum type="arabicPeriod"/>
            </a:pPr>
            <a:r>
              <a:rPr lang="en-US" sz="2000" b="1" dirty="0"/>
              <a:t>Interpersonal</a:t>
            </a:r>
            <a:r>
              <a:rPr lang="en-US" sz="2000" dirty="0"/>
              <a:t> – troubled family relationships, difficulty expressing emotions, history of physical or sexual abuse</a:t>
            </a:r>
          </a:p>
          <a:p>
            <a:pPr marL="342900" lvl="0" indent="-342900">
              <a:buFont typeface="+mj-lt"/>
              <a:buAutoNum type="arabicPeriod"/>
            </a:pPr>
            <a:r>
              <a:rPr lang="en-US" sz="2000" b="1" dirty="0"/>
              <a:t>Social</a:t>
            </a:r>
            <a:r>
              <a:rPr lang="en-US" sz="2000" dirty="0"/>
              <a:t> - Cultural values, peer pressure, focus on beauty, thinness, looks… </a:t>
            </a:r>
          </a:p>
          <a:p>
            <a:pPr algn="just"/>
            <a:endParaRPr lang="en-US" sz="2000" dirty="0">
              <a:ea typeface="Calibri" panose="020F0502020204030204" pitchFamily="34" charset="0"/>
              <a:cs typeface="Times New Roman" panose="02020603050405020304" pitchFamily="18" charset="0"/>
            </a:endParaRPr>
          </a:p>
        </p:txBody>
      </p:sp>
      <p:pic>
        <p:nvPicPr>
          <p:cNvPr id="1026" name="Picture 2" descr="https://bossip.files.wordpress.com/2014/08/loaded-gun-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432"/>
          <a:stretch/>
        </p:blipFill>
        <p:spPr bwMode="auto">
          <a:xfrm>
            <a:off x="6812280" y="2474399"/>
            <a:ext cx="4570645"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55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376" y="1405412"/>
            <a:ext cx="11193984" cy="3785652"/>
          </a:xfrm>
          <a:prstGeom prst="rect">
            <a:avLst/>
          </a:prstGeom>
        </p:spPr>
        <p:txBody>
          <a:bodyPr wrap="square">
            <a:spAutoFit/>
          </a:bodyPr>
          <a:lstStyle/>
          <a:p>
            <a:pPr lvl="0" algn="just">
              <a:lnSpc>
                <a:spcPct val="125000"/>
              </a:lnSpc>
            </a:pPr>
            <a:r>
              <a:rPr lang="en-US" sz="3200" dirty="0">
                <a:ea typeface="Calibri" panose="020F0502020204030204" pitchFamily="34" charset="0"/>
                <a:cs typeface="David" panose="020E0502060401010101" pitchFamily="34" charset="-79"/>
              </a:rPr>
              <a:t>WHEN IN DOUBT, REFER FOR HELP </a:t>
            </a:r>
            <a:endParaRPr lang="en-US" sz="2400" dirty="0">
              <a:ea typeface="Calibri" panose="020F0502020204030204" pitchFamily="34" charset="0"/>
              <a:cs typeface="Times New Roman" panose="02020603050405020304" pitchFamily="18" charset="0"/>
            </a:endParaRPr>
          </a:p>
          <a:p>
            <a:pPr marL="457200" marR="0" lvl="0" indent="-457200" algn="just">
              <a:lnSpc>
                <a:spcPct val="125000"/>
              </a:lnSpc>
              <a:spcBef>
                <a:spcPts val="0"/>
              </a:spcBef>
              <a:spcAft>
                <a:spcPts val="0"/>
              </a:spcAft>
              <a:buFont typeface="Arial" panose="020B0604020202020204" pitchFamily="34" charset="0"/>
              <a:buChar char="•"/>
            </a:pPr>
            <a:r>
              <a:rPr lang="en-US" sz="3200" dirty="0">
                <a:ea typeface="Calibri" panose="020F0502020204030204" pitchFamily="34" charset="0"/>
                <a:cs typeface="David" panose="020E0502060401010101" pitchFamily="34" charset="-79"/>
              </a:rPr>
              <a:t>Don’t dismiss what you see / hear – NEVER encourage someone to “fix it yourself” </a:t>
            </a:r>
          </a:p>
          <a:p>
            <a:pPr marL="457200" marR="0" lvl="0" indent="-457200" algn="just">
              <a:lnSpc>
                <a:spcPct val="125000"/>
              </a:lnSpc>
              <a:spcBef>
                <a:spcPts val="0"/>
              </a:spcBef>
              <a:spcAft>
                <a:spcPts val="0"/>
              </a:spcAft>
              <a:buFont typeface="Arial" panose="020B0604020202020204" pitchFamily="34" charset="0"/>
              <a:buChar char="•"/>
            </a:pPr>
            <a:r>
              <a:rPr lang="en-US" sz="3200" dirty="0">
                <a:ea typeface="Calibri" panose="020F0502020204030204" pitchFamily="34" charset="0"/>
                <a:cs typeface="David" panose="020E0502060401010101" pitchFamily="34" charset="-79"/>
              </a:rPr>
              <a:t>Don’t be an alarmist, but know that EDs often go undetected until too late – treatment much more effective with early intervention</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34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6283" y="429255"/>
            <a:ext cx="4864608" cy="707886"/>
          </a:xfrm>
          <a:prstGeom prst="rect">
            <a:avLst/>
          </a:prstGeom>
          <a:noFill/>
        </p:spPr>
        <p:txBody>
          <a:bodyPr wrap="square" rtlCol="0">
            <a:spAutoFit/>
          </a:bodyPr>
          <a:lstStyle/>
          <a:p>
            <a:pPr algn="ctr"/>
            <a:r>
              <a:rPr lang="en-US" sz="4000" dirty="0"/>
              <a:t>TREATMENT OF EDs</a:t>
            </a:r>
          </a:p>
        </p:txBody>
      </p:sp>
      <p:sp>
        <p:nvSpPr>
          <p:cNvPr id="3" name="TextBox 2"/>
          <p:cNvSpPr txBox="1"/>
          <p:nvPr/>
        </p:nvSpPr>
        <p:spPr>
          <a:xfrm>
            <a:off x="192024" y="1332491"/>
            <a:ext cx="5193792" cy="2677656"/>
          </a:xfrm>
          <a:prstGeom prst="rect">
            <a:avLst/>
          </a:prstGeom>
          <a:noFill/>
        </p:spPr>
        <p:txBody>
          <a:bodyPr wrap="square" rtlCol="0">
            <a:spAutoFit/>
          </a:bodyPr>
          <a:lstStyle/>
          <a:p>
            <a:pPr lvl="0"/>
            <a:r>
              <a:rPr lang="en-US" sz="2800" dirty="0"/>
              <a:t>HEALTH PROFESSIONALS:</a:t>
            </a:r>
          </a:p>
          <a:p>
            <a:pPr marL="285750" lvl="0" indent="-285750">
              <a:buFont typeface="Arial" panose="020B0604020202020204" pitchFamily="34" charset="0"/>
              <a:buChar char="•"/>
            </a:pPr>
            <a:r>
              <a:rPr lang="en-US" sz="2800" dirty="0"/>
              <a:t>MD  </a:t>
            </a:r>
          </a:p>
          <a:p>
            <a:pPr marL="285750" lvl="0" indent="-285750">
              <a:buFont typeface="Arial" panose="020B0604020202020204" pitchFamily="34" charset="0"/>
              <a:buChar char="•"/>
            </a:pPr>
            <a:r>
              <a:rPr lang="en-US" sz="2800" dirty="0"/>
              <a:t>Patient psychotherapist </a:t>
            </a:r>
          </a:p>
          <a:p>
            <a:pPr marL="285750" lvl="0" indent="-285750">
              <a:buFont typeface="Arial" panose="020B0604020202020204" pitchFamily="34" charset="0"/>
              <a:buChar char="•"/>
            </a:pPr>
            <a:r>
              <a:rPr lang="en-US" sz="2800" dirty="0"/>
              <a:t>Family therapist</a:t>
            </a:r>
          </a:p>
          <a:p>
            <a:pPr marL="285750" lvl="0" indent="-285750">
              <a:buFont typeface="Arial" panose="020B0604020202020204" pitchFamily="34" charset="0"/>
              <a:buChar char="•"/>
            </a:pPr>
            <a:r>
              <a:rPr lang="en-US" sz="2800" dirty="0"/>
              <a:t>Nutritionist </a:t>
            </a:r>
          </a:p>
          <a:p>
            <a:endParaRPr lang="en-US" sz="2800" dirty="0"/>
          </a:p>
        </p:txBody>
      </p:sp>
      <p:pic>
        <p:nvPicPr>
          <p:cNvPr id="2050" name="Picture 2" descr="http://reachesmyreaching.files.wordpress.com/2011/05/photo-physician-serv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304" y="1251186"/>
            <a:ext cx="3447587" cy="23271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i-therapy.com/blog/wp-content/uploads/2012/07/figure_in_therapy_5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928" y="1274814"/>
            <a:ext cx="3163079" cy="23723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onnollycounseling.com/wp-content/uploads/2012/09/family-therapy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3304" y="3782770"/>
            <a:ext cx="3447587" cy="22960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fertilisearch.com/images/page-headers/nutritionist.png"/>
          <p:cNvPicPr>
            <a:picLocks noChangeAspect="1" noChangeArrowheads="1"/>
          </p:cNvPicPr>
          <p:nvPr/>
        </p:nvPicPr>
        <p:blipFill rotWithShape="1">
          <a:blip r:embed="rId6">
            <a:extLst>
              <a:ext uri="{28A0092B-C50C-407E-A947-70E740481C1C}">
                <a14:useLocalDpi xmlns:a14="http://schemas.microsoft.com/office/drawing/2010/main" val="0"/>
              </a:ext>
            </a:extLst>
          </a:blip>
          <a:srcRect l="13677" r="12884"/>
          <a:stretch/>
        </p:blipFill>
        <p:spPr bwMode="auto">
          <a:xfrm>
            <a:off x="9020183" y="3782771"/>
            <a:ext cx="2479781" cy="22960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2024" y="3782770"/>
            <a:ext cx="5193792" cy="3108543"/>
          </a:xfrm>
          <a:prstGeom prst="rect">
            <a:avLst/>
          </a:prstGeom>
          <a:noFill/>
        </p:spPr>
        <p:txBody>
          <a:bodyPr wrap="square" rtlCol="0">
            <a:spAutoFit/>
          </a:bodyPr>
          <a:lstStyle/>
          <a:p>
            <a:pPr lvl="0"/>
            <a:r>
              <a:rPr lang="en-US" sz="2800" dirty="0"/>
              <a:t>LEVEL OF CARE:</a:t>
            </a:r>
          </a:p>
          <a:p>
            <a:pPr marL="285750" lvl="0" indent="-285750">
              <a:buFont typeface="Arial" panose="020B0604020202020204" pitchFamily="34" charset="0"/>
              <a:buChar char="•"/>
            </a:pPr>
            <a:r>
              <a:rPr lang="en-US" sz="2800" dirty="0"/>
              <a:t>Outpatient </a:t>
            </a:r>
          </a:p>
          <a:p>
            <a:pPr marL="285750" lvl="0" indent="-285750">
              <a:buFont typeface="Arial" panose="020B0604020202020204" pitchFamily="34" charset="0"/>
              <a:buChar char="•"/>
            </a:pPr>
            <a:r>
              <a:rPr lang="en-US" sz="2800" dirty="0"/>
              <a:t>PHP</a:t>
            </a:r>
          </a:p>
          <a:p>
            <a:pPr marL="285750" lvl="0" indent="-285750">
              <a:buFont typeface="Arial" panose="020B0604020202020204" pitchFamily="34" charset="0"/>
              <a:buChar char="•"/>
            </a:pPr>
            <a:r>
              <a:rPr lang="en-US" sz="2800" dirty="0"/>
              <a:t>Residential</a:t>
            </a:r>
          </a:p>
          <a:p>
            <a:pPr marL="285750" lvl="0" indent="-285750">
              <a:buFont typeface="Arial" panose="020B0604020202020204" pitchFamily="34" charset="0"/>
              <a:buChar char="•"/>
            </a:pPr>
            <a:r>
              <a:rPr lang="en-US" sz="2800" dirty="0"/>
              <a:t>Inpatient / Acute Level Care</a:t>
            </a:r>
          </a:p>
          <a:p>
            <a:endParaRPr lang="en-US" sz="2800" dirty="0"/>
          </a:p>
        </p:txBody>
      </p:sp>
    </p:spTree>
    <p:extLst>
      <p:ext uri="{BB962C8B-B14F-4D97-AF65-F5344CB8AC3E}">
        <p14:creationId xmlns:p14="http://schemas.microsoft.com/office/powerpoint/2010/main" val="404314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056"/>
                                        </p:tgtEl>
                                        <p:attrNameLst>
                                          <p:attrName>style.visibility</p:attrName>
                                        </p:attrNameLst>
                                      </p:cBhvr>
                                      <p:to>
                                        <p:strVal val="visible"/>
                                      </p:to>
                                    </p:set>
                                    <p:animEffect transition="in" filter="fade">
                                      <p:cBhvr>
                                        <p:cTn id="39" dur="500"/>
                                        <p:tgtEl>
                                          <p:spTgt spid="205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500"/>
                                        <p:tgtEl>
                                          <p:spTgt spid="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xEl>
                                              <p:pRg st="2" end="2"/>
                                            </p:txEl>
                                          </p:spTgt>
                                        </p:tgtEl>
                                        <p:attrNameLst>
                                          <p:attrName>style.visibility</p:attrName>
                                        </p:attrNameLst>
                                      </p:cBhvr>
                                      <p:to>
                                        <p:strVal val="visible"/>
                                      </p:to>
                                    </p:set>
                                    <p:animEffect transition="in" filter="fade">
                                      <p:cBhvr>
                                        <p:cTn id="54" dur="500"/>
                                        <p:tgtEl>
                                          <p:spTgt spid="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Effect transition="in" filter="fade">
                                      <p:cBhvr>
                                        <p:cTn id="59" dur="500"/>
                                        <p:tgtEl>
                                          <p:spTgt spid="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
                                            <p:txEl>
                                              <p:pRg st="4" end="4"/>
                                            </p:txEl>
                                          </p:spTgt>
                                        </p:tgtEl>
                                        <p:attrNameLst>
                                          <p:attrName>style.visibility</p:attrName>
                                        </p:attrNameLst>
                                      </p:cBhvr>
                                      <p:to>
                                        <p:strVal val="visible"/>
                                      </p:to>
                                    </p:set>
                                    <p:animEffect transition="in" filter="fade">
                                      <p:cBhvr>
                                        <p:cTn id="6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656" y="307874"/>
            <a:ext cx="10634472" cy="1323439"/>
          </a:xfrm>
          <a:prstGeom prst="rect">
            <a:avLst/>
          </a:prstGeom>
          <a:noFill/>
        </p:spPr>
        <p:txBody>
          <a:bodyPr wrap="square" rtlCol="0">
            <a:spAutoFit/>
          </a:bodyPr>
          <a:lstStyle/>
          <a:p>
            <a:pPr algn="ctr"/>
            <a:r>
              <a:rPr lang="en-US" sz="4000" dirty="0"/>
              <a:t>EVIDENCE-BASED EATING DISORDER TREATMENT MODALITIES </a:t>
            </a:r>
          </a:p>
        </p:txBody>
      </p:sp>
      <p:sp>
        <p:nvSpPr>
          <p:cNvPr id="4" name="TextBox 3"/>
          <p:cNvSpPr txBox="1"/>
          <p:nvPr/>
        </p:nvSpPr>
        <p:spPr>
          <a:xfrm>
            <a:off x="320040" y="1768434"/>
            <a:ext cx="10991088" cy="4832092"/>
          </a:xfrm>
          <a:prstGeom prst="rect">
            <a:avLst/>
          </a:prstGeom>
          <a:noFill/>
        </p:spPr>
        <p:txBody>
          <a:bodyPr wrap="square" rtlCol="0">
            <a:spAutoFit/>
          </a:bodyPr>
          <a:lstStyle/>
          <a:p>
            <a:r>
              <a:rPr lang="en-US" sz="2800" dirty="0"/>
              <a:t>INDIVIDUAL AND GROUP THERAPIES</a:t>
            </a:r>
          </a:p>
          <a:p>
            <a:endParaRPr lang="en-US" sz="2800" dirty="0"/>
          </a:p>
          <a:p>
            <a:pPr marL="742950" lvl="1" indent="-285750">
              <a:buFont typeface="Arial" panose="020B0604020202020204" pitchFamily="34" charset="0"/>
              <a:buChar char="•"/>
            </a:pPr>
            <a:r>
              <a:rPr lang="en-US" sz="2800" dirty="0"/>
              <a:t>Cognitive Behavior Therapy (CBT)</a:t>
            </a:r>
          </a:p>
          <a:p>
            <a:pPr marL="742950" lvl="1" indent="-285750">
              <a:buFont typeface="Arial" panose="020B0604020202020204" pitchFamily="34" charset="0"/>
              <a:buChar char="•"/>
            </a:pPr>
            <a:r>
              <a:rPr lang="en-US" sz="2800" dirty="0"/>
              <a:t>Dialectical Behavior Therapy (DBT)</a:t>
            </a:r>
          </a:p>
          <a:p>
            <a:pPr marL="285750" indent="-285750">
              <a:buFont typeface="Arial" panose="020B0604020202020204" pitchFamily="34" charset="0"/>
              <a:buChar char="•"/>
            </a:pPr>
            <a:endParaRPr lang="en-US" sz="2800" dirty="0"/>
          </a:p>
          <a:p>
            <a:r>
              <a:rPr lang="en-US" sz="2800" dirty="0"/>
              <a:t>FAMILY THERAPY / COUPLES THERAPY </a:t>
            </a:r>
          </a:p>
          <a:p>
            <a:endParaRPr lang="en-US" sz="2800" dirty="0"/>
          </a:p>
          <a:p>
            <a:pPr marL="742950" lvl="1" indent="-285750">
              <a:buFont typeface="Arial" panose="020B0604020202020204" pitchFamily="34" charset="0"/>
              <a:buChar char="•"/>
            </a:pPr>
            <a:r>
              <a:rPr lang="en-US" sz="2800" dirty="0"/>
              <a:t>Family-Based Therapy (FBT) / </a:t>
            </a:r>
            <a:r>
              <a:rPr lang="en-US" sz="2800" dirty="0" err="1"/>
              <a:t>Maudsley</a:t>
            </a:r>
            <a:endParaRPr lang="en-US" sz="2800" dirty="0"/>
          </a:p>
          <a:p>
            <a:endParaRPr lang="en-US" sz="2800" dirty="0"/>
          </a:p>
          <a:p>
            <a:r>
              <a:rPr lang="en-US" sz="2800" dirty="0"/>
              <a:t>** Those struggling with EDs often require treatment and maintenance of comorbid  psychiatric conditions/disorders **</a:t>
            </a:r>
          </a:p>
        </p:txBody>
      </p:sp>
    </p:spTree>
    <p:extLst>
      <p:ext uri="{BB962C8B-B14F-4D97-AF65-F5344CB8AC3E}">
        <p14:creationId xmlns:p14="http://schemas.microsoft.com/office/powerpoint/2010/main" val="308158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032" y="256032"/>
            <a:ext cx="11338560" cy="6186309"/>
          </a:xfrm>
          <a:prstGeom prst="rect">
            <a:avLst/>
          </a:prstGeom>
          <a:noFill/>
        </p:spPr>
        <p:txBody>
          <a:bodyPr wrap="square" rtlCol="0">
            <a:spAutoFit/>
          </a:bodyPr>
          <a:lstStyle/>
          <a:p>
            <a:pPr algn="just"/>
            <a:r>
              <a:rPr lang="en-US" sz="2200" b="1" dirty="0"/>
              <a:t>New York Times, April 11, 2011 / Rabbis Sound an Alarm Over Eating Disorders</a:t>
            </a:r>
          </a:p>
          <a:p>
            <a:pPr algn="just"/>
            <a:endParaRPr lang="en-US" sz="2200" dirty="0"/>
          </a:p>
          <a:p>
            <a:pPr algn="just"/>
            <a:r>
              <a:rPr lang="en-US" sz="2200" dirty="0"/>
              <a:t>“Israeli studies consistently find high rates of disordered eating among Jewish adolescents but not Arab ones, and Israel’s rate of dieting is among the highest in the world — more than one woman in four — though obesity rates are relatively low.”</a:t>
            </a:r>
          </a:p>
          <a:p>
            <a:pPr algn="just"/>
            <a:endParaRPr lang="en-US" sz="2200" dirty="0"/>
          </a:p>
          <a:p>
            <a:pPr algn="just"/>
            <a:r>
              <a:rPr lang="en-US" sz="2200" dirty="0"/>
              <a:t>“Data about American Jews is limited, but two small studies have reported high rates of disordered eating in certain communities. One of those, a 1996 study of an Orthodox high school in Brooklyn, found 1 in 19 girls had an eating disorder — about 50 percent higher than in the general population at the time. The 1996 study was done with the agreement that it would not be published. The other study, done in 2008, looked at 868 Jewish and non-Jewish high school students in Toronto and found that 25 percent of the Jewish girls suffered from eating disorders that merited treatment, compared with 18 percent of the non-Jewish girls.”</a:t>
            </a:r>
          </a:p>
          <a:p>
            <a:pPr algn="just"/>
            <a:endParaRPr lang="en-US" sz="2200" dirty="0"/>
          </a:p>
          <a:p>
            <a:pPr algn="just"/>
            <a:endParaRPr lang="en-US" sz="2200" dirty="0"/>
          </a:p>
        </p:txBody>
      </p:sp>
      <p:sp>
        <p:nvSpPr>
          <p:cNvPr id="4" name="TextBox 3"/>
          <p:cNvSpPr txBox="1"/>
          <p:nvPr/>
        </p:nvSpPr>
        <p:spPr>
          <a:xfrm rot="19808971">
            <a:off x="1488491" y="2568594"/>
            <a:ext cx="9074810" cy="1323439"/>
          </a:xfrm>
          <a:prstGeom prst="rect">
            <a:avLst/>
          </a:prstGeom>
          <a:noFill/>
        </p:spPr>
        <p:txBody>
          <a:bodyPr wrap="square" rtlCol="0">
            <a:spAutoFit/>
          </a:bodyPr>
          <a:lstStyle/>
          <a:p>
            <a:r>
              <a:rPr lang="en-US" sz="8000" dirty="0">
                <a:solidFill>
                  <a:srgbClr val="FF0000"/>
                </a:solidFill>
                <a:latin typeface="Arial Black" panose="020B0A04020102020204" pitchFamily="34" charset="0"/>
              </a:rPr>
              <a:t>INCONCLUSIVE </a:t>
            </a:r>
          </a:p>
        </p:txBody>
      </p:sp>
    </p:spTree>
    <p:extLst>
      <p:ext uri="{BB962C8B-B14F-4D97-AF65-F5344CB8AC3E}">
        <p14:creationId xmlns:p14="http://schemas.microsoft.com/office/powerpoint/2010/main" val="118689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89" y="480128"/>
            <a:ext cx="9905998" cy="976439"/>
          </a:xfrm>
        </p:spPr>
        <p:txBody>
          <a:bodyPr>
            <a:normAutofit/>
          </a:bodyPr>
          <a:lstStyle/>
          <a:p>
            <a:pPr algn="ctr"/>
            <a:r>
              <a:rPr lang="en-US" sz="4400" dirty="0"/>
              <a:t>What is disordered eating?</a:t>
            </a:r>
          </a:p>
        </p:txBody>
      </p:sp>
      <p:sp>
        <p:nvSpPr>
          <p:cNvPr id="3" name="Title 1"/>
          <p:cNvSpPr txBox="1">
            <a:spLocks/>
          </p:cNvSpPr>
          <p:nvPr/>
        </p:nvSpPr>
        <p:spPr>
          <a:xfrm>
            <a:off x="1165689" y="480127"/>
            <a:ext cx="9905998" cy="9764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a:t>What is NORMAL eating?</a:t>
            </a:r>
          </a:p>
        </p:txBody>
      </p:sp>
      <p:sp>
        <p:nvSpPr>
          <p:cNvPr id="4" name="TextBox 3"/>
          <p:cNvSpPr txBox="1"/>
          <p:nvPr/>
        </p:nvSpPr>
        <p:spPr>
          <a:xfrm>
            <a:off x="91440" y="1456566"/>
            <a:ext cx="713232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Eating satisfies a physiological need</a:t>
            </a:r>
          </a:p>
          <a:p>
            <a:pPr marL="285750" indent="-285750">
              <a:buFont typeface="Arial" panose="020B0604020202020204" pitchFamily="34" charset="0"/>
              <a:buChar char="•"/>
            </a:pPr>
            <a:r>
              <a:rPr lang="en-US" sz="2400" dirty="0"/>
              <a:t>Appetite is regulated without conscious input</a:t>
            </a:r>
          </a:p>
          <a:p>
            <a:pPr marL="285750" indent="-285750">
              <a:buFont typeface="Arial" panose="020B0604020202020204" pitchFamily="34" charset="0"/>
              <a:buChar char="•"/>
            </a:pPr>
            <a:r>
              <a:rPr lang="en-US" sz="2400" dirty="0"/>
              <a:t>Eating is controlled by hunger, appetite and satisfaction</a:t>
            </a:r>
          </a:p>
          <a:p>
            <a:pPr marL="285750" indent="-285750">
              <a:buFont typeface="Arial" panose="020B0604020202020204" pitchFamily="34" charset="0"/>
              <a:buChar char="•"/>
            </a:pPr>
            <a:r>
              <a:rPr lang="en-US" sz="2400" dirty="0"/>
              <a:t>Personal taste plays a moderate role in food selection, eating is pleasurable </a:t>
            </a:r>
          </a:p>
          <a:p>
            <a:pPr marL="285750" indent="-285750">
              <a:buFont typeface="Arial" panose="020B0604020202020204" pitchFamily="34" charset="0"/>
              <a:buChar char="•"/>
            </a:pPr>
            <a:r>
              <a:rPr lang="en-US" sz="2400" dirty="0"/>
              <a:t>Sensible choices help regulate portion control and nutritional intake</a:t>
            </a:r>
          </a:p>
          <a:p>
            <a:pPr marL="285750" indent="-285750">
              <a:buFont typeface="Arial" panose="020B0604020202020204" pitchFamily="34" charset="0"/>
              <a:buChar char="•"/>
            </a:pPr>
            <a:r>
              <a:rPr lang="en-US" sz="2400" dirty="0"/>
              <a:t>Accommodates temporary shifts in schedule, needs or environment (i.e. allows for an occasional fast or feast, with no disruption or sudden instability) </a:t>
            </a:r>
          </a:p>
          <a:p>
            <a:pPr marL="285750" indent="-285750">
              <a:buFont typeface="Arial" panose="020B0604020202020204" pitchFamily="34" charset="0"/>
              <a:buChar char="•"/>
            </a:pPr>
            <a:endParaRPr lang="en-US" sz="2400" dirty="0"/>
          </a:p>
        </p:txBody>
      </p:sp>
      <p:pic>
        <p:nvPicPr>
          <p:cNvPr id="5" name="Picture 2" descr="http://www.gurzebooks.com/images/healthyea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841" y="1618488"/>
            <a:ext cx="4699968" cy="469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79588" y="291313"/>
            <a:ext cx="8381113" cy="6171877"/>
          </a:xfrm>
          <a:prstGeom prst="rect">
            <a:avLst/>
          </a:prstGeom>
        </p:spPr>
      </p:pic>
    </p:spTree>
    <p:extLst>
      <p:ext uri="{BB962C8B-B14F-4D97-AF65-F5344CB8AC3E}">
        <p14:creationId xmlns:p14="http://schemas.microsoft.com/office/powerpoint/2010/main" val="172727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5691"/>
          <a:stretch/>
        </p:blipFill>
        <p:spPr>
          <a:xfrm>
            <a:off x="1865700" y="404604"/>
            <a:ext cx="8082432" cy="5891000"/>
          </a:xfrm>
          <a:prstGeom prst="rect">
            <a:avLst/>
          </a:prstGeom>
        </p:spPr>
      </p:pic>
    </p:spTree>
    <p:extLst>
      <p:ext uri="{BB962C8B-B14F-4D97-AF65-F5344CB8AC3E}">
        <p14:creationId xmlns:p14="http://schemas.microsoft.com/office/powerpoint/2010/main" val="170341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00649" y="360721"/>
            <a:ext cx="7850003" cy="6147169"/>
            <a:chOff x="3386053" y="237155"/>
            <a:chExt cx="6614026" cy="5142862"/>
          </a:xfrm>
        </p:grpSpPr>
        <p:pic>
          <p:nvPicPr>
            <p:cNvPr id="2" name="Picture 1"/>
            <p:cNvPicPr>
              <a:picLocks noChangeAspect="1"/>
            </p:cNvPicPr>
            <p:nvPr/>
          </p:nvPicPr>
          <p:blipFill rotWithShape="1">
            <a:blip r:embed="rId3"/>
            <a:srcRect b="48350"/>
            <a:stretch/>
          </p:blipFill>
          <p:spPr>
            <a:xfrm>
              <a:off x="3386053" y="237155"/>
              <a:ext cx="6614026" cy="3426941"/>
            </a:xfrm>
            <a:prstGeom prst="rect">
              <a:avLst/>
            </a:prstGeom>
          </p:spPr>
        </p:pic>
        <p:pic>
          <p:nvPicPr>
            <p:cNvPr id="3" name="Picture 2"/>
            <p:cNvPicPr>
              <a:picLocks noChangeAspect="1"/>
            </p:cNvPicPr>
            <p:nvPr/>
          </p:nvPicPr>
          <p:blipFill rotWithShape="1">
            <a:blip r:embed="rId3"/>
            <a:srcRect t="77699"/>
            <a:stretch/>
          </p:blipFill>
          <p:spPr>
            <a:xfrm>
              <a:off x="3386053" y="3900361"/>
              <a:ext cx="6614026" cy="1479656"/>
            </a:xfrm>
            <a:prstGeom prst="rect">
              <a:avLst/>
            </a:prstGeom>
          </p:spPr>
        </p:pic>
      </p:grpSp>
    </p:spTree>
    <p:extLst>
      <p:ext uri="{BB962C8B-B14F-4D97-AF65-F5344CB8AC3E}">
        <p14:creationId xmlns:p14="http://schemas.microsoft.com/office/powerpoint/2010/main" val="26267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487" y="476082"/>
            <a:ext cx="10236425" cy="5777713"/>
          </a:xfrm>
          <a:prstGeom prst="rect">
            <a:avLst/>
          </a:prstGeom>
          <a:noFill/>
        </p:spPr>
        <p:txBody>
          <a:bodyPr wrap="square" rtlCol="0">
            <a:spAutoFit/>
          </a:bodyPr>
          <a:lstStyle/>
          <a:p>
            <a:endParaRPr lang="en-US" dirty="0"/>
          </a:p>
        </p:txBody>
      </p:sp>
      <p:sp>
        <p:nvSpPr>
          <p:cNvPr id="4" name="TextBox 3"/>
          <p:cNvSpPr txBox="1"/>
          <p:nvPr/>
        </p:nvSpPr>
        <p:spPr>
          <a:xfrm>
            <a:off x="511147" y="1416106"/>
            <a:ext cx="10236425" cy="3785652"/>
          </a:xfrm>
          <a:prstGeom prst="rect">
            <a:avLst/>
          </a:prstGeom>
          <a:noFill/>
        </p:spPr>
        <p:txBody>
          <a:bodyPr wrap="square" rtlCol="0">
            <a:spAutoFit/>
          </a:bodyPr>
          <a:lstStyle/>
          <a:p>
            <a:pPr lvl="0" algn="just">
              <a:tabLst>
                <a:tab pos="1601788" algn="l"/>
              </a:tabLst>
            </a:pPr>
            <a:r>
              <a:rPr lang="en-US" sz="2400" dirty="0"/>
              <a:t>AREAS FOR HONEST CONSIDERATION </a:t>
            </a:r>
          </a:p>
          <a:p>
            <a:pPr lvl="0" algn="just"/>
            <a:endParaRPr lang="en-US" sz="2400" dirty="0"/>
          </a:p>
          <a:p>
            <a:pPr marL="285750" lvl="0" indent="-285750" algn="just">
              <a:buFont typeface="Arial" panose="020B0604020202020204" pitchFamily="34" charset="0"/>
              <a:buChar char="•"/>
            </a:pPr>
            <a:r>
              <a:rPr lang="en-US" sz="2400" dirty="0"/>
              <a:t>High demands / expectations of ourselves and children, triggering to those who are vulnerable</a:t>
            </a:r>
          </a:p>
          <a:p>
            <a:pPr marL="285750" lvl="0" indent="-285750" algn="just">
              <a:buFont typeface="Arial" panose="020B0604020202020204" pitchFamily="34" charset="0"/>
              <a:buChar char="•"/>
            </a:pPr>
            <a:r>
              <a:rPr lang="en-US" sz="2400" dirty="0"/>
              <a:t>Highly competitive community, peer-pressure </a:t>
            </a:r>
          </a:p>
          <a:p>
            <a:pPr marL="285750" lvl="0" indent="-285750" algn="just">
              <a:buFont typeface="Arial" panose="020B0604020202020204" pitchFamily="34" charset="0"/>
              <a:buChar char="•"/>
            </a:pPr>
            <a:r>
              <a:rPr lang="en-US" sz="2400" i="1" dirty="0" err="1"/>
              <a:t>Shidduch</a:t>
            </a:r>
            <a:r>
              <a:rPr lang="en-US" sz="2400" dirty="0"/>
              <a:t> process </a:t>
            </a:r>
          </a:p>
          <a:p>
            <a:pPr marL="285750" lvl="0" indent="-285750" algn="just">
              <a:buFont typeface="Arial" panose="020B0604020202020204" pitchFamily="34" charset="0"/>
              <a:buChar char="•"/>
            </a:pPr>
            <a:r>
              <a:rPr lang="en-US" sz="2400" dirty="0"/>
              <a:t>Larger family sizes, less attention for each child </a:t>
            </a:r>
          </a:p>
          <a:p>
            <a:pPr marL="285750" lvl="0" indent="-285750" algn="just">
              <a:buFont typeface="Arial" panose="020B0604020202020204" pitchFamily="34" charset="0"/>
              <a:buChar char="•"/>
            </a:pPr>
            <a:r>
              <a:rPr lang="en-US" sz="2400" dirty="0"/>
              <a:t>Centrality of food within culture and lifestyle </a:t>
            </a:r>
            <a:r>
              <a:rPr lang="he-IL" sz="2400" dirty="0"/>
              <a:t>(שבת, יו"ט)</a:t>
            </a:r>
            <a:r>
              <a:rPr lang="en-US" sz="2400" dirty="0"/>
              <a:t>…</a:t>
            </a:r>
          </a:p>
          <a:p>
            <a:pPr marL="285750" lvl="0" indent="-285750" algn="just">
              <a:buFont typeface="Arial" panose="020B0604020202020204" pitchFamily="34" charset="0"/>
              <a:buChar char="•"/>
            </a:pPr>
            <a:r>
              <a:rPr lang="en-US" sz="2400" dirty="0"/>
              <a:t>Overindulgence – </a:t>
            </a:r>
            <a:r>
              <a:rPr lang="he-IL" sz="2400" dirty="0"/>
              <a:t>שמחות</a:t>
            </a:r>
            <a:r>
              <a:rPr lang="en-US" sz="2400" dirty="0"/>
              <a:t>, </a:t>
            </a:r>
            <a:r>
              <a:rPr lang="he-IL" sz="2400" dirty="0"/>
              <a:t>קידוש</a:t>
            </a:r>
            <a:r>
              <a:rPr lang="en-US" sz="2400" dirty="0"/>
              <a:t>, cookbook craze… </a:t>
            </a:r>
          </a:p>
          <a:p>
            <a:pPr marL="285750" lvl="0" indent="-285750" algn="just">
              <a:buFont typeface="Arial" panose="020B0604020202020204" pitchFamily="34" charset="0"/>
              <a:buChar char="•"/>
            </a:pPr>
            <a:r>
              <a:rPr lang="en-US" sz="2400" dirty="0"/>
              <a:t>Stigmatization </a:t>
            </a:r>
          </a:p>
        </p:txBody>
      </p:sp>
      <p:sp>
        <p:nvSpPr>
          <p:cNvPr id="5" name="TextBox 4"/>
          <p:cNvSpPr txBox="1"/>
          <p:nvPr/>
        </p:nvSpPr>
        <p:spPr>
          <a:xfrm>
            <a:off x="3455299" y="379458"/>
            <a:ext cx="5494492" cy="707886"/>
          </a:xfrm>
          <a:prstGeom prst="rect">
            <a:avLst/>
          </a:prstGeom>
          <a:noFill/>
        </p:spPr>
        <p:txBody>
          <a:bodyPr wrap="square" rtlCol="0">
            <a:spAutoFit/>
          </a:bodyPr>
          <a:lstStyle/>
          <a:p>
            <a:pPr algn="ctr"/>
            <a:r>
              <a:rPr lang="en-US" sz="4000" dirty="0"/>
              <a:t>On the other hand… </a:t>
            </a:r>
          </a:p>
        </p:txBody>
      </p:sp>
    </p:spTree>
    <p:extLst>
      <p:ext uri="{BB962C8B-B14F-4D97-AF65-F5344CB8AC3E}">
        <p14:creationId xmlns:p14="http://schemas.microsoft.com/office/powerpoint/2010/main" val="258798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601" y="623087"/>
            <a:ext cx="11280297" cy="769441"/>
          </a:xfrm>
          <a:prstGeom prst="rect">
            <a:avLst/>
          </a:prstGeom>
          <a:noFill/>
        </p:spPr>
        <p:txBody>
          <a:bodyPr wrap="square" rtlCol="0">
            <a:spAutoFit/>
          </a:bodyPr>
          <a:lstStyle/>
          <a:p>
            <a:pPr algn="ctr"/>
            <a:r>
              <a:rPr lang="en-US" sz="2400" dirty="0"/>
              <a:t>Food for Thought: Eating Disorders and the Jewish Community</a:t>
            </a:r>
          </a:p>
          <a:p>
            <a:pPr algn="ctr"/>
            <a:r>
              <a:rPr lang="en-US" sz="2000" dirty="0"/>
              <a:t>By Esther </a:t>
            </a:r>
            <a:r>
              <a:rPr lang="en-US" sz="2000" dirty="0" err="1"/>
              <a:t>Altmann</a:t>
            </a:r>
            <a:r>
              <a:rPr lang="en-US" sz="2000" dirty="0"/>
              <a:t> PhD </a:t>
            </a:r>
          </a:p>
        </p:txBody>
      </p:sp>
      <p:pic>
        <p:nvPicPr>
          <p:cNvPr id="3" name="Picture 2"/>
          <p:cNvPicPr>
            <a:picLocks noChangeAspect="1"/>
          </p:cNvPicPr>
          <p:nvPr/>
        </p:nvPicPr>
        <p:blipFill>
          <a:blip r:embed="rId3"/>
          <a:stretch>
            <a:fillRect/>
          </a:stretch>
        </p:blipFill>
        <p:spPr>
          <a:xfrm>
            <a:off x="1666958" y="1658866"/>
            <a:ext cx="8989222" cy="5033247"/>
          </a:xfrm>
          <a:prstGeom prst="rect">
            <a:avLst/>
          </a:prstGeom>
        </p:spPr>
      </p:pic>
    </p:spTree>
    <p:extLst>
      <p:ext uri="{BB962C8B-B14F-4D97-AF65-F5344CB8AC3E}">
        <p14:creationId xmlns:p14="http://schemas.microsoft.com/office/powerpoint/2010/main" val="238433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601" y="623087"/>
            <a:ext cx="11280297" cy="769441"/>
          </a:xfrm>
          <a:prstGeom prst="rect">
            <a:avLst/>
          </a:prstGeom>
          <a:noFill/>
        </p:spPr>
        <p:txBody>
          <a:bodyPr wrap="square" rtlCol="0">
            <a:spAutoFit/>
          </a:bodyPr>
          <a:lstStyle/>
          <a:p>
            <a:pPr algn="ctr"/>
            <a:r>
              <a:rPr lang="en-US" sz="2400" dirty="0"/>
              <a:t>Food for Thought: Eating Disorders and the Jewish Community</a:t>
            </a:r>
          </a:p>
          <a:p>
            <a:pPr algn="ctr"/>
            <a:r>
              <a:rPr lang="en-US" sz="2000" dirty="0"/>
              <a:t>By Esther </a:t>
            </a:r>
            <a:r>
              <a:rPr lang="en-US" sz="2000" dirty="0" err="1"/>
              <a:t>Altmann</a:t>
            </a:r>
            <a:r>
              <a:rPr lang="en-US" sz="2000" dirty="0"/>
              <a:t> PhD </a:t>
            </a:r>
          </a:p>
        </p:txBody>
      </p:sp>
      <p:pic>
        <p:nvPicPr>
          <p:cNvPr id="4" name="Picture 3"/>
          <p:cNvPicPr>
            <a:picLocks noChangeAspect="1"/>
          </p:cNvPicPr>
          <p:nvPr/>
        </p:nvPicPr>
        <p:blipFill>
          <a:blip r:embed="rId3"/>
          <a:stretch>
            <a:fillRect/>
          </a:stretch>
        </p:blipFill>
        <p:spPr>
          <a:xfrm>
            <a:off x="1196524" y="1801939"/>
            <a:ext cx="10155002" cy="4597400"/>
          </a:xfrm>
          <a:prstGeom prst="rect">
            <a:avLst/>
          </a:prstGeom>
        </p:spPr>
      </p:pic>
    </p:spTree>
    <p:extLst>
      <p:ext uri="{BB962C8B-B14F-4D97-AF65-F5344CB8AC3E}">
        <p14:creationId xmlns:p14="http://schemas.microsoft.com/office/powerpoint/2010/main" val="27082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4.bp.blogspot.com/-ZF3EJO8gHN8/T02izb6f7SI/AAAAAAAAHiY/bkYjmTQZ9rw/s400/298224_126226870815248_125372400900695_117174_87419255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529" y="1039335"/>
            <a:ext cx="6852127" cy="513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4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3671" y="1246173"/>
            <a:ext cx="9411037" cy="3416320"/>
          </a:xfrm>
          <a:prstGeom prst="rect">
            <a:avLst/>
          </a:prstGeom>
          <a:noFill/>
        </p:spPr>
        <p:txBody>
          <a:bodyPr wrap="square" rtlCol="0">
            <a:spAutoFit/>
          </a:bodyPr>
          <a:lstStyle/>
          <a:p>
            <a:pPr algn="ctr"/>
            <a:r>
              <a:rPr lang="en-US" sz="7200" dirty="0"/>
              <a:t>TORAH LIVING </a:t>
            </a:r>
          </a:p>
          <a:p>
            <a:pPr algn="ctr"/>
            <a:r>
              <a:rPr lang="en-US" sz="7200" dirty="0"/>
              <a:t>FOR THE </a:t>
            </a:r>
          </a:p>
          <a:p>
            <a:pPr algn="ctr"/>
            <a:r>
              <a:rPr lang="en-US" sz="7200" dirty="0"/>
              <a:t>EATING DISORDERED </a:t>
            </a:r>
          </a:p>
        </p:txBody>
      </p:sp>
    </p:spTree>
    <p:extLst>
      <p:ext uri="{BB962C8B-B14F-4D97-AF65-F5344CB8AC3E}">
        <p14:creationId xmlns:p14="http://schemas.microsoft.com/office/powerpoint/2010/main" val="3417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580" y="277992"/>
            <a:ext cx="11477536" cy="3785652"/>
          </a:xfrm>
          <a:prstGeom prst="rect">
            <a:avLst/>
          </a:prstGeom>
        </p:spPr>
        <p:txBody>
          <a:bodyPr wrap="square">
            <a:spAutoFit/>
          </a:bodyPr>
          <a:lstStyle/>
          <a:p>
            <a:pPr lvl="0" algn="just">
              <a:spcAft>
                <a:spcPts val="800"/>
              </a:spcAft>
              <a:tabLst>
                <a:tab pos="457200" algn="l"/>
              </a:tabLst>
            </a:pPr>
            <a:r>
              <a:rPr lang="en-US" sz="4000" dirty="0">
                <a:latin typeface="Calibri" panose="020F0502020204030204" pitchFamily="34" charset="0"/>
                <a:ea typeface="Calibri" panose="020F0502020204030204" pitchFamily="34" charset="0"/>
                <a:cs typeface="Times New Roman" panose="02020603050405020304" pitchFamily="18" charset="0"/>
              </a:rPr>
              <a:t>Elizabeth, 38, has struggled for many years with an eating disorder.  After years of treatment, she has successfully refrained from restricted eating for close to one year. Her therapists warn that fasting, even for one day, could potentially trigger a relapse. What should she do on Yom Kippur?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http://templejudeapbc.org/images/YomKipp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397" y="4150302"/>
            <a:ext cx="3494092" cy="23056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yth.org/wp-content/uploads/3967455172_bae4ff8c3d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783" y="4325666"/>
            <a:ext cx="5149667" cy="195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8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396" y="269900"/>
            <a:ext cx="11477536" cy="3785652"/>
          </a:xfrm>
          <a:prstGeom prst="rect">
            <a:avLst/>
          </a:prstGeom>
        </p:spPr>
        <p:txBody>
          <a:bodyPr wrap="square">
            <a:spAutoFit/>
          </a:bodyPr>
          <a:lstStyle/>
          <a:p>
            <a:pPr lvl="0" algn="just">
              <a:spcAft>
                <a:spcPts val="800"/>
              </a:spcAft>
              <a:tabLst>
                <a:tab pos="457200" algn="l"/>
              </a:tabLst>
            </a:pPr>
            <a:r>
              <a:rPr lang="en-US" sz="3000" dirty="0" err="1">
                <a:latin typeface="Calibri" panose="020F0502020204030204" pitchFamily="34" charset="0"/>
                <a:ea typeface="Calibri" panose="020F0502020204030204" pitchFamily="34" charset="0"/>
                <a:cs typeface="Times New Roman" panose="02020603050405020304" pitchFamily="18" charset="0"/>
              </a:rPr>
              <a:t>Chaim</a:t>
            </a:r>
            <a:r>
              <a:rPr lang="en-US" sz="3000" dirty="0">
                <a:latin typeface="Calibri" panose="020F0502020204030204" pitchFamily="34" charset="0"/>
                <a:ea typeface="Calibri" panose="020F0502020204030204" pitchFamily="34" charset="0"/>
                <a:cs typeface="Times New Roman" panose="02020603050405020304" pitchFamily="18" charset="0"/>
              </a:rPr>
              <a:t>, 16, has been suffering from AN for 2 years.  He was recently discharged from an inpatient facility, where he had been receiving treatment for 7 weeks.  Although his weight has been completely restored, he has not tolerated any variety in his diet and receives much of his nutrition from supplement bars, which contain </a:t>
            </a:r>
            <a:r>
              <a:rPr lang="en-US" sz="3000" i="1" dirty="0" err="1">
                <a:latin typeface="Calibri" panose="020F0502020204030204" pitchFamily="34" charset="0"/>
                <a:ea typeface="Calibri" panose="020F0502020204030204" pitchFamily="34" charset="0"/>
                <a:cs typeface="Times New Roman" panose="02020603050405020304" pitchFamily="18" charset="0"/>
              </a:rPr>
              <a:t>chametz</a:t>
            </a:r>
            <a:r>
              <a:rPr lang="en-US" sz="3000" dirty="0">
                <a:latin typeface="Calibri" panose="020F0502020204030204" pitchFamily="34" charset="0"/>
                <a:ea typeface="Calibri" panose="020F0502020204030204" pitchFamily="34" charset="0"/>
                <a:cs typeface="Times New Roman" panose="02020603050405020304" pitchFamily="18" charset="0"/>
              </a:rPr>
              <a:t>.  May he continue to eat these on </a:t>
            </a:r>
            <a:r>
              <a:rPr lang="en-US" sz="3000" i="1" dirty="0">
                <a:latin typeface="Calibri" panose="020F0502020204030204" pitchFamily="34" charset="0"/>
                <a:ea typeface="Calibri" panose="020F0502020204030204" pitchFamily="34" charset="0"/>
                <a:cs typeface="Times New Roman" panose="02020603050405020304" pitchFamily="18" charset="0"/>
              </a:rPr>
              <a:t>Pesach</a:t>
            </a:r>
            <a:r>
              <a:rPr lang="en-US" sz="3000" dirty="0">
                <a:latin typeface="Calibri" panose="020F0502020204030204" pitchFamily="34" charset="0"/>
                <a:ea typeface="Calibri" panose="020F0502020204030204" pitchFamily="34" charset="0"/>
                <a:cs typeface="Times New Roman" panose="02020603050405020304" pitchFamily="18" charset="0"/>
              </a:rPr>
              <a:t>? If so, should he be encouraged to eat them in a separate room?  When he/his father performs a </a:t>
            </a:r>
            <a:r>
              <a:rPr lang="en-US" sz="3000" i="1" dirty="0" err="1">
                <a:latin typeface="Calibri" panose="020F0502020204030204" pitchFamily="34" charset="0"/>
                <a:ea typeface="Calibri" panose="020F0502020204030204" pitchFamily="34" charset="0"/>
                <a:cs typeface="Times New Roman" panose="02020603050405020304" pitchFamily="18" charset="0"/>
              </a:rPr>
              <a:t>bittul</a:t>
            </a:r>
            <a:r>
              <a:rPr lang="en-US" sz="3000" i="1" dirty="0">
                <a:latin typeface="Calibri" panose="020F0502020204030204" pitchFamily="34" charset="0"/>
                <a:ea typeface="Calibri" panose="020F0502020204030204" pitchFamily="34" charset="0"/>
                <a:cs typeface="Times New Roman" panose="02020603050405020304" pitchFamily="18" charset="0"/>
              </a:rPr>
              <a:t> </a:t>
            </a:r>
            <a:r>
              <a:rPr lang="en-US" sz="3000" i="1" dirty="0" err="1">
                <a:latin typeface="Calibri" panose="020F0502020204030204" pitchFamily="34" charset="0"/>
                <a:ea typeface="Calibri" panose="020F0502020204030204" pitchFamily="34" charset="0"/>
                <a:cs typeface="Times New Roman" panose="02020603050405020304" pitchFamily="18" charset="0"/>
              </a:rPr>
              <a:t>chametz</a:t>
            </a:r>
            <a:r>
              <a:rPr lang="en-US" sz="3000" dirty="0">
                <a:latin typeface="Calibri" panose="020F0502020204030204" pitchFamily="34" charset="0"/>
                <a:ea typeface="Calibri" panose="020F0502020204030204" pitchFamily="34" charset="0"/>
                <a:cs typeface="Times New Roman" panose="02020603050405020304" pitchFamily="18" charset="0"/>
              </a:rPr>
              <a:t>, are these bars to be included?</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www.2women4health.com/wp-content/uploads/2011/09/protein-bars-energy-bar-phoenix-scottsdale-a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141" y="4326368"/>
            <a:ext cx="4246493" cy="2312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okertov.typepad.com/photos/uncategorized/no_chometz.gif"/>
          <p:cNvPicPr>
            <a:picLocks noChangeAspect="1" noChangeArrowheads="1"/>
          </p:cNvPicPr>
          <p:nvPr/>
        </p:nvPicPr>
        <p:blipFill rotWithShape="1">
          <a:blip r:embed="rId4">
            <a:extLst>
              <a:ext uri="{28A0092B-C50C-407E-A947-70E740481C1C}">
                <a14:useLocalDpi xmlns:a14="http://schemas.microsoft.com/office/drawing/2010/main" val="0"/>
              </a:ext>
            </a:extLst>
          </a:blip>
          <a:srcRect t="5948"/>
          <a:stretch/>
        </p:blipFill>
        <p:spPr bwMode="auto">
          <a:xfrm>
            <a:off x="6386441" y="4326368"/>
            <a:ext cx="2466246" cy="228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0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serwww.sfsu.edu/~infoarts/links/isea2006bioartf/41_05AppetiteRegu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358" y="306324"/>
            <a:ext cx="9025001" cy="61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8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716" y="239633"/>
            <a:ext cx="7301793" cy="6370975"/>
          </a:xfrm>
          <a:prstGeom prst="rect">
            <a:avLst/>
          </a:prstGeom>
        </p:spPr>
        <p:txBody>
          <a:bodyPr wrap="square">
            <a:spAutoFit/>
          </a:bodyPr>
          <a:lstStyle/>
          <a:p>
            <a:pPr lvl="0" algn="just">
              <a:spcAft>
                <a:spcPts val="800"/>
              </a:spcAft>
              <a:tabLst>
                <a:tab pos="457200" algn="l"/>
              </a:tabLst>
            </a:pPr>
            <a:r>
              <a:rPr lang="en-US" sz="3400" dirty="0">
                <a:latin typeface="Calibri" panose="020F0502020204030204" pitchFamily="34" charset="0"/>
                <a:ea typeface="Calibri" panose="020F0502020204030204" pitchFamily="34" charset="0"/>
                <a:cs typeface="Times New Roman" panose="02020603050405020304" pitchFamily="18" charset="0"/>
              </a:rPr>
              <a:t>Esther, 15, suffers from anorexia and is currently undergoing inpatient treatment.  In an effort to optimize treatment, all meals are prepared on site by the trained staff and no outside food may be brought into the facility. May Esther eat non-kosher food as part of her treatment? If she refuses to eat non-kosher food, may her family lie to her and tell her that the food is kosher?  </a:t>
            </a:r>
            <a:r>
              <a:rPr lang="en-US" sz="3400" i="1" dirty="0">
                <a:latin typeface="Calibri" panose="020F0502020204030204" pitchFamily="34" charset="0"/>
                <a:ea typeface="Calibri" panose="020F0502020204030204" pitchFamily="34" charset="0"/>
                <a:cs typeface="Times New Roman" panose="02020603050405020304" pitchFamily="18" charset="0"/>
              </a:rPr>
              <a:t>(May other members of her family eat the food?)</a:t>
            </a:r>
            <a:endParaRPr lang="en-US" sz="3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50" name="Picture 6" descr="https://encrypted-tbn2.gstatic.com/images?q=tbn:ANd9GcQ5X2iOgAmlq2wYKXN4IHibHz6YGaMdGpe7brvNoCItat1vc26oew"/>
          <p:cNvPicPr>
            <a:picLocks noChangeAspect="1" noChangeArrowheads="1"/>
          </p:cNvPicPr>
          <p:nvPr/>
        </p:nvPicPr>
        <p:blipFill rotWithShape="1">
          <a:blip r:embed="rId3">
            <a:extLst>
              <a:ext uri="{28A0092B-C50C-407E-A947-70E740481C1C}">
                <a14:useLocalDpi xmlns:a14="http://schemas.microsoft.com/office/drawing/2010/main" val="0"/>
              </a:ext>
            </a:extLst>
          </a:blip>
          <a:srcRect r="43443"/>
          <a:stretch/>
        </p:blipFill>
        <p:spPr bwMode="auto">
          <a:xfrm>
            <a:off x="8364754" y="444874"/>
            <a:ext cx="2404997" cy="251937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enniemccarty.com/test/wp-content/uploads/2013/01/No-F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288" y="3161113"/>
            <a:ext cx="2975931" cy="342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6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580" y="277992"/>
            <a:ext cx="11477536" cy="3693319"/>
          </a:xfrm>
          <a:prstGeom prst="rect">
            <a:avLst/>
          </a:prstGeom>
        </p:spPr>
        <p:txBody>
          <a:bodyPr wrap="square">
            <a:spAutoFit/>
          </a:bodyPr>
          <a:lstStyle/>
          <a:p>
            <a:pPr lvl="0" algn="just">
              <a:spcAft>
                <a:spcPts val="800"/>
              </a:spcAft>
              <a:tabLst>
                <a:tab pos="457200" algn="l"/>
              </a:tabLst>
            </a:pPr>
            <a:r>
              <a:rPr lang="en-US" sz="2600" dirty="0" err="1">
                <a:latin typeface="Calibri" panose="020F0502020204030204" pitchFamily="34" charset="0"/>
                <a:ea typeface="Calibri" panose="020F0502020204030204" pitchFamily="34" charset="0"/>
                <a:cs typeface="Times New Roman" panose="02020603050405020304" pitchFamily="18" charset="0"/>
              </a:rPr>
              <a:t>Bracha</a:t>
            </a:r>
            <a:r>
              <a:rPr lang="en-US" sz="2600" dirty="0">
                <a:latin typeface="Calibri" panose="020F0502020204030204" pitchFamily="34" charset="0"/>
                <a:ea typeface="Calibri" panose="020F0502020204030204" pitchFamily="34" charset="0"/>
                <a:cs typeface="Times New Roman" panose="02020603050405020304" pitchFamily="18" charset="0"/>
              </a:rPr>
              <a:t>, 19, has been recovering from an ED and has thankfully made significant progress.  She is still unable to eat on her own and relies on her parents to be present with her during each meal.  When they can not be physically present, she has been able to complete her meals while skyping them.  An opportunity has arose for her to travel to Israel for 2 weeks, which she would very much like to do, especially given that she was unable to attend seminary with her friends, as she was in treatment for her ED.  Her doctors feel that this opportunity may be a very helpful step towards her recovery.  May she travel to Israel, if doing so would require that she and her parents continue to skype each other during meals, even on </a:t>
            </a:r>
            <a:r>
              <a:rPr lang="en-US" sz="2600" i="1" dirty="0">
                <a:latin typeface="Calibri" panose="020F0502020204030204" pitchFamily="34" charset="0"/>
                <a:ea typeface="Calibri" panose="020F0502020204030204" pitchFamily="34" charset="0"/>
                <a:cs typeface="Times New Roman" panose="02020603050405020304" pitchFamily="18" charset="0"/>
              </a:rPr>
              <a:t>Shabbos</a:t>
            </a:r>
            <a:r>
              <a:rPr lang="en-US" sz="2600" dirty="0">
                <a:latin typeface="Calibri" panose="020F050202020403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www.johnsonfellowes.co.uk/wp-content/uploads/2014/04/Skyp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013" y="4164144"/>
            <a:ext cx="5583506" cy="24753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jewishlifeseries.com/israel/isra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208" y="4164144"/>
            <a:ext cx="3341729" cy="247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8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3133" y="2548991"/>
            <a:ext cx="5696793" cy="584775"/>
          </a:xfrm>
          <a:prstGeom prst="rect">
            <a:avLst/>
          </a:prstGeom>
          <a:noFill/>
        </p:spPr>
        <p:txBody>
          <a:bodyPr wrap="square" rtlCol="0">
            <a:spAutoFit/>
          </a:bodyPr>
          <a:lstStyle/>
          <a:p>
            <a:pPr algn="ctr"/>
            <a:r>
              <a:rPr lang="en-US" sz="3200" dirty="0"/>
              <a:t>A SAMPLE LETTER </a:t>
            </a:r>
          </a:p>
        </p:txBody>
      </p:sp>
    </p:spTree>
    <p:extLst>
      <p:ext uri="{BB962C8B-B14F-4D97-AF65-F5344CB8AC3E}">
        <p14:creationId xmlns:p14="http://schemas.microsoft.com/office/powerpoint/2010/main" val="10147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314" y="250853"/>
            <a:ext cx="11717267" cy="6524863"/>
          </a:xfrm>
          <a:prstGeom prst="rect">
            <a:avLst/>
          </a:prstGeom>
          <a:noFill/>
        </p:spPr>
        <p:txBody>
          <a:bodyPr wrap="square" rtlCol="0">
            <a:spAutoFit/>
          </a:bodyPr>
          <a:lstStyle/>
          <a:p>
            <a:pPr algn="just"/>
            <a:r>
              <a:rPr lang="en-US" sz="2000" dirty="0"/>
              <a:t>As you may know, the recovery from an eating disorder typically takes several years and occurs through stages.  Thankfully, the most intensive stage of Rachel's treatment will shortly be coming to an end and she will then begin the next phase of her recovery.  Given that you will possibly see Rachel in the coming days or weeks, we wanted to share with you some of the important do's / do not's when speaking to someone with an ED.  Please do not misinterpret the intent of this message in any way.  Needless to say, we are grateful for any positive support that you can offer Rachel.  At the same time however, this entire experience has afforded us the opportunity to gain a broader perspective and a deeper understating into ED's and, as a result, we have learned many things that we did not know beforehand.  We would therefore like to be proactive in reducing the amount of negative "triggers" (albeit inadvertent) that she will undoubtedly encounter.  </a:t>
            </a:r>
          </a:p>
          <a:p>
            <a:pPr algn="just"/>
            <a:r>
              <a:rPr lang="en-US" sz="2000" dirty="0"/>
              <a:t> </a:t>
            </a:r>
          </a:p>
          <a:p>
            <a:pPr algn="just"/>
            <a:r>
              <a:rPr lang="en-US" sz="2000" dirty="0"/>
              <a:t>As we have recently come to learn and understand, fundamentally, eating disorders have </a:t>
            </a:r>
            <a:r>
              <a:rPr lang="en-US" sz="2000" u="sng" dirty="0"/>
              <a:t>nothing</a:t>
            </a:r>
            <a:r>
              <a:rPr lang="en-US" sz="2000" dirty="0"/>
              <a:t> to do with food, weight or calories.  As such, we have been directed to avoid discussions that include these issues, unless the conversation is in a controlled, therapeutic setting.  Please resist any temptation to mention these issues or directly respond to any questions that she may offer on these subjects.  These types of comments should be avoided even if they are not directed to the person who is recovering.  For example, one should not say in her presence, "I hate my body" or "I just ate so much..." or "I haven't eaten all day and I'm starving."</a:t>
            </a:r>
          </a:p>
          <a:p>
            <a:pPr algn="just"/>
            <a:r>
              <a:rPr lang="en-US" sz="2000" dirty="0"/>
              <a:t> </a:t>
            </a:r>
          </a:p>
        </p:txBody>
      </p:sp>
    </p:spTree>
    <p:extLst>
      <p:ext uri="{BB962C8B-B14F-4D97-AF65-F5344CB8AC3E}">
        <p14:creationId xmlns:p14="http://schemas.microsoft.com/office/powerpoint/2010/main" val="11086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85" y="145657"/>
            <a:ext cx="11822464" cy="6247864"/>
          </a:xfrm>
          <a:prstGeom prst="rect">
            <a:avLst/>
          </a:prstGeom>
          <a:noFill/>
        </p:spPr>
        <p:txBody>
          <a:bodyPr wrap="square" rtlCol="0">
            <a:spAutoFit/>
          </a:bodyPr>
          <a:lstStyle/>
          <a:p>
            <a:pPr algn="just"/>
            <a:r>
              <a:rPr lang="en-US" sz="2000" dirty="0"/>
              <a:t>Additionally, some of the most well-intentioned comments that are directed to someone recovering from an ED, will often be misperceived or processed quite differently than they were intended. To be more specific, here are a few general examples of the types of comments that one should </a:t>
            </a:r>
            <a:r>
              <a:rPr lang="en-US" sz="2000" u="sng" dirty="0"/>
              <a:t>not</a:t>
            </a:r>
            <a:r>
              <a:rPr lang="en-US" sz="2000" dirty="0"/>
              <a:t> say to someone who is in the process of recovering from an ED.  (Please note how objection to some of these comments is remarkably counterintuitive.) </a:t>
            </a:r>
          </a:p>
          <a:p>
            <a:pPr algn="just"/>
            <a:r>
              <a:rPr lang="en-US" sz="2000" dirty="0"/>
              <a:t> </a:t>
            </a:r>
          </a:p>
          <a:p>
            <a:pPr lvl="0" algn="just"/>
            <a:r>
              <a:rPr lang="en-US" sz="2000" dirty="0"/>
              <a:t>"You look great" </a:t>
            </a:r>
          </a:p>
          <a:p>
            <a:pPr lvl="0" algn="just"/>
            <a:r>
              <a:rPr lang="en-US" sz="2000" dirty="0"/>
              <a:t>"You look so healthy." </a:t>
            </a:r>
          </a:p>
          <a:p>
            <a:pPr lvl="0" algn="just"/>
            <a:r>
              <a:rPr lang="en-US" sz="2000" dirty="0"/>
              <a:t>"I hear / see that you are eating a lot better now."</a:t>
            </a:r>
          </a:p>
          <a:p>
            <a:pPr lvl="0" algn="just"/>
            <a:r>
              <a:rPr lang="en-US" sz="2000" dirty="0"/>
              <a:t>"Don't you feel better than you used to?"</a:t>
            </a:r>
          </a:p>
          <a:p>
            <a:pPr lvl="0" algn="just"/>
            <a:r>
              <a:rPr lang="en-US" sz="2000" dirty="0"/>
              <a:t>"Do you want me to get you something to eat?" / "Are you hungry?"</a:t>
            </a:r>
          </a:p>
          <a:p>
            <a:pPr lvl="0" algn="just"/>
            <a:r>
              <a:rPr lang="en-US" sz="2000" dirty="0"/>
              <a:t>"I knew someone who had an eating disorder and she..."</a:t>
            </a:r>
          </a:p>
          <a:p>
            <a:pPr algn="just"/>
            <a:r>
              <a:rPr lang="en-US" sz="2000" dirty="0"/>
              <a:t> </a:t>
            </a:r>
          </a:p>
          <a:p>
            <a:pPr algn="just"/>
            <a:r>
              <a:rPr lang="en-US" sz="2000" dirty="0"/>
              <a:t>Please do not ask her any questions about her experiences in the hospital or of her immediate / future plans, treatments or school.</a:t>
            </a:r>
          </a:p>
          <a:p>
            <a:pPr algn="just"/>
            <a:r>
              <a:rPr lang="en-US" sz="2000" dirty="0"/>
              <a:t> </a:t>
            </a:r>
          </a:p>
          <a:p>
            <a:pPr algn="just"/>
            <a:r>
              <a:rPr lang="en-US" sz="2000" dirty="0"/>
              <a:t>Additionally, one recovering from an ED will be very conscious of who is looking at her body.  It is best therefore not to gaze directly at her, other than her face, etc.  In fact, it is best to avoid giving any special attention to one recovering from an ED.  It is best to be as natural as possible, and avoid coming across as if you are walking on egg shells.  </a:t>
            </a:r>
          </a:p>
        </p:txBody>
      </p:sp>
    </p:spTree>
    <p:extLst>
      <p:ext uri="{BB962C8B-B14F-4D97-AF65-F5344CB8AC3E}">
        <p14:creationId xmlns:p14="http://schemas.microsoft.com/office/powerpoint/2010/main" val="17233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994" y="582627"/>
            <a:ext cx="11158917" cy="4893647"/>
          </a:xfrm>
          <a:prstGeom prst="rect">
            <a:avLst/>
          </a:prstGeom>
          <a:noFill/>
        </p:spPr>
        <p:txBody>
          <a:bodyPr wrap="square" rtlCol="0">
            <a:spAutoFit/>
          </a:bodyPr>
          <a:lstStyle/>
          <a:p>
            <a:pPr algn="just"/>
            <a:r>
              <a:rPr lang="en-US" sz="2400" dirty="0"/>
              <a:t>If she does open up to you regarding her illness, it is best to listen (not interrupt), validate (not argue) and admit that you can't really understand what she is experiencing.  To quote something I have recently read from one with an ED: "When looking from the outside in, it is impossible understand.  When looking from the inside out, it is impossible to explain."</a:t>
            </a:r>
          </a:p>
          <a:p>
            <a:pPr algn="just"/>
            <a:r>
              <a:rPr lang="en-US" sz="2400" dirty="0"/>
              <a:t> </a:t>
            </a:r>
          </a:p>
          <a:p>
            <a:pPr algn="just"/>
            <a:r>
              <a:rPr lang="en-US" sz="2400" dirty="0"/>
              <a:t>On a more positive note, here are examples of comments that would be appropriate and could be very reassuring:</a:t>
            </a:r>
          </a:p>
          <a:p>
            <a:pPr lvl="0" algn="just"/>
            <a:r>
              <a:rPr lang="en-US" sz="2400" dirty="0"/>
              <a:t>"I've missed you so much."</a:t>
            </a:r>
          </a:p>
          <a:p>
            <a:pPr lvl="0" algn="just"/>
            <a:r>
              <a:rPr lang="en-US" sz="2400" dirty="0"/>
              <a:t>"Please let me know if there is anything that I could do for you."</a:t>
            </a:r>
          </a:p>
          <a:p>
            <a:pPr lvl="0" algn="just"/>
            <a:r>
              <a:rPr lang="en-US" sz="2400" dirty="0"/>
              <a:t>"Let me share with you some of things that are going on in my life." (Although I can not promise that she will want to listen.)</a:t>
            </a:r>
          </a:p>
        </p:txBody>
      </p:sp>
    </p:spTree>
    <p:extLst>
      <p:ext uri="{BB962C8B-B14F-4D97-AF65-F5344CB8AC3E}">
        <p14:creationId xmlns:p14="http://schemas.microsoft.com/office/powerpoint/2010/main" val="308224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8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537" y="352112"/>
            <a:ext cx="9905998" cy="976439"/>
          </a:xfrm>
        </p:spPr>
        <p:txBody>
          <a:bodyPr>
            <a:normAutofit/>
          </a:bodyPr>
          <a:lstStyle/>
          <a:p>
            <a:pPr algn="ctr"/>
            <a:r>
              <a:rPr lang="en-US" sz="4400" dirty="0"/>
              <a:t>What is disordered eating?</a:t>
            </a:r>
          </a:p>
        </p:txBody>
      </p:sp>
      <p:sp>
        <p:nvSpPr>
          <p:cNvPr id="4" name="TextBox 3"/>
          <p:cNvSpPr txBox="1"/>
          <p:nvPr/>
        </p:nvSpPr>
        <p:spPr>
          <a:xfrm>
            <a:off x="73152" y="1525841"/>
            <a:ext cx="690372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Eating/restricting satisfies a psychological/emotional need</a:t>
            </a:r>
          </a:p>
          <a:p>
            <a:pPr marL="285750" indent="-285750">
              <a:buFont typeface="Arial" panose="020B0604020202020204" pitchFamily="34" charset="0"/>
              <a:buChar char="•"/>
            </a:pPr>
            <a:r>
              <a:rPr lang="en-US" sz="2400" dirty="0"/>
              <a:t>Appetite is regulated with conscious input</a:t>
            </a:r>
          </a:p>
          <a:p>
            <a:pPr marL="285750" indent="-285750">
              <a:buFont typeface="Arial" panose="020B0604020202020204" pitchFamily="34" charset="0"/>
              <a:buChar char="•"/>
            </a:pPr>
            <a:r>
              <a:rPr lang="en-US" sz="2400" dirty="0"/>
              <a:t>Eating is controlled by will, planned diet </a:t>
            </a:r>
          </a:p>
          <a:p>
            <a:pPr marL="285750" indent="-285750">
              <a:buFont typeface="Arial" panose="020B0604020202020204" pitchFamily="34" charset="0"/>
              <a:buChar char="•"/>
            </a:pPr>
            <a:r>
              <a:rPr lang="en-US" sz="2400" dirty="0"/>
              <a:t>Eating is not necessarily pleasurable </a:t>
            </a:r>
          </a:p>
          <a:p>
            <a:pPr marL="285750" indent="-285750">
              <a:buFont typeface="Arial" panose="020B0604020202020204" pitchFamily="34" charset="0"/>
              <a:buChar char="•"/>
            </a:pPr>
            <a:r>
              <a:rPr lang="en-US" sz="2400" dirty="0"/>
              <a:t>Portion control and nutritional intake become severely compromised </a:t>
            </a:r>
          </a:p>
          <a:p>
            <a:pPr marL="285750" indent="-285750">
              <a:buFont typeface="Arial" panose="020B0604020202020204" pitchFamily="34" charset="0"/>
              <a:buChar char="•"/>
            </a:pPr>
            <a:endParaRPr lang="en-US" sz="2400" dirty="0"/>
          </a:p>
        </p:txBody>
      </p:sp>
      <p:pic>
        <p:nvPicPr>
          <p:cNvPr id="5122" name="Picture 2" descr="http://25.media.tumblr.com/7c59f0e9df42c9d15c87a88ff7f689c2/tumblr_mg0oojW86t1r4avpc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24" y="1525841"/>
            <a:ext cx="5027803" cy="401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04" y="165463"/>
            <a:ext cx="9905998" cy="1905000"/>
          </a:xfrm>
        </p:spPr>
        <p:txBody>
          <a:bodyPr/>
          <a:lstStyle/>
          <a:p>
            <a:pPr algn="ctr"/>
            <a:r>
              <a:rPr lang="en-US" dirty="0"/>
              <a:t>Brain turns on itself, Natural instinct for survival becomes compromised </a:t>
            </a:r>
          </a:p>
        </p:txBody>
      </p:sp>
      <p:pic>
        <p:nvPicPr>
          <p:cNvPr id="6146" name="Picture 2" descr="https://s-media-cache-ak0.pinimg.com/236x/8c/3c/a2/8c3ca226b4e6c94d33a10f96f3d5189f.jpg"/>
          <p:cNvPicPr>
            <a:picLocks noChangeAspect="1" noChangeArrowheads="1"/>
          </p:cNvPicPr>
          <p:nvPr/>
        </p:nvPicPr>
        <p:blipFill rotWithShape="1">
          <a:blip r:embed="rId3">
            <a:extLst>
              <a:ext uri="{28A0092B-C50C-407E-A947-70E740481C1C}">
                <a14:useLocalDpi xmlns:a14="http://schemas.microsoft.com/office/drawing/2010/main" val="0"/>
              </a:ext>
            </a:extLst>
          </a:blip>
          <a:srcRect b="38675"/>
          <a:stretch/>
        </p:blipFill>
        <p:spPr bwMode="auto">
          <a:xfrm>
            <a:off x="3926386" y="2264229"/>
            <a:ext cx="3724649" cy="399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827" y="331206"/>
            <a:ext cx="10747788" cy="4524315"/>
          </a:xfrm>
          <a:prstGeom prst="rect">
            <a:avLst/>
          </a:prstGeom>
          <a:noFill/>
        </p:spPr>
        <p:txBody>
          <a:bodyPr wrap="square" rtlCol="0">
            <a:spAutoFit/>
          </a:bodyPr>
          <a:lstStyle/>
          <a:p>
            <a:pPr algn="ctr"/>
            <a:r>
              <a:rPr lang="en-US" sz="3200" dirty="0"/>
              <a:t>EATING DISORDERS ARE </a:t>
            </a:r>
            <a:r>
              <a:rPr lang="en-US" sz="3200" b="1" dirty="0"/>
              <a:t>NOT</a:t>
            </a:r>
            <a:r>
              <a:rPr lang="en-US" sz="3200" dirty="0"/>
              <a:t> TO BE CONFUSED WITH:</a:t>
            </a:r>
          </a:p>
          <a:p>
            <a:endParaRPr lang="en-US" sz="3200" dirty="0"/>
          </a:p>
          <a:p>
            <a:pPr marL="457200" indent="-457200">
              <a:buFont typeface="Arial" panose="020B0604020202020204" pitchFamily="34" charset="0"/>
              <a:buChar char="•"/>
            </a:pPr>
            <a:r>
              <a:rPr lang="en-US" sz="3200" dirty="0"/>
              <a:t>Picky eating</a:t>
            </a:r>
          </a:p>
          <a:p>
            <a:pPr marL="457200" indent="-457200">
              <a:buFont typeface="Arial" panose="020B0604020202020204" pitchFamily="34" charset="0"/>
              <a:buChar char="•"/>
            </a:pPr>
            <a:r>
              <a:rPr lang="en-US" sz="3200" dirty="0"/>
              <a:t>Unhealthy dieting</a:t>
            </a:r>
          </a:p>
          <a:p>
            <a:pPr marL="457200" indent="-457200">
              <a:buFont typeface="Arial" panose="020B0604020202020204" pitchFamily="34" charset="0"/>
              <a:buChar char="•"/>
            </a:pPr>
            <a:r>
              <a:rPr lang="en-US" sz="3200" dirty="0"/>
              <a:t>Overindulgence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342900" indent="-342900">
              <a:buAutoNum type="arabicPeriod"/>
            </a:pPr>
            <a:endParaRPr lang="en-US" sz="3200" dirty="0"/>
          </a:p>
          <a:p>
            <a:pPr marL="342900" indent="-342900">
              <a:buAutoNum type="arabicPeriod"/>
            </a:pPr>
            <a:endParaRPr lang="en-US" sz="3200" dirty="0"/>
          </a:p>
        </p:txBody>
      </p:sp>
      <p:pic>
        <p:nvPicPr>
          <p:cNvPr id="6146" name="Picture 2" descr="http://www.advanceweb.com/SharedResources/Images/2013/022513/PickyEater_30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839" y="2270250"/>
            <a:ext cx="2857500" cy="4143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highviewart.com/uploads/articles_gallery/2449/1_1415307612.jpg"/>
          <p:cNvPicPr>
            <a:picLocks noChangeAspect="1" noChangeArrowheads="1"/>
          </p:cNvPicPr>
          <p:nvPr/>
        </p:nvPicPr>
        <p:blipFill rotWithShape="1">
          <a:blip r:embed="rId4">
            <a:extLst>
              <a:ext uri="{28A0092B-C50C-407E-A947-70E740481C1C}">
                <a14:useLocalDpi xmlns:a14="http://schemas.microsoft.com/office/drawing/2010/main" val="0"/>
              </a:ext>
            </a:extLst>
          </a:blip>
          <a:srcRect l="6273" r="7342"/>
          <a:stretch/>
        </p:blipFill>
        <p:spPr bwMode="auto">
          <a:xfrm>
            <a:off x="605577" y="3498139"/>
            <a:ext cx="3892282" cy="291548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garmaonhealth.com/wp-content/uploads/2010/11/overindulgence.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537" y="1556296"/>
            <a:ext cx="3434476" cy="485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3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fade">
                                      <p:cBhvr>
                                        <p:cTn id="18" dur="500"/>
                                        <p:tgtEl>
                                          <p:spTgt spid="61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152"/>
                                        </p:tgtEl>
                                        <p:attrNameLst>
                                          <p:attrName>style.visibility</p:attrName>
                                        </p:attrNameLst>
                                      </p:cBhvr>
                                      <p:to>
                                        <p:strVal val="visible"/>
                                      </p:to>
                                    </p:set>
                                    <p:animEffect transition="in" filter="fade">
                                      <p:cBhvr>
                                        <p:cTn id="26"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654" y="401444"/>
            <a:ext cx="11485756" cy="7848302"/>
          </a:xfrm>
          <a:prstGeom prst="rect">
            <a:avLst/>
          </a:prstGeom>
          <a:noFill/>
        </p:spPr>
        <p:txBody>
          <a:bodyPr wrap="square" rtlCol="0">
            <a:spAutoFit/>
          </a:bodyPr>
          <a:lstStyle/>
          <a:p>
            <a:pPr algn="just">
              <a:lnSpc>
                <a:spcPct val="120000"/>
              </a:lnSpc>
            </a:pPr>
            <a:r>
              <a:rPr lang="en-US" sz="3600" dirty="0"/>
              <a:t>EATING DISORDERS ARE SERIOUS BUSINESS</a:t>
            </a:r>
          </a:p>
          <a:p>
            <a:pPr algn="just">
              <a:lnSpc>
                <a:spcPct val="120000"/>
              </a:lnSpc>
            </a:pPr>
            <a:endParaRPr lang="en-US" sz="2400" dirty="0"/>
          </a:p>
          <a:p>
            <a:pPr marL="285750" indent="-285750" algn="just">
              <a:lnSpc>
                <a:spcPct val="120000"/>
              </a:lnSpc>
              <a:buFont typeface="Arial" panose="020B0604020202020204" pitchFamily="34" charset="0"/>
              <a:buChar char="•"/>
            </a:pPr>
            <a:r>
              <a:rPr lang="en-US" sz="2400" dirty="0"/>
              <a:t>Over 11,000,000 Americans suffer from EDs, up 50% since 1960</a:t>
            </a:r>
          </a:p>
          <a:p>
            <a:pPr marL="285750" indent="-285750" algn="just">
              <a:lnSpc>
                <a:spcPct val="120000"/>
              </a:lnSpc>
              <a:buFont typeface="Arial" panose="020B0604020202020204" pitchFamily="34" charset="0"/>
              <a:buChar char="•"/>
            </a:pPr>
            <a:r>
              <a:rPr lang="en-US" sz="2400" dirty="0"/>
              <a:t>EDs have the highest mortality rate of any mental illness</a:t>
            </a:r>
          </a:p>
          <a:p>
            <a:pPr marL="285750" indent="-285750" algn="just">
              <a:lnSpc>
                <a:spcPct val="120000"/>
              </a:lnSpc>
              <a:buFont typeface="Arial" panose="020B0604020202020204" pitchFamily="34" charset="0"/>
              <a:buChar char="•"/>
            </a:pPr>
            <a:r>
              <a:rPr lang="en-US" sz="2400" dirty="0"/>
              <a:t>Anorexia is the 3</a:t>
            </a:r>
            <a:r>
              <a:rPr lang="en-US" sz="2400" baseline="30000" dirty="0"/>
              <a:t>rd</a:t>
            </a:r>
            <a:r>
              <a:rPr lang="en-US" sz="2400" dirty="0"/>
              <a:t> most chronic illness among adolescents </a:t>
            </a:r>
          </a:p>
          <a:p>
            <a:pPr marL="285750" indent="-285750" algn="just">
              <a:lnSpc>
                <a:spcPct val="120000"/>
              </a:lnSpc>
              <a:buFont typeface="Arial" panose="020B0604020202020204" pitchFamily="34" charset="0"/>
              <a:buChar char="•"/>
            </a:pPr>
            <a:r>
              <a:rPr lang="en-US" sz="2400" dirty="0"/>
              <a:t>95% of those who have EDs are between the ages of 12 and 25</a:t>
            </a:r>
          </a:p>
          <a:p>
            <a:pPr marL="285750" indent="-285750" algn="just">
              <a:lnSpc>
                <a:spcPct val="120000"/>
              </a:lnSpc>
              <a:buFont typeface="Arial" panose="020B0604020202020204" pitchFamily="34" charset="0"/>
              <a:buChar char="•"/>
            </a:pPr>
            <a:r>
              <a:rPr lang="en-US" sz="2400" dirty="0"/>
              <a:t>20% of those suffering from anorexia will die prematurely from complications due to their ED</a:t>
            </a:r>
          </a:p>
          <a:p>
            <a:pPr marL="285750" indent="-285750" algn="just">
              <a:lnSpc>
                <a:spcPct val="120000"/>
              </a:lnSpc>
              <a:buFont typeface="Arial" panose="020B0604020202020204" pitchFamily="34" charset="0"/>
              <a:buChar char="•"/>
            </a:pPr>
            <a:r>
              <a:rPr lang="en-US" sz="2400" dirty="0"/>
              <a:t>Treatment of EDs can cost between $500 and $2,000 per day</a:t>
            </a:r>
          </a:p>
          <a:p>
            <a:pPr marL="285750" indent="-285750" algn="just">
              <a:lnSpc>
                <a:spcPct val="120000"/>
              </a:lnSpc>
              <a:buFont typeface="Arial" panose="020B0604020202020204" pitchFamily="34" charset="0"/>
              <a:buChar char="•"/>
            </a:pPr>
            <a:r>
              <a:rPr lang="en-US" sz="2400" dirty="0"/>
              <a:t>Rates of Recovery</a:t>
            </a:r>
          </a:p>
          <a:p>
            <a:pPr algn="just">
              <a:lnSpc>
                <a:spcPct val="120000"/>
              </a:lnSpc>
            </a:pPr>
            <a:r>
              <a:rPr lang="en-US" sz="2400" dirty="0"/>
              <a:t>	• 1/3 recover after initial episode</a:t>
            </a:r>
          </a:p>
          <a:p>
            <a:pPr algn="just">
              <a:lnSpc>
                <a:spcPct val="120000"/>
              </a:lnSpc>
            </a:pPr>
            <a:r>
              <a:rPr lang="en-US" sz="2400" dirty="0"/>
              <a:t>	• 1/3 fluctuate with recovery and relapse</a:t>
            </a:r>
          </a:p>
          <a:p>
            <a:pPr algn="just">
              <a:lnSpc>
                <a:spcPct val="120000"/>
              </a:lnSpc>
            </a:pPr>
            <a:r>
              <a:rPr lang="en-US" sz="2400" dirty="0"/>
              <a:t>	• 1/3 suffer chronic deterioration</a:t>
            </a:r>
          </a:p>
          <a:p>
            <a:pPr marL="285750" indent="-285750" algn="just">
              <a:lnSpc>
                <a:spcPct val="120000"/>
              </a:lnSpc>
              <a:buFont typeface="Arial" panose="020B0604020202020204" pitchFamily="34" charset="0"/>
              <a:buChar char="•"/>
            </a:pPr>
            <a:endParaRPr lang="en-US" sz="2400" dirty="0"/>
          </a:p>
          <a:p>
            <a:pPr marL="285750" indent="-285750" algn="just">
              <a:lnSpc>
                <a:spcPct val="120000"/>
              </a:lnSpc>
              <a:buFont typeface="Arial" panose="020B0604020202020204" pitchFamily="34" charset="0"/>
              <a:buChar char="•"/>
            </a:pPr>
            <a:endParaRPr lang="en-US" sz="2400" dirty="0"/>
          </a:p>
          <a:p>
            <a:pPr algn="just">
              <a:lnSpc>
                <a:spcPct val="120000"/>
              </a:lnSpc>
            </a:pPr>
            <a:endParaRPr lang="en-US" sz="2400" dirty="0"/>
          </a:p>
          <a:p>
            <a:pPr algn="just">
              <a:lnSpc>
                <a:spcPct val="120000"/>
              </a:lnSpc>
            </a:pPr>
            <a:endParaRPr lang="en-US" sz="2400" dirty="0"/>
          </a:p>
        </p:txBody>
      </p:sp>
    </p:spTree>
    <p:extLst>
      <p:ext uri="{BB962C8B-B14F-4D97-AF65-F5344CB8AC3E}">
        <p14:creationId xmlns:p14="http://schemas.microsoft.com/office/powerpoint/2010/main" val="188051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7869" y="250853"/>
            <a:ext cx="6190407" cy="584775"/>
          </a:xfrm>
          <a:prstGeom prst="rect">
            <a:avLst/>
          </a:prstGeom>
          <a:noFill/>
        </p:spPr>
        <p:txBody>
          <a:bodyPr wrap="square" rtlCol="0">
            <a:spAutoFit/>
          </a:bodyPr>
          <a:lstStyle/>
          <a:p>
            <a:pPr algn="ctr"/>
            <a:r>
              <a:rPr lang="en-US" sz="3200" dirty="0"/>
              <a:t>ANOREXIA NERVOSA </a:t>
            </a:r>
          </a:p>
        </p:txBody>
      </p:sp>
      <p:sp>
        <p:nvSpPr>
          <p:cNvPr id="3" name="TextBox 2"/>
          <p:cNvSpPr txBox="1"/>
          <p:nvPr/>
        </p:nvSpPr>
        <p:spPr>
          <a:xfrm>
            <a:off x="356050" y="845868"/>
            <a:ext cx="10705763" cy="6463308"/>
          </a:xfrm>
          <a:prstGeom prst="rect">
            <a:avLst/>
          </a:prstGeom>
          <a:noFill/>
        </p:spPr>
        <p:txBody>
          <a:bodyPr wrap="square" rtlCol="0">
            <a:spAutoFit/>
          </a:bodyPr>
          <a:lstStyle/>
          <a:p>
            <a:pPr lvl="0" algn="just"/>
            <a:r>
              <a:rPr lang="en-US" sz="2300" dirty="0"/>
              <a:t>Individual has a distorted body image and an irrational fear of becoming overweight, so he/she deliberately attempts to lose weight, through restriction and other forms of calorie burning and purging.  </a:t>
            </a:r>
          </a:p>
          <a:p>
            <a:endParaRPr lang="en-US" sz="2300" dirty="0"/>
          </a:p>
          <a:p>
            <a:r>
              <a:rPr lang="en-US" sz="2300" dirty="0"/>
              <a:t>Malnourishment can cause many other physiological complications, including: </a:t>
            </a:r>
          </a:p>
          <a:p>
            <a:pPr marL="742950" lvl="1" indent="-285750">
              <a:buFont typeface="Arial" panose="020B0604020202020204" pitchFamily="34" charset="0"/>
              <a:buChar char="•"/>
            </a:pPr>
            <a:r>
              <a:rPr lang="en-US" sz="2300" dirty="0"/>
              <a:t>Slowed cognitive abilities</a:t>
            </a:r>
          </a:p>
          <a:p>
            <a:pPr marL="742950" lvl="1" indent="-285750">
              <a:buFont typeface="Arial" panose="020B0604020202020204" pitchFamily="34" charset="0"/>
              <a:buChar char="•"/>
            </a:pPr>
            <a:r>
              <a:rPr lang="en-US" sz="2300" dirty="0"/>
              <a:t>Suppressed immune system</a:t>
            </a:r>
          </a:p>
          <a:p>
            <a:pPr marL="742950" lvl="1" indent="-285750">
              <a:buFont typeface="Arial" panose="020B0604020202020204" pitchFamily="34" charset="0"/>
              <a:buChar char="•"/>
            </a:pPr>
            <a:r>
              <a:rPr lang="en-US" sz="2300" dirty="0"/>
              <a:t>Anemia</a:t>
            </a:r>
          </a:p>
          <a:p>
            <a:pPr marL="742950" lvl="1" indent="-285750">
              <a:buFont typeface="Arial" panose="020B0604020202020204" pitchFamily="34" charset="0"/>
              <a:buChar char="•"/>
            </a:pPr>
            <a:r>
              <a:rPr lang="en-US" sz="2300" dirty="0"/>
              <a:t>Abnormal blood pressure</a:t>
            </a:r>
          </a:p>
          <a:p>
            <a:pPr marL="742950" lvl="1" indent="-285750">
              <a:buFont typeface="Arial" panose="020B0604020202020204" pitchFamily="34" charset="0"/>
              <a:buChar char="•"/>
            </a:pPr>
            <a:r>
              <a:rPr lang="en-US" sz="2300" dirty="0"/>
              <a:t> Suspension of menstruation</a:t>
            </a:r>
          </a:p>
          <a:p>
            <a:pPr marL="742950" lvl="1" indent="-285750">
              <a:buFont typeface="Arial" panose="020B0604020202020204" pitchFamily="34" charset="0"/>
              <a:buChar char="•"/>
            </a:pPr>
            <a:r>
              <a:rPr lang="en-US" sz="2300" dirty="0"/>
              <a:t>Stunted development</a:t>
            </a:r>
          </a:p>
          <a:p>
            <a:pPr marL="742950" lvl="1" indent="-285750">
              <a:buFont typeface="Arial" panose="020B0604020202020204" pitchFamily="34" charset="0"/>
              <a:buChar char="•"/>
            </a:pPr>
            <a:r>
              <a:rPr lang="en-US" sz="2300" dirty="0"/>
              <a:t>Brittle and thin hair</a:t>
            </a:r>
          </a:p>
          <a:p>
            <a:pPr marL="742950" lvl="1" indent="-285750">
              <a:buFont typeface="Arial" panose="020B0604020202020204" pitchFamily="34" charset="0"/>
              <a:buChar char="•"/>
            </a:pPr>
            <a:r>
              <a:rPr lang="en-US" sz="2300" dirty="0"/>
              <a:t>Weak muscles / bones, osteoporosis </a:t>
            </a:r>
          </a:p>
          <a:p>
            <a:pPr marL="742950" lvl="1" indent="-285750">
              <a:buFont typeface="Arial" panose="020B0604020202020204" pitchFamily="34" charset="0"/>
              <a:buChar char="•"/>
            </a:pPr>
            <a:r>
              <a:rPr lang="en-US" sz="2300" dirty="0"/>
              <a:t>Kidney malfunction </a:t>
            </a:r>
          </a:p>
          <a:p>
            <a:pPr marL="742950" lvl="1" indent="-285750">
              <a:buFont typeface="Arial" panose="020B0604020202020204" pitchFamily="34" charset="0"/>
              <a:buChar char="•"/>
            </a:pPr>
            <a:r>
              <a:rPr lang="en-US" sz="2300" dirty="0"/>
              <a:t>Cardiac complications</a:t>
            </a:r>
            <a:br>
              <a:rPr lang="en-US" sz="2300" dirty="0"/>
            </a:br>
            <a:endParaRPr lang="en-US" sz="2300" dirty="0"/>
          </a:p>
          <a:p>
            <a:pPr algn="just"/>
            <a:endParaRPr lang="en-US" sz="2300" dirty="0"/>
          </a:p>
        </p:txBody>
      </p:sp>
    </p:spTree>
    <p:extLst>
      <p:ext uri="{BB962C8B-B14F-4D97-AF65-F5344CB8AC3E}">
        <p14:creationId xmlns:p14="http://schemas.microsoft.com/office/powerpoint/2010/main" val="61669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9913" y="250853"/>
            <a:ext cx="6845860" cy="584775"/>
          </a:xfrm>
          <a:prstGeom prst="rect">
            <a:avLst/>
          </a:prstGeom>
          <a:noFill/>
        </p:spPr>
        <p:txBody>
          <a:bodyPr wrap="square" rtlCol="0">
            <a:spAutoFit/>
          </a:bodyPr>
          <a:lstStyle/>
          <a:p>
            <a:pPr algn="ctr"/>
            <a:r>
              <a:rPr lang="en-US" sz="3200" dirty="0"/>
              <a:t>ANOREXIA NERVOSA SYMPTOMS </a:t>
            </a:r>
          </a:p>
        </p:txBody>
      </p:sp>
      <p:sp>
        <p:nvSpPr>
          <p:cNvPr id="3" name="TextBox 2"/>
          <p:cNvSpPr txBox="1"/>
          <p:nvPr/>
        </p:nvSpPr>
        <p:spPr>
          <a:xfrm>
            <a:off x="153749" y="914401"/>
            <a:ext cx="11474506" cy="5124480"/>
          </a:xfrm>
          <a:prstGeom prst="rect">
            <a:avLst/>
          </a:prstGeom>
          <a:noFill/>
        </p:spPr>
        <p:txBody>
          <a:bodyPr wrap="square" rtlCol="0">
            <a:spAutoFit/>
          </a:bodyPr>
          <a:lstStyle/>
          <a:p>
            <a:pPr algn="just"/>
            <a:r>
              <a:rPr lang="en-US" sz="1850" b="1" dirty="0"/>
              <a:t>FOOD BEHAVIOR SIGNS AND SYMPTOMS:</a:t>
            </a:r>
          </a:p>
          <a:p>
            <a:pPr marL="285750" lvl="0" indent="-285750" algn="just">
              <a:buFont typeface="Arial" panose="020B0604020202020204" pitchFamily="34" charset="0"/>
              <a:buChar char="•"/>
            </a:pPr>
            <a:r>
              <a:rPr lang="en-US" sz="1850" b="1" dirty="0"/>
              <a:t>Dieting despite being thin</a:t>
            </a:r>
            <a:r>
              <a:rPr lang="en-US" sz="1850" dirty="0"/>
              <a:t> – Severely restricted diet, eats only certain low-calorie foods, banning “bad” foods</a:t>
            </a:r>
          </a:p>
          <a:p>
            <a:pPr marL="285750" lvl="0" indent="-285750" algn="just">
              <a:buFont typeface="Arial" panose="020B0604020202020204" pitchFamily="34" charset="0"/>
              <a:buChar char="•"/>
            </a:pPr>
            <a:r>
              <a:rPr lang="en-US" sz="1850" b="1" dirty="0"/>
              <a:t>Obsession with calories, fat grams, and nutrition</a:t>
            </a:r>
            <a:r>
              <a:rPr lang="en-US" sz="1850" dirty="0"/>
              <a:t> – Reading food labels, measuring and weighing portions, keeping a food diary, reading diet books.</a:t>
            </a:r>
          </a:p>
          <a:p>
            <a:pPr marL="285750" lvl="0" indent="-285750" algn="just">
              <a:buFont typeface="Arial" panose="020B0604020202020204" pitchFamily="34" charset="0"/>
              <a:buChar char="•"/>
            </a:pPr>
            <a:r>
              <a:rPr lang="en-US" sz="1850" b="1" dirty="0"/>
              <a:t>Pretending to eat or lying about eating</a:t>
            </a:r>
            <a:r>
              <a:rPr lang="en-US" sz="1850" dirty="0"/>
              <a:t> – Hiding, playing with, or throwing away food to avoid eating. Making excuses to get out of meals (“I had a huge lunch” or “My stomach isn’t feeling good.”).</a:t>
            </a:r>
          </a:p>
          <a:p>
            <a:pPr marL="285750" lvl="0" indent="-285750" algn="just">
              <a:buFont typeface="Arial" panose="020B0604020202020204" pitchFamily="34" charset="0"/>
              <a:buChar char="•"/>
            </a:pPr>
            <a:r>
              <a:rPr lang="en-US" sz="1850" b="1" dirty="0"/>
              <a:t>Preoccupation with food</a:t>
            </a:r>
            <a:r>
              <a:rPr lang="en-US" sz="1850" dirty="0"/>
              <a:t> – Constantly thinking about food. Cooking for others, collecting recipes, reading food magazines, or making meal plans while eating very little.</a:t>
            </a:r>
          </a:p>
          <a:p>
            <a:pPr marL="285750" lvl="0" indent="-285750" algn="just">
              <a:buFont typeface="Arial" panose="020B0604020202020204" pitchFamily="34" charset="0"/>
              <a:buChar char="•"/>
            </a:pPr>
            <a:r>
              <a:rPr lang="en-US" sz="1850" b="1" dirty="0"/>
              <a:t>Strange or secretive food rituals</a:t>
            </a:r>
            <a:r>
              <a:rPr lang="en-US" sz="1850" dirty="0"/>
              <a:t> – Refusing to eat around others or in public places. Eating in rigid, ritualistic ways (e.g. cutting food “just so”, chewing food and spitting it out, using a specific plate).</a:t>
            </a:r>
          </a:p>
          <a:p>
            <a:pPr marL="285750" indent="-285750" algn="just">
              <a:buFont typeface="Arial" panose="020B0604020202020204" pitchFamily="34" charset="0"/>
              <a:buChar char="•"/>
            </a:pPr>
            <a:endParaRPr lang="en-US" sz="2000" dirty="0"/>
          </a:p>
          <a:p>
            <a:pPr algn="just"/>
            <a:br>
              <a:rPr lang="en-US" sz="2000" dirty="0"/>
            </a:br>
            <a:endParaRPr lang="en-US" sz="2000" dirty="0"/>
          </a:p>
          <a:p>
            <a:pPr algn="just"/>
            <a:endParaRPr lang="en-US" sz="2000" dirty="0"/>
          </a:p>
        </p:txBody>
      </p:sp>
      <p:pic>
        <p:nvPicPr>
          <p:cNvPr id="2050" name="Picture 2" descr="http://cdn.moneycrashers.com/wp-content/uploads/2012/01/diet-mistakes1-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67" y="4764293"/>
            <a:ext cx="2890650" cy="19309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ersonalexcellence.co/challenges/files/21dhl-calorie-l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417" y="4764292"/>
            <a:ext cx="3218257" cy="19309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ummums.com/wp-content/uploads/pickyeat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591" y="4764292"/>
            <a:ext cx="1288820" cy="19309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tenniemccarty.com/test/wp-content/uploads/2013/01/No-Foo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1120" y="4764289"/>
            <a:ext cx="1678000" cy="19309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bsnews2.cbsistatic.com/hub/i/r/2010/08/12/ae4f2759-a642-11e2-a3f0-029118418759/resize/620x465/e7a15be6d514ce2d85f9735db596fb5b/iStock_000006824698XSma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5764" y="4744367"/>
            <a:ext cx="1308976" cy="195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7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056"/>
                                        </p:tgtEl>
                                        <p:attrNameLst>
                                          <p:attrName>style.visibility</p:attrName>
                                        </p:attrNameLst>
                                      </p:cBhvr>
                                      <p:to>
                                        <p:strVal val="visible"/>
                                      </p:to>
                                    </p:set>
                                    <p:animEffect transition="in" filter="fade">
                                      <p:cBhvr>
                                        <p:cTn id="4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2577</TotalTime>
  <Words>1829</Words>
  <Application>Microsoft Office PowerPoint</Application>
  <PresentationFormat>Widescreen</PresentationFormat>
  <Paragraphs>227</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Calibri</vt:lpstr>
      <vt:lpstr>Century Gothic</vt:lpstr>
      <vt:lpstr>David</vt:lpstr>
      <vt:lpstr>Gisha</vt:lpstr>
      <vt:lpstr>Times New Roman</vt:lpstr>
      <vt:lpstr>Mesh</vt:lpstr>
      <vt:lpstr>Eating Disorders in the Jewish Community: Detection, Prevention and Treatment</vt:lpstr>
      <vt:lpstr>What is disordered eating?</vt:lpstr>
      <vt:lpstr>PowerPoint Presentation</vt:lpstr>
      <vt:lpstr>What is disordered eating?</vt:lpstr>
      <vt:lpstr>Brain turns on itself, Natural instinct for survival becomes compromised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halachic parameters of personal health management</dc:title>
  <dc:creator>Larry</dc:creator>
  <cp:lastModifiedBy>Larry Rothwachs</cp:lastModifiedBy>
  <cp:revision>299</cp:revision>
  <cp:lastPrinted>2014-11-25T03:18:06Z</cp:lastPrinted>
  <dcterms:created xsi:type="dcterms:W3CDTF">2014-11-24T02:18:36Z</dcterms:created>
  <dcterms:modified xsi:type="dcterms:W3CDTF">2016-06-23T23:45:04Z</dcterms:modified>
</cp:coreProperties>
</file>