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6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6B729-5260-49D6-B451-D7C48E1430B7}" type="datetimeFigureOut">
              <a:rPr lang="en-US" smtClean="0"/>
              <a:t>3/28/2015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6E959-A6F7-40E4-8F3C-2AF0F5FAEB24}" type="slidenum">
              <a:rPr lang="en-US" smtClean="0"/>
              <a:t>‹#›</a:t>
            </a:fld>
            <a:endParaRPr lang="en-US"/>
          </a:p>
        </p:txBody>
      </p:sp>
    </p:spTree>
    <p:extLst>
      <p:ext uri="{BB962C8B-B14F-4D97-AF65-F5344CB8AC3E}">
        <p14:creationId xmlns:p14="http://schemas.microsoft.com/office/powerpoint/2010/main" val="156452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6E959-A6F7-40E4-8F3C-2AF0F5FAEB24}" type="slidenum">
              <a:rPr lang="en-US" smtClean="0"/>
              <a:t>6</a:t>
            </a:fld>
            <a:endParaRPr lang="en-US"/>
          </a:p>
        </p:txBody>
      </p:sp>
    </p:spTree>
    <p:extLst>
      <p:ext uri="{BB962C8B-B14F-4D97-AF65-F5344CB8AC3E}">
        <p14:creationId xmlns:p14="http://schemas.microsoft.com/office/powerpoint/2010/main" val="166390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3/28/2015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fscc102599 - Creative Commons Attribution License  https://www.flickr.com/photos/62185824@N00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16910" y="-492690"/>
            <a:ext cx="9144000" cy="714495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Lodigs - Creative Commons Attribution-NonCommercial License  https://www.flickr.com/photos/49503002173@N01</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DonkeyHotey - Creative Commons Attribution License  https://www.flickr.com/photos/47422005@N04</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1.168.230.11/flix/buffer/thumbs/flx_4059912_2284011_01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8" y="-31315"/>
            <a:ext cx="9168008" cy="68760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rot="16200000">
            <a:off x="-3206510" y="2671676"/>
            <a:ext cx="7772400" cy="1470025"/>
          </a:xfrm>
        </p:spPr>
        <p:txBody>
          <a:bodyPr>
            <a:normAutofit/>
          </a:bodyPr>
          <a:lstStyle/>
          <a:p>
            <a:r>
              <a:rPr lang="en-US" sz="7200" dirty="0" smtClean="0">
                <a:solidFill>
                  <a:schemeClr val="bg1"/>
                </a:solidFill>
                <a:latin typeface="Impact" panose="020B0806030902050204" pitchFamily="34" charset="0"/>
                <a:cs typeface="Ilana" panose="00000400000000000000" pitchFamily="2" charset="-79"/>
              </a:rPr>
              <a:t>The Big Picture</a:t>
            </a:r>
            <a:endParaRPr lang="en-US" sz="7200" dirty="0">
              <a:solidFill>
                <a:schemeClr val="bg1"/>
              </a:solidFill>
              <a:latin typeface="Impact" panose="020B0806030902050204" pitchFamily="34" charset="0"/>
              <a:cs typeface="Ilana" panose="00000400000000000000" pitchFamily="2" charset="-79"/>
            </a:endParaRPr>
          </a:p>
        </p:txBody>
      </p:sp>
    </p:spTree>
    <p:extLst>
      <p:ext uri="{BB962C8B-B14F-4D97-AF65-F5344CB8AC3E}">
        <p14:creationId xmlns:p14="http://schemas.microsoft.com/office/powerpoint/2010/main" val="443827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fscc102599 - Creative Commons Attribution License  https://www.flickr.com/photos/62185824@N00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3922635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Oberazzi - Creative Commons Attribution-NonCommercial-ShareAlike License  https://www.flickr.com/photos/42788859@N00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grpSp>
        <p:nvGrpSpPr>
          <p:cNvPr id="14" name="Group 13"/>
          <p:cNvGrpSpPr/>
          <p:nvPr/>
        </p:nvGrpSpPr>
        <p:grpSpPr>
          <a:xfrm>
            <a:off x="191440" y="304800"/>
            <a:ext cx="8743373" cy="1744297"/>
            <a:chOff x="191440" y="304800"/>
            <a:chExt cx="8743373" cy="1744297"/>
          </a:xfrm>
        </p:grpSpPr>
        <p:sp>
          <p:nvSpPr>
            <p:cNvPr id="7" name="TextBox 6"/>
            <p:cNvSpPr txBox="1"/>
            <p:nvPr/>
          </p:nvSpPr>
          <p:spPr>
            <a:xfrm>
              <a:off x="191440" y="304800"/>
              <a:ext cx="7223760" cy="1477328"/>
            </a:xfrm>
            <a:prstGeom prst="rect">
              <a:avLst/>
            </a:prstGeom>
            <a:solidFill>
              <a:schemeClr val="bg1">
                <a:alpha val="60000"/>
              </a:schemeClr>
            </a:solidFill>
          </p:spPr>
          <p:txBody>
            <a:bodyPr wrap="square" rtlCol="0">
              <a:spAutoFit/>
            </a:bodyPr>
            <a:lstStyle/>
            <a:p>
              <a:r>
                <a:rPr lang="en-US" dirty="0">
                  <a:latin typeface="Bodoni MT" panose="02070603080606020203" pitchFamily="18" charset="0"/>
                </a:rPr>
                <a:t>“My mother made me a scientist without even knowing it. Every other child would come home from school and be asked, ‘What did you learn today?’ But my mother used to ask a different question. ‘Izzy,’ she always used to say, ‘did you ask a good question today?’ That made the difference.”</a:t>
              </a:r>
              <a:endParaRPr lang="en-US" dirty="0">
                <a:latin typeface="Bodoni MT" panose="02070603080606020203" pitchFamily="18" charset="0"/>
              </a:endParaRPr>
            </a:p>
          </p:txBody>
        </p:sp>
        <p:pic>
          <p:nvPicPr>
            <p:cNvPr id="2050" name="Picture 2" descr="Head and shoulders of man in suit and tie wearing glas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545" y="388217"/>
              <a:ext cx="927783" cy="13104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208058" y="1679765"/>
              <a:ext cx="1726755" cy="369332"/>
            </a:xfrm>
            <a:prstGeom prst="rect">
              <a:avLst/>
            </a:prstGeom>
          </p:spPr>
          <p:txBody>
            <a:bodyPr wrap="none">
              <a:spAutoFit/>
            </a:bodyPr>
            <a:lstStyle/>
            <a:p>
              <a:r>
                <a:rPr lang="en-US" b="1" dirty="0" err="1">
                  <a:solidFill>
                    <a:schemeClr val="bg1"/>
                  </a:solidFill>
                </a:rPr>
                <a:t>Isidor</a:t>
              </a:r>
              <a:r>
                <a:rPr lang="en-US" b="1" dirty="0">
                  <a:solidFill>
                    <a:schemeClr val="bg1"/>
                  </a:solidFill>
                </a:rPr>
                <a:t> Isaac Rabi</a:t>
              </a:r>
              <a:endParaRPr lang="en-US" dirty="0">
                <a:solidFill>
                  <a:schemeClr val="bg1"/>
                </a:solidFill>
              </a:endParaRPr>
            </a:p>
          </p:txBody>
        </p:sp>
      </p:grpSp>
      <p:sp>
        <p:nvSpPr>
          <p:cNvPr id="10" name="AutoShape 4" descr="Image result for ramb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ramb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15700" y="2623013"/>
            <a:ext cx="9144000" cy="4029247"/>
            <a:chOff x="15700" y="2623013"/>
            <a:chExt cx="9144000" cy="4029247"/>
          </a:xfrm>
        </p:grpSpPr>
        <p:sp>
          <p:nvSpPr>
            <p:cNvPr id="9" name="Rectangle 8"/>
            <p:cNvSpPr/>
            <p:nvPr/>
          </p:nvSpPr>
          <p:spPr>
            <a:xfrm>
              <a:off x="15700" y="2623013"/>
              <a:ext cx="9144000" cy="1323439"/>
            </a:xfrm>
            <a:prstGeom prst="rect">
              <a:avLst/>
            </a:prstGeom>
            <a:solidFill>
              <a:schemeClr val="bg1">
                <a:alpha val="49000"/>
              </a:schemeClr>
            </a:solidFill>
          </p:spPr>
          <p:txBody>
            <a:bodyPr wrap="square">
              <a:spAutoFit/>
            </a:bodyPr>
            <a:lstStyle/>
            <a:p>
              <a:pPr algn="r" rtl="1"/>
              <a:r>
                <a:rPr lang="he-IL" sz="1600" dirty="0" smtClean="0">
                  <a:latin typeface="Tahoma" panose="020B0604030504040204" pitchFamily="34" charset="0"/>
                  <a:ea typeface="Tahoma" panose="020B0604030504040204" pitchFamily="34" charset="0"/>
                  <a:cs typeface="Tahoma" panose="020B0604030504040204" pitchFamily="34" charset="0"/>
                </a:rPr>
                <a:t>וצריך </a:t>
              </a:r>
              <a:r>
                <a:rPr lang="he-IL" sz="1600" dirty="0">
                  <a:latin typeface="Tahoma" panose="020B0604030504040204" pitchFamily="34" charset="0"/>
                  <a:ea typeface="Tahoma" panose="020B0604030504040204" pitchFamily="34" charset="0"/>
                  <a:cs typeface="Tahoma" panose="020B0604030504040204" pitchFamily="34" charset="0"/>
                </a:rPr>
                <a:t>לעשות שינוי בלילה הזה כדי שיראו הבנים וישאלו ויאמרו מה נשתנה הלילה הזה מכל הלילות עד שישיב להם ויאמר להם כך וכך אירע וכך וכך היה. וכיצד משנה מחלק להם קליות ואגוזים ועוקרים א השולחן מלפניהם קודם שיאכלו וחוטפין מצה זה מיד זה וכיוצא בדברים האלו, אין לו בן אשתו שואלתו, אין לו אשה שואלין זה את זה מה נשתנה הלילה הזה, ואפילו היו כולן חכמים, היה לבדו שואל לעצמו מה נשתנה הלילה הזה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2056" name="Picture 8" descr="http://upload.wikimedia.org/wikipedia/commons/0/07/Maimonide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00" y="5330359"/>
              <a:ext cx="1027760" cy="13219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59118" y="5715000"/>
              <a:ext cx="1021433" cy="369332"/>
            </a:xfrm>
            <a:prstGeom prst="rect">
              <a:avLst/>
            </a:prstGeom>
            <a:noFill/>
          </p:spPr>
          <p:txBody>
            <a:bodyPr wrap="none" rtlCol="0">
              <a:spAutoFit/>
            </a:bodyPr>
            <a:lstStyle/>
            <a:p>
              <a:r>
                <a:rPr lang="en-US" dirty="0" err="1" smtClean="0"/>
                <a:t>Rambam</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Eric.Parker - Creative Commons Attribution-NonCommercial License  https://www.flickr.com/photos/13484951@N00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brunkfordbraun - Creative Commons Attribution-ShareAlike License  https://www.flickr.com/photos/67961268@N00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scazon - Creative Commons Attribution License  https://www.flickr.com/photos/26416016@N02</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Universal Pops (David)--Badly Needs Bandwidth - Creative Commons Attribution-NonCommercial-ShareAlike License  https://www.flickr.com/photos/43164076@N06</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
        <p:nvSpPr>
          <p:cNvPr id="7" name="TextBox 6"/>
          <p:cNvSpPr txBox="1"/>
          <p:nvPr/>
        </p:nvSpPr>
        <p:spPr>
          <a:xfrm>
            <a:off x="291440" y="4886235"/>
            <a:ext cx="8319160" cy="646331"/>
          </a:xfrm>
          <a:prstGeom prst="rect">
            <a:avLst/>
          </a:prstGeom>
          <a:noFill/>
        </p:spPr>
        <p:txBody>
          <a:bodyPr wrap="square" rtlCol="0">
            <a:spAutoFit/>
          </a:bodyPr>
          <a:lstStyle/>
          <a:p>
            <a:endParaRPr lang="he-IL" dirty="0">
              <a:latin typeface="Tahoma" panose="020B0604030504040204" pitchFamily="34" charset="0"/>
              <a:ea typeface="Tahoma" panose="020B0604030504040204" pitchFamily="34" charset="0"/>
              <a:cs typeface="Tahoma" panose="020B0604030504040204" pitchFamily="34" charset="0"/>
            </a:endParaRPr>
          </a:p>
          <a:p>
            <a:pPr algn="r" rtl="1"/>
            <a:r>
              <a:rPr lang="he-IL" dirty="0">
                <a:latin typeface="Tahoma" panose="020B0604030504040204" pitchFamily="34" charset="0"/>
                <a:ea typeface="Tahoma" panose="020B0604030504040204" pitchFamily="34" charset="0"/>
                <a:cs typeface="Tahoma" panose="020B0604030504040204" pitchFamily="34" charset="0"/>
              </a:rPr>
              <a:t> תנא: כל אחד ואחד נותן פסחו בעורו ומפשיל לאחוריו. אמר רב עיליש: טייעות.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3810000" y="5347900"/>
            <a:ext cx="4572000" cy="646331"/>
          </a:xfrm>
          <a:prstGeom prst="rect">
            <a:avLst/>
          </a:prstGeom>
        </p:spPr>
        <p:txBody>
          <a:bodyPr>
            <a:spAutoFit/>
          </a:bodyPr>
          <a:lstStyle/>
          <a:p>
            <a:endParaRPr lang="he-IL" dirty="0">
              <a:latin typeface="Mekorot-Rashi" panose="02000603000000000000" pitchFamily="2" charset="-79"/>
              <a:cs typeface="Mekorot-Rashi" panose="02000603000000000000" pitchFamily="2" charset="-79"/>
            </a:endParaRPr>
          </a:p>
          <a:p>
            <a:pPr algn="r" rtl="1"/>
            <a:r>
              <a:rPr lang="he-IL" dirty="0">
                <a:latin typeface="Mekorot-Rashi" panose="02000603000000000000" pitchFamily="2" charset="-79"/>
                <a:cs typeface="Mekorot-Rashi" panose="02000603000000000000" pitchFamily="2" charset="-79"/>
              </a:rPr>
              <a:t>טייעות - דרך סוחרים ישמעאלים הוא זה.</a:t>
            </a:r>
          </a:p>
        </p:txBody>
      </p:sp>
      <p:sp>
        <p:nvSpPr>
          <p:cNvPr id="9" name="TextBox 8"/>
          <p:cNvSpPr txBox="1"/>
          <p:nvPr/>
        </p:nvSpPr>
        <p:spPr>
          <a:xfrm>
            <a:off x="11482" y="5994231"/>
            <a:ext cx="1586781" cy="369332"/>
          </a:xfrm>
          <a:prstGeom prst="rect">
            <a:avLst/>
          </a:prstGeom>
          <a:noFill/>
        </p:spPr>
        <p:txBody>
          <a:bodyPr wrap="non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Pesachim</a:t>
            </a:r>
            <a:r>
              <a:rPr lang="en-US" dirty="0" smtClean="0">
                <a:latin typeface="Tahoma" panose="020B0604030504040204" pitchFamily="34" charset="0"/>
                <a:ea typeface="Tahoma" panose="020B0604030504040204" pitchFamily="34" charset="0"/>
                <a:cs typeface="Tahoma" panose="020B0604030504040204" pitchFamily="34" charset="0"/>
              </a:rPr>
              <a:t> 65b</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santellij - Creative Commons Attribution-NonCommercial License  https://www.flickr.com/photos/60564013@N00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pic>
        <p:nvPicPr>
          <p:cNvPr id="7" name="Picture 2" descr="icecr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87372"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epSos.de - Creative Commons Attribution License  https://www.flickr.com/photos/36495803@N05</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
        <p:nvSpPr>
          <p:cNvPr id="7" name="TextBox 6"/>
          <p:cNvSpPr txBox="1"/>
          <p:nvPr/>
        </p:nvSpPr>
        <p:spPr>
          <a:xfrm>
            <a:off x="137160" y="4876800"/>
            <a:ext cx="8869680" cy="1569660"/>
          </a:xfrm>
          <a:prstGeom prst="rect">
            <a:avLst/>
          </a:prstGeom>
          <a:noFill/>
        </p:spPr>
        <p:txBody>
          <a:bodyPr wrap="square" rtlCol="0">
            <a:spAutoFit/>
          </a:bodyPr>
          <a:lstStyle/>
          <a:p>
            <a:pPr algn="r" rtl="1"/>
            <a:r>
              <a:rPr lang="he-IL" sz="2400" dirty="0">
                <a:latin typeface="Tahoma" panose="020B0604030504040204" pitchFamily="34" charset="0"/>
                <a:ea typeface="Tahoma" panose="020B0604030504040204" pitchFamily="34" charset="0"/>
                <a:cs typeface="Tahoma" panose="020B0604030504040204" pitchFamily="34" charset="0"/>
              </a:rPr>
              <a:t>מאי מצוה? רבי לוי אומר: זכר לתפוח. ורבי יוחנן אומר: זכר לטיט</a:t>
            </a:r>
            <a:r>
              <a:rPr lang="en-US" sz="2400" dirty="0">
                <a:latin typeface="Tahoma" panose="020B0604030504040204" pitchFamily="34" charset="0"/>
                <a:ea typeface="Tahoma" panose="020B0604030504040204" pitchFamily="34" charset="0"/>
                <a:cs typeface="Tahoma" panose="020B0604030504040204" pitchFamily="34" charset="0"/>
              </a:rPr>
              <a:t>, </a:t>
            </a:r>
            <a:r>
              <a:rPr lang="he-IL" sz="2400" dirty="0">
                <a:latin typeface="Tahoma" panose="020B0604030504040204" pitchFamily="34" charset="0"/>
                <a:ea typeface="Tahoma" panose="020B0604030504040204" pitchFamily="34" charset="0"/>
                <a:cs typeface="Tahoma" panose="020B0604030504040204" pitchFamily="34" charset="0"/>
              </a:rPr>
              <a:t>אמר אביי: הלכך צריך לקהוייה</a:t>
            </a:r>
            <a:r>
              <a:rPr lang="en-US" sz="2400" dirty="0">
                <a:latin typeface="Tahoma" panose="020B0604030504040204" pitchFamily="34" charset="0"/>
                <a:ea typeface="Tahoma" panose="020B0604030504040204" pitchFamily="34" charset="0"/>
                <a:cs typeface="Tahoma" panose="020B0604030504040204" pitchFamily="34" charset="0"/>
              </a:rPr>
              <a:t>, </a:t>
            </a:r>
            <a:r>
              <a:rPr lang="he-IL" sz="2400" dirty="0">
                <a:latin typeface="Tahoma" panose="020B0604030504040204" pitchFamily="34" charset="0"/>
                <a:ea typeface="Tahoma" panose="020B0604030504040204" pitchFamily="34" charset="0"/>
                <a:cs typeface="Tahoma" panose="020B0604030504040204" pitchFamily="34" charset="0"/>
              </a:rPr>
              <a:t>וצריך לסמוכיה. לקהוייה - זכר לתפוח, וצריך לסמוכיה - זכר לטיט</a:t>
            </a:r>
            <a:r>
              <a:rPr lang="en-US" sz="2400" dirty="0">
                <a:latin typeface="Tahoma" panose="020B0604030504040204" pitchFamily="34" charset="0"/>
                <a:ea typeface="Tahoma" panose="020B0604030504040204" pitchFamily="34" charset="0"/>
                <a:cs typeface="Tahoma" panose="020B0604030504040204" pitchFamily="34" charset="0"/>
              </a:rPr>
              <a:t>.</a:t>
            </a: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29018" y="6088103"/>
            <a:ext cx="2057400" cy="400110"/>
          </a:xfrm>
          <a:prstGeom prst="rect">
            <a:avLst/>
          </a:prstGeom>
          <a:noFill/>
        </p:spPr>
        <p:txBody>
          <a:bodyPr wrap="square" rtlCol="0">
            <a:spAutoFit/>
          </a:bodyPr>
          <a:lstStyle/>
          <a:p>
            <a:r>
              <a:rPr lang="en-US" sz="2000" dirty="0" err="1" smtClean="0">
                <a:latin typeface="Tahoma" panose="020B0604030504040204" pitchFamily="34" charset="0"/>
                <a:ea typeface="Tahoma" panose="020B0604030504040204" pitchFamily="34" charset="0"/>
                <a:cs typeface="Tahoma" panose="020B0604030504040204" pitchFamily="34" charset="0"/>
              </a:rPr>
              <a:t>Pesachim</a:t>
            </a:r>
            <a:r>
              <a:rPr lang="en-US" sz="2000" dirty="0" smtClean="0">
                <a:latin typeface="Tahoma" panose="020B0604030504040204" pitchFamily="34" charset="0"/>
                <a:ea typeface="Tahoma" panose="020B0604030504040204" pitchFamily="34" charset="0"/>
                <a:cs typeface="Tahoma" panose="020B0604030504040204" pitchFamily="34" charset="0"/>
              </a:rPr>
              <a:t> 116a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avlxyz - Creative Commons Attribution-ShareAlike License  https://www.flickr.com/photos/10559879@N00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407</Words>
  <Application>Microsoft Office PowerPoint</Application>
  <PresentationFormat>On-screen Show (4:3)</PresentationFormat>
  <Paragraphs>37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 Picture</vt:lpstr>
      <vt:lpstr>PowerPoint Presentation</vt:lpstr>
    </vt:vector>
  </TitlesOfParts>
  <Company>officegen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ytrump</cp:lastModifiedBy>
  <cp:revision>7</cp:revision>
  <dcterms:created xsi:type="dcterms:W3CDTF">2015-03-29T02:18:05Z</dcterms:created>
  <dcterms:modified xsi:type="dcterms:W3CDTF">2015-03-29T10:56:39Z</dcterms:modified>
</cp:coreProperties>
</file>