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8" r:id="rId6"/>
    <p:sldId id="269" r:id="rId7"/>
    <p:sldId id="267" r:id="rId8"/>
    <p:sldId id="263" r:id="rId9"/>
    <p:sldId id="264" r:id="rId10"/>
    <p:sldId id="279" r:id="rId11"/>
    <p:sldId id="271" r:id="rId12"/>
    <p:sldId id="281" r:id="rId13"/>
    <p:sldId id="260" r:id="rId14"/>
    <p:sldId id="282" r:id="rId15"/>
    <p:sldId id="265" r:id="rId16"/>
    <p:sldId id="270" r:id="rId17"/>
    <p:sldId id="272" r:id="rId18"/>
    <p:sldId id="273" r:id="rId19"/>
    <p:sldId id="274" r:id="rId20"/>
    <p:sldId id="275" r:id="rId21"/>
    <p:sldId id="276" r:id="rId22"/>
    <p:sldId id="277" r:id="rId23"/>
    <p:sldId id="278" r:id="rId24"/>
    <p:sldId id="266"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6" d="100"/>
          <a:sy n="86" d="100"/>
        </p:scale>
        <p:origin x="48" y="-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2A19-4DBB-4F6C-B29F-91AFFC3AEB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2494C9-8898-43F6-9E46-376818ECFF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664F3A-D579-454E-8F5A-9EDC52BD1718}"/>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5" name="Footer Placeholder 4">
            <a:extLst>
              <a:ext uri="{FF2B5EF4-FFF2-40B4-BE49-F238E27FC236}">
                <a16:creationId xmlns:a16="http://schemas.microsoft.com/office/drawing/2014/main" id="{D2976FE0-F9D0-4A60-BB73-011C39577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EC278-5EE7-482B-810F-7B989851C405}"/>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2026291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F01F8-508F-4891-BA7C-5491CC58DE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607843-65A2-4565-82F0-3FC8A8C707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27A4E-39F6-4CA6-926B-E49D6595AE0B}"/>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5" name="Footer Placeholder 4">
            <a:extLst>
              <a:ext uri="{FF2B5EF4-FFF2-40B4-BE49-F238E27FC236}">
                <a16:creationId xmlns:a16="http://schemas.microsoft.com/office/drawing/2014/main" id="{E26D1352-B578-4683-94E0-CF22E6945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F1918-0293-4934-959E-91795B2D0CC5}"/>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2364801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65F943-1757-4A09-BB32-8BAB72A302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C807B9-F11A-4B19-BD78-53C8F336E7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CFCDA-E13C-492A-8318-00958645005C}"/>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5" name="Footer Placeholder 4">
            <a:extLst>
              <a:ext uri="{FF2B5EF4-FFF2-40B4-BE49-F238E27FC236}">
                <a16:creationId xmlns:a16="http://schemas.microsoft.com/office/drawing/2014/main" id="{757C343F-539E-49F8-96B8-9C741D0EAD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3E1BE-E450-4066-9089-826D28F0FC67}"/>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68821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D7EC-9C9E-4372-9F5C-58A722C34E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571FF0-A23D-43E2-AE39-8916C656FF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68392C-ECA6-445F-AA83-DA96F853AF0B}"/>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5" name="Footer Placeholder 4">
            <a:extLst>
              <a:ext uri="{FF2B5EF4-FFF2-40B4-BE49-F238E27FC236}">
                <a16:creationId xmlns:a16="http://schemas.microsoft.com/office/drawing/2014/main" id="{0F7AD08B-65CB-437F-8124-4B9867059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3DCB2-CF3C-49E6-83DC-441CF257C84E}"/>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3753891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1B300-373D-4917-BDC6-7602F20EC6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9E9CFC-BEEF-4282-A286-A039FE8FE9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71162F-4FAE-4C6A-A473-8D1C59571A56}"/>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5" name="Footer Placeholder 4">
            <a:extLst>
              <a:ext uri="{FF2B5EF4-FFF2-40B4-BE49-F238E27FC236}">
                <a16:creationId xmlns:a16="http://schemas.microsoft.com/office/drawing/2014/main" id="{8736C712-98F3-444D-8F00-7922A5859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A1BD39-26B0-449F-8395-E7EC003F1E9C}"/>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176857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D2514-6CBE-4E6D-BB3F-678F929B0C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496FB6-DF62-48B6-B2FD-26B20558DD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9FE70C-4A6B-4B9B-A656-39AE7089E0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3E3410-4B43-491E-84B8-D9DF460BB1B4}"/>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6" name="Footer Placeholder 5">
            <a:extLst>
              <a:ext uri="{FF2B5EF4-FFF2-40B4-BE49-F238E27FC236}">
                <a16:creationId xmlns:a16="http://schemas.microsoft.com/office/drawing/2014/main" id="{7E9F16C4-8108-4207-9FA7-CB211BD498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1CDDC-9FCD-4185-9A3C-AD3B4ABB06B9}"/>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2943904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B43A9-A0B8-4120-BEF0-B9C607C641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919080-7190-4C31-AF4B-E79A535744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9BE154-07F8-4A74-A6F8-F717B3FF8E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9C8AA0-1504-469B-AD01-3E6A29A28C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779A74-4866-4058-9A73-731AB358FB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04FBBB-7818-4AEA-BCD0-BFDC569B905A}"/>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8" name="Footer Placeholder 7">
            <a:extLst>
              <a:ext uri="{FF2B5EF4-FFF2-40B4-BE49-F238E27FC236}">
                <a16:creationId xmlns:a16="http://schemas.microsoft.com/office/drawing/2014/main" id="{CCE5D149-4DEB-4D82-A8E1-D6D7C548C9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6AE16E-E6DB-44BB-80D3-F2808692251E}"/>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54605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1620D-8039-4D01-8FD3-EA4F542818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89E03-23C8-423E-8BEA-3E5C4F2BBE9F}"/>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4" name="Footer Placeholder 3">
            <a:extLst>
              <a:ext uri="{FF2B5EF4-FFF2-40B4-BE49-F238E27FC236}">
                <a16:creationId xmlns:a16="http://schemas.microsoft.com/office/drawing/2014/main" id="{51468A4C-4520-402D-ADAE-247C174662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965B32-A074-4E30-8155-DBF4C90DE347}"/>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261039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2133DB-6A5A-423D-A5E1-AE328A54E6C7}"/>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3" name="Footer Placeholder 2">
            <a:extLst>
              <a:ext uri="{FF2B5EF4-FFF2-40B4-BE49-F238E27FC236}">
                <a16:creationId xmlns:a16="http://schemas.microsoft.com/office/drawing/2014/main" id="{162D1DF3-D273-47F1-A422-F2ABEC3E0F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835B55-A0CF-45D8-A0F6-740BBA8A34FE}"/>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32051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58E99-435D-47F5-8C7D-F381D961DD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999D01-D9DA-4D45-9526-7DDB5ADD61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4786A5-4A0E-47CA-99F1-CD231FF24E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274B07-63BF-4D14-AFEE-8D8566C61C95}"/>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6" name="Footer Placeholder 5">
            <a:extLst>
              <a:ext uri="{FF2B5EF4-FFF2-40B4-BE49-F238E27FC236}">
                <a16:creationId xmlns:a16="http://schemas.microsoft.com/office/drawing/2014/main" id="{252D3643-1543-4350-BED7-B3DBF9FEE7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186B2B-88E9-4E72-8AB3-EB36A719FB9F}"/>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296813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34BA1-ABA8-4AE4-91F4-8A46D2A754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9D7CC7-EBBF-43D4-8F86-25CB4489C5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CF4F59-43F3-48B6-B0F1-49B1DAA94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E75A10-39EF-47F8-91AE-65CC2FF897EE}"/>
              </a:ext>
            </a:extLst>
          </p:cNvPr>
          <p:cNvSpPr>
            <a:spLocks noGrp="1"/>
          </p:cNvSpPr>
          <p:nvPr>
            <p:ph type="dt" sz="half" idx="10"/>
          </p:nvPr>
        </p:nvSpPr>
        <p:spPr/>
        <p:txBody>
          <a:bodyPr/>
          <a:lstStyle/>
          <a:p>
            <a:fld id="{C7D9FA80-07AC-408E-8435-BF8303D22192}" type="datetimeFigureOut">
              <a:rPr lang="en-US" smtClean="0"/>
              <a:t>4/25/2021</a:t>
            </a:fld>
            <a:endParaRPr lang="en-US"/>
          </a:p>
        </p:txBody>
      </p:sp>
      <p:sp>
        <p:nvSpPr>
          <p:cNvPr id="6" name="Footer Placeholder 5">
            <a:extLst>
              <a:ext uri="{FF2B5EF4-FFF2-40B4-BE49-F238E27FC236}">
                <a16:creationId xmlns:a16="http://schemas.microsoft.com/office/drawing/2014/main" id="{E170E0E8-A613-4C01-9FC4-4E0700313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14739C-09D6-44D3-BE2E-44123E947FFB}"/>
              </a:ext>
            </a:extLst>
          </p:cNvPr>
          <p:cNvSpPr>
            <a:spLocks noGrp="1"/>
          </p:cNvSpPr>
          <p:nvPr>
            <p:ph type="sldNum" sz="quarter" idx="12"/>
          </p:nvPr>
        </p:nvSpPr>
        <p:spPr/>
        <p:txBody>
          <a:bodyPr/>
          <a:lstStyle/>
          <a:p>
            <a:fld id="{AB486B9C-154F-476F-A573-A17EEE6E04DC}" type="slidenum">
              <a:rPr lang="en-US" smtClean="0"/>
              <a:t>‹#›</a:t>
            </a:fld>
            <a:endParaRPr lang="en-US"/>
          </a:p>
        </p:txBody>
      </p:sp>
    </p:spTree>
    <p:extLst>
      <p:ext uri="{BB962C8B-B14F-4D97-AF65-F5344CB8AC3E}">
        <p14:creationId xmlns:p14="http://schemas.microsoft.com/office/powerpoint/2010/main" val="2455117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ABBB1A-DCFF-41ED-B66F-22113EF7BC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36C8F0-FFD7-433B-BB23-A83C6BF69A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F11F0-CB70-4634-8AF6-863F487D68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9FA80-07AC-408E-8435-BF8303D22192}" type="datetimeFigureOut">
              <a:rPr lang="en-US" smtClean="0"/>
              <a:t>4/25/2021</a:t>
            </a:fld>
            <a:endParaRPr lang="en-US"/>
          </a:p>
        </p:txBody>
      </p:sp>
      <p:sp>
        <p:nvSpPr>
          <p:cNvPr id="5" name="Footer Placeholder 4">
            <a:extLst>
              <a:ext uri="{FF2B5EF4-FFF2-40B4-BE49-F238E27FC236}">
                <a16:creationId xmlns:a16="http://schemas.microsoft.com/office/drawing/2014/main" id="{2A0B68A7-C5AC-4025-A59B-32DC7A2510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924B5A-7A0C-443C-9542-A379C1A2BB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86B9C-154F-476F-A573-A17EEE6E04DC}" type="slidenum">
              <a:rPr lang="en-US" smtClean="0"/>
              <a:t>‹#›</a:t>
            </a:fld>
            <a:endParaRPr lang="en-US"/>
          </a:p>
        </p:txBody>
      </p:sp>
    </p:spTree>
    <p:extLst>
      <p:ext uri="{BB962C8B-B14F-4D97-AF65-F5344CB8AC3E}">
        <p14:creationId xmlns:p14="http://schemas.microsoft.com/office/powerpoint/2010/main" val="32794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livius.org/articles/person/hadrian/" TargetMode="External"/><Relationship Id="rId2" Type="http://schemas.openxmlformats.org/officeDocument/2006/relationships/hyperlink" Target="https://www.livius.org/articles/place/jerusalem/" TargetMode="External"/><Relationship Id="rId1" Type="http://schemas.openxmlformats.org/officeDocument/2006/relationships/slideLayout" Target="../slideLayouts/slideLayout4.xml"/><Relationship Id="rId6" Type="http://schemas.openxmlformats.org/officeDocument/2006/relationships/hyperlink" Target="https://www.livius.org/articles/concept/senate/" TargetMode="External"/><Relationship Id="rId5" Type="http://schemas.openxmlformats.org/officeDocument/2006/relationships/hyperlink" Target="https://www.livius.org/articles/concept/governor-roman/" TargetMode="External"/><Relationship Id="rId4" Type="http://schemas.openxmlformats.org/officeDocument/2006/relationships/hyperlink" Target="https://www.livius.org/articles/religion/zeu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hyperlink" Target="/topics/rabbi-chiyya" TargetMode="External"/><Relationship Id="rId3" Type="http://schemas.openxmlformats.org/officeDocument/2006/relationships/hyperlink" Target="/topics/rabbi-meir" TargetMode="External"/><Relationship Id="rId7" Type="http://schemas.openxmlformats.org/officeDocument/2006/relationships/hyperlink" Target="/topics/rabbi-elazar-b-shamua" TargetMode="External"/><Relationship Id="rId2" Type="http://schemas.openxmlformats.org/officeDocument/2006/relationships/hyperlink" Target="/topics/rabbi-akiva" TargetMode="External"/><Relationship Id="rId1" Type="http://schemas.openxmlformats.org/officeDocument/2006/relationships/slideLayout" Target="../slideLayouts/slideLayout4.xml"/><Relationship Id="rId6" Type="http://schemas.openxmlformats.org/officeDocument/2006/relationships/hyperlink" Target="/topics/shimon-bar-yochai" TargetMode="External"/><Relationship Id="rId5" Type="http://schemas.openxmlformats.org/officeDocument/2006/relationships/hyperlink" Target="/topics/rabbi-yose-b-chalafta" TargetMode="External"/><Relationship Id="rId4" Type="http://schemas.openxmlformats.org/officeDocument/2006/relationships/hyperlink" Target="/topics/rabbi-yehudah-b-ilai" TargetMode="External"/><Relationship Id="rId9" Type="http://schemas.openxmlformats.org/officeDocument/2006/relationships/hyperlink" Target="/topics/rav-nachman-b-yaakov"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asif.co.il/download/asi-4/as-4-mo/6_2.pdf"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Numbers.24.17"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amazon.com/gp/product/B0012GFVE6/ref=dbs_a_def_rwt_hsch_vapi_taft_p1_i2"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Psalms.60.12"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jstor.org/stable/24658305"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62CF-B6F1-46CF-82FE-BB42F7A3DEE1}"/>
              </a:ext>
            </a:extLst>
          </p:cNvPr>
          <p:cNvSpPr>
            <a:spLocks noGrp="1"/>
          </p:cNvSpPr>
          <p:nvPr>
            <p:ph type="ctrTitle"/>
          </p:nvPr>
        </p:nvSpPr>
        <p:spPr/>
        <p:txBody>
          <a:bodyPr>
            <a:normAutofit fontScale="90000"/>
          </a:bodyPr>
          <a:lstStyle/>
          <a:p>
            <a:r>
              <a:rPr lang="en-US" dirty="0"/>
              <a:t>Rebellion or Religious Revolution?</a:t>
            </a:r>
            <a:br>
              <a:rPr lang="en-US" dirty="0"/>
            </a:br>
            <a:r>
              <a:rPr lang="en-US" dirty="0"/>
              <a:t>Rabbi Akiva &amp; Bar </a:t>
            </a:r>
            <a:r>
              <a:rPr lang="en-US" dirty="0" err="1"/>
              <a:t>Kochba</a:t>
            </a:r>
            <a:endParaRPr lang="en-US" dirty="0"/>
          </a:p>
        </p:txBody>
      </p:sp>
      <p:sp>
        <p:nvSpPr>
          <p:cNvPr id="3" name="Subtitle 2">
            <a:extLst>
              <a:ext uri="{FF2B5EF4-FFF2-40B4-BE49-F238E27FC236}">
                <a16:creationId xmlns:a16="http://schemas.microsoft.com/office/drawing/2014/main" id="{83F6957F-B1D4-4618-976F-BF61C57895A6}"/>
              </a:ext>
            </a:extLst>
          </p:cNvPr>
          <p:cNvSpPr>
            <a:spLocks noGrp="1"/>
          </p:cNvSpPr>
          <p:nvPr>
            <p:ph type="subTitle" idx="1"/>
          </p:nvPr>
        </p:nvSpPr>
        <p:spPr/>
        <p:txBody>
          <a:bodyPr/>
          <a:lstStyle/>
          <a:p>
            <a:r>
              <a:rPr lang="en-US" dirty="0"/>
              <a:t>Rabbi Chaim Metzger</a:t>
            </a:r>
          </a:p>
          <a:p>
            <a:r>
              <a:rPr lang="en-US" dirty="0"/>
              <a:t>cmetzger@torontotorah.com</a:t>
            </a:r>
          </a:p>
        </p:txBody>
      </p:sp>
      <p:pic>
        <p:nvPicPr>
          <p:cNvPr id="5" name="Picture 4">
            <a:extLst>
              <a:ext uri="{FF2B5EF4-FFF2-40B4-BE49-F238E27FC236}">
                <a16:creationId xmlns:a16="http://schemas.microsoft.com/office/drawing/2014/main" id="{F20C29FC-7F12-4C65-8326-D0BCEC68D1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607" y="4558607"/>
            <a:ext cx="1868908" cy="1868908"/>
          </a:xfrm>
          <a:prstGeom prst="rect">
            <a:avLst/>
          </a:prstGeom>
        </p:spPr>
      </p:pic>
      <p:pic>
        <p:nvPicPr>
          <p:cNvPr id="6" name="Google Shape;57;p13">
            <a:extLst>
              <a:ext uri="{FF2B5EF4-FFF2-40B4-BE49-F238E27FC236}">
                <a16:creationId xmlns:a16="http://schemas.microsoft.com/office/drawing/2014/main" id="{73FD44C4-0BBD-44FE-B17B-8CA3B060D475}"/>
              </a:ext>
            </a:extLst>
          </p:cNvPr>
          <p:cNvPicPr preferRelativeResize="0"/>
          <p:nvPr/>
        </p:nvPicPr>
        <p:blipFill rotWithShape="1">
          <a:blip r:embed="rId3">
            <a:alphaModFix/>
          </a:blip>
          <a:srcRect l="40624" t="2243" r="44260" b="18748"/>
          <a:stretch/>
        </p:blipFill>
        <p:spPr>
          <a:xfrm>
            <a:off x="800622" y="4454587"/>
            <a:ext cx="2216776" cy="1790576"/>
          </a:xfrm>
          <a:prstGeom prst="rect">
            <a:avLst/>
          </a:prstGeom>
          <a:noFill/>
          <a:ln>
            <a:noFill/>
          </a:ln>
        </p:spPr>
      </p:pic>
      <p:pic>
        <p:nvPicPr>
          <p:cNvPr id="7170" name="Picture 2" descr="Logo for Shaarei Shomayim">
            <a:extLst>
              <a:ext uri="{FF2B5EF4-FFF2-40B4-BE49-F238E27FC236}">
                <a16:creationId xmlns:a16="http://schemas.microsoft.com/office/drawing/2014/main" id="{6795CADD-356D-4E9A-B025-8E8F3ECE27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5819" y="4997761"/>
            <a:ext cx="3524250" cy="49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780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87585-34C2-4109-8FA2-9E4C8132C820}"/>
              </a:ext>
            </a:extLst>
          </p:cNvPr>
          <p:cNvSpPr>
            <a:spLocks noGrp="1"/>
          </p:cNvSpPr>
          <p:nvPr>
            <p:ph type="title"/>
          </p:nvPr>
        </p:nvSpPr>
        <p:spPr/>
        <p:txBody>
          <a:bodyPr/>
          <a:lstStyle/>
          <a:p>
            <a:r>
              <a:rPr lang="en-US" dirty="0"/>
              <a:t>Alternative End (Sanhedrin 93b)</a:t>
            </a:r>
          </a:p>
        </p:txBody>
      </p:sp>
      <p:sp>
        <p:nvSpPr>
          <p:cNvPr id="3" name="Content Placeholder 2">
            <a:extLst>
              <a:ext uri="{FF2B5EF4-FFF2-40B4-BE49-F238E27FC236}">
                <a16:creationId xmlns:a16="http://schemas.microsoft.com/office/drawing/2014/main" id="{A2B7F0D0-F2E7-4F33-83D7-6C34CBE9ADE7}"/>
              </a:ext>
            </a:extLst>
          </p:cNvPr>
          <p:cNvSpPr>
            <a:spLocks noGrp="1"/>
          </p:cNvSpPr>
          <p:nvPr>
            <p:ph sz="half" idx="1"/>
          </p:nvPr>
        </p:nvSpPr>
        <p:spPr/>
        <p:txBody>
          <a:bodyPr>
            <a:normAutofit fontScale="62500" lnSpcReduction="20000"/>
          </a:bodyPr>
          <a:lstStyle/>
          <a:p>
            <a:pPr marL="0" indent="0" algn="just">
              <a:buNone/>
            </a:pPr>
            <a:r>
              <a:rPr lang="en-US" dirty="0"/>
              <a:t>The Messiah—as it is written (Isa. 11,2): "And the Spirit of the Lord shall rest upon him, the spirit of wisdom and understanding, the spirit of counsel and might, the spirit of knowledge and the fear of the Lord. And shall make him of quick understanding [</a:t>
            </a:r>
            <a:r>
              <a:rPr lang="en-US" dirty="0" err="1"/>
              <a:t>wahariho</a:t>
            </a:r>
            <a:r>
              <a:rPr lang="en-US" dirty="0"/>
              <a:t>] in the fear of the Lord." </a:t>
            </a:r>
          </a:p>
          <a:p>
            <a:pPr marL="0" indent="0" algn="just">
              <a:buNone/>
            </a:pPr>
            <a:r>
              <a:rPr lang="en-US" dirty="0"/>
              <a:t>R. </a:t>
            </a:r>
            <a:r>
              <a:rPr lang="en-US" dirty="0" err="1"/>
              <a:t>Alexandri</a:t>
            </a:r>
            <a:r>
              <a:rPr lang="en-US" dirty="0"/>
              <a:t> said, "This teaches that he loaded him with good deeds and suffering as a mill \</a:t>
            </a:r>
            <a:r>
              <a:rPr lang="en-US" dirty="0" err="1"/>
              <a:t>rehayyim</a:t>
            </a:r>
            <a:r>
              <a:rPr lang="en-US" dirty="0"/>
              <a:t>\ [is laden]." </a:t>
            </a:r>
          </a:p>
          <a:p>
            <a:pPr marL="0" indent="0" algn="just">
              <a:buNone/>
            </a:pPr>
            <a:r>
              <a:rPr lang="en-US" dirty="0"/>
              <a:t>Raba said, "He smells [a man] and judges, as it is written. 'And he shall not judge after the sight of his eyes, neither reprove after the hearing of his ears, yet with righteousness shall he judge the poor' " (Ibid.). </a:t>
            </a:r>
          </a:p>
          <a:p>
            <a:pPr marL="0" indent="0" algn="just">
              <a:buNone/>
            </a:pPr>
            <a:r>
              <a:rPr lang="en-US" dirty="0"/>
              <a:t>Bar </a:t>
            </a:r>
            <a:r>
              <a:rPr lang="en-US" dirty="0" err="1"/>
              <a:t>Kosiba</a:t>
            </a:r>
            <a:r>
              <a:rPr lang="en-US" dirty="0"/>
              <a:t> reigned two and a half years and then said to the Rabbis, "I am the Messiah." They answered, "Of the Messiah it is written, 'He smells and judges.' Let us see whether he can do so." When they saw that he was unable to judge by the scent, they slew him (Soncino Talmud Translation)</a:t>
            </a:r>
          </a:p>
        </p:txBody>
      </p:sp>
      <p:sp>
        <p:nvSpPr>
          <p:cNvPr id="4" name="Content Placeholder 3">
            <a:extLst>
              <a:ext uri="{FF2B5EF4-FFF2-40B4-BE49-F238E27FC236}">
                <a16:creationId xmlns:a16="http://schemas.microsoft.com/office/drawing/2014/main" id="{7C394435-C55F-4CEF-8521-CF4156D2E0F6}"/>
              </a:ext>
            </a:extLst>
          </p:cNvPr>
          <p:cNvSpPr>
            <a:spLocks noGrp="1"/>
          </p:cNvSpPr>
          <p:nvPr>
            <p:ph sz="half" idx="2"/>
          </p:nvPr>
        </p:nvSpPr>
        <p:spPr/>
        <p:txBody>
          <a:bodyPr>
            <a:normAutofit fontScale="62500" lnSpcReduction="20000"/>
          </a:bodyPr>
          <a:lstStyle/>
          <a:p>
            <a:pPr marL="0" indent="0" algn="just" rtl="1">
              <a:buNone/>
            </a:pPr>
            <a:r>
              <a:rPr lang="he-IL" dirty="0"/>
              <a:t>תלמוד בבלי מסכת סנהדרין דף צג עמוד ב</a:t>
            </a:r>
          </a:p>
          <a:p>
            <a:pPr marL="0" indent="0" algn="just" rtl="1">
              <a:buNone/>
            </a:pPr>
            <a:r>
              <a:rPr lang="he-IL" dirty="0"/>
              <a:t>משיח - </a:t>
            </a:r>
            <a:r>
              <a:rPr lang="he-IL" dirty="0" err="1"/>
              <a:t>דכתיב</a:t>
            </a:r>
            <a:r>
              <a:rPr lang="he-IL" dirty="0"/>
              <a:t> ונחה עליו רוח ה' רוח חכמה ובינה רוח עצה וגבורה רוח דעת ויראת ה' וגו', וכתיב והריחו ביראת ה'. </a:t>
            </a:r>
          </a:p>
          <a:p>
            <a:pPr marL="0" indent="0" algn="just" rtl="1">
              <a:buNone/>
            </a:pPr>
            <a:r>
              <a:rPr lang="he-IL" dirty="0"/>
              <a:t>אמר רבי </a:t>
            </a:r>
            <a:r>
              <a:rPr lang="he-IL" dirty="0" err="1"/>
              <a:t>אלכסנדרי</a:t>
            </a:r>
            <a:r>
              <a:rPr lang="he-IL" dirty="0"/>
              <a:t>: מלמד שהטעינו מצות </a:t>
            </a:r>
            <a:r>
              <a:rPr lang="he-IL" dirty="0" err="1"/>
              <a:t>ויסורין</a:t>
            </a:r>
            <a:r>
              <a:rPr lang="he-IL" dirty="0"/>
              <a:t> כריחיים. </a:t>
            </a:r>
          </a:p>
          <a:p>
            <a:pPr marL="0" indent="0" algn="just" rtl="1">
              <a:buNone/>
            </a:pPr>
            <a:r>
              <a:rPr lang="he-IL" dirty="0"/>
              <a:t>רבא אמר: </a:t>
            </a:r>
            <a:r>
              <a:rPr lang="he-IL" dirty="0" err="1"/>
              <a:t>דמורח</a:t>
            </a:r>
            <a:r>
              <a:rPr lang="he-IL" dirty="0"/>
              <a:t> ודאין </a:t>
            </a:r>
            <a:r>
              <a:rPr lang="he-IL" dirty="0" err="1"/>
              <a:t>דכתיב</a:t>
            </a:r>
            <a:r>
              <a:rPr lang="he-IL" dirty="0"/>
              <a:t> ולא למראה עיניו ישפוט ושפט בצדק דלים והוכיח במישור </a:t>
            </a:r>
            <a:r>
              <a:rPr lang="he-IL" dirty="0" err="1"/>
              <a:t>לענוי</a:t>
            </a:r>
            <a:r>
              <a:rPr lang="he-IL" dirty="0"/>
              <a:t> ארץ. </a:t>
            </a:r>
          </a:p>
          <a:p>
            <a:pPr marL="0" indent="0" algn="just" rtl="1">
              <a:buNone/>
            </a:pPr>
            <a:r>
              <a:rPr lang="he-IL" dirty="0"/>
              <a:t>בר </a:t>
            </a:r>
            <a:r>
              <a:rPr lang="he-IL" dirty="0" err="1"/>
              <a:t>כוזיבא</a:t>
            </a:r>
            <a:r>
              <a:rPr lang="he-IL" dirty="0"/>
              <a:t> מלך תרתין שנין </a:t>
            </a:r>
            <a:r>
              <a:rPr lang="he-IL" dirty="0" err="1"/>
              <a:t>ופלגא</a:t>
            </a:r>
            <a:r>
              <a:rPr lang="he-IL" dirty="0"/>
              <a:t>, אמר להו </a:t>
            </a:r>
            <a:r>
              <a:rPr lang="he-IL" dirty="0" err="1"/>
              <a:t>לרבנן</a:t>
            </a:r>
            <a:r>
              <a:rPr lang="he-IL" dirty="0"/>
              <a:t>: אנא משיח. אמרו ליה: במשיח כתיב </a:t>
            </a:r>
            <a:r>
              <a:rPr lang="he-IL" dirty="0" err="1"/>
              <a:t>דמורח</a:t>
            </a:r>
            <a:r>
              <a:rPr lang="he-IL" dirty="0"/>
              <a:t> ודאין, </a:t>
            </a:r>
            <a:r>
              <a:rPr lang="he-IL" dirty="0" err="1"/>
              <a:t>נחזי</a:t>
            </a:r>
            <a:r>
              <a:rPr lang="he-IL" dirty="0"/>
              <a:t> אנן אי מורח ודאין, כיון </a:t>
            </a:r>
            <a:r>
              <a:rPr lang="he-IL" dirty="0" err="1"/>
              <a:t>דחזיוהו</a:t>
            </a:r>
            <a:r>
              <a:rPr lang="he-IL" dirty="0"/>
              <a:t> דלא מורח ודאין - קטלוהו.</a:t>
            </a:r>
            <a:endParaRPr lang="en-US" dirty="0"/>
          </a:p>
        </p:txBody>
      </p:sp>
    </p:spTree>
    <p:extLst>
      <p:ext uri="{BB962C8B-B14F-4D97-AF65-F5344CB8AC3E}">
        <p14:creationId xmlns:p14="http://schemas.microsoft.com/office/powerpoint/2010/main" val="1889675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BAE52-1DE0-480E-9680-E2D22D84FDC2}"/>
              </a:ext>
            </a:extLst>
          </p:cNvPr>
          <p:cNvSpPr>
            <a:spLocks noGrp="1"/>
          </p:cNvSpPr>
          <p:nvPr>
            <p:ph type="title"/>
          </p:nvPr>
        </p:nvSpPr>
        <p:spPr/>
        <p:txBody>
          <a:bodyPr/>
          <a:lstStyle/>
          <a:p>
            <a:r>
              <a:rPr lang="en-US" dirty="0"/>
              <a:t>Could he have been Mashiach?</a:t>
            </a:r>
          </a:p>
        </p:txBody>
      </p:sp>
      <p:sp>
        <p:nvSpPr>
          <p:cNvPr id="3" name="Content Placeholder 2">
            <a:extLst>
              <a:ext uri="{FF2B5EF4-FFF2-40B4-BE49-F238E27FC236}">
                <a16:creationId xmlns:a16="http://schemas.microsoft.com/office/drawing/2014/main" id="{2D383F9E-F499-4547-99A3-30376F3147B7}"/>
              </a:ext>
            </a:extLst>
          </p:cNvPr>
          <p:cNvSpPr>
            <a:spLocks noGrp="1"/>
          </p:cNvSpPr>
          <p:nvPr>
            <p:ph sz="half" idx="1"/>
          </p:nvPr>
        </p:nvSpPr>
        <p:spPr>
          <a:xfrm>
            <a:off x="838200" y="1825625"/>
            <a:ext cx="5181600" cy="4667250"/>
          </a:xfrm>
        </p:spPr>
        <p:txBody>
          <a:bodyPr>
            <a:normAutofit fontScale="77500" lnSpcReduction="20000"/>
          </a:bodyPr>
          <a:lstStyle/>
          <a:p>
            <a:pPr marL="0" indent="0" algn="just">
              <a:buNone/>
            </a:pPr>
            <a:r>
              <a:rPr lang="en-US" dirty="0"/>
              <a:t>It should not occur to you that the King Messiah must bring wondrous signs or perform marvels or invent new things or revive the dead or anything like what the fools say. It is not so. For Rabbi Akiva, one of the wisest of the Sages of the Mishna, was King Ben Coziba’s</a:t>
            </a:r>
            <a:r>
              <a:rPr lang="en-US" baseline="30000" dirty="0"/>
              <a:t>124</a:t>
            </a:r>
            <a:r>
              <a:rPr lang="en-US" i="1" dirty="0"/>
              <a:t>Bar </a:t>
            </a:r>
            <a:r>
              <a:rPr lang="en-US" i="1" dirty="0" err="1"/>
              <a:t>Cochba</a:t>
            </a:r>
            <a:r>
              <a:rPr lang="en-US" i="1" dirty="0"/>
              <a:t>.</a:t>
            </a:r>
            <a:r>
              <a:rPr lang="en-US" dirty="0"/>
              <a:t> arms-bearer</a:t>
            </a:r>
            <a:r>
              <a:rPr lang="en-US" baseline="30000" dirty="0"/>
              <a:t>125</a:t>
            </a:r>
            <a:r>
              <a:rPr lang="en-US" i="1" dirty="0"/>
              <a:t>I.e. his staunch supporter.</a:t>
            </a:r>
            <a:r>
              <a:rPr lang="en-US" dirty="0"/>
              <a:t> and said that he was the King Messiah. He and all the Sages of his generation thought that he was the King Messiah, until he was killed because of his sins</a:t>
            </a:r>
            <a:r>
              <a:rPr lang="en-US" baseline="30000" dirty="0"/>
              <a:t>126</a:t>
            </a:r>
            <a:r>
              <a:rPr lang="en-US" i="1" dirty="0"/>
              <a:t>He killed Rabbi Elazar </a:t>
            </a:r>
            <a:r>
              <a:rPr lang="en-US" i="1" dirty="0" err="1"/>
              <a:t>HaModai</a:t>
            </a:r>
            <a:r>
              <a:rPr lang="en-US" i="1" dirty="0"/>
              <a:t>.</a:t>
            </a:r>
            <a:r>
              <a:rPr lang="en-US" dirty="0"/>
              <a:t>. Since he was killed, they then understood that he was not the one. The Sages never asked of him neither a sign nor a wonder. </a:t>
            </a:r>
          </a:p>
          <a:p>
            <a:pPr marL="0" indent="0" algn="just">
              <a:buNone/>
            </a:pPr>
            <a:r>
              <a:rPr lang="en-US" dirty="0"/>
              <a:t>Rambam: Kings 11: 3</a:t>
            </a:r>
          </a:p>
          <a:p>
            <a:pPr marL="0" indent="0" algn="just">
              <a:buNone/>
            </a:pPr>
            <a:r>
              <a:rPr lang="en-US" dirty="0"/>
              <a:t>Translation from </a:t>
            </a:r>
            <a:r>
              <a:rPr lang="en-US" dirty="0" err="1"/>
              <a:t>Sefaria</a:t>
            </a:r>
            <a:endParaRPr lang="en-US" dirty="0"/>
          </a:p>
        </p:txBody>
      </p:sp>
      <p:sp>
        <p:nvSpPr>
          <p:cNvPr id="4" name="Content Placeholder 3">
            <a:extLst>
              <a:ext uri="{FF2B5EF4-FFF2-40B4-BE49-F238E27FC236}">
                <a16:creationId xmlns:a16="http://schemas.microsoft.com/office/drawing/2014/main" id="{9E13A89B-6352-46AA-BB63-6D0A60D9CB8E}"/>
              </a:ext>
            </a:extLst>
          </p:cNvPr>
          <p:cNvSpPr>
            <a:spLocks noGrp="1"/>
          </p:cNvSpPr>
          <p:nvPr>
            <p:ph sz="half" idx="2"/>
          </p:nvPr>
        </p:nvSpPr>
        <p:spPr/>
        <p:txBody>
          <a:bodyPr>
            <a:normAutofit fontScale="77500" lnSpcReduction="20000"/>
          </a:bodyPr>
          <a:lstStyle/>
          <a:p>
            <a:pPr marL="0" indent="0" algn="just" rtl="1">
              <a:buNone/>
            </a:pPr>
            <a:r>
              <a:rPr lang="he-IL" dirty="0"/>
              <a:t>וְאַל יַעֲלֶה עַל דַּעְתְּךָ שֶׁהַמֶּלֶךְ הַמָּשִׁיחַ צָרִיךְ לַעֲשׂוֹת אוֹתוֹת וּמוֹפְתִים וּמְחַדֵּשׁ דְּבָרִים בָּעוֹלָם אוֹ מְחַיֶּה מֵתִים וְכַיּוֹצֵא בִּדְבָרִים אֵלּוּ [ב.] אֵין הַדָּבָר כָּךְ. שֶׁהֲרֵי רַבִּי עֲקִיבָא חָכָם גָּדוֹל מֵחַכְמֵי מִשְׁנָה הָיָה. וְהוּא הָיָה נוֹשֵׂא כֵּלָיו שֶׁל בֶּן </a:t>
            </a:r>
            <a:r>
              <a:rPr lang="he-IL" dirty="0" err="1"/>
              <a:t>כּוֹזִיבָא</a:t>
            </a:r>
            <a:r>
              <a:rPr lang="he-IL" dirty="0"/>
              <a:t> הַמֶּלֶךְ. וְהוּא הָיָה אוֹמֵר עָלָיו שֶׁהוּא הַמֶּלֶךְ הַמָּשִׁיחַ. וְדִמָּה הוּא וְכָל חַכְמֵי דּוֹרוֹ שֶׁהוּא הַמֶּלֶךְ הַמָּשִׁיחַ. עַד שֶׁנֶּהֱרַג בַּעֲוֹנוֹת. כֵּיוָן שֶׁנֶּהֱרַג נוֹדַע לָהֶם שֶׁאֵינוֹ. וְלֹא שָׁאֲלוּ מִמֶּנּוּ חֲכָמִים לֹא אוֹת וְלֹא מוֹפֵת</a:t>
            </a:r>
            <a:endParaRPr lang="en-US" dirty="0"/>
          </a:p>
        </p:txBody>
      </p:sp>
    </p:spTree>
    <p:extLst>
      <p:ext uri="{BB962C8B-B14F-4D97-AF65-F5344CB8AC3E}">
        <p14:creationId xmlns:p14="http://schemas.microsoft.com/office/powerpoint/2010/main" val="8349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DDBDB-1256-4527-BBA0-32E861F96EDD}"/>
              </a:ext>
            </a:extLst>
          </p:cNvPr>
          <p:cNvSpPr>
            <a:spLocks noGrp="1"/>
          </p:cNvSpPr>
          <p:nvPr>
            <p:ph type="title"/>
          </p:nvPr>
        </p:nvSpPr>
        <p:spPr/>
        <p:txBody>
          <a:bodyPr/>
          <a:lstStyle/>
          <a:p>
            <a:r>
              <a:rPr lang="en-US" dirty="0"/>
              <a:t>Cassius </a:t>
            </a:r>
            <a:r>
              <a:rPr lang="en-US" dirty="0" err="1"/>
              <a:t>Dio</a:t>
            </a:r>
            <a:r>
              <a:rPr lang="en-US" dirty="0"/>
              <a:t> (164-235 CE) on Bar </a:t>
            </a:r>
            <a:r>
              <a:rPr lang="en-US" dirty="0" err="1"/>
              <a:t>Kochba</a:t>
            </a:r>
            <a:endParaRPr lang="en-US" dirty="0"/>
          </a:p>
        </p:txBody>
      </p:sp>
      <p:sp>
        <p:nvSpPr>
          <p:cNvPr id="3" name="Content Placeholder 2">
            <a:extLst>
              <a:ext uri="{FF2B5EF4-FFF2-40B4-BE49-F238E27FC236}">
                <a16:creationId xmlns:a16="http://schemas.microsoft.com/office/drawing/2014/main" id="{1FDB2F4C-4F86-48AD-BB3B-EA3A99724C6E}"/>
              </a:ext>
            </a:extLst>
          </p:cNvPr>
          <p:cNvSpPr>
            <a:spLocks noGrp="1"/>
          </p:cNvSpPr>
          <p:nvPr>
            <p:ph sz="half" idx="1"/>
          </p:nvPr>
        </p:nvSpPr>
        <p:spPr>
          <a:xfrm>
            <a:off x="230819" y="1482571"/>
            <a:ext cx="5788981" cy="4694392"/>
          </a:xfrm>
        </p:spPr>
        <p:txBody>
          <a:bodyPr>
            <a:noAutofit/>
          </a:bodyPr>
          <a:lstStyle/>
          <a:p>
            <a:pPr marL="0" indent="0" algn="just" fontAlgn="base">
              <a:buNone/>
            </a:pPr>
            <a:r>
              <a:rPr lang="en-US" sz="1400" b="0" i="0" dirty="0">
                <a:solidFill>
                  <a:srgbClr val="444444"/>
                </a:solidFill>
                <a:effectLst/>
              </a:rPr>
              <a:t>[69.12.1] At </a:t>
            </a:r>
            <a:r>
              <a:rPr lang="en-US" sz="1400" b="0" i="0" u="none" strike="noStrike" dirty="0">
                <a:solidFill>
                  <a:srgbClr val="0645AD"/>
                </a:solidFill>
                <a:effectLst/>
                <a:hlinkClick r:id="rId2"/>
              </a:rPr>
              <a:t>Jerusalem</a:t>
            </a:r>
            <a:r>
              <a:rPr lang="en-US" sz="1400" b="0" i="0" dirty="0">
                <a:solidFill>
                  <a:srgbClr val="444444"/>
                </a:solidFill>
                <a:effectLst/>
              </a:rPr>
              <a:t>, </a:t>
            </a:r>
            <a:r>
              <a:rPr lang="en-US" sz="1400" b="0" i="0" u="none" strike="noStrike" dirty="0">
                <a:solidFill>
                  <a:srgbClr val="0645AD"/>
                </a:solidFill>
                <a:effectLst/>
                <a:hlinkClick r:id="rId3"/>
              </a:rPr>
              <a:t>Hadrian</a:t>
            </a:r>
            <a:r>
              <a:rPr lang="en-US" sz="1400" b="0" i="0" dirty="0">
                <a:solidFill>
                  <a:srgbClr val="444444"/>
                </a:solidFill>
                <a:effectLst/>
              </a:rPr>
              <a:t> founded a city in place of the one which had been razed to the ground, naming it </a:t>
            </a:r>
            <a:r>
              <a:rPr lang="en-US" sz="1400" b="0" i="0" dirty="0" err="1">
                <a:solidFill>
                  <a:srgbClr val="444444"/>
                </a:solidFill>
                <a:effectLst/>
              </a:rPr>
              <a:t>Aelia</a:t>
            </a:r>
            <a:r>
              <a:rPr lang="en-US" sz="1400" b="0" i="0" dirty="0">
                <a:solidFill>
                  <a:srgbClr val="444444"/>
                </a:solidFill>
                <a:effectLst/>
              </a:rPr>
              <a:t> </a:t>
            </a:r>
            <a:r>
              <a:rPr lang="en-US" sz="1400" b="0" i="0" dirty="0" err="1">
                <a:solidFill>
                  <a:srgbClr val="444444"/>
                </a:solidFill>
                <a:effectLst/>
              </a:rPr>
              <a:t>Capitolina</a:t>
            </a:r>
            <a:r>
              <a:rPr lang="en-US" sz="1400" b="0" i="0" dirty="0">
                <a:solidFill>
                  <a:srgbClr val="444444"/>
                </a:solidFill>
                <a:effectLst/>
              </a:rPr>
              <a:t>, and on the site of the temple of the [Jewish] god, he raised a new temple to </a:t>
            </a:r>
            <a:r>
              <a:rPr lang="en-US" sz="1400" b="0" i="0" u="none" strike="noStrike" dirty="0">
                <a:solidFill>
                  <a:srgbClr val="0645AD"/>
                </a:solidFill>
                <a:effectLst/>
                <a:hlinkClick r:id="rId4"/>
              </a:rPr>
              <a:t>Jupiter</a:t>
            </a:r>
            <a:r>
              <a:rPr lang="en-US" sz="1400" b="0" i="0" dirty="0">
                <a:solidFill>
                  <a:srgbClr val="444444"/>
                </a:solidFill>
                <a:effectLst/>
              </a:rPr>
              <a:t>. This brought on a war of no slight importance nor of brief duration, </a:t>
            </a:r>
          </a:p>
          <a:p>
            <a:pPr marL="0" indent="0" algn="just" fontAlgn="base">
              <a:buNone/>
            </a:pPr>
            <a:r>
              <a:rPr lang="en-US" sz="1400" b="0" i="0" dirty="0">
                <a:solidFill>
                  <a:srgbClr val="444444"/>
                </a:solidFill>
                <a:effectLst/>
              </a:rPr>
              <a:t>[69.12.2] for the Jews deemed it intolerable that foreign races should be settled in their city and foreign religious rites planted there. So long, indeed, as Hadrian was close by in Egypt and again in Syria, they remained quiet, save in so far as they purposedly made of poor quality such weapons as they were called upon to furnish, in order that the Romans might reject them and they themselves might thus have the use of them. But when Hadrian went farther away, they openly revolted.</a:t>
            </a:r>
          </a:p>
          <a:p>
            <a:pPr marL="0" indent="0" algn="just" fontAlgn="base">
              <a:buNone/>
            </a:pPr>
            <a:r>
              <a:rPr lang="en-US" sz="1400" b="0" i="0" dirty="0">
                <a:solidFill>
                  <a:srgbClr val="444444"/>
                </a:solidFill>
                <a:effectLst/>
              </a:rPr>
              <a:t>[69.12.3] To be sure, they did not dare try conclusions with the Romans in the open field, but they occupied the advantageous positions in the country and strengthened them with mines and walls, in order that they might have places of refuge whenever they should be hard pressed, and might meet together unobserved under ground; and they pierced these subterranean passages from above at intervals to let in air and light.</a:t>
            </a:r>
          </a:p>
          <a:p>
            <a:pPr marL="0" indent="0" algn="just" fontAlgn="base">
              <a:buNone/>
            </a:pPr>
            <a:r>
              <a:rPr lang="en-US" sz="1400" b="0" i="0" dirty="0">
                <a:solidFill>
                  <a:srgbClr val="444444"/>
                </a:solidFill>
                <a:effectLst/>
              </a:rPr>
              <a:t>[69.13.1] At first, the Romans took no account of them. Soon, however, all Judaea had been stirred up, and the Jews everywhere were showing signs of disturbance, were gathering </a:t>
            </a:r>
            <a:r>
              <a:rPr lang="en-US" sz="1400" b="0" i="0" dirty="0" err="1">
                <a:solidFill>
                  <a:srgbClr val="444444"/>
                </a:solidFill>
                <a:effectLst/>
              </a:rPr>
              <a:t>toghether</a:t>
            </a:r>
            <a:r>
              <a:rPr lang="en-US" sz="1400" b="0" i="0" dirty="0">
                <a:solidFill>
                  <a:srgbClr val="444444"/>
                </a:solidFill>
                <a:effectLst/>
              </a:rPr>
              <a:t>, and giving evidence of great hostility to the Romans, partly by secret and partly by overt acts. </a:t>
            </a:r>
          </a:p>
          <a:p>
            <a:pPr marL="0" indent="0" algn="just" fontAlgn="base">
              <a:buNone/>
            </a:pPr>
            <a:r>
              <a:rPr lang="en-US" sz="1400" b="0" i="0" dirty="0">
                <a:solidFill>
                  <a:srgbClr val="444444"/>
                </a:solidFill>
                <a:effectLst/>
              </a:rPr>
              <a:t>[69.13.2] Many outside nations, too, were joining them through eagerness for gain, and the whole earth, one might almost say, was being stirred up over the matter. </a:t>
            </a:r>
          </a:p>
          <a:p>
            <a:pPr marL="0" indent="0">
              <a:buNone/>
            </a:pPr>
            <a:endParaRPr lang="en-US" sz="1400" dirty="0"/>
          </a:p>
        </p:txBody>
      </p:sp>
      <p:sp>
        <p:nvSpPr>
          <p:cNvPr id="4" name="Content Placeholder 3">
            <a:extLst>
              <a:ext uri="{FF2B5EF4-FFF2-40B4-BE49-F238E27FC236}">
                <a16:creationId xmlns:a16="http://schemas.microsoft.com/office/drawing/2014/main" id="{878FEC58-B69A-4B90-9C09-A10CFC9E17C4}"/>
              </a:ext>
            </a:extLst>
          </p:cNvPr>
          <p:cNvSpPr>
            <a:spLocks noGrp="1"/>
          </p:cNvSpPr>
          <p:nvPr>
            <p:ph sz="half" idx="2"/>
          </p:nvPr>
        </p:nvSpPr>
        <p:spPr>
          <a:xfrm>
            <a:off x="6096000" y="1420427"/>
            <a:ext cx="5257800" cy="4756536"/>
          </a:xfrm>
        </p:spPr>
        <p:txBody>
          <a:bodyPr>
            <a:noAutofit/>
          </a:bodyPr>
          <a:lstStyle/>
          <a:p>
            <a:pPr marL="0" indent="0" algn="just" fontAlgn="base">
              <a:buNone/>
            </a:pPr>
            <a:r>
              <a:rPr lang="en-US" sz="1400" b="0" i="0" dirty="0">
                <a:solidFill>
                  <a:srgbClr val="444444"/>
                </a:solidFill>
                <a:effectLst/>
              </a:rPr>
              <a:t>Then, indeed, Hadrian sent against them his best generals. First of these was Julius Severus, who was dispatched from Britain, where he was </a:t>
            </a:r>
            <a:r>
              <a:rPr lang="en-US" sz="1400" b="0" i="0" u="none" strike="noStrike" dirty="0">
                <a:solidFill>
                  <a:srgbClr val="0645AD"/>
                </a:solidFill>
                <a:effectLst/>
                <a:hlinkClick r:id="rId5"/>
              </a:rPr>
              <a:t>governor</a:t>
            </a:r>
            <a:r>
              <a:rPr lang="en-US" sz="1400" b="0" i="0" dirty="0">
                <a:solidFill>
                  <a:srgbClr val="444444"/>
                </a:solidFill>
                <a:effectLst/>
              </a:rPr>
              <a:t>, against the Jews.</a:t>
            </a:r>
          </a:p>
          <a:p>
            <a:pPr marL="0" indent="0" algn="just" fontAlgn="base">
              <a:buNone/>
            </a:pPr>
            <a:r>
              <a:rPr lang="en-US" sz="1400" b="0" i="0" dirty="0">
                <a:solidFill>
                  <a:srgbClr val="444444"/>
                </a:solidFill>
                <a:effectLst/>
              </a:rPr>
              <a:t>[69.13.3] Severus did not venture to attack his opponents in the open at any one point, in view of their numbers and their desperation, but by intercepting small groups, thanks to the number of his soldiers and his under-officers. By depriving them of food and shutting them up, he was able - rather slowly, to be sure, but with comparatively little danger - to crush, exhaust and exterminate them. Very few of them in fact survived.</a:t>
            </a:r>
          </a:p>
          <a:p>
            <a:pPr marL="0" indent="0" algn="just" fontAlgn="base">
              <a:buNone/>
            </a:pPr>
            <a:r>
              <a:rPr lang="en-US" sz="1400" b="0" i="0" dirty="0">
                <a:solidFill>
                  <a:srgbClr val="444444"/>
                </a:solidFill>
                <a:effectLst/>
              </a:rPr>
              <a:t>[69.14.1] Fifty of their most important outposts and nine hundred and eighty-five of their most famous villages were razed to the ground. Five hundred and eighty thousand men were slain in the various raids and battles, and the number of those that perished by famine, disease and fire was past finding out.</a:t>
            </a:r>
          </a:p>
          <a:p>
            <a:pPr marL="0" indent="0" algn="just" fontAlgn="base">
              <a:buNone/>
            </a:pPr>
            <a:r>
              <a:rPr lang="en-US" sz="1400" b="0" i="0" dirty="0">
                <a:solidFill>
                  <a:srgbClr val="444444"/>
                </a:solidFill>
                <a:effectLst/>
              </a:rPr>
              <a:t>[69.14.2] Thus nearly the whole of Judaea was made desolate, a result of which the people had had forewarning before the war. For the tomb of Solomon, which the Jews regard as an object of veneration, fell to pieces of itself and collapsed, and many wolves and hyenas rushed howling into their cities.</a:t>
            </a:r>
          </a:p>
          <a:p>
            <a:pPr marL="0" indent="0" algn="just" fontAlgn="base">
              <a:buNone/>
            </a:pPr>
            <a:r>
              <a:rPr lang="en-US" sz="1400" b="0" i="0" dirty="0">
                <a:solidFill>
                  <a:srgbClr val="444444"/>
                </a:solidFill>
                <a:effectLst/>
              </a:rPr>
              <a:t>[69.14.3] Many Romans, moreover, perished in this war. Therefore Hadrian, in writing to the </a:t>
            </a:r>
            <a:r>
              <a:rPr lang="en-US" sz="1400" b="0" i="0" u="none" strike="noStrike" dirty="0">
                <a:solidFill>
                  <a:srgbClr val="0645AD"/>
                </a:solidFill>
                <a:effectLst/>
                <a:hlinkClick r:id="rId6"/>
              </a:rPr>
              <a:t>Senate</a:t>
            </a:r>
            <a:r>
              <a:rPr lang="en-US" sz="1400" b="0" i="0" dirty="0">
                <a:solidFill>
                  <a:srgbClr val="444444"/>
                </a:solidFill>
                <a:effectLst/>
              </a:rPr>
              <a:t>, did not employ the opening phrase commonly affected by the emperors, "If you and your children are in health, it is well; I and the legions are in health."</a:t>
            </a:r>
          </a:p>
          <a:p>
            <a:endParaRPr lang="en-US" sz="1400" dirty="0"/>
          </a:p>
        </p:txBody>
      </p:sp>
    </p:spTree>
    <p:extLst>
      <p:ext uri="{BB962C8B-B14F-4D97-AF65-F5344CB8AC3E}">
        <p14:creationId xmlns:p14="http://schemas.microsoft.com/office/powerpoint/2010/main" val="780442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1993B-C11D-4500-9F05-5BEE67F3564D}"/>
              </a:ext>
            </a:extLst>
          </p:cNvPr>
          <p:cNvSpPr>
            <a:spLocks noGrp="1"/>
          </p:cNvSpPr>
          <p:nvPr>
            <p:ph type="title"/>
          </p:nvPr>
        </p:nvSpPr>
        <p:spPr/>
        <p:txBody>
          <a:bodyPr/>
          <a:lstStyle/>
          <a:p>
            <a:r>
              <a:rPr lang="en-US" dirty="0"/>
              <a:t>Why he wasn’t the Messiah</a:t>
            </a:r>
          </a:p>
        </p:txBody>
      </p:sp>
      <p:sp>
        <p:nvSpPr>
          <p:cNvPr id="3" name="Content Placeholder 2">
            <a:extLst>
              <a:ext uri="{FF2B5EF4-FFF2-40B4-BE49-F238E27FC236}">
                <a16:creationId xmlns:a16="http://schemas.microsoft.com/office/drawing/2014/main" id="{08E3F55A-DAD2-413E-A132-82B0B7D0F50C}"/>
              </a:ext>
            </a:extLst>
          </p:cNvPr>
          <p:cNvSpPr>
            <a:spLocks noGrp="1"/>
          </p:cNvSpPr>
          <p:nvPr>
            <p:ph idx="1"/>
          </p:nvPr>
        </p:nvSpPr>
        <p:spPr/>
        <p:txBody>
          <a:bodyPr/>
          <a:lstStyle/>
          <a:p>
            <a:r>
              <a:rPr lang="en-US" dirty="0"/>
              <a:t>He died</a:t>
            </a:r>
          </a:p>
          <a:p>
            <a:r>
              <a:rPr lang="en-US" dirty="0"/>
              <a:t>His sins  with Rabbi Elazar </a:t>
            </a:r>
            <a:r>
              <a:rPr lang="en-US" dirty="0" err="1"/>
              <a:t>HaModai</a:t>
            </a:r>
            <a:endParaRPr lang="en-US" dirty="0"/>
          </a:p>
          <a:p>
            <a:r>
              <a:rPr lang="en-US" dirty="0"/>
              <a:t>Those who followed him – not fully believing in G-d</a:t>
            </a:r>
          </a:p>
        </p:txBody>
      </p:sp>
    </p:spTree>
    <p:extLst>
      <p:ext uri="{BB962C8B-B14F-4D97-AF65-F5344CB8AC3E}">
        <p14:creationId xmlns:p14="http://schemas.microsoft.com/office/powerpoint/2010/main" val="3342551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5A0953-35F8-42FF-89D9-A9549614AA2F}"/>
              </a:ext>
            </a:extLst>
          </p:cNvPr>
          <p:cNvSpPr>
            <a:spLocks noGrp="1"/>
          </p:cNvSpPr>
          <p:nvPr>
            <p:ph type="title"/>
          </p:nvPr>
        </p:nvSpPr>
        <p:spPr/>
        <p:txBody>
          <a:bodyPr/>
          <a:lstStyle/>
          <a:p>
            <a:r>
              <a:rPr lang="en-US" dirty="0"/>
              <a:t>Rabbi </a:t>
            </a:r>
            <a:r>
              <a:rPr lang="en-US" dirty="0" err="1"/>
              <a:t>Akiva’s</a:t>
            </a:r>
            <a:r>
              <a:rPr lang="en-US" dirty="0"/>
              <a:t> Arrest and Death (</a:t>
            </a:r>
            <a:r>
              <a:rPr lang="en-US" dirty="0" err="1"/>
              <a:t>Brachot</a:t>
            </a:r>
            <a:r>
              <a:rPr lang="en-US" dirty="0"/>
              <a:t> 61b)</a:t>
            </a:r>
          </a:p>
        </p:txBody>
      </p:sp>
      <p:sp>
        <p:nvSpPr>
          <p:cNvPr id="5" name="Content Placeholder 4">
            <a:extLst>
              <a:ext uri="{FF2B5EF4-FFF2-40B4-BE49-F238E27FC236}">
                <a16:creationId xmlns:a16="http://schemas.microsoft.com/office/drawing/2014/main" id="{3673B746-E049-42DF-BBC9-5AFC9443CE52}"/>
              </a:ext>
            </a:extLst>
          </p:cNvPr>
          <p:cNvSpPr>
            <a:spLocks noGrp="1"/>
          </p:cNvSpPr>
          <p:nvPr>
            <p:ph sz="half" idx="1"/>
          </p:nvPr>
        </p:nvSpPr>
        <p:spPr>
          <a:xfrm>
            <a:off x="292963" y="1825625"/>
            <a:ext cx="5726837" cy="4667250"/>
          </a:xfrm>
        </p:spPr>
        <p:txBody>
          <a:bodyPr>
            <a:noAutofit/>
          </a:bodyPr>
          <a:lstStyle/>
          <a:p>
            <a:pPr marL="0" indent="0" algn="just">
              <a:buNone/>
            </a:pPr>
            <a:r>
              <a:rPr lang="en-US" sz="1400" dirty="0"/>
              <a:t>The </a:t>
            </a:r>
            <a:r>
              <a:rPr lang="en-US" sz="1400" dirty="0" err="1"/>
              <a:t>Gemara</a:t>
            </a:r>
            <a:r>
              <a:rPr lang="en-US" sz="1400" dirty="0"/>
              <a:t> relates at length how Rabbi Akiva fulfilled these directives. </a:t>
            </a:r>
            <a:r>
              <a:rPr lang="en-US" sz="1400" b="1" dirty="0"/>
              <a:t>The Sages taught: One time,</a:t>
            </a:r>
            <a:r>
              <a:rPr lang="en-US" sz="1400" dirty="0"/>
              <a:t> after the bar </a:t>
            </a:r>
            <a:r>
              <a:rPr lang="en-US" sz="1400" dirty="0" err="1"/>
              <a:t>Kokheva</a:t>
            </a:r>
            <a:r>
              <a:rPr lang="en-US" sz="1400" dirty="0"/>
              <a:t> rebellion, </a:t>
            </a:r>
            <a:r>
              <a:rPr lang="en-US" sz="1400" b="1" dirty="0"/>
              <a:t>the evil empire</a:t>
            </a:r>
            <a:r>
              <a:rPr lang="en-US" sz="1400" dirty="0"/>
              <a:t> of Rome </a:t>
            </a:r>
            <a:r>
              <a:rPr lang="en-US" sz="1400" b="1" dirty="0"/>
              <a:t>decreed that Israel may not engage in</a:t>
            </a:r>
            <a:r>
              <a:rPr lang="en-US" sz="1400" dirty="0"/>
              <a:t> the study and practice of </a:t>
            </a:r>
            <a:r>
              <a:rPr lang="en-US" sz="1400" b="1" dirty="0"/>
              <a:t>Torah. </a:t>
            </a:r>
            <a:r>
              <a:rPr lang="en-US" sz="1400" b="1" dirty="0" err="1"/>
              <a:t>Pappos</a:t>
            </a:r>
            <a:r>
              <a:rPr lang="en-US" sz="1400" b="1" dirty="0"/>
              <a:t> ben Yehuda came and found Rabbi Akiva, who was convening assemblies in public and engaging in Torah</a:t>
            </a:r>
            <a:r>
              <a:rPr lang="en-US" sz="1400" dirty="0"/>
              <a:t> study. </a:t>
            </a:r>
            <a:r>
              <a:rPr lang="en-US" sz="1400" dirty="0" err="1"/>
              <a:t>Pappos</a:t>
            </a:r>
            <a:r>
              <a:rPr lang="en-US" sz="1400" dirty="0"/>
              <a:t> </a:t>
            </a:r>
            <a:r>
              <a:rPr lang="en-US" sz="1400" b="1" dirty="0"/>
              <a:t>said to him: Akiva, are you not afraid of the empire?</a:t>
            </a:r>
            <a:r>
              <a:rPr lang="en-US" sz="1400" dirty="0"/>
              <a:t> </a:t>
            </a:r>
          </a:p>
          <a:p>
            <a:pPr marL="0" indent="0" algn="just">
              <a:buNone/>
            </a:pPr>
            <a:r>
              <a:rPr lang="en-US" sz="1400" dirty="0"/>
              <a:t>Rabbi Akiva </a:t>
            </a:r>
            <a:r>
              <a:rPr lang="en-US" sz="1400" b="1" dirty="0"/>
              <a:t>answered him: I will relate a parable. To what can this be compared?</a:t>
            </a:r>
            <a:r>
              <a:rPr lang="en-US" sz="1400" dirty="0"/>
              <a:t> It is like </a:t>
            </a:r>
            <a:r>
              <a:rPr lang="en-US" sz="1400" b="1" dirty="0"/>
              <a:t>a fox walking along a riverbank when he sees fish gathering</a:t>
            </a:r>
            <a:r>
              <a:rPr lang="en-US" sz="1400" dirty="0"/>
              <a:t> and fleeing </a:t>
            </a:r>
            <a:r>
              <a:rPr lang="en-US" sz="1400" b="1" dirty="0"/>
              <a:t>from place to place. </a:t>
            </a:r>
            <a:r>
              <a:rPr lang="en-US" sz="1400" dirty="0"/>
              <a:t>The fox </a:t>
            </a:r>
            <a:r>
              <a:rPr lang="en-US" sz="1400" b="1" dirty="0"/>
              <a:t>said to them: From what are you fleeing?</a:t>
            </a:r>
            <a:r>
              <a:rPr lang="en-US" sz="1400" dirty="0"/>
              <a:t> </a:t>
            </a:r>
            <a:br>
              <a:rPr lang="en-US" sz="1400" dirty="0"/>
            </a:br>
            <a:r>
              <a:rPr lang="en-US" sz="1400" b="1" dirty="0"/>
              <a:t>They said to him:</a:t>
            </a:r>
            <a:r>
              <a:rPr lang="en-US" sz="1400" dirty="0"/>
              <a:t> We are fleeing </a:t>
            </a:r>
            <a:r>
              <a:rPr lang="en-US" sz="1400" b="1" dirty="0"/>
              <a:t>from the nets that people cast upon us.</a:t>
            </a:r>
            <a:r>
              <a:rPr lang="en-US" sz="1400" dirty="0"/>
              <a:t> </a:t>
            </a:r>
            <a:br>
              <a:rPr lang="en-US" sz="1400" dirty="0"/>
            </a:br>
            <a:r>
              <a:rPr lang="en-US" sz="1400" b="1" dirty="0"/>
              <a:t>He said to them: Do you wish to come up onto dry land, and we will reside together just as my ancestors resided with your ancestors?</a:t>
            </a:r>
            <a:r>
              <a:rPr lang="en-US" sz="1400" dirty="0"/>
              <a:t> </a:t>
            </a:r>
            <a:br>
              <a:rPr lang="en-US" sz="1400" dirty="0"/>
            </a:br>
            <a:r>
              <a:rPr lang="en-US" sz="1400" dirty="0"/>
              <a:t>The fish </a:t>
            </a:r>
            <a:r>
              <a:rPr lang="en-US" sz="1400" b="1" dirty="0"/>
              <a:t>said to him: You are the one of whom they say, he is the cleverest of animals? You are not clever; you are a fool. If we are afraid in</a:t>
            </a:r>
            <a:r>
              <a:rPr lang="en-US" sz="1400" dirty="0"/>
              <a:t> the water, </a:t>
            </a:r>
            <a:r>
              <a:rPr lang="en-US" sz="1400" b="1" dirty="0"/>
              <a:t>our</a:t>
            </a:r>
            <a:r>
              <a:rPr lang="en-US" sz="1400" dirty="0"/>
              <a:t> natural </a:t>
            </a:r>
            <a:r>
              <a:rPr lang="en-US" sz="1400" b="1" dirty="0"/>
              <a:t>habitat</a:t>
            </a:r>
            <a:r>
              <a:rPr lang="en-US" sz="1400" dirty="0"/>
              <a:t> which gives us </a:t>
            </a:r>
            <a:r>
              <a:rPr lang="en-US" sz="1400" b="1" dirty="0"/>
              <a:t>life,</a:t>
            </a:r>
            <a:r>
              <a:rPr lang="en-US" sz="1400" dirty="0"/>
              <a:t> then </a:t>
            </a:r>
            <a:r>
              <a:rPr lang="en-US" sz="1400" b="1" dirty="0"/>
              <a:t>in a habitat</a:t>
            </a:r>
            <a:r>
              <a:rPr lang="en-US" sz="1400" dirty="0"/>
              <a:t> that causes our </a:t>
            </a:r>
            <a:r>
              <a:rPr lang="en-US" sz="1400" b="1" dirty="0"/>
              <a:t>death, all the more so.</a:t>
            </a:r>
            <a:r>
              <a:rPr lang="en-US" sz="1400" dirty="0"/>
              <a:t> </a:t>
            </a:r>
            <a:br>
              <a:rPr lang="en-US" sz="1400" dirty="0"/>
            </a:br>
            <a:r>
              <a:rPr lang="en-US" sz="1400" dirty="0"/>
              <a:t>The moral is: </a:t>
            </a:r>
            <a:r>
              <a:rPr lang="en-US" sz="1400" b="1" dirty="0"/>
              <a:t>So too, we</a:t>
            </a:r>
            <a:r>
              <a:rPr lang="en-US" sz="1400" dirty="0"/>
              <a:t> Jews, </a:t>
            </a:r>
            <a:r>
              <a:rPr lang="en-US" sz="1400" b="1" dirty="0"/>
              <a:t>now that we sit and engage in Torah</a:t>
            </a:r>
            <a:r>
              <a:rPr lang="en-US" sz="1400" dirty="0"/>
              <a:t> study, </a:t>
            </a:r>
            <a:r>
              <a:rPr lang="en-US" sz="1400" b="1" dirty="0"/>
              <a:t>about which it is written: “For that is your life, and the length of your days”</a:t>
            </a:r>
            <a:r>
              <a:rPr lang="en-US" sz="1400" dirty="0"/>
              <a:t> (Deuteronomy 30:20), we fear the empire </a:t>
            </a:r>
            <a:r>
              <a:rPr lang="en-US" sz="1400" b="1" dirty="0"/>
              <a:t>to this extent; if we proceed to</a:t>
            </a:r>
            <a:r>
              <a:rPr lang="en-US" sz="1400" dirty="0"/>
              <a:t> sit </a:t>
            </a:r>
            <a:r>
              <a:rPr lang="en-US" sz="1400" b="1" dirty="0"/>
              <a:t>idle from its</a:t>
            </a:r>
            <a:r>
              <a:rPr lang="en-US" sz="1400" dirty="0"/>
              <a:t> study, as its abandonment is the habitat that causes our death, </a:t>
            </a:r>
            <a:r>
              <a:rPr lang="en-US" sz="1400" b="1" dirty="0"/>
              <a:t>all the more so</a:t>
            </a:r>
            <a:r>
              <a:rPr lang="en-US" sz="1400" dirty="0"/>
              <a:t> will we fear the empire. </a:t>
            </a:r>
          </a:p>
        </p:txBody>
      </p:sp>
      <p:sp>
        <p:nvSpPr>
          <p:cNvPr id="6" name="Content Placeholder 5">
            <a:extLst>
              <a:ext uri="{FF2B5EF4-FFF2-40B4-BE49-F238E27FC236}">
                <a16:creationId xmlns:a16="http://schemas.microsoft.com/office/drawing/2014/main" id="{56831037-BE53-47D4-895A-F864E15E6BD6}"/>
              </a:ext>
            </a:extLst>
          </p:cNvPr>
          <p:cNvSpPr>
            <a:spLocks noGrp="1"/>
          </p:cNvSpPr>
          <p:nvPr>
            <p:ph sz="half" idx="2"/>
          </p:nvPr>
        </p:nvSpPr>
        <p:spPr>
          <a:xfrm>
            <a:off x="6172202" y="1825625"/>
            <a:ext cx="5181598" cy="4930282"/>
          </a:xfrm>
        </p:spPr>
        <p:txBody>
          <a:bodyPr>
            <a:normAutofit fontScale="47500" lnSpcReduction="20000"/>
          </a:bodyPr>
          <a:lstStyle/>
          <a:p>
            <a:pPr marL="0" indent="0" algn="just">
              <a:buNone/>
            </a:pPr>
            <a:r>
              <a:rPr lang="en-US" sz="2800" dirty="0"/>
              <a:t>The Sages </a:t>
            </a:r>
            <a:r>
              <a:rPr lang="en-US" sz="2800" b="1" dirty="0"/>
              <a:t>said: Not a few days passed until they seized Rabbi Akiva and incarcerated him in prison, and seized </a:t>
            </a:r>
            <a:r>
              <a:rPr lang="en-US" sz="2800" b="1" dirty="0" err="1"/>
              <a:t>Pappos</a:t>
            </a:r>
            <a:r>
              <a:rPr lang="en-US" sz="2800" b="1" dirty="0"/>
              <a:t> ben Yehuda and incarcerated him alongside him.</a:t>
            </a:r>
            <a:r>
              <a:rPr lang="en-US" sz="2800" dirty="0"/>
              <a:t> Rabbi Akiva </a:t>
            </a:r>
            <a:r>
              <a:rPr lang="en-US" sz="2800" b="1" dirty="0"/>
              <a:t>said to him: </a:t>
            </a:r>
            <a:r>
              <a:rPr lang="en-US" sz="2800" b="1" dirty="0" err="1"/>
              <a:t>Pappos</a:t>
            </a:r>
            <a:r>
              <a:rPr lang="en-US" sz="2800" b="1" dirty="0"/>
              <a:t>, who brought you here?</a:t>
            </a:r>
            <a:r>
              <a:rPr lang="en-US" sz="2800" dirty="0"/>
              <a:t> </a:t>
            </a:r>
            <a:r>
              <a:rPr lang="en-US" sz="2800" dirty="0" err="1"/>
              <a:t>Pappos</a:t>
            </a:r>
            <a:r>
              <a:rPr lang="en-US" sz="2800" dirty="0"/>
              <a:t> </a:t>
            </a:r>
            <a:r>
              <a:rPr lang="en-US" sz="2800" b="1" dirty="0"/>
              <a:t>replied: Happy are you, Rabbi Akiva, for you were arrested on</a:t>
            </a:r>
            <a:r>
              <a:rPr lang="en-US" sz="2800" dirty="0"/>
              <a:t> the charge of engaging in </a:t>
            </a:r>
            <a:r>
              <a:rPr lang="en-US" sz="2800" b="1" dirty="0"/>
              <a:t>Torah</a:t>
            </a:r>
            <a:r>
              <a:rPr lang="en-US" sz="2800" dirty="0"/>
              <a:t> study. </a:t>
            </a:r>
            <a:r>
              <a:rPr lang="en-US" sz="2800" b="1" dirty="0"/>
              <a:t>Woe unto </a:t>
            </a:r>
            <a:r>
              <a:rPr lang="en-US" sz="2800" b="1" dirty="0" err="1"/>
              <a:t>Pappos</a:t>
            </a:r>
            <a:r>
              <a:rPr lang="en-US" sz="2800" b="1" dirty="0"/>
              <a:t> who was seized on</a:t>
            </a:r>
            <a:r>
              <a:rPr lang="en-US" sz="2800" dirty="0"/>
              <a:t> the charge of engaging in </a:t>
            </a:r>
            <a:r>
              <a:rPr lang="en-US" sz="2800" b="1" dirty="0"/>
              <a:t>idle matters.</a:t>
            </a:r>
            <a:r>
              <a:rPr lang="en-US" sz="2800" dirty="0"/>
              <a:t> </a:t>
            </a:r>
          </a:p>
          <a:p>
            <a:pPr marL="0" indent="0" algn="just">
              <a:buNone/>
            </a:pPr>
            <a:r>
              <a:rPr lang="en-US" sz="2800" dirty="0"/>
              <a:t>The </a:t>
            </a:r>
            <a:r>
              <a:rPr lang="en-US" sz="2800" dirty="0" err="1"/>
              <a:t>Gemara</a:t>
            </a:r>
            <a:r>
              <a:rPr lang="en-US" sz="2800" dirty="0"/>
              <a:t> relates: </a:t>
            </a:r>
            <a:r>
              <a:rPr lang="en-US" sz="2800" b="1" dirty="0"/>
              <a:t>When they took Rabbi Akiva out to be executed, it was time for the recitation of </a:t>
            </a:r>
            <a:r>
              <a:rPr lang="en-US" sz="2800" b="1" i="1" dirty="0"/>
              <a:t>Shema</a:t>
            </a:r>
            <a:r>
              <a:rPr lang="en-US" sz="2800" b="1" dirty="0"/>
              <a:t>. And they were raking his flesh with iron combs, and he was</a:t>
            </a:r>
            <a:r>
              <a:rPr lang="en-US" sz="2800" dirty="0"/>
              <a:t> reciting </a:t>
            </a:r>
            <a:r>
              <a:rPr lang="en-US" sz="2800" i="1" dirty="0"/>
              <a:t>Shema</a:t>
            </a:r>
            <a:r>
              <a:rPr lang="en-US" sz="2800" dirty="0"/>
              <a:t>, thereby </a:t>
            </a:r>
            <a:r>
              <a:rPr lang="en-US" sz="2800" b="1" dirty="0"/>
              <a:t>accepting upon himself the yoke of Heaven. His students said to him: Our teacher, even now,</a:t>
            </a:r>
            <a:r>
              <a:rPr lang="en-US" sz="2800" dirty="0"/>
              <a:t> as you suffer, you recite </a:t>
            </a:r>
            <a:r>
              <a:rPr lang="en-US" sz="2800" i="1" dirty="0"/>
              <a:t>Shema</a:t>
            </a:r>
            <a:r>
              <a:rPr lang="en-US" sz="2800" dirty="0"/>
              <a:t>? </a:t>
            </a:r>
            <a:r>
              <a:rPr lang="en-US" sz="2800" b="1" dirty="0"/>
              <a:t>He said to them: All my days I have been troubled by the verse: With all your soul,</a:t>
            </a:r>
            <a:r>
              <a:rPr lang="en-US" sz="2800" dirty="0"/>
              <a:t> meaning: </a:t>
            </a:r>
            <a:r>
              <a:rPr lang="en-US" sz="2800" b="1" dirty="0"/>
              <a:t>Even if God takes your soul. I said</a:t>
            </a:r>
            <a:r>
              <a:rPr lang="en-US" sz="2800" dirty="0"/>
              <a:t> to myself: </a:t>
            </a:r>
            <a:r>
              <a:rPr lang="en-US" sz="2800" b="1" dirty="0"/>
              <a:t>When will the</a:t>
            </a:r>
            <a:r>
              <a:rPr lang="en-US" sz="2800" dirty="0"/>
              <a:t> opportunity </a:t>
            </a:r>
            <a:r>
              <a:rPr lang="en-US" sz="2800" b="1" dirty="0"/>
              <a:t>be afforded me to fulfill this</a:t>
            </a:r>
            <a:r>
              <a:rPr lang="en-US" sz="2800" dirty="0"/>
              <a:t> verse? </a:t>
            </a:r>
            <a:r>
              <a:rPr lang="en-US" sz="2800" b="1" dirty="0"/>
              <a:t>Now that it has been afforded me, shall I not fulfill it? He prolonged</a:t>
            </a:r>
            <a:r>
              <a:rPr lang="en-US" sz="2800" dirty="0"/>
              <a:t> his uttering of the word: </a:t>
            </a:r>
            <a:r>
              <a:rPr lang="en-US" sz="2800" b="1" dirty="0"/>
              <a:t>One, until his soul left</a:t>
            </a:r>
            <a:r>
              <a:rPr lang="en-US" sz="2800" dirty="0"/>
              <a:t> his body as he uttered his final word: </a:t>
            </a:r>
            <a:r>
              <a:rPr lang="en-US" sz="2800" b="1" dirty="0"/>
              <a:t>One. A voice descended</a:t>
            </a:r>
            <a:r>
              <a:rPr lang="en-US" sz="2800" dirty="0"/>
              <a:t> from heaven </a:t>
            </a:r>
            <a:r>
              <a:rPr lang="en-US" sz="2800" b="1" dirty="0"/>
              <a:t>and said: Happy are you, Rabbi Akiva, that your soul left</a:t>
            </a:r>
            <a:r>
              <a:rPr lang="en-US" sz="2800" dirty="0"/>
              <a:t> your body </a:t>
            </a:r>
            <a:r>
              <a:rPr lang="en-US" sz="2800" b="1" dirty="0"/>
              <a:t>as</a:t>
            </a:r>
            <a:r>
              <a:rPr lang="en-US" sz="2800" dirty="0"/>
              <a:t> you uttered: </a:t>
            </a:r>
            <a:r>
              <a:rPr lang="en-US" sz="2800" b="1" dirty="0"/>
              <a:t>One.</a:t>
            </a:r>
            <a:r>
              <a:rPr lang="en-US" sz="2800" dirty="0"/>
              <a:t> </a:t>
            </a:r>
          </a:p>
          <a:p>
            <a:pPr marL="0" indent="0" algn="just">
              <a:buNone/>
            </a:pPr>
            <a:r>
              <a:rPr lang="en-US" sz="2800" b="1" dirty="0"/>
              <a:t>The ministering angels said before the Holy One, Blessed be He: This is Torah and this its reward?</a:t>
            </a:r>
            <a:r>
              <a:rPr lang="en-US" sz="2800" dirty="0"/>
              <a:t> As it is stated: </a:t>
            </a:r>
            <a:r>
              <a:rPr lang="en-US" sz="2800" b="1" dirty="0"/>
              <a:t>“From death, by Your hand, O Lord, from death</a:t>
            </a:r>
            <a:r>
              <a:rPr lang="en-US" sz="2800" dirty="0"/>
              <a:t> of the world” (Psalms 17:14); Your hand, God, kills and does not save. God </a:t>
            </a:r>
            <a:r>
              <a:rPr lang="en-US" sz="2800" b="1" dirty="0"/>
              <a:t>said</a:t>
            </a:r>
            <a:r>
              <a:rPr lang="en-US" sz="2800" dirty="0"/>
              <a:t> the end of the verse </a:t>
            </a:r>
            <a:r>
              <a:rPr lang="en-US" sz="2800" b="1" dirty="0"/>
              <a:t>to</a:t>
            </a:r>
            <a:r>
              <a:rPr lang="en-US" sz="2800" dirty="0"/>
              <a:t> the ministering angels: </a:t>
            </a:r>
            <a:r>
              <a:rPr lang="en-US" sz="2800" b="1" dirty="0"/>
              <a:t>“Whose portion is in this life.”</a:t>
            </a:r>
            <a:r>
              <a:rPr lang="en-US" sz="2800" dirty="0"/>
              <a:t> And then </a:t>
            </a:r>
            <a:r>
              <a:rPr lang="en-US" sz="2800" b="1" dirty="0"/>
              <a:t>a Divine Voice emerged and said: Happy are you, Rabbi Akiva, as you are destined for life in the World-to-Come,</a:t>
            </a:r>
            <a:r>
              <a:rPr lang="en-US" sz="2800" dirty="0"/>
              <a:t> as your portion is already in eternal life. (</a:t>
            </a:r>
            <a:r>
              <a:rPr lang="en-US" sz="2800"/>
              <a:t>William Davidson</a:t>
            </a:r>
            <a:endParaRPr lang="en-US" sz="2800" dirty="0"/>
          </a:p>
          <a:p>
            <a:endParaRPr lang="en-US" dirty="0"/>
          </a:p>
        </p:txBody>
      </p:sp>
    </p:spTree>
    <p:extLst>
      <p:ext uri="{BB962C8B-B14F-4D97-AF65-F5344CB8AC3E}">
        <p14:creationId xmlns:p14="http://schemas.microsoft.com/office/powerpoint/2010/main" val="1662357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EF275-F04C-4E8B-AFA1-7D0C15243E62}"/>
              </a:ext>
            </a:extLst>
          </p:cNvPr>
          <p:cNvSpPr>
            <a:spLocks noGrp="1"/>
          </p:cNvSpPr>
          <p:nvPr>
            <p:ph type="title"/>
          </p:nvPr>
        </p:nvSpPr>
        <p:spPr/>
        <p:txBody>
          <a:bodyPr/>
          <a:lstStyle/>
          <a:p>
            <a:r>
              <a:rPr lang="en-US" dirty="0"/>
              <a:t>Rabbi </a:t>
            </a:r>
            <a:r>
              <a:rPr lang="en-US" dirty="0" err="1"/>
              <a:t>Akiva’s</a:t>
            </a:r>
            <a:r>
              <a:rPr lang="en-US" dirty="0"/>
              <a:t> 24,000 students </a:t>
            </a:r>
          </a:p>
        </p:txBody>
      </p:sp>
      <p:sp>
        <p:nvSpPr>
          <p:cNvPr id="4" name="Content Placeholder 3">
            <a:extLst>
              <a:ext uri="{FF2B5EF4-FFF2-40B4-BE49-F238E27FC236}">
                <a16:creationId xmlns:a16="http://schemas.microsoft.com/office/drawing/2014/main" id="{4B254ACD-B035-426E-A0CC-4F7FD99A10E2}"/>
              </a:ext>
            </a:extLst>
          </p:cNvPr>
          <p:cNvSpPr>
            <a:spLocks noGrp="1"/>
          </p:cNvSpPr>
          <p:nvPr>
            <p:ph sz="half" idx="1"/>
          </p:nvPr>
        </p:nvSpPr>
        <p:spPr>
          <a:xfrm>
            <a:off x="625642" y="1825624"/>
            <a:ext cx="7844590" cy="4667249"/>
          </a:xfrm>
        </p:spPr>
        <p:txBody>
          <a:bodyPr>
            <a:normAutofit fontScale="62500" lnSpcReduction="20000"/>
          </a:bodyPr>
          <a:lstStyle/>
          <a:p>
            <a:pPr marL="0" indent="0" algn="just">
              <a:buNone/>
            </a:pPr>
            <a:r>
              <a:rPr lang="en-US" b="1" dirty="0">
                <a:hlinkClick r:id="rId2" action="ppaction://hlinkfile">
                  <a:extLst>
                    <a:ext uri="{A12FA001-AC4F-418D-AE19-62706E023703}">
                      <ahyp:hlinkClr xmlns:ahyp="http://schemas.microsoft.com/office/drawing/2018/hyperlinkcolor" val="tx"/>
                    </a:ext>
                  </a:extLst>
                </a:hlinkClick>
              </a:rPr>
              <a:t>Rabbi Akiva</a:t>
            </a:r>
            <a:r>
              <a:rPr lang="en-US" b="1" dirty="0"/>
              <a:t> says</a:t>
            </a:r>
            <a:r>
              <a:rPr lang="en-US" dirty="0"/>
              <a:t> that the verse should be understood as follows: If one </a:t>
            </a:r>
            <a:r>
              <a:rPr lang="en-US" b="1" dirty="0"/>
              <a:t>studied Torah in his youth he should study</a:t>
            </a:r>
            <a:r>
              <a:rPr lang="en-US" dirty="0"/>
              <a:t> more </a:t>
            </a:r>
            <a:r>
              <a:rPr lang="en-US" b="1" dirty="0"/>
              <a:t>Torah in his old age;</a:t>
            </a:r>
            <a:r>
              <a:rPr lang="en-US" dirty="0"/>
              <a:t> if </a:t>
            </a:r>
            <a:r>
              <a:rPr lang="en-US" b="1" dirty="0"/>
              <a:t>he had students in his youth he should have</a:t>
            </a:r>
            <a:r>
              <a:rPr lang="en-US" dirty="0"/>
              <a:t> additional </a:t>
            </a:r>
            <a:r>
              <a:rPr lang="en-US" b="1" dirty="0"/>
              <a:t>students in his old age, as it is stated: “In the morning sow your seed, etc.” They said</a:t>
            </a:r>
            <a:r>
              <a:rPr lang="en-US" dirty="0"/>
              <a:t> by way of example that </a:t>
            </a:r>
            <a:r>
              <a:rPr lang="en-US" b="1" dirty="0">
                <a:hlinkClick r:id="rId2" action="ppaction://hlinkfile">
                  <a:extLst>
                    <a:ext uri="{A12FA001-AC4F-418D-AE19-62706E023703}">
                      <ahyp:hlinkClr xmlns:ahyp="http://schemas.microsoft.com/office/drawing/2018/hyperlinkcolor" val="tx"/>
                    </a:ext>
                  </a:extLst>
                </a:hlinkClick>
              </a:rPr>
              <a:t>Rabbi Akiva</a:t>
            </a:r>
            <a:r>
              <a:rPr lang="en-US" b="1" dirty="0"/>
              <a:t> had twelve thousand pairs of students</a:t>
            </a:r>
            <a:r>
              <a:rPr lang="en-US" dirty="0"/>
              <a:t> in an area of land that stretched </a:t>
            </a:r>
            <a:r>
              <a:rPr lang="en-US" b="1" dirty="0"/>
              <a:t>from </a:t>
            </a:r>
            <a:r>
              <a:rPr lang="en-US" b="1" dirty="0" err="1"/>
              <a:t>Gevat</a:t>
            </a:r>
            <a:r>
              <a:rPr lang="en-US" b="1" dirty="0"/>
              <a:t> to </a:t>
            </a:r>
            <a:r>
              <a:rPr lang="en-US" b="1" dirty="0" err="1"/>
              <a:t>Antipatris</a:t>
            </a:r>
            <a:r>
              <a:rPr lang="en-US" dirty="0"/>
              <a:t> in Judea, </a:t>
            </a:r>
            <a:r>
              <a:rPr lang="en-US" b="1" dirty="0"/>
              <a:t>and they all died in one period</a:t>
            </a:r>
            <a:r>
              <a:rPr lang="en-US" dirty="0"/>
              <a:t> of time, </a:t>
            </a:r>
            <a:r>
              <a:rPr lang="en-US" b="1" dirty="0"/>
              <a:t>because they did not treat each other with respect.</a:t>
            </a:r>
          </a:p>
          <a:p>
            <a:pPr marL="0" indent="0" algn="just">
              <a:buNone/>
            </a:pPr>
            <a:r>
              <a:rPr lang="en-US" b="1" dirty="0"/>
              <a:t>And the world was desolate</a:t>
            </a:r>
            <a:r>
              <a:rPr lang="en-US" dirty="0"/>
              <a:t> of Torah </a:t>
            </a:r>
            <a:r>
              <a:rPr lang="en-US" b="1" dirty="0"/>
              <a:t>until </a:t>
            </a:r>
            <a:r>
              <a:rPr lang="en-US" b="1" dirty="0">
                <a:hlinkClick r:id="rId2" action="ppaction://hlinkfile">
                  <a:extLst>
                    <a:ext uri="{A12FA001-AC4F-418D-AE19-62706E023703}">
                      <ahyp:hlinkClr xmlns:ahyp="http://schemas.microsoft.com/office/drawing/2018/hyperlinkcolor" val="tx"/>
                    </a:ext>
                  </a:extLst>
                </a:hlinkClick>
              </a:rPr>
              <a:t>Rabbi Akiva</a:t>
            </a:r>
            <a:r>
              <a:rPr lang="en-US" b="1" dirty="0"/>
              <a:t> came to our Rabbis in the South and taught</a:t>
            </a:r>
            <a:r>
              <a:rPr lang="en-US" dirty="0"/>
              <a:t> his Torah </a:t>
            </a:r>
            <a:r>
              <a:rPr lang="en-US" b="1" dirty="0"/>
              <a:t>to them.</a:t>
            </a:r>
            <a:r>
              <a:rPr lang="en-US" dirty="0"/>
              <a:t> This second group of disciples consisted of </a:t>
            </a:r>
            <a:r>
              <a:rPr lang="en-US" b="1" dirty="0">
                <a:hlinkClick r:id="rId3" action="ppaction://hlinkfile">
                  <a:extLst>
                    <a:ext uri="{A12FA001-AC4F-418D-AE19-62706E023703}">
                      <ahyp:hlinkClr xmlns:ahyp="http://schemas.microsoft.com/office/drawing/2018/hyperlinkcolor" val="tx"/>
                    </a:ext>
                  </a:extLst>
                </a:hlinkClick>
              </a:rPr>
              <a:t>Rabbi Meir</a:t>
            </a:r>
            <a:r>
              <a:rPr lang="en-US" b="1" dirty="0"/>
              <a:t>, </a:t>
            </a:r>
            <a:r>
              <a:rPr lang="en-US" b="1" dirty="0">
                <a:hlinkClick r:id="rId4" action="ppaction://hlinkfile">
                  <a:extLst>
                    <a:ext uri="{A12FA001-AC4F-418D-AE19-62706E023703}">
                      <ahyp:hlinkClr xmlns:ahyp="http://schemas.microsoft.com/office/drawing/2018/hyperlinkcolor" val="tx"/>
                    </a:ext>
                  </a:extLst>
                </a:hlinkClick>
              </a:rPr>
              <a:t>Rabbi Yehuda</a:t>
            </a:r>
            <a:r>
              <a:rPr lang="en-US" b="1" dirty="0"/>
              <a:t>, </a:t>
            </a:r>
            <a:r>
              <a:rPr lang="en-US" b="1" dirty="0">
                <a:hlinkClick r:id="rId5" action="ppaction://hlinkfile">
                  <a:extLst>
                    <a:ext uri="{A12FA001-AC4F-418D-AE19-62706E023703}">
                      <ahyp:hlinkClr xmlns:ahyp="http://schemas.microsoft.com/office/drawing/2018/hyperlinkcolor" val="tx"/>
                    </a:ext>
                  </a:extLst>
                </a:hlinkClick>
              </a:rPr>
              <a:t>Rabbi </a:t>
            </a:r>
            <a:r>
              <a:rPr lang="en-US" b="1" dirty="0" err="1">
                <a:hlinkClick r:id="rId5" action="ppaction://hlinkfile">
                  <a:extLst>
                    <a:ext uri="{A12FA001-AC4F-418D-AE19-62706E023703}">
                      <ahyp:hlinkClr xmlns:ahyp="http://schemas.microsoft.com/office/drawing/2018/hyperlinkcolor" val="tx"/>
                    </a:ext>
                  </a:extLst>
                </a:hlinkClick>
              </a:rPr>
              <a:t>Yosei</a:t>
            </a:r>
            <a:r>
              <a:rPr lang="en-US" b="1" dirty="0"/>
              <a:t>, </a:t>
            </a:r>
            <a:r>
              <a:rPr lang="en-US" b="1" dirty="0">
                <a:hlinkClick r:id="rId6" action="ppaction://hlinkfile">
                  <a:extLst>
                    <a:ext uri="{A12FA001-AC4F-418D-AE19-62706E023703}">
                      <ahyp:hlinkClr xmlns:ahyp="http://schemas.microsoft.com/office/drawing/2018/hyperlinkcolor" val="tx"/>
                    </a:ext>
                  </a:extLst>
                </a:hlinkClick>
              </a:rPr>
              <a:t>Rabbi Shimon</a:t>
            </a:r>
            <a:r>
              <a:rPr lang="en-US" b="1" dirty="0"/>
              <a:t>, and </a:t>
            </a:r>
            <a:r>
              <a:rPr lang="en-US" b="1" dirty="0">
                <a:hlinkClick r:id="rId7" action="ppaction://hlinkfile">
                  <a:extLst>
                    <a:ext uri="{A12FA001-AC4F-418D-AE19-62706E023703}">
                      <ahyp:hlinkClr xmlns:ahyp="http://schemas.microsoft.com/office/drawing/2018/hyperlinkcolor" val="tx"/>
                    </a:ext>
                  </a:extLst>
                </a:hlinkClick>
              </a:rPr>
              <a:t>Rabbi Elazar</a:t>
            </a:r>
            <a:r>
              <a:rPr lang="en-US" b="1" dirty="0"/>
              <a:t> ben </a:t>
            </a:r>
            <a:r>
              <a:rPr lang="en-US" b="1" dirty="0" err="1"/>
              <a:t>Shamua</a:t>
            </a:r>
            <a:r>
              <a:rPr lang="en-US" b="1" dirty="0"/>
              <a:t>. And these are the very ones</a:t>
            </a:r>
            <a:r>
              <a:rPr lang="en-US" dirty="0"/>
              <a:t> who </a:t>
            </a:r>
            <a:r>
              <a:rPr lang="en-US" b="1" dirty="0"/>
              <a:t>upheld</a:t>
            </a:r>
            <a:r>
              <a:rPr lang="en-US" dirty="0"/>
              <a:t> the study of </a:t>
            </a:r>
            <a:r>
              <a:rPr lang="en-US" b="1" dirty="0"/>
              <a:t>Torah at that time.</a:t>
            </a:r>
            <a:r>
              <a:rPr lang="en-US" dirty="0"/>
              <a:t> Although </a:t>
            </a:r>
            <a:r>
              <a:rPr lang="en-US" dirty="0">
                <a:hlinkClick r:id="rId2" action="ppaction://hlinkfile">
                  <a:extLst>
                    <a:ext uri="{A12FA001-AC4F-418D-AE19-62706E023703}">
                      <ahyp:hlinkClr xmlns:ahyp="http://schemas.microsoft.com/office/drawing/2018/hyperlinkcolor" val="tx"/>
                    </a:ext>
                  </a:extLst>
                </a:hlinkClick>
              </a:rPr>
              <a:t>Rabbi </a:t>
            </a:r>
            <a:r>
              <a:rPr lang="en-US" dirty="0" err="1">
                <a:hlinkClick r:id="rId2" action="ppaction://hlinkfile">
                  <a:extLst>
                    <a:ext uri="{A12FA001-AC4F-418D-AE19-62706E023703}">
                      <ahyp:hlinkClr xmlns:ahyp="http://schemas.microsoft.com/office/drawing/2018/hyperlinkcolor" val="tx"/>
                    </a:ext>
                  </a:extLst>
                </a:hlinkClick>
              </a:rPr>
              <a:t>Akiva</a:t>
            </a:r>
            <a:r>
              <a:rPr lang="en-US" dirty="0" err="1"/>
              <a:t>’s</a:t>
            </a:r>
            <a:r>
              <a:rPr lang="en-US" dirty="0"/>
              <a:t> earlier students did not survive, his later disciples were able to transmit the Torah to future generations.</a:t>
            </a:r>
          </a:p>
          <a:p>
            <a:pPr marL="0" indent="0" algn="just">
              <a:buNone/>
            </a:pPr>
            <a:r>
              <a:rPr lang="en-US" dirty="0"/>
              <a:t>With regard to the twelve thousand pairs of </a:t>
            </a:r>
            <a:r>
              <a:rPr lang="en-US" dirty="0">
                <a:hlinkClick r:id="rId2" action="ppaction://hlinkfile">
                  <a:extLst>
                    <a:ext uri="{A12FA001-AC4F-418D-AE19-62706E023703}">
                      <ahyp:hlinkClr xmlns:ahyp="http://schemas.microsoft.com/office/drawing/2018/hyperlinkcolor" val="tx"/>
                    </a:ext>
                  </a:extLst>
                </a:hlinkClick>
              </a:rPr>
              <a:t>Rabbi </a:t>
            </a:r>
            <a:r>
              <a:rPr lang="en-US" dirty="0" err="1">
                <a:hlinkClick r:id="rId2" action="ppaction://hlinkfile">
                  <a:extLst>
                    <a:ext uri="{A12FA001-AC4F-418D-AE19-62706E023703}">
                      <ahyp:hlinkClr xmlns:ahyp="http://schemas.microsoft.com/office/drawing/2018/hyperlinkcolor" val="tx"/>
                    </a:ext>
                  </a:extLst>
                </a:hlinkClick>
              </a:rPr>
              <a:t>Akiva</a:t>
            </a:r>
            <a:r>
              <a:rPr lang="en-US" dirty="0" err="1"/>
              <a:t>’s</a:t>
            </a:r>
            <a:r>
              <a:rPr lang="en-US" dirty="0"/>
              <a:t> students, the </a:t>
            </a:r>
            <a:r>
              <a:rPr lang="en-US" dirty="0" err="1"/>
              <a:t>Gemara</a:t>
            </a:r>
            <a:r>
              <a:rPr lang="en-US" dirty="0"/>
              <a:t> adds: It is </a:t>
            </a:r>
            <a:r>
              <a:rPr lang="en-US" b="1" dirty="0"/>
              <a:t>taught</a:t>
            </a:r>
            <a:r>
              <a:rPr lang="en-US" dirty="0"/>
              <a:t> that </a:t>
            </a:r>
            <a:r>
              <a:rPr lang="en-US" b="1" dirty="0"/>
              <a:t>all of them died</a:t>
            </a:r>
            <a:r>
              <a:rPr lang="en-US" dirty="0"/>
              <a:t> in the period </a:t>
            </a:r>
            <a:r>
              <a:rPr lang="en-US" b="1" dirty="0"/>
              <a:t>from Passover until </a:t>
            </a:r>
            <a:r>
              <a:rPr lang="en-US" b="1" i="1" dirty="0"/>
              <a:t>Shavuot</a:t>
            </a:r>
            <a:r>
              <a:rPr lang="en-US" b="1" dirty="0"/>
              <a:t>. </a:t>
            </a:r>
            <a:r>
              <a:rPr lang="en-US" b="1" dirty="0" err="1"/>
              <a:t>Rav</a:t>
            </a:r>
            <a:r>
              <a:rPr lang="en-US" b="1" dirty="0"/>
              <a:t> </a:t>
            </a:r>
            <a:r>
              <a:rPr lang="en-US" b="1" dirty="0" err="1"/>
              <a:t>Ḥama</a:t>
            </a:r>
            <a:r>
              <a:rPr lang="en-US" b="1" dirty="0"/>
              <a:t> bar Abba said, and some say</a:t>
            </a:r>
            <a:r>
              <a:rPr lang="en-US" dirty="0"/>
              <a:t> it was </a:t>
            </a:r>
            <a:r>
              <a:rPr lang="en-US" b="1" dirty="0">
                <a:hlinkClick r:id="rId8" action="ppaction://hlinkfile">
                  <a:extLst>
                    <a:ext uri="{A12FA001-AC4F-418D-AE19-62706E023703}">
                      <ahyp:hlinkClr xmlns:ahyp="http://schemas.microsoft.com/office/drawing/2018/hyperlinkcolor" val="tx"/>
                    </a:ext>
                  </a:extLst>
                </a:hlinkClick>
              </a:rPr>
              <a:t>Rabbi </a:t>
            </a:r>
            <a:r>
              <a:rPr lang="en-US" b="1" dirty="0" err="1">
                <a:hlinkClick r:id="rId8" action="ppaction://hlinkfile">
                  <a:extLst>
                    <a:ext uri="{A12FA001-AC4F-418D-AE19-62706E023703}">
                      <ahyp:hlinkClr xmlns:ahyp="http://schemas.microsoft.com/office/drawing/2018/hyperlinkcolor" val="tx"/>
                    </a:ext>
                  </a:extLst>
                </a:hlinkClick>
              </a:rPr>
              <a:t>Ḥiyya</a:t>
            </a:r>
            <a:r>
              <a:rPr lang="en-US" b="1" dirty="0"/>
              <a:t> bar </a:t>
            </a:r>
            <a:r>
              <a:rPr lang="en-US" b="1" dirty="0" err="1"/>
              <a:t>Avin</a:t>
            </a:r>
            <a:r>
              <a:rPr lang="en-US" b="1" dirty="0"/>
              <a:t>: They all died a bad death.</a:t>
            </a:r>
            <a:r>
              <a:rPr lang="en-US" dirty="0"/>
              <a:t> The </a:t>
            </a:r>
            <a:r>
              <a:rPr lang="en-US" dirty="0" err="1"/>
              <a:t>Gemara</a:t>
            </a:r>
            <a:r>
              <a:rPr lang="en-US" dirty="0"/>
              <a:t> inquires: </a:t>
            </a:r>
            <a:r>
              <a:rPr lang="en-US" b="1" dirty="0"/>
              <a:t>What is it</a:t>
            </a:r>
            <a:r>
              <a:rPr lang="en-US" dirty="0"/>
              <a:t> that is called a bad death? </a:t>
            </a:r>
            <a:r>
              <a:rPr lang="en-US" b="1" dirty="0" err="1">
                <a:hlinkClick r:id="rId9" action="ppaction://hlinkfile">
                  <a:extLst>
                    <a:ext uri="{A12FA001-AC4F-418D-AE19-62706E023703}">
                      <ahyp:hlinkClr xmlns:ahyp="http://schemas.microsoft.com/office/drawing/2018/hyperlinkcolor" val="tx"/>
                    </a:ext>
                  </a:extLst>
                </a:hlinkClick>
              </a:rPr>
              <a:t>Rav</a:t>
            </a:r>
            <a:r>
              <a:rPr lang="en-US" b="1" dirty="0">
                <a:hlinkClick r:id="rId9" action="ppaction://hlinkfile">
                  <a:extLst>
                    <a:ext uri="{A12FA001-AC4F-418D-AE19-62706E023703}">
                      <ahyp:hlinkClr xmlns:ahyp="http://schemas.microsoft.com/office/drawing/2018/hyperlinkcolor" val="tx"/>
                    </a:ext>
                  </a:extLst>
                </a:hlinkClick>
              </a:rPr>
              <a:t> </a:t>
            </a:r>
            <a:r>
              <a:rPr lang="en-US" b="1" dirty="0" err="1">
                <a:hlinkClick r:id="rId9" action="ppaction://hlinkfile">
                  <a:extLst>
                    <a:ext uri="{A12FA001-AC4F-418D-AE19-62706E023703}">
                      <ahyp:hlinkClr xmlns:ahyp="http://schemas.microsoft.com/office/drawing/2018/hyperlinkcolor" val="tx"/>
                    </a:ext>
                  </a:extLst>
                </a:hlinkClick>
              </a:rPr>
              <a:t>Naḥman</a:t>
            </a:r>
            <a:r>
              <a:rPr lang="en-US" b="1" dirty="0"/>
              <a:t> said: Diphtheria.</a:t>
            </a:r>
          </a:p>
          <a:p>
            <a:pPr marL="0" indent="0" algn="just">
              <a:buNone/>
            </a:pPr>
            <a:r>
              <a:rPr lang="en-US" b="1" dirty="0" err="1"/>
              <a:t>Yevamot</a:t>
            </a:r>
            <a:r>
              <a:rPr lang="en-US" b="1" dirty="0"/>
              <a:t> 62b (William Davidson Translation)</a:t>
            </a:r>
            <a:endParaRPr lang="en-US" dirty="0"/>
          </a:p>
        </p:txBody>
      </p:sp>
      <p:sp>
        <p:nvSpPr>
          <p:cNvPr id="5" name="Content Placeholder 4">
            <a:extLst>
              <a:ext uri="{FF2B5EF4-FFF2-40B4-BE49-F238E27FC236}">
                <a16:creationId xmlns:a16="http://schemas.microsoft.com/office/drawing/2014/main" id="{0B68B072-49AB-427C-AF7E-5D08602ACED6}"/>
              </a:ext>
            </a:extLst>
          </p:cNvPr>
          <p:cNvSpPr>
            <a:spLocks noGrp="1"/>
          </p:cNvSpPr>
          <p:nvPr>
            <p:ph sz="half" idx="2"/>
          </p:nvPr>
        </p:nvSpPr>
        <p:spPr>
          <a:xfrm>
            <a:off x="8646694" y="1825625"/>
            <a:ext cx="2707105" cy="4667250"/>
          </a:xfrm>
        </p:spPr>
        <p:txBody>
          <a:bodyPr>
            <a:normAutofit fontScale="62500" lnSpcReduction="20000"/>
          </a:bodyPr>
          <a:lstStyle/>
          <a:p>
            <a:pPr marL="0" indent="0" algn="just" rtl="1">
              <a:buNone/>
            </a:pPr>
            <a:r>
              <a:rPr lang="he-IL" dirty="0"/>
              <a:t>ר"ע אומר: למד תורה בילדותו - </a:t>
            </a:r>
            <a:r>
              <a:rPr lang="he-IL" dirty="0" err="1"/>
              <a:t>ילמוד</a:t>
            </a:r>
            <a:r>
              <a:rPr lang="he-IL" dirty="0"/>
              <a:t> תורה בזקנותו, היו לו תלמידים בילדותו - יהיו לו תלמידים בזקנותו, שנא': בבקר זרע את זרעך וגו'. אמרו: שנים עשר אלף </a:t>
            </a:r>
            <a:r>
              <a:rPr lang="he-IL" dirty="0" err="1"/>
              <a:t>זוגים</a:t>
            </a:r>
            <a:r>
              <a:rPr lang="he-IL" dirty="0"/>
              <a:t> תלמידים היו לו לרבי עקיבא, מגבת עד </a:t>
            </a:r>
            <a:r>
              <a:rPr lang="he-IL" dirty="0" err="1"/>
              <a:t>אנטיפרס</a:t>
            </a:r>
            <a:r>
              <a:rPr lang="he-IL" dirty="0"/>
              <a:t>, וכולן מתו בפרק אחד מפני שלא נהגו כבוד זה לזה, והיה העולם שמם, עד שבא ר"ע אצל רבותינו שבדרום, ושנאה להם ר"מ ור' יהודה ור' יוסי ורבי שמעון ורבי אלעזר בן שמוע, והם הם העמידו תורה אותה שעה. תנא: כולם מתו מפסח ועד עצרת. אמר רב </a:t>
            </a:r>
            <a:r>
              <a:rPr lang="he-IL" dirty="0" err="1"/>
              <a:t>חמא</a:t>
            </a:r>
            <a:r>
              <a:rPr lang="he-IL" dirty="0"/>
              <a:t> בר אבא, </a:t>
            </a:r>
            <a:r>
              <a:rPr lang="he-IL" dirty="0" err="1"/>
              <a:t>ואיתימא</a:t>
            </a:r>
            <a:r>
              <a:rPr lang="he-IL" dirty="0"/>
              <a:t> ר' </a:t>
            </a:r>
            <a:r>
              <a:rPr lang="he-IL" dirty="0" err="1"/>
              <a:t>חייא</a:t>
            </a:r>
            <a:r>
              <a:rPr lang="he-IL" dirty="0"/>
              <a:t> בר אבין: כולם מתו מיתה רעה. מאי היא? </a:t>
            </a:r>
            <a:r>
              <a:rPr lang="he-IL" dirty="0" err="1"/>
              <a:t>א"ר</a:t>
            </a:r>
            <a:r>
              <a:rPr lang="he-IL" dirty="0"/>
              <a:t> נחמן: אסכרה.</a:t>
            </a:r>
            <a:endParaRPr lang="en-US" dirty="0"/>
          </a:p>
        </p:txBody>
      </p:sp>
    </p:spTree>
    <p:extLst>
      <p:ext uri="{BB962C8B-B14F-4D97-AF65-F5344CB8AC3E}">
        <p14:creationId xmlns:p14="http://schemas.microsoft.com/office/powerpoint/2010/main" val="3376795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5D80-24AE-4A9C-A527-B1373ACB20B5}"/>
              </a:ext>
            </a:extLst>
          </p:cNvPr>
          <p:cNvSpPr>
            <a:spLocks noGrp="1"/>
          </p:cNvSpPr>
          <p:nvPr>
            <p:ph type="title"/>
          </p:nvPr>
        </p:nvSpPr>
        <p:spPr/>
        <p:txBody>
          <a:bodyPr/>
          <a:lstStyle/>
          <a:p>
            <a:r>
              <a:rPr lang="en-US" dirty="0">
                <a:hlinkClick r:id="rId2"/>
              </a:rPr>
              <a:t>Were Rabbi </a:t>
            </a:r>
            <a:r>
              <a:rPr lang="en-US" dirty="0" err="1">
                <a:hlinkClick r:id="rId2"/>
              </a:rPr>
              <a:t>Akiva’s</a:t>
            </a:r>
            <a:r>
              <a:rPr lang="en-US" dirty="0">
                <a:hlinkClick r:id="rId2"/>
              </a:rPr>
              <a:t> Students Part of Revolt?</a:t>
            </a:r>
            <a:endParaRPr lang="en-US" dirty="0"/>
          </a:p>
        </p:txBody>
      </p:sp>
      <p:sp>
        <p:nvSpPr>
          <p:cNvPr id="3" name="Content Placeholder 2">
            <a:extLst>
              <a:ext uri="{FF2B5EF4-FFF2-40B4-BE49-F238E27FC236}">
                <a16:creationId xmlns:a16="http://schemas.microsoft.com/office/drawing/2014/main" id="{B513E9AB-9397-475C-9085-EEF82401C7EF}"/>
              </a:ext>
            </a:extLst>
          </p:cNvPr>
          <p:cNvSpPr>
            <a:spLocks noGrp="1"/>
          </p:cNvSpPr>
          <p:nvPr>
            <p:ph sz="half" idx="1"/>
          </p:nvPr>
        </p:nvSpPr>
        <p:spPr>
          <a:xfrm>
            <a:off x="838200" y="1825624"/>
            <a:ext cx="3669632" cy="4863933"/>
          </a:xfrm>
        </p:spPr>
        <p:txBody>
          <a:bodyPr>
            <a:normAutofit fontScale="92500" lnSpcReduction="20000"/>
          </a:bodyPr>
          <a:lstStyle/>
          <a:p>
            <a:r>
              <a:rPr lang="en-US" dirty="0"/>
              <a:t>Idea first put forth by Rabbi Nachman </a:t>
            </a:r>
            <a:r>
              <a:rPr lang="en-US" dirty="0" err="1"/>
              <a:t>Krochmal</a:t>
            </a:r>
            <a:r>
              <a:rPr lang="en-US" dirty="0"/>
              <a:t> in 1851</a:t>
            </a:r>
          </a:p>
          <a:p>
            <a:pPr lvl="1"/>
            <a:r>
              <a:rPr lang="en-US" dirty="0"/>
              <a:t>Rabbi Akiva supported the revolt, thousands of his students died, so must be they were part of revolt</a:t>
            </a:r>
          </a:p>
          <a:p>
            <a:endParaRPr lang="en-US" dirty="0"/>
          </a:p>
        </p:txBody>
      </p:sp>
      <p:sp>
        <p:nvSpPr>
          <p:cNvPr id="4" name="Content Placeholder 3">
            <a:extLst>
              <a:ext uri="{FF2B5EF4-FFF2-40B4-BE49-F238E27FC236}">
                <a16:creationId xmlns:a16="http://schemas.microsoft.com/office/drawing/2014/main" id="{8319A4D0-4311-4F0A-9881-407CE7387EAA}"/>
              </a:ext>
            </a:extLst>
          </p:cNvPr>
          <p:cNvSpPr>
            <a:spLocks noGrp="1"/>
          </p:cNvSpPr>
          <p:nvPr>
            <p:ph sz="half" idx="2"/>
          </p:nvPr>
        </p:nvSpPr>
        <p:spPr>
          <a:xfrm>
            <a:off x="5245768" y="1825625"/>
            <a:ext cx="6108032" cy="4351338"/>
          </a:xfrm>
        </p:spPr>
        <p:txBody>
          <a:bodyPr>
            <a:normAutofit fontScale="92500" lnSpcReduction="20000"/>
          </a:bodyPr>
          <a:lstStyle/>
          <a:p>
            <a:r>
              <a:rPr lang="en-US" dirty="0"/>
              <a:t>Rabbi </a:t>
            </a:r>
            <a:r>
              <a:rPr lang="en-US" dirty="0" err="1"/>
              <a:t>Shrira</a:t>
            </a:r>
            <a:r>
              <a:rPr lang="en-US" dirty="0"/>
              <a:t> Gaon uses term </a:t>
            </a:r>
            <a:r>
              <a:rPr lang="he-IL" dirty="0" err="1"/>
              <a:t>שמדא</a:t>
            </a:r>
            <a:r>
              <a:rPr lang="en-US" dirty="0"/>
              <a:t> in stead of </a:t>
            </a:r>
            <a:r>
              <a:rPr lang="he-IL" dirty="0" err="1"/>
              <a:t>אסכרא</a:t>
            </a:r>
            <a:endParaRPr lang="en-US" dirty="0"/>
          </a:p>
          <a:p>
            <a:pPr lvl="1"/>
            <a:r>
              <a:rPr lang="en-US" dirty="0"/>
              <a:t>Can be time of duress</a:t>
            </a:r>
          </a:p>
          <a:p>
            <a:pPr lvl="1"/>
            <a:r>
              <a:rPr lang="en-US" dirty="0"/>
              <a:t>R’ </a:t>
            </a:r>
            <a:r>
              <a:rPr lang="en-US" dirty="0" err="1"/>
              <a:t>Zayni</a:t>
            </a:r>
            <a:r>
              <a:rPr lang="en-US" dirty="0"/>
              <a:t> – death by strangulation by Romans in </a:t>
            </a:r>
            <a:r>
              <a:rPr lang="en-US" dirty="0" err="1"/>
              <a:t>Gezeirat</a:t>
            </a:r>
            <a:r>
              <a:rPr lang="en-US" dirty="0"/>
              <a:t> </a:t>
            </a:r>
            <a:r>
              <a:rPr lang="en-US" dirty="0" err="1"/>
              <a:t>Shmad</a:t>
            </a:r>
            <a:r>
              <a:rPr lang="en-US" dirty="0"/>
              <a:t> </a:t>
            </a:r>
          </a:p>
          <a:p>
            <a:pPr lvl="1"/>
            <a:r>
              <a:rPr lang="en-US" dirty="0"/>
              <a:t>R’ Mordechai Cohen – Askar means soldier in Turkish, so they died by Roman soldiers</a:t>
            </a:r>
          </a:p>
          <a:p>
            <a:pPr lvl="1"/>
            <a:r>
              <a:rPr lang="en-US" dirty="0"/>
              <a:t>R’ Shlomo Yehuda </a:t>
            </a:r>
            <a:r>
              <a:rPr lang="en-US" dirty="0" err="1"/>
              <a:t>Rappapoort</a:t>
            </a:r>
            <a:r>
              <a:rPr lang="en-US" dirty="0"/>
              <a:t> (1790-1867) as meaning death by sword (Turkish </a:t>
            </a:r>
            <a:r>
              <a:rPr lang="en-US" i="1" dirty="0"/>
              <a:t>Askar</a:t>
            </a:r>
            <a:r>
              <a:rPr lang="en-US" dirty="0"/>
              <a:t>) </a:t>
            </a:r>
          </a:p>
          <a:p>
            <a:pPr lvl="1"/>
            <a:r>
              <a:rPr lang="en-US" dirty="0"/>
              <a:t>Death similar </a:t>
            </a:r>
          </a:p>
          <a:p>
            <a:pPr lvl="1"/>
            <a:r>
              <a:rPr lang="en-US" dirty="0" err="1"/>
              <a:t>Yalkut</a:t>
            </a:r>
            <a:r>
              <a:rPr lang="en-US" dirty="0"/>
              <a:t> </a:t>
            </a:r>
            <a:r>
              <a:rPr lang="en-US" dirty="0" err="1"/>
              <a:t>Shimoni</a:t>
            </a:r>
            <a:r>
              <a:rPr lang="en-US" dirty="0"/>
              <a:t> - Rabbi </a:t>
            </a:r>
            <a:r>
              <a:rPr lang="en-US" dirty="0" err="1"/>
              <a:t>Dustaei</a:t>
            </a:r>
            <a:r>
              <a:rPr lang="en-US" dirty="0"/>
              <a:t>: they died from </a:t>
            </a:r>
            <a:r>
              <a:rPr lang="en-US" dirty="0" err="1"/>
              <a:t>Karet</a:t>
            </a:r>
            <a:endParaRPr lang="en-US" dirty="0"/>
          </a:p>
          <a:p>
            <a:r>
              <a:rPr lang="en-US" dirty="0"/>
              <a:t>Not honoring one another can happen easily in war that leads to internal strife </a:t>
            </a:r>
          </a:p>
        </p:txBody>
      </p:sp>
    </p:spTree>
    <p:extLst>
      <p:ext uri="{BB962C8B-B14F-4D97-AF65-F5344CB8AC3E}">
        <p14:creationId xmlns:p14="http://schemas.microsoft.com/office/powerpoint/2010/main" val="234782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0072-58E2-4137-A4C9-694F79F7EC2B}"/>
              </a:ext>
            </a:extLst>
          </p:cNvPr>
          <p:cNvSpPr>
            <a:spLocks noGrp="1"/>
          </p:cNvSpPr>
          <p:nvPr>
            <p:ph type="title"/>
          </p:nvPr>
        </p:nvSpPr>
        <p:spPr/>
        <p:txBody>
          <a:bodyPr/>
          <a:lstStyle/>
          <a:p>
            <a:r>
              <a:rPr lang="en-US" dirty="0"/>
              <a:t>Why they weren’t</a:t>
            </a:r>
          </a:p>
        </p:txBody>
      </p:sp>
      <p:sp>
        <p:nvSpPr>
          <p:cNvPr id="3" name="Content Placeholder 2">
            <a:extLst>
              <a:ext uri="{FF2B5EF4-FFF2-40B4-BE49-F238E27FC236}">
                <a16:creationId xmlns:a16="http://schemas.microsoft.com/office/drawing/2014/main" id="{34899014-1F59-42EA-B3CF-849E5BEF4500}"/>
              </a:ext>
            </a:extLst>
          </p:cNvPr>
          <p:cNvSpPr>
            <a:spLocks noGrp="1"/>
          </p:cNvSpPr>
          <p:nvPr>
            <p:ph sz="half" idx="1"/>
          </p:nvPr>
        </p:nvSpPr>
        <p:spPr/>
        <p:txBody>
          <a:bodyPr>
            <a:normAutofit lnSpcReduction="10000"/>
          </a:bodyPr>
          <a:lstStyle/>
          <a:p>
            <a:r>
              <a:rPr lang="en-US" dirty="0"/>
              <a:t>Rabbi Yitzchak Isaac </a:t>
            </a:r>
            <a:r>
              <a:rPr lang="en-US" dirty="0" err="1"/>
              <a:t>HaLevi</a:t>
            </a:r>
            <a:r>
              <a:rPr lang="en-US" dirty="0"/>
              <a:t> (1847-1914) – R’ </a:t>
            </a:r>
            <a:r>
              <a:rPr lang="en-US" dirty="0" err="1"/>
              <a:t>Shrira</a:t>
            </a:r>
            <a:r>
              <a:rPr lang="en-US" dirty="0"/>
              <a:t> Gaon is quoting </a:t>
            </a:r>
            <a:r>
              <a:rPr lang="en-US" dirty="0" err="1"/>
              <a:t>Yevamot</a:t>
            </a:r>
            <a:r>
              <a:rPr lang="en-US" dirty="0"/>
              <a:t> and translating it to easier word – </a:t>
            </a:r>
          </a:p>
          <a:p>
            <a:pPr lvl="1"/>
            <a:r>
              <a:rPr lang="en-US" dirty="0"/>
              <a:t>but the words </a:t>
            </a:r>
            <a:r>
              <a:rPr lang="en-US" dirty="0" err="1"/>
              <a:t>Yevamot</a:t>
            </a:r>
            <a:r>
              <a:rPr lang="en-US" dirty="0"/>
              <a:t> aren’t in the original manuscript, they were added by printer</a:t>
            </a:r>
          </a:p>
          <a:p>
            <a:r>
              <a:rPr lang="he-IL" dirty="0" err="1"/>
              <a:t>שמדא</a:t>
            </a:r>
            <a:r>
              <a:rPr lang="en-US" dirty="0"/>
              <a:t> is R’ </a:t>
            </a:r>
            <a:r>
              <a:rPr lang="en-US" dirty="0" err="1"/>
              <a:t>Shrira</a:t>
            </a:r>
            <a:r>
              <a:rPr lang="en-US" dirty="0"/>
              <a:t> Gaon’s writings normally means a general decree against learning Torah similar to what lead to Rabbi </a:t>
            </a:r>
            <a:r>
              <a:rPr lang="en-US" dirty="0" err="1"/>
              <a:t>Akiva’s</a:t>
            </a:r>
            <a:r>
              <a:rPr lang="en-US" dirty="0"/>
              <a:t> death</a:t>
            </a:r>
          </a:p>
        </p:txBody>
      </p:sp>
      <p:sp>
        <p:nvSpPr>
          <p:cNvPr id="4" name="Content Placeholder 3">
            <a:extLst>
              <a:ext uri="{FF2B5EF4-FFF2-40B4-BE49-F238E27FC236}">
                <a16:creationId xmlns:a16="http://schemas.microsoft.com/office/drawing/2014/main" id="{3F75885A-7D81-4270-9BB6-7A5CB151D785}"/>
              </a:ext>
            </a:extLst>
          </p:cNvPr>
          <p:cNvSpPr>
            <a:spLocks noGrp="1"/>
          </p:cNvSpPr>
          <p:nvPr>
            <p:ph sz="half" idx="2"/>
          </p:nvPr>
        </p:nvSpPr>
        <p:spPr/>
        <p:txBody>
          <a:bodyPr>
            <a:normAutofit lnSpcReduction="10000"/>
          </a:bodyPr>
          <a:lstStyle/>
          <a:p>
            <a:endParaRPr lang="en-US" dirty="0"/>
          </a:p>
        </p:txBody>
      </p:sp>
    </p:spTree>
    <p:extLst>
      <p:ext uri="{BB962C8B-B14F-4D97-AF65-F5344CB8AC3E}">
        <p14:creationId xmlns:p14="http://schemas.microsoft.com/office/powerpoint/2010/main" val="215553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A35C8-C314-4991-BC37-874DE7C650EA}"/>
              </a:ext>
            </a:extLst>
          </p:cNvPr>
          <p:cNvSpPr>
            <a:spLocks noGrp="1"/>
          </p:cNvSpPr>
          <p:nvPr>
            <p:ph type="title"/>
          </p:nvPr>
        </p:nvSpPr>
        <p:spPr/>
        <p:txBody>
          <a:bodyPr/>
          <a:lstStyle/>
          <a:p>
            <a:r>
              <a:rPr lang="en-US" dirty="0"/>
              <a:t>Text of </a:t>
            </a:r>
            <a:r>
              <a:rPr lang="en-US" dirty="0" err="1"/>
              <a:t>Rav</a:t>
            </a:r>
            <a:r>
              <a:rPr lang="en-US" dirty="0"/>
              <a:t> </a:t>
            </a:r>
            <a:r>
              <a:rPr lang="en-US" dirty="0" err="1"/>
              <a:t>Shrira</a:t>
            </a:r>
            <a:r>
              <a:rPr lang="en-US" dirty="0"/>
              <a:t> Gaon’s Letter</a:t>
            </a:r>
          </a:p>
        </p:txBody>
      </p:sp>
      <p:sp>
        <p:nvSpPr>
          <p:cNvPr id="5" name="Text Placeholder 4">
            <a:extLst>
              <a:ext uri="{FF2B5EF4-FFF2-40B4-BE49-F238E27FC236}">
                <a16:creationId xmlns:a16="http://schemas.microsoft.com/office/drawing/2014/main" id="{4F3D876D-1F7E-473C-B77F-BD34F4DDCA84}"/>
              </a:ext>
            </a:extLst>
          </p:cNvPr>
          <p:cNvSpPr>
            <a:spLocks noGrp="1"/>
          </p:cNvSpPr>
          <p:nvPr>
            <p:ph type="body" idx="1"/>
          </p:nvPr>
        </p:nvSpPr>
        <p:spPr/>
        <p:txBody>
          <a:bodyPr/>
          <a:lstStyle/>
          <a:p>
            <a:r>
              <a:rPr lang="en-US" dirty="0"/>
              <a:t>Spanish </a:t>
            </a:r>
            <a:r>
              <a:rPr lang="en-US" dirty="0" err="1"/>
              <a:t>Nusach</a:t>
            </a:r>
            <a:endParaRPr lang="en-US" dirty="0"/>
          </a:p>
        </p:txBody>
      </p:sp>
      <p:sp>
        <p:nvSpPr>
          <p:cNvPr id="6" name="Content Placeholder 5">
            <a:extLst>
              <a:ext uri="{FF2B5EF4-FFF2-40B4-BE49-F238E27FC236}">
                <a16:creationId xmlns:a16="http://schemas.microsoft.com/office/drawing/2014/main" id="{E7809316-7FD3-4301-9CCB-891C10C381AC}"/>
              </a:ext>
            </a:extLst>
          </p:cNvPr>
          <p:cNvSpPr>
            <a:spLocks noGrp="1"/>
          </p:cNvSpPr>
          <p:nvPr>
            <p:ph sz="half" idx="2"/>
          </p:nvPr>
        </p:nvSpPr>
        <p:spPr/>
        <p:txBody>
          <a:bodyPr>
            <a:normAutofit lnSpcReduction="10000"/>
          </a:bodyPr>
          <a:lstStyle/>
          <a:p>
            <a:pPr marL="0" indent="0" algn="just" rtl="1">
              <a:buNone/>
            </a:pPr>
            <a:r>
              <a:rPr lang="he-IL" dirty="0"/>
              <a:t>והעמיד רבי עקיבא תלמידים הרבה, </a:t>
            </a:r>
            <a:r>
              <a:rPr lang="he-IL" dirty="0" err="1"/>
              <a:t>והוה</a:t>
            </a:r>
            <a:r>
              <a:rPr lang="he-IL" dirty="0"/>
              <a:t> </a:t>
            </a:r>
            <a:r>
              <a:rPr lang="he-IL" dirty="0" err="1"/>
              <a:t>שמדא</a:t>
            </a:r>
            <a:r>
              <a:rPr lang="he-IL" dirty="0"/>
              <a:t> </a:t>
            </a:r>
            <a:r>
              <a:rPr lang="he-IL" dirty="0" err="1"/>
              <a:t>דישראל</a:t>
            </a:r>
            <a:r>
              <a:rPr lang="he-IL" dirty="0"/>
              <a:t> על התלמידים ה של ר"ע, </a:t>
            </a:r>
            <a:r>
              <a:rPr lang="he-IL" dirty="0" err="1"/>
              <a:t>והוה</a:t>
            </a:r>
            <a:r>
              <a:rPr lang="he-IL" dirty="0"/>
              <a:t> סמכא </a:t>
            </a:r>
            <a:r>
              <a:rPr lang="he-IL" dirty="0" err="1"/>
              <a:t>דישראל</a:t>
            </a:r>
            <a:r>
              <a:rPr lang="he-IL" dirty="0"/>
              <a:t> על התלמידים השניים דרבי עקיבא, </a:t>
            </a:r>
            <a:r>
              <a:rPr lang="he-IL" dirty="0" err="1"/>
              <a:t>דאמור</a:t>
            </a:r>
            <a:r>
              <a:rPr lang="he-IL" dirty="0"/>
              <a:t> רבנן שני עשר אלף זוגות תלמידים היו </a:t>
            </a:r>
            <a:r>
              <a:rPr lang="he-IL" dirty="0" err="1"/>
              <a:t>לר"ע</a:t>
            </a:r>
            <a:r>
              <a:rPr lang="he-IL" dirty="0"/>
              <a:t> מגבת ועד </a:t>
            </a:r>
            <a:r>
              <a:rPr lang="he-IL" dirty="0" err="1"/>
              <a:t>אנטיפטרס</a:t>
            </a:r>
            <a:r>
              <a:rPr lang="he-IL" dirty="0"/>
              <a:t>, וכלם מתו מפסח ועד </a:t>
            </a:r>
            <a:r>
              <a:rPr lang="he-IL" dirty="0" err="1"/>
              <a:t>עצרת,והיה</a:t>
            </a:r>
            <a:r>
              <a:rPr lang="he-IL" dirty="0"/>
              <a:t> העולם שמם עד שבאו אצל רבותינו שבדרום ושנאה להם... והם העמידוה באותה שעה</a:t>
            </a:r>
            <a:endParaRPr lang="en-US" dirty="0"/>
          </a:p>
          <a:p>
            <a:pPr marL="0" indent="0">
              <a:buNone/>
            </a:pPr>
            <a:endParaRPr lang="en-US" dirty="0"/>
          </a:p>
        </p:txBody>
      </p:sp>
      <p:sp>
        <p:nvSpPr>
          <p:cNvPr id="7" name="Text Placeholder 6">
            <a:extLst>
              <a:ext uri="{FF2B5EF4-FFF2-40B4-BE49-F238E27FC236}">
                <a16:creationId xmlns:a16="http://schemas.microsoft.com/office/drawing/2014/main" id="{F9ADCBE2-8662-4874-8EB2-734B561A3A3B}"/>
              </a:ext>
            </a:extLst>
          </p:cNvPr>
          <p:cNvSpPr>
            <a:spLocks noGrp="1"/>
          </p:cNvSpPr>
          <p:nvPr>
            <p:ph type="body" sz="quarter" idx="3"/>
          </p:nvPr>
        </p:nvSpPr>
        <p:spPr/>
        <p:txBody>
          <a:bodyPr/>
          <a:lstStyle/>
          <a:p>
            <a:r>
              <a:rPr lang="en-US" dirty="0"/>
              <a:t>French </a:t>
            </a:r>
            <a:r>
              <a:rPr lang="en-US" dirty="0" err="1"/>
              <a:t>Nusach</a:t>
            </a:r>
            <a:endParaRPr lang="en-US" dirty="0"/>
          </a:p>
        </p:txBody>
      </p:sp>
      <p:sp>
        <p:nvSpPr>
          <p:cNvPr id="4" name="Content Placeholder 3">
            <a:extLst>
              <a:ext uri="{FF2B5EF4-FFF2-40B4-BE49-F238E27FC236}">
                <a16:creationId xmlns:a16="http://schemas.microsoft.com/office/drawing/2014/main" id="{E1C82ED2-41D4-4797-9DAC-1BF7B7F2C124}"/>
              </a:ext>
            </a:extLst>
          </p:cNvPr>
          <p:cNvSpPr>
            <a:spLocks noGrp="1"/>
          </p:cNvSpPr>
          <p:nvPr>
            <p:ph sz="quarter" idx="4"/>
          </p:nvPr>
        </p:nvSpPr>
        <p:spPr/>
        <p:txBody>
          <a:bodyPr>
            <a:normAutofit lnSpcReduction="10000"/>
          </a:bodyPr>
          <a:lstStyle/>
          <a:p>
            <a:pPr marL="0" indent="0" algn="just" rtl="1">
              <a:buNone/>
            </a:pPr>
            <a:r>
              <a:rPr lang="he-IL" dirty="0"/>
              <a:t>והעמיד תלמידים הרבה </a:t>
            </a:r>
            <a:r>
              <a:rPr lang="he-IL" dirty="0" err="1"/>
              <a:t>והוה</a:t>
            </a:r>
            <a:r>
              <a:rPr lang="he-IL" dirty="0"/>
              <a:t> סמכא </a:t>
            </a:r>
            <a:r>
              <a:rPr lang="he-IL" dirty="0" err="1"/>
              <a:t>דישראל</a:t>
            </a:r>
            <a:r>
              <a:rPr lang="he-IL" dirty="0"/>
              <a:t> על התלמידים השניים דרבי עקיבא, </a:t>
            </a:r>
            <a:r>
              <a:rPr lang="he-IL" dirty="0" err="1"/>
              <a:t>דאמר</a:t>
            </a:r>
            <a:r>
              <a:rPr lang="he-IL" dirty="0"/>
              <a:t> רבנן שני עשר אלף זוגות תלמידים היו </a:t>
            </a:r>
            <a:r>
              <a:rPr lang="he-IL" dirty="0" err="1"/>
              <a:t>לר"ע</a:t>
            </a:r>
            <a:r>
              <a:rPr lang="he-IL" dirty="0"/>
              <a:t> מגבת ועד </a:t>
            </a:r>
            <a:r>
              <a:rPr lang="he-IL" dirty="0" err="1"/>
              <a:t>אנטיפטרס</a:t>
            </a:r>
            <a:r>
              <a:rPr lang="he-IL" dirty="0"/>
              <a:t>, וכלם מתו מן הפסח עד העצרת, שלא נהגו כבוד זה בזה</a:t>
            </a:r>
            <a:endParaRPr lang="en-US" dirty="0"/>
          </a:p>
        </p:txBody>
      </p:sp>
    </p:spTree>
    <p:extLst>
      <p:ext uri="{BB962C8B-B14F-4D97-AF65-F5344CB8AC3E}">
        <p14:creationId xmlns:p14="http://schemas.microsoft.com/office/powerpoint/2010/main" val="2868096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220A73-8074-45F9-A50C-19A79F6C09A2}"/>
              </a:ext>
            </a:extLst>
          </p:cNvPr>
          <p:cNvSpPr>
            <a:spLocks noGrp="1"/>
          </p:cNvSpPr>
          <p:nvPr>
            <p:ph type="title"/>
          </p:nvPr>
        </p:nvSpPr>
        <p:spPr/>
        <p:txBody>
          <a:bodyPr/>
          <a:lstStyle/>
          <a:p>
            <a:r>
              <a:rPr lang="en-US" dirty="0" err="1"/>
              <a:t>Rav</a:t>
            </a:r>
            <a:r>
              <a:rPr lang="en-US" dirty="0"/>
              <a:t> Hai Gaon (son of R’ </a:t>
            </a:r>
            <a:r>
              <a:rPr lang="en-US" dirty="0" err="1"/>
              <a:t>Shrira</a:t>
            </a:r>
            <a:r>
              <a:rPr lang="en-US" dirty="0"/>
              <a:t> Gaon)</a:t>
            </a:r>
          </a:p>
        </p:txBody>
      </p:sp>
      <p:sp>
        <p:nvSpPr>
          <p:cNvPr id="8" name="Content Placeholder 7">
            <a:extLst>
              <a:ext uri="{FF2B5EF4-FFF2-40B4-BE49-F238E27FC236}">
                <a16:creationId xmlns:a16="http://schemas.microsoft.com/office/drawing/2014/main" id="{76FE1D36-12D6-4801-AE8D-36BD063448EE}"/>
              </a:ext>
            </a:extLst>
          </p:cNvPr>
          <p:cNvSpPr>
            <a:spLocks noGrp="1"/>
          </p:cNvSpPr>
          <p:nvPr>
            <p:ph sz="half" idx="1"/>
          </p:nvPr>
        </p:nvSpPr>
        <p:spPr/>
        <p:txBody>
          <a:bodyPr/>
          <a:lstStyle/>
          <a:p>
            <a:pPr marL="0" indent="0">
              <a:buNone/>
            </a:pPr>
            <a:r>
              <a:rPr lang="en-US" dirty="0"/>
              <a:t>No issue of censorship at this stage, so why would he change his father’s text? </a:t>
            </a:r>
          </a:p>
        </p:txBody>
      </p:sp>
      <p:sp>
        <p:nvSpPr>
          <p:cNvPr id="9" name="Content Placeholder 8">
            <a:extLst>
              <a:ext uri="{FF2B5EF4-FFF2-40B4-BE49-F238E27FC236}">
                <a16:creationId xmlns:a16="http://schemas.microsoft.com/office/drawing/2014/main" id="{F1AF9877-6DB3-4DFE-B910-DA00D661BDC9}"/>
              </a:ext>
            </a:extLst>
          </p:cNvPr>
          <p:cNvSpPr>
            <a:spLocks noGrp="1"/>
          </p:cNvSpPr>
          <p:nvPr>
            <p:ph sz="half" idx="2"/>
          </p:nvPr>
        </p:nvSpPr>
        <p:spPr/>
        <p:txBody>
          <a:bodyPr/>
          <a:lstStyle/>
          <a:p>
            <a:pPr marL="0" indent="0" algn="r" rtl="1">
              <a:buNone/>
            </a:pPr>
            <a:r>
              <a:rPr lang="he-IL" dirty="0"/>
              <a:t>משום </a:t>
            </a:r>
            <a:r>
              <a:rPr lang="he-IL" dirty="0" err="1"/>
              <a:t>דתלמידי</a:t>
            </a:r>
            <a:r>
              <a:rPr lang="he-IL" dirty="0"/>
              <a:t> רבי עקיבא שמתו כלן באסכרה בין פסח לעצרת שלא נהגו כבוד זה לזה</a:t>
            </a:r>
            <a:endParaRPr lang="en-US" dirty="0"/>
          </a:p>
          <a:p>
            <a:pPr marL="0" indent="0" algn="l">
              <a:buNone/>
            </a:pPr>
            <a:r>
              <a:rPr lang="en-US" dirty="0"/>
              <a:t>The students of Rabbi Akiva died from </a:t>
            </a:r>
            <a:r>
              <a:rPr lang="en-US" dirty="0" err="1"/>
              <a:t>Askara</a:t>
            </a:r>
            <a:r>
              <a:rPr lang="en-US" dirty="0"/>
              <a:t> between Pesach and Shavuot for not honoring one another</a:t>
            </a:r>
          </a:p>
          <a:p>
            <a:pPr marL="0" indent="0" algn="l">
              <a:buNone/>
            </a:pPr>
            <a:r>
              <a:rPr lang="en-US" dirty="0"/>
              <a:t>(Responsa of the </a:t>
            </a:r>
            <a:r>
              <a:rPr lang="en-US" dirty="0" err="1"/>
              <a:t>Gaonim</a:t>
            </a:r>
            <a:r>
              <a:rPr lang="en-US" dirty="0"/>
              <a:t> </a:t>
            </a:r>
            <a:r>
              <a:rPr lang="en-US" dirty="0" err="1"/>
              <a:t>Sharei</a:t>
            </a:r>
            <a:r>
              <a:rPr lang="en-US" dirty="0"/>
              <a:t> Teshuva 278)</a:t>
            </a:r>
          </a:p>
        </p:txBody>
      </p:sp>
    </p:spTree>
    <p:extLst>
      <p:ext uri="{BB962C8B-B14F-4D97-AF65-F5344CB8AC3E}">
        <p14:creationId xmlns:p14="http://schemas.microsoft.com/office/powerpoint/2010/main" val="349435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012A4-8797-4AB2-973A-6878F7863077}"/>
              </a:ext>
            </a:extLst>
          </p:cNvPr>
          <p:cNvSpPr>
            <a:spLocks noGrp="1"/>
          </p:cNvSpPr>
          <p:nvPr>
            <p:ph type="title"/>
          </p:nvPr>
        </p:nvSpPr>
        <p:spPr/>
        <p:txBody>
          <a:bodyPr/>
          <a:lstStyle/>
          <a:p>
            <a:r>
              <a:rPr lang="en-US" dirty="0"/>
              <a:t>Rabbi Akiva &amp; Bar </a:t>
            </a:r>
            <a:r>
              <a:rPr lang="en-US" dirty="0" err="1"/>
              <a:t>Kochba</a:t>
            </a:r>
            <a:endParaRPr lang="en-US" dirty="0"/>
          </a:p>
        </p:txBody>
      </p:sp>
      <p:sp>
        <p:nvSpPr>
          <p:cNvPr id="3" name="Content Placeholder 2">
            <a:extLst>
              <a:ext uri="{FF2B5EF4-FFF2-40B4-BE49-F238E27FC236}">
                <a16:creationId xmlns:a16="http://schemas.microsoft.com/office/drawing/2014/main" id="{E3AF1503-5D13-4B59-AF5E-4E8C88B136D4}"/>
              </a:ext>
            </a:extLst>
          </p:cNvPr>
          <p:cNvSpPr>
            <a:spLocks noGrp="1"/>
          </p:cNvSpPr>
          <p:nvPr>
            <p:ph idx="1"/>
          </p:nvPr>
        </p:nvSpPr>
        <p:spPr/>
        <p:txBody>
          <a:bodyPr/>
          <a:lstStyle/>
          <a:p>
            <a:r>
              <a:rPr lang="en-US" dirty="0"/>
              <a:t>Who was Bar </a:t>
            </a:r>
            <a:r>
              <a:rPr lang="en-US" dirty="0" err="1"/>
              <a:t>Kochba</a:t>
            </a:r>
            <a:r>
              <a:rPr lang="en-US" dirty="0"/>
              <a:t>?</a:t>
            </a:r>
          </a:p>
          <a:p>
            <a:r>
              <a:rPr lang="en-US" dirty="0"/>
              <a:t>Why did Rabbi Akiva support Bar </a:t>
            </a:r>
            <a:r>
              <a:rPr lang="en-US" dirty="0" err="1"/>
              <a:t>Kochba</a:t>
            </a:r>
            <a:r>
              <a:rPr lang="en-US" dirty="0"/>
              <a:t> and his army?</a:t>
            </a:r>
          </a:p>
          <a:p>
            <a:r>
              <a:rPr lang="en-US" dirty="0"/>
              <a:t>Did Rabbi </a:t>
            </a:r>
            <a:r>
              <a:rPr lang="en-US" dirty="0" err="1"/>
              <a:t>Akiva’s</a:t>
            </a:r>
            <a:r>
              <a:rPr lang="en-US" dirty="0"/>
              <a:t> students die as part of the failed rebellion?</a:t>
            </a:r>
          </a:p>
          <a:p>
            <a:r>
              <a:rPr lang="en-US" dirty="0"/>
              <a:t>What happened to Rabbi Akiva after the rebellion?</a:t>
            </a:r>
          </a:p>
        </p:txBody>
      </p:sp>
    </p:spTree>
    <p:extLst>
      <p:ext uri="{BB962C8B-B14F-4D97-AF65-F5344CB8AC3E}">
        <p14:creationId xmlns:p14="http://schemas.microsoft.com/office/powerpoint/2010/main" val="201287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C23F5-3F98-4AF3-8925-BA1130BF3FD0}"/>
              </a:ext>
            </a:extLst>
          </p:cNvPr>
          <p:cNvSpPr>
            <a:spLocks noGrp="1"/>
          </p:cNvSpPr>
          <p:nvPr>
            <p:ph type="title"/>
          </p:nvPr>
        </p:nvSpPr>
        <p:spPr/>
        <p:txBody>
          <a:bodyPr/>
          <a:lstStyle/>
          <a:p>
            <a:r>
              <a:rPr lang="en-US" dirty="0"/>
              <a:t>Other Proofs?</a:t>
            </a:r>
          </a:p>
        </p:txBody>
      </p:sp>
      <p:sp>
        <p:nvSpPr>
          <p:cNvPr id="3" name="Content Placeholder 2">
            <a:extLst>
              <a:ext uri="{FF2B5EF4-FFF2-40B4-BE49-F238E27FC236}">
                <a16:creationId xmlns:a16="http://schemas.microsoft.com/office/drawing/2014/main" id="{F239E6FC-A54D-4F4D-A9F6-CE898E9486CB}"/>
              </a:ext>
            </a:extLst>
          </p:cNvPr>
          <p:cNvSpPr>
            <a:spLocks noGrp="1"/>
          </p:cNvSpPr>
          <p:nvPr>
            <p:ph sz="half" idx="1"/>
          </p:nvPr>
        </p:nvSpPr>
        <p:spPr/>
        <p:txBody>
          <a:bodyPr>
            <a:normAutofit lnSpcReduction="10000"/>
          </a:bodyPr>
          <a:lstStyle/>
          <a:p>
            <a:r>
              <a:rPr lang="en-US" dirty="0"/>
              <a:t>R’ Mordechai Cohen – 24,000 is too many, must be exaggeration or real number was 300 like version in Midrash </a:t>
            </a:r>
            <a:r>
              <a:rPr lang="en-US" dirty="0" err="1"/>
              <a:t>Tanchuma</a:t>
            </a:r>
            <a:endParaRPr lang="en-US" dirty="0"/>
          </a:p>
          <a:p>
            <a:pPr lvl="1"/>
            <a:r>
              <a:rPr lang="en-US" dirty="0"/>
              <a:t>BUT We see 24,000 in </a:t>
            </a:r>
            <a:r>
              <a:rPr lang="en-US" dirty="0" err="1"/>
              <a:t>Ketubot</a:t>
            </a:r>
            <a:r>
              <a:rPr lang="en-US" dirty="0"/>
              <a:t> 62b too</a:t>
            </a:r>
          </a:p>
          <a:p>
            <a:r>
              <a:rPr lang="en-US" dirty="0"/>
              <a:t>Use of word </a:t>
            </a:r>
            <a:r>
              <a:rPr lang="he-IL" dirty="0" err="1"/>
              <a:t>זוגים</a:t>
            </a:r>
            <a:r>
              <a:rPr lang="en-US" dirty="0"/>
              <a:t> pairs hints towards partners in battle</a:t>
            </a:r>
          </a:p>
          <a:p>
            <a:pPr lvl="1"/>
            <a:r>
              <a:rPr lang="en-US" dirty="0"/>
              <a:t>OR -pairs are foil to not honoring even their Zug, Pair, chavruta </a:t>
            </a:r>
          </a:p>
        </p:txBody>
      </p:sp>
      <p:sp>
        <p:nvSpPr>
          <p:cNvPr id="4" name="Content Placeholder 3">
            <a:extLst>
              <a:ext uri="{FF2B5EF4-FFF2-40B4-BE49-F238E27FC236}">
                <a16:creationId xmlns:a16="http://schemas.microsoft.com/office/drawing/2014/main" id="{8E81EC73-4437-47CC-8349-5DA1AB007561}"/>
              </a:ext>
            </a:extLst>
          </p:cNvPr>
          <p:cNvSpPr>
            <a:spLocks noGrp="1"/>
          </p:cNvSpPr>
          <p:nvPr>
            <p:ph sz="half" idx="2"/>
          </p:nvPr>
        </p:nvSpPr>
        <p:spPr>
          <a:xfrm>
            <a:off x="6172199" y="1825625"/>
            <a:ext cx="5602705" cy="4351338"/>
          </a:xfrm>
        </p:spPr>
        <p:txBody>
          <a:bodyPr>
            <a:normAutofit lnSpcReduction="10000"/>
          </a:bodyPr>
          <a:lstStyle/>
          <a:p>
            <a:r>
              <a:rPr lang="en-US" dirty="0"/>
              <a:t>Between </a:t>
            </a:r>
            <a:r>
              <a:rPr lang="en-US" dirty="0" err="1"/>
              <a:t>Gevet</a:t>
            </a:r>
            <a:r>
              <a:rPr lang="en-US" dirty="0"/>
              <a:t> and </a:t>
            </a:r>
            <a:r>
              <a:rPr lang="en-US" dirty="0" err="1"/>
              <a:t>Antipres</a:t>
            </a:r>
            <a:r>
              <a:rPr lang="en-US" dirty="0"/>
              <a:t> – means where the revolt was</a:t>
            </a:r>
          </a:p>
          <a:p>
            <a:pPr lvl="1"/>
            <a:r>
              <a:rPr lang="en-US" dirty="0"/>
              <a:t>OR the breadth of RA’s Student </a:t>
            </a:r>
          </a:p>
          <a:p>
            <a:r>
              <a:rPr lang="en-US" dirty="0"/>
              <a:t>Not honoring one another isn’t enough for 24,000 to die, hinting at infighting and lost battles</a:t>
            </a:r>
          </a:p>
          <a:p>
            <a:pPr lvl="1"/>
            <a:r>
              <a:rPr lang="en-US" dirty="0"/>
              <a:t>BUT it is as seen elsewhere in </a:t>
            </a:r>
            <a:r>
              <a:rPr lang="en-US" dirty="0" err="1"/>
              <a:t>Gemara</a:t>
            </a:r>
            <a:endParaRPr lang="en-US" dirty="0"/>
          </a:p>
          <a:p>
            <a:r>
              <a:rPr lang="en-US" dirty="0"/>
              <a:t>“World destroyed”?!? Must be rebellion as there were other Sages</a:t>
            </a:r>
          </a:p>
          <a:p>
            <a:pPr lvl="1"/>
            <a:r>
              <a:rPr lang="en-US" dirty="0"/>
              <a:t>BUT point is Rabbi </a:t>
            </a:r>
            <a:r>
              <a:rPr lang="en-US" dirty="0" err="1"/>
              <a:t>Akiva’s</a:t>
            </a:r>
            <a:r>
              <a:rPr lang="en-US" dirty="0"/>
              <a:t> had NEW students  </a:t>
            </a:r>
          </a:p>
        </p:txBody>
      </p:sp>
    </p:spTree>
    <p:extLst>
      <p:ext uri="{BB962C8B-B14F-4D97-AF65-F5344CB8AC3E}">
        <p14:creationId xmlns:p14="http://schemas.microsoft.com/office/powerpoint/2010/main" val="202194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9BC51-5612-4702-BDE7-786E509C87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D4506A-25B5-4CEB-B0A7-A49F78F4CDE8}"/>
              </a:ext>
            </a:extLst>
          </p:cNvPr>
          <p:cNvSpPr>
            <a:spLocks noGrp="1"/>
          </p:cNvSpPr>
          <p:nvPr>
            <p:ph sz="half" idx="1"/>
          </p:nvPr>
        </p:nvSpPr>
        <p:spPr/>
        <p:txBody>
          <a:bodyPr>
            <a:normAutofit lnSpcReduction="10000"/>
          </a:bodyPr>
          <a:lstStyle/>
          <a:p>
            <a:r>
              <a:rPr lang="en-US" dirty="0"/>
              <a:t>How come only Rabbi </a:t>
            </a:r>
            <a:r>
              <a:rPr lang="en-US" dirty="0" err="1"/>
              <a:t>Akiva’s</a:t>
            </a:r>
            <a:r>
              <a:rPr lang="en-US" dirty="0"/>
              <a:t> students died in the plague?</a:t>
            </a:r>
          </a:p>
          <a:p>
            <a:pPr lvl="1"/>
            <a:r>
              <a:rPr lang="en-US" dirty="0"/>
              <a:t>OR it is divine punishment as seen</a:t>
            </a:r>
          </a:p>
          <a:p>
            <a:r>
              <a:rPr lang="en-US" dirty="0"/>
              <a:t>“Died a bad death”? All death is bad – must be in battle</a:t>
            </a:r>
          </a:p>
          <a:p>
            <a:pPr lvl="1"/>
            <a:r>
              <a:rPr lang="en-US" dirty="0"/>
              <a:t>OR Particularly painful death of </a:t>
            </a:r>
            <a:r>
              <a:rPr lang="en-US" dirty="0" err="1"/>
              <a:t>Diptheria</a:t>
            </a:r>
            <a:endParaRPr lang="en-US" dirty="0"/>
          </a:p>
          <a:p>
            <a:r>
              <a:rPr lang="en-US" dirty="0"/>
              <a:t>Why do we mourn for student and not RA himself?</a:t>
            </a:r>
          </a:p>
          <a:p>
            <a:pPr lvl="1"/>
            <a:r>
              <a:rPr lang="en-US" dirty="0"/>
              <a:t>OR that’s the point of </a:t>
            </a:r>
            <a:r>
              <a:rPr lang="en-US" dirty="0" err="1"/>
              <a:t>gemara</a:t>
            </a:r>
            <a:r>
              <a:rPr lang="en-US" dirty="0"/>
              <a:t> to teach us a lesson</a:t>
            </a:r>
          </a:p>
        </p:txBody>
      </p:sp>
      <p:sp>
        <p:nvSpPr>
          <p:cNvPr id="4" name="Content Placeholder 3">
            <a:extLst>
              <a:ext uri="{FF2B5EF4-FFF2-40B4-BE49-F238E27FC236}">
                <a16:creationId xmlns:a16="http://schemas.microsoft.com/office/drawing/2014/main" id="{495BEB78-1957-4499-93AC-02E6C811510A}"/>
              </a:ext>
            </a:extLst>
          </p:cNvPr>
          <p:cNvSpPr>
            <a:spLocks noGrp="1"/>
          </p:cNvSpPr>
          <p:nvPr>
            <p:ph sz="half" idx="2"/>
          </p:nvPr>
        </p:nvSpPr>
        <p:spPr/>
        <p:txBody>
          <a:bodyPr>
            <a:normAutofit lnSpcReduction="10000"/>
          </a:bodyPr>
          <a:lstStyle/>
          <a:p>
            <a:r>
              <a:rPr lang="en-US" dirty="0" err="1"/>
              <a:t>Askara</a:t>
            </a:r>
            <a:r>
              <a:rPr lang="en-US" dirty="0"/>
              <a:t> must be a code word for not fighting united in battle</a:t>
            </a:r>
          </a:p>
          <a:p>
            <a:pPr lvl="1"/>
            <a:r>
              <a:rPr lang="en-US" dirty="0"/>
              <a:t>BUT Shabbat 33a lists </a:t>
            </a:r>
            <a:r>
              <a:rPr lang="en-US" dirty="0" err="1"/>
              <a:t>Askara</a:t>
            </a:r>
            <a:r>
              <a:rPr lang="en-US" dirty="0"/>
              <a:t>  as punishment for Lashon Hara</a:t>
            </a:r>
          </a:p>
          <a:p>
            <a:r>
              <a:rPr lang="en-US" dirty="0" err="1"/>
              <a:t>Shibolei</a:t>
            </a:r>
            <a:r>
              <a:rPr lang="en-US" dirty="0"/>
              <a:t> </a:t>
            </a:r>
            <a:r>
              <a:rPr lang="en-US" dirty="0" err="1"/>
              <a:t>HaLeket</a:t>
            </a:r>
            <a:r>
              <a:rPr lang="en-US" dirty="0"/>
              <a:t> quotes practice of women not to work at night during Sefira because that’s when they buried the students – Must be coverup for women or student involved in revolt</a:t>
            </a:r>
          </a:p>
          <a:p>
            <a:pPr lvl="1"/>
            <a:r>
              <a:rPr lang="en-US" dirty="0"/>
              <a:t>OR as </a:t>
            </a:r>
            <a:r>
              <a:rPr lang="en-US" dirty="0" err="1"/>
              <a:t>Rav</a:t>
            </a:r>
            <a:r>
              <a:rPr lang="en-US" dirty="0"/>
              <a:t> Hai Gaon says they died just before and buried after</a:t>
            </a:r>
          </a:p>
          <a:p>
            <a:pPr lvl="1"/>
            <a:endParaRPr lang="en-US" dirty="0"/>
          </a:p>
        </p:txBody>
      </p:sp>
    </p:spTree>
    <p:extLst>
      <p:ext uri="{BB962C8B-B14F-4D97-AF65-F5344CB8AC3E}">
        <p14:creationId xmlns:p14="http://schemas.microsoft.com/office/powerpoint/2010/main" val="158114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A37D8-6ABB-41F2-A1C0-CD9E5246A2F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71BCB6-3F5B-4E93-8AAE-14DA5B0A8661}"/>
              </a:ext>
            </a:extLst>
          </p:cNvPr>
          <p:cNvSpPr>
            <a:spLocks noGrp="1"/>
          </p:cNvSpPr>
          <p:nvPr>
            <p:ph sz="half" idx="1"/>
          </p:nvPr>
        </p:nvSpPr>
        <p:spPr/>
        <p:txBody>
          <a:bodyPr/>
          <a:lstStyle/>
          <a:p>
            <a:r>
              <a:rPr lang="en-US" dirty="0" err="1"/>
              <a:t>Rav</a:t>
            </a:r>
            <a:r>
              <a:rPr lang="en-US" dirty="0"/>
              <a:t> </a:t>
            </a:r>
            <a:r>
              <a:rPr lang="en-US" dirty="0" err="1"/>
              <a:t>Neriyah</a:t>
            </a:r>
            <a:r>
              <a:rPr lang="en-US" dirty="0"/>
              <a:t> – How could they not have honored one another, doesn’t Rabbi Akiva say </a:t>
            </a:r>
            <a:r>
              <a:rPr lang="en-US" dirty="0" err="1"/>
              <a:t>Viahavta</a:t>
            </a:r>
            <a:r>
              <a:rPr lang="en-US" dirty="0"/>
              <a:t> </a:t>
            </a:r>
            <a:r>
              <a:rPr lang="en-US" dirty="0" err="1"/>
              <a:t>lireacha</a:t>
            </a:r>
            <a:r>
              <a:rPr lang="en-US" dirty="0"/>
              <a:t> </a:t>
            </a:r>
            <a:r>
              <a:rPr lang="en-US" dirty="0" err="1"/>
              <a:t>komocha</a:t>
            </a:r>
            <a:r>
              <a:rPr lang="en-US" dirty="0"/>
              <a:t>, Love you friend like yourself, is the great rule of the Torah? Must be from battle and improperly honoring each other</a:t>
            </a:r>
          </a:p>
          <a:p>
            <a:pPr lvl="1"/>
            <a:r>
              <a:rPr lang="en-US" dirty="0"/>
              <a:t>OR Rabbi Akiva only learned his lesson after his students had died and began teaching differently</a:t>
            </a:r>
          </a:p>
        </p:txBody>
      </p:sp>
      <p:sp>
        <p:nvSpPr>
          <p:cNvPr id="4" name="Content Placeholder 3">
            <a:extLst>
              <a:ext uri="{FF2B5EF4-FFF2-40B4-BE49-F238E27FC236}">
                <a16:creationId xmlns:a16="http://schemas.microsoft.com/office/drawing/2014/main" id="{35A8BBD5-EAA2-490A-A9FC-37DD61250029}"/>
              </a:ext>
            </a:extLst>
          </p:cNvPr>
          <p:cNvSpPr>
            <a:spLocks noGrp="1"/>
          </p:cNvSpPr>
          <p:nvPr>
            <p:ph sz="half" idx="2"/>
          </p:nvPr>
        </p:nvSpPr>
        <p:spPr/>
        <p:txBody>
          <a:bodyPr/>
          <a:lstStyle/>
          <a:p>
            <a:r>
              <a:rPr lang="en-US" dirty="0"/>
              <a:t>Lag </a:t>
            </a:r>
            <a:r>
              <a:rPr lang="en-US" dirty="0" err="1"/>
              <a:t>BaOmer</a:t>
            </a:r>
            <a:r>
              <a:rPr lang="en-US" dirty="0"/>
              <a:t> is the secret day of victory, that’s why we stop mourning</a:t>
            </a:r>
          </a:p>
          <a:p>
            <a:pPr lvl="1"/>
            <a:r>
              <a:rPr lang="en-US" dirty="0"/>
              <a:t>BUT Bar </a:t>
            </a:r>
            <a:r>
              <a:rPr lang="en-US" dirty="0" err="1"/>
              <a:t>Kochba</a:t>
            </a:r>
            <a:r>
              <a:rPr lang="en-US" dirty="0"/>
              <a:t> lost and mourn their loss, we commemorate their burial in the 4</a:t>
            </a:r>
            <a:r>
              <a:rPr lang="en-US" baseline="30000" dirty="0"/>
              <a:t>th</a:t>
            </a:r>
            <a:r>
              <a:rPr lang="en-US" dirty="0"/>
              <a:t> blessing on Benching</a:t>
            </a:r>
          </a:p>
          <a:p>
            <a:r>
              <a:rPr lang="en-US" dirty="0"/>
              <a:t>He taught new students in his old age -</a:t>
            </a:r>
          </a:p>
        </p:txBody>
      </p:sp>
    </p:spTree>
    <p:extLst>
      <p:ext uri="{BB962C8B-B14F-4D97-AF65-F5344CB8AC3E}">
        <p14:creationId xmlns:p14="http://schemas.microsoft.com/office/powerpoint/2010/main" val="383446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6EC3-5900-48D3-AEEF-0C8524C8DDAD}"/>
              </a:ext>
            </a:extLst>
          </p:cNvPr>
          <p:cNvSpPr>
            <a:spLocks noGrp="1"/>
          </p:cNvSpPr>
          <p:nvPr>
            <p:ph type="title"/>
          </p:nvPr>
        </p:nvSpPr>
        <p:spPr/>
        <p:txBody>
          <a:bodyPr/>
          <a:lstStyle/>
          <a:p>
            <a:r>
              <a:rPr lang="en-US" dirty="0"/>
              <a:t>Problem with years</a:t>
            </a:r>
          </a:p>
        </p:txBody>
      </p:sp>
      <p:sp>
        <p:nvSpPr>
          <p:cNvPr id="3" name="Content Placeholder 2">
            <a:extLst>
              <a:ext uri="{FF2B5EF4-FFF2-40B4-BE49-F238E27FC236}">
                <a16:creationId xmlns:a16="http://schemas.microsoft.com/office/drawing/2014/main" id="{6EA9AD1A-67DA-4C56-A6B5-A1D344E0E437}"/>
              </a:ext>
            </a:extLst>
          </p:cNvPr>
          <p:cNvSpPr>
            <a:spLocks noGrp="1"/>
          </p:cNvSpPr>
          <p:nvPr>
            <p:ph sz="half" idx="1"/>
          </p:nvPr>
        </p:nvSpPr>
        <p:spPr/>
        <p:txBody>
          <a:bodyPr/>
          <a:lstStyle/>
          <a:p>
            <a:r>
              <a:rPr lang="en-US" dirty="0"/>
              <a:t>Rabbi Akiva died 9 </a:t>
            </a:r>
            <a:r>
              <a:rPr lang="en-US" dirty="0" err="1"/>
              <a:t>Tishrei</a:t>
            </a:r>
            <a:r>
              <a:rPr lang="en-US" dirty="0"/>
              <a:t>, 3896 (136 CE), not long after Bar </a:t>
            </a:r>
            <a:r>
              <a:rPr lang="en-US" dirty="0" err="1"/>
              <a:t>Kochba</a:t>
            </a:r>
            <a:r>
              <a:rPr lang="en-US" dirty="0"/>
              <a:t> Revolt (135 CE) how would he have had time for more students?</a:t>
            </a:r>
          </a:p>
          <a:p>
            <a:r>
              <a:rPr lang="en-US" dirty="0"/>
              <a:t>Rabbi Akiva was arrested for years before his execution</a:t>
            </a:r>
          </a:p>
          <a:p>
            <a:r>
              <a:rPr lang="en-US" dirty="0"/>
              <a:t>Rabbi Akiva had 24,00 students at age 64? Why wouldn’t it have increased over next 50 years?</a:t>
            </a:r>
          </a:p>
        </p:txBody>
      </p:sp>
      <p:sp>
        <p:nvSpPr>
          <p:cNvPr id="4" name="Content Placeholder 3">
            <a:extLst>
              <a:ext uri="{FF2B5EF4-FFF2-40B4-BE49-F238E27FC236}">
                <a16:creationId xmlns:a16="http://schemas.microsoft.com/office/drawing/2014/main" id="{B99CB532-9EDB-4C22-8E80-312B27A96A45}"/>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81132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52A7A-0E2A-42B1-8C54-F6C3176A0BAD}"/>
              </a:ext>
            </a:extLst>
          </p:cNvPr>
          <p:cNvSpPr>
            <a:spLocks noGrp="1"/>
          </p:cNvSpPr>
          <p:nvPr>
            <p:ph type="title"/>
          </p:nvPr>
        </p:nvSpPr>
        <p:spPr/>
        <p:txBody>
          <a:bodyPr/>
          <a:lstStyle/>
          <a:p>
            <a:r>
              <a:rPr lang="en-US" dirty="0"/>
              <a:t>Did Rabbi Akiva change his mind?</a:t>
            </a:r>
          </a:p>
        </p:txBody>
      </p:sp>
      <p:sp>
        <p:nvSpPr>
          <p:cNvPr id="3" name="Content Placeholder 2">
            <a:extLst>
              <a:ext uri="{FF2B5EF4-FFF2-40B4-BE49-F238E27FC236}">
                <a16:creationId xmlns:a16="http://schemas.microsoft.com/office/drawing/2014/main" id="{90A9113C-75A4-4224-B35C-784252F8DBD2}"/>
              </a:ext>
            </a:extLst>
          </p:cNvPr>
          <p:cNvSpPr>
            <a:spLocks noGrp="1"/>
          </p:cNvSpPr>
          <p:nvPr>
            <p:ph idx="1"/>
          </p:nvPr>
        </p:nvSpPr>
        <p:spPr/>
        <p:txBody>
          <a:bodyPr/>
          <a:lstStyle/>
          <a:p>
            <a:r>
              <a:rPr lang="en-US" dirty="0"/>
              <a:t>Rabbi Akiva died </a:t>
            </a:r>
            <a:r>
              <a:rPr lang="en-US" dirty="0" err="1"/>
              <a:t>died</a:t>
            </a:r>
            <a:r>
              <a:rPr lang="en-US" dirty="0"/>
              <a:t> as a result of decree after failed revolt</a:t>
            </a:r>
          </a:p>
          <a:p>
            <a:r>
              <a:rPr lang="en-US" dirty="0"/>
              <a:t>Believed until the end</a:t>
            </a:r>
          </a:p>
          <a:p>
            <a:r>
              <a:rPr lang="en-US" dirty="0"/>
              <a:t>Changed to position of Rabbi </a:t>
            </a:r>
            <a:r>
              <a:rPr lang="en-US" dirty="0" err="1"/>
              <a:t>Yochanan</a:t>
            </a:r>
            <a:r>
              <a:rPr lang="en-US" dirty="0"/>
              <a:t> ben </a:t>
            </a:r>
            <a:r>
              <a:rPr lang="en-US" dirty="0" err="1"/>
              <a:t>Zakai</a:t>
            </a:r>
            <a:r>
              <a:rPr lang="en-US" dirty="0"/>
              <a:t> of Torah and </a:t>
            </a:r>
            <a:r>
              <a:rPr lang="en-US" dirty="0" err="1"/>
              <a:t>Mesorah</a:t>
            </a:r>
            <a:r>
              <a:rPr lang="en-US" dirty="0"/>
              <a:t> is how we will survive</a:t>
            </a:r>
          </a:p>
          <a:p>
            <a:endParaRPr lang="en-US" dirty="0"/>
          </a:p>
        </p:txBody>
      </p:sp>
    </p:spTree>
    <p:extLst>
      <p:ext uri="{BB962C8B-B14F-4D97-AF65-F5344CB8AC3E}">
        <p14:creationId xmlns:p14="http://schemas.microsoft.com/office/powerpoint/2010/main" val="167823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418E1-971D-436F-ACC1-FF04CABBE5BF}"/>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B082A59-3D69-443C-9A38-8472919900BF}"/>
              </a:ext>
            </a:extLst>
          </p:cNvPr>
          <p:cNvSpPr>
            <a:spLocks noGrp="1"/>
          </p:cNvSpPr>
          <p:nvPr>
            <p:ph idx="1"/>
          </p:nvPr>
        </p:nvSpPr>
        <p:spPr/>
        <p:txBody>
          <a:bodyPr/>
          <a:lstStyle/>
          <a:p>
            <a:r>
              <a:rPr lang="en-US" dirty="0"/>
              <a:t>Rabbi Akiva supported Bar </a:t>
            </a:r>
            <a:r>
              <a:rPr lang="en-US" dirty="0" err="1"/>
              <a:t>Kochba</a:t>
            </a:r>
            <a:r>
              <a:rPr lang="en-US" dirty="0"/>
              <a:t> because of everything he stood for and the potential he had</a:t>
            </a:r>
          </a:p>
          <a:p>
            <a:r>
              <a:rPr lang="en-US" dirty="0"/>
              <a:t>Bar </a:t>
            </a:r>
            <a:r>
              <a:rPr lang="en-US" dirty="0" err="1"/>
              <a:t>Kochba’s</a:t>
            </a:r>
            <a:r>
              <a:rPr lang="en-US" dirty="0"/>
              <a:t> name was coined by Rabbi Akiva, son of the star, but later changed to Bar </a:t>
            </a:r>
            <a:r>
              <a:rPr lang="en-US" dirty="0" err="1"/>
              <a:t>Koziba</a:t>
            </a:r>
            <a:r>
              <a:rPr lang="en-US" dirty="0"/>
              <a:t> – son of Deception/Lie for not living up to expectations</a:t>
            </a:r>
          </a:p>
          <a:p>
            <a:r>
              <a:rPr lang="en-US" dirty="0"/>
              <a:t>Rabbi </a:t>
            </a:r>
            <a:r>
              <a:rPr lang="en-US" dirty="0" err="1"/>
              <a:t>Akiva’s</a:t>
            </a:r>
            <a:r>
              <a:rPr lang="en-US" dirty="0"/>
              <a:t> 24,000 students most likely did not die because of the revolt </a:t>
            </a:r>
          </a:p>
          <a:p>
            <a:endParaRPr lang="en-US" dirty="0"/>
          </a:p>
        </p:txBody>
      </p:sp>
    </p:spTree>
    <p:extLst>
      <p:ext uri="{BB962C8B-B14F-4D97-AF65-F5344CB8AC3E}">
        <p14:creationId xmlns:p14="http://schemas.microsoft.com/office/powerpoint/2010/main" val="169983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FBE-6A45-445A-ABAE-15D2322A2DA8}"/>
              </a:ext>
            </a:extLst>
          </p:cNvPr>
          <p:cNvSpPr>
            <a:spLocks noGrp="1"/>
          </p:cNvSpPr>
          <p:nvPr>
            <p:ph type="title"/>
          </p:nvPr>
        </p:nvSpPr>
        <p:spPr/>
        <p:txBody>
          <a:bodyPr/>
          <a:lstStyle/>
          <a:p>
            <a:r>
              <a:rPr lang="en-US" dirty="0"/>
              <a:t>Why is he called Bar </a:t>
            </a:r>
            <a:r>
              <a:rPr lang="en-US" dirty="0" err="1"/>
              <a:t>Kochba</a:t>
            </a:r>
            <a:r>
              <a:rPr lang="en-US" dirty="0"/>
              <a:t>? </a:t>
            </a:r>
          </a:p>
        </p:txBody>
      </p:sp>
      <p:sp>
        <p:nvSpPr>
          <p:cNvPr id="4" name="Content Placeholder 3">
            <a:extLst>
              <a:ext uri="{FF2B5EF4-FFF2-40B4-BE49-F238E27FC236}">
                <a16:creationId xmlns:a16="http://schemas.microsoft.com/office/drawing/2014/main" id="{071A63AF-E03C-4E19-B2CF-D5F8061C8EAA}"/>
              </a:ext>
            </a:extLst>
          </p:cNvPr>
          <p:cNvSpPr>
            <a:spLocks noGrp="1"/>
          </p:cNvSpPr>
          <p:nvPr>
            <p:ph sz="half" idx="1"/>
          </p:nvPr>
        </p:nvSpPr>
        <p:spPr/>
        <p:txBody>
          <a:bodyPr>
            <a:normAutofit fontScale="92500" lnSpcReduction="10000"/>
          </a:bodyPr>
          <a:lstStyle/>
          <a:p>
            <a:pPr marL="0" indent="0" algn="just">
              <a:buNone/>
            </a:pPr>
            <a:r>
              <a:rPr lang="en-US" dirty="0"/>
              <a:t>Rabbi Shimon Bar Yochai said: My teacher, Rabbi Akiva, would expound on the verse "A Star has risen from Jacob“ (</a:t>
            </a:r>
            <a:r>
              <a:rPr lang="en-US" dirty="0" err="1"/>
              <a:t>Bamidbar</a:t>
            </a:r>
            <a:r>
              <a:rPr lang="en-US" dirty="0"/>
              <a:t> 24:17) When Rabbi Akiva would see Bar </a:t>
            </a:r>
            <a:r>
              <a:rPr lang="en-US" dirty="0" err="1"/>
              <a:t>Kuzba</a:t>
            </a:r>
            <a:r>
              <a:rPr lang="en-US" dirty="0"/>
              <a:t> (Bar </a:t>
            </a:r>
            <a:r>
              <a:rPr lang="en-US" dirty="0" err="1"/>
              <a:t>Kochba</a:t>
            </a:r>
            <a:r>
              <a:rPr lang="en-US" dirty="0"/>
              <a:t>) he would say, 'that is the King the Messiah.’ </a:t>
            </a:r>
          </a:p>
          <a:p>
            <a:pPr marL="0" indent="0" algn="just">
              <a:buNone/>
            </a:pPr>
            <a:r>
              <a:rPr lang="en-US" dirty="0"/>
              <a:t>Rabbi </a:t>
            </a:r>
            <a:r>
              <a:rPr lang="en-US" dirty="0" err="1"/>
              <a:t>Yochanan</a:t>
            </a:r>
            <a:r>
              <a:rPr lang="en-US" dirty="0"/>
              <a:t> ben Torta said to him: Akiva! Grass will grow on your cheeks and the son of David (Mashiach) will still not have come! .</a:t>
            </a:r>
            <a:endParaRPr lang="he-IL" dirty="0"/>
          </a:p>
          <a:p>
            <a:pPr marL="0" indent="0">
              <a:buNone/>
            </a:pPr>
            <a:r>
              <a:rPr lang="en-US" dirty="0"/>
              <a:t>(Talmud </a:t>
            </a:r>
            <a:r>
              <a:rPr lang="en-US" dirty="0" err="1"/>
              <a:t>Yerushalmi</a:t>
            </a:r>
            <a:r>
              <a:rPr lang="en-US" dirty="0"/>
              <a:t> </a:t>
            </a:r>
            <a:r>
              <a:rPr lang="en-US" dirty="0" err="1"/>
              <a:t>Taanit</a:t>
            </a:r>
            <a:r>
              <a:rPr lang="en-US" dirty="0"/>
              <a:t> 4:5)</a:t>
            </a:r>
          </a:p>
        </p:txBody>
      </p:sp>
      <p:sp>
        <p:nvSpPr>
          <p:cNvPr id="5" name="Content Placeholder 4">
            <a:extLst>
              <a:ext uri="{FF2B5EF4-FFF2-40B4-BE49-F238E27FC236}">
                <a16:creationId xmlns:a16="http://schemas.microsoft.com/office/drawing/2014/main" id="{22B27F3B-2E87-4752-8923-2B4CA4AF8894}"/>
              </a:ext>
            </a:extLst>
          </p:cNvPr>
          <p:cNvSpPr>
            <a:spLocks noGrp="1"/>
          </p:cNvSpPr>
          <p:nvPr>
            <p:ph sz="half" idx="2"/>
          </p:nvPr>
        </p:nvSpPr>
        <p:spPr>
          <a:xfrm>
            <a:off x="7154778" y="1825625"/>
            <a:ext cx="4199021" cy="4351338"/>
          </a:xfrm>
        </p:spPr>
        <p:txBody>
          <a:bodyPr>
            <a:normAutofit fontScale="92500" lnSpcReduction="10000"/>
          </a:bodyPr>
          <a:lstStyle/>
          <a:p>
            <a:pPr marL="0" indent="0" algn="just" rtl="1">
              <a:buNone/>
            </a:pPr>
            <a:r>
              <a:rPr lang="he-IL" dirty="0"/>
              <a:t>תני ר' שמעון בן יוחי עקיבה ר' היה דורש (</a:t>
            </a:r>
            <a:r>
              <a:rPr lang="he-IL" dirty="0">
                <a:hlinkClick r:id="rId2"/>
              </a:rPr>
              <a:t>במדבר </a:t>
            </a:r>
            <a:r>
              <a:rPr lang="he-IL" dirty="0" err="1">
                <a:hlinkClick r:id="rId2"/>
              </a:rPr>
              <a:t>כ״ד:י״ז</a:t>
            </a:r>
            <a:r>
              <a:rPr lang="he-IL" dirty="0"/>
              <a:t>) דרך כוכב מיעקב דרך </a:t>
            </a:r>
            <a:r>
              <a:rPr lang="he-IL" dirty="0" err="1"/>
              <a:t>כוזבא</a:t>
            </a:r>
            <a:r>
              <a:rPr lang="he-IL" dirty="0"/>
              <a:t> מיעקב. ר' עקיבה כד </a:t>
            </a:r>
            <a:r>
              <a:rPr lang="he-IL" dirty="0" err="1"/>
              <a:t>הוה</a:t>
            </a:r>
            <a:r>
              <a:rPr lang="he-IL" dirty="0"/>
              <a:t> חמי בר </a:t>
            </a:r>
            <a:r>
              <a:rPr lang="he-IL" dirty="0" err="1"/>
              <a:t>כוזבה</a:t>
            </a:r>
            <a:r>
              <a:rPr lang="he-IL" dirty="0"/>
              <a:t> </a:t>
            </a:r>
            <a:r>
              <a:rPr lang="he-IL" dirty="0" err="1"/>
              <a:t>הוה</a:t>
            </a:r>
            <a:r>
              <a:rPr lang="he-IL" dirty="0"/>
              <a:t> אמר דין הוא </a:t>
            </a:r>
            <a:r>
              <a:rPr lang="he-IL" dirty="0" err="1"/>
              <a:t>מלכא</a:t>
            </a:r>
            <a:r>
              <a:rPr lang="he-IL" dirty="0"/>
              <a:t> </a:t>
            </a:r>
            <a:r>
              <a:rPr lang="he-IL" dirty="0" err="1"/>
              <a:t>משיחא</a:t>
            </a:r>
            <a:r>
              <a:rPr lang="he-IL" dirty="0"/>
              <a:t>. א"ל ר' יוחנן בן </a:t>
            </a:r>
            <a:r>
              <a:rPr lang="he-IL" dirty="0" err="1"/>
              <a:t>תורתא</a:t>
            </a:r>
            <a:r>
              <a:rPr lang="he-IL" dirty="0"/>
              <a:t> עקיבה יעלו עשבים בלחייך ועדיין בן דוד לא יבא. </a:t>
            </a:r>
            <a:endParaRPr lang="en-US" dirty="0"/>
          </a:p>
          <a:p>
            <a:pPr marL="0" indent="0" algn="r" rtl="1">
              <a:buNone/>
            </a:pPr>
            <a:endParaRPr lang="en-US" dirty="0"/>
          </a:p>
        </p:txBody>
      </p:sp>
    </p:spTree>
    <p:extLst>
      <p:ext uri="{BB962C8B-B14F-4D97-AF65-F5344CB8AC3E}">
        <p14:creationId xmlns:p14="http://schemas.microsoft.com/office/powerpoint/2010/main" val="94490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85097-F2A2-4FD4-806D-9A14D2E92B6A}"/>
              </a:ext>
            </a:extLst>
          </p:cNvPr>
          <p:cNvSpPr>
            <a:spLocks noGrp="1"/>
          </p:cNvSpPr>
          <p:nvPr>
            <p:ph type="title"/>
          </p:nvPr>
        </p:nvSpPr>
        <p:spPr/>
        <p:txBody>
          <a:bodyPr/>
          <a:lstStyle/>
          <a:p>
            <a:r>
              <a:rPr lang="en-US" dirty="0"/>
              <a:t>Who was Bar </a:t>
            </a:r>
            <a:r>
              <a:rPr lang="en-US" dirty="0" err="1"/>
              <a:t>Kochba</a:t>
            </a:r>
            <a:r>
              <a:rPr lang="en-US" dirty="0"/>
              <a:t>?</a:t>
            </a:r>
          </a:p>
        </p:txBody>
      </p:sp>
      <p:sp>
        <p:nvSpPr>
          <p:cNvPr id="3" name="Content Placeholder 2">
            <a:extLst>
              <a:ext uri="{FF2B5EF4-FFF2-40B4-BE49-F238E27FC236}">
                <a16:creationId xmlns:a16="http://schemas.microsoft.com/office/drawing/2014/main" id="{350EAFE5-7BB4-4B17-9088-B37307228298}"/>
              </a:ext>
            </a:extLst>
          </p:cNvPr>
          <p:cNvSpPr>
            <a:spLocks noGrp="1"/>
          </p:cNvSpPr>
          <p:nvPr>
            <p:ph idx="1"/>
          </p:nvPr>
        </p:nvSpPr>
        <p:spPr>
          <a:xfrm>
            <a:off x="838200" y="1825625"/>
            <a:ext cx="3316705" cy="4783722"/>
          </a:xfrm>
        </p:spPr>
        <p:txBody>
          <a:bodyPr>
            <a:normAutofit/>
          </a:bodyPr>
          <a:lstStyle/>
          <a:p>
            <a:r>
              <a:rPr lang="en-US" dirty="0"/>
              <a:t>Leader of a revolt against Rome 132-135 CE</a:t>
            </a:r>
            <a:endParaRPr lang="he-IL" dirty="0"/>
          </a:p>
          <a:p>
            <a:r>
              <a:rPr lang="en-US" dirty="0"/>
              <a:t>In response to Emperor Hadrian trying to construct </a:t>
            </a:r>
            <a:r>
              <a:rPr lang="en-US" dirty="0" err="1"/>
              <a:t>Aelia</a:t>
            </a:r>
            <a:r>
              <a:rPr lang="en-US" dirty="0"/>
              <a:t> </a:t>
            </a:r>
            <a:r>
              <a:rPr lang="en-US" dirty="0" err="1"/>
              <a:t>Capitolina</a:t>
            </a:r>
            <a:r>
              <a:rPr lang="en-US" dirty="0"/>
              <a:t> over a destroyed Jerusalem and a temple of Jupiter on Temple Mount</a:t>
            </a:r>
          </a:p>
          <a:p>
            <a:endParaRPr lang="en-US" dirty="0"/>
          </a:p>
        </p:txBody>
      </p:sp>
      <p:pic>
        <p:nvPicPr>
          <p:cNvPr id="4098" name="Picture 2">
            <a:extLst>
              <a:ext uri="{FF2B5EF4-FFF2-40B4-BE49-F238E27FC236}">
                <a16:creationId xmlns:a16="http://schemas.microsoft.com/office/drawing/2014/main" id="{4DDABF8D-8057-4590-9D37-9D079B8B99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3347" y="1297405"/>
            <a:ext cx="76200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391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4F92-DAE8-4BE1-A256-2AAE2A743ED3}"/>
              </a:ext>
            </a:extLst>
          </p:cNvPr>
          <p:cNvSpPr>
            <a:spLocks noGrp="1"/>
          </p:cNvSpPr>
          <p:nvPr>
            <p:ph type="title"/>
          </p:nvPr>
        </p:nvSpPr>
        <p:spPr/>
        <p:txBody>
          <a:bodyPr/>
          <a:lstStyle/>
          <a:p>
            <a:r>
              <a:rPr lang="en-US" dirty="0"/>
              <a:t>Bar </a:t>
            </a:r>
            <a:r>
              <a:rPr lang="en-US" dirty="0" err="1"/>
              <a:t>Kochba’s</a:t>
            </a:r>
            <a:r>
              <a:rPr lang="en-US" dirty="0"/>
              <a:t> Letters</a:t>
            </a:r>
          </a:p>
        </p:txBody>
      </p:sp>
      <p:sp>
        <p:nvSpPr>
          <p:cNvPr id="4" name="Content Placeholder 3">
            <a:extLst>
              <a:ext uri="{FF2B5EF4-FFF2-40B4-BE49-F238E27FC236}">
                <a16:creationId xmlns:a16="http://schemas.microsoft.com/office/drawing/2014/main" id="{2475B111-ACD1-4188-BDDB-B25597204D7F}"/>
              </a:ext>
            </a:extLst>
          </p:cNvPr>
          <p:cNvSpPr>
            <a:spLocks noGrp="1"/>
          </p:cNvSpPr>
          <p:nvPr>
            <p:ph sz="half" idx="1"/>
          </p:nvPr>
        </p:nvSpPr>
        <p:spPr>
          <a:xfrm>
            <a:off x="288758" y="1825625"/>
            <a:ext cx="4393787" cy="4667250"/>
          </a:xfrm>
        </p:spPr>
        <p:txBody>
          <a:bodyPr/>
          <a:lstStyle/>
          <a:p>
            <a:pPr marL="0" indent="0">
              <a:buNone/>
            </a:pPr>
            <a:r>
              <a:rPr lang="en-US" dirty="0"/>
              <a:t>Found by Professor </a:t>
            </a:r>
            <a:r>
              <a:rPr lang="en-US" dirty="0" err="1"/>
              <a:t>Yigael</a:t>
            </a:r>
            <a:r>
              <a:rPr lang="en-US" dirty="0"/>
              <a:t> </a:t>
            </a:r>
            <a:r>
              <a:rPr lang="en-US" dirty="0" err="1"/>
              <a:t>Yadin</a:t>
            </a:r>
            <a:r>
              <a:rPr lang="en-US" dirty="0"/>
              <a:t> in 1960-1961 in the Judean Desert</a:t>
            </a:r>
          </a:p>
          <a:p>
            <a:pPr marL="0" indent="0">
              <a:buNone/>
            </a:pPr>
            <a:endParaRPr lang="en-US" dirty="0"/>
          </a:p>
          <a:p>
            <a:pPr marL="0" indent="0">
              <a:buNone/>
            </a:pPr>
            <a:r>
              <a:rPr lang="en-US" dirty="0"/>
              <a:t>Full name Shimon son of </a:t>
            </a:r>
            <a:r>
              <a:rPr lang="en-US" dirty="0" err="1"/>
              <a:t>Kosibah</a:t>
            </a:r>
            <a:r>
              <a:rPr lang="en-US" dirty="0"/>
              <a:t> </a:t>
            </a:r>
            <a:r>
              <a:rPr lang="he-IL" dirty="0"/>
              <a:t>שמעון בר </a:t>
            </a:r>
            <a:r>
              <a:rPr lang="he-IL" dirty="0" err="1"/>
              <a:t>כוסבא</a:t>
            </a:r>
            <a:r>
              <a:rPr lang="en-US" dirty="0"/>
              <a:t> </a:t>
            </a:r>
          </a:p>
          <a:p>
            <a:pPr marL="0" indent="0">
              <a:buNone/>
            </a:pPr>
            <a:endParaRPr lang="en-US" dirty="0"/>
          </a:p>
          <a:p>
            <a:pPr marL="0" indent="0">
              <a:buNone/>
            </a:pPr>
            <a:endParaRPr lang="en-US" dirty="0"/>
          </a:p>
        </p:txBody>
      </p:sp>
      <p:pic>
        <p:nvPicPr>
          <p:cNvPr id="6146" name="Picture 2">
            <a:extLst>
              <a:ext uri="{FF2B5EF4-FFF2-40B4-BE49-F238E27FC236}">
                <a16:creationId xmlns:a16="http://schemas.microsoft.com/office/drawing/2014/main" id="{001CB27B-D013-479A-815A-627CC67D53D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82545" y="825416"/>
            <a:ext cx="7667955" cy="617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59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6F67D-D125-43EE-B8A0-C044A62E3AE5}"/>
              </a:ext>
            </a:extLst>
          </p:cNvPr>
          <p:cNvSpPr>
            <a:spLocks noGrp="1"/>
          </p:cNvSpPr>
          <p:nvPr>
            <p:ph type="title"/>
          </p:nvPr>
        </p:nvSpPr>
        <p:spPr>
          <a:xfrm>
            <a:off x="0" y="160699"/>
            <a:ext cx="10515600" cy="1325563"/>
          </a:xfrm>
        </p:spPr>
        <p:txBody>
          <a:bodyPr/>
          <a:lstStyle/>
          <a:p>
            <a:r>
              <a:rPr lang="en-US" dirty="0"/>
              <a:t>Letter of the 4 Species</a:t>
            </a:r>
          </a:p>
        </p:txBody>
      </p:sp>
      <p:sp>
        <p:nvSpPr>
          <p:cNvPr id="4" name="Content Placeholder 3">
            <a:extLst>
              <a:ext uri="{FF2B5EF4-FFF2-40B4-BE49-F238E27FC236}">
                <a16:creationId xmlns:a16="http://schemas.microsoft.com/office/drawing/2014/main" id="{8CD5D54C-158A-4D9D-81A2-E11E444B1EE3}"/>
              </a:ext>
            </a:extLst>
          </p:cNvPr>
          <p:cNvSpPr>
            <a:spLocks noGrp="1"/>
          </p:cNvSpPr>
          <p:nvPr>
            <p:ph sz="half" idx="1"/>
          </p:nvPr>
        </p:nvSpPr>
        <p:spPr>
          <a:xfrm>
            <a:off x="216820" y="1315454"/>
            <a:ext cx="4563727" cy="4978836"/>
          </a:xfrm>
        </p:spPr>
        <p:txBody>
          <a:bodyPr>
            <a:normAutofit fontScale="85000" lnSpcReduction="20000"/>
          </a:bodyPr>
          <a:lstStyle/>
          <a:p>
            <a:pPr marL="0" indent="0" algn="just" fontAlgn="base">
              <a:buNone/>
            </a:pPr>
            <a:r>
              <a:rPr lang="en-US" b="0" i="0" dirty="0">
                <a:solidFill>
                  <a:srgbClr val="444444"/>
                </a:solidFill>
                <a:effectLst/>
                <a:latin typeface="pt serif"/>
              </a:rPr>
              <a:t>[3] </a:t>
            </a:r>
            <a:r>
              <a:rPr lang="en-US" b="0" i="0" dirty="0" err="1">
                <a:solidFill>
                  <a:srgbClr val="444444"/>
                </a:solidFill>
                <a:effectLst/>
                <a:latin typeface="pt serif"/>
              </a:rPr>
              <a:t>Shimeon</a:t>
            </a:r>
            <a:r>
              <a:rPr lang="en-US" b="0" i="0" dirty="0">
                <a:solidFill>
                  <a:srgbClr val="444444"/>
                </a:solidFill>
                <a:effectLst/>
                <a:latin typeface="pt serif"/>
              </a:rPr>
              <a:t> to </a:t>
            </a:r>
            <a:r>
              <a:rPr lang="en-US" b="0" i="0" dirty="0" err="1">
                <a:solidFill>
                  <a:srgbClr val="444444"/>
                </a:solidFill>
                <a:effectLst/>
                <a:latin typeface="pt serif"/>
              </a:rPr>
              <a:t>Yehudah</a:t>
            </a:r>
            <a:r>
              <a:rPr lang="en-US" b="0" i="0" dirty="0">
                <a:solidFill>
                  <a:srgbClr val="444444"/>
                </a:solidFill>
                <a:effectLst/>
                <a:latin typeface="pt serif"/>
              </a:rPr>
              <a:t> bar Menashe in </a:t>
            </a:r>
            <a:r>
              <a:rPr lang="en-US" b="0" i="0" dirty="0" err="1">
                <a:solidFill>
                  <a:srgbClr val="444444"/>
                </a:solidFill>
                <a:effectLst/>
                <a:latin typeface="pt serif"/>
              </a:rPr>
              <a:t>Qiryath</a:t>
            </a:r>
            <a:r>
              <a:rPr lang="en-US" b="0" i="0" dirty="0">
                <a:solidFill>
                  <a:srgbClr val="444444"/>
                </a:solidFill>
                <a:effectLst/>
                <a:latin typeface="pt serif"/>
              </a:rPr>
              <a:t> '</a:t>
            </a:r>
            <a:r>
              <a:rPr lang="en-US" b="0" i="0" dirty="0" err="1">
                <a:solidFill>
                  <a:srgbClr val="444444"/>
                </a:solidFill>
                <a:effectLst/>
                <a:latin typeface="pt serif"/>
              </a:rPr>
              <a:t>Arabaya</a:t>
            </a:r>
            <a:r>
              <a:rPr lang="en-US" b="0" i="0" dirty="0">
                <a:solidFill>
                  <a:srgbClr val="444444"/>
                </a:solidFill>
                <a:effectLst/>
                <a:latin typeface="pt serif"/>
              </a:rPr>
              <a:t>.</a:t>
            </a:r>
          </a:p>
          <a:p>
            <a:pPr marL="0" indent="0" algn="just" fontAlgn="base">
              <a:buNone/>
            </a:pPr>
            <a:r>
              <a:rPr lang="en-US" b="0" i="0" dirty="0">
                <a:solidFill>
                  <a:srgbClr val="444444"/>
                </a:solidFill>
                <a:effectLst/>
                <a:latin typeface="pt serif"/>
              </a:rPr>
              <a:t>I have sent to you two donkeys, and you must send with them two men to </a:t>
            </a:r>
            <a:r>
              <a:rPr lang="en-US" b="0" i="0" dirty="0" err="1">
                <a:solidFill>
                  <a:srgbClr val="444444"/>
                </a:solidFill>
                <a:effectLst/>
                <a:latin typeface="pt serif"/>
              </a:rPr>
              <a:t>Yehonathan</a:t>
            </a:r>
            <a:r>
              <a:rPr lang="en-US" b="0" i="0" dirty="0">
                <a:solidFill>
                  <a:srgbClr val="444444"/>
                </a:solidFill>
                <a:effectLst/>
                <a:latin typeface="pt serif"/>
              </a:rPr>
              <a:t>, son of </a:t>
            </a:r>
            <a:r>
              <a:rPr lang="en-US" b="0" i="0" dirty="0" err="1">
                <a:solidFill>
                  <a:srgbClr val="444444"/>
                </a:solidFill>
                <a:effectLst/>
                <a:latin typeface="pt serif"/>
              </a:rPr>
              <a:t>Be'ayan</a:t>
            </a:r>
            <a:r>
              <a:rPr lang="en-US" b="0" i="0" dirty="0">
                <a:solidFill>
                  <a:srgbClr val="444444"/>
                </a:solidFill>
                <a:effectLst/>
                <a:latin typeface="pt serif"/>
              </a:rPr>
              <a:t> and to </a:t>
            </a:r>
            <a:r>
              <a:rPr lang="en-US" b="0" i="0" dirty="0" err="1">
                <a:solidFill>
                  <a:srgbClr val="444444"/>
                </a:solidFill>
                <a:effectLst/>
                <a:latin typeface="pt serif"/>
              </a:rPr>
              <a:t>Masabala</a:t>
            </a:r>
            <a:r>
              <a:rPr lang="en-US" b="0" i="0" dirty="0">
                <a:solidFill>
                  <a:srgbClr val="444444"/>
                </a:solidFill>
                <a:effectLst/>
                <a:latin typeface="pt serif"/>
              </a:rPr>
              <a:t>, in order that they shall pack and send to the camp, towards you, palm branches and citrons. And you, from your place, send others who will bring you myrtles and willows. See that they are tithed and sent them to the camp. The request is made because the army is big. Be well.</a:t>
            </a:r>
          </a:p>
          <a:p>
            <a:pPr marL="0" indent="0" algn="just" fontAlgn="base">
              <a:buNone/>
            </a:pPr>
            <a:r>
              <a:rPr lang="en-US" dirty="0">
                <a:solidFill>
                  <a:srgbClr val="444444"/>
                </a:solidFill>
                <a:latin typeface="pt serif"/>
              </a:rPr>
              <a:t>Translation </a:t>
            </a:r>
            <a:r>
              <a:rPr lang="en-US" dirty="0" err="1">
                <a:solidFill>
                  <a:srgbClr val="444444"/>
                </a:solidFill>
                <a:latin typeface="pt serif"/>
                <a:hlinkClick r:id="rId2"/>
              </a:rPr>
              <a:t>Yigael</a:t>
            </a:r>
            <a:r>
              <a:rPr lang="en-US" dirty="0">
                <a:solidFill>
                  <a:srgbClr val="444444"/>
                </a:solidFill>
                <a:latin typeface="pt serif"/>
                <a:hlinkClick r:id="rId2"/>
              </a:rPr>
              <a:t> </a:t>
            </a:r>
            <a:r>
              <a:rPr lang="en-US" dirty="0" err="1">
                <a:solidFill>
                  <a:srgbClr val="444444"/>
                </a:solidFill>
                <a:latin typeface="pt serif"/>
                <a:hlinkClick r:id="rId2"/>
              </a:rPr>
              <a:t>Yadin</a:t>
            </a:r>
            <a:r>
              <a:rPr lang="en-US" dirty="0">
                <a:solidFill>
                  <a:srgbClr val="444444"/>
                </a:solidFill>
                <a:latin typeface="pt serif"/>
                <a:hlinkClick r:id="rId2"/>
              </a:rPr>
              <a:t> </a:t>
            </a:r>
            <a:r>
              <a:rPr lang="en-US" dirty="0">
                <a:solidFill>
                  <a:srgbClr val="444444"/>
                </a:solidFill>
                <a:latin typeface="pt serif"/>
              </a:rPr>
              <a:t>1971</a:t>
            </a:r>
            <a:endParaRPr lang="en-US" b="0" i="0" dirty="0">
              <a:solidFill>
                <a:srgbClr val="444444"/>
              </a:solidFill>
              <a:effectLst/>
              <a:latin typeface="pt serif"/>
            </a:endParaRPr>
          </a:p>
          <a:p>
            <a:endParaRPr lang="en-US" dirty="0"/>
          </a:p>
        </p:txBody>
      </p:sp>
      <p:pic>
        <p:nvPicPr>
          <p:cNvPr id="5122" name="Picture 2">
            <a:extLst>
              <a:ext uri="{FF2B5EF4-FFF2-40B4-BE49-F238E27FC236}">
                <a16:creationId xmlns:a16="http://schemas.microsoft.com/office/drawing/2014/main" id="{4CAC9C56-9D4E-4C41-A362-283B1664B0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0602" y="4461795"/>
            <a:ext cx="7024578" cy="223550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CCD27CE7-11CE-4B1F-958E-7BCD5B05C754}"/>
              </a:ext>
            </a:extLst>
          </p:cNvPr>
          <p:cNvSpPr>
            <a:spLocks noGrp="1" noChangeArrowheads="1"/>
          </p:cNvSpPr>
          <p:nvPr>
            <p:ph sz="half" idx="2"/>
          </p:nvPr>
        </p:nvSpPr>
        <p:spPr bwMode="auto">
          <a:xfrm>
            <a:off x="4973050" y="1589873"/>
            <a:ext cx="7002130" cy="22781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253920" bIns="1587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שמעון ליהודה בר מנשה לקריית ערביה שלחת לך תרי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חמרין</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די תשלח</a:t>
            </a:r>
            <a:endParaRPr kumimoji="0" lang="en-US"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457200" marR="0" lvl="1" indent="-457200" algn="r" defTabSz="914400" rtl="1" eaLnBrk="0" fontAlgn="base" latinLnBrk="0" hangingPunct="0">
              <a:lnSpc>
                <a:spcPct val="100000"/>
              </a:lnSpc>
              <a:spcBef>
                <a:spcPct val="0"/>
              </a:spcBef>
              <a:spcAft>
                <a:spcPct val="0"/>
              </a:spcAft>
              <a:buClrTx/>
              <a:buSzTx/>
              <a:buFontTx/>
              <a:buNone/>
              <a:tabLst/>
            </a:pP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עמהן תר גברין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לות</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יהונתן בר בעין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ולות</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מסבלה די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יעמרן</a:t>
            </a:r>
            <a:endParaRPr kumimoji="0" lang="en-US"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457200" marR="0" lvl="1" indent="-457200" algn="r" defTabSz="914400" rtl="1" eaLnBrk="0" fontAlgn="base" latinLnBrk="0" hangingPunct="0">
              <a:lnSpc>
                <a:spcPct val="100000"/>
              </a:lnSpc>
              <a:spcBef>
                <a:spcPct val="0"/>
              </a:spcBef>
              <a:spcAft>
                <a:spcPct val="0"/>
              </a:spcAft>
              <a:buClrTx/>
              <a:buSzTx/>
              <a:buFontTx/>
              <a:buNone/>
              <a:tabLst/>
            </a:pP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וישלחן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למחניה</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לותך</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ללבין</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ואתרגין</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ואתשלח</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אחרנין</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מלותך</a:t>
            </a:r>
            <a:endParaRPr kumimoji="0" lang="en-US"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457200" marR="0" lvl="1" indent="-457200" algn="r" defTabSz="914400" rtl="1" eaLnBrk="0" fontAlgn="base" latinLnBrk="0" hangingPunct="0">
              <a:lnSpc>
                <a:spcPct val="100000"/>
              </a:lnSpc>
              <a:spcBef>
                <a:spcPct val="0"/>
              </a:spcBef>
              <a:spcAft>
                <a:spcPct val="0"/>
              </a:spcAft>
              <a:buClrTx/>
              <a:buSzTx/>
              <a:buFontTx/>
              <a:buNone/>
              <a:tabLst/>
            </a:pP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וימטון</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לך הדסין וערבין ותקן יתהן ושלח יתהן </a:t>
            </a:r>
            <a:r>
              <a:rPr kumimoji="0" lang="he-IL" altLang="en-US" sz="20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למחניה</a:t>
            </a: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בחוץ)</a:t>
            </a:r>
            <a:endParaRPr kumimoji="0" lang="en-US"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457200" marR="0" lvl="1" indent="-457200" algn="r" defTabSz="914400" rtl="1" eaLnBrk="0" fontAlgn="base" latinLnBrk="0" hangingPunct="0">
              <a:lnSpc>
                <a:spcPct val="100000"/>
              </a:lnSpc>
              <a:spcBef>
                <a:spcPct val="0"/>
              </a:spcBef>
              <a:spcAft>
                <a:spcPct val="0"/>
              </a:spcAft>
              <a:buClrTx/>
              <a:buSzTx/>
              <a:buFontTx/>
              <a:buNone/>
              <a:tabLst/>
            </a:pPr>
            <a:r>
              <a:rPr kumimoji="0" lang="he-IL"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די ב???ת הוא שלם.</a:t>
            </a:r>
            <a:endParaRPr kumimoji="0" lang="en-US" altLang="en-US" sz="20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154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A4D21-D9BC-4BF6-93C5-C5F03F55A16B}"/>
              </a:ext>
            </a:extLst>
          </p:cNvPr>
          <p:cNvSpPr>
            <a:spLocks noGrp="1"/>
          </p:cNvSpPr>
          <p:nvPr>
            <p:ph type="title"/>
          </p:nvPr>
        </p:nvSpPr>
        <p:spPr/>
        <p:txBody>
          <a:bodyPr/>
          <a:lstStyle/>
          <a:p>
            <a:r>
              <a:rPr lang="en-US" dirty="0"/>
              <a:t>Rabbi </a:t>
            </a:r>
            <a:r>
              <a:rPr lang="en-US" dirty="0" err="1"/>
              <a:t>Akiva’s</a:t>
            </a:r>
            <a:r>
              <a:rPr lang="en-US" dirty="0"/>
              <a:t> Reputation</a:t>
            </a:r>
          </a:p>
        </p:txBody>
      </p:sp>
      <p:sp>
        <p:nvSpPr>
          <p:cNvPr id="3" name="Content Placeholder 2">
            <a:extLst>
              <a:ext uri="{FF2B5EF4-FFF2-40B4-BE49-F238E27FC236}">
                <a16:creationId xmlns:a16="http://schemas.microsoft.com/office/drawing/2014/main" id="{98D6161D-032F-4E9B-92F5-F461ACF923E9}"/>
              </a:ext>
            </a:extLst>
          </p:cNvPr>
          <p:cNvSpPr>
            <a:spLocks noGrp="1"/>
          </p:cNvSpPr>
          <p:nvPr>
            <p:ph sz="half" idx="1"/>
          </p:nvPr>
        </p:nvSpPr>
        <p:spPr>
          <a:xfrm>
            <a:off x="838200" y="1825625"/>
            <a:ext cx="6958262" cy="4351338"/>
          </a:xfrm>
        </p:spPr>
        <p:txBody>
          <a:bodyPr>
            <a:normAutofit fontScale="92500" lnSpcReduction="20000"/>
          </a:bodyPr>
          <a:lstStyle/>
          <a:p>
            <a:pPr marL="0" indent="0" algn="just">
              <a:buNone/>
            </a:pPr>
            <a:r>
              <a:rPr lang="en-US" dirty="0"/>
              <a:t>The </a:t>
            </a:r>
            <a:r>
              <a:rPr lang="en-US" dirty="0" err="1"/>
              <a:t>Gemara</a:t>
            </a:r>
            <a:r>
              <a:rPr lang="en-US" dirty="0"/>
              <a:t> illustrates this idea through a relevant story. </a:t>
            </a:r>
            <a:r>
              <a:rPr lang="en-US" b="1" dirty="0"/>
              <a:t>An incident</a:t>
            </a:r>
            <a:r>
              <a:rPr lang="en-US" dirty="0"/>
              <a:t> occurred </a:t>
            </a:r>
            <a:r>
              <a:rPr lang="en-US" b="1" dirty="0"/>
              <a:t>involving</a:t>
            </a:r>
            <a:r>
              <a:rPr lang="en-US" dirty="0"/>
              <a:t> several </a:t>
            </a:r>
            <a:r>
              <a:rPr lang="en-US" b="1" dirty="0"/>
              <a:t>students of Rabbi Akiva who were traveling to </a:t>
            </a:r>
            <a:r>
              <a:rPr lang="en-US" b="1" dirty="0" err="1"/>
              <a:t>Keziv</a:t>
            </a:r>
            <a:r>
              <a:rPr lang="en-US" b="1" dirty="0"/>
              <a:t>.</a:t>
            </a:r>
            <a:r>
              <a:rPr lang="en-US" dirty="0"/>
              <a:t> Along the way, </a:t>
            </a:r>
            <a:r>
              <a:rPr lang="en-US" b="1" dirty="0"/>
              <a:t>bandits encountered them</a:t>
            </a:r>
            <a:r>
              <a:rPr lang="en-US" dirty="0"/>
              <a:t> and </a:t>
            </a:r>
            <a:r>
              <a:rPr lang="en-US" b="1" dirty="0"/>
              <a:t>said to them: Where are you going?</a:t>
            </a:r>
            <a:r>
              <a:rPr lang="en-US" dirty="0"/>
              <a:t> Rabbi </a:t>
            </a:r>
            <a:r>
              <a:rPr lang="en-US" dirty="0" err="1"/>
              <a:t>Akiva’s</a:t>
            </a:r>
            <a:r>
              <a:rPr lang="en-US" dirty="0"/>
              <a:t> students </a:t>
            </a:r>
            <a:r>
              <a:rPr lang="en-US" b="1" dirty="0"/>
              <a:t>said to them: To Akko. Once they reached </a:t>
            </a:r>
            <a:r>
              <a:rPr lang="en-US" b="1" dirty="0" err="1"/>
              <a:t>Keziv</a:t>
            </a:r>
            <a:r>
              <a:rPr lang="en-US" b="1" dirty="0"/>
              <a:t>,</a:t>
            </a:r>
            <a:r>
              <a:rPr lang="en-US" dirty="0"/>
              <a:t> Rabbi </a:t>
            </a:r>
            <a:r>
              <a:rPr lang="en-US" dirty="0" err="1"/>
              <a:t>Akiva’s</a:t>
            </a:r>
            <a:r>
              <a:rPr lang="en-US" dirty="0"/>
              <a:t> students </a:t>
            </a:r>
            <a:r>
              <a:rPr lang="en-US" b="1" dirty="0"/>
              <a:t>separated</a:t>
            </a:r>
            <a:r>
              <a:rPr lang="en-US" dirty="0"/>
              <a:t> from the bandits. At this point the bandits </a:t>
            </a:r>
            <a:r>
              <a:rPr lang="en-US" b="1" dirty="0"/>
              <a:t>said to them: Whose students are you?</a:t>
            </a:r>
            <a:r>
              <a:rPr lang="en-US" dirty="0"/>
              <a:t> The students </a:t>
            </a:r>
            <a:r>
              <a:rPr lang="en-US" b="1" dirty="0"/>
              <a:t>said to</a:t>
            </a:r>
            <a:r>
              <a:rPr lang="en-US" dirty="0"/>
              <a:t> the bandits: We are </a:t>
            </a:r>
            <a:r>
              <a:rPr lang="en-US" b="1" dirty="0"/>
              <a:t>students of Rabbi Akiva.</a:t>
            </a:r>
            <a:r>
              <a:rPr lang="en-US" dirty="0"/>
              <a:t> The bandits </a:t>
            </a:r>
            <a:r>
              <a:rPr lang="en-US" b="1" dirty="0"/>
              <a:t>said to them: Fortunate are Rabbi Akiva and his students, as they were never harmed by an evil person.</a:t>
            </a:r>
            <a:endParaRPr lang="en-US" dirty="0"/>
          </a:p>
          <a:p>
            <a:pPr marL="0" indent="0">
              <a:buNone/>
            </a:pPr>
            <a:r>
              <a:rPr lang="en-US" dirty="0" err="1"/>
              <a:t>Avodah</a:t>
            </a:r>
            <a:r>
              <a:rPr lang="en-US" dirty="0"/>
              <a:t> </a:t>
            </a:r>
            <a:r>
              <a:rPr lang="en-US" dirty="0" err="1"/>
              <a:t>Zarah</a:t>
            </a:r>
            <a:r>
              <a:rPr lang="en-US" dirty="0"/>
              <a:t> 25b (William Davidson Translation)</a:t>
            </a:r>
          </a:p>
        </p:txBody>
      </p:sp>
      <p:sp>
        <p:nvSpPr>
          <p:cNvPr id="4" name="Content Placeholder 3">
            <a:extLst>
              <a:ext uri="{FF2B5EF4-FFF2-40B4-BE49-F238E27FC236}">
                <a16:creationId xmlns:a16="http://schemas.microsoft.com/office/drawing/2014/main" id="{AA9F7290-E79D-473D-827F-3E965B982E47}"/>
              </a:ext>
            </a:extLst>
          </p:cNvPr>
          <p:cNvSpPr>
            <a:spLocks noGrp="1"/>
          </p:cNvSpPr>
          <p:nvPr>
            <p:ph sz="half" idx="2"/>
          </p:nvPr>
        </p:nvSpPr>
        <p:spPr>
          <a:xfrm>
            <a:off x="8518358" y="1825625"/>
            <a:ext cx="2835441" cy="4351338"/>
          </a:xfrm>
        </p:spPr>
        <p:txBody>
          <a:bodyPr>
            <a:normAutofit fontScale="92500" lnSpcReduction="20000"/>
          </a:bodyPr>
          <a:lstStyle/>
          <a:p>
            <a:pPr marL="0" indent="0" algn="just" rtl="1">
              <a:buNone/>
            </a:pPr>
            <a:r>
              <a:rPr lang="he-IL" dirty="0"/>
              <a:t>מעשה בתלמידי ר"ע שהיו הולכים לכזיב.  פגעו בהן ליסטים אמרו להן 'לאן אתם הולכים?' אמרו להן לעכו כיון שהגיעו לכזיב פירשו אמרו להן תלמידי מי אתם אמרו להן תלמידי ר"ע אמרו להן אשרי ר"ע ותלמידיו שלא פגע בהן אדם רע מעולם</a:t>
            </a:r>
            <a:endParaRPr lang="en-US" dirty="0"/>
          </a:p>
        </p:txBody>
      </p:sp>
    </p:spTree>
    <p:extLst>
      <p:ext uri="{BB962C8B-B14F-4D97-AF65-F5344CB8AC3E}">
        <p14:creationId xmlns:p14="http://schemas.microsoft.com/office/powerpoint/2010/main" val="1575560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8D4CE-B9E4-42AE-B664-8FAD9E9C1B09}"/>
              </a:ext>
            </a:extLst>
          </p:cNvPr>
          <p:cNvSpPr>
            <a:spLocks noGrp="1"/>
          </p:cNvSpPr>
          <p:nvPr>
            <p:ph type="title"/>
          </p:nvPr>
        </p:nvSpPr>
        <p:spPr/>
        <p:txBody>
          <a:bodyPr/>
          <a:lstStyle/>
          <a:p>
            <a:r>
              <a:rPr lang="en-US" dirty="0"/>
              <a:t>Aftermath of Rebellion (</a:t>
            </a:r>
            <a:r>
              <a:rPr lang="en-US" dirty="0" err="1"/>
              <a:t>Yerushalmi</a:t>
            </a:r>
            <a:r>
              <a:rPr lang="en-US" dirty="0"/>
              <a:t> </a:t>
            </a:r>
            <a:r>
              <a:rPr lang="en-US" dirty="0" err="1"/>
              <a:t>Taanit</a:t>
            </a:r>
            <a:r>
              <a:rPr lang="en-US" dirty="0"/>
              <a:t> 4:5)</a:t>
            </a:r>
          </a:p>
        </p:txBody>
      </p:sp>
      <p:sp>
        <p:nvSpPr>
          <p:cNvPr id="3" name="Content Placeholder 2">
            <a:extLst>
              <a:ext uri="{FF2B5EF4-FFF2-40B4-BE49-F238E27FC236}">
                <a16:creationId xmlns:a16="http://schemas.microsoft.com/office/drawing/2014/main" id="{D22AFA3B-AA73-42DA-8289-1BDFB365D672}"/>
              </a:ext>
            </a:extLst>
          </p:cNvPr>
          <p:cNvSpPr>
            <a:spLocks noGrp="1"/>
          </p:cNvSpPr>
          <p:nvPr>
            <p:ph sz="half" idx="1"/>
          </p:nvPr>
        </p:nvSpPr>
        <p:spPr/>
        <p:txBody>
          <a:bodyPr>
            <a:normAutofit fontScale="70000" lnSpcReduction="20000"/>
          </a:bodyPr>
          <a:lstStyle/>
          <a:p>
            <a:pPr marL="0" indent="0" algn="just">
              <a:buNone/>
            </a:pPr>
            <a:r>
              <a:rPr lang="en-US" dirty="0"/>
              <a:t>Rabbi </a:t>
            </a:r>
            <a:r>
              <a:rPr lang="en-US" dirty="0" err="1"/>
              <a:t>Yochanan</a:t>
            </a:r>
            <a:r>
              <a:rPr lang="en-US" dirty="0"/>
              <a:t> said Hadrian Caesar killed 800,000 people in </a:t>
            </a:r>
            <a:r>
              <a:rPr lang="en-US" dirty="0" err="1"/>
              <a:t>Beitar</a:t>
            </a:r>
            <a:r>
              <a:rPr lang="en-US" dirty="0"/>
              <a:t>.</a:t>
            </a:r>
          </a:p>
          <a:p>
            <a:pPr marL="0" indent="0" algn="just">
              <a:buNone/>
            </a:pPr>
            <a:r>
              <a:rPr lang="en-US" dirty="0"/>
              <a:t>R’ </a:t>
            </a:r>
            <a:r>
              <a:rPr lang="en-US" dirty="0" err="1"/>
              <a:t>Yochanan</a:t>
            </a:r>
            <a:r>
              <a:rPr lang="en-US" dirty="0"/>
              <a:t> said 80,000 pairs of Horn Blowers (heads of troops) laid siege to </a:t>
            </a:r>
            <a:r>
              <a:rPr lang="en-US" dirty="0" err="1"/>
              <a:t>Beitar</a:t>
            </a:r>
            <a:r>
              <a:rPr lang="en-US" dirty="0"/>
              <a:t> (stronghold of revolt). </a:t>
            </a:r>
          </a:p>
          <a:p>
            <a:pPr marL="0" indent="0" algn="just">
              <a:buNone/>
            </a:pPr>
            <a:r>
              <a:rPr lang="en-US" dirty="0"/>
              <a:t>Bar </a:t>
            </a:r>
            <a:r>
              <a:rPr lang="en-US" dirty="0" err="1"/>
              <a:t>Kozba</a:t>
            </a:r>
            <a:r>
              <a:rPr lang="en-US" dirty="0"/>
              <a:t> was there with 200,000 troops that had fingers missing (bitten off in test of bravery).  The Sages asked him, “Until when will you make Israel maimed’? He replied </a:t>
            </a:r>
            <a:r>
              <a:rPr lang="en-US" dirty="0" err="1"/>
              <a:t>hwo</a:t>
            </a:r>
            <a:r>
              <a:rPr lang="en-US" dirty="0"/>
              <a:t> else should I test their loyalty? They said have them go out on horseback and see who can uproot a cedar astride and he gathered 200,000 more men. </a:t>
            </a:r>
          </a:p>
          <a:p>
            <a:pPr marL="0" indent="0" algn="just">
              <a:buNone/>
            </a:pPr>
            <a:r>
              <a:rPr lang="en-US" dirty="0"/>
              <a:t>Before they went to battle they would say “Master of the </a:t>
            </a:r>
            <a:r>
              <a:rPr lang="en-US" dirty="0" err="1"/>
              <a:t>Uniiverse</a:t>
            </a:r>
            <a:r>
              <a:rPr lang="en-US" dirty="0"/>
              <a:t>, Don’t support, nor embarrass us’ “But You have rejected us, O God; God, You do not march with our armies.” (</a:t>
            </a:r>
            <a:r>
              <a:rPr lang="en-US" dirty="0" err="1"/>
              <a:t>Tehillim</a:t>
            </a:r>
            <a:r>
              <a:rPr lang="en-US" dirty="0"/>
              <a:t> 60:12)</a:t>
            </a:r>
          </a:p>
        </p:txBody>
      </p:sp>
      <p:sp>
        <p:nvSpPr>
          <p:cNvPr id="4" name="Content Placeholder 3">
            <a:extLst>
              <a:ext uri="{FF2B5EF4-FFF2-40B4-BE49-F238E27FC236}">
                <a16:creationId xmlns:a16="http://schemas.microsoft.com/office/drawing/2014/main" id="{0FDBC1AC-1A9D-4F1A-BFCF-CFAC35632D89}"/>
              </a:ext>
            </a:extLst>
          </p:cNvPr>
          <p:cNvSpPr>
            <a:spLocks noGrp="1"/>
          </p:cNvSpPr>
          <p:nvPr>
            <p:ph sz="half" idx="2"/>
          </p:nvPr>
        </p:nvSpPr>
        <p:spPr/>
        <p:txBody>
          <a:bodyPr>
            <a:normAutofit fontScale="70000" lnSpcReduction="20000"/>
          </a:bodyPr>
          <a:lstStyle/>
          <a:p>
            <a:pPr marL="0" indent="0" algn="just" rtl="1">
              <a:buNone/>
            </a:pPr>
            <a:r>
              <a:rPr lang="he-IL" dirty="0" err="1"/>
              <a:t>א"ר</a:t>
            </a:r>
            <a:r>
              <a:rPr lang="he-IL" dirty="0"/>
              <a:t> יוחנן קול </a:t>
            </a:r>
            <a:r>
              <a:rPr lang="he-IL" dirty="0" err="1"/>
              <a:t>אדריינוס</a:t>
            </a:r>
            <a:r>
              <a:rPr lang="he-IL" dirty="0"/>
              <a:t> קיסר הורג בביתר שמונים אלף ריבוא. </a:t>
            </a:r>
            <a:endParaRPr lang="en-US" dirty="0"/>
          </a:p>
          <a:p>
            <a:pPr marL="0" indent="0" algn="just" rtl="1">
              <a:buNone/>
            </a:pPr>
            <a:r>
              <a:rPr lang="he-IL" dirty="0" err="1"/>
              <a:t>א"ר</a:t>
            </a:r>
            <a:r>
              <a:rPr lang="he-IL" dirty="0"/>
              <a:t> יוחנן שמונים אלף זוג של תוקעי קרנות היו </a:t>
            </a:r>
            <a:r>
              <a:rPr lang="he-IL" dirty="0" err="1"/>
              <a:t>מקיפין</a:t>
            </a:r>
            <a:r>
              <a:rPr lang="he-IL" dirty="0"/>
              <a:t> את ביתר וכל אחד ואחד היה ממונה על כמה חיילות </a:t>
            </a:r>
            <a:endParaRPr lang="en-US" dirty="0"/>
          </a:p>
          <a:p>
            <a:pPr marL="0" indent="0" algn="just" rtl="1">
              <a:buNone/>
            </a:pPr>
            <a:r>
              <a:rPr lang="he-IL" dirty="0"/>
              <a:t>והיה שם בן </a:t>
            </a:r>
            <a:r>
              <a:rPr lang="he-IL" dirty="0" err="1"/>
              <a:t>כוזבה</a:t>
            </a:r>
            <a:r>
              <a:rPr lang="he-IL" dirty="0"/>
              <a:t> והיה לו מאתים אלף מטיפי אצבע. שלחו חכמים ואמרו לו עד אימתי אתה עושה את ישראל בעלי </a:t>
            </a:r>
            <a:r>
              <a:rPr lang="he-IL" dirty="0" err="1"/>
              <a:t>מומין</a:t>
            </a:r>
            <a:r>
              <a:rPr lang="he-IL" dirty="0"/>
              <a:t> אמר להן וכי היאך </a:t>
            </a:r>
            <a:r>
              <a:rPr lang="he-IL" dirty="0" err="1"/>
              <a:t>איפשר</a:t>
            </a:r>
            <a:r>
              <a:rPr lang="he-IL" dirty="0"/>
              <a:t> לבדקן. אמרו לו כל מי שאינו רוכב על סוסו ועוקר ארץ מן לבנון לא יהיה נכתב </a:t>
            </a:r>
            <a:r>
              <a:rPr lang="he-IL" dirty="0" err="1"/>
              <a:t>באיסרטיא</a:t>
            </a:r>
            <a:r>
              <a:rPr lang="he-IL" dirty="0"/>
              <a:t> שלך היו לו מאתים אלף כך ומאתים אלף כך </a:t>
            </a:r>
            <a:endParaRPr lang="en-US" dirty="0"/>
          </a:p>
          <a:p>
            <a:pPr marL="0" indent="0" algn="just" rtl="1">
              <a:buNone/>
            </a:pPr>
            <a:r>
              <a:rPr lang="he-IL" dirty="0"/>
              <a:t>וכד דהוה נפק </a:t>
            </a:r>
            <a:r>
              <a:rPr lang="he-IL" dirty="0" err="1"/>
              <a:t>לקרבא</a:t>
            </a:r>
            <a:r>
              <a:rPr lang="he-IL" dirty="0"/>
              <a:t> </a:t>
            </a:r>
            <a:r>
              <a:rPr lang="he-IL" dirty="0" err="1"/>
              <a:t>הוה</a:t>
            </a:r>
            <a:r>
              <a:rPr lang="he-IL" dirty="0"/>
              <a:t> אמר </a:t>
            </a:r>
            <a:r>
              <a:rPr lang="he-IL" dirty="0" err="1"/>
              <a:t>ריבוניה</a:t>
            </a:r>
            <a:r>
              <a:rPr lang="he-IL" dirty="0"/>
              <a:t> </a:t>
            </a:r>
            <a:r>
              <a:rPr lang="he-IL" dirty="0" err="1"/>
              <a:t>דעלמא</a:t>
            </a:r>
            <a:r>
              <a:rPr lang="he-IL" dirty="0"/>
              <a:t> לא </a:t>
            </a:r>
            <a:r>
              <a:rPr lang="he-IL" dirty="0" err="1"/>
              <a:t>תסעוד</a:t>
            </a:r>
            <a:r>
              <a:rPr lang="he-IL" dirty="0"/>
              <a:t> ולא </a:t>
            </a:r>
            <a:r>
              <a:rPr lang="he-IL" dirty="0" err="1"/>
              <a:t>תכסוף</a:t>
            </a:r>
            <a:r>
              <a:rPr lang="he-IL" dirty="0"/>
              <a:t> (</a:t>
            </a:r>
            <a:r>
              <a:rPr lang="he-IL" dirty="0">
                <a:hlinkClick r:id="rId2"/>
              </a:rPr>
              <a:t>תהילים ס׳:י״ב</a:t>
            </a:r>
            <a:r>
              <a:rPr lang="he-IL" dirty="0"/>
              <a:t>) הלא אתה </a:t>
            </a:r>
            <a:r>
              <a:rPr lang="he-IL" dirty="0" err="1"/>
              <a:t>אלהים</a:t>
            </a:r>
            <a:r>
              <a:rPr lang="he-IL" dirty="0"/>
              <a:t> זנחתנו ולא תצא בצבאותינו </a:t>
            </a:r>
            <a:endParaRPr lang="en-US" dirty="0"/>
          </a:p>
          <a:p>
            <a:pPr marL="0" indent="0" algn="just" rtl="1">
              <a:buNone/>
            </a:pPr>
            <a:endParaRPr lang="en-US" dirty="0"/>
          </a:p>
        </p:txBody>
      </p:sp>
    </p:spTree>
    <p:extLst>
      <p:ext uri="{BB962C8B-B14F-4D97-AF65-F5344CB8AC3E}">
        <p14:creationId xmlns:p14="http://schemas.microsoft.com/office/powerpoint/2010/main" val="98024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F7015-F730-4A63-AA88-0564D0B86D51}"/>
              </a:ext>
            </a:extLst>
          </p:cNvPr>
          <p:cNvSpPr>
            <a:spLocks noGrp="1"/>
          </p:cNvSpPr>
          <p:nvPr>
            <p:ph type="title"/>
          </p:nvPr>
        </p:nvSpPr>
        <p:spPr/>
        <p:txBody>
          <a:bodyPr/>
          <a:lstStyle/>
          <a:p>
            <a:r>
              <a:rPr lang="en-US" dirty="0"/>
              <a:t>Fall of </a:t>
            </a:r>
            <a:r>
              <a:rPr lang="en-US" dirty="0" err="1"/>
              <a:t>Beitar</a:t>
            </a:r>
            <a:endParaRPr lang="en-US" dirty="0"/>
          </a:p>
        </p:txBody>
      </p:sp>
      <p:sp>
        <p:nvSpPr>
          <p:cNvPr id="3" name="Content Placeholder 2">
            <a:extLst>
              <a:ext uri="{FF2B5EF4-FFF2-40B4-BE49-F238E27FC236}">
                <a16:creationId xmlns:a16="http://schemas.microsoft.com/office/drawing/2014/main" id="{2393D217-9A3C-4D09-8050-B55D132C838C}"/>
              </a:ext>
            </a:extLst>
          </p:cNvPr>
          <p:cNvSpPr>
            <a:spLocks noGrp="1"/>
          </p:cNvSpPr>
          <p:nvPr>
            <p:ph sz="half" idx="1"/>
          </p:nvPr>
        </p:nvSpPr>
        <p:spPr>
          <a:xfrm>
            <a:off x="838199" y="1825625"/>
            <a:ext cx="8217024" cy="4351338"/>
          </a:xfrm>
        </p:spPr>
        <p:txBody>
          <a:bodyPr>
            <a:noAutofit/>
          </a:bodyPr>
          <a:lstStyle/>
          <a:p>
            <a:pPr marL="0" indent="0" algn="just">
              <a:buNone/>
            </a:pPr>
            <a:r>
              <a:rPr lang="en-US" sz="1500" dirty="0"/>
              <a:t>For three and a half years Hadrian surrounded </a:t>
            </a:r>
            <a:r>
              <a:rPr lang="en-US" sz="1500" dirty="0" err="1"/>
              <a:t>Bethar</a:t>
            </a:r>
            <a:r>
              <a:rPr lang="en-US" sz="1500" dirty="0"/>
              <a:t> and Rabbi Eleazar Ha-</a:t>
            </a:r>
            <a:r>
              <a:rPr lang="en-US" sz="1500" dirty="0" err="1"/>
              <a:t>Modai</a:t>
            </a:r>
            <a:r>
              <a:rPr lang="en-US" sz="1500" dirty="0"/>
              <a:t> sat on sackcloth and ashes and prayed every day, and said, "Master of the Universe, Do not sit in judgement today, do not sit in judgement today." </a:t>
            </a:r>
          </a:p>
          <a:p>
            <a:pPr marL="0" indent="0" algn="just">
              <a:buNone/>
            </a:pPr>
            <a:r>
              <a:rPr lang="en-US" sz="1500" dirty="0"/>
              <a:t>Hadrian was ready to leave the city (i.e. to give up the siege). A Samaritan said to him, "Do not go because I see that the city is prepared to surrender to you." He entered the gate of the city. He went up and found Eleazar Ha-</a:t>
            </a:r>
            <a:r>
              <a:rPr lang="en-US" sz="1500" dirty="0" err="1"/>
              <a:t>Modai</a:t>
            </a:r>
            <a:r>
              <a:rPr lang="en-US" sz="1500" dirty="0"/>
              <a:t> standing and praying. He whispered in his ear. The people of the city saw and went to </a:t>
            </a:r>
            <a:r>
              <a:rPr lang="en-US" sz="1500" dirty="0" err="1"/>
              <a:t>Kozba</a:t>
            </a:r>
            <a:r>
              <a:rPr lang="en-US" sz="1500" dirty="0"/>
              <a:t>. They said to him, "We saw this old one (the Samaritan) talking to your uncle, (Eleazar)." He (Bar </a:t>
            </a:r>
            <a:r>
              <a:rPr lang="en-US" sz="1500" dirty="0" err="1"/>
              <a:t>Kokhba</a:t>
            </a:r>
            <a:r>
              <a:rPr lang="en-US" sz="1500" dirty="0"/>
              <a:t>) said to him (the Samaritan), "What did you say to each other?" "If I would tell you, the king would kill me. And if I do not tell you, you will kill me. Better that the king should kill me and not you." He said, "He said to me, Ί will surrender the city.' " He (Bar </a:t>
            </a:r>
            <a:r>
              <a:rPr lang="en-US" sz="1500" dirty="0" err="1"/>
              <a:t>Kosiba</a:t>
            </a:r>
            <a:r>
              <a:rPr lang="en-US" sz="1500" dirty="0"/>
              <a:t>) went to R. Eleazar and said, "What did this Samaritan say to you?" He said, "Nothing." "What did you say to him?" "Nothing." He (Bar </a:t>
            </a:r>
            <a:r>
              <a:rPr lang="en-US" sz="1500" dirty="0" err="1"/>
              <a:t>Kosiba</a:t>
            </a:r>
            <a:r>
              <a:rPr lang="en-US" sz="1500" dirty="0"/>
              <a:t>) kicked him and killed him. Immediately a Bat </a:t>
            </a:r>
            <a:r>
              <a:rPr lang="en-US" sz="1500" dirty="0" err="1"/>
              <a:t>Kol</a:t>
            </a:r>
            <a:r>
              <a:rPr lang="en-US" sz="1500" dirty="0"/>
              <a:t> [Heavenly Voice] came out and said, " 'Woe to the worthless shepherd who leaves his flock. Destruction to his arm and his right eye. His arm will dry up and his right eye will become opaque' (Zach. 11,17). You have killed R. Eleazar Ha-</a:t>
            </a:r>
            <a:r>
              <a:rPr lang="en-US" sz="1500" dirty="0" err="1"/>
              <a:t>Modai</a:t>
            </a:r>
            <a:r>
              <a:rPr lang="en-US" sz="1500" dirty="0"/>
              <a:t>, the arm of all Israel and her right eye. Therefore shall the arm of this man be withered and his right eye utterly blinded." Immediately </a:t>
            </a:r>
            <a:r>
              <a:rPr lang="en-US" sz="1500" dirty="0" err="1"/>
              <a:t>Bethar</a:t>
            </a:r>
            <a:r>
              <a:rPr lang="en-US" sz="1500" dirty="0"/>
              <a:t> was conquered and Ben </a:t>
            </a:r>
            <a:r>
              <a:rPr lang="en-US" sz="1500" dirty="0" err="1"/>
              <a:t>Kozba</a:t>
            </a:r>
            <a:r>
              <a:rPr lang="en-US" sz="1500" dirty="0"/>
              <a:t> was killed. They went and carried his head to Hadrian. He said to them, "Who killed this man?" A Samaritan said to him, "I killed him." "Show me the corpse." He showed him the corpse and found a snake wound around it. He said, "If God did not kill him, who could have killed him?" And he said about him, " 'Unless their rock had sold them and their Lord had given them up' " (Deut. 32,30). </a:t>
            </a:r>
          </a:p>
          <a:p>
            <a:pPr marL="0" indent="0" algn="just">
              <a:buNone/>
            </a:pPr>
            <a:r>
              <a:rPr lang="en-US" sz="1500" dirty="0"/>
              <a:t>Translation </a:t>
            </a:r>
            <a:r>
              <a:rPr lang="en-US" sz="1500" dirty="0">
                <a:hlinkClick r:id="rId2"/>
              </a:rPr>
              <a:t>Adele </a:t>
            </a:r>
            <a:r>
              <a:rPr lang="en-US" sz="1500" dirty="0" err="1">
                <a:hlinkClick r:id="rId2"/>
              </a:rPr>
              <a:t>Reinhartz</a:t>
            </a:r>
            <a:r>
              <a:rPr lang="en-US" sz="1500" dirty="0">
                <a:hlinkClick r:id="rId2"/>
              </a:rPr>
              <a:t> </a:t>
            </a:r>
            <a:endParaRPr lang="en-US" sz="1500" dirty="0"/>
          </a:p>
        </p:txBody>
      </p:sp>
      <p:sp>
        <p:nvSpPr>
          <p:cNvPr id="4" name="Content Placeholder 3">
            <a:extLst>
              <a:ext uri="{FF2B5EF4-FFF2-40B4-BE49-F238E27FC236}">
                <a16:creationId xmlns:a16="http://schemas.microsoft.com/office/drawing/2014/main" id="{18FEFCB4-4DFC-48FE-9BC9-CD5D985C5348}"/>
              </a:ext>
            </a:extLst>
          </p:cNvPr>
          <p:cNvSpPr>
            <a:spLocks noGrp="1"/>
          </p:cNvSpPr>
          <p:nvPr>
            <p:ph sz="half" idx="2"/>
          </p:nvPr>
        </p:nvSpPr>
        <p:spPr>
          <a:xfrm>
            <a:off x="9268287" y="1825625"/>
            <a:ext cx="2085513" cy="4351338"/>
          </a:xfrm>
        </p:spPr>
        <p:txBody>
          <a:bodyPr>
            <a:normAutofit fontScale="47500" lnSpcReduction="20000"/>
          </a:bodyPr>
          <a:lstStyle/>
          <a:p>
            <a:pPr marL="0" indent="0" algn="r" rtl="1">
              <a:buNone/>
            </a:pPr>
            <a:r>
              <a:rPr lang="he-IL" dirty="0"/>
              <a:t>שלש שנים ומחצה עשה </a:t>
            </a:r>
            <a:r>
              <a:rPr lang="he-IL" dirty="0" err="1"/>
              <a:t>אדריינוס</a:t>
            </a:r>
            <a:r>
              <a:rPr lang="he-IL" dirty="0"/>
              <a:t> מקיף על ביתר. </a:t>
            </a:r>
            <a:r>
              <a:rPr lang="he-IL" dirty="0" err="1"/>
              <a:t>והוה</a:t>
            </a:r>
            <a:r>
              <a:rPr lang="he-IL" dirty="0"/>
              <a:t> ר' אלעזר </a:t>
            </a:r>
            <a:r>
              <a:rPr lang="he-IL" dirty="0" err="1"/>
              <a:t>המודעי</a:t>
            </a:r>
            <a:r>
              <a:rPr lang="he-IL" dirty="0"/>
              <a:t> יושב על השק ועל האפר ומתפלל בכל יום ואומר </a:t>
            </a:r>
            <a:r>
              <a:rPr lang="he-IL" dirty="0" err="1"/>
              <a:t>רבון</a:t>
            </a:r>
            <a:r>
              <a:rPr lang="he-IL" dirty="0"/>
              <a:t> העולמים אל תשב בדין היום אל תשב בדין היום </a:t>
            </a:r>
            <a:endParaRPr lang="en-US" dirty="0"/>
          </a:p>
          <a:p>
            <a:pPr marL="0" indent="0" algn="r" rtl="1">
              <a:buNone/>
            </a:pPr>
            <a:r>
              <a:rPr lang="he-IL" dirty="0" err="1"/>
              <a:t>בעא</a:t>
            </a:r>
            <a:r>
              <a:rPr lang="he-IL" dirty="0"/>
              <a:t> </a:t>
            </a:r>
            <a:r>
              <a:rPr lang="he-IL" dirty="0" err="1"/>
              <a:t>אדריינוס</a:t>
            </a:r>
            <a:r>
              <a:rPr lang="he-IL" dirty="0"/>
              <a:t> </a:t>
            </a:r>
            <a:r>
              <a:rPr lang="he-IL" dirty="0" err="1"/>
              <a:t>מיזל</a:t>
            </a:r>
            <a:r>
              <a:rPr lang="he-IL" dirty="0"/>
              <a:t> ליה. אמר ליה חד </a:t>
            </a:r>
            <a:r>
              <a:rPr lang="he-IL" dirty="0" err="1"/>
              <a:t>כותיי</a:t>
            </a:r>
            <a:r>
              <a:rPr lang="he-IL" dirty="0"/>
              <a:t> לא </a:t>
            </a:r>
            <a:r>
              <a:rPr lang="he-IL" dirty="0" err="1"/>
              <a:t>תיזיל</a:t>
            </a:r>
            <a:r>
              <a:rPr lang="he-IL" dirty="0"/>
              <a:t> לך </a:t>
            </a:r>
            <a:r>
              <a:rPr lang="he-IL" dirty="0" err="1"/>
              <a:t>דאנא</a:t>
            </a:r>
            <a:r>
              <a:rPr lang="he-IL" dirty="0"/>
              <a:t> חמי מה </a:t>
            </a:r>
            <a:r>
              <a:rPr lang="he-IL" dirty="0" err="1"/>
              <a:t>מיעבד</a:t>
            </a:r>
            <a:r>
              <a:rPr lang="he-IL" dirty="0"/>
              <a:t> ומשלים לך </a:t>
            </a:r>
            <a:r>
              <a:rPr lang="he-IL" dirty="0" err="1"/>
              <a:t>מדינתא</a:t>
            </a:r>
            <a:r>
              <a:rPr lang="he-IL" dirty="0"/>
              <a:t> </a:t>
            </a:r>
            <a:r>
              <a:rPr lang="he-IL" dirty="0" err="1"/>
              <a:t>עאל</a:t>
            </a:r>
            <a:r>
              <a:rPr lang="he-IL" dirty="0"/>
              <a:t> ליה מן </a:t>
            </a:r>
            <a:r>
              <a:rPr lang="he-IL" dirty="0" err="1"/>
              <a:t>ביבא</a:t>
            </a:r>
            <a:r>
              <a:rPr lang="he-IL" dirty="0"/>
              <a:t> </a:t>
            </a:r>
            <a:r>
              <a:rPr lang="he-IL" dirty="0" err="1"/>
              <a:t>דמתינתא</a:t>
            </a:r>
            <a:r>
              <a:rPr lang="he-IL" dirty="0"/>
              <a:t> </a:t>
            </a:r>
            <a:r>
              <a:rPr lang="he-IL" dirty="0" err="1"/>
              <a:t>עאל</a:t>
            </a:r>
            <a:r>
              <a:rPr lang="he-IL" dirty="0"/>
              <a:t> ואשכח רבי אלעזר </a:t>
            </a:r>
            <a:r>
              <a:rPr lang="he-IL" dirty="0" err="1"/>
              <a:t>המודעי</a:t>
            </a:r>
            <a:r>
              <a:rPr lang="he-IL" dirty="0"/>
              <a:t> </a:t>
            </a:r>
            <a:r>
              <a:rPr lang="he-IL" dirty="0" err="1"/>
              <a:t>קאים</a:t>
            </a:r>
            <a:r>
              <a:rPr lang="he-IL" dirty="0"/>
              <a:t> מצלי. עבד נפשיה </a:t>
            </a:r>
            <a:r>
              <a:rPr lang="he-IL" dirty="0" err="1"/>
              <a:t>לחיש</a:t>
            </a:r>
            <a:r>
              <a:rPr lang="he-IL" dirty="0"/>
              <a:t> ליה בגו </a:t>
            </a:r>
            <a:r>
              <a:rPr lang="he-IL" dirty="0" err="1"/>
              <a:t>אודניה</a:t>
            </a:r>
            <a:r>
              <a:rPr lang="he-IL" dirty="0"/>
              <a:t> </a:t>
            </a:r>
            <a:r>
              <a:rPr lang="he-IL" dirty="0" err="1"/>
              <a:t>חמוניה</a:t>
            </a:r>
            <a:r>
              <a:rPr lang="he-IL" dirty="0"/>
              <a:t> בני </a:t>
            </a:r>
            <a:r>
              <a:rPr lang="he-IL" dirty="0" err="1"/>
              <a:t>מדינתא</a:t>
            </a:r>
            <a:r>
              <a:rPr lang="he-IL" dirty="0"/>
              <a:t> </a:t>
            </a:r>
            <a:r>
              <a:rPr lang="he-IL" dirty="0" err="1"/>
              <a:t>ואייתוניה</a:t>
            </a:r>
            <a:r>
              <a:rPr lang="he-IL" dirty="0"/>
              <a:t> גבי בן </a:t>
            </a:r>
            <a:r>
              <a:rPr lang="he-IL" dirty="0" err="1"/>
              <a:t>כוזבא</a:t>
            </a:r>
            <a:r>
              <a:rPr lang="he-IL" dirty="0"/>
              <a:t>. אמרון ליה </a:t>
            </a:r>
            <a:r>
              <a:rPr lang="he-IL" dirty="0" err="1"/>
              <a:t>חמינן</a:t>
            </a:r>
            <a:r>
              <a:rPr lang="he-IL" dirty="0"/>
              <a:t> ההן סבא משתעי לחביבך אמר ליה מה אמרת ליה ומה אמר לך אמר ליה אנא אמר לך </a:t>
            </a:r>
            <a:r>
              <a:rPr lang="he-IL" dirty="0" err="1"/>
              <a:t>מלכא</a:t>
            </a:r>
            <a:r>
              <a:rPr lang="he-IL" dirty="0"/>
              <a:t> קטל לי ואי לא אנא אמר לך את קטל </a:t>
            </a:r>
            <a:r>
              <a:rPr lang="he-IL" dirty="0" err="1"/>
              <a:t>יתי</a:t>
            </a:r>
            <a:r>
              <a:rPr lang="he-IL" dirty="0"/>
              <a:t> </a:t>
            </a:r>
            <a:r>
              <a:rPr lang="he-IL" dirty="0" err="1"/>
              <a:t>טב</a:t>
            </a:r>
            <a:r>
              <a:rPr lang="he-IL" dirty="0"/>
              <a:t> לי </a:t>
            </a:r>
            <a:r>
              <a:rPr lang="he-IL" dirty="0" err="1"/>
              <a:t>מלכא</a:t>
            </a:r>
            <a:r>
              <a:rPr lang="he-IL" dirty="0"/>
              <a:t> קטל </a:t>
            </a:r>
            <a:r>
              <a:rPr lang="he-IL" dirty="0" err="1"/>
              <a:t>יתי</a:t>
            </a:r>
            <a:r>
              <a:rPr lang="he-IL" dirty="0"/>
              <a:t> ולא את אמר ליה אמר לי </a:t>
            </a:r>
            <a:r>
              <a:rPr lang="he-IL" dirty="0" err="1"/>
              <a:t>דאננא</a:t>
            </a:r>
            <a:r>
              <a:rPr lang="he-IL" dirty="0"/>
              <a:t> משלים </a:t>
            </a:r>
            <a:r>
              <a:rPr lang="he-IL" dirty="0" err="1"/>
              <a:t>מדינתאי</a:t>
            </a:r>
            <a:r>
              <a:rPr lang="he-IL" dirty="0"/>
              <a:t>. אתא גבי רבי אלעזר </a:t>
            </a:r>
            <a:r>
              <a:rPr lang="he-IL" dirty="0" err="1"/>
              <a:t>המודעי</a:t>
            </a:r>
            <a:r>
              <a:rPr lang="he-IL" dirty="0"/>
              <a:t> אמר ליה מה אמר לך הדין </a:t>
            </a:r>
            <a:r>
              <a:rPr lang="he-IL" dirty="0" err="1"/>
              <a:t>כותייא</a:t>
            </a:r>
            <a:r>
              <a:rPr lang="he-IL" dirty="0"/>
              <a:t> אמר ליה לא כלום מה אמרת ליה א"ל לא כלום </a:t>
            </a:r>
            <a:endParaRPr lang="en-US" dirty="0"/>
          </a:p>
          <a:p>
            <a:endParaRPr lang="en-US" dirty="0"/>
          </a:p>
        </p:txBody>
      </p:sp>
    </p:spTree>
    <p:extLst>
      <p:ext uri="{BB962C8B-B14F-4D97-AF65-F5344CB8AC3E}">
        <p14:creationId xmlns:p14="http://schemas.microsoft.com/office/powerpoint/2010/main" val="187099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6333</TotalTime>
  <Words>4681</Words>
  <Application>Microsoft Office PowerPoint</Application>
  <PresentationFormat>Widescreen</PresentationFormat>
  <Paragraphs>153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pt serif</vt:lpstr>
      <vt:lpstr>Office Theme</vt:lpstr>
      <vt:lpstr>Rebellion or Religious Revolution? Rabbi Akiva &amp; Bar Kochba</vt:lpstr>
      <vt:lpstr>Rabbi Akiva &amp; Bar Kochba</vt:lpstr>
      <vt:lpstr>Why is he called Bar Kochba? </vt:lpstr>
      <vt:lpstr>Who was Bar Kochba?</vt:lpstr>
      <vt:lpstr>Bar Kochba’s Letters</vt:lpstr>
      <vt:lpstr>Letter of the 4 Species</vt:lpstr>
      <vt:lpstr>Rabbi Akiva’s Reputation</vt:lpstr>
      <vt:lpstr>Aftermath of Rebellion (Yerushalmi Taanit 4:5)</vt:lpstr>
      <vt:lpstr>Fall of Beitar</vt:lpstr>
      <vt:lpstr>Alternative End (Sanhedrin 93b)</vt:lpstr>
      <vt:lpstr>Could he have been Mashiach?</vt:lpstr>
      <vt:lpstr>Cassius Dio (164-235 CE) on Bar Kochba</vt:lpstr>
      <vt:lpstr>Why he wasn’t the Messiah</vt:lpstr>
      <vt:lpstr>Rabbi Akiva’s Arrest and Death (Brachot 61b)</vt:lpstr>
      <vt:lpstr>Rabbi Akiva’s 24,000 students </vt:lpstr>
      <vt:lpstr>Were Rabbi Akiva’s Students Part of Revolt?</vt:lpstr>
      <vt:lpstr>Why they weren’t</vt:lpstr>
      <vt:lpstr>Text of Rav Shrira Gaon’s Letter</vt:lpstr>
      <vt:lpstr>Rav Hai Gaon (son of R’ Shrira Gaon)</vt:lpstr>
      <vt:lpstr>Other Proofs?</vt:lpstr>
      <vt:lpstr>PowerPoint Presentation</vt:lpstr>
      <vt:lpstr>PowerPoint Presentation</vt:lpstr>
      <vt:lpstr>Problem with years</vt:lpstr>
      <vt:lpstr>Did Rabbi Akiva change his mind?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Rebellion of Religious Revolution? Rabbi Akiva and Bar Kochba</dc:title>
  <dc:creator>Chaim</dc:creator>
  <cp:lastModifiedBy>Chaim</cp:lastModifiedBy>
  <cp:revision>47</cp:revision>
  <dcterms:created xsi:type="dcterms:W3CDTF">2021-04-25T13:51:34Z</dcterms:created>
  <dcterms:modified xsi:type="dcterms:W3CDTF">2021-04-29T23:24:49Z</dcterms:modified>
</cp:coreProperties>
</file>