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4"/>
  </p:notesMasterIdLst>
  <p:handoutMasterIdLst>
    <p:handoutMasterId r:id="rId15"/>
  </p:handoutMasterIdLst>
  <p:sldIdLst>
    <p:sldId id="256" r:id="rId2"/>
    <p:sldId id="267" r:id="rId3"/>
    <p:sldId id="257" r:id="rId4"/>
    <p:sldId id="260" r:id="rId5"/>
    <p:sldId id="258" r:id="rId6"/>
    <p:sldId id="259" r:id="rId7"/>
    <p:sldId id="262" r:id="rId8"/>
    <p:sldId id="263" r:id="rId9"/>
    <p:sldId id="261" r:id="rId10"/>
    <p:sldId id="264" r:id="rId11"/>
    <p:sldId id="265" r:id="rId12"/>
    <p:sldId id="266"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0036" autoAdjust="0"/>
  </p:normalViewPr>
  <p:slideViewPr>
    <p:cSldViewPr showGuides="1">
      <p:cViewPr>
        <p:scale>
          <a:sx n="50" d="100"/>
          <a:sy n="50" d="100"/>
        </p:scale>
        <p:origin x="-1890" y="-354"/>
      </p:cViewPr>
      <p:guideLst>
        <p:guide orient="horz" pos="211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8" rIns="93175" bIns="46588" rtlCol="0"/>
          <a:lstStyle>
            <a:lvl1pPr algn="r">
              <a:defRPr sz="1200"/>
            </a:lvl1pPr>
          </a:lstStyle>
          <a:p>
            <a:fld id="{C609D7A0-14A8-40AD-BFD0-D8D1E2467C0F}" type="datetimeFigureOut">
              <a:rPr lang="en-US" smtClean="0"/>
              <a:t>4/17/2016</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3175" tIns="46588" rIns="93175"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75" tIns="46588" rIns="93175" bIns="46588" rtlCol="0" anchor="b"/>
          <a:lstStyle>
            <a:lvl1pPr algn="r">
              <a:defRPr sz="1200"/>
            </a:lvl1pPr>
          </a:lstStyle>
          <a:p>
            <a:fld id="{BFB6D109-E926-4C17-B486-FAF5A280AA28}" type="slidenum">
              <a:rPr lang="en-US" smtClean="0"/>
              <a:t>‹#›</a:t>
            </a:fld>
            <a:endParaRPr lang="en-US"/>
          </a:p>
        </p:txBody>
      </p:sp>
    </p:spTree>
    <p:extLst>
      <p:ext uri="{BB962C8B-B14F-4D97-AF65-F5344CB8AC3E}">
        <p14:creationId xmlns:p14="http://schemas.microsoft.com/office/powerpoint/2010/main" val="868719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8" rIns="93175" bIns="46588" rtlCol="0"/>
          <a:lstStyle>
            <a:lvl1pPr algn="r">
              <a:defRPr sz="1200"/>
            </a:lvl1pPr>
          </a:lstStyle>
          <a:p>
            <a:fld id="{A80D3592-E146-4768-B68D-67E699E892C5}" type="datetimeFigureOut">
              <a:rPr lang="en-US" smtClean="0"/>
              <a:t>4/17/2016</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5" tIns="46588" rIns="93175" bIns="46588" rtlCol="0" anchor="b"/>
          <a:lstStyle>
            <a:lvl1pPr algn="r">
              <a:defRPr sz="1200"/>
            </a:lvl1pPr>
          </a:lstStyle>
          <a:p>
            <a:fld id="{7E6ABA5D-08E7-4151-9DE0-305BB0913EFF}" type="slidenum">
              <a:rPr lang="en-US" smtClean="0"/>
              <a:t>‹#›</a:t>
            </a:fld>
            <a:endParaRPr lang="en-US"/>
          </a:p>
        </p:txBody>
      </p:sp>
    </p:spTree>
    <p:extLst>
      <p:ext uri="{BB962C8B-B14F-4D97-AF65-F5344CB8AC3E}">
        <p14:creationId xmlns:p14="http://schemas.microsoft.com/office/powerpoint/2010/main" val="203130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6ABA5D-08E7-4151-9DE0-305BB0913EFF}" type="slidenum">
              <a:rPr lang="en-US" smtClean="0"/>
              <a:t>1</a:t>
            </a:fld>
            <a:endParaRPr lang="en-US"/>
          </a:p>
        </p:txBody>
      </p:sp>
    </p:spTree>
    <p:extLst>
      <p:ext uri="{BB962C8B-B14F-4D97-AF65-F5344CB8AC3E}">
        <p14:creationId xmlns:p14="http://schemas.microsoft.com/office/powerpoint/2010/main" val="1239105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6ABA5D-08E7-4151-9DE0-305BB0913EFF}" type="slidenum">
              <a:rPr lang="en-US" smtClean="0"/>
              <a:t>11</a:t>
            </a:fld>
            <a:endParaRPr lang="en-US"/>
          </a:p>
        </p:txBody>
      </p:sp>
    </p:spTree>
    <p:extLst>
      <p:ext uri="{BB962C8B-B14F-4D97-AF65-F5344CB8AC3E}">
        <p14:creationId xmlns:p14="http://schemas.microsoft.com/office/powerpoint/2010/main" val="3630419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6ABA5D-08E7-4151-9DE0-305BB0913EFF}" type="slidenum">
              <a:rPr lang="en-US" smtClean="0"/>
              <a:t>12</a:t>
            </a:fld>
            <a:endParaRPr lang="en-US"/>
          </a:p>
        </p:txBody>
      </p:sp>
    </p:spTree>
    <p:extLst>
      <p:ext uri="{BB962C8B-B14F-4D97-AF65-F5344CB8AC3E}">
        <p14:creationId xmlns:p14="http://schemas.microsoft.com/office/powerpoint/2010/main" val="60748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6ABA5D-08E7-4151-9DE0-305BB0913EFF}" type="slidenum">
              <a:rPr lang="en-US" smtClean="0"/>
              <a:t>3</a:t>
            </a:fld>
            <a:endParaRPr lang="en-US"/>
          </a:p>
        </p:txBody>
      </p:sp>
    </p:spTree>
    <p:extLst>
      <p:ext uri="{BB962C8B-B14F-4D97-AF65-F5344CB8AC3E}">
        <p14:creationId xmlns:p14="http://schemas.microsoft.com/office/powerpoint/2010/main" val="138699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6ABA5D-08E7-4151-9DE0-305BB0913EFF}" type="slidenum">
              <a:rPr lang="en-US" smtClean="0"/>
              <a:t>4</a:t>
            </a:fld>
            <a:endParaRPr lang="en-US"/>
          </a:p>
        </p:txBody>
      </p:sp>
    </p:spTree>
    <p:extLst>
      <p:ext uri="{BB962C8B-B14F-4D97-AF65-F5344CB8AC3E}">
        <p14:creationId xmlns:p14="http://schemas.microsoft.com/office/powerpoint/2010/main" val="2932663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6ABA5D-08E7-4151-9DE0-305BB0913EFF}" type="slidenum">
              <a:rPr lang="en-US" smtClean="0"/>
              <a:t>5</a:t>
            </a:fld>
            <a:endParaRPr lang="en-US"/>
          </a:p>
        </p:txBody>
      </p:sp>
    </p:spTree>
    <p:extLst>
      <p:ext uri="{BB962C8B-B14F-4D97-AF65-F5344CB8AC3E}">
        <p14:creationId xmlns:p14="http://schemas.microsoft.com/office/powerpoint/2010/main" val="2739125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6ABA5D-08E7-4151-9DE0-305BB0913EFF}" type="slidenum">
              <a:rPr lang="en-US" smtClean="0"/>
              <a:t>6</a:t>
            </a:fld>
            <a:endParaRPr lang="en-US"/>
          </a:p>
        </p:txBody>
      </p:sp>
    </p:spTree>
    <p:extLst>
      <p:ext uri="{BB962C8B-B14F-4D97-AF65-F5344CB8AC3E}">
        <p14:creationId xmlns:p14="http://schemas.microsoft.com/office/powerpoint/2010/main" val="147320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6ABA5D-08E7-4151-9DE0-305BB0913EFF}" type="slidenum">
              <a:rPr lang="en-US" smtClean="0"/>
              <a:t>7</a:t>
            </a:fld>
            <a:endParaRPr lang="en-US"/>
          </a:p>
        </p:txBody>
      </p:sp>
    </p:spTree>
    <p:extLst>
      <p:ext uri="{BB962C8B-B14F-4D97-AF65-F5344CB8AC3E}">
        <p14:creationId xmlns:p14="http://schemas.microsoft.com/office/powerpoint/2010/main" val="256016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6ABA5D-08E7-4151-9DE0-305BB0913EFF}" type="slidenum">
              <a:rPr lang="en-US" smtClean="0"/>
              <a:t>8</a:t>
            </a:fld>
            <a:endParaRPr lang="en-US"/>
          </a:p>
        </p:txBody>
      </p:sp>
    </p:spTree>
    <p:extLst>
      <p:ext uri="{BB962C8B-B14F-4D97-AF65-F5344CB8AC3E}">
        <p14:creationId xmlns:p14="http://schemas.microsoft.com/office/powerpoint/2010/main" val="370715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6ABA5D-08E7-4151-9DE0-305BB0913EFF}" type="slidenum">
              <a:rPr lang="en-US" smtClean="0"/>
              <a:t>9</a:t>
            </a:fld>
            <a:endParaRPr lang="en-US"/>
          </a:p>
        </p:txBody>
      </p:sp>
    </p:spTree>
    <p:extLst>
      <p:ext uri="{BB962C8B-B14F-4D97-AF65-F5344CB8AC3E}">
        <p14:creationId xmlns:p14="http://schemas.microsoft.com/office/powerpoint/2010/main" val="174908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6ABA5D-08E7-4151-9DE0-305BB0913EFF}" type="slidenum">
              <a:rPr lang="en-US" smtClean="0"/>
              <a:t>10</a:t>
            </a:fld>
            <a:endParaRPr lang="en-US"/>
          </a:p>
        </p:txBody>
      </p:sp>
    </p:spTree>
    <p:extLst>
      <p:ext uri="{BB962C8B-B14F-4D97-AF65-F5344CB8AC3E}">
        <p14:creationId xmlns:p14="http://schemas.microsoft.com/office/powerpoint/2010/main" val="382907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287E51-BF98-44F8-B18C-D78E5BA0F6CF}" type="datetimeFigureOut">
              <a:rPr lang="en-US" smtClean="0"/>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83CD7-0454-49F8-9B8C-C166188E5BC5}"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287E51-BF98-44F8-B18C-D78E5BA0F6CF}" type="datetimeFigureOut">
              <a:rPr lang="en-US" smtClean="0"/>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83CD7-0454-49F8-9B8C-C166188E5BC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287E51-BF98-44F8-B18C-D78E5BA0F6CF}" type="datetimeFigureOut">
              <a:rPr lang="en-US" smtClean="0"/>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83CD7-0454-49F8-9B8C-C166188E5BC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E287E51-BF98-44F8-B18C-D78E5BA0F6CF}" type="datetimeFigureOut">
              <a:rPr lang="en-US" smtClean="0"/>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83CD7-0454-49F8-9B8C-C166188E5BC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287E51-BF98-44F8-B18C-D78E5BA0F6CF}" type="datetimeFigureOut">
              <a:rPr lang="en-US" smtClean="0"/>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83CD7-0454-49F8-9B8C-C166188E5BC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E287E51-BF98-44F8-B18C-D78E5BA0F6CF}" type="datetimeFigureOut">
              <a:rPr lang="en-US" smtClean="0"/>
              <a:t>4/17/2016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83CD7-0454-49F8-9B8C-C166188E5BC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287E51-BF98-44F8-B18C-D78E5BA0F6CF}" type="datetimeFigureOut">
              <a:rPr lang="en-US" smtClean="0"/>
              <a:t>4/17/2016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83CD7-0454-49F8-9B8C-C166188E5BC5}"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287E51-BF98-44F8-B18C-D78E5BA0F6CF}" type="datetimeFigureOut">
              <a:rPr lang="en-US" smtClean="0"/>
              <a:t>4/17/2016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83CD7-0454-49F8-9B8C-C166188E5BC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87E51-BF98-44F8-B18C-D78E5BA0F6CF}" type="datetimeFigureOut">
              <a:rPr lang="en-US" smtClean="0"/>
              <a:t>4/17/2016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83CD7-0454-49F8-9B8C-C166188E5BC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87E51-BF98-44F8-B18C-D78E5BA0F6CF}" type="datetimeFigureOut">
              <a:rPr lang="en-US" smtClean="0"/>
              <a:t>4/17/2016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83CD7-0454-49F8-9B8C-C166188E5BC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87E51-BF98-44F8-B18C-D78E5BA0F6CF}" type="datetimeFigureOut">
              <a:rPr lang="en-US" smtClean="0"/>
              <a:t>4/17/2016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83CD7-0454-49F8-9B8C-C166188E5BC5}"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E287E51-BF98-44F8-B18C-D78E5BA0F6CF}" type="datetimeFigureOut">
              <a:rPr lang="en-US" smtClean="0"/>
              <a:t>4/17/2016</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B583CD7-0454-49F8-9B8C-C166188E5B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goodreads.com/work/quotes/1885548" TargetMode="External"/><Relationship Id="rId5" Type="http://schemas.openxmlformats.org/officeDocument/2006/relationships/hyperlink" Target="http://www.goodreads.com/author/show/947.William_Shakespeare" TargetMode="Externa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465" t="7216" r="6465" b="-7216"/>
          <a:stretch/>
        </p:blipFill>
        <p:spPr>
          <a:xfrm>
            <a:off x="-1" y="19050"/>
            <a:ext cx="9144001" cy="7391400"/>
          </a:xfrm>
          <a:prstGeom prst="rect">
            <a:avLst/>
          </a:prstGeom>
        </p:spPr>
      </p:pic>
      <p:sp>
        <p:nvSpPr>
          <p:cNvPr id="3" name="Subtitle 2"/>
          <p:cNvSpPr>
            <a:spLocks noGrp="1"/>
          </p:cNvSpPr>
          <p:nvPr>
            <p:ph type="subTitle" idx="1"/>
          </p:nvPr>
        </p:nvSpPr>
        <p:spPr>
          <a:xfrm>
            <a:off x="228600" y="5657850"/>
            <a:ext cx="6400800" cy="1752600"/>
          </a:xfrm>
        </p:spPr>
        <p:txBody>
          <a:bodyPr>
            <a:normAutofit/>
          </a:bodyPr>
          <a:lstStyle/>
          <a:p>
            <a:r>
              <a:rPr lang="en-US" sz="2400" dirty="0" smtClean="0">
                <a:solidFill>
                  <a:schemeClr val="accent5">
                    <a:lumMod val="40000"/>
                    <a:lumOff val="60000"/>
                  </a:schemeClr>
                </a:solidFill>
                <a:latin typeface="Sansation" panose="02000000000000000000" pitchFamily="2" charset="0"/>
              </a:rPr>
              <a:t>Pesach 5776</a:t>
            </a:r>
            <a:endParaRPr lang="he-IL" sz="2400" dirty="0" smtClean="0">
              <a:solidFill>
                <a:schemeClr val="accent5">
                  <a:lumMod val="40000"/>
                  <a:lumOff val="60000"/>
                </a:schemeClr>
              </a:solidFill>
              <a:latin typeface="Sansation" panose="02000000000000000000" pitchFamily="2" charset="0"/>
            </a:endParaRPr>
          </a:p>
          <a:p>
            <a:r>
              <a:rPr lang="en-US" sz="2400" dirty="0" smtClean="0">
                <a:solidFill>
                  <a:schemeClr val="accent5">
                    <a:lumMod val="40000"/>
                    <a:lumOff val="60000"/>
                  </a:schemeClr>
                </a:solidFill>
                <a:latin typeface="Sansation" panose="02000000000000000000" pitchFamily="2" charset="0"/>
              </a:rPr>
              <a:t>Rabbi </a:t>
            </a:r>
            <a:r>
              <a:rPr lang="en-US" sz="2400" dirty="0" err="1" smtClean="0">
                <a:solidFill>
                  <a:schemeClr val="accent5">
                    <a:lumMod val="40000"/>
                    <a:lumOff val="60000"/>
                  </a:schemeClr>
                </a:solidFill>
                <a:latin typeface="Sansation" panose="02000000000000000000" pitchFamily="2" charset="0"/>
              </a:rPr>
              <a:t>Ya’akov</a:t>
            </a:r>
            <a:r>
              <a:rPr lang="en-US" sz="2400" dirty="0" smtClean="0">
                <a:solidFill>
                  <a:schemeClr val="accent5">
                    <a:lumMod val="40000"/>
                    <a:lumOff val="60000"/>
                  </a:schemeClr>
                </a:solidFill>
                <a:latin typeface="Sansation" panose="02000000000000000000" pitchFamily="2" charset="0"/>
              </a:rPr>
              <a:t> Trump</a:t>
            </a:r>
            <a:endParaRPr lang="en-US" sz="2400" dirty="0">
              <a:solidFill>
                <a:schemeClr val="accent5">
                  <a:lumMod val="40000"/>
                  <a:lumOff val="60000"/>
                </a:schemeClr>
              </a:solidFill>
              <a:latin typeface="Sansation" panose="02000000000000000000" pitchFamily="2" charset="0"/>
            </a:endParaRPr>
          </a:p>
        </p:txBody>
      </p:sp>
      <p:sp>
        <p:nvSpPr>
          <p:cNvPr id="2" name="Title 1"/>
          <p:cNvSpPr>
            <a:spLocks noGrp="1"/>
          </p:cNvSpPr>
          <p:nvPr>
            <p:ph type="ctrTitle"/>
          </p:nvPr>
        </p:nvSpPr>
        <p:spPr>
          <a:xfrm>
            <a:off x="76200" y="76200"/>
            <a:ext cx="8839200" cy="1793167"/>
          </a:xfrm>
        </p:spPr>
        <p:txBody>
          <a:bodyPr/>
          <a:lstStyle/>
          <a:p>
            <a:pPr marL="182880" indent="0" algn="ctr">
              <a:buNone/>
            </a:pPr>
            <a:r>
              <a:rPr lang="en-US" sz="4600" dirty="0">
                <a:solidFill>
                  <a:srgbClr val="FFFFCC"/>
                </a:solidFill>
                <a:latin typeface="Pneumatics BRK" pitchFamily="2" charset="0"/>
              </a:rPr>
              <a:t>Put Seder into your Seder</a:t>
            </a:r>
          </a:p>
        </p:txBody>
      </p:sp>
    </p:spTree>
    <p:extLst>
      <p:ext uri="{BB962C8B-B14F-4D97-AF65-F5344CB8AC3E}">
        <p14:creationId xmlns:p14="http://schemas.microsoft.com/office/powerpoint/2010/main" val="35693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512511" cy="1143000"/>
          </a:xfrm>
        </p:spPr>
        <p:txBody>
          <a:bodyPr>
            <a:normAutofit fontScale="90000"/>
          </a:bodyPr>
          <a:lstStyle/>
          <a:p>
            <a:pPr marL="0" indent="0" algn="l">
              <a:buNone/>
            </a:pPr>
            <a:r>
              <a:rPr lang="en-US" sz="5100" dirty="0" smtClean="0">
                <a:latin typeface="Pneumatics BRK" pitchFamily="2" charset="0"/>
              </a:rPr>
              <a:t>Our Lessons</a:t>
            </a:r>
            <a:r>
              <a:rPr lang="en-US" b="1" dirty="0"/>
              <a:t/>
            </a:r>
            <a:br>
              <a:rPr lang="en-US" b="1" dirty="0"/>
            </a:br>
            <a:endParaRPr lang="en-US" dirty="0"/>
          </a:p>
        </p:txBody>
      </p:sp>
      <p:sp>
        <p:nvSpPr>
          <p:cNvPr id="3" name="Content Placeholder 2"/>
          <p:cNvSpPr>
            <a:spLocks noGrp="1"/>
          </p:cNvSpPr>
          <p:nvPr>
            <p:ph sz="quarter" idx="13"/>
          </p:nvPr>
        </p:nvSpPr>
        <p:spPr>
          <a:xfrm>
            <a:off x="346710" y="1485900"/>
            <a:ext cx="6150769" cy="3474720"/>
          </a:xfrm>
        </p:spPr>
        <p:txBody>
          <a:bodyPr>
            <a:noAutofit/>
          </a:bodyPr>
          <a:lstStyle/>
          <a:p>
            <a:pPr marL="0" indent="0" algn="r" rtl="1">
              <a:buNone/>
            </a:pPr>
            <a:r>
              <a:rPr lang="he-IL" sz="1600" dirty="0">
                <a:latin typeface="Tahoma" panose="020B0604030504040204" pitchFamily="34" charset="0"/>
                <a:ea typeface="Tahoma" panose="020B0604030504040204" pitchFamily="34" charset="0"/>
                <a:cs typeface="Tahoma" panose="020B0604030504040204" pitchFamily="34" charset="0"/>
              </a:rPr>
              <a:t>הנה למה שקדם לנו כי עיקר הגלות הוא לברר הניצוצות שנטמעו בנ' שערי טומאה וכמו שציינתי דבר זה כמה פעמים בזה ינוח דעת בב' השאלות כי אם היה מוציאם קודם זה היו מפסידים בירור החלק ההוא, ותדע שעם ה' השיגו בבחינת כללותם הכלול במשה שנתיחס בשם עמו השגת מ"ט שערי בינה, וטעם שלא השיג שער החמישים הוא לצד שאין המושג אלא בהשתדלות המשיג ולצד שישראל לא נכנסו בנ' שערי טומאה לברר אותו לא השיגו בחינת הקודש שכנגדו, והובטחנו כי לעתיד לבוא ישפיע בנו אל עליון תורת חיים שבשער החמשים והשגתו הוא באמצעות הגליות ובפרט גלות האחרון אנו משיגים הדבר. </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marL="0" indent="0" algn="r" rtl="1">
              <a:buNone/>
            </a:pPr>
            <a:r>
              <a:rPr lang="he-IL" sz="1600" dirty="0" smtClean="0">
                <a:latin typeface="Tahoma" panose="020B0604030504040204" pitchFamily="34" charset="0"/>
                <a:ea typeface="Tahoma" panose="020B0604030504040204" pitchFamily="34" charset="0"/>
                <a:cs typeface="Tahoma" panose="020B0604030504040204" pitchFamily="34" charset="0"/>
              </a:rPr>
              <a:t>וטעם </a:t>
            </a:r>
            <a:r>
              <a:rPr lang="he-IL" sz="1600" dirty="0">
                <a:latin typeface="Tahoma" panose="020B0604030504040204" pitchFamily="34" charset="0"/>
                <a:ea typeface="Tahoma" panose="020B0604030504040204" pitchFamily="34" charset="0"/>
                <a:cs typeface="Tahoma" panose="020B0604030504040204" pitchFamily="34" charset="0"/>
              </a:rPr>
              <a:t>שנסתכנו ישראל במצרים בבירור שער הנ', לצד שלא היו בני תורה מה שאין כן דורות האחרונים באמצעות תורתם ישיגו ליכנס לשער הנ' ולהוציא בולעו מפיו, ואז ספו תמו בחינת הטומאה. </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marL="0" indent="0" algn="r" rtl="1">
              <a:buNone/>
            </a:pPr>
            <a:r>
              <a:rPr lang="he-IL" sz="1600" dirty="0" smtClean="0">
                <a:latin typeface="Tahoma" panose="020B0604030504040204" pitchFamily="34" charset="0"/>
                <a:ea typeface="Tahoma" panose="020B0604030504040204" pitchFamily="34" charset="0"/>
                <a:cs typeface="Tahoma" panose="020B0604030504040204" pitchFamily="34" charset="0"/>
              </a:rPr>
              <a:t>ומעתה </a:t>
            </a:r>
            <a:r>
              <a:rPr lang="he-IL" sz="1600" dirty="0">
                <a:latin typeface="Tahoma" panose="020B0604030504040204" pitchFamily="34" charset="0"/>
                <a:ea typeface="Tahoma" panose="020B0604030504040204" pitchFamily="34" charset="0"/>
                <a:cs typeface="Tahoma" panose="020B0604030504040204" pitchFamily="34" charset="0"/>
              </a:rPr>
              <a:t>כל שהיה ה' מוציא ישראל קודם זמן כל שהוא היו ממעטים הבירור והיו מתמעטים במושג ולזה הוציאם בנקודה האחרונה של מ"ט וקודם שיכנסו לשער הנ'</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13360" y="1116568"/>
            <a:ext cx="2743200" cy="369332"/>
          </a:xfrm>
          <a:prstGeom prst="rect">
            <a:avLst/>
          </a:prstGeom>
          <a:noFill/>
        </p:spPr>
        <p:txBody>
          <a:bodyPr wrap="square" rtlCol="0">
            <a:spAutoFit/>
          </a:bodyPr>
          <a:lstStyle/>
          <a:p>
            <a:r>
              <a:rPr lang="en-US" dirty="0" err="1" smtClean="0">
                <a:latin typeface="Tahoma" panose="020B0604030504040204" pitchFamily="34" charset="0"/>
                <a:ea typeface="Tahoma" panose="020B0604030504040204" pitchFamily="34" charset="0"/>
                <a:cs typeface="Tahoma" panose="020B0604030504040204" pitchFamily="34" charset="0"/>
              </a:rPr>
              <a:t>Ohr</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Hachaim</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Shmos</a:t>
            </a:r>
            <a:r>
              <a:rPr lang="en-US" dirty="0" smtClean="0">
                <a:latin typeface="Tahoma" panose="020B0604030504040204" pitchFamily="34" charset="0"/>
                <a:ea typeface="Tahoma" panose="020B0604030504040204" pitchFamily="34" charset="0"/>
                <a:cs typeface="Tahoma" panose="020B0604030504040204" pitchFamily="34" charset="0"/>
              </a:rPr>
              <a:t> 3:9</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4572000" y="152400"/>
            <a:ext cx="4572000" cy="1200329"/>
          </a:xfrm>
          <a:prstGeom prst="rect">
            <a:avLst/>
          </a:prstGeom>
        </p:spPr>
        <p:txBody>
          <a:bodyPr>
            <a:spAutoFit/>
          </a:bodyPr>
          <a:lstStyle/>
          <a:p>
            <a:pPr algn="r" rtl="1"/>
            <a:r>
              <a:rPr lang="he-IL" dirty="0"/>
              <a:t>אֵלּוּ עֶשֶׂר מַכּוֹת שֶׁהֵבִיא הַקָּדוֹשׁ בָּרוּךְ הוּא עַל הַמִּצְרִים בְּמִצְרַיִם, וְאֵלּוּ הֵן:</a:t>
            </a:r>
            <a:endParaRPr lang="en-US" dirty="0"/>
          </a:p>
          <a:p>
            <a:pPr algn="r" rtl="1"/>
            <a:r>
              <a:rPr lang="he-IL" dirty="0"/>
              <a:t>דָּם, צְפַרְדֵּעַ, כִּנִּים, עָרוֹב, דֶּבֶר, שְׁחִין, בָּרָד, אַרְבֶּה, חשֶׁךְ, מַכַּת בְּכוֹרוֹת</a:t>
            </a:r>
            <a:endParaRPr lang="en-US" dirty="0"/>
          </a:p>
        </p:txBody>
      </p:sp>
      <p:pic>
        <p:nvPicPr>
          <p:cNvPr id="8194" name="Picture 2" descr="http://i1.trekearth.com/photos/139442/puy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719" y="1600200"/>
            <a:ext cx="2631281" cy="52578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dafina.net/forums/file.php?53,file=24406,filename=rabbinmarocLL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 y="5608320"/>
            <a:ext cx="780492" cy="1219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19200" y="6036241"/>
            <a:ext cx="2743200" cy="369332"/>
          </a:xfrm>
          <a:prstGeom prst="rect">
            <a:avLst/>
          </a:prstGeom>
          <a:noFill/>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R. Chaim ben Attar</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320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90500" y="2362200"/>
            <a:ext cx="8763000" cy="3474720"/>
          </a:xfrm>
        </p:spPr>
        <p:txBody>
          <a:bodyPr>
            <a:noAutofit/>
          </a:bodyPr>
          <a:lstStyle/>
          <a:p>
            <a:pPr marL="0" indent="0" algn="r" rtl="1">
              <a:buNone/>
            </a:pPr>
            <a:r>
              <a:rPr lang="ar-SA" sz="1800" dirty="0">
                <a:latin typeface="Narkisim" panose="020E0502050101010101" pitchFamily="34" charset="-79"/>
              </a:rPr>
              <a:t> והנה יש מקום לומר דזה ששיבחו חז"ל ויק"ר ל"ב בגלות מצרים שלא שינו את שמותן הוא לקודם מתן תורה שלא היה היכר גדול בשביל קיום המצות דבני נח ובפרט שחלק גדול מישראל עבדו ג"כ ע"ז ורובן לא מלו את בניהם עד סמוך להגאולה כשהיו צריכין לאכול הפסח שמל אותן יהושע ומשמע שהיה רוב גדול לבד שבט לוי שהם מלו את בניהם כדכתיב ובריתך ינצורו בברכת משה ואף שפרש"י על אלו שנולדו במדבר היה זה גם במצרים כמפורש במדרשות, שלכן בשביל האמונה שיגאלו ורצו שיהיו ניכרין שהם ישראל הנהיגו להקפיד שלא ישנו את שמם ולא ישנו את לשונם ומטעם זה שייך זה להגאולה משום שבשביל אמונת הגאולה הקפידו על זה, אבל אחר מתן תורה אין לנו חיוב מדינא וגם לא מעניני זהירות ומוסר אלא מה שנצטוינו התרי"ג מצות לדורות והמצות שנצטוו לשעה וכפי שנאמרו בתורה שבעל פה ולכן לא הקפידו ע"ז רבותינו דהא אף עניני זהירות ומוסר ומעלה נמי נאמרו מסיני עיין בריש פרקי אבות ברע"ב ולא היה זה בקבלה שכן איכא מעלה גם אלאחר מתן תורה אלא שבזכות זה נגאלו אבותינו שאפשר לפרש שהיה מעלה ודבר טוב רק אצלם כדלעיל ולא אחר מתן תורה.   ואף שמסתבר כן מסתפינא לומר זה בלא ראיות גדולות.   ידידו, משה פיינשטיין.     </a:t>
            </a:r>
            <a:endParaRPr lang="en-US" sz="1800" dirty="0" smtClean="0">
              <a:latin typeface="Narkisim" panose="020E0502050101010101" pitchFamily="34" charset="-79"/>
              <a:cs typeface="Narkisim" panose="020E0502050101010101" pitchFamily="34" charset="-79"/>
            </a:endParaRPr>
          </a:p>
        </p:txBody>
      </p:sp>
      <p:sp>
        <p:nvSpPr>
          <p:cNvPr id="4" name="TextBox 3"/>
          <p:cNvSpPr txBox="1"/>
          <p:nvPr/>
        </p:nvSpPr>
        <p:spPr>
          <a:xfrm>
            <a:off x="3870960" y="1996915"/>
            <a:ext cx="2743200" cy="369332"/>
          </a:xfrm>
          <a:prstGeom prst="rect">
            <a:avLst/>
          </a:prstGeom>
          <a:noFill/>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R. Moshe Feinstein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57200" y="1905000"/>
            <a:ext cx="2743200" cy="369332"/>
          </a:xfrm>
          <a:prstGeom prst="rect">
            <a:avLst/>
          </a:prstGeom>
          <a:noFill/>
        </p:spPr>
        <p:txBody>
          <a:bodyPr wrap="square" rtlCol="0">
            <a:spAutoFit/>
          </a:bodyPr>
          <a:lstStyle/>
          <a:p>
            <a:r>
              <a:rPr lang="en-US" dirty="0" err="1" smtClean="0">
                <a:latin typeface="Tahoma" panose="020B0604030504040204" pitchFamily="34" charset="0"/>
                <a:ea typeface="Tahoma" panose="020B0604030504040204" pitchFamily="34" charset="0"/>
                <a:cs typeface="Tahoma" panose="020B0604030504040204" pitchFamily="34" charset="0"/>
              </a:rPr>
              <a:t>Igros</a:t>
            </a:r>
            <a:r>
              <a:rPr lang="en-US" dirty="0" smtClean="0">
                <a:latin typeface="Tahoma" panose="020B0604030504040204" pitchFamily="34" charset="0"/>
                <a:ea typeface="Tahoma" panose="020B0604030504040204" pitchFamily="34" charset="0"/>
                <a:cs typeface="Tahoma" panose="020B0604030504040204" pitchFamily="34" charset="0"/>
              </a:rPr>
              <a:t> Moshe OC IV:66</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7170" name="Picture 2" descr="https://torahdownloads.com/assets/speakers/2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90022"/>
            <a:ext cx="2348777" cy="217217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243867" y="457200"/>
            <a:ext cx="4998693" cy="1143000"/>
          </a:xfrm>
        </p:spPr>
        <p:txBody>
          <a:bodyPr>
            <a:normAutofit fontScale="90000"/>
          </a:bodyPr>
          <a:lstStyle/>
          <a:p>
            <a:pPr marL="0" indent="0" algn="l">
              <a:buNone/>
            </a:pPr>
            <a:r>
              <a:rPr lang="en-US" sz="5100" dirty="0" smtClean="0">
                <a:latin typeface="Pneumatics BRK" pitchFamily="2" charset="0"/>
              </a:rPr>
              <a:t>Our Identity</a:t>
            </a:r>
            <a:r>
              <a:rPr lang="en-US" b="1" dirty="0"/>
              <a:t/>
            </a:r>
            <a:br>
              <a:rPr lang="en-US" b="1" dirty="0"/>
            </a:br>
            <a:endParaRPr lang="en-US" dirty="0"/>
          </a:p>
        </p:txBody>
      </p:sp>
    </p:spTree>
    <p:extLst>
      <p:ext uri="{BB962C8B-B14F-4D97-AF65-F5344CB8AC3E}">
        <p14:creationId xmlns:p14="http://schemas.microsoft.com/office/powerpoint/2010/main" val="3162843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tatic.wixstatic.com/media/5c40b4_acadae4fc769dbbb41740e03ae53c78b.jpg_srz_1920_1080_85_22_0.50_1.20_0.00_jpg_srz"/>
          <p:cNvPicPr>
            <a:picLocks noChangeAspect="1" noChangeArrowheads="1"/>
          </p:cNvPicPr>
          <p:nvPr/>
        </p:nvPicPr>
        <p:blipFill rotWithShape="1">
          <a:blip r:embed="rId3">
            <a:extLst>
              <a:ext uri="{28A0092B-C50C-407E-A947-70E740481C1C}">
                <a14:useLocalDpi xmlns:a14="http://schemas.microsoft.com/office/drawing/2010/main" val="0"/>
              </a:ext>
            </a:extLst>
          </a:blip>
          <a:srcRect l="25000"/>
          <a:stretch/>
        </p:blipFill>
        <p:spPr bwMode="auto">
          <a:xfrm>
            <a:off x="2177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771" y="36286"/>
            <a:ext cx="6512511" cy="1143000"/>
          </a:xfrm>
        </p:spPr>
        <p:txBody>
          <a:bodyPr/>
          <a:lstStyle/>
          <a:p>
            <a:pPr marL="0" indent="0" algn="l">
              <a:buNone/>
            </a:pPr>
            <a:r>
              <a:rPr lang="en-US" dirty="0">
                <a:latin typeface="Pneumatics BRK" pitchFamily="2" charset="0"/>
              </a:rPr>
              <a:t>Next Year</a:t>
            </a:r>
          </a:p>
        </p:txBody>
      </p:sp>
      <p:sp>
        <p:nvSpPr>
          <p:cNvPr id="4" name="Rectangle 3"/>
          <p:cNvSpPr/>
          <p:nvPr/>
        </p:nvSpPr>
        <p:spPr>
          <a:xfrm>
            <a:off x="2714779" y="2133600"/>
            <a:ext cx="6353021" cy="584775"/>
          </a:xfrm>
          <a:prstGeom prst="rect">
            <a:avLst/>
          </a:prstGeom>
        </p:spPr>
        <p:txBody>
          <a:bodyPr wrap="none">
            <a:spAutoFit/>
          </a:bodyPr>
          <a:lstStyle/>
          <a:p>
            <a:pPr rtl="1"/>
            <a:r>
              <a:rPr lang="he-IL" sz="3200" b="1" dirty="0">
                <a:solidFill>
                  <a:srgbClr val="FFFFCC"/>
                </a:solidFill>
                <a:latin typeface="Tahoma" panose="020B0604030504040204" pitchFamily="34" charset="0"/>
                <a:ea typeface="Tahoma" panose="020B0604030504040204" pitchFamily="34" charset="0"/>
                <a:cs typeface="Tahoma" panose="020B0604030504040204" pitchFamily="34" charset="0"/>
              </a:rPr>
              <a:t>לְשָׁנָה הַבָּאָה בִּירוּשָׁלָיִם הַבְּנוּיָה.</a:t>
            </a:r>
            <a:endParaRPr lang="en-US" sz="3200" b="1" dirty="0">
              <a:solidFill>
                <a:srgbClr val="FFFF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30983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1026" name="Picture 2" descr="http://images1.friendseat.com/2011/04/Matzo-Pass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589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1437" y="0"/>
            <a:ext cx="8229600" cy="3429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dirty="0" smtClean="0">
                <a:latin typeface="Pneumatics BRK" pitchFamily="2" charset="0"/>
              </a:rPr>
              <a:t>The Middle </a:t>
            </a:r>
          </a:p>
          <a:p>
            <a:pPr marL="0" indent="0" algn="l">
              <a:buFont typeface="Georgia" pitchFamily="18" charset="0"/>
              <a:buNone/>
            </a:pPr>
            <a:r>
              <a:rPr lang="en-US" dirty="0" smtClean="0">
                <a:latin typeface="Pneumatics BRK" pitchFamily="2" charset="0"/>
              </a:rPr>
              <a:t>Matzah</a:t>
            </a:r>
            <a:endParaRPr lang="en-US" dirty="0">
              <a:latin typeface="Pneumatics BRK" pitchFamily="2" charset="0"/>
            </a:endParaRPr>
          </a:p>
        </p:txBody>
      </p:sp>
    </p:spTree>
    <p:extLst>
      <p:ext uri="{BB962C8B-B14F-4D97-AF65-F5344CB8AC3E}">
        <p14:creationId xmlns:p14="http://schemas.microsoft.com/office/powerpoint/2010/main" val="592791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bsolutearts.com/portfolio3/s/shoshannah/Chassidim-1083600155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6" y="1479166"/>
            <a:ext cx="3326944" cy="41184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1437" y="0"/>
            <a:ext cx="8229600" cy="1143000"/>
          </a:xfrm>
        </p:spPr>
        <p:txBody>
          <a:bodyPr>
            <a:noAutofit/>
          </a:bodyPr>
          <a:lstStyle/>
          <a:p>
            <a:pPr marL="0" indent="0">
              <a:buNone/>
            </a:pPr>
            <a:r>
              <a:rPr lang="en-US" b="1" dirty="0" smtClean="0">
                <a:latin typeface="Pneumatics BRK" pitchFamily="2" charset="0"/>
              </a:rPr>
              <a:t>The Point of the Seder</a:t>
            </a:r>
            <a:br>
              <a:rPr lang="en-US" b="1" dirty="0" smtClean="0">
                <a:latin typeface="Pneumatics BRK" pitchFamily="2" charset="0"/>
              </a:rPr>
            </a:br>
            <a:endParaRPr lang="en-US" dirty="0">
              <a:latin typeface="Pneumatics BRK" pitchFamily="2" charset="0"/>
            </a:endParaRPr>
          </a:p>
        </p:txBody>
      </p:sp>
      <p:pic>
        <p:nvPicPr>
          <p:cNvPr id="2052" name="Picture 4" descr="http://my.berdychiv.in.ua/images/postati/postaty_en_levi_image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5597627"/>
            <a:ext cx="840248" cy="12603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jewishmag.com/91mag/rambanshul/tit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638800"/>
            <a:ext cx="990600" cy="121334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3581400" y="1488973"/>
            <a:ext cx="5456903" cy="3692627"/>
          </a:xfrm>
          <a:prstGeom prst="rect">
            <a:avLst/>
          </a:prstGeom>
          <a:solidFill>
            <a:schemeClr val="bg2">
              <a:alpha val="71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Font typeface="Arial" panose="020B0604020202020204" pitchFamily="34" charset="0"/>
              <a:buNone/>
            </a:pPr>
            <a:r>
              <a:rPr lang="he-IL" sz="1400" dirty="0" smtClean="0">
                <a:latin typeface="Tahoma" panose="020B0604030504040204" pitchFamily="34" charset="0"/>
                <a:ea typeface="Tahoma" panose="020B0604030504040204" pitchFamily="34" charset="0"/>
                <a:cs typeface="Tahoma" panose="020B0604030504040204" pitchFamily="34" charset="0"/>
              </a:rPr>
              <a:t>ובעבור כי הקדוש ברוך הוא לא יעשה אות ומופת בכל דור לעיני כל רשע או כופר, יצוה אותנו שנעשה תמיד זכרון ואות לאשר ראו עינינו, ונעתיק הדבר אל בנינו, ובניהם לבניהם, ובניהם לדור אחרון. והחמיר מאד בענין הזה כמו שחייב כרת באכילת חמץ (לעיל יב טו) ובעזיבת הפסח (במדבר ט יג), והצריך שנכתוב כל מה שנראה אלינו באותות ובמופתים על ידינו ועל בין עינינו, ולכתוב אותו עוד על פתחי הבתים במזוזות, ושנזכיר זה בפינו בבקר ובערב, כמו שאמרו (ברכות כא א) אמת ויציב דאורייתא, ממה שכתוב (דברים טז ג) למען תזכור את יום צאתך מארץ מצרים כל ימי חייך, ושנעשה סכה בכל שנה:</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0" indent="0" algn="r" rtl="1">
              <a:buFont typeface="Arial" panose="020B0604020202020204" pitchFamily="34" charset="0"/>
              <a:buNone/>
            </a:pPr>
            <a:r>
              <a:rPr lang="he-IL" sz="1400" dirty="0" smtClean="0">
                <a:latin typeface="Tahoma" panose="020B0604030504040204" pitchFamily="34" charset="0"/>
                <a:ea typeface="Tahoma" panose="020B0604030504040204" pitchFamily="34" charset="0"/>
                <a:cs typeface="Tahoma" panose="020B0604030504040204" pitchFamily="34" charset="0"/>
              </a:rPr>
              <a:t>וכן כל כיוצא בהן מצות רבות זכר ליציאת מצרים. והכל להיות לנו בכל הדורות עדות במופתים שלא ישתכחו, ולא יהיה פתחון פה לכופר להכחיש אמונת האלהים. כי הקונה מזוזה בזוז אחד וקבעה בפתחו ונתכוון בענינה כבר הודה בחדוש העולם ובידיעת הבורא והשגחתו, וגם בנבואה, והאמין בכל פנות התורה, מלבד שהודה שחסד הבורא גדול מאד על עושי רצונו, שהוציאנו מאותו עבדות לחירות וכבוד גדול לזכות אבותיהם החפצים ביראת שמו:</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marL="0" indent="0" algn="r" rtl="1">
              <a:buFont typeface="Arial" panose="020B0604020202020204" pitchFamily="34" charset="0"/>
              <a:buNone/>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933950" y="5269468"/>
            <a:ext cx="2743200" cy="369332"/>
          </a:xfrm>
          <a:prstGeom prst="rect">
            <a:avLst/>
          </a:prstGeom>
          <a:noFill/>
        </p:spPr>
        <p:txBody>
          <a:bodyPr wrap="square" rtlCol="0">
            <a:spAutoFit/>
          </a:bodyPr>
          <a:lstStyle/>
          <a:p>
            <a:r>
              <a:rPr lang="en-US" dirty="0" err="1" smtClean="0">
                <a:latin typeface="Tahoma" panose="020B0604030504040204" pitchFamily="34" charset="0"/>
                <a:ea typeface="Tahoma" panose="020B0604030504040204" pitchFamily="34" charset="0"/>
                <a:cs typeface="Tahoma" panose="020B0604030504040204" pitchFamily="34" charset="0"/>
              </a:rPr>
              <a:t>Ramban</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Shmos</a:t>
            </a:r>
            <a:r>
              <a:rPr lang="en-US" dirty="0" smtClean="0">
                <a:latin typeface="Tahoma" panose="020B0604030504040204" pitchFamily="34" charset="0"/>
                <a:ea typeface="Tahoma" panose="020B0604030504040204" pitchFamily="34" charset="0"/>
                <a:cs typeface="Tahoma" panose="020B0604030504040204" pitchFamily="34" charset="0"/>
              </a:rPr>
              <a:t> 13:16</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152400" y="838200"/>
            <a:ext cx="9372600" cy="400110"/>
          </a:xfrm>
          <a:prstGeom prst="rect">
            <a:avLst/>
          </a:prstGeom>
        </p:spPr>
        <p:txBody>
          <a:bodyPr wrap="square">
            <a:spAutoFit/>
          </a:bodyPr>
          <a:lstStyle/>
          <a:p>
            <a:pPr algn="ctr" rtl="1"/>
            <a:r>
              <a:rPr lang="he-IL" sz="2000" dirty="0"/>
              <a:t>כְּנֶגֶד אַרְבָּעָה בָנִים דִּבְּרָה תּוֹרָה. </a:t>
            </a:r>
            <a:r>
              <a:rPr lang="he-IL" sz="2000" b="1" dirty="0"/>
              <a:t>אֶחָד</a:t>
            </a:r>
            <a:r>
              <a:rPr lang="he-IL" sz="2000" dirty="0"/>
              <a:t> חָכָם, </a:t>
            </a:r>
            <a:r>
              <a:rPr lang="he-IL" sz="2000" b="1" dirty="0"/>
              <a:t>וְאֶחָד</a:t>
            </a:r>
            <a:r>
              <a:rPr lang="he-IL" sz="2000" dirty="0"/>
              <a:t> רָשָׁע, </a:t>
            </a:r>
            <a:r>
              <a:rPr lang="he-IL" sz="2000" b="1" dirty="0"/>
              <a:t>וְאֶחָד</a:t>
            </a:r>
            <a:r>
              <a:rPr lang="he-IL" sz="2000" dirty="0"/>
              <a:t> תָּם, </a:t>
            </a:r>
            <a:r>
              <a:rPr lang="he-IL" sz="2000" b="1" dirty="0"/>
              <a:t>וְאֶחָד</a:t>
            </a:r>
            <a:r>
              <a:rPr lang="he-IL" sz="2000" dirty="0"/>
              <a:t> שֶׁאֵינוֹ יוֹדֵעַ לִשְׁאוֹל.</a:t>
            </a:r>
            <a:endParaRPr lang="en-US" sz="2000" dirty="0"/>
          </a:p>
        </p:txBody>
      </p:sp>
    </p:spTree>
    <p:extLst>
      <p:ext uri="{BB962C8B-B14F-4D97-AF65-F5344CB8AC3E}">
        <p14:creationId xmlns:p14="http://schemas.microsoft.com/office/powerpoint/2010/main" val="1313542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3921711" cy="1143000"/>
          </a:xfrm>
        </p:spPr>
        <p:txBody>
          <a:bodyPr>
            <a:normAutofit fontScale="90000"/>
          </a:bodyPr>
          <a:lstStyle/>
          <a:p>
            <a:pPr marL="0" indent="0" algn="l">
              <a:buNone/>
            </a:pPr>
            <a:r>
              <a:rPr lang="en-US" sz="5100" dirty="0" smtClean="0">
                <a:latin typeface="Pneumatics BRK" pitchFamily="2" charset="0"/>
              </a:rPr>
              <a:t>Work</a:t>
            </a:r>
            <a:r>
              <a:rPr lang="en-US" b="1" dirty="0"/>
              <a:t/>
            </a:r>
            <a:br>
              <a:rPr lang="en-US" b="1" dirty="0"/>
            </a:br>
            <a:endParaRPr lang="en-US" dirty="0"/>
          </a:p>
        </p:txBody>
      </p:sp>
      <p:pic>
        <p:nvPicPr>
          <p:cNvPr id="4" name="Content Placeholder 3"/>
          <p:cNvPicPr>
            <a:picLocks noGrp="1"/>
          </p:cNvPicPr>
          <p:nvPr>
            <p:ph sz="quarter" idx="13"/>
          </p:nvPr>
        </p:nvPicPr>
        <p:blipFill>
          <a:blip r:embed="rId3"/>
          <a:stretch>
            <a:fillRect/>
          </a:stretch>
        </p:blipFill>
        <p:spPr>
          <a:xfrm>
            <a:off x="5203845" y="5657970"/>
            <a:ext cx="3752850" cy="762000"/>
          </a:xfrm>
          <a:prstGeom prst="rect">
            <a:avLst/>
          </a:prstGeom>
        </p:spPr>
      </p:pic>
      <p:pic>
        <p:nvPicPr>
          <p:cNvPr id="5" name="Picture 4"/>
          <p:cNvPicPr/>
          <p:nvPr/>
        </p:nvPicPr>
        <p:blipFill>
          <a:blip r:embed="rId4"/>
          <a:stretch>
            <a:fillRect/>
          </a:stretch>
        </p:blipFill>
        <p:spPr>
          <a:xfrm>
            <a:off x="5203845" y="5036939"/>
            <a:ext cx="3752850" cy="590550"/>
          </a:xfrm>
          <a:prstGeom prst="rect">
            <a:avLst/>
          </a:prstGeom>
        </p:spPr>
      </p:pic>
      <p:sp>
        <p:nvSpPr>
          <p:cNvPr id="6" name="Rectangle 5"/>
          <p:cNvSpPr/>
          <p:nvPr/>
        </p:nvSpPr>
        <p:spPr>
          <a:xfrm>
            <a:off x="3657600" y="213360"/>
            <a:ext cx="5314335" cy="1200329"/>
          </a:xfrm>
          <a:prstGeom prst="rect">
            <a:avLst/>
          </a:prstGeom>
        </p:spPr>
        <p:txBody>
          <a:bodyPr wrap="square">
            <a:spAutoFit/>
          </a:bodyPr>
          <a:lstStyle/>
          <a:p>
            <a:pPr algn="r" rtl="1"/>
            <a:r>
              <a:rPr lang="he-IL" dirty="0"/>
              <a:t>רָשָׁע מָה הוּא אוֹמֵר? מָה הָעֲבֹדָה הַזֹּאת לָכֶם? לָכֶם - וְלֹא לוֹ. וּלְפִי שֶׁהוֹצִיא אֶת עַצְמוֹ מִן הַכְּלָל כָּפַר בְּעִקָּר</a:t>
            </a:r>
            <a:r>
              <a:rPr lang="he-IL" b="1" dirty="0"/>
              <a:t>. וְאַף אַתָּה הַקְהֵה אֶת שִנָּיו</a:t>
            </a:r>
            <a:r>
              <a:rPr lang="he-IL" dirty="0"/>
              <a:t> וֶאֱמֹר לוֹ: בַּעֲבוּר זֶה עָשָׂה יְיָ לִי בְּצֵאתִי מִמִּצְרָיִם. לִי - וְלֹא לוֹ. אִילּוּ הָיָה שָׁם, לֹא הָיָה נִגְאָל.</a:t>
            </a:r>
            <a:endParaRPr lang="en-US" dirty="0"/>
          </a:p>
        </p:txBody>
      </p:sp>
      <p:pic>
        <p:nvPicPr>
          <p:cNvPr id="5122" name="Picture 2" descr="http://www.vosizneias.com/wp-content/uploads/2010/01/stern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699" y="5105400"/>
            <a:ext cx="1805781" cy="13543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58107" y="5332214"/>
            <a:ext cx="5715000" cy="369332"/>
          </a:xfrm>
          <a:prstGeom prst="rect">
            <a:avLst/>
          </a:prstGeom>
          <a:noFill/>
        </p:spPr>
        <p:txBody>
          <a:bodyPr wrap="square" rtlCol="0">
            <a:spAutoFit/>
          </a:bodyPr>
          <a:lstStyle/>
          <a:p>
            <a:r>
              <a:rPr lang="en-US" dirty="0" smtClean="0"/>
              <a:t>R. Moshe </a:t>
            </a:r>
            <a:r>
              <a:rPr lang="en-US" dirty="0" err="1" smtClean="0"/>
              <a:t>Sternbach</a:t>
            </a:r>
            <a:endParaRPr lang="en-US" dirty="0"/>
          </a:p>
        </p:txBody>
      </p:sp>
      <p:sp>
        <p:nvSpPr>
          <p:cNvPr id="8" name="TextBox 7"/>
          <p:cNvSpPr txBox="1"/>
          <p:nvPr/>
        </p:nvSpPr>
        <p:spPr>
          <a:xfrm>
            <a:off x="6096000" y="4637127"/>
            <a:ext cx="2472472" cy="369332"/>
          </a:xfrm>
          <a:prstGeom prst="rect">
            <a:avLst/>
          </a:prstGeom>
          <a:noFill/>
        </p:spPr>
        <p:txBody>
          <a:bodyPr wrap="none" rtlCol="0">
            <a:spAutoFit/>
          </a:bodyPr>
          <a:lstStyle/>
          <a:p>
            <a:r>
              <a:rPr lang="en-US" dirty="0" err="1" smtClean="0"/>
              <a:t>Hagadah</a:t>
            </a:r>
            <a:r>
              <a:rPr lang="en-US" dirty="0" smtClean="0"/>
              <a:t> </a:t>
            </a:r>
            <a:r>
              <a:rPr lang="en-US" dirty="0" err="1" smtClean="0"/>
              <a:t>Taam</a:t>
            </a:r>
            <a:r>
              <a:rPr lang="en-US" dirty="0" smtClean="0"/>
              <a:t> </a:t>
            </a:r>
            <a:r>
              <a:rPr lang="en-US" dirty="0" err="1" smtClean="0"/>
              <a:t>VeDaas</a:t>
            </a:r>
            <a:endParaRPr lang="en-US" dirty="0"/>
          </a:p>
        </p:txBody>
      </p:sp>
      <p:sp>
        <p:nvSpPr>
          <p:cNvPr id="9" name="Rectangle 8"/>
          <p:cNvSpPr/>
          <p:nvPr/>
        </p:nvSpPr>
        <p:spPr>
          <a:xfrm>
            <a:off x="4443442" y="2133541"/>
            <a:ext cx="4572000" cy="923330"/>
          </a:xfrm>
          <a:prstGeom prst="rect">
            <a:avLst/>
          </a:prstGeom>
        </p:spPr>
        <p:txBody>
          <a:bodyPr>
            <a:spAutoFit/>
          </a:bodyPr>
          <a:lstStyle/>
          <a:p>
            <a:pPr algn="r" rtl="1"/>
            <a:r>
              <a:rPr lang="he-IL" dirty="0" smtClean="0"/>
              <a:t>בן רשע מהו אומר [שם יב כו] מה העבודה הזאת לכם </a:t>
            </a:r>
            <a:r>
              <a:rPr lang="he-IL" u="sng" dirty="0" smtClean="0"/>
              <a:t>מה הטורח הזה שאתם מטריחין עלינו </a:t>
            </a:r>
            <a:r>
              <a:rPr lang="he-IL" dirty="0" smtClean="0"/>
              <a:t>בכל שנה ושנה </a:t>
            </a:r>
            <a:endParaRPr lang="en-US" dirty="0"/>
          </a:p>
        </p:txBody>
      </p:sp>
      <p:sp>
        <p:nvSpPr>
          <p:cNvPr id="11" name="TextBox 10"/>
          <p:cNvSpPr txBox="1"/>
          <p:nvPr/>
        </p:nvSpPr>
        <p:spPr>
          <a:xfrm>
            <a:off x="5415607" y="1764209"/>
            <a:ext cx="2932406" cy="369332"/>
          </a:xfrm>
          <a:prstGeom prst="rect">
            <a:avLst/>
          </a:prstGeom>
          <a:noFill/>
        </p:spPr>
        <p:txBody>
          <a:bodyPr wrap="none" rtlCol="0">
            <a:spAutoFit/>
          </a:bodyPr>
          <a:lstStyle/>
          <a:p>
            <a:r>
              <a:rPr lang="en-US" dirty="0" err="1" smtClean="0"/>
              <a:t>Yerushalmi</a:t>
            </a:r>
            <a:r>
              <a:rPr lang="en-US" dirty="0" smtClean="0"/>
              <a:t>, </a:t>
            </a:r>
            <a:r>
              <a:rPr lang="en-US" dirty="0" err="1" smtClean="0"/>
              <a:t>Pesachim</a:t>
            </a:r>
            <a:r>
              <a:rPr lang="en-US" dirty="0" smtClean="0"/>
              <a:t> 10:4</a:t>
            </a:r>
            <a:endParaRPr lang="en-US" dirty="0"/>
          </a:p>
        </p:txBody>
      </p:sp>
      <p:pic>
        <p:nvPicPr>
          <p:cNvPr id="5124" name="Picture 4" descr="https://pixabay.com/static/uploads/photo/2015/11/24/22/16/podium-1060918_960_72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454" y="996490"/>
            <a:ext cx="4213988" cy="2106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203844" y="3344706"/>
            <a:ext cx="3811597" cy="1200329"/>
          </a:xfrm>
          <a:prstGeom prst="rect">
            <a:avLst/>
          </a:prstGeom>
        </p:spPr>
        <p:txBody>
          <a:bodyPr wrap="square">
            <a:spAutoFit/>
          </a:bodyPr>
          <a:lstStyle/>
          <a:p>
            <a:pPr algn="r"/>
            <a:r>
              <a:rPr lang="he-IL" b="1" dirty="0" smtClean="0"/>
              <a:t>ג,יב</a:t>
            </a:r>
            <a:r>
              <a:rPr lang="he-IL" dirty="0" smtClean="0"/>
              <a:t> וַיֹּאמֶר, כִּי-אֶהְיֶה עִמָּךְ, וְזֶה-לְּךָ הָאוֹת, כִּי אָנֹכִי שְׁלַחְתִּיךָ:  בְּהוֹצִיאֲךָ אֶת-הָעָם, מִמִּצְרַיִם, תַּעַבְדוּן אֶת-הָאֱלֹהִים, עַל הָהָר הַזֶּה. </a:t>
            </a:r>
            <a:endParaRPr lang="en-US" dirty="0"/>
          </a:p>
        </p:txBody>
      </p:sp>
      <p:sp>
        <p:nvSpPr>
          <p:cNvPr id="14" name="TextBox 13"/>
          <p:cNvSpPr txBox="1"/>
          <p:nvPr/>
        </p:nvSpPr>
        <p:spPr>
          <a:xfrm>
            <a:off x="5643439" y="3005180"/>
            <a:ext cx="1350050" cy="369332"/>
          </a:xfrm>
          <a:prstGeom prst="rect">
            <a:avLst/>
          </a:prstGeom>
          <a:noFill/>
        </p:spPr>
        <p:txBody>
          <a:bodyPr wrap="none" rtlCol="0">
            <a:spAutoFit/>
          </a:bodyPr>
          <a:lstStyle/>
          <a:p>
            <a:r>
              <a:rPr lang="en-US" dirty="0" err="1" smtClean="0"/>
              <a:t>Shmos</a:t>
            </a:r>
            <a:r>
              <a:rPr lang="en-US" dirty="0" smtClean="0"/>
              <a:t> 3:12</a:t>
            </a:r>
            <a:endParaRPr lang="en-US" dirty="0"/>
          </a:p>
        </p:txBody>
      </p:sp>
      <p:pic>
        <p:nvPicPr>
          <p:cNvPr id="5126" name="Picture 6" descr="http://rabbisacks.adlertrust.netdna-cdn.com/wp-content/uploads/2012/02/BLAKE_EZRA_CHIEF_RABBI_SACKS_7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3056871"/>
            <a:ext cx="1996280" cy="154711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25921" y="3554214"/>
            <a:ext cx="5715000" cy="369332"/>
          </a:xfrm>
          <a:prstGeom prst="rect">
            <a:avLst/>
          </a:prstGeom>
          <a:noFill/>
        </p:spPr>
        <p:txBody>
          <a:bodyPr wrap="square" rtlCol="0">
            <a:spAutoFit/>
          </a:bodyPr>
          <a:lstStyle/>
          <a:p>
            <a:r>
              <a:rPr lang="en-US" dirty="0" smtClean="0"/>
              <a:t>R. Jonathan Sacks</a:t>
            </a:r>
            <a:endParaRPr lang="en-US" dirty="0"/>
          </a:p>
        </p:txBody>
      </p:sp>
    </p:spTree>
    <p:extLst>
      <p:ext uri="{BB962C8B-B14F-4D97-AF65-F5344CB8AC3E}">
        <p14:creationId xmlns:p14="http://schemas.microsoft.com/office/powerpoint/2010/main" val="1514344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animEffect transition="in" filter="fade">
                                      <p:cBhvr>
                                        <p:cTn id="15" dur="500"/>
                                        <p:tgtEl>
                                          <p:spTgt spid="51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24"/>
                                        </p:tgtEl>
                                        <p:attrNameLst>
                                          <p:attrName>style.visibility</p:attrName>
                                        </p:attrNameLst>
                                      </p:cBhvr>
                                      <p:to>
                                        <p:strVal val="visible"/>
                                      </p:to>
                                    </p:set>
                                    <p:animEffect transition="in" filter="fade">
                                      <p:cBhvr>
                                        <p:cTn id="31" dur="500"/>
                                        <p:tgtEl>
                                          <p:spTgt spid="51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fade">
                                      <p:cBhvr>
                                        <p:cTn id="36" dur="500"/>
                                        <p:tgtEl>
                                          <p:spTgt spid="51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0"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287"/>
            <a:ext cx="9144000" cy="6843713"/>
          </a:xfrm>
          <a:prstGeom prst="rect">
            <a:avLst/>
          </a:prstGeom>
        </p:spPr>
      </p:pic>
      <p:sp>
        <p:nvSpPr>
          <p:cNvPr id="2" name="Title 1"/>
          <p:cNvSpPr>
            <a:spLocks noGrp="1"/>
          </p:cNvSpPr>
          <p:nvPr>
            <p:ph type="title"/>
          </p:nvPr>
        </p:nvSpPr>
        <p:spPr>
          <a:xfrm>
            <a:off x="155575" y="14287"/>
            <a:ext cx="5935766" cy="1143000"/>
          </a:xfrm>
        </p:spPr>
        <p:txBody>
          <a:bodyPr/>
          <a:lstStyle/>
          <a:p>
            <a:pPr marL="0" indent="0" algn="l">
              <a:buNone/>
            </a:pPr>
            <a:r>
              <a:rPr lang="en-US" dirty="0">
                <a:latin typeface="Pneumatics BRK" pitchFamily="2" charset="0"/>
              </a:rPr>
              <a:t>Elitist Religion?</a:t>
            </a:r>
          </a:p>
        </p:txBody>
      </p:sp>
      <p:pic>
        <p:nvPicPr>
          <p:cNvPr id="5" name="Content Placeholder 4"/>
          <p:cNvPicPr>
            <a:picLocks noGrp="1"/>
          </p:cNvPicPr>
          <p:nvPr>
            <p:ph sz="quarter" idx="13"/>
          </p:nvPr>
        </p:nvPicPr>
        <p:blipFill>
          <a:blip r:embed="rId4"/>
          <a:stretch>
            <a:fillRect/>
          </a:stretch>
        </p:blipFill>
        <p:spPr>
          <a:xfrm>
            <a:off x="5181600" y="1872809"/>
            <a:ext cx="3581083" cy="4680391"/>
          </a:xfrm>
          <a:prstGeom prst="rect">
            <a:avLst/>
          </a:prstGeom>
        </p:spPr>
      </p:pic>
      <p:sp>
        <p:nvSpPr>
          <p:cNvPr id="6" name="TextBox 5"/>
          <p:cNvSpPr txBox="1"/>
          <p:nvPr/>
        </p:nvSpPr>
        <p:spPr>
          <a:xfrm>
            <a:off x="4953000" y="1383268"/>
            <a:ext cx="3886200" cy="369332"/>
          </a:xfrm>
          <a:prstGeom prst="rect">
            <a:avLst/>
          </a:prstGeom>
          <a:noFill/>
        </p:spPr>
        <p:txBody>
          <a:bodyPr wrap="square" rtlCol="0">
            <a:spAutoFit/>
          </a:bodyPr>
          <a:lstStyle/>
          <a:p>
            <a:pPr algn="ctr"/>
            <a:r>
              <a:rPr lang="en-US" dirty="0" err="1">
                <a:latin typeface="Tahoma" panose="020B0604030504040204" pitchFamily="34" charset="0"/>
                <a:ea typeface="Tahoma" panose="020B0604030504040204" pitchFamily="34" charset="0"/>
                <a:cs typeface="Tahoma" panose="020B0604030504040204" pitchFamily="34" charset="0"/>
              </a:rPr>
              <a:t>Emunas</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Itecha</a:t>
            </a:r>
            <a:r>
              <a:rPr lang="en-US" dirty="0">
                <a:latin typeface="Tahoma" panose="020B0604030504040204" pitchFamily="34" charset="0"/>
                <a:ea typeface="Tahoma" panose="020B0604030504040204" pitchFamily="34" charset="0"/>
                <a:cs typeface="Tahoma" panose="020B0604030504040204" pitchFamily="34" charset="0"/>
              </a:rPr>
              <a:t>, Pesach</a:t>
            </a:r>
          </a:p>
        </p:txBody>
      </p:sp>
      <p:sp>
        <p:nvSpPr>
          <p:cNvPr id="7" name="AutoShape 2" descr="data:image/jpeg;base64,/9j/4AAQSkZJRgABAQAAAQABAAD/2wCEAAkGBxQTEhUUExQVFhUXFxgYGBgXGBQXGBgUGBcXGBgYGBUYHCggHB0lHBcVITEhJSkrLi4uFx8zODMsNygtLiwBCgoKDg0OGhAQGiwcHBwsLCwsLCwsLCwsLCwsLCwsLCwsLCwsLCwsLCwsLCwsLCwsLCw3NzcrKyw3KzcsNysrK//AABEIAPMA0AMBIgACEQEDEQH/xAAcAAABBQEBAQAAAAAAAAAAAAAEAgMFBgcBAAj/xAA+EAABAwIDBQYEBQMEAAcAAAABAAIRAyEEMUEFBhJRYSJxgZGhsQcTwdEyQlLh8BQjYnKCkvEVFyQzQ1PS/8QAGAEAAwEBAAAAAAAAAAAAAAAAAAECAwT/xAAhEQEBAAIDAQEAAgMAAAAAAAAAAQIREiExA0FRYSIyQv/aAAwDAQACEQMRAD8A2EKLOEqCeF8iQeEzlyUq0KO2diy7ja9wDmmBFrSs+O5te+z+GxE5tg5ckSc9EO5gFhc53Nym313RcBY26XpIhILQcwhcPVMXBCIeOv0T3sa0GfSFy0XGnMIik4xeIjmmn0y0ySI1lPCjZE9O12o7omnuMaeKdIQtR5y906QKvVdHM5pttUOseVxn6Jw4c6Eev3QD8OWvDuIC0EaFZ9rgugBJvr5dF2riOF/ABc+3NeMTMKPqgteXTOgMSQPoghdao4gki2QB1Oidw1ExJz9lHU8SZgm062R7qzYmfsq0QlojovF02hDNfIkEeaca6TYoBfFYjMykBl5FvZKGoFilPB6KpChDVwtXgbGy9Uz5KqbjxHVIgnoO9Kc2THF4JVZp4Tr0QDRZFrwnmGBqmaLzF/4Etz7fzNMks2pAE2/nNRWMdS7bs8iQMwRqOqLpVQ2xPgde5QLHubjqlMjiBY2oxpyJBuPKfJEnKFpJ06cO/HxNNweQ6o2jc2v4fVewmCDQTEHMgfzJPU28LiYgW7pPJZcVbKaSM491wBsX80+9qHqVQLC/qizRQ5Spjv708SmqL5FxC5Tfc+hVYlThckPC67mU1Uk6kKgErVmtNyo5wBJIiLo/FwBJOQk39SsR3u37q1S6nQcW0pI4h+J/WdB0SmO1baLj97MNhz/cqNtoLu/4hUXbPxReXEYek1jdC+7j/tFgs7qVCTdIJWswkLaw4rfPGvzruA5Nho9EnCb34ymZbXcejocD3gqvr0q9QNX2P8RqFQBuIp/Ld+pslp8BcKzbM2hx3w5ZUpuOjp4T3jJYGHIrAbQqUXh9J7mOGrSR58x0Wd+Uo2+i/wCmqOvxAHmJT1KlWiHOBHRUbcX4g/PcKOJhtU2a4Wa88o0PotBdWtbNRw0Nk02Gb5dSPolYmwlDCuT9U/Xqdmc7ZJbLZrAPIkOF+fTRFuMgoGnjWvyzOh5pbpaHOAJPLmiUzNKrEye5KFc6XQBLgO1SAGZcc46BEYGs1o/FnkbZJlVjLQdP2TZ7LpzNmxrOnhdIq1eG6Zq47gDnuAymNSNY6qdwxlGq7tSILbTzTlAcbb5FReFPE0/KJNOLSDPWU+ykbkPcPDI/ZLl2NCg5obADjHKUw97M+GpPSU5SYci9xAzPVJrYN4u19/5ZK0O0cRE2ItbjTuGqkty6qMqfOGcO7/3S6W0HDNuXRTMu1aSHyyTJXqrxqmMNtHiOXdou4ylOsLSf0m/2zT4s70Gn/wCkpSHObLz/AIu/KO9Y+8rQ95Ng1sTiatU8Le0QASSeFthlll6qBq7o1ZP4POPotsbJD41VyklW6huPXd+gd7j9kV/5dV+dL/kfsq5QcaoxXirhX3AxI/I09zx9VG4ndPEMzpP8AHeyJlP5HGoELsqRdsWqM6dQf7HfZCvwbgY15ZHyTLRqnVIuLEXB5FfSmx8eH0aZJDnFrZIyJgSQvmt1MjMQtJ+EWOc81aDySxreNmctMwQDyPJRnLoNIqkNLiCia8cA+iFbhqeoPmU5XPYHCSIynOFh4b1LCiA6IOfFkSiqVckwPBNMrksHEIMf9FIwrNZPF1lPxI3E0eIQUBV2MyHBpgwY1g84RxxGkifRC4hwiQRI5qqO0piX2CbZhxUYYzEjvKTiaggdyYoubxcBJ4ni0E2625LLfatdPbFxQIeSAADAA5f9qYpSbETbwUDQwjmVeBhaW5zOc3iyOosr8US1ouc59E5dDSX4m/hkdy5TcP2sq+6S4uc6+UD7o6g2RZ0aWJyCOfYuI+oAbG17JqpTkxHRKdTBtPUXv3rtOlHZByzKetl4Fw2AFNxfqbDkO5Q+39ohj+Ft3Hnp4Kfxju00d5PcB91mW1dsNfiH9kmDE6Dl91V1jFYYXOn6r+X8KAfh+IzeU4Q9oEHiJEkax1S6VUETaETxX6MwYAFyjcPW66qEGIHFwoulXUZVrInmlI4dbISniURTrhLZ6ENphC4vZ1GoIqUmP/1NBT/zwm6+JEKtlxUreLcqm6TQ7B/STLSeV8vBD/CzZr6Vau9zYLQKZB0JMn2Hmrc98p/ZbmDi7MFxHEe4QJVc7rTPPGRNwAJMd6FrTw8QEjMGU2CWuIJkG/RGVv8A2T3aKfWaMfWcSOKLi0e6cq1XEXJiM+aeZhWupscDdo8DzCbo1ACRw3g35JZQQzQruIiY9V6o06we5DN4vfNPvq2EnRKGmsSbCNPsjdnEZxeABlMaoDhsL5wnm4Ft3EkObAJBI7P8lLG3Yvhe0qQa9vDYu8APHRMsY4CeIG5Gf1RVDCSIgkH9V0Zhdltbnf2T43K7hXKT1G18MKgsO0DaBp1T+EwtTgI4eE6Gymg2Ml4OVT5zfaeaMZgni9uLmSjKVINHqe9Ppqu6AVpjjIm21C7TrRxv0ayB3m5+nms24Q2RwgucST3lXbbeN4cK55yknwCqWz6ILuPOb+E2Synbb5XWNBbTqODmkGCBwHpPJC1iaYBBLgdcr8lLY6OJwP8ANfdRZwY4wTcZEfUdR9EDCbLpV5Mx6I01k0W8NvXpoVzglZ2uiYiWVzzS/wCujVCcNlz5XQlQvQ447qm6m0NEA+kQmKs9UBKnHWUhsF5c+YkDNVQ1HK17v4SoKcgtHEQbm8K4x+niUxrpOQEajkjaNcChnnIChcThKwuOEjo4J0Mmm2XXzgDLzR36xG4zGFtNjWjMeRCawtdwF47QudUNUqSRMhot4rnypMgk+6KR4cJETf0XGU9YsvUqoaIggnVJqTzRo0/RaS1pClMJh3EHji4jrHeg9k16f4WuBd/MlLsKvHFnlkXSYAIAgJ0JAKWFoh4oeCHDkUQkDNTYcKKE2i6Kbj0KMQG2CflPgTYqyjPt9K5bgYObtO8/uo3ZDopU+gA8kzv7WllNhP4nD/i2/wBkrZ8hgH8Ci+uiT/B7a1nengh5IJOYRe0WmMstVEsxUGJU1p8R/EXN4I7Vyzv1ae/3UE/aFRsktMDlqpI4galcxD6ReXljyYlwBDWvd15E55Kemt6Rjd52gwQR7qQo7ZYRIcB3qv7QxuHeb4cg9HvBHnKDp7NpOu35rOQcWuHgRB9FXGI3VxftEHVeZiWQoWrhzSpSOJzjZoOpy/hQBZiWky6iJEwajAfIlKY7Vc5FlBBM+PgrNSdkBZundooLdDYtS9SrVY6RAYHNMeqtuA2a35QM2aMpvaxHmCPBLLGscs5aewYfwyBK9isO4tLiIjNEtwstaBnnmnsVUIpumRNkSdM99ggwGnT4sjM96RwMZl7oeg53CQBIBmeS5dxvEI2Dr3F1xfv5JgVDoDI5fVdfRNuByIp0A0ZEu1KAxnY+3K2HqtqMceyZIkw4aghfRW7212YmgytTNnDyOoPisA3r3VrYKpFQSwnsVB+F32PRWn4O7f8Al1nYZ57L+0zo/UDvHst8v5ibG2tKWCmWpgTNlGWWkybHSm5v3JAfAuuYN0gu5m3cEt7pa0IJUHvZim08O5zoA1JsBzKmZWTfHbHODKFEGzy5zuobYA+JB8FpBEXh8czHtqwLtdNInPs/cT6IzZ1I8M9IPeqNuhjTSrRMAx/y0+y02iwG+hPFyzSyi+VnSPxTSGnuVUr1zxmRb2Vu2u/smM/RUzHDta5qdNcMhWEfMx66nkim0i4fq5gc9ZGighi3EkNAAyH7BPUcC4ni4nSBNiQZ8FPFrzibw2xg4/gjqcvVIdQaOy0S7V35QP8AHmmNmvDmmnUe4uz7TiZGhEo0VLQpu2km0TtKmbNY4gSSRJiYzjnKB2dsGagk5m/K+pm6e2hjnU6zDAc0tMtdkb9MipnZm1wbik1vUR/+VpjOmP0y1eosOMrNo0zQpwQBANoMi5Unu3s2rRbFQ9lw4oMy3v6lL3awVOp/ecOJ4OtwDoepR28+zjXoPptcWPiWOaSIcMgY0ORT4ufkJwjDnFknajuyBl/OSzb4dbdqis/D1HvIgloJJIe0w4Cf5ZX7HucTDrR6qcsdTQ/UPWxZYeEa59ycNTiiDaE1UaC4Snm0Wg3Nlks5QA1R1WswQGz+/JAU2tzB8E+aukJlVkq0aGMoQ4Nq0ajZHIjQg6H2WKb1btVdmYllRkup8YdTf1Bnhd190v4fb6OwT/l1CTh3G4zLHH8zenMLado4KjjMOWOh9Oo0EEQbESHNPPqui9I8GbJxgq0qdRuT2hw7iE9XpnNpUNufgXYfDig8z8olrTzZMtPkQPBT8rPWy8qNfUgGVJ02QAOSCrUwXtHX2upBL5zWzyofFVQ0FxMAC6+c9/t4jjcUSDNNksZ3Td3ifZb/ALxU+Ki5v6ob4HNfO+2d33YbEfLP4TdjubfuFtCx0k91dlsMOcOL7q+mp2SFW932BrLZDLv1KlKuYGsencpyK0xiRJdPJV/HYeT05Zaqw4l8A+qjcTh+ITnJUxcVHGVHUzIAI59dUVT21wta3hhupCK2ls+x6D+eiAoYN1+zbqna1xmN9LxuOBDXtIkGf9oGUcuiLG0wRYqIrYCJlqTh8E6xP8COquZcOpdpTGsFTgjQ3UhsynBtce/Nd2fg5Gv76KbwVDh08YyKcc+WXaZ3LrOa5zTME274lWrGGADy9lW9lj+8wAWDHOPo0e6tLhxNjonrpmxLetzsLtJ1SmYJio09XC9uUz5q2bqb4vxvFSeyKgHESMoECw0UJ8SsC59fDFo7Tyaf+7iEe5U5unsEYfHYl0WkBh/xcA4x4mFVm4qZdDMSesR7pDKknMFc30w3CQ4TwOzA581XcFVgmJvlK5bO2s7m1xw7WwZMmbQicVSHCHA56FVjCY9xIEd6l/8AxTshvBl0mQl4Gab2buPwVc03SWm7HaOb9+atfwx31+QRhq7v7Tj2HH/43HQ/4n0Wh717v08bQNN9nC7Hatdp+6wDaWBqYeo+lUBDmmCOf3BXV6zl2+mqL4fbUIx5ssn+GO9pqFmGqmXtEMcc3MA/CTzHstVcbLLwaBsrTWYO/wBipZQuCZNaeQKmJRh4WQPabZaB1WS/FR3y3ULav9gtfriVknxnw98OdJePQFbTxM9RmwyeESCJ/n2UhSrzUvpYeX7qF2ViJiOUQL5fsjGOIcCbySD4/wDamq0lvlBwnmlvpZCNLzoU9h6YHD09kRSEOINyVmcROJwgjLrdA0sODkP4NVYq9G3RRL6N+hnzSOBX4ZpGV9Uz/Qt5eyl20fHkvfLnv/dUVqOw9Itt3qSwrUjFMtMJFWrwtEapyp9WfZFGzn6mG+Df3KmiYIHMQhdl0OFjGnOBPeblENd2z06LRCnbda12MoDWmXVI5EgAe5VgrtE8Q5BU3bTyNqNJsDQB6CDCL3U3h/qatf8AQC1rO4DPxN0aFib3hINCSJgj1VVHCYEDwVwqgFrmuEiMiog7OpQSA0E5EE2WWUa4ZaiCw1QNf+KFKNxYm91G7Y2LEPa+TlGiDGBqls8U92iz1Wm4snww3rOIZ8iq6alMWJzewWB7xqj/AIi7pjF0vmUh/eYLf5tGbT9Fiezca+hUbVpnhe0yD9DzHRb/ALpbwsxlEPbZ2T2/pdqO7ULas2LboYg0sdh3G0VAD49kz5r6Rd+FZJ8Sd1vlPGNoDJwdUaBkQZD491quGqh9JrhkWgjuIBU5GRs5v9wnopGq+ENhWRfmnKjpKnHqJvpAz5nVUv4n7COJwxcz8dLttHPmPEK4B1/BBbSxtOnSqvqGGNaS49ANPZa4eFeqwnd/Etn8MeKlqleHNIEjiPkqgzGgVHOaIaXEtbyBdIHgrHhcZxCYIjlyTq1zwj8tOiIe6HaSobB4kloLbkZ995CLZi5M8I6855LOo0Pr1AAARBOl9EA8g5RM+fmm8dWiP4QmRV7U8/4ElD25GCE0X3/7hNUsYASDaRMddV19S41snorTmIBgW1TuCwfzKtNpFgQT3NuktPFkpfd+ndzjpYd5VSJ2sLCACUhtWZ6D6JnEuPCORKb44Y7w9bLTSWX/ABUrFlSm5tuKm5h7pbP1Qfw1MCp/qHspf4o0ZosgS81A1vO82HkE5u/sn+lY1h/GWhz/APUdPAWS2r/lahUmZ5KE+W5sQZHsj+Mxa5UdVFYugCFlkrA65/GIGeaYwGJbJYbIrD4Z1O5GaVtDZ7X9pggxEjVKeKqib87D+TU+awf26nLJr9R45oXc7eJ2Crh4vTNqjebeY6jRaXSoMxeGAcJa9gPmBcHmFlG3dkvw1U035Ztdo5uhWk7hPoduJp16MtIfTe3vBaQn93GBtBtMTDBwic4bYeixj4e72Ggf6eqf7Tj2SfyOP0PutU2Zj+CpBNne6zymgs7m2TTyvOxDeGZCjquNBNkqULqVIM6QVmHxY28QxmFBue3Uyynsie+/gtExGKaAXOMMAJceTRc+y+fd4tpnE4ipWP5nGByaLNHlC1+f+o1ug6ODfUD3NEim3id0bMfzuS8NioEHwvHqtX+Hm7wbgi57e1X7Rn/68mjxEnxWXbf2d/T4mrRzDXW7jcehCcu1SrNsLFRF7HW+h/7UnTxAm5n/ALKqmCxQazqG2PulYDGu4yTmR5nI+CVxLS3Yus1reJxHO2n7IPBYt3aLoIBt3aFCsB4IOTjacvHklVDDAG6WPcNO+6WgdoYwEnr5o2lXHEBbl3quU8VxNJAgAAA69beOSKwuK0N4i+XdBT0LFupmLgZKwbEYeAdZPmq/g28QHWAFccLRDQAE5EHcQBwoTFtAbykz4IjEXsDcXUbjHZDkI81XkT+ovaOHa99MuElruIdDBE+pUfiHzWd0geQSd4tu08P2nG8dlozcdAgtnVXOHE78TrnvKg0vRdexEqWwzHm7oCAZh2PYBHa59UmhVc13A6RHMrOr/Es6mCZcQo7G8LT2XAdEQ1oOoVJ2/tB9Oq9vW3+nSE71F/PHndDfhxjOPD8BN2OI8Mx7qZ3n2IzFUSwwHC7Hfpd16Kg/DrHcFd1Mmz2z4t/Zamx8hO9Vn+sJxeFdTe5jxDmmCFe9zN5i9oo1T22/gcfzAflPUeqN333dFdvzaY/uNGX628u/ks0a4tMiQQcxYghVZuKjfqNYuAMogKnbjbf+fTLXRxsieo/UArQ6usLjo0D8QXVnYUtose7iIFThExTzvF4JgLM92tjnFYllG8E9voxv4vS3ity2Pie06I0sj6Oy8OKprMptZVeIc4CJEzfSVvhP8U3KS6MV6raNIuPZZTbJ6NaPsF89bTxxrVqlV2b3F3nMDwFlr/xYq1m4Tgpsc5rz/ce0EhrBeDGUmFkWysA6q9sDsgjiOkTcJzqdnjNnqdXjp8PCZNhHtZS+w923OeH1Za39Op8sgprZuxGU3OcG5mROg5BTFILLL6fkb44fy83Z1LhALZjv0CRU2TRcI4LZ5nPzR9MWumqjmnJwnzU7q7ijau71EtA4YGkEhRO1Nj/LbNOSBob5e4yPgpzETkX58h+6abT1DjPVVMqLhNCdzcR84NuDAk9+WSvDSAJWe7Kx7KdRxPC12uk8++VZMdvHh2Ml9VoHKZPkLraXbkzxso1uIPFJzMDuCErvkk+Krg32wznCHObfMtMJx28NF0hlRpMc/onknHG2qNt2r/UbQI/KwgeDbn1U5tXan9MxpFyXARzGbvRRmwdnOY973kOc52Y1EzPioXebH/NrQLtZ2R1Op/nJKdq13prGGqMcxr2EniE+BTG1KpkON4VY+H20eKm6iTdtx/pP2VwrcJb2llfVSF4SpxjiBsonbNIVWlpAjmR2vA6JZcGAwYGcaKr4jecte9pE3MdyPemvzw13VU2bizSqsePyuB8NfRbNgMWHNBBzCw8q6bu7wNZQAqOgttzJGlv5krym2FaFUqyqJvju9PFXpC+b2jX/ACA580Li98Hmfltjq77KFxm1q1X8dQkcsh5BOYiSvbv7Sdh6zXiYycObTn91omJ3uwwH4yT/AIglZfK6HI4S+q0vjN+WU54KbnE/qIb7SUDtP4hYyoOFjm0mm0MF/F5v5QqiXL1IjibOUie6bq51NFxnrQ93trYr5PA+u54d+q5E6Bx0RlHDBtrey9iqAY4Bo/ExjzpBMgwBzifFNjERY3XNnbt04a10L4QMzbkkVKvatAEIc4gkGAB7pp+KBziVnpYwM422Kj69NwBLb/XxSm4jk6OgUdisXwXJgd6uDZnEbZez8VN4j/GR5hBO3oBP0yRNXan+QhVjeSu1z28MSBeO+y0xicstJTFV21i0cAe5s5k8InnGfcgsSSYaXCBkIEDwCe3fwnEWtOUFzvoD5hTFfYFN2QH86q5iwyz7VsMOkeo9ks0pzB9/a6I2rsVtIcReWiQNTc9yjA/gEiq1w5XnysnpMylStLE1WMc1pzEAnMdx+6rzwWmCII0Vhw7wQOLhE5Qc+5DbRohw6gdk/RBhdh7QNGsx7TF4PLhOYKvWK26LcJ4idBf0WZ8PJEbPxr6L21GG7T4Eag9ErNjHPj+L/g8PXxJg8VKnqSIcegBUBvLsd+HqS67HHsu+h6rS8O8QCNQD5hPYrDMqN4XtDmm8OAIlRBfpaxFOBISlqkoLsrgXU1OyuSvLkoBUptyVKS5AX7CbYNbhcQbMpsvH5WgHwmU9UrAKl7O2nwNg+Ceqbc5LC49tscpIs78cDr5pr+ubrGaqw2i45pNWqACTxD+WS4K5RZ8RtcNsEEce0zxw4HQ3VZxGOBENmeZ+yC+e7mrmKb9Yn9q4ekWlzJae+3cq7xJTqhOZKQrk0yzylTIxNSmA6k6DAByI9U7T3mrj8TWu8CPYqKoYmLFO8bTy9R7I3YWpR20tvitT4HMIMg2I07wgqLKTxHGGHKXC8a3Gq8GNPP0KScMNCO4yPuiZFxSW1sUyaTKZBa0TaNBAuhjWsPD3lMDBkZ8LW99yluaHGA6STYAH36IuQkN4/ZzqQa7NrrgjreClbGwZrV2Uxqb9wufRWPF0fmUCzWAQOoyVbwDHsqMe0lpkEEZjWD1I0S2Mpps9MCLGYt3EaJ5tSyp+F3ma2m17vzCSGguIcbx6wisNvrQycKjAdXNt6FZxNZzC6EmUpbG6upMroTPbq4uriA4QkFLKSUGaqLlNtx3j3S3psJaTV2p7IFrIfb2A4aDrZQfULmzd6nUyGYhsj9bReOo18EXvfjWvw7RSIcKhzH6W3P0T6Tu7UNwSITjkhJTkLgS4XEB7gT7KFtZSGM1KfaEKhBpEan3ThrO5wOgj2Xfmc0l9UaEI1Aew8lrrcRBBA6uPDfnp5IptUNHZLA+e3cgdI59Y1Ue2Tp5JYp2yU8NjaXqbZaDaT4ZjvJt5ICrjQZ4WgTBJNzIEA9IHJDijzXRSHMImEBsyb8RnvKVE5mSnQ1mrvRcHD+r0T0RoJS8vIIoLoXF5BuleXl5AJK4vLyZkJty4vJpWPblFvypgSA2Cq+02zPmV5eSgeqBcLQAvLyYMJbAvLyDPOYAEzUNgvLyDNwlxZeXkFXKDyDY6FK+YeZXl5KAmV1q8vKUX0oJbV5e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xQTEhUUExQVFhUXFxgYGBgXGBQXGBgUGBcXGBgYGBUYHCggHB0lHBcVITEhJSkrLi4uFx8zODMsNygtLiwBCgoKDg0OGhAQGiwcHBwsLCwsLCwsLCwsLCwsLCwsLCwsLCwsLCwsLCwsLCwsLCwsLCw3NzcrKyw3KzcsNysrK//AABEIAPMA0AMBIgACEQEDEQH/xAAcAAABBQEBAQAAAAAAAAAAAAAEAgMFBgcBAAj/xAA+EAABAwIDBQYEBQMEAAcAAAABAAIRAyEEMUEFBhJRYSJxgZGhsQcTwdEyQlLh8BQjYnKCkvEVFyQzQ1PS/8QAGAEAAwEBAAAAAAAAAAAAAAAAAAECAwT/xAAhEQEBAAIDAQEAAgMAAAAAAAAAAQIREiExA0FRYSIyQv/aAAwDAQACEQMRAD8A2EKLOEqCeF8iQeEzlyUq0KO2diy7ja9wDmmBFrSs+O5te+z+GxE5tg5ckSc9EO5gFhc53Nym313RcBY26XpIhILQcwhcPVMXBCIeOv0T3sa0GfSFy0XGnMIik4xeIjmmn0y0ySI1lPCjZE9O12o7omnuMaeKdIQtR5y906QKvVdHM5pttUOseVxn6Jw4c6Eev3QD8OWvDuIC0EaFZ9rgugBJvr5dF2riOF/ABc+3NeMTMKPqgteXTOgMSQPoghdao4gki2QB1Oidw1ExJz9lHU8SZgm062R7qzYmfsq0QlojovF02hDNfIkEeaca6TYoBfFYjMykBl5FvZKGoFilPB6KpChDVwtXgbGy9Uz5KqbjxHVIgnoO9Kc2THF4JVZp4Tr0QDRZFrwnmGBqmaLzF/4Etz7fzNMks2pAE2/nNRWMdS7bs8iQMwRqOqLpVQ2xPgde5QLHubjqlMjiBY2oxpyJBuPKfJEnKFpJ06cO/HxNNweQ6o2jc2v4fVewmCDQTEHMgfzJPU28LiYgW7pPJZcVbKaSM491wBsX80+9qHqVQLC/qizRQ5Spjv708SmqL5FxC5Tfc+hVYlThckPC67mU1Uk6kKgErVmtNyo5wBJIiLo/FwBJOQk39SsR3u37q1S6nQcW0pI4h+J/WdB0SmO1baLj97MNhz/cqNtoLu/4hUXbPxReXEYek1jdC+7j/tFgs7qVCTdIJWswkLaw4rfPGvzruA5Nho9EnCb34ymZbXcejocD3gqvr0q9QNX2P8RqFQBuIp/Ld+pslp8BcKzbM2hx3w5ZUpuOjp4T3jJYGHIrAbQqUXh9J7mOGrSR58x0Wd+Uo2+i/wCmqOvxAHmJT1KlWiHOBHRUbcX4g/PcKOJhtU2a4Wa88o0PotBdWtbNRw0Nk02Gb5dSPolYmwlDCuT9U/Xqdmc7ZJbLZrAPIkOF+fTRFuMgoGnjWvyzOh5pbpaHOAJPLmiUzNKrEye5KFc6XQBLgO1SAGZcc46BEYGs1o/FnkbZJlVjLQdP2TZ7LpzNmxrOnhdIq1eG6Zq47gDnuAymNSNY6qdwxlGq7tSILbTzTlAcbb5FReFPE0/KJNOLSDPWU+ykbkPcPDI/ZLl2NCg5obADjHKUw97M+GpPSU5SYci9xAzPVJrYN4u19/5ZK0O0cRE2ItbjTuGqkty6qMqfOGcO7/3S6W0HDNuXRTMu1aSHyyTJXqrxqmMNtHiOXdou4ylOsLSf0m/2zT4s70Gn/wCkpSHObLz/AIu/KO9Y+8rQ95Ng1sTiatU8Le0QASSeFthlll6qBq7o1ZP4POPotsbJD41VyklW6huPXd+gd7j9kV/5dV+dL/kfsq5QcaoxXirhX3AxI/I09zx9VG4ndPEMzpP8AHeyJlP5HGoELsqRdsWqM6dQf7HfZCvwbgY15ZHyTLRqnVIuLEXB5FfSmx8eH0aZJDnFrZIyJgSQvmt1MjMQtJ+EWOc81aDySxreNmctMwQDyPJRnLoNIqkNLiCia8cA+iFbhqeoPmU5XPYHCSIynOFh4b1LCiA6IOfFkSiqVckwPBNMrksHEIMf9FIwrNZPF1lPxI3E0eIQUBV2MyHBpgwY1g84RxxGkifRC4hwiQRI5qqO0piX2CbZhxUYYzEjvKTiaggdyYoubxcBJ4ni0E2625LLfatdPbFxQIeSAADAA5f9qYpSbETbwUDQwjmVeBhaW5zOc3iyOosr8US1ouc59E5dDSX4m/hkdy5TcP2sq+6S4uc6+UD7o6g2RZ0aWJyCOfYuI+oAbG17JqpTkxHRKdTBtPUXv3rtOlHZByzKetl4Fw2AFNxfqbDkO5Q+39ohj+Ft3Hnp4Kfxju00d5PcB91mW1dsNfiH9kmDE6Dl91V1jFYYXOn6r+X8KAfh+IzeU4Q9oEHiJEkax1S6VUETaETxX6MwYAFyjcPW66qEGIHFwoulXUZVrInmlI4dbISniURTrhLZ6ENphC4vZ1GoIqUmP/1NBT/zwm6+JEKtlxUreLcqm6TQ7B/STLSeV8vBD/CzZr6Vau9zYLQKZB0JMn2Hmrc98p/ZbmDi7MFxHEe4QJVc7rTPPGRNwAJMd6FrTw8QEjMGU2CWuIJkG/RGVv8A2T3aKfWaMfWcSOKLi0e6cq1XEXJiM+aeZhWupscDdo8DzCbo1ACRw3g35JZQQzQruIiY9V6o06we5DN4vfNPvq2EnRKGmsSbCNPsjdnEZxeABlMaoDhsL5wnm4Ft3EkObAJBI7P8lLG3Yvhe0qQa9vDYu8APHRMsY4CeIG5Gf1RVDCSIgkH9V0Zhdltbnf2T43K7hXKT1G18MKgsO0DaBp1T+EwtTgI4eE6Gymg2Ml4OVT5zfaeaMZgni9uLmSjKVINHqe9Ppqu6AVpjjIm21C7TrRxv0ayB3m5+nms24Q2RwgucST3lXbbeN4cK55yknwCqWz6ILuPOb+E2Synbb5XWNBbTqODmkGCBwHpPJC1iaYBBLgdcr8lLY6OJwP8ANfdRZwY4wTcZEfUdR9EDCbLpV5Mx6I01k0W8NvXpoVzglZ2uiYiWVzzS/wCujVCcNlz5XQlQvQ447qm6m0NEA+kQmKs9UBKnHWUhsF5c+YkDNVQ1HK17v4SoKcgtHEQbm8K4x+niUxrpOQEajkjaNcChnnIChcThKwuOEjo4J0Mmm2XXzgDLzR36xG4zGFtNjWjMeRCawtdwF47QudUNUqSRMhot4rnypMgk+6KR4cJETf0XGU9YsvUqoaIggnVJqTzRo0/RaS1pClMJh3EHji4jrHeg9k16f4WuBd/MlLsKvHFnlkXSYAIAgJ0JAKWFoh4oeCHDkUQkDNTYcKKE2i6Kbj0KMQG2CflPgTYqyjPt9K5bgYObtO8/uo3ZDopU+gA8kzv7WllNhP4nD/i2/wBkrZ8hgH8Ci+uiT/B7a1nengh5IJOYRe0WmMstVEsxUGJU1p8R/EXN4I7Vyzv1ae/3UE/aFRsktMDlqpI4galcxD6ReXljyYlwBDWvd15E55Kemt6Rjd52gwQR7qQo7ZYRIcB3qv7QxuHeb4cg9HvBHnKDp7NpOu35rOQcWuHgRB9FXGI3VxftEHVeZiWQoWrhzSpSOJzjZoOpy/hQBZiWky6iJEwajAfIlKY7Vc5FlBBM+PgrNSdkBZundooLdDYtS9SrVY6RAYHNMeqtuA2a35QM2aMpvaxHmCPBLLGscs5aewYfwyBK9isO4tLiIjNEtwstaBnnmnsVUIpumRNkSdM99ggwGnT4sjM96RwMZl7oeg53CQBIBmeS5dxvEI2Dr3F1xfv5JgVDoDI5fVdfRNuByIp0A0ZEu1KAxnY+3K2HqtqMceyZIkw4aghfRW7212YmgytTNnDyOoPisA3r3VrYKpFQSwnsVB+F32PRWn4O7f8Al1nYZ57L+0zo/UDvHst8v5ibG2tKWCmWpgTNlGWWkybHSm5v3JAfAuuYN0gu5m3cEt7pa0IJUHvZim08O5zoA1JsBzKmZWTfHbHODKFEGzy5zuobYA+JB8FpBEXh8czHtqwLtdNInPs/cT6IzZ1I8M9IPeqNuhjTSrRMAx/y0+y02iwG+hPFyzSyi+VnSPxTSGnuVUr1zxmRb2Vu2u/smM/RUzHDta5qdNcMhWEfMx66nkim0i4fq5gc9ZGighi3EkNAAyH7BPUcC4ni4nSBNiQZ8FPFrzibw2xg4/gjqcvVIdQaOy0S7V35QP8AHmmNmvDmmnUe4uz7TiZGhEo0VLQpu2km0TtKmbNY4gSSRJiYzjnKB2dsGagk5m/K+pm6e2hjnU6zDAc0tMtdkb9MipnZm1wbik1vUR/+VpjOmP0y1eosOMrNo0zQpwQBANoMi5Unu3s2rRbFQ9lw4oMy3v6lL3awVOp/ecOJ4OtwDoepR28+zjXoPptcWPiWOaSIcMgY0ORT4ufkJwjDnFknajuyBl/OSzb4dbdqis/D1HvIgloJJIe0w4Cf5ZX7HucTDrR6qcsdTQ/UPWxZYeEa59ycNTiiDaE1UaC4Snm0Wg3Nlks5QA1R1WswQGz+/JAU2tzB8E+aukJlVkq0aGMoQ4Nq0ajZHIjQg6H2WKb1btVdmYllRkup8YdTf1Bnhd190v4fb6OwT/l1CTh3G4zLHH8zenMLado4KjjMOWOh9Oo0EEQbESHNPPqui9I8GbJxgq0qdRuT2hw7iE9XpnNpUNufgXYfDig8z8olrTzZMtPkQPBT8rPWy8qNfUgGVJ02QAOSCrUwXtHX2upBL5zWzyofFVQ0FxMAC6+c9/t4jjcUSDNNksZ3Td3ifZb/ALxU+Ki5v6ob4HNfO+2d33YbEfLP4TdjubfuFtCx0k91dlsMOcOL7q+mp2SFW932BrLZDLv1KlKuYGsencpyK0xiRJdPJV/HYeT05Zaqw4l8A+qjcTh+ITnJUxcVHGVHUzIAI59dUVT21wta3hhupCK2ls+x6D+eiAoYN1+zbqna1xmN9LxuOBDXtIkGf9oGUcuiLG0wRYqIrYCJlqTh8E6xP8COquZcOpdpTGsFTgjQ3UhsynBtce/Nd2fg5Gv76KbwVDh08YyKcc+WXaZ3LrOa5zTME274lWrGGADy9lW9lj+8wAWDHOPo0e6tLhxNjonrpmxLetzsLtJ1SmYJio09XC9uUz5q2bqb4vxvFSeyKgHESMoECw0UJ8SsC59fDFo7Tyaf+7iEe5U5unsEYfHYl0WkBh/xcA4x4mFVm4qZdDMSesR7pDKknMFc30w3CQ4TwOzA581XcFVgmJvlK5bO2s7m1xw7WwZMmbQicVSHCHA56FVjCY9xIEd6l/8AxTshvBl0mQl4Gab2buPwVc03SWm7HaOb9+atfwx31+QRhq7v7Tj2HH/43HQ/4n0Wh717v08bQNN9nC7Hatdp+6wDaWBqYeo+lUBDmmCOf3BXV6zl2+mqL4fbUIx5ssn+GO9pqFmGqmXtEMcc3MA/CTzHstVcbLLwaBsrTWYO/wBipZQuCZNaeQKmJRh4WQPabZaB1WS/FR3y3ULav9gtfriVknxnw98OdJePQFbTxM9RmwyeESCJ/n2UhSrzUvpYeX7qF2ViJiOUQL5fsjGOIcCbySD4/wDamq0lvlBwnmlvpZCNLzoU9h6YHD09kRSEOINyVmcROJwgjLrdA0sODkP4NVYq9G3RRL6N+hnzSOBX4ZpGV9Uz/Qt5eyl20fHkvfLnv/dUVqOw9Itt3qSwrUjFMtMJFWrwtEapyp9WfZFGzn6mG+Df3KmiYIHMQhdl0OFjGnOBPeblENd2z06LRCnbda12MoDWmXVI5EgAe5VgrtE8Q5BU3bTyNqNJsDQB6CDCL3U3h/qatf8AQC1rO4DPxN0aFib3hINCSJgj1VVHCYEDwVwqgFrmuEiMiog7OpQSA0E5EE2WWUa4ZaiCw1QNf+KFKNxYm91G7Y2LEPa+TlGiDGBqls8U92iz1Wm4snww3rOIZ8iq6alMWJzewWB7xqj/AIi7pjF0vmUh/eYLf5tGbT9Fiezca+hUbVpnhe0yD9DzHRb/ALpbwsxlEPbZ2T2/pdqO7ULas2LboYg0sdh3G0VAD49kz5r6Rd+FZJ8Sd1vlPGNoDJwdUaBkQZD491quGqh9JrhkWgjuIBU5GRs5v9wnopGq+ENhWRfmnKjpKnHqJvpAz5nVUv4n7COJwxcz8dLttHPmPEK4B1/BBbSxtOnSqvqGGNaS49ANPZa4eFeqwnd/Etn8MeKlqleHNIEjiPkqgzGgVHOaIaXEtbyBdIHgrHhcZxCYIjlyTq1zwj8tOiIe6HaSobB4kloLbkZ995CLZi5M8I6855LOo0Pr1AAARBOl9EA8g5RM+fmm8dWiP4QmRV7U8/4ElD25GCE0X3/7hNUsYASDaRMddV19S41snorTmIBgW1TuCwfzKtNpFgQT3NuktPFkpfd+ndzjpYd5VSJ2sLCACUhtWZ6D6JnEuPCORKb44Y7w9bLTSWX/ABUrFlSm5tuKm5h7pbP1Qfw1MCp/qHspf4o0ZosgS81A1vO82HkE5u/sn+lY1h/GWhz/APUdPAWS2r/lahUmZ5KE+W5sQZHsj+Mxa5UdVFYugCFlkrA65/GIGeaYwGJbJYbIrD4Z1O5GaVtDZ7X9pggxEjVKeKqib87D+TU+awf26nLJr9R45oXc7eJ2Crh4vTNqjebeY6jRaXSoMxeGAcJa9gPmBcHmFlG3dkvw1U035Ztdo5uhWk7hPoduJp16MtIfTe3vBaQn93GBtBtMTDBwic4bYeixj4e72Ggf6eqf7Tj2SfyOP0PutU2Zj+CpBNne6zymgs7m2TTyvOxDeGZCjquNBNkqULqVIM6QVmHxY28QxmFBue3Uyynsie+/gtExGKaAXOMMAJceTRc+y+fd4tpnE4ipWP5nGByaLNHlC1+f+o1ug6ODfUD3NEim3id0bMfzuS8NioEHwvHqtX+Hm7wbgi57e1X7Rn/68mjxEnxWXbf2d/T4mrRzDXW7jcehCcu1SrNsLFRF7HW+h/7UnTxAm5n/ALKqmCxQazqG2PulYDGu4yTmR5nI+CVxLS3Yus1reJxHO2n7IPBYt3aLoIBt3aFCsB4IOTjacvHklVDDAG6WPcNO+6WgdoYwEnr5o2lXHEBbl3quU8VxNJAgAAA69beOSKwuK0N4i+XdBT0LFupmLgZKwbEYeAdZPmq/g28QHWAFccLRDQAE5EHcQBwoTFtAbykz4IjEXsDcXUbjHZDkI81XkT+ovaOHa99MuElruIdDBE+pUfiHzWd0geQSd4tu08P2nG8dlozcdAgtnVXOHE78TrnvKg0vRdexEqWwzHm7oCAZh2PYBHa59UmhVc13A6RHMrOr/Es6mCZcQo7G8LT2XAdEQ1oOoVJ2/tB9Oq9vW3+nSE71F/PHndDfhxjOPD8BN2OI8Mx7qZ3n2IzFUSwwHC7Hfpd16Kg/DrHcFd1Mmz2z4t/Zamx8hO9Vn+sJxeFdTe5jxDmmCFe9zN5i9oo1T22/gcfzAflPUeqN333dFdvzaY/uNGX628u/ks0a4tMiQQcxYghVZuKjfqNYuAMogKnbjbf+fTLXRxsieo/UArQ6usLjo0D8QXVnYUtose7iIFThExTzvF4JgLM92tjnFYllG8E9voxv4vS3ity2Pie06I0sj6Oy8OKprMptZVeIc4CJEzfSVvhP8U3KS6MV6raNIuPZZTbJ6NaPsF89bTxxrVqlV2b3F3nMDwFlr/xYq1m4Tgpsc5rz/ce0EhrBeDGUmFkWysA6q9sDsgjiOkTcJzqdnjNnqdXjp8PCZNhHtZS+w923OeH1Za39Op8sgprZuxGU3OcG5mROg5BTFILLL6fkb44fy83Z1LhALZjv0CRU2TRcI4LZ5nPzR9MWumqjmnJwnzU7q7ijau71EtA4YGkEhRO1Nj/LbNOSBob5e4yPgpzETkX58h+6abT1DjPVVMqLhNCdzcR84NuDAk9+WSvDSAJWe7Kx7KdRxPC12uk8++VZMdvHh2Ml9VoHKZPkLraXbkzxso1uIPFJzMDuCErvkk+Krg32wznCHObfMtMJx28NF0hlRpMc/onknHG2qNt2r/UbQI/KwgeDbn1U5tXan9MxpFyXARzGbvRRmwdnOY973kOc52Y1EzPioXebH/NrQLtZ2R1Op/nJKdq13prGGqMcxr2EniE+BTG1KpkON4VY+H20eKm6iTdtx/pP2VwrcJb2llfVSF4SpxjiBsonbNIVWlpAjmR2vA6JZcGAwYGcaKr4jecte9pE3MdyPemvzw13VU2bizSqsePyuB8NfRbNgMWHNBBzCw8q6bu7wNZQAqOgttzJGlv5krym2FaFUqyqJvju9PFXpC+b2jX/ACA580Li98Hmfltjq77KFxm1q1X8dQkcsh5BOYiSvbv7Sdh6zXiYycObTn91omJ3uwwH4yT/AIglZfK6HI4S+q0vjN+WU54KbnE/qIb7SUDtP4hYyoOFjm0mm0MF/F5v5QqiXL1IjibOUie6bq51NFxnrQ93trYr5PA+u54d+q5E6Bx0RlHDBtrey9iqAY4Bo/ExjzpBMgwBzifFNjERY3XNnbt04a10L4QMzbkkVKvatAEIc4gkGAB7pp+KBziVnpYwM422Kj69NwBLb/XxSm4jk6OgUdisXwXJgd6uDZnEbZez8VN4j/GR5hBO3oBP0yRNXan+QhVjeSu1z28MSBeO+y0xicstJTFV21i0cAe5s5k8InnGfcgsSSYaXCBkIEDwCe3fwnEWtOUFzvoD5hTFfYFN2QH86q5iwyz7VsMOkeo9ks0pzB9/a6I2rsVtIcReWiQNTc9yjA/gEiq1w5XnysnpMylStLE1WMc1pzEAnMdx+6rzwWmCII0Vhw7wQOLhE5Qc+5DbRohw6gdk/RBhdh7QNGsx7TF4PLhOYKvWK26LcJ4idBf0WZ8PJEbPxr6L21GG7T4Eag9ErNjHPj+L/g8PXxJg8VKnqSIcegBUBvLsd+HqS67HHsu+h6rS8O8QCNQD5hPYrDMqN4XtDmm8OAIlRBfpaxFOBISlqkoLsrgXU1OyuSvLkoBUptyVKS5AX7CbYNbhcQbMpsvH5WgHwmU9UrAKl7O2nwNg+Ceqbc5LC49tscpIs78cDr5pr+ubrGaqw2i45pNWqACTxD+WS4K5RZ8RtcNsEEce0zxw4HQ3VZxGOBENmeZ+yC+e7mrmKb9Yn9q4ekWlzJae+3cq7xJTqhOZKQrk0yzylTIxNSmA6k6DAByI9U7T3mrj8TWu8CPYqKoYmLFO8bTy9R7I3YWpR20tvitT4HMIMg2I07wgqLKTxHGGHKXC8a3Gq8GNPP0KScMNCO4yPuiZFxSW1sUyaTKZBa0TaNBAuhjWsPD3lMDBkZ8LW99yluaHGA6STYAH36IuQkN4/ZzqQa7NrrgjreClbGwZrV2Uxqb9wufRWPF0fmUCzWAQOoyVbwDHsqMe0lpkEEZjWD1I0S2Mpps9MCLGYt3EaJ5tSyp+F3ma2m17vzCSGguIcbx6wisNvrQycKjAdXNt6FZxNZzC6EmUpbG6upMroTPbq4uriA4QkFLKSUGaqLlNtx3j3S3psJaTV2p7IFrIfb2A4aDrZQfULmzd6nUyGYhsj9bReOo18EXvfjWvw7RSIcKhzH6W3P0T6Tu7UNwSITjkhJTkLgS4XEB7gT7KFtZSGM1KfaEKhBpEan3ThrO5wOgj2Xfmc0l9UaEI1Aew8lrrcRBBA6uPDfnp5IptUNHZLA+e3cgdI59Y1Ue2Tp5JYp2yU8NjaXqbZaDaT4ZjvJt5ICrjQZ4WgTBJNzIEA9IHJDijzXRSHMImEBsyb8RnvKVE5mSnQ1mrvRcHD+r0T0RoJS8vIIoLoXF5BuleXl5AJK4vLyZkJty4vJpWPblFvypgSA2Cq+02zPmV5eSgeqBcLQAvLyYMJbAvLyDPOYAEzUNgvLyDNwlxZeXkFXKDyDY6FK+YeZXl5KAmV1q8vKUX0oJbV5e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ata:image/jpeg;base64,/9j/4AAQSkZJRgABAQAAAQABAAD/2wCEAAkGBxQTEhUUExQVFhUXFxgYGBgXGBQXGBgUGBcXGBgYGBUYHCggHB0lHBcVITEhJSkrLi4uFx8zODMsNygtLiwBCgoKDg0OGhAQGiwcHBwsLCwsLCwsLCwsLCwsLCwsLCwsLCwsLCwsLCwsLCwsLCwsLCw3NzcrKyw3KzcsNysrK//AABEIAPMA0AMBIgACEQEDEQH/xAAcAAABBQEBAQAAAAAAAAAAAAAEAgMFBgcBAAj/xAA+EAABAwIDBQYEBQMEAAcAAAABAAIRAyEEMUEFBhJRYSJxgZGhsQcTwdEyQlLh8BQjYnKCkvEVFyQzQ1PS/8QAGAEAAwEBAAAAAAAAAAAAAAAAAAECAwT/xAAhEQEBAAIDAQEAAgMAAAAAAAAAAQIREiExA0FRYSIyQv/aAAwDAQACEQMRAD8A2EKLOEqCeF8iQeEzlyUq0KO2diy7ja9wDmmBFrSs+O5te+z+GxE5tg5ckSc9EO5gFhc53Nym313RcBY26XpIhILQcwhcPVMXBCIeOv0T3sa0GfSFy0XGnMIik4xeIjmmn0y0ySI1lPCjZE9O12o7omnuMaeKdIQtR5y906QKvVdHM5pttUOseVxn6Jw4c6Eev3QD8OWvDuIC0EaFZ9rgugBJvr5dF2riOF/ABc+3NeMTMKPqgteXTOgMSQPoghdao4gki2QB1Oidw1ExJz9lHU8SZgm062R7qzYmfsq0QlojovF02hDNfIkEeaca6TYoBfFYjMykBl5FvZKGoFilPB6KpChDVwtXgbGy9Uz5KqbjxHVIgnoO9Kc2THF4JVZp4Tr0QDRZFrwnmGBqmaLzF/4Etz7fzNMks2pAE2/nNRWMdS7bs8iQMwRqOqLpVQ2xPgde5QLHubjqlMjiBY2oxpyJBuPKfJEnKFpJ06cO/HxNNweQ6o2jc2v4fVewmCDQTEHMgfzJPU28LiYgW7pPJZcVbKaSM491wBsX80+9qHqVQLC/qizRQ5Spjv708SmqL5FxC5Tfc+hVYlThckPC67mU1Uk6kKgErVmtNyo5wBJIiLo/FwBJOQk39SsR3u37q1S6nQcW0pI4h+J/WdB0SmO1baLj97MNhz/cqNtoLu/4hUXbPxReXEYek1jdC+7j/tFgs7qVCTdIJWswkLaw4rfPGvzruA5Nho9EnCb34ymZbXcejocD3gqvr0q9QNX2P8RqFQBuIp/Ld+pslp8BcKzbM2hx3w5ZUpuOjp4T3jJYGHIrAbQqUXh9J7mOGrSR58x0Wd+Uo2+i/wCmqOvxAHmJT1KlWiHOBHRUbcX4g/PcKOJhtU2a4Wa88o0PotBdWtbNRw0Nk02Gb5dSPolYmwlDCuT9U/Xqdmc7ZJbLZrAPIkOF+fTRFuMgoGnjWvyzOh5pbpaHOAJPLmiUzNKrEye5KFc6XQBLgO1SAGZcc46BEYGs1o/FnkbZJlVjLQdP2TZ7LpzNmxrOnhdIq1eG6Zq47gDnuAymNSNY6qdwxlGq7tSILbTzTlAcbb5FReFPE0/KJNOLSDPWU+ykbkPcPDI/ZLl2NCg5obADjHKUw97M+GpPSU5SYci9xAzPVJrYN4u19/5ZK0O0cRE2ItbjTuGqkty6qMqfOGcO7/3S6W0HDNuXRTMu1aSHyyTJXqrxqmMNtHiOXdou4ylOsLSf0m/2zT4s70Gn/wCkpSHObLz/AIu/KO9Y+8rQ95Ng1sTiatU8Le0QASSeFthlll6qBq7o1ZP4POPotsbJD41VyklW6huPXd+gd7j9kV/5dV+dL/kfsq5QcaoxXirhX3AxI/I09zx9VG4ndPEMzpP8AHeyJlP5HGoELsqRdsWqM6dQf7HfZCvwbgY15ZHyTLRqnVIuLEXB5FfSmx8eH0aZJDnFrZIyJgSQvmt1MjMQtJ+EWOc81aDySxreNmctMwQDyPJRnLoNIqkNLiCia8cA+iFbhqeoPmU5XPYHCSIynOFh4b1LCiA6IOfFkSiqVckwPBNMrksHEIMf9FIwrNZPF1lPxI3E0eIQUBV2MyHBpgwY1g84RxxGkifRC4hwiQRI5qqO0piX2CbZhxUYYzEjvKTiaggdyYoubxcBJ4ni0E2625LLfatdPbFxQIeSAADAA5f9qYpSbETbwUDQwjmVeBhaW5zOc3iyOosr8US1ouc59E5dDSX4m/hkdy5TcP2sq+6S4uc6+UD7o6g2RZ0aWJyCOfYuI+oAbG17JqpTkxHRKdTBtPUXv3rtOlHZByzKetl4Fw2AFNxfqbDkO5Q+39ohj+Ft3Hnp4Kfxju00d5PcB91mW1dsNfiH9kmDE6Dl91V1jFYYXOn6r+X8KAfh+IzeU4Q9oEHiJEkax1S6VUETaETxX6MwYAFyjcPW66qEGIHFwoulXUZVrInmlI4dbISniURTrhLZ6ENphC4vZ1GoIqUmP/1NBT/zwm6+JEKtlxUreLcqm6TQ7B/STLSeV8vBD/CzZr6Vau9zYLQKZB0JMn2Hmrc98p/ZbmDi7MFxHEe4QJVc7rTPPGRNwAJMd6FrTw8QEjMGU2CWuIJkG/RGVv8A2T3aKfWaMfWcSOKLi0e6cq1XEXJiM+aeZhWupscDdo8DzCbo1ACRw3g35JZQQzQruIiY9V6o06we5DN4vfNPvq2EnRKGmsSbCNPsjdnEZxeABlMaoDhsL5wnm4Ft3EkObAJBI7P8lLG3Yvhe0qQa9vDYu8APHRMsY4CeIG5Gf1RVDCSIgkH9V0Zhdltbnf2T43K7hXKT1G18MKgsO0DaBp1T+EwtTgI4eE6Gymg2Ml4OVT5zfaeaMZgni9uLmSjKVINHqe9Ppqu6AVpjjIm21C7TrRxv0ayB3m5+nms24Q2RwgucST3lXbbeN4cK55yknwCqWz6ILuPOb+E2Synbb5XWNBbTqODmkGCBwHpPJC1iaYBBLgdcr8lLY6OJwP8ANfdRZwY4wTcZEfUdR9EDCbLpV5Mx6I01k0W8NvXpoVzglZ2uiYiWVzzS/wCujVCcNlz5XQlQvQ447qm6m0NEA+kQmKs9UBKnHWUhsF5c+YkDNVQ1HK17v4SoKcgtHEQbm8K4x+niUxrpOQEajkjaNcChnnIChcThKwuOEjo4J0Mmm2XXzgDLzR36xG4zGFtNjWjMeRCawtdwF47QudUNUqSRMhot4rnypMgk+6KR4cJETf0XGU9YsvUqoaIggnVJqTzRo0/RaS1pClMJh3EHji4jrHeg9k16f4WuBd/MlLsKvHFnlkXSYAIAgJ0JAKWFoh4oeCHDkUQkDNTYcKKE2i6Kbj0KMQG2CflPgTYqyjPt9K5bgYObtO8/uo3ZDopU+gA8kzv7WllNhP4nD/i2/wBkrZ8hgH8Ci+uiT/B7a1nengh5IJOYRe0WmMstVEsxUGJU1p8R/EXN4I7Vyzv1ae/3UE/aFRsktMDlqpI4galcxD6ReXljyYlwBDWvd15E55Kemt6Rjd52gwQR7qQo7ZYRIcB3qv7QxuHeb4cg9HvBHnKDp7NpOu35rOQcWuHgRB9FXGI3VxftEHVeZiWQoWrhzSpSOJzjZoOpy/hQBZiWky6iJEwajAfIlKY7Vc5FlBBM+PgrNSdkBZundooLdDYtS9SrVY6RAYHNMeqtuA2a35QM2aMpvaxHmCPBLLGscs5aewYfwyBK9isO4tLiIjNEtwstaBnnmnsVUIpumRNkSdM99ggwGnT4sjM96RwMZl7oeg53CQBIBmeS5dxvEI2Dr3F1xfv5JgVDoDI5fVdfRNuByIp0A0ZEu1KAxnY+3K2HqtqMceyZIkw4aghfRW7212YmgytTNnDyOoPisA3r3VrYKpFQSwnsVB+F32PRWn4O7f8Al1nYZ57L+0zo/UDvHst8v5ibG2tKWCmWpgTNlGWWkybHSm5v3JAfAuuYN0gu5m3cEt7pa0IJUHvZim08O5zoA1JsBzKmZWTfHbHODKFEGzy5zuobYA+JB8FpBEXh8czHtqwLtdNInPs/cT6IzZ1I8M9IPeqNuhjTSrRMAx/y0+y02iwG+hPFyzSyi+VnSPxTSGnuVUr1zxmRb2Vu2u/smM/RUzHDta5qdNcMhWEfMx66nkim0i4fq5gc9ZGighi3EkNAAyH7BPUcC4ni4nSBNiQZ8FPFrzibw2xg4/gjqcvVIdQaOy0S7V35QP8AHmmNmvDmmnUe4uz7TiZGhEo0VLQpu2km0TtKmbNY4gSSRJiYzjnKB2dsGagk5m/K+pm6e2hjnU6zDAc0tMtdkb9MipnZm1wbik1vUR/+VpjOmP0y1eosOMrNo0zQpwQBANoMi5Unu3s2rRbFQ9lw4oMy3v6lL3awVOp/ecOJ4OtwDoepR28+zjXoPptcWPiWOaSIcMgY0ORT4ufkJwjDnFknajuyBl/OSzb4dbdqis/D1HvIgloJJIe0w4Cf5ZX7HucTDrR6qcsdTQ/UPWxZYeEa59ycNTiiDaE1UaC4Snm0Wg3Nlks5QA1R1WswQGz+/JAU2tzB8E+aukJlVkq0aGMoQ4Nq0ajZHIjQg6H2WKb1btVdmYllRkup8YdTf1Bnhd190v4fb6OwT/l1CTh3G4zLHH8zenMLado4KjjMOWOh9Oo0EEQbESHNPPqui9I8GbJxgq0qdRuT2hw7iE9XpnNpUNufgXYfDig8z8olrTzZMtPkQPBT8rPWy8qNfUgGVJ02QAOSCrUwXtHX2upBL5zWzyofFVQ0FxMAC6+c9/t4jjcUSDNNksZ3Td3ifZb/ALxU+Ki5v6ob4HNfO+2d33YbEfLP4TdjubfuFtCx0k91dlsMOcOL7q+mp2SFW932BrLZDLv1KlKuYGsencpyK0xiRJdPJV/HYeT05Zaqw4l8A+qjcTh+ITnJUxcVHGVHUzIAI59dUVT21wta3hhupCK2ls+x6D+eiAoYN1+zbqna1xmN9LxuOBDXtIkGf9oGUcuiLG0wRYqIrYCJlqTh8E6xP8COquZcOpdpTGsFTgjQ3UhsynBtce/Nd2fg5Gv76KbwVDh08YyKcc+WXaZ3LrOa5zTME274lWrGGADy9lW9lj+8wAWDHOPo0e6tLhxNjonrpmxLetzsLtJ1SmYJio09XC9uUz5q2bqb4vxvFSeyKgHESMoECw0UJ8SsC59fDFo7Tyaf+7iEe5U5unsEYfHYl0WkBh/xcA4x4mFVm4qZdDMSesR7pDKknMFc30w3CQ4TwOzA581XcFVgmJvlK5bO2s7m1xw7WwZMmbQicVSHCHA56FVjCY9xIEd6l/8AxTshvBl0mQl4Gab2buPwVc03SWm7HaOb9+atfwx31+QRhq7v7Tj2HH/43HQ/4n0Wh717v08bQNN9nC7Hatdp+6wDaWBqYeo+lUBDmmCOf3BXV6zl2+mqL4fbUIx5ssn+GO9pqFmGqmXtEMcc3MA/CTzHstVcbLLwaBsrTWYO/wBipZQuCZNaeQKmJRh4WQPabZaB1WS/FR3y3ULav9gtfriVknxnw98OdJePQFbTxM9RmwyeESCJ/n2UhSrzUvpYeX7qF2ViJiOUQL5fsjGOIcCbySD4/wDamq0lvlBwnmlvpZCNLzoU9h6YHD09kRSEOINyVmcROJwgjLrdA0sODkP4NVYq9G3RRL6N+hnzSOBX4ZpGV9Uz/Qt5eyl20fHkvfLnv/dUVqOw9Itt3qSwrUjFMtMJFWrwtEapyp9WfZFGzn6mG+Df3KmiYIHMQhdl0OFjGnOBPeblENd2z06LRCnbda12MoDWmXVI5EgAe5VgrtE8Q5BU3bTyNqNJsDQB6CDCL3U3h/qatf8AQC1rO4DPxN0aFib3hINCSJgj1VVHCYEDwVwqgFrmuEiMiog7OpQSA0E5EE2WWUa4ZaiCw1QNf+KFKNxYm91G7Y2LEPa+TlGiDGBqls8U92iz1Wm4snww3rOIZ8iq6alMWJzewWB7xqj/AIi7pjF0vmUh/eYLf5tGbT9Fiezca+hUbVpnhe0yD9DzHRb/ALpbwsxlEPbZ2T2/pdqO7ULas2LboYg0sdh3G0VAD49kz5r6Rd+FZJ8Sd1vlPGNoDJwdUaBkQZD491quGqh9JrhkWgjuIBU5GRs5v9wnopGq+ENhWRfmnKjpKnHqJvpAz5nVUv4n7COJwxcz8dLttHPmPEK4B1/BBbSxtOnSqvqGGNaS49ANPZa4eFeqwnd/Etn8MeKlqleHNIEjiPkqgzGgVHOaIaXEtbyBdIHgrHhcZxCYIjlyTq1zwj8tOiIe6HaSobB4kloLbkZ995CLZi5M8I6855LOo0Pr1AAARBOl9EA8g5RM+fmm8dWiP4QmRV7U8/4ElD25GCE0X3/7hNUsYASDaRMddV19S41snorTmIBgW1TuCwfzKtNpFgQT3NuktPFkpfd+ndzjpYd5VSJ2sLCACUhtWZ6D6JnEuPCORKb44Y7w9bLTSWX/ABUrFlSm5tuKm5h7pbP1Qfw1MCp/qHspf4o0ZosgS81A1vO82HkE5u/sn+lY1h/GWhz/APUdPAWS2r/lahUmZ5KE+W5sQZHsj+Mxa5UdVFYugCFlkrA65/GIGeaYwGJbJYbIrD4Z1O5GaVtDZ7X9pggxEjVKeKqib87D+TU+awf26nLJr9R45oXc7eJ2Crh4vTNqjebeY6jRaXSoMxeGAcJa9gPmBcHmFlG3dkvw1U035Ztdo5uhWk7hPoduJp16MtIfTe3vBaQn93GBtBtMTDBwic4bYeixj4e72Ggf6eqf7Tj2SfyOP0PutU2Zj+CpBNne6zymgs7m2TTyvOxDeGZCjquNBNkqULqVIM6QVmHxY28QxmFBue3Uyynsie+/gtExGKaAXOMMAJceTRc+y+fd4tpnE4ipWP5nGByaLNHlC1+f+o1ug6ODfUD3NEim3id0bMfzuS8NioEHwvHqtX+Hm7wbgi57e1X7Rn/68mjxEnxWXbf2d/T4mrRzDXW7jcehCcu1SrNsLFRF7HW+h/7UnTxAm5n/ALKqmCxQazqG2PulYDGu4yTmR5nI+CVxLS3Yus1reJxHO2n7IPBYt3aLoIBt3aFCsB4IOTjacvHklVDDAG6WPcNO+6WgdoYwEnr5o2lXHEBbl3quU8VxNJAgAAA69beOSKwuK0N4i+XdBT0LFupmLgZKwbEYeAdZPmq/g28QHWAFccLRDQAE5EHcQBwoTFtAbykz4IjEXsDcXUbjHZDkI81XkT+ovaOHa99MuElruIdDBE+pUfiHzWd0geQSd4tu08P2nG8dlozcdAgtnVXOHE78TrnvKg0vRdexEqWwzHm7oCAZh2PYBHa59UmhVc13A6RHMrOr/Es6mCZcQo7G8LT2XAdEQ1oOoVJ2/tB9Oq9vW3+nSE71F/PHndDfhxjOPD8BN2OI8Mx7qZ3n2IzFUSwwHC7Hfpd16Kg/DrHcFd1Mmz2z4t/Zamx8hO9Vn+sJxeFdTe5jxDmmCFe9zN5i9oo1T22/gcfzAflPUeqN333dFdvzaY/uNGX628u/ks0a4tMiQQcxYghVZuKjfqNYuAMogKnbjbf+fTLXRxsieo/UArQ6usLjo0D8QXVnYUtose7iIFThExTzvF4JgLM92tjnFYllG8E9voxv4vS3ity2Pie06I0sj6Oy8OKprMptZVeIc4CJEzfSVvhP8U3KS6MV6raNIuPZZTbJ6NaPsF89bTxxrVqlV2b3F3nMDwFlr/xYq1m4Tgpsc5rz/ce0EhrBeDGUmFkWysA6q9sDsgjiOkTcJzqdnjNnqdXjp8PCZNhHtZS+w923OeH1Za39Op8sgprZuxGU3OcG5mROg5BTFILLL6fkb44fy83Z1LhALZjv0CRU2TRcI4LZ5nPzR9MWumqjmnJwnzU7q7ijau71EtA4YGkEhRO1Nj/LbNOSBob5e4yPgpzETkX58h+6abT1DjPVVMqLhNCdzcR84NuDAk9+WSvDSAJWe7Kx7KdRxPC12uk8++VZMdvHh2Ml9VoHKZPkLraXbkzxso1uIPFJzMDuCErvkk+Krg32wznCHObfMtMJx28NF0hlRpMc/onknHG2qNt2r/UbQI/KwgeDbn1U5tXan9MxpFyXARzGbvRRmwdnOY973kOc52Y1EzPioXebH/NrQLtZ2R1Op/nJKdq13prGGqMcxr2EniE+BTG1KpkON4VY+H20eKm6iTdtx/pP2VwrcJb2llfVSF4SpxjiBsonbNIVWlpAjmR2vA6JZcGAwYGcaKr4jecte9pE3MdyPemvzw13VU2bizSqsePyuB8NfRbNgMWHNBBzCw8q6bu7wNZQAqOgttzJGlv5krym2FaFUqyqJvju9PFXpC+b2jX/ACA580Li98Hmfltjq77KFxm1q1X8dQkcsh5BOYiSvbv7Sdh6zXiYycObTn91omJ3uwwH4yT/AIglZfK6HI4S+q0vjN+WU54KbnE/qIb7SUDtP4hYyoOFjm0mm0MF/F5v5QqiXL1IjibOUie6bq51NFxnrQ93trYr5PA+u54d+q5E6Bx0RlHDBtrey9iqAY4Bo/ExjzpBMgwBzifFNjERY3XNnbt04a10L4QMzbkkVKvatAEIc4gkGAB7pp+KBziVnpYwM422Kj69NwBLb/XxSm4jk6OgUdisXwXJgd6uDZnEbZez8VN4j/GR5hBO3oBP0yRNXan+QhVjeSu1z28MSBeO+y0xicstJTFV21i0cAe5s5k8InnGfcgsSSYaXCBkIEDwCe3fwnEWtOUFzvoD5hTFfYFN2QH86q5iwyz7VsMOkeo9ks0pzB9/a6I2rsVtIcReWiQNTc9yjA/gEiq1w5XnysnpMylStLE1WMc1pzEAnMdx+6rzwWmCII0Vhw7wQOLhE5Qc+5DbRohw6gdk/RBhdh7QNGsx7TF4PLhOYKvWK26LcJ4idBf0WZ8PJEbPxr6L21GG7T4Eag9ErNjHPj+L/g8PXxJg8VKnqSIcegBUBvLsd+HqS67HHsu+h6rS8O8QCNQD5hPYrDMqN4XtDmm8OAIlRBfpaxFOBISlqkoLsrgXU1OyuSvLkoBUptyVKS5AX7CbYNbhcQbMpsvH5WgHwmU9UrAKl7O2nwNg+Ceqbc5LC49tscpIs78cDr5pr+ubrGaqw2i45pNWqACTxD+WS4K5RZ8RtcNsEEce0zxw4HQ3VZxGOBENmeZ+yC+e7mrmKb9Yn9q4ekWlzJae+3cq7xJTqhOZKQrk0yzylTIxNSmA6k6DAByI9U7T3mrj8TWu8CPYqKoYmLFO8bTy9R7I3YWpR20tvitT4HMIMg2I07wgqLKTxHGGHKXC8a3Gq8GNPP0KScMNCO4yPuiZFxSW1sUyaTKZBa0TaNBAuhjWsPD3lMDBkZ8LW99yluaHGA6STYAH36IuQkN4/ZzqQa7NrrgjreClbGwZrV2Uxqb9wufRWPF0fmUCzWAQOoyVbwDHsqMe0lpkEEZjWD1I0S2Mpps9MCLGYt3EaJ5tSyp+F3ma2m17vzCSGguIcbx6wisNvrQycKjAdXNt6FZxNZzC6EmUpbG6upMroTPbq4uriA4QkFLKSUGaqLlNtx3j3S3psJaTV2p7IFrIfb2A4aDrZQfULmzd6nUyGYhsj9bReOo18EXvfjWvw7RSIcKhzH6W3P0T6Tu7UNwSITjkhJTkLgS4XEB7gT7KFtZSGM1KfaEKhBpEan3ThrO5wOgj2Xfmc0l9UaEI1Aew8lrrcRBBA6uPDfnp5IptUNHZLA+e3cgdI59Y1Ue2Tp5JYp2yU8NjaXqbZaDaT4ZjvJt5ICrjQZ4WgTBJNzIEA9IHJDijzXRSHMImEBsyb8RnvKVE5mSnQ1mrvRcHD+r0T0RoJS8vIIoLoXF5BuleXl5AJK4vLyZkJty4vJpWPblFvypgSA2Cq+02zPmV5eSgeqBcLQAvLyYMJbAvLyDPOYAEzUNgvLyDNwlxZeXkFXKDyDY6FK+YeZXl5KAmV1q8vKUX0oJbV5eQ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https://torahdownloads.com/assets/speakers/2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752600"/>
            <a:ext cx="2411329" cy="2819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66800" y="4757008"/>
            <a:ext cx="3886200" cy="369332"/>
          </a:xfrm>
          <a:prstGeom prst="rect">
            <a:avLst/>
          </a:prstGeom>
          <a:noFill/>
        </p:spPr>
        <p:txBody>
          <a:bodyPr wrap="square" rtlCol="0">
            <a:spAutoFit/>
          </a:bodyPr>
          <a:lstStyle/>
          <a:p>
            <a:r>
              <a:rPr lang="en-US" dirty="0" smtClean="0"/>
              <a:t>Rabbi Moshe Wolfson</a:t>
            </a:r>
            <a:endParaRPr lang="en-US" dirty="0"/>
          </a:p>
        </p:txBody>
      </p:sp>
      <p:sp>
        <p:nvSpPr>
          <p:cNvPr id="12" name="Rectangle 11"/>
          <p:cNvSpPr/>
          <p:nvPr/>
        </p:nvSpPr>
        <p:spPr>
          <a:xfrm>
            <a:off x="4533900" y="160338"/>
            <a:ext cx="4572000" cy="923330"/>
          </a:xfrm>
          <a:prstGeom prst="rect">
            <a:avLst/>
          </a:prstGeom>
        </p:spPr>
        <p:txBody>
          <a:bodyPr>
            <a:spAutoFit/>
          </a:bodyPr>
          <a:lstStyle/>
          <a:p>
            <a:pPr algn="r" rtl="1"/>
            <a:r>
              <a:rPr lang="he-IL" dirty="0"/>
              <a:t>וְשֶׁאֵינוֹ יוֹדֵעַ לִשְׁאוֹל </a:t>
            </a:r>
            <a:r>
              <a:rPr lang="he-IL" b="1" dirty="0"/>
              <a:t>- אַתְּ פְּתַח לוֹ,</a:t>
            </a:r>
            <a:r>
              <a:rPr lang="he-IL" dirty="0"/>
              <a:t> שֶׁנֶּאֱמַר: וְהִגַּדְתָּ לְבִנְךָ בַּיוֹם הַהוּא לֵאמֹר, בַּעֲבוּר זֶה עָשָׂה יְיָ לִי בְּצֵאתִי מִמִּצְרָיִם.</a:t>
            </a:r>
            <a:endParaRPr lang="en-US" dirty="0"/>
          </a:p>
        </p:txBody>
      </p:sp>
    </p:spTree>
    <p:extLst>
      <p:ext uri="{BB962C8B-B14F-4D97-AF65-F5344CB8AC3E}">
        <p14:creationId xmlns:p14="http://schemas.microsoft.com/office/powerpoint/2010/main" val="324350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512511" cy="1143000"/>
          </a:xfrm>
        </p:spPr>
        <p:txBody>
          <a:bodyPr>
            <a:normAutofit fontScale="90000"/>
          </a:bodyPr>
          <a:lstStyle/>
          <a:p>
            <a:pPr marL="0" indent="0">
              <a:buNone/>
            </a:pPr>
            <a:r>
              <a:rPr lang="en-US" sz="5100" dirty="0">
                <a:latin typeface="Pneumatics BRK" pitchFamily="2" charset="0"/>
              </a:rPr>
              <a:t>Thanking in Sensitivity</a:t>
            </a:r>
            <a:r>
              <a:rPr lang="en-US" b="1" dirty="0"/>
              <a:t/>
            </a:r>
            <a:br>
              <a:rPr lang="en-US" b="1" dirty="0"/>
            </a:br>
            <a:endParaRPr lang="en-US" dirty="0"/>
          </a:p>
        </p:txBody>
      </p:sp>
      <p:pic>
        <p:nvPicPr>
          <p:cNvPr id="4" name="Content Placeholder 3"/>
          <p:cNvPicPr>
            <a:picLocks noGrp="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381000" y="2590800"/>
            <a:ext cx="5165065" cy="4023518"/>
          </a:xfrm>
          <a:prstGeom prst="rect">
            <a:avLst/>
          </a:prstGeom>
          <a:noFill/>
          <a:ln>
            <a:noFill/>
          </a:ln>
        </p:spPr>
      </p:pic>
      <p:pic>
        <p:nvPicPr>
          <p:cNvPr id="4098" name="Picture 2" descr="http://www.jdn.co.il/wp-content/uploads/2012/01/Rabbi-Yitzchok-Zilberste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4100" y="2895600"/>
            <a:ext cx="2362200" cy="21091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8374" y="2121353"/>
            <a:ext cx="4343400" cy="369332"/>
          </a:xfrm>
          <a:prstGeom prst="rect">
            <a:avLst/>
          </a:prstGeom>
          <a:noFill/>
        </p:spPr>
        <p:txBody>
          <a:bodyPr wrap="square" rtlCol="0">
            <a:spAutoFit/>
          </a:bodyPr>
          <a:lstStyle/>
          <a:p>
            <a:r>
              <a:rPr lang="en-US" dirty="0" err="1" smtClean="0">
                <a:latin typeface="Tahoma" panose="020B0604030504040204" pitchFamily="34" charset="0"/>
                <a:ea typeface="Tahoma" panose="020B0604030504040204" pitchFamily="34" charset="0"/>
                <a:cs typeface="Tahoma" panose="020B0604030504040204" pitchFamily="34" charset="0"/>
              </a:rPr>
              <a:t>Chashukei</a:t>
            </a:r>
            <a:r>
              <a:rPr lang="en-US" dirty="0" smtClean="0">
                <a:latin typeface="Tahoma" panose="020B0604030504040204" pitchFamily="34" charset="0"/>
                <a:ea typeface="Tahoma" panose="020B0604030504040204" pitchFamily="34" charset="0"/>
                <a:cs typeface="Tahoma" panose="020B0604030504040204" pitchFamily="34" charset="0"/>
              </a:rPr>
              <a:t> Chemed, </a:t>
            </a:r>
            <a:r>
              <a:rPr lang="en-US" dirty="0" err="1" smtClean="0">
                <a:latin typeface="Tahoma" panose="020B0604030504040204" pitchFamily="34" charset="0"/>
                <a:ea typeface="Tahoma" panose="020B0604030504040204" pitchFamily="34" charset="0"/>
                <a:cs typeface="Tahoma" panose="020B0604030504040204" pitchFamily="34" charset="0"/>
              </a:rPr>
              <a:t>Peninei</a:t>
            </a:r>
            <a:r>
              <a:rPr lang="en-US" dirty="0" smtClean="0">
                <a:latin typeface="Tahoma" panose="020B0604030504040204" pitchFamily="34" charset="0"/>
                <a:ea typeface="Tahoma" panose="020B0604030504040204" pitchFamily="34" charset="0"/>
                <a:cs typeface="Tahoma" panose="020B0604030504040204" pitchFamily="34" charset="0"/>
              </a:rPr>
              <a:t> Halacha</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4584700" y="1105689"/>
            <a:ext cx="4572000" cy="1200329"/>
          </a:xfrm>
          <a:prstGeom prst="rect">
            <a:avLst/>
          </a:prstGeom>
        </p:spPr>
        <p:txBody>
          <a:bodyPr>
            <a:spAutoFit/>
          </a:bodyPr>
          <a:lstStyle/>
          <a:p>
            <a:pPr algn="r" rtl="1"/>
            <a:r>
              <a:rPr lang="he-IL" b="1" dirty="0"/>
              <a:t>מְכַסֶּה אֶת הַמַּצּוֹת וּמַגְבִּיהַ אֶת הַכּוֹס.</a:t>
            </a:r>
            <a:endParaRPr lang="en-US" dirty="0"/>
          </a:p>
          <a:p>
            <a:pPr algn="r" rtl="1"/>
            <a:r>
              <a:rPr lang="he-IL" dirty="0"/>
              <a:t>וְהִיא שֶׁעָמְדָה לַאֲבוֹתֵינוּ וְלָנוּ! שֶׁלֹּא אֶחָד בִּלְבָד עָמַד עָלֵינוּ לְכַלּוֹתֵנוּ, אֶלָּא שֶׁבְּכָל דּוֹר וָדוֹר עוֹמְדִים עָלֵינוּ לְכַלּוֹתֵנוּ, וְהַקָּדוֹשׁ בָּרוּךְ הוּא מַצִּילֵנוּ מִיָּדָם.</a:t>
            </a:r>
            <a:endParaRPr lang="en-US" dirty="0"/>
          </a:p>
        </p:txBody>
      </p:sp>
      <p:sp>
        <p:nvSpPr>
          <p:cNvPr id="8" name="TextBox 7"/>
          <p:cNvSpPr txBox="1"/>
          <p:nvPr/>
        </p:nvSpPr>
        <p:spPr>
          <a:xfrm>
            <a:off x="5924550" y="5062095"/>
            <a:ext cx="2781300" cy="369332"/>
          </a:xfrm>
          <a:prstGeom prst="rect">
            <a:avLst/>
          </a:prstGeom>
          <a:noFill/>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R. Yitzchak </a:t>
            </a:r>
            <a:r>
              <a:rPr lang="en-US" dirty="0" err="1" smtClean="0">
                <a:latin typeface="Tahoma" panose="020B0604030504040204" pitchFamily="34" charset="0"/>
                <a:ea typeface="Tahoma" panose="020B0604030504040204" pitchFamily="34" charset="0"/>
                <a:cs typeface="Tahoma" panose="020B0604030504040204" pitchFamily="34" charset="0"/>
              </a:rPr>
              <a:t>Zilberstein</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1141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6512511" cy="1143000"/>
          </a:xfrm>
        </p:spPr>
        <p:txBody>
          <a:bodyPr>
            <a:normAutofit fontScale="90000"/>
          </a:bodyPr>
          <a:lstStyle/>
          <a:p>
            <a:pPr marL="0" indent="0" algn="l">
              <a:buNone/>
            </a:pPr>
            <a:r>
              <a:rPr lang="en-US" sz="5100" dirty="0">
                <a:latin typeface="Pneumatics BRK" pitchFamily="2" charset="0"/>
              </a:rPr>
              <a:t>Unknown Salvations</a:t>
            </a:r>
            <a:r>
              <a:rPr lang="en-US" b="1" dirty="0"/>
              <a:t/>
            </a:r>
            <a:br>
              <a:rPr lang="en-US" b="1" dirty="0"/>
            </a:br>
            <a:endParaRPr lang="en-US" dirty="0"/>
          </a:p>
        </p:txBody>
      </p:sp>
      <p:sp>
        <p:nvSpPr>
          <p:cNvPr id="5" name="Rectangle 4"/>
          <p:cNvSpPr/>
          <p:nvPr/>
        </p:nvSpPr>
        <p:spPr>
          <a:xfrm>
            <a:off x="4343400" y="876300"/>
            <a:ext cx="4572000" cy="923330"/>
          </a:xfrm>
          <a:prstGeom prst="rect">
            <a:avLst/>
          </a:prstGeom>
        </p:spPr>
        <p:txBody>
          <a:bodyPr>
            <a:spAutoFit/>
          </a:bodyPr>
          <a:lstStyle/>
          <a:p>
            <a:pPr algn="r" rtl="1"/>
            <a:r>
              <a:rPr lang="he-IL" dirty="0" smtClean="0"/>
              <a:t>וְהִיא שֶׁעָמְדָה לַאֲבוֹתֵינוּ וְלָנוּ! שֶׁלֹּא אֶחָד בִּלְבָד עָמַד עָלֵינוּ לְכַלּוֹתֵנוּ, אֶלָּא שֶׁבְּכָל דּוֹר וָדוֹר עוֹמְדִים עָלֵינוּ לְכַלּוֹתֵנוּ, וְהַקָּדוֹשׁ בָּרוּךְ הוּא מַצִּילֵנוּ מִיָּדָם.</a:t>
            </a:r>
            <a:endParaRPr lang="en-US" dirty="0"/>
          </a:p>
        </p:txBody>
      </p:sp>
      <p:sp>
        <p:nvSpPr>
          <p:cNvPr id="6" name="Rectangle 5"/>
          <p:cNvSpPr/>
          <p:nvPr/>
        </p:nvSpPr>
        <p:spPr>
          <a:xfrm>
            <a:off x="4343400" y="1981200"/>
            <a:ext cx="4572000" cy="646331"/>
          </a:xfrm>
          <a:prstGeom prst="rect">
            <a:avLst/>
          </a:prstGeom>
        </p:spPr>
        <p:txBody>
          <a:bodyPr>
            <a:spAutoFit/>
          </a:bodyPr>
          <a:lstStyle/>
          <a:p>
            <a:pPr algn="r" rtl="1"/>
            <a:r>
              <a:rPr lang="he-IL" dirty="0"/>
              <a:t>הַלְלוּ אֶת יְיָ </a:t>
            </a:r>
            <a:r>
              <a:rPr lang="he-IL" b="1" dirty="0"/>
              <a:t>כָּל גּוֹיִם, </a:t>
            </a:r>
            <a:r>
              <a:rPr lang="he-IL" dirty="0"/>
              <a:t>שַׁבְּחוּהוּ כָּל הָאֻמִּים. כִּי גָבַר עָלֵינוּ חַסְדּוֹ, וֶאֱמֶת יְיָ לְעוֹלָם, הַלְלוּיָהּ:</a:t>
            </a:r>
            <a:endParaRPr lang="en-US" dirty="0"/>
          </a:p>
        </p:txBody>
      </p:sp>
      <p:pic>
        <p:nvPicPr>
          <p:cNvPr id="8" name="Picture 7"/>
          <p:cNvPicPr/>
          <p:nvPr/>
        </p:nvPicPr>
        <p:blipFill>
          <a:blip r:embed="rId3"/>
          <a:stretch>
            <a:fillRect/>
          </a:stretch>
        </p:blipFill>
        <p:spPr>
          <a:xfrm>
            <a:off x="228600" y="2971800"/>
            <a:ext cx="4739640" cy="3555364"/>
          </a:xfrm>
          <a:prstGeom prst="rect">
            <a:avLst/>
          </a:prstGeom>
        </p:spPr>
      </p:pic>
      <p:pic>
        <p:nvPicPr>
          <p:cNvPr id="9220" name="Picture 4" descr="הרב מבריסק.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4688" y="3027343"/>
            <a:ext cx="2157224" cy="300346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1480" y="2617129"/>
            <a:ext cx="4343400" cy="369332"/>
          </a:xfrm>
          <a:prstGeom prst="rect">
            <a:avLst/>
          </a:prstGeom>
          <a:noFill/>
        </p:spPr>
        <p:txBody>
          <a:bodyPr wrap="square" rtlCol="0">
            <a:spAutoFit/>
          </a:bodyPr>
          <a:lstStyle/>
          <a:p>
            <a:r>
              <a:rPr lang="en-US" dirty="0" err="1" smtClean="0">
                <a:latin typeface="Tahoma" panose="020B0604030504040204" pitchFamily="34" charset="0"/>
                <a:ea typeface="Tahoma" panose="020B0604030504040204" pitchFamily="34" charset="0"/>
                <a:cs typeface="Tahoma" panose="020B0604030504040204" pitchFamily="34" charset="0"/>
              </a:rPr>
              <a:t>Chidushei</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HaGriz</a:t>
            </a:r>
            <a:r>
              <a:rPr lang="en-US" dirty="0" smtClean="0">
                <a:latin typeface="Tahoma" panose="020B0604030504040204" pitchFamily="34" charset="0"/>
                <a:ea typeface="Tahoma" panose="020B0604030504040204" pitchFamily="34" charset="0"/>
                <a:cs typeface="Tahoma" panose="020B0604030504040204" pitchFamily="34" charset="0"/>
              </a:rPr>
              <a:t>, on the Torah, </a:t>
            </a:r>
            <a:r>
              <a:rPr lang="en-US" dirty="0" err="1" smtClean="0">
                <a:latin typeface="Tahoma" panose="020B0604030504040204" pitchFamily="34" charset="0"/>
                <a:ea typeface="Tahoma" panose="020B0604030504040204" pitchFamily="34" charset="0"/>
                <a:cs typeface="Tahoma" panose="020B0604030504040204" pitchFamily="34" charset="0"/>
              </a:rPr>
              <a:t>Yisro</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5791200" y="2658011"/>
            <a:ext cx="3124200" cy="369332"/>
          </a:xfrm>
          <a:prstGeom prst="rect">
            <a:avLst/>
          </a:prstGeom>
          <a:noFill/>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R. Yitzchak Zev </a:t>
            </a:r>
            <a:r>
              <a:rPr lang="en-US" dirty="0" err="1" smtClean="0">
                <a:latin typeface="Tahoma" panose="020B0604030504040204" pitchFamily="34" charset="0"/>
                <a:ea typeface="Tahoma" panose="020B0604030504040204" pitchFamily="34" charset="0"/>
                <a:cs typeface="Tahoma" panose="020B0604030504040204" pitchFamily="34" charset="0"/>
              </a:rPr>
              <a:t>Soloveitchik</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0814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upload.wikimedia.org/wikipedia/en/archive/9/90/20160413093612!Arutz_Sheva_logo_2014.png"/>
          <p:cNvPicPr>
            <a:picLocks noGrp="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81000"/>
            <a:ext cx="6019800" cy="838200"/>
          </a:xfrm>
          <a:prstGeom prst="rect">
            <a:avLst/>
          </a:prstGeom>
          <a:noFill/>
          <a:ln>
            <a:noFill/>
          </a:ln>
        </p:spPr>
      </p:pic>
      <p:sp>
        <p:nvSpPr>
          <p:cNvPr id="8" name="Rectangle 7"/>
          <p:cNvSpPr/>
          <p:nvPr/>
        </p:nvSpPr>
        <p:spPr>
          <a:xfrm>
            <a:off x="129540" y="1219200"/>
            <a:ext cx="8961120" cy="3785652"/>
          </a:xfrm>
          <a:prstGeom prst="rect">
            <a:avLst/>
          </a:prstGeom>
        </p:spPr>
        <p:txBody>
          <a:bodyPr wrap="square">
            <a:spAutoFit/>
          </a:bodyPr>
          <a:lstStyle/>
          <a:p>
            <a:r>
              <a:rPr lang="en-US" sz="1200" dirty="0"/>
              <a:t>Aharon </a:t>
            </a:r>
            <a:r>
              <a:rPr lang="en-US" sz="1200" dirty="0" err="1"/>
              <a:t>Samet</a:t>
            </a:r>
            <a:r>
              <a:rPr lang="en-US" sz="1200" dirty="0"/>
              <a:t>, owner of the “</a:t>
            </a:r>
            <a:r>
              <a:rPr lang="en-US" sz="1200" dirty="0" err="1"/>
              <a:t>Samet</a:t>
            </a:r>
            <a:r>
              <a:rPr lang="en-US" sz="1200" dirty="0"/>
              <a:t>” factory producing “</a:t>
            </a:r>
            <a:r>
              <a:rPr lang="en-US" sz="1200" dirty="0" err="1"/>
              <a:t>tzitzis</a:t>
            </a:r>
            <a:r>
              <a:rPr lang="en-US" sz="1200" dirty="0"/>
              <a:t>” (fringes), is the </a:t>
            </a:r>
            <a:r>
              <a:rPr lang="en-US" sz="1200" dirty="0" err="1"/>
              <a:t>Badatz</a:t>
            </a:r>
            <a:r>
              <a:rPr lang="en-US" sz="1200" dirty="0"/>
              <a:t> [a religious food-supervision company] community supervisor for the wheat harvest. On a radio program today (July 30th) with Rabbi Moshe Ben Lulu, </a:t>
            </a:r>
            <a:r>
              <a:rPr lang="en-US" sz="1200" dirty="0" err="1"/>
              <a:t>Samet</a:t>
            </a:r>
            <a:r>
              <a:rPr lang="en-US" sz="1200" dirty="0"/>
              <a:t> told the story of a great miracle which occurred for the people of Israel thanks to this year’s wheat harvest.</a:t>
            </a:r>
          </a:p>
          <a:p>
            <a:r>
              <a:rPr lang="en-US" sz="1200" dirty="0"/>
              <a:t> </a:t>
            </a:r>
          </a:p>
          <a:p>
            <a:r>
              <a:rPr lang="en-US" sz="1200" dirty="0"/>
              <a:t>“This year we are getting ready for the </a:t>
            </a:r>
            <a:r>
              <a:rPr lang="en-US" sz="1200" dirty="0" err="1"/>
              <a:t>Shemitta</a:t>
            </a:r>
            <a:r>
              <a:rPr lang="en-US" sz="1200" dirty="0"/>
              <a:t> agricultural sabbatical year, so this summer we harvested wheat grain for two years. We searched the whole country, looking for wheat which was sown late in the season and needed rain which, specifically, fell late. At Kibbutz </a:t>
            </a:r>
            <a:r>
              <a:rPr lang="en-US" sz="1200" dirty="0" err="1"/>
              <a:t>Sufa</a:t>
            </a:r>
            <a:r>
              <a:rPr lang="en-US" sz="1200" dirty="0"/>
              <a:t>, right next to the Gaza border, we found an entire field sown in mid-January, which was considered very unusual, and we found there 2000 acres [sic] of green wheat which was just right for us,“ said </a:t>
            </a:r>
            <a:r>
              <a:rPr lang="en-US" sz="1200" dirty="0" err="1"/>
              <a:t>Samet</a:t>
            </a:r>
            <a:r>
              <a:rPr lang="en-US" sz="1200" dirty="0"/>
              <a:t>.</a:t>
            </a:r>
          </a:p>
          <a:p>
            <a:r>
              <a:rPr lang="en-US" sz="1200" dirty="0"/>
              <a:t> </a:t>
            </a:r>
          </a:p>
          <a:p>
            <a:r>
              <a:rPr lang="en-US" sz="1200" dirty="0"/>
              <a:t>“We harvested the wheat,” said </a:t>
            </a:r>
            <a:r>
              <a:rPr lang="en-US" sz="1200" dirty="0" err="1"/>
              <a:t>Samet</a:t>
            </a:r>
            <a:r>
              <a:rPr lang="en-US" sz="1200" dirty="0"/>
              <a:t>, “and we ran into military police, as well as undercover and regular police, who came to check out who we were.” The Gaza air campaign was already underway, and </a:t>
            </a:r>
            <a:r>
              <a:rPr lang="en-US" sz="1200" dirty="0" err="1"/>
              <a:t>Samet</a:t>
            </a:r>
            <a:r>
              <a:rPr lang="en-US" sz="1200" dirty="0"/>
              <a:t> and his colleagues saw the smoke clouds over Gaza, and heard the sirens while they were busy harvesting and transferring the wheat to trucks and moving them towards the cleaning plant near </a:t>
            </a:r>
            <a:r>
              <a:rPr lang="en-US" sz="1200" dirty="0" err="1"/>
              <a:t>Masmiya</a:t>
            </a:r>
            <a:r>
              <a:rPr lang="en-US" sz="1200" dirty="0"/>
              <a:t> for cleaning the wheat, fumigating and tithing it.</a:t>
            </a:r>
          </a:p>
          <a:p>
            <a:r>
              <a:rPr lang="en-US" sz="1200" dirty="0"/>
              <a:t> </a:t>
            </a:r>
          </a:p>
          <a:p>
            <a:r>
              <a:rPr lang="en-US" sz="1200" dirty="0"/>
              <a:t>Two days later, 13 terrorists from Gaza came out from a tunnel which opened into those fields near </a:t>
            </a:r>
            <a:r>
              <a:rPr lang="en-US" sz="1200" dirty="0" err="1"/>
              <a:t>Sufa</a:t>
            </a:r>
            <a:r>
              <a:rPr lang="en-US" sz="1200" dirty="0"/>
              <a:t>. The terrorists had been planning a big attack, and had been counting on hiding among </a:t>
            </a:r>
            <a:r>
              <a:rPr lang="en-US" sz="1200" dirty="0" err="1"/>
              <a:t>Sufa’s</a:t>
            </a:r>
            <a:r>
              <a:rPr lang="en-US" sz="1200" dirty="0"/>
              <a:t> giant wheat field–which the matzah makers had just chopped down. The terrorists couldn’t understand how their camouflage had disappeared.</a:t>
            </a:r>
          </a:p>
          <a:p>
            <a:r>
              <a:rPr lang="en-US" sz="1200" dirty="0"/>
              <a:t> </a:t>
            </a:r>
          </a:p>
          <a:p>
            <a:r>
              <a:rPr lang="en-US" sz="1200" dirty="0"/>
              <a:t>The empty field enabled military observers to spot and identify the terrorists, and open fire on them. Many Jewish lives were thus saved by the grace of Heaven.</a:t>
            </a:r>
          </a:p>
        </p:txBody>
      </p:sp>
      <p:pic>
        <p:nvPicPr>
          <p:cNvPr id="1029" name="Picture 5" descr="http://www.theblaze.com/wp-content/uploads/2014/07/Tunnel-Attack-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845584"/>
            <a:ext cx="3491865" cy="193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154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512511" cy="1143000"/>
          </a:xfrm>
        </p:spPr>
        <p:txBody>
          <a:bodyPr/>
          <a:lstStyle/>
          <a:p>
            <a:pPr marL="0" indent="0" algn="l">
              <a:buNone/>
            </a:pPr>
            <a:r>
              <a:rPr lang="en-US" dirty="0">
                <a:latin typeface="Pneumatics BRK" pitchFamily="2" charset="0"/>
              </a:rPr>
              <a:t>The Lost Potential</a:t>
            </a:r>
          </a:p>
        </p:txBody>
      </p:sp>
      <p:sp>
        <p:nvSpPr>
          <p:cNvPr id="3" name="Content Placeholder 2"/>
          <p:cNvSpPr>
            <a:spLocks noGrp="1"/>
          </p:cNvSpPr>
          <p:nvPr>
            <p:ph sz="quarter" idx="13"/>
          </p:nvPr>
        </p:nvSpPr>
        <p:spPr>
          <a:xfrm>
            <a:off x="2895600" y="914400"/>
            <a:ext cx="6248400" cy="914400"/>
          </a:xfrm>
        </p:spPr>
        <p:txBody>
          <a:bodyPr/>
          <a:lstStyle/>
          <a:p>
            <a:pPr marL="0" indent="0" algn="r" rtl="1">
              <a:buNone/>
            </a:pPr>
            <a:r>
              <a:rPr lang="ar-SA" b="1" dirty="0"/>
              <a:t>וַיַּרְא אֶת עָנְיֵנוּ</a:t>
            </a:r>
            <a:r>
              <a:rPr lang="ar-SA" dirty="0"/>
              <a:t> - זוֹ פְּרִישׁוּת דֶּרֶךְ אֶרֶץ, כְּמָה שֶׁנֶּאֱמַר: וַיַּרְא אֱלֹהִים אֶת בְּני יִשְׂרָאֵל וַיֵּדַע אֱלֹהִים</a:t>
            </a:r>
            <a:r>
              <a:rPr lang="ar-SA" dirty="0" smtClean="0"/>
              <a:t>.</a:t>
            </a:r>
            <a:endParaRPr lang="en-US" dirty="0" smtClean="0"/>
          </a:p>
          <a:p>
            <a:pPr marL="0" indent="0" algn="r" rtl="1">
              <a:buNone/>
            </a:pPr>
            <a:endParaRPr lang="en-US" dirty="0"/>
          </a:p>
          <a:p>
            <a:pPr marL="0" indent="0" algn="r" rtl="1">
              <a:buNone/>
            </a:pPr>
            <a:endParaRPr lang="en-US" dirty="0"/>
          </a:p>
        </p:txBody>
      </p:sp>
      <p:pic>
        <p:nvPicPr>
          <p:cNvPr id="6146" name="Picture 2" descr="http://3.bp.blogspot.com/-1Jnm628-_kA/UNPHmNlLLXI/AAAAAAAAAYE/2fAEZLNIyhY/s1600/maharil+disk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103885"/>
            <a:ext cx="1522651" cy="20193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5250" y="1686580"/>
            <a:ext cx="4933950" cy="523220"/>
          </a:xfrm>
          <a:prstGeom prst="rect">
            <a:avLst/>
          </a:prstGeom>
        </p:spPr>
        <p:txBody>
          <a:bodyPr wrap="square">
            <a:spAutoFit/>
          </a:bodyPr>
          <a:lstStyle/>
          <a:p>
            <a:pPr algn="ctr" rtl="1"/>
            <a:r>
              <a:rPr lang="ar-SA" sz="1400" b="1" dirty="0"/>
              <a:t>מא,טז</a:t>
            </a:r>
            <a:r>
              <a:rPr lang="ar-SA" sz="1400" dirty="0"/>
              <a:t> וַיַּעַן יוֹסֵף אֶת-פַּרְעֹה לֵאמֹר, בִּלְעָדָי:  אֱלֹהִים, יַעֲנֶה אֶת-שְׁלוֹם פַּרְעֹה.</a:t>
            </a:r>
            <a:endParaRPr lang="en-US" sz="1400"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0160" y="2031466"/>
            <a:ext cx="3700462" cy="418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346960" y="4251305"/>
            <a:ext cx="2743200" cy="369332"/>
          </a:xfrm>
          <a:prstGeom prst="rect">
            <a:avLst/>
          </a:prstGeom>
          <a:noFill/>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R. </a:t>
            </a:r>
            <a:r>
              <a:rPr lang="en-US" dirty="0" err="1" smtClean="0">
                <a:latin typeface="Tahoma" panose="020B0604030504040204" pitchFamily="34" charset="0"/>
                <a:ea typeface="Tahoma" panose="020B0604030504040204" pitchFamily="34" charset="0"/>
                <a:cs typeface="Tahoma" panose="020B0604030504040204" pitchFamily="34" charset="0"/>
              </a:rPr>
              <a:t>Yehoshua</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Leib</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Diskin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95250" y="5105400"/>
            <a:ext cx="4572000" cy="1631216"/>
          </a:xfrm>
          <a:prstGeom prst="rect">
            <a:avLst/>
          </a:prstGeom>
        </p:spPr>
        <p:txBody>
          <a:bodyPr>
            <a:spAutoFit/>
          </a:bodyPr>
          <a:lstStyle/>
          <a:p>
            <a:r>
              <a:rPr lang="en-US" sz="1600" dirty="0">
                <a:latin typeface="Garamond" panose="02020404030301010803" pitchFamily="18" charset="0"/>
              </a:rPr>
              <a:t>“What is a man, if his chief good and market of his time be but to sleep and feed? a beast, no more. Sure he that made us with such large discourse, looking before and after, gave us not that capability and god-like reason to </a:t>
            </a:r>
            <a:r>
              <a:rPr lang="en-US" sz="1600" dirty="0" err="1">
                <a:latin typeface="Garamond" panose="02020404030301010803" pitchFamily="18" charset="0"/>
              </a:rPr>
              <a:t>fust</a:t>
            </a:r>
            <a:r>
              <a:rPr lang="en-US" sz="1600" dirty="0">
                <a:latin typeface="Garamond" panose="02020404030301010803" pitchFamily="18" charset="0"/>
              </a:rPr>
              <a:t> in us unused.” </a:t>
            </a:r>
            <a:r>
              <a:rPr lang="en-US" sz="1600" dirty="0" smtClean="0">
                <a:latin typeface="Garamond" panose="02020404030301010803" pitchFamily="18" charset="0"/>
              </a:rPr>
              <a:t/>
            </a:r>
            <a:br>
              <a:rPr lang="en-US" sz="1600" dirty="0" smtClean="0">
                <a:latin typeface="Garamond" panose="02020404030301010803" pitchFamily="18" charset="0"/>
              </a:rPr>
            </a:br>
            <a:r>
              <a:rPr lang="en-US" sz="2000" dirty="0">
                <a:solidFill>
                  <a:schemeClr val="tx2"/>
                </a:solidFill>
                <a:latin typeface="Garamond" panose="02020404030301010803" pitchFamily="18" charset="0"/>
              </a:rPr>
              <a:t>― </a:t>
            </a:r>
            <a:r>
              <a:rPr lang="en-US" sz="2000" dirty="0">
                <a:solidFill>
                  <a:schemeClr val="tx2"/>
                </a:solidFill>
                <a:latin typeface="Garamond" panose="02020404030301010803" pitchFamily="18" charset="0"/>
                <a:hlinkClick r:id="rId5"/>
              </a:rPr>
              <a:t>William Shakespeare</a:t>
            </a:r>
            <a:r>
              <a:rPr lang="en-US" sz="2000" dirty="0">
                <a:solidFill>
                  <a:schemeClr val="tx2"/>
                </a:solidFill>
                <a:latin typeface="Garamond" panose="02020404030301010803" pitchFamily="18" charset="0"/>
              </a:rPr>
              <a:t>, </a:t>
            </a:r>
            <a:r>
              <a:rPr lang="en-US" sz="2000" dirty="0">
                <a:solidFill>
                  <a:schemeClr val="tx2"/>
                </a:solidFill>
                <a:latin typeface="Garamond" panose="02020404030301010803" pitchFamily="18" charset="0"/>
                <a:hlinkClick r:id="rId6"/>
              </a:rPr>
              <a:t>Hamlet</a:t>
            </a:r>
            <a:endParaRPr lang="en-US" sz="2000" dirty="0">
              <a:solidFill>
                <a:schemeClr val="tx2"/>
              </a:solidFill>
              <a:latin typeface="Garamond" panose="02020404030301010803" pitchFamily="18" charset="0"/>
            </a:endParaRPr>
          </a:p>
        </p:txBody>
      </p:sp>
      <p:pic>
        <p:nvPicPr>
          <p:cNvPr id="12" name="Picture 5" descr="William Shakespea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591667"/>
            <a:ext cx="999450" cy="13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57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anim calcmode="lin" valueType="num">
                                      <p:cBhvr additive="base">
                                        <p:cTn id="15" dur="500" fill="hold"/>
                                        <p:tgtEl>
                                          <p:spTgt spid="6147"/>
                                        </p:tgtEl>
                                        <p:attrNameLst>
                                          <p:attrName>ppt_x</p:attrName>
                                        </p:attrNameLst>
                                      </p:cBhvr>
                                      <p:tavLst>
                                        <p:tav tm="0">
                                          <p:val>
                                            <p:strVal val="#ppt_x"/>
                                          </p:val>
                                        </p:tav>
                                        <p:tav tm="100000">
                                          <p:val>
                                            <p:strVal val="#ppt_x"/>
                                          </p:val>
                                        </p:tav>
                                      </p:tavLst>
                                    </p:anim>
                                    <p:anim calcmode="lin" valueType="num">
                                      <p:cBhvr additive="base">
                                        <p:cTn id="16"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2573</TotalTime>
  <Words>1069</Words>
  <Application>Microsoft Office PowerPoint</Application>
  <PresentationFormat>On-screen Show (4:3)</PresentationFormat>
  <Paragraphs>72</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Slipstream</vt:lpstr>
      <vt:lpstr>Put Seder into your Seder</vt:lpstr>
      <vt:lpstr>PowerPoint Presentation</vt:lpstr>
      <vt:lpstr>The Point of the Seder </vt:lpstr>
      <vt:lpstr>Work </vt:lpstr>
      <vt:lpstr>Elitist Religion?</vt:lpstr>
      <vt:lpstr>Thanking in Sensitivity </vt:lpstr>
      <vt:lpstr>Unknown Salvations </vt:lpstr>
      <vt:lpstr>PowerPoint Presentation</vt:lpstr>
      <vt:lpstr>The Lost Potential</vt:lpstr>
      <vt:lpstr>Our Lessons </vt:lpstr>
      <vt:lpstr>Our Identity </vt:lpstr>
      <vt:lpstr>Next Year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Seder into your Seder</dc:title>
  <dc:creator>ytrump</dc:creator>
  <cp:lastModifiedBy>ytrump</cp:lastModifiedBy>
  <cp:revision>19</cp:revision>
  <cp:lastPrinted>2016-04-17T04:16:07Z</cp:lastPrinted>
  <dcterms:created xsi:type="dcterms:W3CDTF">2016-04-15T16:03:33Z</dcterms:created>
  <dcterms:modified xsi:type="dcterms:W3CDTF">2016-04-17T11:59:57Z</dcterms:modified>
</cp:coreProperties>
</file>