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1" r:id="rId5"/>
    <p:sldId id="260" r:id="rId6"/>
    <p:sldId id="262" r:id="rId7"/>
    <p:sldId id="263" r:id="rId8"/>
    <p:sldId id="264" r:id="rId9"/>
    <p:sldId id="265" r:id="rId10"/>
    <p:sldId id="266" r:id="rId11"/>
    <p:sldId id="267" r:id="rId12"/>
    <p:sldId id="268" r:id="rId13"/>
    <p:sldId id="269" r:id="rId14"/>
    <p:sldId id="283" r:id="rId15"/>
    <p:sldId id="274" r:id="rId16"/>
    <p:sldId id="273" r:id="rId17"/>
    <p:sldId id="276" r:id="rId18"/>
    <p:sldId id="278" r:id="rId19"/>
    <p:sldId id="279" r:id="rId20"/>
    <p:sldId id="280" r:id="rId21"/>
    <p:sldId id="284"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09AE4-B2C2-46E8-953E-C9426C814F73}" type="datetimeFigureOut">
              <a:rPr lang="en-US" smtClean="0"/>
              <a:t>2/26/2015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E63B0-AAF9-4953-A9B6-2A7C0D55D5F9}" type="slidenum">
              <a:rPr lang="en-US" smtClean="0"/>
              <a:t>‹#›</a:t>
            </a:fld>
            <a:endParaRPr lang="en-US"/>
          </a:p>
        </p:txBody>
      </p:sp>
    </p:spTree>
    <p:extLst>
      <p:ext uri="{BB962C8B-B14F-4D97-AF65-F5344CB8AC3E}">
        <p14:creationId xmlns:p14="http://schemas.microsoft.com/office/powerpoint/2010/main" val="179204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1</a:t>
            </a:fld>
            <a:endParaRPr lang="en-US"/>
          </a:p>
        </p:txBody>
      </p:sp>
    </p:spTree>
    <p:extLst>
      <p:ext uri="{BB962C8B-B14F-4D97-AF65-F5344CB8AC3E}">
        <p14:creationId xmlns:p14="http://schemas.microsoft.com/office/powerpoint/2010/main" val="213380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10</a:t>
            </a:fld>
            <a:endParaRPr lang="en-US"/>
          </a:p>
        </p:txBody>
      </p:sp>
    </p:spTree>
    <p:extLst>
      <p:ext uri="{BB962C8B-B14F-4D97-AF65-F5344CB8AC3E}">
        <p14:creationId xmlns:p14="http://schemas.microsoft.com/office/powerpoint/2010/main" val="2275681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11</a:t>
            </a:fld>
            <a:endParaRPr lang="en-US"/>
          </a:p>
        </p:txBody>
      </p:sp>
    </p:spTree>
    <p:extLst>
      <p:ext uri="{BB962C8B-B14F-4D97-AF65-F5344CB8AC3E}">
        <p14:creationId xmlns:p14="http://schemas.microsoft.com/office/powerpoint/2010/main" val="147902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12</a:t>
            </a:fld>
            <a:endParaRPr lang="en-US"/>
          </a:p>
        </p:txBody>
      </p:sp>
    </p:spTree>
    <p:extLst>
      <p:ext uri="{BB962C8B-B14F-4D97-AF65-F5344CB8AC3E}">
        <p14:creationId xmlns:p14="http://schemas.microsoft.com/office/powerpoint/2010/main" val="1671795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13</a:t>
            </a:fld>
            <a:endParaRPr lang="en-US"/>
          </a:p>
        </p:txBody>
      </p:sp>
    </p:spTree>
    <p:extLst>
      <p:ext uri="{BB962C8B-B14F-4D97-AF65-F5344CB8AC3E}">
        <p14:creationId xmlns:p14="http://schemas.microsoft.com/office/powerpoint/2010/main" val="63425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91818-91AA-4FF0-BC6B-A58EF57036C6}" type="slidenum">
              <a:rPr lang="en-US" smtClean="0"/>
              <a:t>14</a:t>
            </a:fld>
            <a:endParaRPr lang="en-US" dirty="0"/>
          </a:p>
        </p:txBody>
      </p:sp>
    </p:spTree>
    <p:extLst>
      <p:ext uri="{BB962C8B-B14F-4D97-AF65-F5344CB8AC3E}">
        <p14:creationId xmlns:p14="http://schemas.microsoft.com/office/powerpoint/2010/main" val="2414068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15</a:t>
            </a:fld>
            <a:endParaRPr lang="en-US"/>
          </a:p>
        </p:txBody>
      </p:sp>
    </p:spTree>
    <p:extLst>
      <p:ext uri="{BB962C8B-B14F-4D97-AF65-F5344CB8AC3E}">
        <p14:creationId xmlns:p14="http://schemas.microsoft.com/office/powerpoint/2010/main" val="200745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16</a:t>
            </a:fld>
            <a:endParaRPr lang="en-US"/>
          </a:p>
        </p:txBody>
      </p:sp>
    </p:spTree>
    <p:extLst>
      <p:ext uri="{BB962C8B-B14F-4D97-AF65-F5344CB8AC3E}">
        <p14:creationId xmlns:p14="http://schemas.microsoft.com/office/powerpoint/2010/main" val="181673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17</a:t>
            </a:fld>
            <a:endParaRPr lang="en-US"/>
          </a:p>
        </p:txBody>
      </p:sp>
    </p:spTree>
    <p:extLst>
      <p:ext uri="{BB962C8B-B14F-4D97-AF65-F5344CB8AC3E}">
        <p14:creationId xmlns:p14="http://schemas.microsoft.com/office/powerpoint/2010/main" val="1880476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18</a:t>
            </a:fld>
            <a:endParaRPr lang="en-US"/>
          </a:p>
        </p:txBody>
      </p:sp>
    </p:spTree>
    <p:extLst>
      <p:ext uri="{BB962C8B-B14F-4D97-AF65-F5344CB8AC3E}">
        <p14:creationId xmlns:p14="http://schemas.microsoft.com/office/powerpoint/2010/main" val="572234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19</a:t>
            </a:fld>
            <a:endParaRPr lang="en-US"/>
          </a:p>
        </p:txBody>
      </p:sp>
    </p:spTree>
    <p:extLst>
      <p:ext uri="{BB962C8B-B14F-4D97-AF65-F5344CB8AC3E}">
        <p14:creationId xmlns:p14="http://schemas.microsoft.com/office/powerpoint/2010/main" val="398864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2</a:t>
            </a:fld>
            <a:endParaRPr lang="en-US"/>
          </a:p>
        </p:txBody>
      </p:sp>
    </p:spTree>
    <p:extLst>
      <p:ext uri="{BB962C8B-B14F-4D97-AF65-F5344CB8AC3E}">
        <p14:creationId xmlns:p14="http://schemas.microsoft.com/office/powerpoint/2010/main" val="3280689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20</a:t>
            </a:fld>
            <a:endParaRPr lang="en-US"/>
          </a:p>
        </p:txBody>
      </p:sp>
    </p:spTree>
    <p:extLst>
      <p:ext uri="{BB962C8B-B14F-4D97-AF65-F5344CB8AC3E}">
        <p14:creationId xmlns:p14="http://schemas.microsoft.com/office/powerpoint/2010/main" val="1251943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21</a:t>
            </a:fld>
            <a:endParaRPr lang="en-US"/>
          </a:p>
        </p:txBody>
      </p:sp>
    </p:spTree>
    <p:extLst>
      <p:ext uri="{BB962C8B-B14F-4D97-AF65-F5344CB8AC3E}">
        <p14:creationId xmlns:p14="http://schemas.microsoft.com/office/powerpoint/2010/main" val="1649925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22</a:t>
            </a:fld>
            <a:endParaRPr lang="en-US"/>
          </a:p>
        </p:txBody>
      </p:sp>
    </p:spTree>
    <p:extLst>
      <p:ext uri="{BB962C8B-B14F-4D97-AF65-F5344CB8AC3E}">
        <p14:creationId xmlns:p14="http://schemas.microsoft.com/office/powerpoint/2010/main" val="417707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3</a:t>
            </a:fld>
            <a:endParaRPr lang="en-US"/>
          </a:p>
        </p:txBody>
      </p:sp>
    </p:spTree>
    <p:extLst>
      <p:ext uri="{BB962C8B-B14F-4D97-AF65-F5344CB8AC3E}">
        <p14:creationId xmlns:p14="http://schemas.microsoft.com/office/powerpoint/2010/main" val="69620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4</a:t>
            </a:fld>
            <a:endParaRPr lang="en-US"/>
          </a:p>
        </p:txBody>
      </p:sp>
    </p:spTree>
    <p:extLst>
      <p:ext uri="{BB962C8B-B14F-4D97-AF65-F5344CB8AC3E}">
        <p14:creationId xmlns:p14="http://schemas.microsoft.com/office/powerpoint/2010/main" val="366398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5</a:t>
            </a:fld>
            <a:endParaRPr lang="en-US"/>
          </a:p>
        </p:txBody>
      </p:sp>
    </p:spTree>
    <p:extLst>
      <p:ext uri="{BB962C8B-B14F-4D97-AF65-F5344CB8AC3E}">
        <p14:creationId xmlns:p14="http://schemas.microsoft.com/office/powerpoint/2010/main" val="73378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6</a:t>
            </a:fld>
            <a:endParaRPr lang="en-US"/>
          </a:p>
        </p:txBody>
      </p:sp>
    </p:spTree>
    <p:extLst>
      <p:ext uri="{BB962C8B-B14F-4D97-AF65-F5344CB8AC3E}">
        <p14:creationId xmlns:p14="http://schemas.microsoft.com/office/powerpoint/2010/main" val="71722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7</a:t>
            </a:fld>
            <a:endParaRPr lang="en-US"/>
          </a:p>
        </p:txBody>
      </p:sp>
    </p:spTree>
    <p:extLst>
      <p:ext uri="{BB962C8B-B14F-4D97-AF65-F5344CB8AC3E}">
        <p14:creationId xmlns:p14="http://schemas.microsoft.com/office/powerpoint/2010/main" val="5905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8</a:t>
            </a:fld>
            <a:endParaRPr lang="en-US"/>
          </a:p>
        </p:txBody>
      </p:sp>
    </p:spTree>
    <p:extLst>
      <p:ext uri="{BB962C8B-B14F-4D97-AF65-F5344CB8AC3E}">
        <p14:creationId xmlns:p14="http://schemas.microsoft.com/office/powerpoint/2010/main" val="238407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D91818-91AA-4FF0-BC6B-A58EF57036C6}" type="slidenum">
              <a:rPr lang="en-US" smtClean="0"/>
              <a:t>9</a:t>
            </a:fld>
            <a:endParaRPr lang="en-US"/>
          </a:p>
        </p:txBody>
      </p:sp>
    </p:spTree>
    <p:extLst>
      <p:ext uri="{BB962C8B-B14F-4D97-AF65-F5344CB8AC3E}">
        <p14:creationId xmlns:p14="http://schemas.microsoft.com/office/powerpoint/2010/main" val="15200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75DB02-4C46-4877-A106-1768FD52C7BD}"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241318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5DB02-4C46-4877-A106-1768FD52C7BD}"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121677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5DB02-4C46-4877-A106-1768FD52C7BD}"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367246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75DB02-4C46-4877-A106-1768FD52C7BD}"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389373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75DB02-4C46-4877-A106-1768FD52C7BD}"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54720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75DB02-4C46-4877-A106-1768FD52C7BD}"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361608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75DB02-4C46-4877-A106-1768FD52C7BD}" type="datetimeFigureOut">
              <a:rPr lang="en-US" smtClean="0"/>
              <a:t>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361050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75DB02-4C46-4877-A106-1768FD52C7BD}" type="datetimeFigureOut">
              <a:rPr lang="en-US" smtClean="0"/>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2029555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5DB02-4C46-4877-A106-1768FD52C7BD}" type="datetimeFigureOut">
              <a:rPr lang="en-US" smtClean="0"/>
              <a:t>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215376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5DB02-4C46-4877-A106-1768FD52C7BD}"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295384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75DB02-4C46-4877-A106-1768FD52C7BD}"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1F776-B5D4-4095-9611-CA59C40CA9BD}" type="slidenum">
              <a:rPr lang="en-US" smtClean="0"/>
              <a:t>‹#›</a:t>
            </a:fld>
            <a:endParaRPr lang="en-US"/>
          </a:p>
        </p:txBody>
      </p:sp>
    </p:spTree>
    <p:extLst>
      <p:ext uri="{BB962C8B-B14F-4D97-AF65-F5344CB8AC3E}">
        <p14:creationId xmlns:p14="http://schemas.microsoft.com/office/powerpoint/2010/main" val="364274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5DB02-4C46-4877-A106-1768FD52C7BD}" type="datetimeFigureOut">
              <a:rPr lang="en-US" smtClean="0"/>
              <a:t>2/26/2015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1F776-B5D4-4095-9611-CA59C40CA9BD}" type="slidenum">
              <a:rPr lang="en-US" smtClean="0"/>
              <a:t>‹#›</a:t>
            </a:fld>
            <a:endParaRPr lang="en-US"/>
          </a:p>
        </p:txBody>
      </p:sp>
    </p:spTree>
    <p:extLst>
      <p:ext uri="{BB962C8B-B14F-4D97-AF65-F5344CB8AC3E}">
        <p14:creationId xmlns:p14="http://schemas.microsoft.com/office/powerpoint/2010/main" val="2485505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noAutofit/>
          </a:bodyPr>
          <a:lstStyle/>
          <a:p>
            <a:r>
              <a:rPr lang="en-US" sz="5400" dirty="0" smtClean="0">
                <a:latin typeface="Gabriola" panose="04040605051002020D02" pitchFamily="82" charset="0"/>
              </a:rPr>
              <a:t>Losing Your Mind, Rationally</a:t>
            </a:r>
            <a:endParaRPr lang="en-US" sz="5400" dirty="0">
              <a:latin typeface="Gabriola" panose="04040605051002020D02" pitchFamily="82" charset="0"/>
            </a:endParaRPr>
          </a:p>
        </p:txBody>
      </p:sp>
      <p:sp>
        <p:nvSpPr>
          <p:cNvPr id="3" name="Subtitle 2"/>
          <p:cNvSpPr>
            <a:spLocks noGrp="1"/>
          </p:cNvSpPr>
          <p:nvPr>
            <p:ph type="subTitle" idx="1"/>
          </p:nvPr>
        </p:nvSpPr>
        <p:spPr>
          <a:xfrm>
            <a:off x="0" y="2636912"/>
            <a:ext cx="9144000" cy="2088232"/>
          </a:xfrm>
        </p:spPr>
        <p:txBody>
          <a:bodyPr>
            <a:normAutofit fontScale="92500" lnSpcReduction="10000"/>
          </a:bodyPr>
          <a:lstStyle/>
          <a:p>
            <a:r>
              <a:rPr lang="en-US" sz="4400" dirty="0" smtClean="0">
                <a:solidFill>
                  <a:schemeClr val="tx1"/>
                </a:solidFill>
                <a:latin typeface="Carbon Block" panose="00000400000000000000" pitchFamily="2" charset="0"/>
              </a:rPr>
              <a:t>Foundations of Faith for a 21</a:t>
            </a:r>
            <a:r>
              <a:rPr lang="en-US" sz="4400" baseline="30000" dirty="0" smtClean="0">
                <a:solidFill>
                  <a:schemeClr val="tx1"/>
                </a:solidFill>
                <a:latin typeface="Carbon Block" panose="00000400000000000000" pitchFamily="2" charset="0"/>
              </a:rPr>
              <a:t>st</a:t>
            </a:r>
            <a:r>
              <a:rPr lang="en-US" sz="4400" dirty="0" smtClean="0">
                <a:solidFill>
                  <a:schemeClr val="tx1"/>
                </a:solidFill>
                <a:latin typeface="Carbon Block" panose="00000400000000000000" pitchFamily="2" charset="0"/>
              </a:rPr>
              <a:t> Century Jew</a:t>
            </a:r>
          </a:p>
          <a:p>
            <a:r>
              <a:rPr lang="en-US" sz="4400" b="1" dirty="0" smtClean="0">
                <a:solidFill>
                  <a:schemeClr val="tx1"/>
                </a:solidFill>
                <a:latin typeface="Burnstown Dam" panose="02000400000000000000" pitchFamily="2" charset="0"/>
              </a:rPr>
              <a:t>Purim Edition Special </a:t>
            </a:r>
          </a:p>
          <a:p>
            <a:r>
              <a:rPr lang="en-US" sz="4400" b="1" dirty="0" smtClean="0">
                <a:solidFill>
                  <a:schemeClr val="tx1"/>
                </a:solidFill>
                <a:latin typeface="Blue Highway Linocut" pitchFamily="2" charset="0"/>
              </a:rPr>
              <a:t>@ </a:t>
            </a:r>
            <a:r>
              <a:rPr lang="en-US" sz="4400" b="1" dirty="0" err="1" smtClean="0">
                <a:solidFill>
                  <a:schemeClr val="tx1"/>
                </a:solidFill>
                <a:latin typeface="Burnstown Dam" panose="02000400000000000000" pitchFamily="2" charset="0"/>
              </a:rPr>
              <a:t>Yeshivat</a:t>
            </a:r>
            <a:r>
              <a:rPr lang="en-US" sz="4400" b="1" dirty="0" smtClean="0">
                <a:solidFill>
                  <a:schemeClr val="tx1"/>
                </a:solidFill>
                <a:latin typeface="Blue Highway Linocut" pitchFamily="2" charset="0"/>
              </a:rPr>
              <a:t> </a:t>
            </a:r>
            <a:r>
              <a:rPr lang="en-US" sz="4400" b="1" dirty="0" err="1" smtClean="0">
                <a:solidFill>
                  <a:schemeClr val="tx1"/>
                </a:solidFill>
                <a:latin typeface="Burnstown Dam" panose="02000400000000000000" pitchFamily="2" charset="0"/>
              </a:rPr>
              <a:t>ToraT</a:t>
            </a:r>
            <a:r>
              <a:rPr lang="en-US" sz="4400" b="1" dirty="0" smtClean="0">
                <a:solidFill>
                  <a:schemeClr val="tx1"/>
                </a:solidFill>
                <a:latin typeface="Burnstown Dam" panose="02000400000000000000" pitchFamily="2" charset="0"/>
              </a:rPr>
              <a:t> </a:t>
            </a:r>
            <a:r>
              <a:rPr lang="en-US" sz="4400" b="1" dirty="0" err="1" smtClean="0">
                <a:solidFill>
                  <a:schemeClr val="tx1"/>
                </a:solidFill>
                <a:latin typeface="Burnstown Dam" panose="02000400000000000000" pitchFamily="2" charset="0"/>
              </a:rPr>
              <a:t>Shraga</a:t>
            </a:r>
            <a:endParaRPr lang="en-US" sz="4000" b="1" dirty="0">
              <a:solidFill>
                <a:schemeClr val="tx1"/>
              </a:solidFill>
              <a:latin typeface="Burnstown Dam" panose="02000400000000000000" pitchFamily="2" charset="0"/>
            </a:endParaRPr>
          </a:p>
        </p:txBody>
      </p:sp>
      <p:sp>
        <p:nvSpPr>
          <p:cNvPr id="4" name="TextBox 3"/>
          <p:cNvSpPr txBox="1"/>
          <p:nvPr/>
        </p:nvSpPr>
        <p:spPr>
          <a:xfrm>
            <a:off x="5364088" y="6097651"/>
            <a:ext cx="3995936" cy="584775"/>
          </a:xfrm>
          <a:prstGeom prst="rect">
            <a:avLst/>
          </a:prstGeom>
          <a:noFill/>
        </p:spPr>
        <p:txBody>
          <a:bodyPr wrap="square" rtlCol="0">
            <a:spAutoFit/>
          </a:bodyPr>
          <a:lstStyle/>
          <a:p>
            <a:r>
              <a:rPr lang="en-US" sz="3200" dirty="0" err="1" smtClean="0">
                <a:latin typeface="Huxtable" panose="02000506000000020004" pitchFamily="2" charset="0"/>
              </a:rPr>
              <a:t>Yakov</a:t>
            </a:r>
            <a:r>
              <a:rPr lang="en-US" sz="3200" dirty="0" smtClean="0">
                <a:latin typeface="Huxtable" panose="02000506000000020004" pitchFamily="2" charset="0"/>
              </a:rPr>
              <a:t> </a:t>
            </a:r>
            <a:r>
              <a:rPr lang="en-US" sz="3200" dirty="0" err="1" smtClean="0">
                <a:latin typeface="Huxtable" panose="02000506000000020004" pitchFamily="2" charset="0"/>
              </a:rPr>
              <a:t>Danishefsky</a:t>
            </a:r>
            <a:endParaRPr lang="en-US" sz="3200" dirty="0">
              <a:latin typeface="Huxtable" panose="02000506000000020004" pitchFamily="2" charset="0"/>
            </a:endParaRPr>
          </a:p>
        </p:txBody>
      </p:sp>
    </p:spTree>
    <p:extLst>
      <p:ext uri="{BB962C8B-B14F-4D97-AF65-F5344CB8AC3E}">
        <p14:creationId xmlns:p14="http://schemas.microsoft.com/office/powerpoint/2010/main" val="531837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Philosophy’s Self Destruction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00808"/>
            <a:ext cx="9143999" cy="5157192"/>
          </a:xfrm>
        </p:spPr>
      </p:pic>
    </p:spTree>
    <p:extLst>
      <p:ext uri="{BB962C8B-B14F-4D97-AF65-F5344CB8AC3E}">
        <p14:creationId xmlns:p14="http://schemas.microsoft.com/office/powerpoint/2010/main" val="40277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00" fill="hold">
                                          <p:stCondLst>
                                            <p:cond delay="0"/>
                                          </p:stCondLst>
                                        </p:cTn>
                                        <p:tgtEl>
                                          <p:spTgt spid="4"/>
                                        </p:tgtEl>
                                        <p:attrNameLst>
                                          <p:attrName>r</p:attrName>
                                        </p:attrNameLst>
                                      </p:cBhvr>
                                    </p:animRot>
                                    <p:animRot by="-240000">
                                      <p:cBhvr>
                                        <p:cTn id="24" dur="200" fill="hold">
                                          <p:stCondLst>
                                            <p:cond delay="200"/>
                                          </p:stCondLst>
                                        </p:cTn>
                                        <p:tgtEl>
                                          <p:spTgt spid="4"/>
                                        </p:tgtEl>
                                        <p:attrNameLst>
                                          <p:attrName>r</p:attrName>
                                        </p:attrNameLst>
                                      </p:cBhvr>
                                    </p:animRot>
                                    <p:animRot by="240000">
                                      <p:cBhvr>
                                        <p:cTn id="25" dur="200" fill="hold">
                                          <p:stCondLst>
                                            <p:cond delay="400"/>
                                          </p:stCondLst>
                                        </p:cTn>
                                        <p:tgtEl>
                                          <p:spTgt spid="4"/>
                                        </p:tgtEl>
                                        <p:attrNameLst>
                                          <p:attrName>r</p:attrName>
                                        </p:attrNameLst>
                                      </p:cBhvr>
                                    </p:animRot>
                                    <p:animRot by="-240000">
                                      <p:cBhvr>
                                        <p:cTn id="26" dur="200" fill="hold">
                                          <p:stCondLst>
                                            <p:cond delay="600"/>
                                          </p:stCondLst>
                                        </p:cTn>
                                        <p:tgtEl>
                                          <p:spTgt spid="4"/>
                                        </p:tgtEl>
                                        <p:attrNameLst>
                                          <p:attrName>r</p:attrName>
                                        </p:attrNameLst>
                                      </p:cBhvr>
                                    </p:animRot>
                                    <p:animRot by="120000">
                                      <p:cBhvr>
                                        <p:cTn id="27"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239" y="0"/>
            <a:ext cx="8229600" cy="1143000"/>
          </a:xfrm>
        </p:spPr>
        <p:txBody>
          <a:bodyPr/>
          <a:lstStyle/>
          <a:p>
            <a:r>
              <a:rPr lang="en-US" dirty="0" smtClean="0">
                <a:latin typeface="MV Boli" panose="02000500030200090000" pitchFamily="2" charset="0"/>
                <a:cs typeface="MV Boli" panose="02000500030200090000" pitchFamily="2" charset="0"/>
              </a:rPr>
              <a:t>Philosophy = Love of Wisdom</a:t>
            </a:r>
            <a:endParaRPr lang="en-US" dirty="0">
              <a:latin typeface="MV Boli" panose="02000500030200090000" pitchFamily="2" charset="0"/>
              <a:cs typeface="MV Boli" panose="0200050003020009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224" y="1484784"/>
            <a:ext cx="6768254" cy="4896544"/>
          </a:xfrm>
          <a:prstGeom prst="rect">
            <a:avLst/>
          </a:prstGeom>
        </p:spPr>
      </p:pic>
      <p:sp>
        <p:nvSpPr>
          <p:cNvPr id="5" name="TextBox 4"/>
          <p:cNvSpPr txBox="1"/>
          <p:nvPr/>
        </p:nvSpPr>
        <p:spPr>
          <a:xfrm>
            <a:off x="611560" y="2492896"/>
            <a:ext cx="1296144" cy="2123658"/>
          </a:xfrm>
          <a:prstGeom prst="rect">
            <a:avLst/>
          </a:prstGeom>
          <a:noFill/>
        </p:spPr>
        <p:txBody>
          <a:bodyPr wrap="square" rtlCol="0">
            <a:spAutoFit/>
          </a:bodyPr>
          <a:lstStyle/>
          <a:p>
            <a:r>
              <a:rPr lang="en-US" sz="4400" dirty="0" err="1" smtClean="0">
                <a:latin typeface="Blue Highway Condensed" panose="02010603020202020303" pitchFamily="2" charset="0"/>
              </a:rPr>
              <a:t>Platos</a:t>
            </a:r>
            <a:r>
              <a:rPr lang="en-US" sz="4400" dirty="0" smtClean="0">
                <a:latin typeface="Blue Highway Condensed" panose="02010603020202020303" pitchFamily="2" charset="0"/>
              </a:rPr>
              <a:t>’ </a:t>
            </a:r>
          </a:p>
          <a:p>
            <a:r>
              <a:rPr lang="en-US" sz="4400" dirty="0" smtClean="0">
                <a:latin typeface="Blue Highway Condensed" panose="02010603020202020303" pitchFamily="2" charset="0"/>
              </a:rPr>
              <a:t>Cave Allegory</a:t>
            </a:r>
            <a:endParaRPr lang="en-US" sz="4400" dirty="0">
              <a:latin typeface="Blue Highway Condensed" panose="02010603020202020303" pitchFamily="2" charset="0"/>
            </a:endParaRPr>
          </a:p>
        </p:txBody>
      </p:sp>
    </p:spTree>
    <p:extLst>
      <p:ext uri="{BB962C8B-B14F-4D97-AF65-F5344CB8AC3E}">
        <p14:creationId xmlns:p14="http://schemas.microsoft.com/office/powerpoint/2010/main" val="143640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sz="4000" dirty="0" smtClean="0">
                <a:latin typeface="Aharoni" panose="02010803020104030203" pitchFamily="2" charset="-79"/>
                <a:cs typeface="Aharoni" panose="02010803020104030203" pitchFamily="2" charset="-79"/>
              </a:rPr>
              <a:t>The Problem of the Criterion</a:t>
            </a:r>
            <a:r>
              <a:rPr lang="en-US" sz="4800" dirty="0" smtClean="0">
                <a:latin typeface="Aharoni" panose="02010803020104030203" pitchFamily="2" charset="-79"/>
                <a:cs typeface="Aharoni" panose="02010803020104030203" pitchFamily="2" charset="-79"/>
              </a:rPr>
              <a:t/>
            </a:r>
            <a:br>
              <a:rPr lang="en-US" sz="4800" dirty="0" smtClean="0">
                <a:latin typeface="Aharoni" panose="02010803020104030203" pitchFamily="2" charset="-79"/>
                <a:cs typeface="Aharoni" panose="02010803020104030203" pitchFamily="2" charset="-79"/>
              </a:rPr>
            </a:br>
            <a:r>
              <a:rPr lang="en-US" sz="2400" dirty="0">
                <a:latin typeface="Aharoni" panose="02010803020104030203" pitchFamily="2" charset="-79"/>
                <a:cs typeface="Aharoni" panose="02010803020104030203" pitchFamily="2" charset="-79"/>
              </a:rPr>
              <a:t>Chisholm, Roderick M. </a:t>
            </a:r>
            <a:r>
              <a:rPr lang="en-US" sz="2400" i="1" dirty="0">
                <a:latin typeface="Aharoni" panose="02010803020104030203" pitchFamily="2" charset="-79"/>
                <a:cs typeface="Aharoni" panose="02010803020104030203" pitchFamily="2" charset="-79"/>
              </a:rPr>
              <a:t>The Foundations of </a:t>
            </a:r>
            <a:r>
              <a:rPr lang="en-US" sz="2400" i="1" dirty="0" smtClean="0">
                <a:latin typeface="Aharoni" panose="02010803020104030203" pitchFamily="2" charset="-79"/>
                <a:cs typeface="Aharoni" panose="02010803020104030203" pitchFamily="2" charset="-79"/>
              </a:rPr>
              <a:t>Knowing</a:t>
            </a:r>
            <a:endParaRPr lang="en-US" sz="48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5764" y="1124744"/>
            <a:ext cx="9128235" cy="5733256"/>
          </a:xfrm>
        </p:spPr>
        <p:txBody>
          <a:bodyPr>
            <a:normAutofit/>
          </a:bodyPr>
          <a:lstStyle/>
          <a:p>
            <a:pPr marL="0" indent="0">
              <a:buNone/>
            </a:pPr>
            <a:endParaRPr lang="en-US" sz="3000" dirty="0" smtClean="0">
              <a:latin typeface="Aharoni" panose="02010803020104030203" pitchFamily="2" charset="-79"/>
              <a:cs typeface="Aharoni" panose="02010803020104030203" pitchFamily="2" charset="-79"/>
            </a:endParaRPr>
          </a:p>
          <a:p>
            <a:pPr marL="0" indent="0">
              <a:buNone/>
            </a:pPr>
            <a:r>
              <a:rPr lang="en-US" sz="3000" u="sng" dirty="0" smtClean="0">
                <a:latin typeface="Aharoni" panose="02010803020104030203" pitchFamily="2" charset="-79"/>
                <a:cs typeface="Aharoni" panose="02010803020104030203" pitchFamily="2" charset="-79"/>
              </a:rPr>
              <a:t>How </a:t>
            </a:r>
            <a:r>
              <a:rPr lang="en-US" sz="3000" u="sng" dirty="0">
                <a:latin typeface="Aharoni" panose="02010803020104030203" pitchFamily="2" charset="-79"/>
                <a:cs typeface="Aharoni" panose="02010803020104030203" pitchFamily="2" charset="-79"/>
              </a:rPr>
              <a:t>do we </a:t>
            </a:r>
            <a:r>
              <a:rPr lang="en-US" sz="3000" u="sng" dirty="0" smtClean="0">
                <a:latin typeface="Aharoni" panose="02010803020104030203" pitchFamily="2" charset="-79"/>
                <a:cs typeface="Aharoni" panose="02010803020104030203" pitchFamily="2" charset="-79"/>
              </a:rPr>
              <a:t>know what is true? </a:t>
            </a:r>
          </a:p>
          <a:p>
            <a:r>
              <a:rPr lang="en-US" sz="2800" dirty="0" smtClean="0">
                <a:latin typeface="Aharoni" panose="02010803020104030203" pitchFamily="2" charset="-79"/>
                <a:cs typeface="Aharoni" panose="02010803020104030203" pitchFamily="2" charset="-79"/>
              </a:rPr>
              <a:t>Seemingly </a:t>
            </a:r>
            <a:r>
              <a:rPr lang="en-US" sz="2800" dirty="0">
                <a:latin typeface="Aharoni" panose="02010803020104030203" pitchFamily="2" charset="-79"/>
                <a:cs typeface="Aharoni" panose="02010803020104030203" pitchFamily="2" charset="-79"/>
              </a:rPr>
              <a:t>we need some way of testing truth.</a:t>
            </a:r>
          </a:p>
          <a:p>
            <a:r>
              <a:rPr lang="en-US" sz="2800" dirty="0">
                <a:latin typeface="Aharoni" panose="02010803020104030203" pitchFamily="2" charset="-79"/>
                <a:cs typeface="Aharoni" panose="02010803020104030203" pitchFamily="2" charset="-79"/>
              </a:rPr>
              <a:t>So how do we establish the </a:t>
            </a:r>
            <a:r>
              <a:rPr lang="en-US" sz="2800" dirty="0" smtClean="0">
                <a:latin typeface="Aharoni" panose="02010803020104030203" pitchFamily="2" charset="-79"/>
                <a:cs typeface="Aharoni" panose="02010803020104030203" pitchFamily="2" charset="-79"/>
              </a:rPr>
              <a:t>test?</a:t>
            </a:r>
            <a:endParaRPr lang="en-US" sz="2800" dirty="0">
              <a:latin typeface="Aharoni" panose="02010803020104030203" pitchFamily="2" charset="-79"/>
              <a:cs typeface="Aharoni" panose="02010803020104030203" pitchFamily="2" charset="-79"/>
            </a:endParaRPr>
          </a:p>
          <a:p>
            <a:r>
              <a:rPr lang="en-US" sz="2800" dirty="0">
                <a:latin typeface="Aharoni" panose="02010803020104030203" pitchFamily="2" charset="-79"/>
                <a:cs typeface="Aharoni" panose="02010803020104030203" pitchFamily="2" charset="-79"/>
              </a:rPr>
              <a:t>Seemingly we need to measure the test to see if it verifies what is true and what is false.</a:t>
            </a:r>
          </a:p>
          <a:p>
            <a:r>
              <a:rPr lang="en-US" sz="2800" dirty="0">
                <a:latin typeface="Aharoni" panose="02010803020104030203" pitchFamily="2" charset="-79"/>
                <a:cs typeface="Aharoni" panose="02010803020104030203" pitchFamily="2" charset="-79"/>
              </a:rPr>
              <a:t>But we don’t know yet what is true and false – because we need the test.</a:t>
            </a:r>
          </a:p>
          <a:p>
            <a:r>
              <a:rPr lang="en-US" sz="2800" dirty="0">
                <a:latin typeface="Aharoni" panose="02010803020104030203" pitchFamily="2" charset="-79"/>
                <a:cs typeface="Aharoni" panose="02010803020104030203" pitchFamily="2" charset="-79"/>
              </a:rPr>
              <a:t>But we can’t confirm a test</a:t>
            </a:r>
            <a:r>
              <a:rPr lang="en-US" sz="2800" dirty="0" smtClean="0">
                <a:latin typeface="Aharoni" panose="02010803020104030203" pitchFamily="2" charset="-79"/>
                <a:cs typeface="Aharoni" panose="02010803020104030203" pitchFamily="2" charset="-79"/>
              </a:rPr>
              <a:t>.</a:t>
            </a:r>
          </a:p>
          <a:p>
            <a:pPr marL="0" indent="0">
              <a:buNone/>
            </a:pPr>
            <a:r>
              <a:rPr lang="en-US" sz="2800" dirty="0">
                <a:latin typeface="Aharoni" panose="02010803020104030203" pitchFamily="2" charset="-79"/>
                <a:cs typeface="Aharoni" panose="02010803020104030203" pitchFamily="2" charset="-79"/>
              </a:rPr>
              <a:t>	</a:t>
            </a:r>
            <a:r>
              <a:rPr lang="en-US" sz="2800" u="sng" dirty="0" smtClean="0">
                <a:latin typeface="Aharoni" panose="02010803020104030203" pitchFamily="2" charset="-79"/>
                <a:cs typeface="Aharoni" panose="02010803020104030203" pitchFamily="2" charset="-79"/>
              </a:rPr>
              <a:t>Even This Very Argument is Assuming Logic</a:t>
            </a:r>
          </a:p>
        </p:txBody>
      </p:sp>
    </p:spTree>
    <p:extLst>
      <p:ext uri="{BB962C8B-B14F-4D97-AF65-F5344CB8AC3E}">
        <p14:creationId xmlns:p14="http://schemas.microsoft.com/office/powerpoint/2010/main" val="930358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US" dirty="0"/>
          </a:p>
        </p:txBody>
      </p:sp>
      <p:sp>
        <p:nvSpPr>
          <p:cNvPr id="3" name="Content Placeholder 2"/>
          <p:cNvSpPr>
            <a:spLocks noGrp="1"/>
          </p:cNvSpPr>
          <p:nvPr>
            <p:ph idx="1"/>
          </p:nvPr>
        </p:nvSpPr>
        <p:spPr/>
        <p:txBody>
          <a:bodyPr>
            <a:normAutofit/>
          </a:bodyPr>
          <a:lstStyle/>
          <a:p>
            <a:pPr algn="ctr"/>
            <a:r>
              <a:rPr lang="en-US" sz="4000" dirty="0" smtClean="0"/>
              <a:t>Memory</a:t>
            </a:r>
          </a:p>
          <a:p>
            <a:pPr algn="ctr"/>
            <a:r>
              <a:rPr lang="en-US" sz="4000" dirty="0" smtClean="0"/>
              <a:t>Knowledge</a:t>
            </a:r>
          </a:p>
          <a:p>
            <a:pPr algn="ctr"/>
            <a:r>
              <a:rPr lang="en-US" sz="4000" dirty="0" smtClean="0"/>
              <a:t>Free-Will</a:t>
            </a:r>
          </a:p>
          <a:p>
            <a:pPr algn="ctr"/>
            <a:r>
              <a:rPr lang="en-US" sz="4000" dirty="0" smtClean="0"/>
              <a:t>Existence</a:t>
            </a:r>
          </a:p>
          <a:p>
            <a:pPr algn="ctr"/>
            <a:r>
              <a:rPr lang="en-US" sz="4000" dirty="0" smtClean="0"/>
              <a:t>Ethics</a:t>
            </a:r>
            <a:endParaRPr lang="en-US" sz="4000" dirty="0"/>
          </a:p>
        </p:txBody>
      </p:sp>
    </p:spTree>
    <p:extLst>
      <p:ext uri="{BB962C8B-B14F-4D97-AF65-F5344CB8AC3E}">
        <p14:creationId xmlns:p14="http://schemas.microsoft.com/office/powerpoint/2010/main" val="60824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3"/>
            <a:ext cx="8085584" cy="360039"/>
          </a:xfrm>
        </p:spPr>
        <p:txBody>
          <a:bodyPr>
            <a:normAutofit fontScale="90000"/>
          </a:bodyPr>
          <a:lstStyle/>
          <a:p>
            <a:r>
              <a:rPr lang="en-US" sz="3300" b="1" dirty="0" smtClean="0"/>
              <a:t> </a:t>
            </a:r>
            <a:br>
              <a:rPr lang="en-US" sz="3300" b="1" dirty="0" smtClean="0"/>
            </a:br>
            <a:r>
              <a:rPr lang="en-US" sz="2700" b="1" dirty="0" smtClean="0">
                <a:latin typeface="Berlin Sans FB" panose="020E0602020502020306" pitchFamily="34" charset="0"/>
              </a:rPr>
              <a:t>Science &amp;</a:t>
            </a:r>
            <a:r>
              <a:rPr lang="en-US" sz="2700" dirty="0" smtClean="0"/>
              <a:t> </a:t>
            </a:r>
            <a:r>
              <a:rPr lang="en-US" sz="2700" dirty="0" smtClean="0">
                <a:latin typeface="Aharoni" panose="02010803020104030203" pitchFamily="2" charset="-79"/>
                <a:cs typeface="Aharoni" panose="02010803020104030203" pitchFamily="2" charset="-79"/>
              </a:rPr>
              <a:t>The problem of Induction, </a:t>
            </a:r>
            <a:r>
              <a:rPr lang="en-US" sz="2700" b="1" dirty="0" smtClean="0">
                <a:latin typeface="Agency FB" panose="020B0503020202020204" pitchFamily="34" charset="0"/>
              </a:rPr>
              <a:t>David Hume</a:t>
            </a:r>
            <a:r>
              <a:rPr lang="en-US" dirty="0"/>
              <a:t/>
            </a:r>
            <a:br>
              <a:rPr lang="en-US" dirty="0"/>
            </a:br>
            <a:endParaRPr lang="en-US" b="1" dirty="0">
              <a:latin typeface="Agency FB" panose="020B0503020202020204" pitchFamily="34" charset="0"/>
            </a:endParaRPr>
          </a:p>
        </p:txBody>
      </p:sp>
      <p:sp>
        <p:nvSpPr>
          <p:cNvPr id="3" name="Content Placeholder 2"/>
          <p:cNvSpPr>
            <a:spLocks noGrp="1"/>
          </p:cNvSpPr>
          <p:nvPr>
            <p:ph idx="1"/>
          </p:nvPr>
        </p:nvSpPr>
        <p:spPr>
          <a:xfrm>
            <a:off x="0" y="332656"/>
            <a:ext cx="9143999" cy="6525344"/>
          </a:xfrm>
        </p:spPr>
        <p:txBody>
          <a:bodyPr>
            <a:noAutofit/>
          </a:bodyPr>
          <a:lstStyle/>
          <a:p>
            <a:pPr marL="0" indent="0">
              <a:buNone/>
            </a:pPr>
            <a:r>
              <a:rPr lang="en-US" sz="1300" i="1" u="sng" dirty="0" smtClean="0">
                <a:latin typeface="Times New Roman" panose="02020603050405020304" pitchFamily="18" charset="0"/>
                <a:cs typeface="Times New Roman" panose="02020603050405020304" pitchFamily="18" charset="0"/>
              </a:rPr>
              <a:t>Is Science “Rational”?</a:t>
            </a:r>
          </a:p>
          <a:p>
            <a:pPr marL="0" indent="0">
              <a:buNone/>
            </a:pPr>
            <a:r>
              <a:rPr lang="en-US" sz="1300" dirty="0" smtClean="0">
                <a:latin typeface="Times New Roman" panose="02020603050405020304" pitchFamily="18" charset="0"/>
                <a:cs typeface="Times New Roman" panose="02020603050405020304" pitchFamily="18" charset="0"/>
              </a:rPr>
              <a:t>Two Types of Knowledge: </a:t>
            </a:r>
          </a:p>
          <a:p>
            <a:pPr marL="457200" indent="-457200">
              <a:buAutoNum type="arabicParenR"/>
            </a:pPr>
            <a:r>
              <a:rPr lang="en-US" sz="1300" b="1" dirty="0" smtClean="0">
                <a:latin typeface="Times New Roman" panose="02020603050405020304" pitchFamily="18" charset="0"/>
                <a:cs typeface="Times New Roman" panose="02020603050405020304" pitchFamily="18" charset="0"/>
              </a:rPr>
              <a:t>Relations of Ideas</a:t>
            </a:r>
            <a:r>
              <a:rPr lang="en-US" sz="1300" b="1" i="1" dirty="0" smtClean="0">
                <a:latin typeface="Times New Roman" panose="02020603050405020304" pitchFamily="18" charset="0"/>
                <a:cs typeface="Times New Roman" panose="02020603050405020304" pitchFamily="18" charset="0"/>
              </a:rPr>
              <a:t>/A priori</a:t>
            </a:r>
            <a:r>
              <a:rPr lang="en-US" sz="1300" i="1" dirty="0" smtClean="0">
                <a:latin typeface="Times New Roman" panose="02020603050405020304" pitchFamily="18" charset="0"/>
                <a:cs typeface="Times New Roman" panose="02020603050405020304" pitchFamily="18" charset="0"/>
              </a:rPr>
              <a:t>:</a:t>
            </a:r>
            <a:r>
              <a:rPr lang="en-US" sz="1300" dirty="0" smtClean="0">
                <a:latin typeface="Times New Roman" panose="02020603050405020304" pitchFamily="18" charset="0"/>
                <a:cs typeface="Times New Roman" panose="02020603050405020304" pitchFamily="18" charset="0"/>
              </a:rPr>
              <a:t>  Example: 1 + 1 = 2.  Discoverable by the mere operation of thought, without dependence on what is anywhere in the universe.</a:t>
            </a:r>
          </a:p>
          <a:p>
            <a:pPr marL="457200" indent="-457200">
              <a:buAutoNum type="arabicParenR"/>
            </a:pPr>
            <a:r>
              <a:rPr lang="en-US" sz="1300" b="1" dirty="0" smtClean="0">
                <a:latin typeface="Times New Roman" panose="02020603050405020304" pitchFamily="18" charset="0"/>
                <a:cs typeface="Times New Roman" panose="02020603050405020304" pitchFamily="18" charset="0"/>
              </a:rPr>
              <a:t>Matters of Fact:</a:t>
            </a:r>
            <a:r>
              <a:rPr lang="en-US" sz="1300" dirty="0" smtClean="0">
                <a:latin typeface="Times New Roman" panose="02020603050405020304" pitchFamily="18" charset="0"/>
                <a:cs typeface="Times New Roman" panose="02020603050405020304" pitchFamily="18" charset="0"/>
              </a:rPr>
              <a:t> Example: All Ravens are Black. Product of inductive reasoning.  The contrary of every matter of fact is still possible; because it can never imply a contradiction. </a:t>
            </a:r>
          </a:p>
          <a:p>
            <a:pPr marL="0" indent="0">
              <a:buNone/>
            </a:pPr>
            <a:r>
              <a:rPr lang="en-US" sz="1300" b="1" u="sng" dirty="0" smtClean="0">
                <a:latin typeface="Times New Roman" panose="02020603050405020304" pitchFamily="18" charset="0"/>
                <a:cs typeface="Times New Roman" panose="02020603050405020304" pitchFamily="18" charset="0"/>
              </a:rPr>
              <a:t>How about Gravity – Which one is it? </a:t>
            </a:r>
            <a:r>
              <a:rPr lang="en-US" sz="1300" dirty="0" smtClean="0">
                <a:latin typeface="Times New Roman" panose="02020603050405020304" pitchFamily="18" charset="0"/>
                <a:ea typeface="SimSun-ExtB" panose="02010609060101010101" pitchFamily="49" charset="-122"/>
                <a:cs typeface="Times New Roman" panose="02020603050405020304" pitchFamily="18" charset="0"/>
              </a:rPr>
              <a:t>That this ball will rise upwards when I let go is no less intelligible a proposition, and implies no less a contradiction, than the affirmation, that it will fall.</a:t>
            </a:r>
          </a:p>
          <a:p>
            <a:pPr marL="0" indent="0">
              <a:buNone/>
            </a:pPr>
            <a:r>
              <a:rPr lang="en-US" sz="1300" b="1" u="sng" dirty="0" smtClean="0">
                <a:latin typeface="Times New Roman" panose="02020603050405020304" pitchFamily="18" charset="0"/>
                <a:cs typeface="Times New Roman" panose="02020603050405020304" pitchFamily="18" charset="0"/>
              </a:rPr>
              <a:t>Where does our belief in science come from? </a:t>
            </a:r>
          </a:p>
          <a:p>
            <a:r>
              <a:rPr lang="en-US" sz="1300" dirty="0" smtClean="0">
                <a:latin typeface="Times New Roman" panose="02020603050405020304" pitchFamily="18" charset="0"/>
                <a:cs typeface="Times New Roman" panose="02020603050405020304" pitchFamily="18" charset="0"/>
              </a:rPr>
              <a:t>What is the foundation of all our reasoning and conclusions concerning that relation? It may be replied in one word, EXPERIENCE. But if we still carry on our sifting humor and ask, What is the foundation of all conclusions from experience? This implies a new question, which may be of more difficult solution and explication. Even after we have experience of the operations of cause and effect, our conclusions from that experience are not founded on reasoning or any process of understanding.</a:t>
            </a:r>
          </a:p>
          <a:p>
            <a:r>
              <a:rPr lang="en-US" sz="1300" dirty="0" smtClean="0">
                <a:latin typeface="Times New Roman" panose="02020603050405020304" pitchFamily="18" charset="0"/>
                <a:cs typeface="Times New Roman" panose="02020603050405020304" pitchFamily="18" charset="0"/>
              </a:rPr>
              <a:t>As to past experience, it can be allowed to give direct and certain information of those precise objects only, and that precise period of time, which fell under its cognizance: </a:t>
            </a:r>
            <a:r>
              <a:rPr lang="en-US" sz="1300" b="1" u="sng" dirty="0" smtClean="0">
                <a:latin typeface="Times New Roman" panose="02020603050405020304" pitchFamily="18" charset="0"/>
                <a:cs typeface="Times New Roman" panose="02020603050405020304" pitchFamily="18" charset="0"/>
              </a:rPr>
              <a:t>But why this experience should be extended to future times, and to other objects, which for aught we know, may be only in appearance similar; this is the main question on which I would insist.</a:t>
            </a:r>
          </a:p>
          <a:p>
            <a:r>
              <a:rPr lang="en-US" sz="1300" b="1" dirty="0" smtClean="0">
                <a:latin typeface="Times New Roman" panose="02020603050405020304" pitchFamily="18" charset="0"/>
                <a:cs typeface="Times New Roman" panose="02020603050405020304" pitchFamily="18" charset="0"/>
              </a:rPr>
              <a:t>These two propositions are far from being the same</a:t>
            </a:r>
            <a:r>
              <a:rPr lang="en-US" sz="1300" dirty="0" smtClean="0">
                <a:latin typeface="Times New Roman" panose="02020603050405020304" pitchFamily="18" charset="0"/>
                <a:cs typeface="Times New Roman" panose="02020603050405020304" pitchFamily="18" charset="0"/>
              </a:rPr>
              <a:t>, I have found that such an object has always been attended with such an effect, and I foresee that other objects, which are, in appearance similar, will be attended with similar effects. .. I know in fact, that it always is inferred, but if you insist that the inference is made by a chain of reasoning, I desire you to produce that reasoning.</a:t>
            </a:r>
          </a:p>
          <a:p>
            <a:r>
              <a:rPr lang="en-US" sz="1300" dirty="0" smtClean="0">
                <a:latin typeface="Times New Roman" panose="02020603050405020304" pitchFamily="18" charset="0"/>
                <a:cs typeface="Times New Roman" panose="02020603050405020304" pitchFamily="18" charset="0"/>
              </a:rPr>
              <a:t>That there are no demonstrative arguments in the case, seems evident; </a:t>
            </a:r>
            <a:r>
              <a:rPr lang="en-US" sz="1300" u="sng" dirty="0" smtClean="0">
                <a:latin typeface="Times New Roman" panose="02020603050405020304" pitchFamily="18" charset="0"/>
                <a:cs typeface="Times New Roman" panose="02020603050405020304" pitchFamily="18" charset="0"/>
              </a:rPr>
              <a:t>since it implies no contradiction</a:t>
            </a:r>
            <a:r>
              <a:rPr lang="en-US" sz="1300" dirty="0" smtClean="0">
                <a:latin typeface="Times New Roman" panose="02020603050405020304" pitchFamily="18" charset="0"/>
                <a:cs typeface="Times New Roman" panose="02020603050405020304" pitchFamily="18" charset="0"/>
              </a:rPr>
              <a:t>, that the course of nature may change.</a:t>
            </a:r>
          </a:p>
          <a:p>
            <a:r>
              <a:rPr lang="en-US" sz="1300" dirty="0" smtClean="0">
                <a:latin typeface="Times New Roman" panose="02020603050405020304" pitchFamily="18" charset="0"/>
                <a:cs typeface="Times New Roman" panose="02020603050405020304" pitchFamily="18" charset="0"/>
              </a:rPr>
              <a:t>When a child has felt  the sensation of pain from touching the flame of a candle, he will be careful not to put his hand near any candle, but will expect a similar effect from a cause, which is similar in its sensible qualities and appearance… You cannot say that the argument is abstruse, and may possibly escape your enquiry; since you confess, that it is obvious to the capacity of a mere infant. If you hesitate, therefore, a moment, of it after reflection, you produce any intricate or profound argument, you, in a manner, give up the question and confess. </a:t>
            </a:r>
            <a:r>
              <a:rPr lang="en-US" sz="1300" b="1" dirty="0" smtClean="0">
                <a:latin typeface="Times New Roman" panose="02020603050405020304" pitchFamily="18" charset="0"/>
                <a:cs typeface="Times New Roman" panose="02020603050405020304" pitchFamily="18" charset="0"/>
              </a:rPr>
              <a:t>This principle is CUSTOM or HABIT. </a:t>
            </a:r>
          </a:p>
          <a:p>
            <a:r>
              <a:rPr lang="en-US" sz="1300" dirty="0" smtClean="0">
                <a:latin typeface="Times New Roman" panose="02020603050405020304" pitchFamily="18" charset="0"/>
                <a:cs typeface="Times New Roman" panose="02020603050405020304" pitchFamily="18" charset="0"/>
              </a:rPr>
              <a:t>What then is the conclusion of the whole matter? A simple one: …If flame or snow be presented anew to the senses, the mind is carried by custom to expect heat or cold, and to </a:t>
            </a:r>
            <a:r>
              <a:rPr lang="en-US" sz="1600" b="1" i="1" dirty="0" smtClean="0">
                <a:latin typeface="Times New Roman" panose="02020603050405020304" pitchFamily="18" charset="0"/>
                <a:cs typeface="Times New Roman" panose="02020603050405020304" pitchFamily="18" charset="0"/>
              </a:rPr>
              <a:t>BELIEVE</a:t>
            </a:r>
            <a:r>
              <a:rPr lang="en-US" sz="1300" dirty="0" smtClean="0">
                <a:latin typeface="Times New Roman" panose="02020603050405020304" pitchFamily="18" charset="0"/>
                <a:cs typeface="Times New Roman" panose="02020603050405020304" pitchFamily="18" charset="0"/>
              </a:rPr>
              <a:t>, that such a quality does exist.</a:t>
            </a:r>
            <a:endParaRPr lang="en-US"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645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022"/>
            <a:ext cx="6995120" cy="798557"/>
          </a:xfrm>
        </p:spPr>
        <p:txBody>
          <a:bodyPr>
            <a:noAutofit/>
          </a:bodyPr>
          <a:lstStyle/>
          <a:p>
            <a:r>
              <a:rPr lang="en-US" sz="3600" dirty="0" smtClean="0">
                <a:effectLst>
                  <a:outerShdw blurRad="38100" dist="38100" dir="2700000" algn="tl">
                    <a:srgbClr val="000000">
                      <a:alpha val="43137"/>
                    </a:srgbClr>
                  </a:outerShdw>
                </a:effectLst>
                <a:latin typeface="Berlin Sans FB" panose="020E0602020502020306" pitchFamily="34" charset="0"/>
              </a:rPr>
              <a:t>Nietzsche on Knowledge </a:t>
            </a:r>
            <a:br>
              <a:rPr lang="en-US" sz="3600" dirty="0" smtClean="0">
                <a:effectLst>
                  <a:outerShdw blurRad="38100" dist="38100" dir="2700000" algn="tl">
                    <a:srgbClr val="000000">
                      <a:alpha val="43137"/>
                    </a:srgbClr>
                  </a:outerShdw>
                </a:effectLst>
                <a:latin typeface="Berlin Sans FB" panose="020E0602020502020306" pitchFamily="34" charset="0"/>
              </a:rPr>
            </a:br>
            <a:r>
              <a:rPr lang="en-US" sz="3600" dirty="0" smtClean="0">
                <a:effectLst>
                  <a:outerShdw blurRad="38100" dist="38100" dir="2700000" algn="tl">
                    <a:srgbClr val="000000">
                      <a:alpha val="43137"/>
                    </a:srgbClr>
                  </a:outerShdw>
                </a:effectLst>
                <a:latin typeface="Berlin Sans FB" panose="020E0602020502020306" pitchFamily="34" charset="0"/>
              </a:rPr>
              <a:t>as Arrogance, </a:t>
            </a:r>
            <a:r>
              <a:rPr lang="en-US" sz="3600" dirty="0" err="1" smtClean="0">
                <a:effectLst>
                  <a:outerShdw blurRad="38100" dist="38100" dir="2700000" algn="tl">
                    <a:srgbClr val="000000">
                      <a:alpha val="43137"/>
                    </a:srgbClr>
                  </a:outerShdw>
                </a:effectLst>
                <a:latin typeface="Berlin Sans FB" panose="020E0602020502020306" pitchFamily="34" charset="0"/>
              </a:rPr>
              <a:t>Amalek</a:t>
            </a:r>
            <a:endParaRPr lang="en-US" sz="3600" dirty="0">
              <a:effectLst>
                <a:outerShdw blurRad="38100" dist="38100" dir="2700000" algn="tl">
                  <a:srgbClr val="000000">
                    <a:alpha val="43137"/>
                  </a:srgbClr>
                </a:outerShdw>
              </a:effectLst>
              <a:latin typeface="Berlin Sans FB" panose="020E0602020502020306" pitchFamily="34" charset="0"/>
            </a:endParaRPr>
          </a:p>
        </p:txBody>
      </p:sp>
      <p:sp>
        <p:nvSpPr>
          <p:cNvPr id="3" name="Content Placeholder 2"/>
          <p:cNvSpPr>
            <a:spLocks noGrp="1"/>
          </p:cNvSpPr>
          <p:nvPr>
            <p:ph idx="1"/>
          </p:nvPr>
        </p:nvSpPr>
        <p:spPr>
          <a:xfrm>
            <a:off x="-13647" y="908720"/>
            <a:ext cx="9157647" cy="5949280"/>
          </a:xfrm>
        </p:spPr>
        <p:txBody>
          <a:bodyPr>
            <a:noAutofit/>
          </a:bodyPr>
          <a:lstStyle/>
          <a:p>
            <a:pPr marL="0" indent="0">
              <a:spcBef>
                <a:spcPts val="0"/>
              </a:spcBef>
              <a:buNone/>
            </a:pPr>
            <a:endParaRPr lang="he-IL" sz="2200" b="1" dirty="0" smtClean="0">
              <a:latin typeface="Browallia New" panose="020B0604020202020204" pitchFamily="34" charset="-34"/>
              <a:cs typeface="Browallia New" panose="020B0604020202020204" pitchFamily="34" charset="-34"/>
            </a:endParaRPr>
          </a:p>
          <a:p>
            <a:pPr marL="0" indent="0">
              <a:spcBef>
                <a:spcPts val="0"/>
              </a:spcBef>
              <a:buNone/>
            </a:pPr>
            <a:endParaRPr lang="en-GB" sz="2400" b="1" dirty="0" smtClean="0">
              <a:latin typeface="Browallia New" panose="020B0604020202020204" pitchFamily="34" charset="-34"/>
              <a:cs typeface="Browallia New" panose="020B0604020202020204" pitchFamily="34" charset="-34"/>
            </a:endParaRPr>
          </a:p>
          <a:p>
            <a:pPr marL="0" indent="0">
              <a:spcBef>
                <a:spcPts val="0"/>
              </a:spcBef>
              <a:buNone/>
            </a:pPr>
            <a:r>
              <a:rPr lang="en-GB" sz="2400" b="1" dirty="0" smtClean="0">
                <a:latin typeface="Browallia New" panose="020B0604020202020204" pitchFamily="34" charset="-34"/>
                <a:cs typeface="Browallia New" panose="020B0604020202020204" pitchFamily="34" charset="-34"/>
              </a:rPr>
              <a:t>“On Truth and Lies”, Nietzsche</a:t>
            </a:r>
          </a:p>
          <a:p>
            <a:pPr marL="0" indent="0">
              <a:spcBef>
                <a:spcPts val="0"/>
              </a:spcBef>
              <a:buNone/>
            </a:pPr>
            <a:r>
              <a:rPr lang="en-GB" sz="2400" dirty="0" smtClean="0">
                <a:latin typeface="Browallia New" panose="020B0604020202020204" pitchFamily="34" charset="-34"/>
                <a:cs typeface="Browallia New" panose="020B0604020202020204" pitchFamily="34" charset="-34"/>
              </a:rPr>
              <a:t>Once </a:t>
            </a:r>
            <a:r>
              <a:rPr lang="en-GB" sz="2400" dirty="0">
                <a:latin typeface="Browallia New" panose="020B0604020202020204" pitchFamily="34" charset="-34"/>
                <a:cs typeface="Browallia New" panose="020B0604020202020204" pitchFamily="34" charset="-34"/>
              </a:rPr>
              <a:t>upon a time, in some out of the way corner of that universe </a:t>
            </a:r>
            <a:endParaRPr lang="en-GB" sz="2400" dirty="0" smtClean="0">
              <a:latin typeface="Browallia New" panose="020B0604020202020204" pitchFamily="34" charset="-34"/>
              <a:cs typeface="Browallia New" panose="020B0604020202020204" pitchFamily="34" charset="-34"/>
            </a:endParaRPr>
          </a:p>
          <a:p>
            <a:pPr marL="0" indent="0">
              <a:spcBef>
                <a:spcPts val="0"/>
              </a:spcBef>
              <a:buNone/>
            </a:pPr>
            <a:r>
              <a:rPr lang="en-GB" sz="2400" dirty="0" smtClean="0">
                <a:latin typeface="Browallia New" panose="020B0604020202020204" pitchFamily="34" charset="-34"/>
                <a:cs typeface="Browallia New" panose="020B0604020202020204" pitchFamily="34" charset="-34"/>
              </a:rPr>
              <a:t>Which is </a:t>
            </a:r>
            <a:r>
              <a:rPr lang="en-GB" sz="2400" dirty="0">
                <a:latin typeface="Browallia New" panose="020B0604020202020204" pitchFamily="34" charset="-34"/>
                <a:cs typeface="Browallia New" panose="020B0604020202020204" pitchFamily="34" charset="-34"/>
              </a:rPr>
              <a:t>dispersed into numberless twinkling solar systems, there </a:t>
            </a:r>
            <a:r>
              <a:rPr lang="en-GB" sz="2400" dirty="0" smtClean="0">
                <a:latin typeface="Browallia New" panose="020B0604020202020204" pitchFamily="34" charset="-34"/>
                <a:cs typeface="Browallia New" panose="020B0604020202020204" pitchFamily="34" charset="-34"/>
              </a:rPr>
              <a:t>was</a:t>
            </a:r>
          </a:p>
          <a:p>
            <a:pPr marL="0" indent="0">
              <a:spcBef>
                <a:spcPts val="0"/>
              </a:spcBef>
              <a:buNone/>
            </a:pPr>
            <a:r>
              <a:rPr lang="en-GB" sz="2400" dirty="0" smtClean="0">
                <a:latin typeface="Browallia New" panose="020B0604020202020204" pitchFamily="34" charset="-34"/>
                <a:cs typeface="Browallia New" panose="020B0604020202020204" pitchFamily="34" charset="-34"/>
              </a:rPr>
              <a:t>a </a:t>
            </a:r>
            <a:r>
              <a:rPr lang="en-GB" sz="2400" dirty="0">
                <a:latin typeface="Browallia New" panose="020B0604020202020204" pitchFamily="34" charset="-34"/>
                <a:cs typeface="Browallia New" panose="020B0604020202020204" pitchFamily="34" charset="-34"/>
              </a:rPr>
              <a:t>star upon </a:t>
            </a:r>
            <a:r>
              <a:rPr lang="en-GB" sz="2400" dirty="0" smtClean="0">
                <a:latin typeface="Browallia New" panose="020B0604020202020204" pitchFamily="34" charset="-34"/>
                <a:cs typeface="Browallia New" panose="020B0604020202020204" pitchFamily="34" charset="-34"/>
              </a:rPr>
              <a:t>which clever </a:t>
            </a:r>
            <a:r>
              <a:rPr lang="en-GB" sz="2400" dirty="0">
                <a:latin typeface="Browallia New" panose="020B0604020202020204" pitchFamily="34" charset="-34"/>
                <a:cs typeface="Browallia New" panose="020B0604020202020204" pitchFamily="34" charset="-34"/>
              </a:rPr>
              <a:t>beasts invented knowing. </a:t>
            </a:r>
            <a:endParaRPr lang="en-GB" sz="2400" dirty="0" smtClean="0">
              <a:latin typeface="Browallia New" panose="020B0604020202020204" pitchFamily="34" charset="-34"/>
              <a:cs typeface="Browallia New" panose="020B0604020202020204" pitchFamily="34" charset="-34"/>
            </a:endParaRPr>
          </a:p>
          <a:p>
            <a:pPr marL="0" indent="0">
              <a:spcBef>
                <a:spcPts val="0"/>
              </a:spcBef>
              <a:buNone/>
            </a:pPr>
            <a:r>
              <a:rPr lang="en-GB" sz="2400" dirty="0" smtClean="0">
                <a:latin typeface="Browallia New" panose="020B0604020202020204" pitchFamily="34" charset="-34"/>
                <a:cs typeface="Browallia New" panose="020B0604020202020204" pitchFamily="34" charset="-34"/>
              </a:rPr>
              <a:t>That </a:t>
            </a:r>
            <a:r>
              <a:rPr lang="en-GB" sz="2400" dirty="0">
                <a:latin typeface="Browallia New" panose="020B0604020202020204" pitchFamily="34" charset="-34"/>
                <a:cs typeface="Browallia New" panose="020B0604020202020204" pitchFamily="34" charset="-34"/>
              </a:rPr>
              <a:t>was the most </a:t>
            </a:r>
            <a:r>
              <a:rPr lang="en-GB" sz="2400" b="1" u="sng" dirty="0">
                <a:latin typeface="Browallia New" panose="020B0604020202020204" pitchFamily="34" charset="-34"/>
                <a:cs typeface="Browallia New" panose="020B0604020202020204" pitchFamily="34" charset="-34"/>
              </a:rPr>
              <a:t>arrogant</a:t>
            </a:r>
            <a:r>
              <a:rPr lang="en-GB" sz="2400" dirty="0">
                <a:latin typeface="Browallia New" panose="020B0604020202020204" pitchFamily="34" charset="-34"/>
                <a:cs typeface="Browallia New" panose="020B0604020202020204" pitchFamily="34" charset="-34"/>
              </a:rPr>
              <a:t> and </a:t>
            </a:r>
            <a:r>
              <a:rPr lang="en-GB" sz="2400" dirty="0" smtClean="0">
                <a:latin typeface="Browallia New" panose="020B0604020202020204" pitchFamily="34" charset="-34"/>
                <a:cs typeface="Browallia New" panose="020B0604020202020204" pitchFamily="34" charset="-34"/>
              </a:rPr>
              <a:t>mendacious </a:t>
            </a:r>
            <a:r>
              <a:rPr lang="en-GB" sz="2400" dirty="0">
                <a:latin typeface="Browallia New" panose="020B0604020202020204" pitchFamily="34" charset="-34"/>
                <a:cs typeface="Browallia New" panose="020B0604020202020204" pitchFamily="34" charset="-34"/>
              </a:rPr>
              <a:t>minute of "world </a:t>
            </a:r>
            <a:r>
              <a:rPr lang="en-GB" sz="2400" dirty="0" smtClean="0">
                <a:latin typeface="Browallia New" panose="020B0604020202020204" pitchFamily="34" charset="-34"/>
                <a:cs typeface="Browallia New" panose="020B0604020202020204" pitchFamily="34" charset="-34"/>
              </a:rPr>
              <a:t>history.“ </a:t>
            </a:r>
          </a:p>
          <a:p>
            <a:pPr marL="0" indent="0">
              <a:spcBef>
                <a:spcPts val="0"/>
              </a:spcBef>
              <a:buNone/>
            </a:pPr>
            <a:r>
              <a:rPr lang="en-US" sz="2400" dirty="0" smtClean="0">
                <a:latin typeface="Browallia New" panose="020B0604020202020204" pitchFamily="34" charset="-34"/>
                <a:cs typeface="Browallia New" panose="020B0604020202020204" pitchFamily="34" charset="-34"/>
              </a:rPr>
              <a:t>One </a:t>
            </a:r>
            <a:r>
              <a:rPr lang="en-US" sz="2400" dirty="0">
                <a:latin typeface="Browallia New" panose="020B0604020202020204" pitchFamily="34" charset="-34"/>
                <a:cs typeface="Browallia New" panose="020B0604020202020204" pitchFamily="34" charset="-34"/>
              </a:rPr>
              <a:t>might invent such a fable, and yet he still would not have adequately illustrated how miserable, how shadowy and transient, how aimless and arbitrary the human intellect looks within </a:t>
            </a:r>
            <a:r>
              <a:rPr lang="en-US" sz="2400" dirty="0" smtClean="0">
                <a:latin typeface="Browallia New" panose="020B0604020202020204" pitchFamily="34" charset="-34"/>
                <a:cs typeface="Browallia New" panose="020B0604020202020204" pitchFamily="34" charset="-34"/>
              </a:rPr>
              <a:t>nature…. </a:t>
            </a:r>
            <a:r>
              <a:rPr lang="en-US" sz="2400" u="sng" dirty="0" smtClean="0">
                <a:latin typeface="Browallia New" panose="020B0604020202020204" pitchFamily="34" charset="-34"/>
                <a:cs typeface="Browallia New" panose="020B0604020202020204" pitchFamily="34" charset="-34"/>
              </a:rPr>
              <a:t>It </a:t>
            </a:r>
            <a:r>
              <a:rPr lang="en-US" sz="2400" u="sng" dirty="0">
                <a:latin typeface="Browallia New" panose="020B0604020202020204" pitchFamily="34" charset="-34"/>
                <a:cs typeface="Browallia New" panose="020B0604020202020204" pitchFamily="34" charset="-34"/>
              </a:rPr>
              <a:t>is human, and only its possessor and begetter takes it so solemnly-as though the world's axis turned within </a:t>
            </a:r>
            <a:r>
              <a:rPr lang="en-US" sz="2400" u="sng" dirty="0" smtClean="0">
                <a:latin typeface="Browallia New" panose="020B0604020202020204" pitchFamily="34" charset="-34"/>
                <a:cs typeface="Browallia New" panose="020B0604020202020204" pitchFamily="34" charset="-34"/>
              </a:rPr>
              <a:t>it…</a:t>
            </a:r>
            <a:r>
              <a:rPr lang="en-US" sz="2400" dirty="0" smtClean="0">
                <a:latin typeface="Browallia New" panose="020B0604020202020204" pitchFamily="34" charset="-34"/>
                <a:cs typeface="Browallia New" panose="020B0604020202020204" pitchFamily="34" charset="-34"/>
              </a:rPr>
              <a:t> </a:t>
            </a:r>
            <a:r>
              <a:rPr lang="en-US" sz="2400" b="1" dirty="0" smtClean="0">
                <a:latin typeface="Browallia New" panose="020B0604020202020204" pitchFamily="34" charset="-34"/>
                <a:cs typeface="Browallia New" panose="020B0604020202020204" pitchFamily="34" charset="-34"/>
              </a:rPr>
              <a:t>There </a:t>
            </a:r>
            <a:r>
              <a:rPr lang="en-US" sz="2400" b="1" dirty="0">
                <a:latin typeface="Browallia New" panose="020B0604020202020204" pitchFamily="34" charset="-34"/>
                <a:cs typeface="Browallia New" panose="020B0604020202020204" pitchFamily="34" charset="-34"/>
              </a:rPr>
              <a:t>is nothing so reprehensible and unimportant in nature that it would not immediately swell up like a balloon at the slightest puff of this power of knowing. And just as every porter wants to have an admirer, so even the proudest of men, the philosopher, supposes that he sees on all sides the eyes of the universe telescopically focused upon his action and thought.</a:t>
            </a:r>
          </a:p>
        </p:txBody>
      </p:sp>
      <p:sp>
        <p:nvSpPr>
          <p:cNvPr id="5" name="TextBox 4"/>
          <p:cNvSpPr txBox="1"/>
          <p:nvPr/>
        </p:nvSpPr>
        <p:spPr>
          <a:xfrm>
            <a:off x="6372200" y="910579"/>
            <a:ext cx="2671834" cy="2092881"/>
          </a:xfrm>
          <a:prstGeom prst="rect">
            <a:avLst/>
          </a:prstGeom>
          <a:noFill/>
        </p:spPr>
        <p:txBody>
          <a:bodyPr wrap="square" rtlCol="0">
            <a:spAutoFit/>
          </a:bodyPr>
          <a:lstStyle/>
          <a:p>
            <a:pPr algn="r" rtl="1"/>
            <a:r>
              <a:rPr lang="he-IL" b="1" u="sng" dirty="0">
                <a:latin typeface="Browallia New" panose="020B0604020202020204" pitchFamily="34" charset="-34"/>
                <a:cs typeface="Browallia New" panose="020B0604020202020204" pitchFamily="34" charset="-34"/>
              </a:rPr>
              <a:t>מגילה אסתר, פרק ו' פסוק ו'</a:t>
            </a:r>
          </a:p>
          <a:p>
            <a:pPr algn="r" rtl="1"/>
            <a:r>
              <a:rPr lang="he-IL" sz="2800" dirty="0" smtClean="0">
                <a:latin typeface="Browallia New" panose="020B0604020202020204" pitchFamily="34" charset="-34"/>
                <a:cs typeface="Browallia New" panose="020B0604020202020204" pitchFamily="34" charset="-34"/>
              </a:rPr>
              <a:t>....וַיֹּאמֶר </a:t>
            </a:r>
            <a:r>
              <a:rPr lang="he-IL" sz="2800" dirty="0">
                <a:latin typeface="Browallia New" panose="020B0604020202020204" pitchFamily="34" charset="-34"/>
                <a:cs typeface="Browallia New" panose="020B0604020202020204" pitchFamily="34" charset="-34"/>
              </a:rPr>
              <a:t>הָמָן </a:t>
            </a:r>
            <a:endParaRPr lang="en-US" sz="2800" dirty="0" smtClean="0">
              <a:latin typeface="Browallia New" panose="020B0604020202020204" pitchFamily="34" charset="-34"/>
              <a:cs typeface="Browallia New" panose="020B0604020202020204" pitchFamily="34" charset="-34"/>
            </a:endParaRPr>
          </a:p>
          <a:p>
            <a:pPr algn="r" rtl="1"/>
            <a:r>
              <a:rPr lang="he-IL" sz="2800" dirty="0" smtClean="0">
                <a:latin typeface="Browallia New" panose="020B0604020202020204" pitchFamily="34" charset="-34"/>
                <a:cs typeface="Browallia New" panose="020B0604020202020204" pitchFamily="34" charset="-34"/>
              </a:rPr>
              <a:t>בְּלִבּוֹ </a:t>
            </a:r>
            <a:r>
              <a:rPr lang="he-IL" sz="2800" dirty="0">
                <a:latin typeface="Browallia New" panose="020B0604020202020204" pitchFamily="34" charset="-34"/>
                <a:cs typeface="Browallia New" panose="020B0604020202020204" pitchFamily="34" charset="-34"/>
              </a:rPr>
              <a:t>לְמִי יַחְפֹּץ הַמֶּלֶךְ לַעֲשׂוֹת יְקָר </a:t>
            </a:r>
            <a:endParaRPr lang="en-US" sz="2800" dirty="0" smtClean="0">
              <a:latin typeface="Browallia New" panose="020B0604020202020204" pitchFamily="34" charset="-34"/>
              <a:cs typeface="Browallia New" panose="020B0604020202020204" pitchFamily="34" charset="-34"/>
            </a:endParaRPr>
          </a:p>
          <a:p>
            <a:pPr algn="r" rtl="1"/>
            <a:r>
              <a:rPr lang="he-IL" sz="2800" dirty="0" smtClean="0">
                <a:latin typeface="Browallia New" panose="020B0604020202020204" pitchFamily="34" charset="-34"/>
                <a:cs typeface="Browallia New" panose="020B0604020202020204" pitchFamily="34" charset="-34"/>
              </a:rPr>
              <a:t>יוֹתֵר </a:t>
            </a:r>
            <a:r>
              <a:rPr lang="he-IL" sz="2800" dirty="0">
                <a:latin typeface="Browallia New" panose="020B0604020202020204" pitchFamily="34" charset="-34"/>
                <a:cs typeface="Browallia New" panose="020B0604020202020204" pitchFamily="34" charset="-34"/>
              </a:rPr>
              <a:t>מִמֶּנִּי</a:t>
            </a:r>
            <a:r>
              <a:rPr lang="he-IL" sz="2800" dirty="0" smtClean="0">
                <a:latin typeface="Browallia New" panose="020B0604020202020204" pitchFamily="34" charset="-34"/>
                <a:cs typeface="Browallia New" panose="020B0604020202020204" pitchFamily="34" charset="-34"/>
              </a:rPr>
              <a:t>:</a:t>
            </a:r>
            <a:endParaRPr lang="en-GB" sz="2800" dirty="0">
              <a:latin typeface="Browallia New" panose="020B0604020202020204" pitchFamily="34" charset="-34"/>
              <a:cs typeface="Browallia New" panose="020B0604020202020204" pitchFamily="34" charset="-34"/>
            </a:endParaRPr>
          </a:p>
        </p:txBody>
      </p:sp>
    </p:spTree>
    <p:extLst>
      <p:ext uri="{BB962C8B-B14F-4D97-AF65-F5344CB8AC3E}">
        <p14:creationId xmlns:p14="http://schemas.microsoft.com/office/powerpoint/2010/main" val="405505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2" end="2"/>
                                            </p:txEl>
                                          </p:spTgt>
                                        </p:tgtEl>
                                        <p:attrNameLst>
                                          <p:attrName>ppt_w</p:attrName>
                                        </p:attrNameLst>
                                      </p:cBhvr>
                                    </p:anim>
                                    <p:anim by="(#ppt_w*0.50)" calcmode="lin" valueType="num">
                                      <p:cBhvr>
                                        <p:cTn id="13" dur="500" decel="50000" autoRev="1" fill="hold">
                                          <p:stCondLst>
                                            <p:cond delay="0"/>
                                          </p:stCondLst>
                                        </p:cTn>
                                        <p:tgtEl>
                                          <p:spTgt spid="3">
                                            <p:txEl>
                                              <p:pRg st="2" end="2"/>
                                            </p:txEl>
                                          </p:spTgt>
                                        </p:tgtEl>
                                        <p:attrNameLst>
                                          <p:attrName>ppt_x</p:attrName>
                                        </p:attrNameLst>
                                      </p:cBhvr>
                                    </p:anim>
                                    <p:anim from="(-#ppt_h/2)" to="(#ppt_y)" calcmode="lin" valueType="num">
                                      <p:cBhvr>
                                        <p:cTn id="14" dur="1000" fill="hold">
                                          <p:stCondLst>
                                            <p:cond delay="0"/>
                                          </p:stCondLst>
                                        </p:cTn>
                                        <p:tgtEl>
                                          <p:spTgt spid="3">
                                            <p:txEl>
                                              <p:pRg st="2" end="2"/>
                                            </p:txEl>
                                          </p:spTgt>
                                        </p:tgtEl>
                                        <p:attrNameLst>
                                          <p:attrName>ppt_y</p:attrName>
                                        </p:attrNameLst>
                                      </p:cBhvr>
                                    </p:anim>
                                    <p:animRot by="21600000">
                                      <p:cBhvr>
                                        <p:cTn id="15" dur="1000" fill="hold">
                                          <p:stCondLst>
                                            <p:cond delay="0"/>
                                          </p:stCondLst>
                                        </p:cTn>
                                        <p:tgtEl>
                                          <p:spTgt spid="3">
                                            <p:txEl>
                                              <p:pRg st="2" end="2"/>
                                            </p:txEl>
                                          </p:spTgt>
                                        </p:tgtEl>
                                        <p:attrNameLst>
                                          <p:attrName>r</p:attrName>
                                        </p:attrNameLst>
                                      </p:cBhvr>
                                    </p:animRot>
                                  </p:childTnLst>
                                </p:cTn>
                              </p:par>
                              <p:par>
                                <p:cTn id="16" presetID="56" presetClass="entr" presetSubtype="0" fill="hold" nodeType="withEffect">
                                  <p:stCondLst>
                                    <p:cond delay="0"/>
                                  </p:stCondLst>
                                  <p:iterate type="lt">
                                    <p:tmPct val="10000"/>
                                  </p:iterate>
                                  <p:childTnLst>
                                    <p:set>
                                      <p:cBhvr>
                                        <p:cTn id="17" dur="1" fill="hold">
                                          <p:stCondLst>
                                            <p:cond delay="0"/>
                                          </p:stCondLst>
                                        </p:cTn>
                                        <p:tgtEl>
                                          <p:spTgt spid="3">
                                            <p:txEl>
                                              <p:pRg st="3" end="3"/>
                                            </p:txEl>
                                          </p:spTgt>
                                        </p:tgtEl>
                                        <p:attrNameLst>
                                          <p:attrName>style.visibility</p:attrName>
                                        </p:attrNameLst>
                                      </p:cBhvr>
                                      <p:to>
                                        <p:strVal val="visible"/>
                                      </p:to>
                                    </p:set>
                                    <p:anim by="(-#ppt_w*2)" calcmode="lin" valueType="num">
                                      <p:cBhvr rctx="PPT">
                                        <p:cTn id="18" dur="500" autoRev="1" fill="hold">
                                          <p:stCondLst>
                                            <p:cond delay="0"/>
                                          </p:stCondLst>
                                        </p:cTn>
                                        <p:tgtEl>
                                          <p:spTgt spid="3">
                                            <p:txEl>
                                              <p:pRg st="3" end="3"/>
                                            </p:txEl>
                                          </p:spTgt>
                                        </p:tgtEl>
                                        <p:attrNameLst>
                                          <p:attrName>ppt_w</p:attrName>
                                        </p:attrNameLst>
                                      </p:cBhvr>
                                    </p:anim>
                                    <p:anim by="(#ppt_w*0.50)" calcmode="lin" valueType="num">
                                      <p:cBhvr>
                                        <p:cTn id="19" dur="500" decel="50000" autoRev="1" fill="hold">
                                          <p:stCondLst>
                                            <p:cond delay="0"/>
                                          </p:stCondLst>
                                        </p:cTn>
                                        <p:tgtEl>
                                          <p:spTgt spid="3">
                                            <p:txEl>
                                              <p:pRg st="3" end="3"/>
                                            </p:txEl>
                                          </p:spTgt>
                                        </p:tgtEl>
                                        <p:attrNameLst>
                                          <p:attrName>ppt_x</p:attrName>
                                        </p:attrNameLst>
                                      </p:cBhvr>
                                    </p:anim>
                                    <p:anim from="(-#ppt_h/2)" to="(#ppt_y)" calcmode="lin" valueType="num">
                                      <p:cBhvr>
                                        <p:cTn id="20" dur="1000" fill="hold">
                                          <p:stCondLst>
                                            <p:cond delay="0"/>
                                          </p:stCondLst>
                                        </p:cTn>
                                        <p:tgtEl>
                                          <p:spTgt spid="3">
                                            <p:txEl>
                                              <p:pRg st="3" end="3"/>
                                            </p:txEl>
                                          </p:spTgt>
                                        </p:tgtEl>
                                        <p:attrNameLst>
                                          <p:attrName>ppt_y</p:attrName>
                                        </p:attrNameLst>
                                      </p:cBhvr>
                                    </p:anim>
                                    <p:animRot by="21600000">
                                      <p:cBhvr>
                                        <p:cTn id="21" dur="1000" fill="hold">
                                          <p:stCondLst>
                                            <p:cond delay="0"/>
                                          </p:stCondLst>
                                        </p:cTn>
                                        <p:tgtEl>
                                          <p:spTgt spid="3">
                                            <p:txEl>
                                              <p:pRg st="3" end="3"/>
                                            </p:txEl>
                                          </p:spTgt>
                                        </p:tgtEl>
                                        <p:attrNameLst>
                                          <p:attrName>r</p:attrName>
                                        </p:attrNameLst>
                                      </p:cBhvr>
                                    </p:animRot>
                                  </p:childTnLst>
                                </p:cTn>
                              </p:par>
                              <p:par>
                                <p:cTn id="22" presetID="56" presetClass="entr" presetSubtype="0" fill="hold" nodeType="withEffect">
                                  <p:stCondLst>
                                    <p:cond delay="0"/>
                                  </p:stCondLst>
                                  <p:iterate type="lt">
                                    <p:tmPct val="10000"/>
                                  </p:iterate>
                                  <p:childTnLst>
                                    <p:set>
                                      <p:cBhvr>
                                        <p:cTn id="23" dur="1" fill="hold">
                                          <p:stCondLst>
                                            <p:cond delay="0"/>
                                          </p:stCondLst>
                                        </p:cTn>
                                        <p:tgtEl>
                                          <p:spTgt spid="3">
                                            <p:txEl>
                                              <p:pRg st="4" end="4"/>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4" end="4"/>
                                            </p:txEl>
                                          </p:spTgt>
                                        </p:tgtEl>
                                        <p:attrNameLst>
                                          <p:attrName>ppt_w</p:attrName>
                                        </p:attrNameLst>
                                      </p:cBhvr>
                                    </p:anim>
                                    <p:anim by="(#ppt_w*0.50)" calcmode="lin" valueType="num">
                                      <p:cBhvr>
                                        <p:cTn id="25" dur="500" decel="50000" autoRev="1" fill="hold">
                                          <p:stCondLst>
                                            <p:cond delay="0"/>
                                          </p:stCondLst>
                                        </p:cTn>
                                        <p:tgtEl>
                                          <p:spTgt spid="3">
                                            <p:txEl>
                                              <p:pRg st="4" end="4"/>
                                            </p:txEl>
                                          </p:spTgt>
                                        </p:tgtEl>
                                        <p:attrNameLst>
                                          <p:attrName>ppt_x</p:attrName>
                                        </p:attrNameLst>
                                      </p:cBhvr>
                                    </p:anim>
                                    <p:anim from="(-#ppt_h/2)" to="(#ppt_y)" calcmode="lin" valueType="num">
                                      <p:cBhvr>
                                        <p:cTn id="26" dur="1000" fill="hold">
                                          <p:stCondLst>
                                            <p:cond delay="0"/>
                                          </p:stCondLst>
                                        </p:cTn>
                                        <p:tgtEl>
                                          <p:spTgt spid="3">
                                            <p:txEl>
                                              <p:pRg st="4" end="4"/>
                                            </p:txEl>
                                          </p:spTgt>
                                        </p:tgtEl>
                                        <p:attrNameLst>
                                          <p:attrName>ppt_y</p:attrName>
                                        </p:attrNameLst>
                                      </p:cBhvr>
                                    </p:anim>
                                    <p:animRot by="21600000">
                                      <p:cBhvr>
                                        <p:cTn id="27" dur="1000" fill="hold">
                                          <p:stCondLst>
                                            <p:cond delay="0"/>
                                          </p:stCondLst>
                                        </p:cTn>
                                        <p:tgtEl>
                                          <p:spTgt spid="3">
                                            <p:txEl>
                                              <p:pRg st="4" end="4"/>
                                            </p:txEl>
                                          </p:spTgt>
                                        </p:tgtEl>
                                        <p:attrNameLst>
                                          <p:attrName>r</p:attrName>
                                        </p:attrNameLst>
                                      </p:cBhvr>
                                    </p:animRot>
                                  </p:childTnLst>
                                </p:cTn>
                              </p:par>
                              <p:par>
                                <p:cTn id="28" presetID="56" presetClass="entr" presetSubtype="0" fill="hold" nodeType="withEffect">
                                  <p:stCondLst>
                                    <p:cond delay="0"/>
                                  </p:stCondLst>
                                  <p:iterate type="lt">
                                    <p:tmPct val="10000"/>
                                  </p:iterate>
                                  <p:childTnLst>
                                    <p:set>
                                      <p:cBhvr>
                                        <p:cTn id="29" dur="1" fill="hold">
                                          <p:stCondLst>
                                            <p:cond delay="0"/>
                                          </p:stCondLst>
                                        </p:cTn>
                                        <p:tgtEl>
                                          <p:spTgt spid="3">
                                            <p:txEl>
                                              <p:pRg st="5" end="5"/>
                                            </p:txEl>
                                          </p:spTgt>
                                        </p:tgtEl>
                                        <p:attrNameLst>
                                          <p:attrName>style.visibility</p:attrName>
                                        </p:attrNameLst>
                                      </p:cBhvr>
                                      <p:to>
                                        <p:strVal val="visible"/>
                                      </p:to>
                                    </p:set>
                                    <p:anim by="(-#ppt_w*2)" calcmode="lin" valueType="num">
                                      <p:cBhvr rctx="PPT">
                                        <p:cTn id="30" dur="500" autoRev="1" fill="hold">
                                          <p:stCondLst>
                                            <p:cond delay="0"/>
                                          </p:stCondLst>
                                        </p:cTn>
                                        <p:tgtEl>
                                          <p:spTgt spid="3">
                                            <p:txEl>
                                              <p:pRg st="5" end="5"/>
                                            </p:txEl>
                                          </p:spTgt>
                                        </p:tgtEl>
                                        <p:attrNameLst>
                                          <p:attrName>ppt_w</p:attrName>
                                        </p:attrNameLst>
                                      </p:cBhvr>
                                    </p:anim>
                                    <p:anim by="(#ppt_w*0.50)" calcmode="lin" valueType="num">
                                      <p:cBhvr>
                                        <p:cTn id="31" dur="500" decel="50000" autoRev="1" fill="hold">
                                          <p:stCondLst>
                                            <p:cond delay="0"/>
                                          </p:stCondLst>
                                        </p:cTn>
                                        <p:tgtEl>
                                          <p:spTgt spid="3">
                                            <p:txEl>
                                              <p:pRg st="5" end="5"/>
                                            </p:txEl>
                                          </p:spTgt>
                                        </p:tgtEl>
                                        <p:attrNameLst>
                                          <p:attrName>ppt_x</p:attrName>
                                        </p:attrNameLst>
                                      </p:cBhvr>
                                    </p:anim>
                                    <p:anim from="(-#ppt_h/2)" to="(#ppt_y)" calcmode="lin" valueType="num">
                                      <p:cBhvr>
                                        <p:cTn id="32" dur="1000" fill="hold">
                                          <p:stCondLst>
                                            <p:cond delay="0"/>
                                          </p:stCondLst>
                                        </p:cTn>
                                        <p:tgtEl>
                                          <p:spTgt spid="3">
                                            <p:txEl>
                                              <p:pRg st="5" end="5"/>
                                            </p:txEl>
                                          </p:spTgt>
                                        </p:tgtEl>
                                        <p:attrNameLst>
                                          <p:attrName>ppt_y</p:attrName>
                                        </p:attrNameLst>
                                      </p:cBhvr>
                                    </p:anim>
                                    <p:animRot by="21600000">
                                      <p:cBhvr>
                                        <p:cTn id="33" dur="1000" fill="hold">
                                          <p:stCondLst>
                                            <p:cond delay="0"/>
                                          </p:stCondLst>
                                        </p:cTn>
                                        <p:tgtEl>
                                          <p:spTgt spid="3">
                                            <p:txEl>
                                              <p:pRg st="5" end="5"/>
                                            </p:txEl>
                                          </p:spTgt>
                                        </p:tgtEl>
                                        <p:attrNameLst>
                                          <p:attrName>r</p:attrName>
                                        </p:attrNameLst>
                                      </p:cBhvr>
                                    </p:animRot>
                                  </p:childTnLst>
                                </p:cTn>
                              </p:par>
                              <p:par>
                                <p:cTn id="34" presetID="56" presetClass="entr" presetSubtype="0" fill="hold" nodeType="withEffect">
                                  <p:stCondLst>
                                    <p:cond delay="0"/>
                                  </p:stCondLst>
                                  <p:iterate type="lt">
                                    <p:tmPct val="10000"/>
                                  </p:iterate>
                                  <p:childTnLst>
                                    <p:set>
                                      <p:cBhvr>
                                        <p:cTn id="35" dur="1" fill="hold">
                                          <p:stCondLst>
                                            <p:cond delay="0"/>
                                          </p:stCondLst>
                                        </p:cTn>
                                        <p:tgtEl>
                                          <p:spTgt spid="3">
                                            <p:txEl>
                                              <p:pRg st="6" end="6"/>
                                            </p:txEl>
                                          </p:spTgt>
                                        </p:tgtEl>
                                        <p:attrNameLst>
                                          <p:attrName>style.visibility</p:attrName>
                                        </p:attrNameLst>
                                      </p:cBhvr>
                                      <p:to>
                                        <p:strVal val="visible"/>
                                      </p:to>
                                    </p:set>
                                    <p:anim by="(-#ppt_w*2)" calcmode="lin" valueType="num">
                                      <p:cBhvr rctx="PPT">
                                        <p:cTn id="36" dur="500" autoRev="1" fill="hold">
                                          <p:stCondLst>
                                            <p:cond delay="0"/>
                                          </p:stCondLst>
                                        </p:cTn>
                                        <p:tgtEl>
                                          <p:spTgt spid="3">
                                            <p:txEl>
                                              <p:pRg st="6" end="6"/>
                                            </p:txEl>
                                          </p:spTgt>
                                        </p:tgtEl>
                                        <p:attrNameLst>
                                          <p:attrName>ppt_w</p:attrName>
                                        </p:attrNameLst>
                                      </p:cBhvr>
                                    </p:anim>
                                    <p:anim by="(#ppt_w*0.50)" calcmode="lin" valueType="num">
                                      <p:cBhvr>
                                        <p:cTn id="37" dur="500" decel="50000" autoRev="1" fill="hold">
                                          <p:stCondLst>
                                            <p:cond delay="0"/>
                                          </p:stCondLst>
                                        </p:cTn>
                                        <p:tgtEl>
                                          <p:spTgt spid="3">
                                            <p:txEl>
                                              <p:pRg st="6" end="6"/>
                                            </p:txEl>
                                          </p:spTgt>
                                        </p:tgtEl>
                                        <p:attrNameLst>
                                          <p:attrName>ppt_x</p:attrName>
                                        </p:attrNameLst>
                                      </p:cBhvr>
                                    </p:anim>
                                    <p:anim from="(-#ppt_h/2)" to="(#ppt_y)" calcmode="lin" valueType="num">
                                      <p:cBhvr>
                                        <p:cTn id="38" dur="1000" fill="hold">
                                          <p:stCondLst>
                                            <p:cond delay="0"/>
                                          </p:stCondLst>
                                        </p:cTn>
                                        <p:tgtEl>
                                          <p:spTgt spid="3">
                                            <p:txEl>
                                              <p:pRg st="6" end="6"/>
                                            </p:txEl>
                                          </p:spTgt>
                                        </p:tgtEl>
                                        <p:attrNameLst>
                                          <p:attrName>ppt_y</p:attrName>
                                        </p:attrNameLst>
                                      </p:cBhvr>
                                    </p:anim>
                                    <p:animRot by="21600000">
                                      <p:cBhvr>
                                        <p:cTn id="39" dur="1000" fill="hold">
                                          <p:stCondLst>
                                            <p:cond delay="0"/>
                                          </p:stCondLst>
                                        </p:cTn>
                                        <p:tgtEl>
                                          <p:spTgt spid="3">
                                            <p:txEl>
                                              <p:pRg st="6" end="6"/>
                                            </p:txEl>
                                          </p:spTgt>
                                        </p:tgtEl>
                                        <p:attrNameLst>
                                          <p:attrName>r</p:attrName>
                                        </p:attrNameLst>
                                      </p:cBhvr>
                                    </p:animRot>
                                  </p:childTnLst>
                                </p:cTn>
                              </p:par>
                              <p:par>
                                <p:cTn id="40" presetID="56" presetClass="entr" presetSubtype="0" fill="hold" nodeType="withEffect">
                                  <p:stCondLst>
                                    <p:cond delay="0"/>
                                  </p:stCondLst>
                                  <p:iterate type="lt">
                                    <p:tmPct val="10000"/>
                                  </p:iterate>
                                  <p:childTnLst>
                                    <p:set>
                                      <p:cBhvr>
                                        <p:cTn id="41" dur="1" fill="hold">
                                          <p:stCondLst>
                                            <p:cond delay="0"/>
                                          </p:stCondLst>
                                        </p:cTn>
                                        <p:tgtEl>
                                          <p:spTgt spid="3">
                                            <p:txEl>
                                              <p:pRg st="7" end="7"/>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7" end="7"/>
                                            </p:txEl>
                                          </p:spTgt>
                                        </p:tgtEl>
                                        <p:attrNameLst>
                                          <p:attrName>ppt_w</p:attrName>
                                        </p:attrNameLst>
                                      </p:cBhvr>
                                    </p:anim>
                                    <p:anim by="(#ppt_w*0.50)" calcmode="lin" valueType="num">
                                      <p:cBhvr>
                                        <p:cTn id="43" dur="500" decel="50000" autoRev="1" fill="hold">
                                          <p:stCondLst>
                                            <p:cond delay="0"/>
                                          </p:stCondLst>
                                        </p:cTn>
                                        <p:tgtEl>
                                          <p:spTgt spid="3">
                                            <p:txEl>
                                              <p:pRg st="7" end="7"/>
                                            </p:txEl>
                                          </p:spTgt>
                                        </p:tgtEl>
                                        <p:attrNameLst>
                                          <p:attrName>ppt_x</p:attrName>
                                        </p:attrNameLst>
                                      </p:cBhvr>
                                    </p:anim>
                                    <p:anim from="(-#ppt_h/2)" to="(#ppt_y)" calcmode="lin" valueType="num">
                                      <p:cBhvr>
                                        <p:cTn id="44" dur="1000" fill="hold">
                                          <p:stCondLst>
                                            <p:cond delay="0"/>
                                          </p:stCondLst>
                                        </p:cTn>
                                        <p:tgtEl>
                                          <p:spTgt spid="3">
                                            <p:txEl>
                                              <p:pRg st="7" end="7"/>
                                            </p:txEl>
                                          </p:spTgt>
                                        </p:tgtEl>
                                        <p:attrNameLst>
                                          <p:attrName>ppt_y</p:attrName>
                                        </p:attrNameLst>
                                      </p:cBhvr>
                                    </p:anim>
                                    <p:animRot by="21600000">
                                      <p:cBhvr>
                                        <p:cTn id="45" dur="1000" fill="hold">
                                          <p:stCondLst>
                                            <p:cond delay="0"/>
                                          </p:stCondLst>
                                        </p:cTn>
                                        <p:tgtEl>
                                          <p:spTgt spid="3">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632" y="-99392"/>
            <a:ext cx="6984776" cy="853024"/>
          </a:xfrm>
        </p:spPr>
        <p:txBody>
          <a:bodyPr>
            <a:normAutofit/>
          </a:bodyPr>
          <a:lstStyle/>
          <a:p>
            <a:r>
              <a:rPr lang="en-US" sz="3600" dirty="0" smtClean="0">
                <a:latin typeface="Berlin Sans FB" panose="020E0602020502020306" pitchFamily="34" charset="0"/>
              </a:rPr>
              <a:t>Conclusions of Philosophy</a:t>
            </a:r>
            <a:endParaRPr lang="en-US" sz="3600" dirty="0">
              <a:latin typeface="Berlin Sans FB" panose="020E0602020502020306" pitchFamily="34" charset="0"/>
            </a:endParaRPr>
          </a:p>
        </p:txBody>
      </p:sp>
      <p:sp>
        <p:nvSpPr>
          <p:cNvPr id="3" name="Content Placeholder 2"/>
          <p:cNvSpPr>
            <a:spLocks noGrp="1"/>
          </p:cNvSpPr>
          <p:nvPr>
            <p:ph idx="1"/>
          </p:nvPr>
        </p:nvSpPr>
        <p:spPr>
          <a:xfrm>
            <a:off x="0" y="620688"/>
            <a:ext cx="9144000" cy="6237312"/>
          </a:xfrm>
        </p:spPr>
        <p:txBody>
          <a:bodyPr>
            <a:normAutofit fontScale="92500" lnSpcReduction="20000"/>
          </a:bodyPr>
          <a:lstStyle/>
          <a:p>
            <a:pPr marL="0" indent="0">
              <a:buNone/>
            </a:pPr>
            <a:r>
              <a:rPr lang="en-US" sz="1800" b="1" dirty="0" smtClean="0">
                <a:latin typeface="Cambria Math" panose="02040503050406030204" pitchFamily="18" charset="0"/>
                <a:ea typeface="Cambria Math" panose="02040503050406030204" pitchFamily="18" charset="0"/>
              </a:rPr>
              <a:t>David Hume, Enquiry into Human Understanding: </a:t>
            </a:r>
            <a:r>
              <a:rPr lang="en-US" sz="1800" dirty="0" smtClean="0">
                <a:latin typeface="Cambria Math" panose="02040503050406030204" pitchFamily="18" charset="0"/>
                <a:ea typeface="Cambria Math" panose="02040503050406030204" pitchFamily="18" charset="0"/>
              </a:rPr>
              <a:t> </a:t>
            </a:r>
          </a:p>
          <a:p>
            <a:pPr marL="0" indent="0">
              <a:buNone/>
            </a:pPr>
            <a:r>
              <a:rPr lang="en-US" sz="1800" dirty="0" smtClean="0">
                <a:latin typeface="Cambria Math" panose="02040503050406030204" pitchFamily="18" charset="0"/>
                <a:ea typeface="Cambria Math" panose="02040503050406030204" pitchFamily="18" charset="0"/>
              </a:rPr>
              <a:t>Nothing, at first view, may seem more unbounded than the thought of man… But though our thought seems to posses unbounded liberty, we shall find, upon nearer examination, that it is really confined within very narrow limits. </a:t>
            </a:r>
          </a:p>
          <a:p>
            <a:pPr marL="0" indent="0">
              <a:buNone/>
            </a:pPr>
            <a:r>
              <a:rPr lang="en-US" sz="1800" dirty="0" smtClean="0">
                <a:latin typeface="Cambria Math" panose="02040503050406030204" pitchFamily="18" charset="0"/>
                <a:ea typeface="Cambria Math" panose="02040503050406030204" pitchFamily="18" charset="0"/>
              </a:rPr>
              <a:t>Thus the observation of human blindness and weakness is the result of all philosophy, and meets us, at every turn, in spite of our endeavors to elude or avoid it.</a:t>
            </a:r>
          </a:p>
          <a:p>
            <a:pPr marL="0" indent="0">
              <a:buNone/>
            </a:pPr>
            <a:r>
              <a:rPr lang="en-US" sz="1800" dirty="0" smtClean="0">
                <a:latin typeface="Cambria Math" panose="02040503050406030204" pitchFamily="18" charset="0"/>
                <a:ea typeface="Cambria Math" panose="02040503050406030204" pitchFamily="18" charset="0"/>
              </a:rPr>
              <a:t>The best expedient to prevent this confusion, is to be modest in our pretentions; and  even to discover the difficulty ourselves before it is objected to us. By this means, we may make a kind of merit of our very ignorance. (Page 20)</a:t>
            </a:r>
            <a:endParaRPr lang="en-US" sz="1800" dirty="0">
              <a:latin typeface="Cambria Math" panose="02040503050406030204" pitchFamily="18" charset="0"/>
              <a:ea typeface="Cambria Math" panose="02040503050406030204" pitchFamily="18" charset="0"/>
            </a:endParaRPr>
          </a:p>
          <a:p>
            <a:pPr marL="0" indent="0">
              <a:buNone/>
            </a:pPr>
            <a:r>
              <a:rPr lang="en-US" sz="1800" dirty="0" smtClean="0">
                <a:latin typeface="Cambria Math" panose="02040503050406030204" pitchFamily="18" charset="0"/>
                <a:ea typeface="Cambria Math" panose="02040503050406030204" pitchFamily="18" charset="0"/>
              </a:rPr>
              <a:t>To justify this pretended philosophical system, by a chain of clear and convincing argument, or even any appearance of argument, exceeds the power of all human capacity.</a:t>
            </a:r>
          </a:p>
          <a:p>
            <a:pPr marL="0" indent="0">
              <a:buNone/>
            </a:pPr>
            <a:r>
              <a:rPr lang="en-US" sz="1800" i="1" u="sng" dirty="0" smtClean="0">
                <a:latin typeface="Cambria Math" panose="02040503050406030204" pitchFamily="18" charset="0"/>
                <a:ea typeface="Cambria Math" panose="02040503050406030204" pitchFamily="18" charset="0"/>
              </a:rPr>
              <a:t>Modesty then, and humility, with regard to the operations of our natural faculties, is the result of skepticism.</a:t>
            </a:r>
            <a:endParaRPr lang="en-US" sz="1800" i="1" u="sng" dirty="0">
              <a:latin typeface="Cambria Math" panose="02040503050406030204" pitchFamily="18" charset="0"/>
              <a:ea typeface="Cambria Math" panose="02040503050406030204" pitchFamily="18" charset="0"/>
            </a:endParaRPr>
          </a:p>
          <a:p>
            <a:pPr marL="0" indent="0">
              <a:buNone/>
            </a:pPr>
            <a:r>
              <a:rPr lang="en-US" sz="1800" b="1" dirty="0" smtClean="0">
                <a:latin typeface="Cambria Math" panose="02040503050406030204" pitchFamily="18" charset="0"/>
                <a:ea typeface="Cambria Math" panose="02040503050406030204" pitchFamily="18" charset="0"/>
              </a:rPr>
              <a:t>Nietzsche, The Gay Science, 373 </a:t>
            </a:r>
          </a:p>
          <a:p>
            <a:pPr marL="0" indent="0">
              <a:buNone/>
            </a:pPr>
            <a:r>
              <a:rPr lang="en-US" sz="1800" dirty="0" smtClean="0">
                <a:latin typeface="Cambria Math" panose="02040503050406030204" pitchFamily="18" charset="0"/>
                <a:ea typeface="Cambria Math" panose="02040503050406030204" pitchFamily="18" charset="0"/>
              </a:rPr>
              <a:t>It is with the </a:t>
            </a:r>
            <a:r>
              <a:rPr lang="en-US" sz="1800" b="1" u="sng" dirty="0" smtClean="0">
                <a:latin typeface="Cambria Math" panose="02040503050406030204" pitchFamily="18" charset="0"/>
                <a:ea typeface="Cambria Math" panose="02040503050406030204" pitchFamily="18" charset="0"/>
              </a:rPr>
              <a:t>faith</a:t>
            </a:r>
            <a:r>
              <a:rPr lang="en-US" sz="1800" dirty="0" smtClean="0">
                <a:latin typeface="Cambria Math" panose="02040503050406030204" pitchFamily="18" charset="0"/>
                <a:ea typeface="Cambria Math" panose="02040503050406030204" pitchFamily="18" charset="0"/>
              </a:rPr>
              <a:t> with which so many materialistic natural scientists rest content: The </a:t>
            </a:r>
            <a:r>
              <a:rPr lang="en-US" sz="1800" b="1" u="sng" dirty="0" smtClean="0">
                <a:latin typeface="Cambria Math" panose="02040503050406030204" pitchFamily="18" charset="0"/>
                <a:ea typeface="Cambria Math" panose="02040503050406030204" pitchFamily="18" charset="0"/>
              </a:rPr>
              <a:t>faith</a:t>
            </a:r>
            <a:r>
              <a:rPr lang="en-US" sz="1800" dirty="0" smtClean="0">
                <a:latin typeface="Cambria Math" panose="02040503050406030204" pitchFamily="18" charset="0"/>
                <a:ea typeface="Cambria Math" panose="02040503050406030204" pitchFamily="18" charset="0"/>
              </a:rPr>
              <a:t> in a world that is supposed to have its equivalent and measure in human thought, in human valuations – a ‘world of truth’ that can be grasped entirely with the help of our four-cornered little human reason – What? …Above all, one shouldn’t want to strip it of its </a:t>
            </a:r>
            <a:r>
              <a:rPr lang="en-US" sz="1800" i="1" dirty="0" smtClean="0">
                <a:latin typeface="Cambria Math" panose="02040503050406030204" pitchFamily="18" charset="0"/>
                <a:ea typeface="Cambria Math" panose="02040503050406030204" pitchFamily="18" charset="0"/>
              </a:rPr>
              <a:t>ambiguous</a:t>
            </a:r>
            <a:r>
              <a:rPr lang="en-US" sz="1800" dirty="0" smtClean="0">
                <a:latin typeface="Cambria Math" panose="02040503050406030204" pitchFamily="18" charset="0"/>
                <a:ea typeface="Cambria Math" panose="02040503050406030204" pitchFamily="18" charset="0"/>
              </a:rPr>
              <a:t> character: that, gentleman, is what </a:t>
            </a:r>
            <a:r>
              <a:rPr lang="en-US" sz="1800" i="1" dirty="0" smtClean="0">
                <a:latin typeface="Cambria Math" panose="02040503050406030204" pitchFamily="18" charset="0"/>
                <a:ea typeface="Cambria Math" panose="02040503050406030204" pitchFamily="18" charset="0"/>
              </a:rPr>
              <a:t>good </a:t>
            </a:r>
            <a:r>
              <a:rPr lang="en-US" sz="1800" dirty="0" smtClean="0">
                <a:latin typeface="Cambria Math" panose="02040503050406030204" pitchFamily="18" charset="0"/>
                <a:ea typeface="Cambria Math" panose="02040503050406030204" pitchFamily="18" charset="0"/>
              </a:rPr>
              <a:t>taste demands – above all, the taste of reverence for everything that lies beyond your horizon! …Thus, a scientific interpretation of the world, as you understand it, might still be one of the </a:t>
            </a:r>
            <a:r>
              <a:rPr lang="en-US" sz="1800" i="1" dirty="0" smtClean="0">
                <a:latin typeface="Cambria Math" panose="02040503050406030204" pitchFamily="18" charset="0"/>
                <a:ea typeface="Cambria Math" panose="02040503050406030204" pitchFamily="18" charset="0"/>
              </a:rPr>
              <a:t>stupidest </a:t>
            </a:r>
            <a:r>
              <a:rPr lang="en-US" sz="1800" dirty="0" smtClean="0">
                <a:latin typeface="Cambria Math" panose="02040503050406030204" pitchFamily="18" charset="0"/>
                <a:ea typeface="Cambria Math" panose="02040503050406030204" pitchFamily="18" charset="0"/>
              </a:rPr>
              <a:t>of all possible interpretations of the world…. </a:t>
            </a:r>
          </a:p>
          <a:p>
            <a:pPr marL="0" indent="0">
              <a:buNone/>
            </a:pPr>
            <a:r>
              <a:rPr lang="en-US" sz="1800" b="1" dirty="0">
                <a:latin typeface="Times New Roman" panose="02020603050405020304" pitchFamily="18" charset="0"/>
                <a:cs typeface="Times New Roman" panose="02020603050405020304" pitchFamily="18" charset="0"/>
              </a:rPr>
              <a:t>Erich Fromm, The Art of Loving (page 20)</a:t>
            </a:r>
          </a:p>
          <a:p>
            <a:pPr marL="0" indent="0">
              <a:buNone/>
            </a:pPr>
            <a:r>
              <a:rPr lang="en-US" sz="1800" b="1" dirty="0">
                <a:latin typeface="Times New Roman" panose="02020603050405020304" pitchFamily="18" charset="0"/>
                <a:cs typeface="Times New Roman" panose="02020603050405020304" pitchFamily="18" charset="0"/>
              </a:rPr>
              <a:t>The experience of union, with man, or religiously speaking, with God, is by no means irrational. On the contrary, it is as Albert Schweitzer has pointed out, the consequence of rationalism, its most daring and radical consequence. It is based on our knowledge of the fundamental, and not accidental, limitations of our knowledge. It is the knowledge that we shall never “grasp” the secret of man and of the universe, but that we can know, nevertheless, in the act of love.</a:t>
            </a:r>
            <a:endParaRPr lang="he-IL" sz="4000" b="1" dirty="0">
              <a:latin typeface="Times New Roman" panose="02020603050405020304" pitchFamily="18" charset="0"/>
              <a:cs typeface="Times New Roman" panose="02020603050405020304" pitchFamily="18" charset="0"/>
            </a:endParaRPr>
          </a:p>
          <a:p>
            <a:pPr marL="0" indent="0">
              <a:buNone/>
            </a:pPr>
            <a:endParaRPr lang="en-US" sz="1800" dirty="0" smtClean="0">
              <a:latin typeface="Cambria Math" panose="02040503050406030204" pitchFamily="18" charset="0"/>
              <a:ea typeface="Cambria Math" panose="02040503050406030204" pitchFamily="18" charset="0"/>
            </a:endParaRPr>
          </a:p>
          <a:p>
            <a:pPr marL="0" indent="0">
              <a:buNone/>
            </a:pPr>
            <a:endParaRPr lang="en-US" sz="1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31929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 calcmode="lin" valueType="num">
                                      <p:cBhvr>
                                        <p:cTn id="10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0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07" dur="500"/>
                                        <p:tgtEl>
                                          <p:spTgt spid="3">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3">
                                            <p:txEl>
                                              <p:pRg st="8" end="8"/>
                                            </p:txEl>
                                          </p:spTgt>
                                        </p:tgtEl>
                                        <p:attrNameLst>
                                          <p:attrName>style.visibility</p:attrName>
                                        </p:attrNameLst>
                                      </p:cBhvr>
                                      <p:to>
                                        <p:strVal val="visible"/>
                                      </p:to>
                                    </p:set>
                                    <p:anim calcmode="lin" valueType="num">
                                      <p:cBhvr>
                                        <p:cTn id="11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11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114" dur="500"/>
                                        <p:tgtEl>
                                          <p:spTgt spid="3">
                                            <p:txEl>
                                              <p:pRg st="8" end="8"/>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nodeType="clickEffect">
                                  <p:stCondLst>
                                    <p:cond delay="0"/>
                                  </p:stCondLst>
                                  <p:childTnLst>
                                    <p:set>
                                      <p:cBhvr>
                                        <p:cTn id="118" dur="1" fill="hold">
                                          <p:stCondLst>
                                            <p:cond delay="0"/>
                                          </p:stCondLst>
                                        </p:cTn>
                                        <p:tgtEl>
                                          <p:spTgt spid="3">
                                            <p:txEl>
                                              <p:pRg st="9" end="9"/>
                                            </p:txEl>
                                          </p:spTgt>
                                        </p:tgtEl>
                                        <p:attrNameLst>
                                          <p:attrName>style.visibility</p:attrName>
                                        </p:attrNameLst>
                                      </p:cBhvr>
                                      <p:to>
                                        <p:strVal val="visible"/>
                                      </p:to>
                                    </p:set>
                                    <p:anim calcmode="lin" valueType="num">
                                      <p:cBhvr>
                                        <p:cTn id="1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1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US" dirty="0" smtClean="0"/>
              <a:t>So Where Does it Come From?</a:t>
            </a:r>
            <a:endParaRPr lang="en-US" dirty="0"/>
          </a:p>
        </p:txBody>
      </p:sp>
      <p:sp>
        <p:nvSpPr>
          <p:cNvPr id="3" name="Content Placeholder 2"/>
          <p:cNvSpPr>
            <a:spLocks noGrp="1"/>
          </p:cNvSpPr>
          <p:nvPr>
            <p:ph idx="1"/>
          </p:nvPr>
        </p:nvSpPr>
        <p:spPr>
          <a:xfrm>
            <a:off x="251520" y="1844824"/>
            <a:ext cx="8229600" cy="4525963"/>
          </a:xfrm>
        </p:spPr>
        <p:txBody>
          <a:bodyPr>
            <a:normAutofit/>
          </a:bodyPr>
          <a:lstStyle/>
          <a:p>
            <a:pPr marL="1771650" lvl="3" indent="-514350">
              <a:buFont typeface="+mj-lt"/>
              <a:buAutoNum type="arabicPeriod"/>
            </a:pPr>
            <a:r>
              <a:rPr lang="en-US" sz="4800" dirty="0" smtClean="0"/>
              <a:t>Revelation &amp; </a:t>
            </a:r>
            <a:r>
              <a:rPr lang="en-US" sz="4800" dirty="0" err="1" smtClean="0"/>
              <a:t>Mesorah</a:t>
            </a:r>
            <a:endParaRPr lang="en-US" sz="4800" dirty="0" smtClean="0"/>
          </a:p>
          <a:p>
            <a:pPr marL="1771650" lvl="3" indent="-514350">
              <a:buFont typeface="+mj-lt"/>
              <a:buAutoNum type="arabicPeriod"/>
            </a:pPr>
            <a:r>
              <a:rPr lang="en-US" sz="4800" dirty="0" smtClean="0"/>
              <a:t>Experience</a:t>
            </a:r>
          </a:p>
          <a:p>
            <a:pPr marL="1771650" lvl="3" indent="-514350">
              <a:buFont typeface="+mj-lt"/>
              <a:buAutoNum type="arabicPeriod"/>
            </a:pPr>
            <a:r>
              <a:rPr lang="en-US" sz="4800" dirty="0" smtClean="0"/>
              <a:t>The Essence of a Jew</a:t>
            </a:r>
            <a:endParaRPr lang="en-US" sz="4800" dirty="0"/>
          </a:p>
        </p:txBody>
      </p:sp>
    </p:spTree>
    <p:extLst>
      <p:ext uri="{BB962C8B-B14F-4D97-AF65-F5344CB8AC3E}">
        <p14:creationId xmlns:p14="http://schemas.microsoft.com/office/powerpoint/2010/main" val="1431785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620688"/>
          </a:xfrm>
        </p:spPr>
        <p:txBody>
          <a:bodyPr>
            <a:noAutofit/>
          </a:bodyPr>
          <a:lstStyle/>
          <a:p>
            <a:r>
              <a:rPr lang="en-US" sz="2800" dirty="0" smtClean="0"/>
              <a:t>Experiencing a Relationship with God</a:t>
            </a:r>
            <a:endParaRPr lang="en-US" sz="2800" dirty="0"/>
          </a:p>
        </p:txBody>
      </p:sp>
      <p:sp>
        <p:nvSpPr>
          <p:cNvPr id="3" name="Content Placeholder 2"/>
          <p:cNvSpPr>
            <a:spLocks noGrp="1"/>
          </p:cNvSpPr>
          <p:nvPr>
            <p:ph idx="1"/>
          </p:nvPr>
        </p:nvSpPr>
        <p:spPr>
          <a:xfrm>
            <a:off x="15325" y="404664"/>
            <a:ext cx="9128675" cy="6453336"/>
          </a:xfrm>
        </p:spPr>
        <p:txBody>
          <a:bodyPr>
            <a:normAutofit fontScale="92500"/>
          </a:bodyPr>
          <a:lstStyle/>
          <a:p>
            <a:pPr marL="0" indent="0">
              <a:lnSpc>
                <a:spcPct val="150000"/>
              </a:lnSpc>
              <a:buNone/>
            </a:pPr>
            <a:r>
              <a:rPr lang="en-US" sz="1800" b="1" dirty="0" err="1" smtClean="0"/>
              <a:t>Ba’al</a:t>
            </a:r>
            <a:r>
              <a:rPr lang="en-US" sz="1800" b="1" dirty="0" smtClean="0"/>
              <a:t> </a:t>
            </a:r>
            <a:r>
              <a:rPr lang="en-US" sz="1800" b="1" dirty="0" err="1" smtClean="0"/>
              <a:t>HaTanya</a:t>
            </a:r>
            <a:endParaRPr lang="en-US" sz="1800" b="1" dirty="0" smtClean="0"/>
          </a:p>
          <a:p>
            <a:pPr marL="0" indent="0">
              <a:buNone/>
            </a:pPr>
            <a:r>
              <a:rPr lang="en-US" sz="1800" b="1" dirty="0" smtClean="0"/>
              <a:t>When </a:t>
            </a:r>
            <a:r>
              <a:rPr lang="en-US" sz="1800" b="1" dirty="0" err="1" smtClean="0"/>
              <a:t>Rabbeinu</a:t>
            </a:r>
            <a:r>
              <a:rPr lang="en-US" sz="1800" b="1" dirty="0" smtClean="0"/>
              <a:t> </a:t>
            </a:r>
            <a:r>
              <a:rPr lang="en-US" sz="1800" b="1" dirty="0" err="1" smtClean="0"/>
              <a:t>Hazaken</a:t>
            </a:r>
            <a:r>
              <a:rPr lang="en-US" sz="1800" b="1" dirty="0" smtClean="0"/>
              <a:t> was first spreading his teachings, he passed through the town of </a:t>
            </a:r>
            <a:r>
              <a:rPr lang="en-US" sz="1800" b="1" dirty="0" err="1" smtClean="0"/>
              <a:t>Shklov</a:t>
            </a:r>
            <a:r>
              <a:rPr lang="en-US" sz="1800" b="1" dirty="0" smtClean="0"/>
              <a:t>, home to many of the prominent opponents of the </a:t>
            </a:r>
            <a:r>
              <a:rPr lang="en-US" sz="1800" b="1" dirty="0" err="1" smtClean="0"/>
              <a:t>Ba’al</a:t>
            </a:r>
            <a:r>
              <a:rPr lang="en-US" sz="1800" b="1" dirty="0" smtClean="0"/>
              <a:t> </a:t>
            </a:r>
            <a:r>
              <a:rPr lang="en-US" sz="1800" b="1" dirty="0" err="1" smtClean="0"/>
              <a:t>haTanya</a:t>
            </a:r>
            <a:r>
              <a:rPr lang="en-US" sz="1800" b="1" dirty="0" smtClean="0"/>
              <a:t>. All the </a:t>
            </a:r>
            <a:r>
              <a:rPr lang="en-US" sz="1800" b="1" dirty="0" err="1" smtClean="0"/>
              <a:t>Talmidei</a:t>
            </a:r>
            <a:r>
              <a:rPr lang="en-US" sz="1800" b="1" dirty="0" smtClean="0"/>
              <a:t> </a:t>
            </a:r>
            <a:r>
              <a:rPr lang="en-US" sz="1800" b="1" dirty="0" err="1" smtClean="0"/>
              <a:t>Chachamim</a:t>
            </a:r>
            <a:r>
              <a:rPr lang="en-US" sz="1800" b="1" dirty="0" smtClean="0"/>
              <a:t> gathered to ask him questions for they knew of his genius. He listened to all the questions. And then instead of answering, he began to sing. Every man in the room felt himself transported from the crowded hall to the innermost recesses of his mind and heart and the confusion gradually dispelled, the doubts resolved. By the time the </a:t>
            </a:r>
            <a:r>
              <a:rPr lang="en-US" sz="1800" b="1" dirty="0" err="1" smtClean="0"/>
              <a:t>Rebbe</a:t>
            </a:r>
            <a:r>
              <a:rPr lang="en-US" sz="1800" b="1" dirty="0" smtClean="0"/>
              <a:t> finished singing, all the questions in the room had been answered. Among those present in the </a:t>
            </a:r>
            <a:r>
              <a:rPr lang="en-US" sz="1800" b="1" dirty="0" err="1" smtClean="0"/>
              <a:t>Shklov</a:t>
            </a:r>
            <a:r>
              <a:rPr lang="en-US" sz="1800" b="1" dirty="0" smtClean="0"/>
              <a:t> study hall that day was one of the town's foremost prodigies, Rabbi Yosef </a:t>
            </a:r>
            <a:r>
              <a:rPr lang="en-US" sz="1800" b="1" dirty="0" err="1" smtClean="0"/>
              <a:t>Kolbo</a:t>
            </a:r>
            <a:r>
              <a:rPr lang="en-US" sz="1800" b="1" dirty="0" smtClean="0"/>
              <a:t>. Many years later, Rabbi Yosef related his experience to the Chassid, </a:t>
            </a:r>
            <a:r>
              <a:rPr lang="en-US" sz="1800" b="1" dirty="0" err="1" smtClean="0"/>
              <a:t>Reb</a:t>
            </a:r>
            <a:r>
              <a:rPr lang="en-US" sz="1800" b="1" dirty="0" smtClean="0"/>
              <a:t> Avraham </a:t>
            </a:r>
            <a:r>
              <a:rPr lang="en-US" sz="1800" b="1" dirty="0" err="1" smtClean="0"/>
              <a:t>Sheines</a:t>
            </a:r>
            <a:r>
              <a:rPr lang="en-US" sz="1800" b="1" dirty="0" smtClean="0"/>
              <a:t>. "I came to the study hall that day with four extremely difficult questions -- questions I had put forth to the leading scholars of Vilna and </a:t>
            </a:r>
            <a:r>
              <a:rPr lang="en-US" sz="1800" b="1" dirty="0" err="1" smtClean="0"/>
              <a:t>Slutzk</a:t>
            </a:r>
            <a:r>
              <a:rPr lang="en-US" sz="1800" b="1" dirty="0" smtClean="0"/>
              <a:t>, to no avail. When the </a:t>
            </a:r>
            <a:r>
              <a:rPr lang="en-US" sz="1800" b="1" dirty="0" err="1" smtClean="0"/>
              <a:t>Rebbe</a:t>
            </a:r>
            <a:r>
              <a:rPr lang="en-US" sz="1800" b="1" dirty="0" smtClean="0"/>
              <a:t> began to sing, the knots in my mind began to unravel, the concepts began to crystallize and fall into place. One by one, my questions fell away. When the </a:t>
            </a:r>
            <a:r>
              <a:rPr lang="en-US" sz="1800" b="1" dirty="0" err="1" smtClean="0"/>
              <a:t>Rebbe</a:t>
            </a:r>
            <a:r>
              <a:rPr lang="en-US" sz="1800" b="1" dirty="0" smtClean="0"/>
              <a:t> finished singing, everything was clear. I felt like a newly-born child beholding the world for the very first time.</a:t>
            </a:r>
          </a:p>
          <a:p>
            <a:pPr marL="0" indent="0" algn="ctr" rtl="1">
              <a:buNone/>
            </a:pPr>
            <a:r>
              <a:rPr lang="he-IL" sz="2400" b="1" dirty="0" smtClean="0">
                <a:effectLst>
                  <a:outerShdw blurRad="38100" dist="38100" dir="2700000" algn="tl">
                    <a:srgbClr val="000000">
                      <a:alpha val="43137"/>
                    </a:srgbClr>
                  </a:outerShdw>
                </a:effectLst>
              </a:rPr>
              <a:t>נעשה ונשמע – אחרי הפעולות נמשכות הלבבות</a:t>
            </a:r>
            <a:endParaRPr lang="en-US" sz="2400" b="1" dirty="0" smtClean="0">
              <a:effectLst>
                <a:outerShdw blurRad="38100" dist="38100" dir="2700000" algn="tl">
                  <a:srgbClr val="000000">
                    <a:alpha val="43137"/>
                  </a:srgbClr>
                </a:outerShdw>
              </a:effectLst>
            </a:endParaRPr>
          </a:p>
          <a:p>
            <a:pPr marL="0" indent="0" algn="r" rtl="1">
              <a:buNone/>
            </a:pPr>
            <a:r>
              <a:rPr lang="he-IL" sz="1800" b="1" dirty="0" smtClean="0"/>
              <a:t>בית יעקב, פורים</a:t>
            </a:r>
            <a:endParaRPr lang="en-US" sz="1800" b="1" dirty="0" smtClean="0"/>
          </a:p>
          <a:p>
            <a:pPr marL="0" indent="0" algn="r" rtl="1">
              <a:buNone/>
            </a:pPr>
            <a:r>
              <a:rPr lang="he-IL" sz="1800" b="1" dirty="0" smtClean="0"/>
              <a:t>ויבא </a:t>
            </a:r>
            <a:r>
              <a:rPr lang="he-IL" sz="1800" b="1" dirty="0"/>
              <a:t>עמלק וילחם עם ישראל ברפידים. והיה כאשר ירים משה ידו וגבר </a:t>
            </a:r>
            <a:r>
              <a:rPr lang="he-IL" sz="1800" b="1" dirty="0" smtClean="0"/>
              <a:t>ישראל. </a:t>
            </a:r>
            <a:r>
              <a:rPr lang="he-IL" sz="1800" b="1" dirty="0"/>
              <a:t>בגמ</a:t>
            </a:r>
            <a:r>
              <a:rPr lang="he-IL" sz="1800" b="1" dirty="0" smtClean="0"/>
              <a:t>' </a:t>
            </a:r>
            <a:r>
              <a:rPr lang="he-IL" sz="1800" b="1" dirty="0"/>
              <a:t>וכי ידיו של משה עושות מלחמה או שוברות מלחמה. אלא לומר לך כל זמן שהיו ישראל מסתכלין כלפי מעלה ומשעבדין את לבם לאביהם שבשמים היו מתגברים... ועיקר עבודה הסותרת את כח עמלק הוא שיראה כי בכח עבודה להגדיל המעשה מהחכמה. כי הידים שהם ענפי רצון הלב יוכל להגביה אותם למעלה מהראש. וכל כך נקבע עבודה בלבם יד שכל מה שעובדים אף בלי דעת יסכימו לרצון השי"ת. ועל זה כוון כי בפורים יתעורר מחיית עמלק. ולכן המצוה מחייב איניש לבסומי בפוריא (מגילה ז:). להראות שגם אז יכוון לטוב.</a:t>
            </a:r>
            <a:endParaRPr lang="en-US" sz="6000" b="1" dirty="0">
              <a:effectLst>
                <a:outerShdw blurRad="38100" dist="38100" dir="2700000" algn="tl">
                  <a:srgbClr val="000000">
                    <a:alpha val="43137"/>
                  </a:srgbClr>
                </a:outerShdw>
              </a:effectLst>
            </a:endParaRPr>
          </a:p>
          <a:p>
            <a:pPr marL="0" indent="0" algn="r">
              <a:buNone/>
            </a:pPr>
            <a:endParaRPr lang="en-US" sz="900" dirty="0"/>
          </a:p>
        </p:txBody>
      </p:sp>
    </p:spTree>
    <p:extLst>
      <p:ext uri="{BB962C8B-B14F-4D97-AF65-F5344CB8AC3E}">
        <p14:creationId xmlns:p14="http://schemas.microsoft.com/office/powerpoint/2010/main" val="2995635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extLst>
              <a:ext uri="{BEBA8EAE-BF5A-486C-A8C5-ECC9F3942E4B}">
                <a14:imgProps xmlns:a14="http://schemas.microsoft.com/office/drawing/2010/main">
                  <a14:imgLayer r:embed="rId4">
                    <a14:imgEffect>
                      <a14:colorTemperature colorTemp="5625"/>
                    </a14:imgEffect>
                    <a14:imgEffect>
                      <a14:saturation sat="155000"/>
                    </a14:imgEffect>
                    <a14:imgEffect>
                      <a14:brightnessContrast bright="27000" contrast="33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buNone/>
            </a:pPr>
            <a:r>
              <a:rPr lang="en-US" sz="1600" b="1" dirty="0" smtClean="0"/>
              <a:t>My </a:t>
            </a:r>
            <a:r>
              <a:rPr lang="en-US" sz="1600" b="1" dirty="0"/>
              <a:t>Bright </a:t>
            </a:r>
            <a:r>
              <a:rPr lang="en-US" sz="1600" b="1" dirty="0" smtClean="0"/>
              <a:t>Abyss, Christian </a:t>
            </a:r>
            <a:r>
              <a:rPr lang="en-US" sz="1600" b="1" dirty="0" err="1"/>
              <a:t>Wiman</a:t>
            </a:r>
            <a:endParaRPr lang="en-US" sz="1600" b="1" dirty="0"/>
          </a:p>
          <a:p>
            <a:pPr marL="0" indent="0">
              <a:buNone/>
            </a:pPr>
            <a:r>
              <a:rPr lang="en-US" sz="1600" b="1" dirty="0"/>
              <a:t>When I hear people say they have no religious impulse whatsoever ... I always want to respond: Really? You have never felt overwhelmed by, and in some way inadequate to, an experience in your life, have never felt something in yourself staking a claim beyond yourself, some wordless mystery straining through word to reach you? </a:t>
            </a:r>
            <a:r>
              <a:rPr lang="en-US" sz="1600" b="1" i="1" dirty="0"/>
              <a:t>Never?</a:t>
            </a:r>
            <a:endParaRPr lang="en-US" sz="1600" b="1" dirty="0"/>
          </a:p>
          <a:p>
            <a:pPr marL="0" indent="0" algn="r" rtl="1">
              <a:buNone/>
            </a:pPr>
            <a:r>
              <a:rPr lang="he-IL" sz="1600" b="1" dirty="0" smtClean="0"/>
              <a:t>צו </a:t>
            </a:r>
            <a:r>
              <a:rPr lang="he-IL" sz="1600" b="1" dirty="0"/>
              <a:t>וזירוז (יג</a:t>
            </a:r>
            <a:r>
              <a:rPr lang="he-IL" sz="1600" b="1" dirty="0" smtClean="0"/>
              <a:t>)</a:t>
            </a:r>
            <a:endParaRPr lang="en-US" sz="1600" b="1" dirty="0" smtClean="0"/>
          </a:p>
          <a:p>
            <a:pPr marL="0" indent="0" algn="r" rtl="1">
              <a:buNone/>
            </a:pPr>
            <a:r>
              <a:rPr lang="he-IL" sz="1600" b="1" dirty="0" smtClean="0"/>
              <a:t>בטח </a:t>
            </a:r>
            <a:r>
              <a:rPr lang="he-IL" sz="1600" b="1" dirty="0"/>
              <a:t>שמעת או ראית בספרים על מציאות אלקית, לאותם חלושי אמונה... האם לא תשמע ולא תראה איך נפשך בטוחה בראייתה את ה' מדברת אליו בלשון נוכח, אתה ה', הן בתפלתה והן בתשוקתה. כיון שבאמת רואה היא אותו לנגד עיניה. וכשצועקת ממכאוביה לא אירא רע כי אתה עמדי, כאילו כביכול אוחזת בכסא הכבוד ושב ורפא לה</a:t>
            </a:r>
            <a:r>
              <a:rPr lang="he-IL" sz="1600" b="1" dirty="0" smtClean="0"/>
              <a:t>.</a:t>
            </a:r>
            <a:endParaRPr lang="en-US" sz="1600" b="1" dirty="0" smtClean="0"/>
          </a:p>
          <a:p>
            <a:pPr marL="0" indent="0">
              <a:buNone/>
            </a:pPr>
            <a:r>
              <a:rPr lang="en-US" sz="1600" b="1" dirty="0" err="1" smtClean="0"/>
              <a:t>Rav</a:t>
            </a:r>
            <a:r>
              <a:rPr lang="en-US" sz="1600" b="1" dirty="0" smtClean="0"/>
              <a:t> </a:t>
            </a:r>
            <a:r>
              <a:rPr lang="en-US" sz="1600" b="1" dirty="0"/>
              <a:t>Soloveitchik 1975 Lecture on the Concepts of Education </a:t>
            </a:r>
          </a:p>
          <a:p>
            <a:pPr marL="0" indent="0">
              <a:buNone/>
            </a:pPr>
            <a:r>
              <a:rPr lang="en-US" sz="1700" b="1" dirty="0"/>
              <a:t>There is, besides discipline, which the </a:t>
            </a:r>
            <a:r>
              <a:rPr lang="en-US" sz="1700" b="1" i="1" dirty="0" err="1"/>
              <a:t>av</a:t>
            </a:r>
            <a:r>
              <a:rPr lang="en-US" sz="1700" b="1" dirty="0"/>
              <a:t> </a:t>
            </a:r>
            <a:r>
              <a:rPr lang="en-US" sz="1700" b="1" i="1" dirty="0" err="1"/>
              <a:t>zaken</a:t>
            </a:r>
            <a:r>
              <a:rPr lang="en-US" sz="1700" b="1" dirty="0"/>
              <a:t> [elderly/wise father] teaches the </a:t>
            </a:r>
            <a:r>
              <a:rPr lang="en-US" sz="1700" b="1" i="1" dirty="0" err="1"/>
              <a:t>yeled</a:t>
            </a:r>
            <a:r>
              <a:rPr lang="en-US" sz="1700" b="1" dirty="0"/>
              <a:t> </a:t>
            </a:r>
            <a:r>
              <a:rPr lang="en-US" sz="1700" b="1" i="1" dirty="0" err="1"/>
              <a:t>zekunim</a:t>
            </a:r>
            <a:r>
              <a:rPr lang="en-US" sz="1700" b="1" dirty="0"/>
              <a:t> [young/talented child], the </a:t>
            </a:r>
            <a:r>
              <a:rPr lang="en-US" sz="1700" b="1" i="1" dirty="0" err="1"/>
              <a:t>av</a:t>
            </a:r>
            <a:r>
              <a:rPr lang="en-US" sz="1700" b="1" dirty="0"/>
              <a:t> </a:t>
            </a:r>
            <a:r>
              <a:rPr lang="en-US" sz="1700" b="1" i="1" dirty="0" err="1"/>
              <a:t>zaken</a:t>
            </a:r>
            <a:r>
              <a:rPr lang="en-US" sz="1700" b="1" dirty="0"/>
              <a:t> teaches the </a:t>
            </a:r>
            <a:r>
              <a:rPr lang="en-US" sz="1700" b="1" i="1" dirty="0" err="1"/>
              <a:t>yeled</a:t>
            </a:r>
            <a:r>
              <a:rPr lang="en-US" sz="1700" b="1" dirty="0"/>
              <a:t> </a:t>
            </a:r>
            <a:r>
              <a:rPr lang="en-US" sz="1700" b="1" i="1" dirty="0" err="1"/>
              <a:t>zekunim</a:t>
            </a:r>
            <a:r>
              <a:rPr lang="en-US" sz="1700" b="1" dirty="0"/>
              <a:t> something else. And this is the romanticism of </a:t>
            </a:r>
            <a:r>
              <a:rPr lang="en-US" sz="1700" b="1" i="1" dirty="0" err="1"/>
              <a:t>yahadus</a:t>
            </a:r>
            <a:r>
              <a:rPr lang="en-US" sz="1700" b="1" dirty="0"/>
              <a:t>, or the romance of </a:t>
            </a:r>
            <a:r>
              <a:rPr lang="en-US" sz="1700" b="1" i="1" dirty="0" err="1"/>
              <a:t>yahadus</a:t>
            </a:r>
            <a:r>
              <a:rPr lang="en-US" sz="1700" b="1" dirty="0"/>
              <a:t>. </a:t>
            </a:r>
            <a:r>
              <a:rPr lang="en-US" sz="1700" b="1" i="1" dirty="0" err="1"/>
              <a:t>Yahadus</a:t>
            </a:r>
            <a:r>
              <a:rPr lang="en-US" sz="1700" b="1" dirty="0"/>
              <a:t> is not only discipline; we start with discipline, </a:t>
            </a:r>
            <a:r>
              <a:rPr lang="en-US" sz="1700" b="1" dirty="0" smtClean="0"/>
              <a:t>yes… But </a:t>
            </a:r>
            <a:r>
              <a:rPr lang="en-US" sz="1700" b="1" dirty="0"/>
              <a:t>we conclude with teaching the child something my </a:t>
            </a:r>
            <a:r>
              <a:rPr lang="en-US" sz="1700" b="1" i="1" dirty="0" err="1"/>
              <a:t>melamed</a:t>
            </a:r>
            <a:r>
              <a:rPr lang="en-US" sz="1700" b="1" dirty="0"/>
              <a:t> taught me, how to experience </a:t>
            </a:r>
            <a:r>
              <a:rPr lang="en-US" sz="1700" b="1" i="1" dirty="0" err="1"/>
              <a:t>yahadus</a:t>
            </a:r>
            <a:r>
              <a:rPr lang="en-US" sz="1700" b="1" dirty="0"/>
              <a:t>, how to feel </a:t>
            </a:r>
            <a:r>
              <a:rPr lang="en-US" sz="1700" b="1" i="1" dirty="0" err="1"/>
              <a:t>yahadus</a:t>
            </a:r>
            <a:r>
              <a:rPr lang="en-US" sz="1700" b="1" dirty="0"/>
              <a:t>. The Jew is supposed not only to know what </a:t>
            </a:r>
            <a:r>
              <a:rPr lang="en-US" sz="1700" b="1" i="1" dirty="0" err="1"/>
              <a:t>yahadus</a:t>
            </a:r>
            <a:r>
              <a:rPr lang="en-US" sz="1700" b="1" dirty="0"/>
              <a:t> stands for, to possess knowledge of </a:t>
            </a:r>
            <a:r>
              <a:rPr lang="en-US" sz="1700" b="1" i="1" dirty="0" err="1"/>
              <a:t>yahadus</a:t>
            </a:r>
            <a:r>
              <a:rPr lang="en-US" sz="1700" b="1" dirty="0"/>
              <a:t>, he is called upon to experience </a:t>
            </a:r>
            <a:r>
              <a:rPr lang="en-US" sz="1700" b="1" i="1" dirty="0" err="1"/>
              <a:t>yahaudus</a:t>
            </a:r>
            <a:r>
              <a:rPr lang="en-US" sz="1700" b="1" dirty="0"/>
              <a:t>, to live </a:t>
            </a:r>
            <a:r>
              <a:rPr lang="en-US" sz="1700" b="1" i="1" dirty="0" err="1"/>
              <a:t>yahadus</a:t>
            </a:r>
            <a:r>
              <a:rPr lang="en-US" sz="1700" b="1" dirty="0"/>
              <a:t>, to engage in a romance with the Almighty, with God… </a:t>
            </a:r>
            <a:r>
              <a:rPr lang="en-US" sz="1700" b="1" dirty="0" smtClean="0"/>
              <a:t> One </a:t>
            </a:r>
            <a:r>
              <a:rPr lang="en-US" sz="1700" b="1" dirty="0"/>
              <a:t>must use not words, words cannot explain it. But a funny medium, silence. That </a:t>
            </a:r>
            <a:r>
              <a:rPr lang="en-US" sz="1700" b="1" i="1" dirty="0" err="1"/>
              <a:t>melamed</a:t>
            </a:r>
            <a:r>
              <a:rPr lang="en-US" sz="1700" b="1" dirty="0"/>
              <a:t> of old knew how to pass on his experiences, his ecstatic experiences, his mystical outlook on life, to his, not students, to his pupils, without saying a single word. Of course those experiences can be passed on, do you know how you pass on a disease? How do you pass on – through words? If I should have scholars here talk to you for five hours you wouldn’t catch a disease. How can I communicate a disease? You know how?! Through contact! And that’s exactly the art of somehow communing with the soul of the person not just, not through the word, but through silence. To be one in silence</a:t>
            </a:r>
            <a:r>
              <a:rPr lang="en-US" sz="1700" b="1" dirty="0" smtClean="0"/>
              <a:t>.</a:t>
            </a:r>
          </a:p>
          <a:p>
            <a:pPr marL="0" indent="0" algn="r" rtl="1">
              <a:buNone/>
            </a:pPr>
            <a:endParaRPr lang="en-US" sz="1600" b="1" dirty="0"/>
          </a:p>
          <a:p>
            <a:pPr algn="r" rtl="1"/>
            <a:endParaRPr lang="en-US" sz="1600" b="1" dirty="0"/>
          </a:p>
        </p:txBody>
      </p:sp>
    </p:spTree>
    <p:extLst>
      <p:ext uri="{BB962C8B-B14F-4D97-AF65-F5344CB8AC3E}">
        <p14:creationId xmlns:p14="http://schemas.microsoft.com/office/powerpoint/2010/main" val="3095135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5" y="-57827"/>
            <a:ext cx="6372735" cy="4589259"/>
          </a:xfrm>
        </p:spPr>
      </p:pic>
      <p:sp>
        <p:nvSpPr>
          <p:cNvPr id="2" name="Title 1"/>
          <p:cNvSpPr>
            <a:spLocks noGrp="1"/>
          </p:cNvSpPr>
          <p:nvPr>
            <p:ph type="title"/>
          </p:nvPr>
        </p:nvSpPr>
        <p:spPr>
          <a:xfrm>
            <a:off x="914401" y="476672"/>
            <a:ext cx="8229600" cy="1143000"/>
          </a:xfrm>
        </p:spPr>
        <p:txBody>
          <a:bodyPr>
            <a:normAutofit/>
          </a:bodyPr>
          <a:lstStyle/>
          <a:p>
            <a:r>
              <a:rPr lang="en-US" sz="5400" dirty="0" smtClean="0">
                <a:solidFill>
                  <a:srgbClr val="FF0000"/>
                </a:solidFill>
                <a:latin typeface="Algerian" panose="04020705040A02060702" pitchFamily="82" charset="0"/>
              </a:rPr>
              <a:t>				Purim!!!!!!!!!!</a:t>
            </a:r>
            <a:endParaRPr lang="en-US" sz="5400" dirty="0">
              <a:solidFill>
                <a:srgbClr val="FF0000"/>
              </a:solidFill>
              <a:latin typeface="Algerian" panose="04020705040A02060702" pitchFamily="82" charset="0"/>
            </a:endParaRPr>
          </a:p>
        </p:txBody>
      </p:sp>
      <p:sp>
        <p:nvSpPr>
          <p:cNvPr id="4" name="TextBox 3"/>
          <p:cNvSpPr txBox="1"/>
          <p:nvPr/>
        </p:nvSpPr>
        <p:spPr>
          <a:xfrm>
            <a:off x="-108521" y="4560683"/>
            <a:ext cx="6480720" cy="2308324"/>
          </a:xfrm>
          <a:prstGeom prst="rect">
            <a:avLst/>
          </a:prstGeom>
          <a:noFill/>
        </p:spPr>
        <p:txBody>
          <a:bodyPr wrap="square" rtlCol="0">
            <a:spAutoFit/>
          </a:bodyPr>
          <a:lstStyle/>
          <a:p>
            <a:pPr algn="r" rtl="1"/>
            <a:r>
              <a:rPr lang="he-IL" sz="3600" b="1"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גמ' מגילה ז:</a:t>
            </a:r>
            <a:r>
              <a:rPr lang="he-IL" sz="3600"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 </a:t>
            </a:r>
          </a:p>
          <a:p>
            <a:pPr algn="r" rtl="1"/>
            <a:r>
              <a:rPr lang="he-IL" sz="3600"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אמר רבא מיחייב איניש לבסומי בפוריא עד דלא ידע בין ארור המן לברוך מרדכי.</a:t>
            </a:r>
            <a:endParaRPr lang="en-US" sz="3600" dirty="0">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199" y="2204864"/>
            <a:ext cx="2771801" cy="4653136"/>
          </a:xfrm>
          <a:prstGeom prst="rect">
            <a:avLst/>
          </a:prstGeom>
        </p:spPr>
      </p:pic>
    </p:spTree>
    <p:extLst>
      <p:ext uri="{BB962C8B-B14F-4D97-AF65-F5344CB8AC3E}">
        <p14:creationId xmlns:p14="http://schemas.microsoft.com/office/powerpoint/2010/main" val="2409672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64704"/>
          </a:xfrm>
        </p:spPr>
        <p:txBody>
          <a:bodyPr>
            <a:normAutofit/>
          </a:bodyPr>
          <a:lstStyle/>
          <a:p>
            <a:r>
              <a:rPr lang="en-US" sz="3600" dirty="0" err="1" smtClean="0">
                <a:latin typeface="Calisto MT" panose="02040603050505030304" pitchFamily="18" charset="0"/>
              </a:rPr>
              <a:t>Etzem</a:t>
            </a:r>
            <a:r>
              <a:rPr lang="en-US" sz="3600" dirty="0" smtClean="0">
                <a:latin typeface="Calisto MT" panose="02040603050505030304" pitchFamily="18" charset="0"/>
              </a:rPr>
              <a:t> </a:t>
            </a:r>
            <a:r>
              <a:rPr lang="en-US" sz="3600" dirty="0" err="1" smtClean="0">
                <a:latin typeface="Calisto MT" panose="02040603050505030304" pitchFamily="18" charset="0"/>
              </a:rPr>
              <a:t>haYehudi</a:t>
            </a:r>
            <a:r>
              <a:rPr lang="en-US" sz="3600" dirty="0" smtClean="0">
                <a:latin typeface="Calisto MT" panose="02040603050505030304" pitchFamily="18" charset="0"/>
              </a:rPr>
              <a:t> – Flirting With Angels</a:t>
            </a:r>
            <a:endParaRPr lang="en-US" sz="3600" dirty="0">
              <a:latin typeface="Calisto MT" panose="02040603050505030304" pitchFamily="18" charset="0"/>
            </a:endParaRPr>
          </a:p>
        </p:txBody>
      </p:sp>
      <p:sp>
        <p:nvSpPr>
          <p:cNvPr id="3" name="Content Placeholder 2"/>
          <p:cNvSpPr>
            <a:spLocks noGrp="1"/>
          </p:cNvSpPr>
          <p:nvPr>
            <p:ph idx="1"/>
          </p:nvPr>
        </p:nvSpPr>
        <p:spPr>
          <a:xfrm>
            <a:off x="0" y="692696"/>
            <a:ext cx="9144000" cy="6165304"/>
          </a:xfrm>
        </p:spPr>
        <p:txBody>
          <a:bodyPr>
            <a:normAutofit fontScale="92500" lnSpcReduction="10000"/>
          </a:bodyPr>
          <a:lstStyle/>
          <a:p>
            <a:pPr marL="0" indent="0" algn="l">
              <a:buNone/>
            </a:pPr>
            <a:r>
              <a:rPr lang="en-US" sz="1800" b="1" dirty="0" err="1" smtClean="0">
                <a:latin typeface="Aharoni" panose="02010803020104030203" pitchFamily="2" charset="-79"/>
                <a:cs typeface="Aharoni" panose="02010803020104030203" pitchFamily="2" charset="-79"/>
              </a:rPr>
              <a:t>Rav</a:t>
            </a:r>
            <a:r>
              <a:rPr lang="en-US" sz="1800" b="1" dirty="0" smtClean="0">
                <a:latin typeface="Aharoni" panose="02010803020104030203" pitchFamily="2" charset="-79"/>
                <a:cs typeface="Aharoni" panose="02010803020104030203" pitchFamily="2" charset="-79"/>
              </a:rPr>
              <a:t> Yehuda </a:t>
            </a:r>
            <a:r>
              <a:rPr lang="en-US" sz="1800" b="1" dirty="0" err="1" smtClean="0">
                <a:latin typeface="Aharoni" panose="02010803020104030203" pitchFamily="2" charset="-79"/>
                <a:cs typeface="Aharoni" panose="02010803020104030203" pitchFamily="2" charset="-79"/>
              </a:rPr>
              <a:t>HaLevi</a:t>
            </a:r>
            <a:r>
              <a:rPr lang="en-US" sz="1800" b="1" dirty="0" smtClean="0">
                <a:latin typeface="Aharoni" panose="02010803020104030203" pitchFamily="2" charset="-79"/>
                <a:cs typeface="Aharoni" panose="02010803020104030203" pitchFamily="2" charset="-79"/>
              </a:rPr>
              <a:t>:</a:t>
            </a:r>
            <a:endParaRPr lang="en-US" sz="1800" dirty="0" smtClean="0">
              <a:latin typeface="Aharoni" panose="02010803020104030203" pitchFamily="2" charset="-79"/>
              <a:cs typeface="Aharoni" panose="02010803020104030203" pitchFamily="2" charset="-79"/>
            </a:endParaRPr>
          </a:p>
          <a:p>
            <a:pPr marL="0" indent="0">
              <a:buNone/>
            </a:pPr>
            <a:r>
              <a:rPr lang="en-US" sz="1800" dirty="0">
                <a:latin typeface="Aharoni" panose="02010803020104030203" pitchFamily="2" charset="-79"/>
                <a:cs typeface="Aharoni" panose="02010803020104030203" pitchFamily="2" charset="-79"/>
              </a:rPr>
              <a:t>Divinity rested only upon the individual who was the heart of his siblings and the elite descendant of his parent. Only he would receive this light, and all others were like the peel of the fruit and did not receive it. This continued until the arrival of Yaakov’s sons, who were all the heart, and elite descendants. They differed from all other people in their distinguished Divinity. These distinctions seemed to place them upon a difference level of creation – a new species perhaps, that was angelic in </a:t>
            </a:r>
            <a:r>
              <a:rPr lang="en-US" sz="1800" dirty="0" smtClean="0">
                <a:latin typeface="Aharoni" panose="02010803020104030203" pitchFamily="2" charset="-79"/>
                <a:cs typeface="Aharoni" panose="02010803020104030203" pitchFamily="2" charset="-79"/>
              </a:rPr>
              <a:t>nature.</a:t>
            </a:r>
            <a:endParaRPr lang="he-IL" sz="1800" dirty="0" smtClean="0">
              <a:latin typeface="Aharoni" panose="02010803020104030203" pitchFamily="2" charset="-79"/>
              <a:cs typeface="Aharoni" panose="02010803020104030203" pitchFamily="2" charset="-79"/>
            </a:endParaRPr>
          </a:p>
          <a:p>
            <a:pPr marL="0" indent="0" algn="r" rtl="1">
              <a:buNone/>
            </a:pPr>
            <a:r>
              <a:rPr lang="he-IL" sz="2000" b="1" dirty="0" smtClean="0">
                <a:latin typeface="Narkisim" panose="020E0502050101010101" pitchFamily="34" charset="-79"/>
                <a:cs typeface="Narkisim" panose="020E0502050101010101" pitchFamily="34" charset="-79"/>
              </a:rPr>
              <a:t>תניא פרק יח</a:t>
            </a:r>
          </a:p>
          <a:p>
            <a:pPr marL="0" indent="0" algn="r" rtl="1">
              <a:buNone/>
            </a:pPr>
            <a:r>
              <a:rPr lang="he-IL" sz="2000" dirty="0" smtClean="0">
                <a:latin typeface="Narkisim" panose="020E0502050101010101" pitchFamily="34" charset="-79"/>
                <a:cs typeface="Narkisim" panose="020E0502050101010101" pitchFamily="34" charset="-79"/>
              </a:rPr>
              <a:t>אהבה מסותרת שבלב כללות ישראל שהיא ירושה לנו מאבותינו... הנה החכמה היא מקור השכל וההבנה והיא למעלה מהבינה שהוא הבנת השכל והשגתו והחכמה היא למעלה מההבנה וההשגה והיא מקור להן וזהו לשון חכמה כ"ח מ"ה שהוא מה שאינו מושג ומובן ואינו נתפס בהשגה עדיין ולכן מתלבש בה אור א"ס ב"ה דלית מחשבה תפיסא ביה כלל... ולכן אפי' קל שבקלים ופושעי ישראל מוסרים נפשם על קדושת ה' על הרוב וסובלים עינוים קשים שלא לכפור בה' אחד ואף אם הם בורים ועמי הארץ ואין יודעים גדולת ה'. וגם במעט שיודעים אין מתבונני' כלל ואין מוסרי' נפשם מחמת דעת והתבוננות בה' כלל.</a:t>
            </a:r>
            <a:endParaRPr lang="en-US" sz="2000" dirty="0" smtClean="0">
              <a:latin typeface="Narkisim" panose="020E0502050101010101" pitchFamily="34" charset="-79"/>
              <a:cs typeface="Narkisim" panose="020E0502050101010101" pitchFamily="34" charset="-79"/>
            </a:endParaRPr>
          </a:p>
          <a:p>
            <a:pPr marL="0" indent="0" algn="r" rtl="1">
              <a:buNone/>
            </a:pPr>
            <a:r>
              <a:rPr lang="he-IL" sz="2000" b="1" dirty="0" smtClean="0">
                <a:latin typeface="Narkisim" panose="020E0502050101010101" pitchFamily="34" charset="-79"/>
                <a:cs typeface="Narkisim" panose="020E0502050101010101" pitchFamily="34" charset="-79"/>
              </a:rPr>
              <a:t>מחשבת החסידות, ר' יואל כהן</a:t>
            </a:r>
            <a:endParaRPr lang="he-IL" sz="2000" dirty="0" smtClean="0">
              <a:latin typeface="Narkisim" panose="020E0502050101010101" pitchFamily="34" charset="-79"/>
              <a:cs typeface="Narkisim" panose="020E0502050101010101" pitchFamily="34" charset="-79"/>
            </a:endParaRPr>
          </a:p>
          <a:p>
            <a:pPr marL="0" indent="0" algn="r" rtl="1">
              <a:buNone/>
            </a:pPr>
            <a:r>
              <a:rPr lang="he-IL" sz="2000" dirty="0" smtClean="0">
                <a:latin typeface="Narkisim" panose="020E0502050101010101" pitchFamily="34" charset="-79"/>
                <a:cs typeface="Narkisim" panose="020E0502050101010101" pitchFamily="34" charset="-79"/>
              </a:rPr>
              <a:t>כשמדובר בהורשת דברים מאב לבנו, נהוג לעשות חלוקה בסיסית בין תכונות לבין ידע, דעות ורגשות. תכונות עוברות בירושה... ידע, דעות ורגשות, לעומת זאת, אינם יכולים בשום פנים ואופן לעבור בתורשה מאב לבנו... [אבל] ישנה עצם המהות האנושית של האדם, שחייבת תמיד לעבור בתורשה... הדרגה הפנימית ביותר בנפש האדם, שהיא עצם מהותו – היא עצם היותו אדם... דבר זה לא יוכל להשתנות לעולם</a:t>
            </a:r>
            <a:endParaRPr lang="en-US" sz="2000" dirty="0" smtClean="0">
              <a:latin typeface="Narkisim" panose="020E0502050101010101" pitchFamily="34" charset="-79"/>
              <a:cs typeface="Narkisim" panose="020E0502050101010101" pitchFamily="34" charset="-79"/>
            </a:endParaRPr>
          </a:p>
          <a:p>
            <a:pPr marL="0" indent="0" algn="r" rtl="1">
              <a:buNone/>
            </a:pPr>
            <a:endParaRPr lang="he-IL" sz="1800" dirty="0" smtClean="0"/>
          </a:p>
        </p:txBody>
      </p:sp>
    </p:spTree>
    <p:extLst>
      <p:ext uri="{BB962C8B-B14F-4D97-AF65-F5344CB8AC3E}">
        <p14:creationId xmlns:p14="http://schemas.microsoft.com/office/powerpoint/2010/main" val="239888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06090"/>
          </a:xfrm>
        </p:spPr>
        <p:txBody>
          <a:bodyPr>
            <a:normAutofit fontScale="90000"/>
          </a:bodyPr>
          <a:lstStyle/>
          <a:p>
            <a:r>
              <a:rPr lang="he-IL" sz="6600" b="1" dirty="0" smtClean="0"/>
              <a:t>ע</a:t>
            </a:r>
            <a:r>
              <a:rPr lang="he-IL" dirty="0" smtClean="0"/>
              <a:t>ד</a:t>
            </a:r>
            <a:r>
              <a:rPr lang="he-IL" sz="6000" dirty="0" smtClean="0"/>
              <a:t> </a:t>
            </a:r>
            <a:r>
              <a:rPr lang="he-IL" sz="6600" b="1" dirty="0" smtClean="0"/>
              <a:t>ד</a:t>
            </a:r>
            <a:r>
              <a:rPr lang="he-IL" dirty="0" smtClean="0"/>
              <a:t>לא</a:t>
            </a:r>
            <a:r>
              <a:rPr lang="he-IL" sz="6000" dirty="0" smtClean="0"/>
              <a:t> </a:t>
            </a:r>
            <a:r>
              <a:rPr lang="he-IL" sz="6600" b="1" dirty="0" smtClean="0"/>
              <a:t>י</a:t>
            </a:r>
            <a:r>
              <a:rPr lang="he-IL" dirty="0" smtClean="0"/>
              <a:t>דע</a:t>
            </a:r>
            <a:br>
              <a:rPr lang="he-IL" dirty="0" smtClean="0"/>
            </a:br>
            <a:r>
              <a:rPr lang="he-IL" dirty="0" smtClean="0">
                <a:latin typeface="Aharoni" panose="02010803020104030203" pitchFamily="2" charset="-79"/>
                <a:cs typeface="Aharoni" panose="02010803020104030203" pitchFamily="2" charset="-79"/>
              </a:rPr>
              <a:t>ונהפוך הוא</a:t>
            </a:r>
            <a:r>
              <a:rPr lang="en-US" sz="6000" b="1" dirty="0" smtClean="0"/>
              <a:t/>
            </a:r>
            <a:br>
              <a:rPr lang="en-US" sz="6000" b="1" dirty="0" smtClean="0"/>
            </a:br>
            <a:endParaRPr lang="en-US" dirty="0"/>
          </a:p>
        </p:txBody>
      </p:sp>
      <p:sp>
        <p:nvSpPr>
          <p:cNvPr id="3" name="Content Placeholder 2"/>
          <p:cNvSpPr>
            <a:spLocks noGrp="1"/>
          </p:cNvSpPr>
          <p:nvPr>
            <p:ph idx="1"/>
          </p:nvPr>
        </p:nvSpPr>
        <p:spPr>
          <a:xfrm>
            <a:off x="0" y="1412776"/>
            <a:ext cx="9144000" cy="5445224"/>
          </a:xfrm>
        </p:spPr>
        <p:txBody>
          <a:bodyPr>
            <a:noAutofit/>
          </a:bodyPr>
          <a:lstStyle/>
          <a:p>
            <a:pPr marL="0" indent="0" algn="ctr" rtl="1">
              <a:buNone/>
            </a:pPr>
            <a:r>
              <a:rPr lang="he-IL" sz="3600" b="1" dirty="0" smtClean="0">
                <a:effectLst>
                  <a:outerShdw blurRad="38100" dist="38100" dir="2700000" algn="tl">
                    <a:srgbClr val="000000">
                      <a:alpha val="43137"/>
                    </a:srgbClr>
                  </a:outerShdw>
                </a:effectLst>
              </a:rPr>
              <a:t>תכלית הידיעה שלא נדע </a:t>
            </a:r>
            <a:r>
              <a:rPr lang="he-IL" sz="1600" dirty="0" smtClean="0"/>
              <a:t>(בחינת עולם, ספר העיקרים, כלי יקר, רבי נחמן)</a:t>
            </a:r>
          </a:p>
          <a:p>
            <a:pPr marL="0" indent="0" algn="r" rtl="1">
              <a:buNone/>
            </a:pPr>
            <a:endParaRPr lang="en-US" sz="1800" b="1" dirty="0" smtClean="0"/>
          </a:p>
          <a:p>
            <a:pPr marL="0" indent="0" algn="r" rtl="1">
              <a:buNone/>
            </a:pPr>
            <a:r>
              <a:rPr lang="he-IL" sz="1800" b="1" dirty="0" smtClean="0"/>
              <a:t>תורה אור, מגילה אסתר דף צ"ח (אדמור הזקן מחב"ד)</a:t>
            </a:r>
            <a:endParaRPr lang="he-IL" sz="1800" b="1" dirty="0"/>
          </a:p>
          <a:p>
            <a:pPr marL="0" indent="0" algn="r" rtl="1">
              <a:buNone/>
            </a:pPr>
            <a:r>
              <a:rPr lang="he-IL" b="1" dirty="0" smtClean="0">
                <a:latin typeface="Times New Roman" panose="02020603050405020304" pitchFamily="18" charset="0"/>
                <a:cs typeface="Times New Roman" panose="02020603050405020304" pitchFamily="18" charset="0"/>
              </a:rPr>
              <a:t>ועפ"ז יובן מארז"ל חייב אינש לבסומי בפוריא עד דלא ידע וכו', ששמחת פורים עצומה ויתירה מהשמחה שביו"ט... היינו שממשיכים [ביום טוב] תוספת אור וגלוי מלמעלה מהשתלשלות בסדר ההשתלשלות. והנה תוספת אור זה הוא ג"כ בשיעור ומדה... ולכן מצות שמחת יו"ט שנאמר ושמחת בחגך היא בגבול ומדה... משא"כ שמחת פורים שהשמחה גדולה יותר למעלה מהדעת, עד דלא ידע</a:t>
            </a:r>
            <a:r>
              <a:rPr lang="en-US" b="1" dirty="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pPr marL="0" indent="0" algn="l">
              <a:buNone/>
            </a:pPr>
            <a:endParaRPr lang="en-US"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3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1"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8" presetClass="emph" presetSubtype="0" fill="hold" grpId="2" nodeType="afterEffect">
                                  <p:stCondLst>
                                    <p:cond delay="0"/>
                                  </p:stCondLst>
                                  <p:childTnLst>
                                    <p:animRot by="21600000">
                                      <p:cBhvr>
                                        <p:cTn id="18" dur="2000" fill="hold"/>
                                        <p:tgtEl>
                                          <p:spTgt spid="2"/>
                                        </p:tgtEl>
                                        <p:attrNameLst>
                                          <p:attrName>r</p:attrName>
                                        </p:attrNameLst>
                                      </p:cBhvr>
                                    </p:animRot>
                                  </p:childTnLst>
                                </p:cTn>
                              </p:par>
                            </p:childTnLst>
                          </p:cTn>
                        </p:par>
                        <p:par>
                          <p:cTn id="19" fill="hold">
                            <p:stCondLst>
                              <p:cond delay="6000"/>
                            </p:stCondLst>
                            <p:childTnLst>
                              <p:par>
                                <p:cTn id="20" presetID="6" presetClass="emph" presetSubtype="0" fill="hold" nodeType="afterEffect">
                                  <p:stCondLst>
                                    <p:cond delay="0"/>
                                  </p:stCondLst>
                                  <p:childTnLst>
                                    <p:animScale>
                                      <p:cBhvr>
                                        <p:cTn id="2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1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8400"/>
            <a:ext cx="8229600" cy="396264"/>
          </a:xfrm>
        </p:spPr>
        <p:txBody>
          <a:bodyPr>
            <a:noAutofit/>
          </a:bodyPr>
          <a:lstStyle/>
          <a:p>
            <a:r>
              <a:rPr lang="en-US" sz="3200" smtClean="0"/>
              <a:t>Paths to God</a:t>
            </a:r>
            <a:endParaRPr lang="en-US" sz="3200" dirty="0"/>
          </a:p>
        </p:txBody>
      </p:sp>
      <p:sp>
        <p:nvSpPr>
          <p:cNvPr id="3" name="Content Placeholder 2"/>
          <p:cNvSpPr>
            <a:spLocks noGrp="1"/>
          </p:cNvSpPr>
          <p:nvPr>
            <p:ph idx="1"/>
          </p:nvPr>
        </p:nvSpPr>
        <p:spPr>
          <a:xfrm>
            <a:off x="0" y="404664"/>
            <a:ext cx="9144000" cy="6453336"/>
          </a:xfrm>
        </p:spPr>
        <p:txBody>
          <a:bodyPr>
            <a:noAutofit/>
          </a:bodyPr>
          <a:lstStyle/>
          <a:p>
            <a:pPr marL="0" indent="0">
              <a:spcBef>
                <a:spcPts val="0"/>
              </a:spcBef>
              <a:buNone/>
            </a:pPr>
            <a:r>
              <a:rPr lang="en-US" sz="1400" b="1" smtClean="0"/>
              <a:t>Rav Kook </a:t>
            </a:r>
            <a:r>
              <a:rPr lang="en-US" sz="1400" b="1" i="1" smtClean="0"/>
              <a:t>(</a:t>
            </a:r>
            <a:r>
              <a:rPr lang="en-US" sz="1400" b="1" i="1" u="sng" smtClean="0"/>
              <a:t>A Thirst for the Living God </a:t>
            </a:r>
            <a:r>
              <a:rPr lang="en-US" sz="1400" b="1" u="sng" smtClean="0"/>
              <a:t> </a:t>
            </a:r>
            <a:r>
              <a:rPr lang="en-US" sz="1400" b="1" smtClean="0"/>
              <a:t> - Translation by Ben Zion Bokser, pg. 250-252)</a:t>
            </a:r>
            <a:endParaRPr lang="en-US" sz="1400" b="1" i="1" smtClean="0"/>
          </a:p>
          <a:p>
            <a:pPr marL="0" indent="0">
              <a:spcBef>
                <a:spcPts val="0"/>
              </a:spcBef>
              <a:buNone/>
            </a:pPr>
            <a:r>
              <a:rPr lang="en-US" sz="1600" b="1" smtClean="0">
                <a:latin typeface="Gabriola" panose="04040605051002020D02" pitchFamily="82" charset="0"/>
              </a:rPr>
              <a:t>It is necessary to show how one may enter the palace: by the way of the gate.  The gate is the divine dimension disclosed in the world, in all its phenomena of beauty and grandeur, as manifested in every living thing, in every insect, in every blooming plant and flower, in every nation and state, in the sea wits its turbulent waves, in the panorama of the skies, in the talents of all creatures, in the thoughts of writers, the imagination of poets and the ideas of thinkers, in the feelings of every sensitive spirit and in the heroic deeds of every person of valor.  </a:t>
            </a:r>
          </a:p>
          <a:p>
            <a:pPr marL="0" indent="0">
              <a:lnSpc>
                <a:spcPct val="170000"/>
              </a:lnSpc>
              <a:spcBef>
                <a:spcPts val="0"/>
              </a:spcBef>
              <a:buNone/>
            </a:pPr>
            <a:r>
              <a:rPr lang="en-US" sz="1200" b="1" smtClean="0"/>
              <a:t>Ralph Waldo Emmerson “Nature”</a:t>
            </a:r>
          </a:p>
          <a:p>
            <a:pPr marL="0" indent="0">
              <a:spcBef>
                <a:spcPts val="0"/>
              </a:spcBef>
              <a:buNone/>
            </a:pPr>
            <a:r>
              <a:rPr lang="en-US" sz="1200" b="1" smtClean="0"/>
              <a:t>To speak truly, few adult persons can see nature. Most persons do not see the sun. At least they have a very superficial seeing. The sun illuminates only the eye of the man, but shines into the eye and the heart of the child. The lover of nature is he whose inward and outward senses are still truly adjusted to each other; who has retained the spirit of infancy even into the era of manhood. His intercourse with heaven and earth, becomes part of his daily food. In the presence of nature, a wild delight runs through the man, in spite of real sorrows.</a:t>
            </a:r>
          </a:p>
          <a:p>
            <a:pPr marL="0" indent="0">
              <a:spcBef>
                <a:spcPts val="0"/>
              </a:spcBef>
              <a:buNone/>
            </a:pPr>
            <a:endParaRPr lang="en-US" sz="1200" b="1" smtClean="0"/>
          </a:p>
          <a:p>
            <a:pPr marL="0" indent="0">
              <a:spcBef>
                <a:spcPts val="0"/>
              </a:spcBef>
              <a:buNone/>
            </a:pPr>
            <a:r>
              <a:rPr lang="en-US" sz="1200" b="1" smtClean="0"/>
              <a:t>9 reasons Finland's schools are so much better than America's, Vox.com</a:t>
            </a:r>
            <a:endParaRPr lang="en-US" sz="1200" b="1" smtClean="0">
              <a:latin typeface="Gabriola" panose="04040605051002020D02" pitchFamily="82" charset="0"/>
            </a:endParaRPr>
          </a:p>
          <a:p>
            <a:pPr marL="0" indent="0">
              <a:spcBef>
                <a:spcPts val="0"/>
              </a:spcBef>
              <a:buNone/>
            </a:pPr>
            <a:r>
              <a:rPr lang="en-US" sz="1200" b="1" smtClean="0"/>
              <a:t>Finnish kids get plenty of recess, more than an hour a day; US kids get less than half an hour. Oh, and students do less than an hour of homework per night all the way through the equivalent of American middle school. Arts and crafts are required — both boys and girls learn needlework, embroidery, and metalwork.</a:t>
            </a:r>
            <a:endParaRPr lang="en-US" sz="1200" b="1" smtClean="0">
              <a:latin typeface="Gabriola" panose="04040605051002020D02" pitchFamily="82" charset="0"/>
            </a:endParaRPr>
          </a:p>
          <a:p>
            <a:pPr marL="0" indent="0">
              <a:spcBef>
                <a:spcPts val="0"/>
              </a:spcBef>
              <a:buNone/>
            </a:pPr>
            <a:endParaRPr lang="en-US" sz="1200" b="1" smtClean="0"/>
          </a:p>
          <a:p>
            <a:pPr marL="0" indent="0">
              <a:spcBef>
                <a:spcPts val="0"/>
              </a:spcBef>
              <a:buNone/>
            </a:pPr>
            <a:r>
              <a:rPr lang="en-US" sz="1200" b="1" smtClean="0"/>
              <a:t>The Rebbe</a:t>
            </a:r>
          </a:p>
          <a:p>
            <a:pPr marL="0" indent="0">
              <a:spcBef>
                <a:spcPts val="0"/>
              </a:spcBef>
              <a:buNone/>
            </a:pPr>
            <a:r>
              <a:rPr lang="en-US" sz="1200" b="1" i="1" smtClean="0"/>
              <a:t>I always knew that the Rebbe supported and encouraged artistic achievement, and on a number of occasions, he expressed his feeling that the gift of artistic talent is on the highest level. When the Crown Heights Art Institute, called the Chai Gallery, opened in Crown Heights, the Rebbe personally issued a check for $10,000, to help with the expenses. The Rebbe instructed that the gallery be used for art instruction, and designated Henoch Lieberman, one of the most gifted Chassidic artists of the century, to conduct classes for both men and women.</a:t>
            </a:r>
            <a:r>
              <a:rPr lang="en-US" sz="1200" b="1" smtClean="0"/>
              <a:t> </a:t>
            </a:r>
            <a:r>
              <a:rPr lang="en-US" sz="1200" b="1" i="1" smtClean="0"/>
              <a:t>The Rebbe also personally attended occasional art exhibitions to indicate his interest in aiding the development of new Jewish artists.</a:t>
            </a:r>
          </a:p>
          <a:p>
            <a:pPr marL="0" indent="0">
              <a:spcBef>
                <a:spcPts val="0"/>
              </a:spcBef>
              <a:buNone/>
            </a:pPr>
            <a:r>
              <a:rPr lang="en-US" sz="1200" b="1" smtClean="0"/>
              <a:t>The point is that those who have been Divinely gifted in art, whether sculpture or painting and the like, have the privilege of being able to convert an inanimate thing, such as a brush, paint and canvas, or wood and stone, etc., into living form. In a deeper sense, it is the ability to transform to a certain extent the material into spiritual, even where the creation is in still life, and certainly where the artistic work has to do with living creatures and humans. How much more so if the art medium is used to advance ideas, especially reflecting Torah and Mitzvoth, which would raise the artistic skill to its highest level.</a:t>
            </a:r>
          </a:p>
          <a:p>
            <a:pPr marL="0" indent="0" algn="r" rtl="1">
              <a:spcBef>
                <a:spcPts val="0"/>
              </a:spcBef>
              <a:buNone/>
            </a:pPr>
            <a:r>
              <a:rPr lang="he-IL" sz="1200" b="1" smtClean="0"/>
              <a:t>רמב"ם הל' יסודי התורה פ"ז ה"ד</a:t>
            </a:r>
            <a:endParaRPr lang="en-US" sz="1200" b="1" smtClean="0"/>
          </a:p>
          <a:p>
            <a:pPr marL="0" indent="0" algn="r" rtl="1">
              <a:spcBef>
                <a:spcPts val="0"/>
              </a:spcBef>
              <a:buNone/>
            </a:pPr>
            <a:r>
              <a:rPr lang="he-IL" sz="1200" b="1" smtClean="0"/>
              <a:t>כל הנביאים אין מתנבאין בכל עת שירצו אלא מכוונים דעתם ויושבים שמחים וטובי לב ומתבודדים שאין הנבואה שורה לא מתוך עצבות ולא מתוך עצלות אלא מתוך שמחה לפיכך בני הנביאים לפניהם נבל ותוף וחליל וכנור והם מבקשים הנבואה וזהו שנאמר והמה מתנבאים כלומר מהלכין בדרך הנבואה עד שינבאו כמו שאתה אומר פלוני מתגדל:</a:t>
            </a:r>
            <a:endParaRPr lang="en-US" sz="1200" b="1" smtClean="0"/>
          </a:p>
          <a:p>
            <a:pPr marL="0" indent="0">
              <a:spcBef>
                <a:spcPts val="0"/>
              </a:spcBef>
              <a:buNone/>
            </a:pPr>
            <a:endParaRPr lang="en-US" sz="1200" b="1" smtClean="0">
              <a:latin typeface="Gabriola" panose="04040605051002020D02" pitchFamily="82" charset="0"/>
            </a:endParaRPr>
          </a:p>
          <a:p>
            <a:pPr marL="0" indent="0">
              <a:spcBef>
                <a:spcPts val="0"/>
              </a:spcBef>
              <a:buNone/>
            </a:pPr>
            <a:endParaRPr lang="en-US" sz="1200" b="1" dirty="0"/>
          </a:p>
        </p:txBody>
      </p:sp>
    </p:spTree>
    <p:extLst>
      <p:ext uri="{BB962C8B-B14F-4D97-AF65-F5344CB8AC3E}">
        <p14:creationId xmlns:p14="http://schemas.microsoft.com/office/powerpoint/2010/main" val="3542623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Autofit/>
          </a:bodyPr>
          <a:lstStyle/>
          <a:p>
            <a:r>
              <a:rPr lang="he-IL" b="1" dirty="0" smtClean="0"/>
              <a:t>קימו וקבלו </a:t>
            </a:r>
            <a:r>
              <a:rPr lang="en-US" b="1" dirty="0" smtClean="0"/>
              <a:t/>
            </a:r>
            <a:br>
              <a:rPr lang="en-US" b="1" dirty="0" smtClean="0"/>
            </a:br>
            <a:r>
              <a:rPr lang="en-US" b="1" dirty="0" smtClean="0"/>
              <a:t>Reinforcing </a:t>
            </a:r>
            <a:r>
              <a:rPr lang="en-US" b="1" dirty="0" err="1" smtClean="0"/>
              <a:t>Emunah</a:t>
            </a:r>
            <a:endParaRPr lang="en-US" b="1" dirty="0"/>
          </a:p>
        </p:txBody>
      </p:sp>
      <p:sp>
        <p:nvSpPr>
          <p:cNvPr id="3" name="Content Placeholder 2"/>
          <p:cNvSpPr>
            <a:spLocks noGrp="1"/>
          </p:cNvSpPr>
          <p:nvPr>
            <p:ph idx="1"/>
          </p:nvPr>
        </p:nvSpPr>
        <p:spPr/>
        <p:txBody>
          <a:bodyPr/>
          <a:lstStyle/>
          <a:p>
            <a:pPr marL="0" indent="0" algn="r" rtl="1">
              <a:buNone/>
            </a:pPr>
            <a:endParaRPr lang="en-US" b="1" dirty="0" smtClean="0"/>
          </a:p>
          <a:p>
            <a:pPr marL="0" indent="0" algn="ctr" rtl="1">
              <a:buNone/>
            </a:pPr>
            <a:r>
              <a:rPr lang="he-IL" sz="4000" b="1" u="sng" dirty="0" smtClean="0">
                <a:cs typeface="+mj-cs"/>
              </a:rPr>
              <a:t>גמרא שבת פח.</a:t>
            </a:r>
          </a:p>
          <a:p>
            <a:pPr marL="0" indent="0" algn="ctr" rtl="1">
              <a:buNone/>
            </a:pPr>
            <a:r>
              <a:rPr lang="he-IL" sz="4000" b="1" dirty="0" smtClean="0">
                <a:cs typeface="+mj-cs"/>
              </a:rPr>
              <a:t>אמר רבא אף על פי כן הדור קבלוה בימי אחשורוש דכתיב קימו וקבלו היהודים</a:t>
            </a:r>
            <a:endParaRPr lang="en-US" sz="4000" b="1" dirty="0" smtClean="0">
              <a:cs typeface="+mj-cs"/>
            </a:endParaRPr>
          </a:p>
          <a:p>
            <a:pPr marL="0" indent="0" algn="ctr" rtl="1">
              <a:buNone/>
            </a:pPr>
            <a:r>
              <a:rPr lang="he-IL" sz="4000" b="1" dirty="0" smtClean="0">
                <a:cs typeface="+mj-cs"/>
              </a:rPr>
              <a:t> קיימו מה שקבלו כבר</a:t>
            </a:r>
            <a:r>
              <a:rPr lang="he-IL" sz="4000" b="1" dirty="0">
                <a:cs typeface="+mj-cs"/>
              </a:rPr>
              <a:t>.</a:t>
            </a:r>
            <a:endParaRPr lang="en-US" sz="4000" b="1" dirty="0">
              <a:cs typeface="+mj-cs"/>
            </a:endParaRPr>
          </a:p>
        </p:txBody>
      </p:sp>
    </p:spTree>
    <p:extLst>
      <p:ext uri="{BB962C8B-B14F-4D97-AF65-F5344CB8AC3E}">
        <p14:creationId xmlns:p14="http://schemas.microsoft.com/office/powerpoint/2010/main" val="1790008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48745"/>
            <a:ext cx="8229600" cy="1383030"/>
          </a:xfrm>
        </p:spPr>
        <p:txBody>
          <a:bodyPr>
            <a:noAutofit/>
          </a:bodyPr>
          <a:lstStyle/>
          <a:p>
            <a:r>
              <a:rPr lang="he-IL" dirty="0" smtClean="0">
                <a:effectLst>
                  <a:outerShdw blurRad="38100" dist="38100" dir="2700000" algn="tl">
                    <a:srgbClr val="000000">
                      <a:alpha val="43137"/>
                    </a:srgbClr>
                  </a:outerShdw>
                </a:effectLst>
              </a:rPr>
              <a:t>עמלק = ספק</a:t>
            </a:r>
            <a:br>
              <a:rPr lang="he-IL" dirty="0" smtClean="0">
                <a:effectLst>
                  <a:outerShdw blurRad="38100" dist="38100" dir="2700000" algn="tl">
                    <a:srgbClr val="000000">
                      <a:alpha val="43137"/>
                    </a:srgbClr>
                  </a:outerShdw>
                </a:effectLst>
              </a:rPr>
            </a:br>
            <a:r>
              <a:rPr lang="he-IL" dirty="0" smtClean="0">
                <a:effectLst>
                  <a:outerShdw blurRad="38100" dist="38100" dir="2700000" algn="tl">
                    <a:srgbClr val="000000">
                      <a:alpha val="43137"/>
                    </a:srgbClr>
                  </a:outerShdw>
                </a:effectLst>
              </a:rPr>
              <a:t>עמלק = רם</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smtClean="0"/>
          </a:p>
          <a:p>
            <a:pPr marL="0" indent="0" algn="ctr">
              <a:buNone/>
            </a:pPr>
            <a:endParaRPr lang="en-US" dirty="0" smtClean="0"/>
          </a:p>
          <a:p>
            <a:pPr marL="0" indent="0" algn="ctr">
              <a:buNone/>
            </a:pPr>
            <a:endParaRPr lang="en-US" sz="1200" dirty="0"/>
          </a:p>
          <a:p>
            <a:pPr marL="0" indent="0" algn="ctr">
              <a:buNone/>
            </a:pPr>
            <a:r>
              <a:rPr lang="en-US" sz="5400" b="1" dirty="0" smtClean="0">
                <a:latin typeface="Amienne" panose="04000508060000020003" pitchFamily="82" charset="0"/>
              </a:rPr>
              <a:t>What Connection is there between </a:t>
            </a:r>
          </a:p>
          <a:p>
            <a:pPr marL="0" indent="0" algn="ctr">
              <a:buNone/>
            </a:pPr>
            <a:r>
              <a:rPr lang="en-US" sz="5400" b="1" dirty="0" smtClean="0">
                <a:latin typeface="Amienne" panose="04000508060000020003" pitchFamily="82" charset="0"/>
              </a:rPr>
              <a:t>Doubt and Haughtiness?</a:t>
            </a:r>
            <a:endParaRPr lang="en-US" sz="5400" b="1" dirty="0">
              <a:latin typeface="Amienne" panose="04000508060000020003"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09775" cy="2276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35884"/>
            <a:ext cx="2009775" cy="22764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 y="4437112"/>
            <a:ext cx="2009775" cy="22764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461" y="4412704"/>
            <a:ext cx="2009775" cy="2276475"/>
          </a:xfrm>
          <a:prstGeom prst="rect">
            <a:avLst/>
          </a:prstGeom>
        </p:spPr>
      </p:pic>
    </p:spTree>
    <p:extLst>
      <p:ext uri="{BB962C8B-B14F-4D97-AF65-F5344CB8AC3E}">
        <p14:creationId xmlns:p14="http://schemas.microsoft.com/office/powerpoint/2010/main" val="41264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par>
                          <p:cTn id="15" fill="hold">
                            <p:stCondLst>
                              <p:cond delay="3000"/>
                            </p:stCondLst>
                            <p:childTnLst>
                              <p:par>
                                <p:cTn id="16" presetID="8" presetClass="emph" presetSubtype="0" fill="hold" nodeType="afterEffect">
                                  <p:stCondLst>
                                    <p:cond delay="0"/>
                                  </p:stCondLst>
                                  <p:childTnLst>
                                    <p:animRot by="21600000">
                                      <p:cBhvr>
                                        <p:cTn id="17" dur="2000" fill="hold"/>
                                        <p:tgtEl>
                                          <p:spTgt spid="8"/>
                                        </p:tgtEl>
                                        <p:attrNameLst>
                                          <p:attrName>r</p:attrName>
                                        </p:attrNameLst>
                                      </p:cBhvr>
                                    </p:animRot>
                                  </p:childTnLst>
                                </p:cTn>
                              </p:par>
                            </p:childTnLst>
                          </p:cTn>
                        </p:par>
                        <p:par>
                          <p:cTn id="18" fill="hold">
                            <p:stCondLst>
                              <p:cond delay="5000"/>
                            </p:stCondLst>
                            <p:childTnLst>
                              <p:par>
                                <p:cTn id="19" presetID="6" presetClass="emph" presetSubtype="0" fill="hold" nodeType="afterEffect">
                                  <p:stCondLst>
                                    <p:cond delay="0"/>
                                  </p:stCondLst>
                                  <p:childTnLst>
                                    <p:animScale>
                                      <p:cBhvr>
                                        <p:cTn id="20" dur="2000" fill="hold"/>
                                        <p:tgtEl>
                                          <p:spTgt spid="7"/>
                                        </p:tgtEl>
                                      </p:cBhvr>
                                      <p:by x="150000" y="150000"/>
                                    </p:animScale>
                                  </p:childTnLst>
                                </p:cTn>
                              </p:par>
                            </p:childTnLst>
                          </p:cTn>
                        </p:par>
                        <p:par>
                          <p:cTn id="21" fill="hold">
                            <p:stCondLst>
                              <p:cond delay="7000"/>
                            </p:stCondLst>
                            <p:childTnLst>
                              <p:par>
                                <p:cTn id="22" presetID="18" presetClass="emph" presetSubtype="0" fill="hold" grpId="0" nodeType="afterEffect">
                                  <p:stCondLst>
                                    <p:cond delay="0"/>
                                  </p:stCondLst>
                                  <p:iterate type="lt">
                                    <p:tmPct val="4000"/>
                                  </p:iterate>
                                  <p:childTnLst>
                                    <p:set>
                                      <p:cBhvr override="childStyle">
                                        <p:cTn id="23" dur="500" fill="hold"/>
                                        <p:tgtEl>
                                          <p:spTgt spid="2"/>
                                        </p:tgtEl>
                                        <p:attrNameLst>
                                          <p:attrName>style.textDecorationUnderline</p:attrName>
                                        </p:attrNameLst>
                                      </p:cBhvr>
                                      <p:to>
                                        <p:strVal val="true"/>
                                      </p:to>
                                    </p:set>
                                  </p:childTnLst>
                                </p:cTn>
                              </p:par>
                            </p:childTnLst>
                          </p:cTn>
                        </p:par>
                        <p:par>
                          <p:cTn id="24" fill="hold">
                            <p:stCondLst>
                              <p:cond delay="7780"/>
                            </p:stCondLst>
                            <p:childTnLst>
                              <p:par>
                                <p:cTn id="25" presetID="34" presetClass="emph" presetSubtype="0" fill="hold" nodeType="after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3" end="3"/>
                                            </p:txEl>
                                          </p:spTgt>
                                        </p:tgtEl>
                                        <p:attrNameLst>
                                          <p:attrName>ppt_x</p:attrName>
                                          <p:attrName>ppt_y</p:attrName>
                                        </p:attrNameLst>
                                      </p:cBhvr>
                                    </p:animMotion>
                                    <p:animRot by="1500000">
                                      <p:cBhvr>
                                        <p:cTn id="27" dur="125" fill="hold">
                                          <p:stCondLst>
                                            <p:cond delay="0"/>
                                          </p:stCondLst>
                                        </p:cTn>
                                        <p:tgtEl>
                                          <p:spTgt spid="3">
                                            <p:txEl>
                                              <p:pRg st="3" end="3"/>
                                            </p:txEl>
                                          </p:spTgt>
                                        </p:tgtEl>
                                        <p:attrNameLst>
                                          <p:attrName>r</p:attrName>
                                        </p:attrNameLst>
                                      </p:cBhvr>
                                    </p:animRot>
                                    <p:animRot by="-1500000">
                                      <p:cBhvr>
                                        <p:cTn id="28" dur="125" fill="hold">
                                          <p:stCondLst>
                                            <p:cond delay="125"/>
                                          </p:stCondLst>
                                        </p:cTn>
                                        <p:tgtEl>
                                          <p:spTgt spid="3">
                                            <p:txEl>
                                              <p:pRg st="3" end="3"/>
                                            </p:txEl>
                                          </p:spTgt>
                                        </p:tgtEl>
                                        <p:attrNameLst>
                                          <p:attrName>r</p:attrName>
                                        </p:attrNameLst>
                                      </p:cBhvr>
                                    </p:animRot>
                                    <p:animRot by="-1500000">
                                      <p:cBhvr>
                                        <p:cTn id="29" dur="125" fill="hold">
                                          <p:stCondLst>
                                            <p:cond delay="250"/>
                                          </p:stCondLst>
                                        </p:cTn>
                                        <p:tgtEl>
                                          <p:spTgt spid="3">
                                            <p:txEl>
                                              <p:pRg st="3" end="3"/>
                                            </p:txEl>
                                          </p:spTgt>
                                        </p:tgtEl>
                                        <p:attrNameLst>
                                          <p:attrName>r</p:attrName>
                                        </p:attrNameLst>
                                      </p:cBhvr>
                                    </p:animRot>
                                    <p:animRot by="1500000">
                                      <p:cBhvr>
                                        <p:cTn id="30" dur="125" fill="hold">
                                          <p:stCondLst>
                                            <p:cond delay="375"/>
                                          </p:stCondLst>
                                        </p:cTn>
                                        <p:tgtEl>
                                          <p:spTgt spid="3">
                                            <p:txEl>
                                              <p:pRg st="3" end="3"/>
                                            </p:txEl>
                                          </p:spTgt>
                                        </p:tgtEl>
                                        <p:attrNameLst>
                                          <p:attrName>r</p:attrName>
                                        </p:attrNameLst>
                                      </p:cBhvr>
                                    </p:animRot>
                                  </p:childTnLst>
                                </p:cTn>
                              </p:par>
                            </p:childTnLst>
                          </p:cTn>
                        </p:par>
                        <p:par>
                          <p:cTn id="31" fill="hold">
                            <p:stCondLst>
                              <p:cond delay="9630"/>
                            </p:stCondLst>
                            <p:childTnLst>
                              <p:par>
                                <p:cTn id="32" presetID="34" presetClass="emph" presetSubtype="0" fill="hold" nodeType="after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3">
                                            <p:txEl>
                                              <p:pRg st="4" end="4"/>
                                            </p:txEl>
                                          </p:spTgt>
                                        </p:tgtEl>
                                        <p:attrNameLst>
                                          <p:attrName>ppt_x</p:attrName>
                                          <p:attrName>ppt_y</p:attrName>
                                        </p:attrNameLst>
                                      </p:cBhvr>
                                    </p:animMotion>
                                    <p:animRot by="1500000">
                                      <p:cBhvr>
                                        <p:cTn id="34" dur="125" fill="hold">
                                          <p:stCondLst>
                                            <p:cond delay="0"/>
                                          </p:stCondLst>
                                        </p:cTn>
                                        <p:tgtEl>
                                          <p:spTgt spid="3">
                                            <p:txEl>
                                              <p:pRg st="4" end="4"/>
                                            </p:txEl>
                                          </p:spTgt>
                                        </p:tgtEl>
                                        <p:attrNameLst>
                                          <p:attrName>r</p:attrName>
                                        </p:attrNameLst>
                                      </p:cBhvr>
                                    </p:animRot>
                                    <p:animRot by="-1500000">
                                      <p:cBhvr>
                                        <p:cTn id="35" dur="125" fill="hold">
                                          <p:stCondLst>
                                            <p:cond delay="125"/>
                                          </p:stCondLst>
                                        </p:cTn>
                                        <p:tgtEl>
                                          <p:spTgt spid="3">
                                            <p:txEl>
                                              <p:pRg st="4" end="4"/>
                                            </p:txEl>
                                          </p:spTgt>
                                        </p:tgtEl>
                                        <p:attrNameLst>
                                          <p:attrName>r</p:attrName>
                                        </p:attrNameLst>
                                      </p:cBhvr>
                                    </p:animRot>
                                    <p:animRot by="-1500000">
                                      <p:cBhvr>
                                        <p:cTn id="36" dur="125" fill="hold">
                                          <p:stCondLst>
                                            <p:cond delay="250"/>
                                          </p:stCondLst>
                                        </p:cTn>
                                        <p:tgtEl>
                                          <p:spTgt spid="3">
                                            <p:txEl>
                                              <p:pRg st="4" end="4"/>
                                            </p:txEl>
                                          </p:spTgt>
                                        </p:tgtEl>
                                        <p:attrNameLst>
                                          <p:attrName>r</p:attrName>
                                        </p:attrNameLst>
                                      </p:cBhvr>
                                    </p:animRot>
                                    <p:animRot by="1500000">
                                      <p:cBhvr>
                                        <p:cTn id="37" dur="125" fill="hold">
                                          <p:stCondLst>
                                            <p:cond delay="375"/>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2568035"/>
            <a:ext cx="9252520" cy="43400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529" y="0"/>
            <a:ext cx="3927471" cy="3500207"/>
          </a:xfrm>
          <a:prstGeom prst="rect">
            <a:avLst/>
          </a:prstGeom>
        </p:spPr>
      </p:pic>
      <p:pic>
        <p:nvPicPr>
          <p:cNvPr id="8"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08519" y="0"/>
            <a:ext cx="5325048" cy="3491222"/>
          </a:xfrm>
        </p:spPr>
      </p:pic>
    </p:spTree>
    <p:extLst>
      <p:ext uri="{BB962C8B-B14F-4D97-AF65-F5344CB8AC3E}">
        <p14:creationId xmlns:p14="http://schemas.microsoft.com/office/powerpoint/2010/main" val="2957726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lstStyle/>
          <a:p>
            <a:r>
              <a:rPr lang="en-US" dirty="0" smtClean="0">
                <a:latin typeface="MV Boli" panose="02000500030200090000" pitchFamily="2" charset="0"/>
                <a:cs typeface="MV Boli" panose="02000500030200090000" pitchFamily="2" charset="0"/>
              </a:rPr>
              <a:t>Modern Orthodoxy</a:t>
            </a:r>
            <a:endParaRPr lang="en-US" dirty="0">
              <a:latin typeface="MV Boli" panose="02000500030200090000" pitchFamily="2" charset="0"/>
              <a:cs typeface="MV Boli" panose="02000500030200090000" pitchFamily="2" charset="0"/>
            </a:endParaRPr>
          </a:p>
        </p:txBody>
      </p:sp>
      <p:sp>
        <p:nvSpPr>
          <p:cNvPr id="3" name="Content Placeholder 2"/>
          <p:cNvSpPr>
            <a:spLocks noGrp="1"/>
          </p:cNvSpPr>
          <p:nvPr>
            <p:ph idx="1"/>
          </p:nvPr>
        </p:nvSpPr>
        <p:spPr>
          <a:xfrm>
            <a:off x="0" y="980729"/>
            <a:ext cx="9144000" cy="5877271"/>
          </a:xfrm>
        </p:spPr>
        <p:txBody>
          <a:bodyPr>
            <a:noAutofit/>
          </a:bodyPr>
          <a:lstStyle/>
          <a:p>
            <a:pPr marL="0" indent="0">
              <a:buNone/>
            </a:pPr>
            <a:r>
              <a:rPr lang="en-US" sz="2800" dirty="0" smtClean="0">
                <a:latin typeface="Aharoni" panose="02010803020104030203" pitchFamily="2" charset="-79"/>
                <a:cs typeface="Aharoni" panose="02010803020104030203" pitchFamily="2" charset="-79"/>
              </a:rPr>
              <a:t>According to the 2013 Pew Study, American Modern Orthodoxy is the best educated and has the largest high-income earners of any Jewish </a:t>
            </a:r>
            <a:r>
              <a:rPr lang="en-US" sz="2800" dirty="0" err="1" smtClean="0">
                <a:latin typeface="Aharoni" panose="02010803020104030203" pitchFamily="2" charset="-79"/>
                <a:cs typeface="Aharoni" panose="02010803020104030203" pitchFamily="2" charset="-79"/>
              </a:rPr>
              <a:t>demonimnation</a:t>
            </a:r>
            <a:r>
              <a:rPr lang="en-US" sz="2800" dirty="0" smtClean="0">
                <a:latin typeface="Aharoni" panose="02010803020104030203" pitchFamily="2" charset="-79"/>
                <a:cs typeface="Aharoni" panose="02010803020104030203" pitchFamily="2" charset="-79"/>
              </a:rPr>
              <a:t>.</a:t>
            </a:r>
          </a:p>
          <a:p>
            <a:pPr marL="457200" lvl="1" indent="0">
              <a:buNone/>
            </a:pPr>
            <a:r>
              <a:rPr lang="en-US" sz="3200" b="1" dirty="0" smtClean="0">
                <a:latin typeface="Goudy Old Style" panose="02020502050305020303" pitchFamily="18" charset="0"/>
              </a:rPr>
              <a:t>“The pressure to produce high earners discourages and marginalizes those members of the community whose calling is in music, literature, the visual arts, or the performing arts. The problem is not only that creative types will likely be unable to afford the Modern Orthodox lifestyle; the community itself tends to marginalize those who pursue artistic careers, viewing them as irresponsible.”</a:t>
            </a:r>
            <a:r>
              <a:rPr lang="en-US" sz="2000" dirty="0" smtClean="0"/>
              <a:t> Elli Fischer, Modern Orthodoxy Has Its Costs – Not Just Financial,  Jewish Week, </a:t>
            </a:r>
            <a:r>
              <a:rPr lang="en-US" sz="2000" dirty="0" err="1" smtClean="0"/>
              <a:t>Febuary</a:t>
            </a:r>
            <a:r>
              <a:rPr lang="en-US" sz="2000" dirty="0" smtClean="0"/>
              <a:t> 2015</a:t>
            </a:r>
            <a:endParaRPr lang="en-US" sz="2000" dirty="0"/>
          </a:p>
        </p:txBody>
      </p:sp>
    </p:spTree>
    <p:extLst>
      <p:ext uri="{BB962C8B-B14F-4D97-AF65-F5344CB8AC3E}">
        <p14:creationId xmlns:p14="http://schemas.microsoft.com/office/powerpoint/2010/main" val="4038196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haroni" panose="02010803020104030203" pitchFamily="2" charset="-79"/>
                <a:cs typeface="Aharoni" panose="02010803020104030203" pitchFamily="2" charset="-79"/>
              </a:rPr>
              <a:t>You Don’t Sleep When You have a </a:t>
            </a:r>
            <a:r>
              <a:rPr lang="en-US" b="1" dirty="0" err="1" smtClean="0">
                <a:latin typeface="Aharoni" panose="02010803020104030203" pitchFamily="2" charset="-79"/>
                <a:cs typeface="Aharoni" panose="02010803020104030203" pitchFamily="2" charset="-79"/>
              </a:rPr>
              <a:t>Kashya</a:t>
            </a:r>
            <a:r>
              <a:rPr lang="en-US" b="1" dirty="0" smtClean="0">
                <a:latin typeface="Aharoni" panose="02010803020104030203" pitchFamily="2" charset="-79"/>
                <a:cs typeface="Aharoni" panose="02010803020104030203" pitchFamily="2" charset="-79"/>
              </a:rPr>
              <a:t> on the </a:t>
            </a:r>
            <a:r>
              <a:rPr lang="en-US" b="1" dirty="0" err="1" smtClean="0">
                <a:latin typeface="Aharoni" panose="02010803020104030203" pitchFamily="2" charset="-79"/>
                <a:cs typeface="Aharoni" panose="02010803020104030203" pitchFamily="2" charset="-79"/>
              </a:rPr>
              <a:t>Rashbah</a:t>
            </a:r>
            <a:r>
              <a:rPr lang="en-US" b="1" dirty="0">
                <a:latin typeface="Aharoni" panose="02010803020104030203" pitchFamily="2" charset="-79"/>
                <a:cs typeface="Aharoni" panose="02010803020104030203" pitchFamily="2" charset="-79"/>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00808"/>
            <a:ext cx="4598382" cy="427341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2743200"/>
            <a:ext cx="4572001" cy="3926160"/>
          </a:xfrm>
          <a:prstGeom prst="rect">
            <a:avLst/>
          </a:prstGeom>
        </p:spPr>
      </p:pic>
    </p:spTree>
    <p:extLst>
      <p:ext uri="{BB962C8B-B14F-4D97-AF65-F5344CB8AC3E}">
        <p14:creationId xmlns:p14="http://schemas.microsoft.com/office/powerpoint/2010/main" val="200909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fill="hold" grpId="0" nodeType="with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7" fill="hold">
                            <p:stCondLst>
                              <p:cond delay="2000"/>
                            </p:stCondLst>
                            <p:childTnLst>
                              <p:par>
                                <p:cTn id="8" presetID="1" presetClass="emph" presetSubtype="2" fill="hold" nodeType="afterEffect">
                                  <p:stCondLst>
                                    <p:cond delay="0"/>
                                  </p:stCondLst>
                                  <p:childTnLst>
                                    <p:animClr clrSpc="rgb" dir="cw">
                                      <p:cBhvr>
                                        <p:cTn id="9" dur="2000" fill="hold"/>
                                        <p:tgtEl>
                                          <p:spTgt spid="2"/>
                                        </p:tgtEl>
                                        <p:attrNameLst>
                                          <p:attrName>fillcolor</p:attrName>
                                        </p:attrNameLst>
                                      </p:cBhvr>
                                      <p:to>
                                        <a:schemeClr val="accent2"/>
                                      </p:to>
                                    </p:animClr>
                                    <p:set>
                                      <p:cBhvr>
                                        <p:cTn id="10" dur="2000" fill="hold"/>
                                        <p:tgtEl>
                                          <p:spTgt spid="2"/>
                                        </p:tgtEl>
                                        <p:attrNameLst>
                                          <p:attrName>fill.type</p:attrName>
                                        </p:attrNameLst>
                                      </p:cBhvr>
                                      <p:to>
                                        <p:strVal val="solid"/>
                                      </p:to>
                                    </p:set>
                                    <p:set>
                                      <p:cBhvr>
                                        <p:cTn id="11" dur="2000" fill="hold"/>
                                        <p:tgtEl>
                                          <p:spTgt spid="2"/>
                                        </p:tgtEl>
                                        <p:attrNameLst>
                                          <p:attrName>fill.on</p:attrName>
                                        </p:attrNameLst>
                                      </p:cBhvr>
                                      <p:to>
                                        <p:strVal val="true"/>
                                      </p:to>
                                    </p:set>
                                  </p:childTnLst>
                                </p:cTn>
                              </p:par>
                            </p:childTnLst>
                          </p:cTn>
                        </p:par>
                        <p:par>
                          <p:cTn id="12" fill="hold">
                            <p:stCondLst>
                              <p:cond delay="4000"/>
                            </p:stCondLst>
                            <p:childTnLst>
                              <p:par>
                                <p:cTn id="13" presetID="6" presetClass="emph" presetSubtype="0" fill="hold" grpId="1" nodeType="afterEffect">
                                  <p:stCondLst>
                                    <p:cond delay="0"/>
                                  </p:stCondLst>
                                  <p:childTnLst>
                                    <p:animScale>
                                      <p:cBhvr>
                                        <p:cTn id="1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97527"/>
          </a:xfrm>
        </p:spPr>
        <p:txBody>
          <a:bodyPr/>
          <a:lstStyle/>
          <a:p>
            <a:r>
              <a:rPr lang="en-US" b="1" dirty="0" smtClean="0">
                <a:latin typeface="Aharoni" panose="02010803020104030203" pitchFamily="2" charset="-79"/>
                <a:cs typeface="Aharoni" panose="02010803020104030203" pitchFamily="2" charset="-79"/>
              </a:rPr>
              <a:t>One of Many Tools</a:t>
            </a:r>
            <a:endParaRPr lang="en-US" b="1" dirty="0">
              <a:latin typeface="Aharoni" panose="02010803020104030203" pitchFamily="2" charset="-79"/>
              <a:cs typeface="Aharoni" panose="02010803020104030203" pitchFamily="2" charset="-79"/>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51720" y="893557"/>
            <a:ext cx="5184576" cy="5969118"/>
          </a:xfrm>
        </p:spPr>
      </p:pic>
      <p:sp>
        <p:nvSpPr>
          <p:cNvPr id="13" name="Right Arrow 12"/>
          <p:cNvSpPr/>
          <p:nvPr/>
        </p:nvSpPr>
        <p:spPr>
          <a:xfrm>
            <a:off x="9988" y="1772816"/>
            <a:ext cx="2051720" cy="864096"/>
          </a:xfrm>
          <a:prstGeom prst="rightArrow">
            <a:avLst/>
          </a:prstGeom>
          <a:effectLst>
            <a:glow rad="101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82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6" presetClass="emph" presetSubtype="0" fill="hold" grpId="1" nodeType="afterEffect">
                                  <p:stCondLst>
                                    <p:cond delay="0"/>
                                  </p:stCondLst>
                                  <p:childTnLst>
                                    <p:animScale>
                                      <p:cBhvr>
                                        <p:cTn id="18"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A Limited Tool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u="sng" dirty="0" err="1" smtClean="0"/>
              <a:t>Moreh</a:t>
            </a:r>
            <a:r>
              <a:rPr lang="en-US" sz="2800" u="sng" dirty="0" smtClean="0"/>
              <a:t> </a:t>
            </a:r>
            <a:r>
              <a:rPr lang="en-US" sz="2800" u="sng" dirty="0" err="1" smtClean="0"/>
              <a:t>HaNevuchim</a:t>
            </a:r>
            <a:r>
              <a:rPr lang="en-US" sz="2800" u="sng" dirty="0" smtClean="0"/>
              <a:t> (</a:t>
            </a:r>
            <a:r>
              <a:rPr lang="en-US" sz="2800" u="sng" dirty="0" err="1" smtClean="0"/>
              <a:t>Rambam</a:t>
            </a:r>
            <a:r>
              <a:rPr lang="en-US" sz="2800" u="sng" dirty="0" smtClean="0"/>
              <a:t>), Page 40</a:t>
            </a:r>
          </a:p>
          <a:p>
            <a:pPr marL="0" indent="0">
              <a:buNone/>
            </a:pPr>
            <a:r>
              <a:rPr lang="en-US" sz="4000" b="1" dirty="0" smtClean="0">
                <a:latin typeface="Vijaya" panose="020B0604020202020204" pitchFamily="34" charset="0"/>
                <a:cs typeface="Vijaya" panose="020B0604020202020204" pitchFamily="34" charset="0"/>
              </a:rPr>
              <a:t>Know </a:t>
            </a:r>
            <a:r>
              <a:rPr lang="en-US" sz="4000" b="1" dirty="0">
                <a:latin typeface="Vijaya" panose="020B0604020202020204" pitchFamily="34" charset="0"/>
                <a:cs typeface="Vijaya" panose="020B0604020202020204" pitchFamily="34" charset="0"/>
              </a:rPr>
              <a:t>that for the human mind there are certain objects of perception which are within the scope of its nature and capacity; on the other hand, there are, amongst things which actually exist, certain objects which the mind can in no way and by no means grasp: the gates of perception are dosed against it.</a:t>
            </a:r>
          </a:p>
          <a:p>
            <a:endParaRPr lang="en-US" b="1" dirty="0"/>
          </a:p>
        </p:txBody>
      </p:sp>
    </p:spTree>
    <p:extLst>
      <p:ext uri="{BB962C8B-B14F-4D97-AF65-F5344CB8AC3E}">
        <p14:creationId xmlns:p14="http://schemas.microsoft.com/office/powerpoint/2010/main" val="8186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3102</Words>
  <Application>Microsoft Office PowerPoint</Application>
  <PresentationFormat>On-screen Show (4:3)</PresentationFormat>
  <Paragraphs>147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Losing Your Mind, Rationally</vt:lpstr>
      <vt:lpstr>    Purim!!!!!!!!!!</vt:lpstr>
      <vt:lpstr>קימו וקבלו  Reinforcing Emunah</vt:lpstr>
      <vt:lpstr>עמלק = ספק עמלק = רם</vt:lpstr>
      <vt:lpstr>PowerPoint Presentation</vt:lpstr>
      <vt:lpstr>Modern Orthodoxy</vt:lpstr>
      <vt:lpstr>You Don’t Sleep When You have a Kashya on the Rashbah!</vt:lpstr>
      <vt:lpstr>One of Many Tools</vt:lpstr>
      <vt:lpstr>A Limited Tool</vt:lpstr>
      <vt:lpstr>Philosophy’s Self Destruction</vt:lpstr>
      <vt:lpstr>Philosophy = Love of Wisdom</vt:lpstr>
      <vt:lpstr>The Problem of the Criterion Chisholm, Roderick M. The Foundations of Knowing</vt:lpstr>
      <vt:lpstr>Other Examples</vt:lpstr>
      <vt:lpstr>  Science &amp; The problem of Induction, David Hume </vt:lpstr>
      <vt:lpstr>Nietzsche on Knowledge  as Arrogance, Amalek</vt:lpstr>
      <vt:lpstr>Conclusions of Philosophy</vt:lpstr>
      <vt:lpstr>So Where Does it Come From?</vt:lpstr>
      <vt:lpstr>Experiencing a Relationship with God</vt:lpstr>
      <vt:lpstr>PowerPoint Presentation</vt:lpstr>
      <vt:lpstr>Etzem haYehudi – Flirting With Angels</vt:lpstr>
      <vt:lpstr>עד דלא ידע ונהפוך הוא </vt:lpstr>
      <vt:lpstr>Paths to God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Losing Your Mind, Rationally</dc:title>
  <dc:creator>Yakov</dc:creator>
  <cp:lastModifiedBy>Yakov</cp:lastModifiedBy>
  <cp:revision>25</cp:revision>
  <dcterms:created xsi:type="dcterms:W3CDTF">2015-02-24T11:32:27Z</dcterms:created>
  <dcterms:modified xsi:type="dcterms:W3CDTF">2015-02-26T19:01:12Z</dcterms:modified>
</cp:coreProperties>
</file>