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9"/>
  </p:notesMasterIdLst>
  <p:handoutMasterIdLst>
    <p:handoutMasterId r:id="rId20"/>
  </p:handoutMasterIdLst>
  <p:sldIdLst>
    <p:sldId id="256" r:id="rId5"/>
    <p:sldId id="264" r:id="rId6"/>
    <p:sldId id="257" r:id="rId7"/>
    <p:sldId id="258" r:id="rId8"/>
    <p:sldId id="265" r:id="rId9"/>
    <p:sldId id="259" r:id="rId10"/>
    <p:sldId id="266" r:id="rId11"/>
    <p:sldId id="268" r:id="rId12"/>
    <p:sldId id="270" r:id="rId13"/>
    <p:sldId id="271" r:id="rId14"/>
    <p:sldId id="273" r:id="rId15"/>
    <p:sldId id="267" r:id="rId16"/>
    <p:sldId id="272"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5462B-A73F-4388-9492-78781442EECB}" v="225" dt="2020-03-23T20:05:0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5" autoAdjust="0"/>
    <p:restoredTop sz="93648" autoAdjust="0"/>
  </p:normalViewPr>
  <p:slideViewPr>
    <p:cSldViewPr snapToGrid="0" showGuides="1">
      <p:cViewPr varScale="1">
        <p:scale>
          <a:sx n="68" d="100"/>
          <a:sy n="68" d="100"/>
        </p:scale>
        <p:origin x="88" y="23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3/24/2020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3/24/2020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Expansive definition of learning “Torah” – character, life lessons, interpersonal skills</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79297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162037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75774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28370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906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99914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682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859019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60990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8668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16886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482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5426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29592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3634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06773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9643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7408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0130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2B9795-92DC-40DC-A1CA-9A4B349D7824}" type="datetimeFigureOut">
              <a:rPr lang="en-US" smtClean="0"/>
              <a:pPr/>
              <a:t>3/24/2020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4918723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s://www.pexels.com/photo/agriculture-ball-shaped-ecology-environment-8272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ositivepsychology.com/life-worth-living-setting-life-goa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u.org/judaism-101/bios/leaders-in-the-diaspora/rabbi-yosef-yavetz-the-chasid-or-the-darshan/" TargetMode="External"/><Relationship Id="rId2" Type="http://schemas.openxmlformats.org/officeDocument/2006/relationships/hyperlink" Target="/Psalms.128.2" TargetMode="External"/><Relationship Id="rId1" Type="http://schemas.openxmlformats.org/officeDocument/2006/relationships/slideLayout" Target="../slideLayouts/slideLayout2.xml"/><Relationship Id="rId4" Type="http://schemas.openxmlformats.org/officeDocument/2006/relationships/hyperlink" Target="https://en.wikipedia.org/wiki/Moses_Almosnin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ndsetworks.com/Free-Resources/" TargetMode="External"/><Relationship Id="rId2" Type="http://schemas.openxmlformats.org/officeDocument/2006/relationships/hyperlink" Target="https://characterlab.org/playbooks/grit/" TargetMode="External"/><Relationship Id="rId1" Type="http://schemas.openxmlformats.org/officeDocument/2006/relationships/slideLayout" Target="../slideLayouts/slideLayout2.xml"/><Relationship Id="rId6" Type="http://schemas.openxmlformats.org/officeDocument/2006/relationships/hyperlink" Target="https://kidengage.com/blog/2019/01/fun-and-engaging-goal-setting-activities-for-children/" TargetMode="External"/><Relationship Id="rId5" Type="http://schemas.openxmlformats.org/officeDocument/2006/relationships/hyperlink" Target="https://www.familyeducation.com/fun/indoor-activities/goal-setting-activities-kids" TargetMode="External"/><Relationship Id="rId4" Type="http://schemas.openxmlformats.org/officeDocument/2006/relationships/hyperlink" Target="https://positivepsychology.com/life-worth-living-setting-life-go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jewishencyclopedia.com/articles/14559-uceda-samuel-ben-israel-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youtube.com/watch?v=KUWn_TJTrn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ictionary.apa.org/grit"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259" t="4909" r="1014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Title 5"/>
          <p:cNvSpPr>
            <a:spLocks noGrp="1"/>
          </p:cNvSpPr>
          <p:nvPr>
            <p:ph type="ctrTitle"/>
          </p:nvPr>
        </p:nvSpPr>
        <p:spPr>
          <a:xfrm>
            <a:off x="413468" y="1678666"/>
            <a:ext cx="4619708" cy="2369093"/>
          </a:xfrm>
        </p:spPr>
        <p:txBody>
          <a:bodyPr vert="horz" lIns="91440" tIns="45720" rIns="91440" bIns="45720" rtlCol="0" anchor="b">
            <a:normAutofit/>
          </a:bodyPr>
          <a:lstStyle/>
          <a:p>
            <a:pPr algn="r">
              <a:lnSpc>
                <a:spcPct val="90000"/>
              </a:lnSpc>
            </a:pPr>
            <a:r>
              <a:rPr lang="en-US" sz="2600" dirty="0"/>
              <a:t>Growth, Goals and Grit: Religious &amp; Psychological Strategies for Flourishing During Challenging Times</a:t>
            </a:r>
          </a:p>
        </p:txBody>
      </p:sp>
      <p:sp>
        <p:nvSpPr>
          <p:cNvPr id="7" name="Subtitle 6"/>
          <p:cNvSpPr>
            <a:spLocks noGrp="1"/>
          </p:cNvSpPr>
          <p:nvPr>
            <p:ph type="subTitle" idx="1"/>
          </p:nvPr>
        </p:nvSpPr>
        <p:spPr>
          <a:xfrm>
            <a:off x="677335" y="4050831"/>
            <a:ext cx="4079721" cy="1096901"/>
          </a:xfrm>
        </p:spPr>
        <p:txBody>
          <a:bodyPr vert="horz" lIns="91440" tIns="45720" rIns="91440" bIns="45720" rtlCol="0" anchor="t">
            <a:normAutofit/>
          </a:bodyPr>
          <a:lstStyle/>
          <a:p>
            <a:pPr algn="r">
              <a:lnSpc>
                <a:spcPct val="90000"/>
              </a:lnSpc>
              <a:spcBef>
                <a:spcPts val="1000"/>
              </a:spcBef>
            </a:pPr>
            <a:r>
              <a:rPr lang="en-US" sz="1200" b="1" u="sng" dirty="0">
                <a:solidFill>
                  <a:schemeClr val="tx1">
                    <a:lumMod val="50000"/>
                    <a:lumOff val="50000"/>
                  </a:schemeClr>
                </a:solidFill>
              </a:rPr>
              <a:t>Rabbi Dr. Mordechai Schiffman</a:t>
            </a:r>
          </a:p>
          <a:p>
            <a:pPr algn="r">
              <a:lnSpc>
                <a:spcPct val="90000"/>
              </a:lnSpc>
              <a:spcBef>
                <a:spcPts val="1000"/>
              </a:spcBef>
            </a:pPr>
            <a:r>
              <a:rPr lang="en-US" sz="1200" i="1" dirty="0">
                <a:solidFill>
                  <a:schemeClr val="tx1">
                    <a:lumMod val="50000"/>
                    <a:lumOff val="50000"/>
                  </a:schemeClr>
                </a:solidFill>
              </a:rPr>
              <a:t>Clinical Assistant Professor, </a:t>
            </a:r>
          </a:p>
          <a:p>
            <a:pPr algn="r">
              <a:lnSpc>
                <a:spcPct val="90000"/>
              </a:lnSpc>
              <a:spcBef>
                <a:spcPts val="1000"/>
              </a:spcBef>
            </a:pPr>
            <a:r>
              <a:rPr lang="en-US" sz="1200" dirty="0" err="1">
                <a:solidFill>
                  <a:schemeClr val="tx1">
                    <a:lumMod val="50000"/>
                    <a:lumOff val="50000"/>
                  </a:schemeClr>
                </a:solidFill>
              </a:rPr>
              <a:t>Azrieli</a:t>
            </a:r>
            <a:r>
              <a:rPr lang="en-US" sz="1200" dirty="0">
                <a:solidFill>
                  <a:schemeClr val="tx1">
                    <a:lumMod val="50000"/>
                    <a:lumOff val="50000"/>
                  </a:schemeClr>
                </a:solidFill>
              </a:rPr>
              <a:t> Graduate School                                                        of Jewish Education &amp; Administration</a:t>
            </a:r>
          </a:p>
        </p:txBody>
      </p:sp>
      <p:cxnSp>
        <p:nvCxnSpPr>
          <p:cNvPr id="24"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C7F6-183E-4763-A518-A4CF3EE6B27C}"/>
              </a:ext>
            </a:extLst>
          </p:cNvPr>
          <p:cNvSpPr>
            <a:spLocks noGrp="1"/>
          </p:cNvSpPr>
          <p:nvPr>
            <p:ph type="title"/>
          </p:nvPr>
        </p:nvSpPr>
        <p:spPr>
          <a:xfrm>
            <a:off x="796603" y="220427"/>
            <a:ext cx="8596668" cy="1320800"/>
          </a:xfrm>
        </p:spPr>
        <p:txBody>
          <a:bodyPr>
            <a:normAutofit fontScale="90000"/>
          </a:bodyPr>
          <a:lstStyle/>
          <a:p>
            <a:r>
              <a:rPr lang="en-US" dirty="0"/>
              <a:t>GOALS HOMEWORK</a:t>
            </a:r>
            <a:br>
              <a:rPr lang="en-US" dirty="0"/>
            </a:br>
            <a:r>
              <a:rPr lang="en-US" sz="2200" dirty="0">
                <a:hlinkClick r:id="rId2"/>
              </a:rPr>
              <a:t>https://positivepsychology.com/life-worth-living-setting-life-goals</a:t>
            </a:r>
            <a:r>
              <a:rPr lang="en-US" dirty="0">
                <a:hlinkClick r:id="rId2"/>
              </a:rPr>
              <a:t>/</a:t>
            </a:r>
            <a:br>
              <a:rPr lang="en-US" dirty="0"/>
            </a:b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89168EC-4B61-45D8-8387-E82D570B4C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430" y="1304702"/>
            <a:ext cx="7044855" cy="5523053"/>
          </a:xfrm>
        </p:spPr>
      </p:pic>
    </p:spTree>
    <p:extLst>
      <p:ext uri="{BB962C8B-B14F-4D97-AF65-F5344CB8AC3E}">
        <p14:creationId xmlns:p14="http://schemas.microsoft.com/office/powerpoint/2010/main" val="10824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B5E-32BC-4887-A33C-43597DF8DD0C}"/>
              </a:ext>
            </a:extLst>
          </p:cNvPr>
          <p:cNvSpPr>
            <a:spLocks noGrp="1"/>
          </p:cNvSpPr>
          <p:nvPr>
            <p:ph type="title"/>
          </p:nvPr>
        </p:nvSpPr>
        <p:spPr>
          <a:xfrm>
            <a:off x="2133268" y="5097686"/>
            <a:ext cx="5123290" cy="1443153"/>
          </a:xfrm>
        </p:spPr>
        <p:txBody>
          <a:bodyPr anchor="ctr">
            <a:normAutofit/>
          </a:bodyPr>
          <a:lstStyle/>
          <a:p>
            <a:r>
              <a:rPr lang="en-US" sz="4800" dirty="0"/>
              <a:t>Pleasure vs. Pain  </a:t>
            </a:r>
          </a:p>
        </p:txBody>
      </p:sp>
      <p:pic>
        <p:nvPicPr>
          <p:cNvPr id="7170" name="Picture 2" descr="Image result for ericsson + peak">
            <a:extLst>
              <a:ext uri="{FF2B5EF4-FFF2-40B4-BE49-F238E27FC236}">
                <a16:creationId xmlns:a16="http://schemas.microsoft.com/office/drawing/2014/main" id="{34D883BD-E9E5-4C49-ACD5-B92677B6DF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685" y="2128126"/>
            <a:ext cx="4162796" cy="26017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ihaly csikszentmihalyi + flow">
            <a:extLst>
              <a:ext uri="{FF2B5EF4-FFF2-40B4-BE49-F238E27FC236}">
                <a16:creationId xmlns:a16="http://schemas.microsoft.com/office/drawing/2014/main" id="{6B0E067F-85C6-48AB-BCD2-9AEC3A5899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184" y="2082800"/>
            <a:ext cx="3601941" cy="274763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16AD65ED-D228-458A-9C98-F8D88AD7077E}"/>
              </a:ext>
            </a:extLst>
          </p:cNvPr>
          <p:cNvSpPr txBox="1">
            <a:spLocks/>
          </p:cNvSpPr>
          <p:nvPr/>
        </p:nvSpPr>
        <p:spPr>
          <a:xfrm>
            <a:off x="4694913" y="2796217"/>
            <a:ext cx="2930518"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VS. </a:t>
            </a:r>
            <a:endParaRPr lang="en-US" dirty="0"/>
          </a:p>
        </p:txBody>
      </p:sp>
    </p:spTree>
    <p:extLst>
      <p:ext uri="{BB962C8B-B14F-4D97-AF65-F5344CB8AC3E}">
        <p14:creationId xmlns:p14="http://schemas.microsoft.com/office/powerpoint/2010/main" val="14319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F449-6FF0-469C-A8C4-6D99AFCEE866}"/>
              </a:ext>
            </a:extLst>
          </p:cNvPr>
          <p:cNvSpPr>
            <a:spLocks noGrp="1"/>
          </p:cNvSpPr>
          <p:nvPr>
            <p:ph type="title"/>
          </p:nvPr>
        </p:nvSpPr>
        <p:spPr>
          <a:xfrm>
            <a:off x="2917998" y="201653"/>
            <a:ext cx="8596668" cy="1320800"/>
          </a:xfrm>
        </p:spPr>
        <p:txBody>
          <a:bodyPr/>
          <a:lstStyle/>
          <a:p>
            <a:r>
              <a:rPr lang="en-US" dirty="0"/>
              <a:t>PAIN &amp; LEARNING</a:t>
            </a:r>
          </a:p>
        </p:txBody>
      </p:sp>
      <p:graphicFrame>
        <p:nvGraphicFramePr>
          <p:cNvPr id="5" name="Table 5">
            <a:extLst>
              <a:ext uri="{FF2B5EF4-FFF2-40B4-BE49-F238E27FC236}">
                <a16:creationId xmlns:a16="http://schemas.microsoft.com/office/drawing/2014/main" id="{8E32D760-4BF9-4F71-A9B4-B8C7CD8F36E7}"/>
              </a:ext>
            </a:extLst>
          </p:cNvPr>
          <p:cNvGraphicFramePr>
            <a:graphicFrameLocks noGrp="1"/>
          </p:cNvGraphicFramePr>
          <p:nvPr>
            <p:extLst>
              <p:ext uri="{D42A27DB-BD31-4B8C-83A1-F6EECF244321}">
                <p14:modId xmlns:p14="http://schemas.microsoft.com/office/powerpoint/2010/main" val="2991486257"/>
              </p:ext>
            </p:extLst>
          </p:nvPr>
        </p:nvGraphicFramePr>
        <p:xfrm>
          <a:off x="677334" y="1113182"/>
          <a:ext cx="8128000" cy="2956560"/>
        </p:xfrm>
        <a:graphic>
          <a:graphicData uri="http://schemas.openxmlformats.org/drawingml/2006/table">
            <a:tbl>
              <a:tblPr firstRow="1" bandRow="1">
                <a:tableStyleId>{5C22544A-7EE6-4342-B048-85BDC9FD1C3A}</a:tableStyleId>
              </a:tblPr>
              <a:tblGrid>
                <a:gridCol w="4562576">
                  <a:extLst>
                    <a:ext uri="{9D8B030D-6E8A-4147-A177-3AD203B41FA5}">
                      <a16:colId xmlns:a16="http://schemas.microsoft.com/office/drawing/2014/main" val="2055584224"/>
                    </a:ext>
                  </a:extLst>
                </a:gridCol>
                <a:gridCol w="3565424">
                  <a:extLst>
                    <a:ext uri="{9D8B030D-6E8A-4147-A177-3AD203B41FA5}">
                      <a16:colId xmlns:a16="http://schemas.microsoft.com/office/drawing/2014/main" val="489340507"/>
                    </a:ext>
                  </a:extLst>
                </a:gridCol>
              </a:tblGrid>
              <a:tr h="370840">
                <a:tc>
                  <a:txBody>
                    <a:bodyPr/>
                    <a:lstStyle/>
                    <a:p>
                      <a:r>
                        <a:rPr lang="en-US" sz="1400" b="1" u="sng" dirty="0" err="1"/>
                        <a:t>Avot</a:t>
                      </a:r>
                      <a:r>
                        <a:rPr lang="en-US" sz="1400" b="1" u="sng" dirty="0"/>
                        <a:t> 6:4</a:t>
                      </a:r>
                    </a:p>
                    <a:p>
                      <a:r>
                        <a:rPr lang="en-US" sz="1400" b="1" dirty="0"/>
                        <a:t>Such is the way [of a life] of Torah: you shall eat bread with salt, and rationed water shall you drink; you shall sleep on the ground, your life will be one of privation, and </a:t>
                      </a:r>
                      <a:r>
                        <a:rPr lang="en-US" sz="1400" b="1" dirty="0">
                          <a:solidFill>
                            <a:schemeClr val="bg1"/>
                          </a:solidFill>
                        </a:rPr>
                        <a:t>in Torah shall you labor. If you do this, “Happy shall you be and it shall be good for you” (</a:t>
                      </a:r>
                      <a:r>
                        <a:rPr lang="en-US" sz="1400" b="1" dirty="0">
                          <a:solidFill>
                            <a:schemeClr val="bg1"/>
                          </a:solidFill>
                          <a:hlinkClick r:id="rId2">
                            <a:extLst>
                              <a:ext uri="{A12FA001-AC4F-418D-AE19-62706E023703}">
                                <ahyp:hlinkClr xmlns:ahyp="http://schemas.microsoft.com/office/drawing/2018/hyperlinkcolor" val="tx"/>
                              </a:ext>
                            </a:extLst>
                          </a:hlinkClick>
                        </a:rPr>
                        <a:t>Psalms 128:2</a:t>
                      </a:r>
                      <a:r>
                        <a:rPr lang="en-US" sz="1400" b="1" dirty="0">
                          <a:solidFill>
                            <a:schemeClr val="bg1"/>
                          </a:solidFill>
                        </a:rPr>
                        <a:t>): “Happy shall you be” in this world, “and it shall be good for you” in the world to come.</a:t>
                      </a:r>
                      <a:endParaRPr lang="en-US" sz="1400" b="1" u="sng" dirty="0">
                        <a:solidFill>
                          <a:schemeClr val="bg1"/>
                        </a:solidFill>
                      </a:endParaRPr>
                    </a:p>
                  </a:txBody>
                  <a:tcPr/>
                </a:tc>
                <a:tc>
                  <a:txBody>
                    <a:bodyPr/>
                    <a:lstStyle/>
                    <a:p>
                      <a:pPr marL="0" indent="0" algn="r" rtl="1">
                        <a:buNone/>
                      </a:pPr>
                      <a:r>
                        <a:rPr lang="he-IL" sz="1400" b="1" u="sng" dirty="0"/>
                        <a:t>פרקי אבות ו:ד</a:t>
                      </a:r>
                      <a:endParaRPr lang="en-US" sz="1400" b="1" dirty="0"/>
                    </a:p>
                    <a:p>
                      <a:pPr marL="0" indent="0" algn="r" rtl="1">
                        <a:buNone/>
                      </a:pPr>
                      <a:r>
                        <a:rPr lang="he-IL" sz="1400" b="1" dirty="0"/>
                        <a:t>כַּךְ הִיא דַּרְכָּהּ שֶׁל תּוֹרָה, פַּת בְּמֶלַח תֹּאכַל, וּמַיִם בִּמְשׂוּרָה תִשְׁתֶּה, וְעַל הָאָרֶץ תִּישַׁן, וְחַיֵּי צַעַר תִּחְיֶה, וּבַתּוֹרָה אַתָּה עָמֵל, אִם אַתָּה עֹשֶׂה כֵן, (תהלים קכח) אַשְׁרֶיךָ וְטוֹב לָךְ. אַשְׁרֶיךָ בָּעוֹלָם הַזֶּה וְטוֹב לָךְ לָעוֹלָם הַבָּא</a:t>
                      </a:r>
                      <a:endParaRPr lang="en-US" sz="1400" b="1" dirty="0"/>
                    </a:p>
                    <a:p>
                      <a:endParaRPr lang="en-US" sz="1400" b="1" dirty="0"/>
                    </a:p>
                  </a:txBody>
                  <a:tcPr/>
                </a:tc>
                <a:extLst>
                  <a:ext uri="{0D108BD9-81ED-4DB2-BD59-A6C34878D82A}">
                    <a16:rowId xmlns:a16="http://schemas.microsoft.com/office/drawing/2014/main" val="1242796346"/>
                  </a:ext>
                </a:extLst>
              </a:tr>
              <a:tr h="370840">
                <a:tc gridSpan="2">
                  <a:txBody>
                    <a:bodyPr/>
                    <a:lstStyle/>
                    <a:p>
                      <a:pPr marL="0" indent="0" algn="r" rtl="1">
                        <a:buNone/>
                      </a:pPr>
                      <a:r>
                        <a:rPr lang="he-IL" sz="1400" b="1" u="sng" dirty="0">
                          <a:hlinkClick r:id="rId3"/>
                        </a:rPr>
                        <a:t>יעב"ץ שם</a:t>
                      </a:r>
                      <a:endParaRPr lang="en-US" sz="1400" b="1" dirty="0"/>
                    </a:p>
                    <a:p>
                      <a:pPr marL="0" indent="0" algn="r" rtl="1">
                        <a:buNone/>
                      </a:pPr>
                      <a:r>
                        <a:rPr lang="he-IL" sz="1400" b="1" dirty="0"/>
                        <a:t>כבר כתבתי פעמים רבות, כי לא ידרוש השי"ת ממנו ידיעת התורה כי אם כפי הכנת כל אחד ואחד ולזה כיון באומרו עמל, כי לפום צערא אגרא לא לפי הלימוד, וכן אמרו אשרי מי שעמלו בתורה</a:t>
                      </a:r>
                      <a:endParaRPr lang="en-US" sz="1400" b="1" dirty="0"/>
                    </a:p>
                    <a:p>
                      <a:endParaRPr lang="en-US" sz="1400" b="1" dirty="0"/>
                    </a:p>
                  </a:txBody>
                  <a:tcPr/>
                </a:tc>
                <a:tc hMerge="1">
                  <a:txBody>
                    <a:bodyPr/>
                    <a:lstStyle/>
                    <a:p>
                      <a:endParaRPr lang="en-US" sz="1400" dirty="0"/>
                    </a:p>
                  </a:txBody>
                  <a:tcPr/>
                </a:tc>
                <a:extLst>
                  <a:ext uri="{0D108BD9-81ED-4DB2-BD59-A6C34878D82A}">
                    <a16:rowId xmlns:a16="http://schemas.microsoft.com/office/drawing/2014/main" val="2090241091"/>
                  </a:ext>
                </a:extLst>
              </a:tr>
            </a:tbl>
          </a:graphicData>
        </a:graphic>
      </p:graphicFrame>
      <p:graphicFrame>
        <p:nvGraphicFramePr>
          <p:cNvPr id="7" name="Table 7">
            <a:extLst>
              <a:ext uri="{FF2B5EF4-FFF2-40B4-BE49-F238E27FC236}">
                <a16:creationId xmlns:a16="http://schemas.microsoft.com/office/drawing/2014/main" id="{176927A1-6017-40AC-8887-57581BC1E94F}"/>
              </a:ext>
            </a:extLst>
          </p:cNvPr>
          <p:cNvGraphicFramePr>
            <a:graphicFrameLocks noGrp="1"/>
          </p:cNvGraphicFramePr>
          <p:nvPr>
            <p:extLst>
              <p:ext uri="{D42A27DB-BD31-4B8C-83A1-F6EECF244321}">
                <p14:modId xmlns:p14="http://schemas.microsoft.com/office/powerpoint/2010/main" val="2735065170"/>
              </p:ext>
            </p:extLst>
          </p:nvPr>
        </p:nvGraphicFramePr>
        <p:xfrm>
          <a:off x="677334" y="4572000"/>
          <a:ext cx="8128000" cy="1676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20764361"/>
                    </a:ext>
                  </a:extLst>
                </a:gridCol>
                <a:gridCol w="4064000">
                  <a:extLst>
                    <a:ext uri="{9D8B030D-6E8A-4147-A177-3AD203B41FA5}">
                      <a16:colId xmlns:a16="http://schemas.microsoft.com/office/drawing/2014/main" val="1730916414"/>
                    </a:ext>
                  </a:extLst>
                </a:gridCol>
              </a:tblGrid>
              <a:tr h="370840">
                <a:tc>
                  <a:txBody>
                    <a:bodyPr/>
                    <a:lstStyle/>
                    <a:p>
                      <a:r>
                        <a:rPr lang="en-US" sz="1400" b="1" i="0" u="sng" kern="1200" dirty="0" err="1">
                          <a:solidFill>
                            <a:schemeClr val="lt1"/>
                          </a:solidFill>
                          <a:effectLst/>
                          <a:latin typeface="+mn-lt"/>
                          <a:ea typeface="+mn-ea"/>
                          <a:cs typeface="+mn-cs"/>
                        </a:rPr>
                        <a:t>Avot</a:t>
                      </a:r>
                      <a:r>
                        <a:rPr lang="en-US" sz="1400" b="1" i="0" u="sng" kern="1200" dirty="0">
                          <a:solidFill>
                            <a:schemeClr val="lt1"/>
                          </a:solidFill>
                          <a:effectLst/>
                          <a:latin typeface="+mn-lt"/>
                          <a:ea typeface="+mn-ea"/>
                          <a:cs typeface="+mn-cs"/>
                        </a:rPr>
                        <a:t> 6:6</a:t>
                      </a:r>
                    </a:p>
                    <a:p>
                      <a:r>
                        <a:rPr lang="en-US" sz="1400" b="1" i="0" kern="1200" dirty="0">
                          <a:solidFill>
                            <a:schemeClr val="lt1"/>
                          </a:solidFill>
                          <a:effectLst/>
                          <a:latin typeface="+mn-lt"/>
                          <a:ea typeface="+mn-ea"/>
                          <a:cs typeface="+mn-cs"/>
                        </a:rPr>
                        <a:t>By acceptance of suffering</a:t>
                      </a:r>
                      <a:endParaRPr lang="en-US" sz="1400" b="1" dirty="0"/>
                    </a:p>
                  </a:txBody>
                  <a:tcPr/>
                </a:tc>
                <a:tc>
                  <a:txBody>
                    <a:bodyPr/>
                    <a:lstStyle/>
                    <a:p>
                      <a:pPr marL="0" indent="0" algn="r" rtl="1">
                        <a:buNone/>
                      </a:pPr>
                      <a:r>
                        <a:rPr lang="he-IL" sz="1400" b="1" u="sng" dirty="0"/>
                        <a:t>אבות ו:ו</a:t>
                      </a:r>
                      <a:endParaRPr lang="en-US" sz="1400" b="1" dirty="0"/>
                    </a:p>
                    <a:p>
                      <a:pPr marL="0" indent="0" algn="r" rtl="1">
                        <a:buNone/>
                      </a:pPr>
                      <a:r>
                        <a:rPr lang="he-IL" sz="1400" b="1" i="0" kern="1200" dirty="0">
                          <a:solidFill>
                            <a:schemeClr val="lt1"/>
                          </a:solidFill>
                          <a:effectLst/>
                          <a:latin typeface="+mn-lt"/>
                          <a:ea typeface="+mn-ea"/>
                          <a:cs typeface="+mn-cs"/>
                        </a:rPr>
                        <a:t>וּבְקַבָּלַת הַיִּסּוּרִין</a:t>
                      </a:r>
                      <a:endParaRPr lang="en-US" sz="1400" b="1" dirty="0"/>
                    </a:p>
                  </a:txBody>
                  <a:tcPr/>
                </a:tc>
                <a:extLst>
                  <a:ext uri="{0D108BD9-81ED-4DB2-BD59-A6C34878D82A}">
                    <a16:rowId xmlns:a16="http://schemas.microsoft.com/office/drawing/2014/main" val="1892442512"/>
                  </a:ext>
                </a:extLst>
              </a:tr>
              <a:tr h="370840">
                <a:tc gridSpan="2">
                  <a:txBody>
                    <a:bodyPr/>
                    <a:lstStyle/>
                    <a:p>
                      <a:pPr marL="0" indent="0" algn="r" rtl="1">
                        <a:buNone/>
                      </a:pPr>
                      <a:r>
                        <a:rPr lang="he-IL" sz="1400" b="1" u="sng" dirty="0">
                          <a:hlinkClick r:id="rId4"/>
                        </a:rPr>
                        <a:t>פרקי משה על אבות פרק ו</a:t>
                      </a:r>
                      <a:endParaRPr lang="en-US" sz="1400" b="1" dirty="0"/>
                    </a:p>
                    <a:p>
                      <a:pPr marL="0" indent="0" algn="r" rtl="1">
                        <a:buNone/>
                      </a:pPr>
                      <a:r>
                        <a:rPr lang="he-IL" sz="1400" b="1" dirty="0"/>
                        <a:t>הכ"ד, בקבלת היסורים, כי אם יהיה בלתי סובל היסורין, ויצטער וידאג בהם, יטרידוהו מלמודו, ולא יצלח לכל, על כן צריך שלא ירגיש אותם כלל, ויקבלם בסבר פנים יפות, עד יתקיים תלמודו בידו, כי אחר שיהיה שלם בתורה ישמח בהם, שיכיר מעלתם ותועלתם</a:t>
                      </a:r>
                      <a:endParaRPr lang="en-US" sz="1400" b="1" dirty="0"/>
                    </a:p>
                    <a:p>
                      <a:pPr marL="0" indent="0" algn="r" rtl="1">
                        <a:buNone/>
                      </a:pPr>
                      <a:endParaRPr lang="en-US" sz="1400" b="1" dirty="0"/>
                    </a:p>
                  </a:txBody>
                  <a:tcPr/>
                </a:tc>
                <a:tc hMerge="1">
                  <a:txBody>
                    <a:bodyPr/>
                    <a:lstStyle/>
                    <a:p>
                      <a:endParaRPr lang="en-US" sz="1400" dirty="0"/>
                    </a:p>
                  </a:txBody>
                  <a:tcPr/>
                </a:tc>
                <a:extLst>
                  <a:ext uri="{0D108BD9-81ED-4DB2-BD59-A6C34878D82A}">
                    <a16:rowId xmlns:a16="http://schemas.microsoft.com/office/drawing/2014/main" val="3782155851"/>
                  </a:ext>
                </a:extLst>
              </a:tr>
            </a:tbl>
          </a:graphicData>
        </a:graphic>
      </p:graphicFrame>
    </p:spTree>
    <p:extLst>
      <p:ext uri="{BB962C8B-B14F-4D97-AF65-F5344CB8AC3E}">
        <p14:creationId xmlns:p14="http://schemas.microsoft.com/office/powerpoint/2010/main" val="48295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14394E0-5436-454F-B699-7FA1B45844BC}"/>
              </a:ext>
            </a:extLst>
          </p:cNvPr>
          <p:cNvGraphicFramePr>
            <a:graphicFrameLocks noGrp="1"/>
          </p:cNvGraphicFramePr>
          <p:nvPr>
            <p:extLst>
              <p:ext uri="{D42A27DB-BD31-4B8C-83A1-F6EECF244321}">
                <p14:modId xmlns:p14="http://schemas.microsoft.com/office/powerpoint/2010/main" val="122138600"/>
              </p:ext>
            </p:extLst>
          </p:nvPr>
        </p:nvGraphicFramePr>
        <p:xfrm>
          <a:off x="1213014" y="787179"/>
          <a:ext cx="7310784" cy="5993129"/>
        </p:xfrm>
        <a:graphic>
          <a:graphicData uri="http://schemas.openxmlformats.org/drawingml/2006/table">
            <a:tbl>
              <a:tblPr firstRow="1" bandRow="1">
                <a:tableStyleId>{5C22544A-7EE6-4342-B048-85BDC9FD1C3A}</a:tableStyleId>
              </a:tblPr>
              <a:tblGrid>
                <a:gridCol w="3655392">
                  <a:extLst>
                    <a:ext uri="{9D8B030D-6E8A-4147-A177-3AD203B41FA5}">
                      <a16:colId xmlns:a16="http://schemas.microsoft.com/office/drawing/2014/main" val="1423754227"/>
                    </a:ext>
                  </a:extLst>
                </a:gridCol>
                <a:gridCol w="3655392">
                  <a:extLst>
                    <a:ext uri="{9D8B030D-6E8A-4147-A177-3AD203B41FA5}">
                      <a16:colId xmlns:a16="http://schemas.microsoft.com/office/drawing/2014/main" val="1836790346"/>
                    </a:ext>
                  </a:extLst>
                </a:gridCol>
              </a:tblGrid>
              <a:tr h="711056">
                <a:tc>
                  <a:txBody>
                    <a:bodyPr/>
                    <a:lstStyle/>
                    <a:p>
                      <a:r>
                        <a:rPr lang="en-US" sz="1400" u="sng" dirty="0" err="1"/>
                        <a:t>Avot</a:t>
                      </a:r>
                      <a:r>
                        <a:rPr lang="en-US" sz="1400" u="sng" dirty="0"/>
                        <a:t> 5:23</a:t>
                      </a:r>
                    </a:p>
                    <a:p>
                      <a:r>
                        <a:rPr lang="en-US" sz="1400" b="0" i="0" kern="1200" dirty="0">
                          <a:solidFill>
                            <a:schemeClr val="lt1"/>
                          </a:solidFill>
                          <a:effectLst/>
                          <a:latin typeface="+mn-lt"/>
                          <a:ea typeface="+mn-ea"/>
                          <a:cs typeface="+mn-cs"/>
                        </a:rPr>
                        <a:t>Ben He </a:t>
                      </a:r>
                      <a:r>
                        <a:rPr lang="en-US" sz="1400" b="0" i="0" kern="1200" dirty="0" err="1">
                          <a:solidFill>
                            <a:schemeClr val="lt1"/>
                          </a:solidFill>
                          <a:effectLst/>
                          <a:latin typeface="+mn-lt"/>
                          <a:ea typeface="+mn-ea"/>
                          <a:cs typeface="+mn-cs"/>
                        </a:rPr>
                        <a:t>He</a:t>
                      </a:r>
                      <a:r>
                        <a:rPr lang="en-US" sz="1400" b="0" i="0" kern="1200" dirty="0">
                          <a:solidFill>
                            <a:schemeClr val="lt1"/>
                          </a:solidFill>
                          <a:effectLst/>
                          <a:latin typeface="+mn-lt"/>
                          <a:ea typeface="+mn-ea"/>
                          <a:cs typeface="+mn-cs"/>
                        </a:rPr>
                        <a:t> said: According to the labor is the reward.</a:t>
                      </a:r>
                      <a:endParaRPr lang="en-US" sz="1400" dirty="0"/>
                    </a:p>
                  </a:txBody>
                  <a:tcPr/>
                </a:tc>
                <a:tc>
                  <a:txBody>
                    <a:bodyPr/>
                    <a:lstStyle/>
                    <a:p>
                      <a:pPr algn="r" rtl="1"/>
                      <a:r>
                        <a:rPr lang="he-IL" sz="1400" b="1" u="sng" dirty="0"/>
                        <a:t>משנה מסכת אבות פרק ה משנה כג</a:t>
                      </a:r>
                      <a:endParaRPr lang="en-US" sz="1400" dirty="0"/>
                    </a:p>
                    <a:p>
                      <a:pPr algn="r"/>
                      <a:r>
                        <a:rPr lang="he-IL" sz="1400" dirty="0"/>
                        <a:t>בן הא הא אומר לפום צערא אגרא</a:t>
                      </a:r>
                      <a:endParaRPr lang="en-US" sz="1400" dirty="0"/>
                    </a:p>
                    <a:p>
                      <a:pPr algn="r"/>
                      <a:endParaRPr lang="en-US" sz="1400" dirty="0"/>
                    </a:p>
                  </a:txBody>
                  <a:tcPr/>
                </a:tc>
                <a:extLst>
                  <a:ext uri="{0D108BD9-81ED-4DB2-BD59-A6C34878D82A}">
                    <a16:rowId xmlns:a16="http://schemas.microsoft.com/office/drawing/2014/main" val="412368761"/>
                  </a:ext>
                </a:extLst>
              </a:tr>
              <a:tr h="2162794">
                <a:tc>
                  <a:txBody>
                    <a:bodyPr/>
                    <a:lstStyle/>
                    <a:p>
                      <a:r>
                        <a:rPr lang="en-US" sz="1400" b="1" u="sng" dirty="0" err="1"/>
                        <a:t>Rabbeinu</a:t>
                      </a:r>
                      <a:r>
                        <a:rPr lang="en-US" sz="1400" b="1" u="sng" dirty="0"/>
                        <a:t> Yonah</a:t>
                      </a:r>
                    </a:p>
                    <a:p>
                      <a:r>
                        <a:rPr lang="en-US" sz="1400" dirty="0"/>
                        <a:t>Since above it warns severely about Torah study and even until old age and hoary-headedness, and even if it causes great pain and it weakens his strength, he should not move from it; Ben Hey </a:t>
                      </a:r>
                      <a:r>
                        <a:rPr lang="en-US" sz="1400" dirty="0" err="1"/>
                        <a:t>Hey</a:t>
                      </a:r>
                      <a:r>
                        <a:rPr lang="en-US" sz="1400" dirty="0"/>
                        <a:t> comes to console a person and to speak to his heart, that he should not be concerned about his great pain, as </a:t>
                      </a:r>
                      <a:r>
                        <a:rPr lang="en-US" sz="1400" b="1" dirty="0"/>
                        <a:t>According to the pain is the reward</a:t>
                      </a:r>
                      <a:r>
                        <a:rPr lang="en-US" sz="1400" dirty="0"/>
                        <a:t>.</a:t>
                      </a:r>
                    </a:p>
                  </a:txBody>
                  <a:tcPr/>
                </a:tc>
                <a:tc>
                  <a:txBody>
                    <a:bodyPr/>
                    <a:lstStyle/>
                    <a:p>
                      <a:pPr algn="r" rtl="1"/>
                      <a:r>
                        <a:rPr lang="he-IL" sz="1400" b="1" u="sng" dirty="0"/>
                        <a:t>רבינו יונה</a:t>
                      </a:r>
                      <a:endParaRPr lang="en-US" sz="1400" dirty="0"/>
                    </a:p>
                    <a:p>
                      <a:pPr algn="r"/>
                      <a:r>
                        <a:rPr lang="he-IL" sz="1400" dirty="0"/>
                        <a:t>לפי שלמעלה הרבה להזהיר על לימוד התורה וגם זקנה ושיבה ואפילו שיצטער הרבה והיא מתשת כחו של אדם מינה לא יזוז בא הא הא לנחם את האדם ולדבר על לבו כי לא יחוש על רוב צערו שיצטער בו כי לפום צערא אגרא</a:t>
                      </a:r>
                      <a:endParaRPr lang="en-US" sz="1400" dirty="0"/>
                    </a:p>
                    <a:p>
                      <a:pPr algn="r"/>
                      <a:endParaRPr lang="en-US" sz="1400" dirty="0"/>
                    </a:p>
                  </a:txBody>
                  <a:tcPr/>
                </a:tc>
                <a:extLst>
                  <a:ext uri="{0D108BD9-81ED-4DB2-BD59-A6C34878D82A}">
                    <a16:rowId xmlns:a16="http://schemas.microsoft.com/office/drawing/2014/main" val="345112400"/>
                  </a:ext>
                </a:extLst>
              </a:tr>
              <a:tr h="1748012">
                <a:tc>
                  <a:txBody>
                    <a:bodyPr/>
                    <a:lstStyle/>
                    <a:p>
                      <a:r>
                        <a:rPr lang="en-US" sz="1400" b="1" i="0" u="sng" kern="1200" dirty="0">
                          <a:solidFill>
                            <a:schemeClr val="dk1"/>
                          </a:solidFill>
                          <a:effectLst/>
                          <a:latin typeface="+mn-lt"/>
                          <a:ea typeface="+mn-ea"/>
                          <a:cs typeface="+mn-cs"/>
                        </a:rPr>
                        <a:t>Rambam</a:t>
                      </a:r>
                    </a:p>
                    <a:p>
                      <a:r>
                        <a:rPr lang="en-US" sz="1400" b="0" i="0" kern="1200" dirty="0">
                          <a:solidFill>
                            <a:schemeClr val="dk1"/>
                          </a:solidFill>
                          <a:effectLst/>
                          <a:latin typeface="+mn-lt"/>
                          <a:ea typeface="+mn-ea"/>
                          <a:cs typeface="+mn-cs"/>
                        </a:rPr>
                        <a:t>And Ben Hey </a:t>
                      </a:r>
                      <a:r>
                        <a:rPr lang="en-US" sz="1400" b="0" i="0" kern="1200" dirty="0" err="1">
                          <a:solidFill>
                            <a:schemeClr val="dk1"/>
                          </a:solidFill>
                          <a:effectLst/>
                          <a:latin typeface="+mn-lt"/>
                          <a:ea typeface="+mn-ea"/>
                          <a:cs typeface="+mn-cs"/>
                        </a:rPr>
                        <a:t>Hey</a:t>
                      </a:r>
                      <a:r>
                        <a:rPr lang="en-US" sz="1400" b="0" i="0" kern="1200" dirty="0">
                          <a:solidFill>
                            <a:schemeClr val="dk1"/>
                          </a:solidFill>
                          <a:effectLst/>
                          <a:latin typeface="+mn-lt"/>
                          <a:ea typeface="+mn-ea"/>
                          <a:cs typeface="+mn-cs"/>
                        </a:rPr>
                        <a:t> said [that] according to that which you are in pain with Torah will be your reward. And they said that only that which you study with exertion, labor and fear from the teacher will endure; but reading of enjoyment and leisure has no endurance to it and [so] no point in it. </a:t>
                      </a:r>
                      <a:endParaRPr lang="en-US" sz="1400" b="0" dirty="0"/>
                    </a:p>
                  </a:txBody>
                  <a:tcPr/>
                </a:tc>
                <a:tc>
                  <a:txBody>
                    <a:bodyPr/>
                    <a:lstStyle/>
                    <a:p>
                      <a:pPr algn="r" rtl="1"/>
                      <a:r>
                        <a:rPr lang="he-IL" sz="1400" b="1" u="sng" dirty="0"/>
                        <a:t>רמב"ם</a:t>
                      </a:r>
                      <a:endParaRPr lang="en-US" sz="1400" b="1" dirty="0"/>
                    </a:p>
                    <a:p>
                      <a:pPr algn="r"/>
                      <a:r>
                        <a:rPr lang="en-US" sz="1400" b="0" dirty="0"/>
                        <a:t> </a:t>
                      </a:r>
                      <a:r>
                        <a:rPr lang="he-IL" sz="1400" b="0" dirty="0"/>
                        <a:t>ואמר בן הא הא: לפי שעור עמלך בתורה יהיה שכרך. ואמרו שלא יתקיים מן החכמה אלא מה שנלמד בעמל ויגיעה ויראה מן המלמד, אבל לימוד השעשוע והנחת - לא יתקיים, ולא יקבל בו תועלת</a:t>
                      </a:r>
                      <a:endParaRPr lang="en-US" sz="1400" b="0" dirty="0"/>
                    </a:p>
                    <a:p>
                      <a:pPr algn="r"/>
                      <a:endParaRPr lang="en-US" sz="1400" b="0" dirty="0"/>
                    </a:p>
                  </a:txBody>
                  <a:tcPr/>
                </a:tc>
                <a:extLst>
                  <a:ext uri="{0D108BD9-81ED-4DB2-BD59-A6C34878D82A}">
                    <a16:rowId xmlns:a16="http://schemas.microsoft.com/office/drawing/2014/main" val="821200171"/>
                  </a:ext>
                </a:extLst>
              </a:tr>
              <a:tr h="1238249">
                <a:tc gridSpan="2">
                  <a:txBody>
                    <a:bodyPr/>
                    <a:lstStyle/>
                    <a:p>
                      <a:pPr algn="r" rtl="1"/>
                      <a:r>
                        <a:rPr lang="he-IL" sz="1400" b="1" u="sng" dirty="0"/>
                        <a:t>מעם לועז</a:t>
                      </a:r>
                      <a:endParaRPr lang="en-US" sz="1400" b="1" dirty="0"/>
                    </a:p>
                    <a:p>
                      <a:pPr algn="r"/>
                      <a:r>
                        <a:rPr lang="he-IL" sz="1400" b="0" dirty="0"/>
                        <a:t>ועוד טעם שחתם רבינו הקדוש המסכת במאמר הזה  לחזק אותנו שלא ניפול ברוחנו אחרי שקראנו את כל הדברים האלו התובעים מאתנו התאמצות הנפש ועבודה רוחנית קשה ולכן הביא דבריו של בן הא הא לפום צערא אגרא שלפי הטורח כן יהיה גודל השכר הטוב ליהנות מאחור בעוה"ז ובעוה"ב</a:t>
                      </a:r>
                      <a:endParaRPr lang="en-US" sz="1400" b="0" dirty="0"/>
                    </a:p>
                  </a:txBody>
                  <a:tcPr/>
                </a:tc>
                <a:tc hMerge="1">
                  <a:txBody>
                    <a:bodyPr/>
                    <a:lstStyle/>
                    <a:p>
                      <a:pPr algn="r"/>
                      <a:endParaRPr lang="en-US" sz="1400" b="0" dirty="0"/>
                    </a:p>
                  </a:txBody>
                  <a:tcPr/>
                </a:tc>
                <a:extLst>
                  <a:ext uri="{0D108BD9-81ED-4DB2-BD59-A6C34878D82A}">
                    <a16:rowId xmlns:a16="http://schemas.microsoft.com/office/drawing/2014/main" val="1731994153"/>
                  </a:ext>
                </a:extLst>
              </a:tr>
            </a:tbl>
          </a:graphicData>
        </a:graphic>
      </p:graphicFrame>
      <p:sp>
        <p:nvSpPr>
          <p:cNvPr id="8" name="Title 1">
            <a:extLst>
              <a:ext uri="{FF2B5EF4-FFF2-40B4-BE49-F238E27FC236}">
                <a16:creationId xmlns:a16="http://schemas.microsoft.com/office/drawing/2014/main" id="{47513578-253E-43B7-AA09-229B06956980}"/>
              </a:ext>
            </a:extLst>
          </p:cNvPr>
          <p:cNvSpPr>
            <a:spLocks noGrp="1"/>
          </p:cNvSpPr>
          <p:nvPr>
            <p:ph type="title"/>
          </p:nvPr>
        </p:nvSpPr>
        <p:spPr>
          <a:xfrm>
            <a:off x="2999115" y="61789"/>
            <a:ext cx="8596668" cy="1320800"/>
          </a:xfrm>
        </p:spPr>
        <p:txBody>
          <a:bodyPr/>
          <a:lstStyle/>
          <a:p>
            <a:r>
              <a:rPr lang="en-US" dirty="0"/>
              <a:t>PAIN &amp; REWARD</a:t>
            </a:r>
          </a:p>
        </p:txBody>
      </p:sp>
    </p:spTree>
    <p:extLst>
      <p:ext uri="{BB962C8B-B14F-4D97-AF65-F5344CB8AC3E}">
        <p14:creationId xmlns:p14="http://schemas.microsoft.com/office/powerpoint/2010/main" val="226914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C87B-FB71-4ED1-A829-41181581239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7D9104F-7673-40A9-9418-6CA9266FBEF2}"/>
              </a:ext>
            </a:extLst>
          </p:cNvPr>
          <p:cNvSpPr>
            <a:spLocks noGrp="1"/>
          </p:cNvSpPr>
          <p:nvPr>
            <p:ph idx="1"/>
          </p:nvPr>
        </p:nvSpPr>
        <p:spPr>
          <a:xfrm>
            <a:off x="677334" y="1470581"/>
            <a:ext cx="8596668" cy="4570781"/>
          </a:xfrm>
        </p:spPr>
        <p:txBody>
          <a:bodyPr>
            <a:normAutofit fontScale="92500" lnSpcReduction="20000"/>
          </a:bodyPr>
          <a:lstStyle/>
          <a:p>
            <a:r>
              <a:rPr lang="en-US" b="1" dirty="0"/>
              <a:t>Psyched for Torah</a:t>
            </a:r>
          </a:p>
          <a:p>
            <a:pPr lvl="1"/>
            <a:r>
              <a:rPr lang="en-US" dirty="0"/>
              <a:t>www.psychedfortorah.com/subscribe</a:t>
            </a:r>
          </a:p>
          <a:p>
            <a:pPr lvl="1"/>
            <a:r>
              <a:rPr lang="en-US" dirty="0"/>
              <a:t>Facebook – Rabbi Dr. Mordechai Schiffman @</a:t>
            </a:r>
            <a:r>
              <a:rPr lang="en-US" dirty="0" err="1"/>
              <a:t>psychedfortorah</a:t>
            </a:r>
            <a:endParaRPr lang="en-US" dirty="0"/>
          </a:p>
          <a:p>
            <a:pPr lvl="1"/>
            <a:r>
              <a:rPr lang="en-US" dirty="0"/>
              <a:t>Instagram - @</a:t>
            </a:r>
            <a:r>
              <a:rPr lang="en-US" dirty="0" err="1"/>
              <a:t>Rabbi_Dr_Mordechai_Schiffman</a:t>
            </a:r>
            <a:endParaRPr lang="en-US" dirty="0"/>
          </a:p>
          <a:p>
            <a:pPr lvl="1"/>
            <a:r>
              <a:rPr lang="en-US" dirty="0"/>
              <a:t>Twitter - @</a:t>
            </a:r>
            <a:r>
              <a:rPr lang="en-US" dirty="0" err="1"/>
              <a:t>psychedfortorah</a:t>
            </a:r>
            <a:endParaRPr lang="en-US" dirty="0"/>
          </a:p>
          <a:p>
            <a:r>
              <a:rPr lang="en-US" dirty="0"/>
              <a:t>Growth</a:t>
            </a:r>
            <a:endParaRPr lang="en-US" dirty="0">
              <a:hlinkClick r:id="rId2"/>
            </a:endParaRPr>
          </a:p>
          <a:p>
            <a:pPr lvl="1"/>
            <a:r>
              <a:rPr lang="en-US" dirty="0">
                <a:hlinkClick r:id="rId3"/>
              </a:rPr>
              <a:t>https://www.mindsetworks.com/Free-Resources/</a:t>
            </a:r>
            <a:endParaRPr lang="en-US" dirty="0"/>
          </a:p>
          <a:p>
            <a:r>
              <a:rPr lang="en-US" dirty="0"/>
              <a:t>Goals </a:t>
            </a:r>
          </a:p>
          <a:p>
            <a:pPr lvl="1"/>
            <a:r>
              <a:rPr lang="en-US" dirty="0">
                <a:hlinkClick r:id="rId4"/>
              </a:rPr>
              <a:t>https://positivepsychology.com/life-worth-living-setting-life-goals/</a:t>
            </a:r>
            <a:endParaRPr lang="en-US" dirty="0"/>
          </a:p>
          <a:p>
            <a:pPr lvl="1"/>
            <a:r>
              <a:rPr lang="en-US" dirty="0">
                <a:hlinkClick r:id="rId5"/>
              </a:rPr>
              <a:t>https://www.familyeducation.com/fun/indoor-activities/goal-setting-activities-kids</a:t>
            </a:r>
            <a:endParaRPr lang="en-US" dirty="0"/>
          </a:p>
          <a:p>
            <a:pPr lvl="1"/>
            <a:r>
              <a:rPr lang="en-US" dirty="0">
                <a:hlinkClick r:id="rId6"/>
              </a:rPr>
              <a:t>https://kidengage.com/blog/2019/01/fun-and-engaging-goal-setting-activities-for-children/</a:t>
            </a:r>
            <a:endParaRPr lang="en-US" dirty="0"/>
          </a:p>
          <a:p>
            <a:r>
              <a:rPr lang="en-US" dirty="0"/>
              <a:t>Grit</a:t>
            </a:r>
            <a:endParaRPr lang="en-US" dirty="0">
              <a:hlinkClick r:id="rId2"/>
            </a:endParaRPr>
          </a:p>
          <a:p>
            <a:pPr lvl="1"/>
            <a:r>
              <a:rPr lang="en-US" dirty="0">
                <a:hlinkClick r:id="rId2"/>
              </a:rPr>
              <a:t>https://characterlab.org/playbooks/grit/</a:t>
            </a:r>
            <a:endParaRPr lang="en-US" dirty="0"/>
          </a:p>
        </p:txBody>
      </p:sp>
    </p:spTree>
    <p:extLst>
      <p:ext uri="{BB962C8B-B14F-4D97-AF65-F5344CB8AC3E}">
        <p14:creationId xmlns:p14="http://schemas.microsoft.com/office/powerpoint/2010/main" val="167768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lifelong learning">
            <a:extLst>
              <a:ext uri="{FF2B5EF4-FFF2-40B4-BE49-F238E27FC236}">
                <a16:creationId xmlns:a16="http://schemas.microsoft.com/office/drawing/2014/main" id="{664C17CD-2636-49D5-8A1C-7652407743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00997"/>
            <a:ext cx="5283289" cy="26548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76659A-E4F8-4286-8496-80D9E8731EA3}"/>
              </a:ext>
            </a:extLst>
          </p:cNvPr>
          <p:cNvSpPr>
            <a:spLocks noGrp="1"/>
          </p:cNvSpPr>
          <p:nvPr>
            <p:ph type="title"/>
          </p:nvPr>
        </p:nvSpPr>
        <p:spPr>
          <a:xfrm>
            <a:off x="2006514" y="213322"/>
            <a:ext cx="8596668" cy="847182"/>
          </a:xfrm>
        </p:spPr>
        <p:txBody>
          <a:bodyPr anchor="t">
            <a:normAutofit fontScale="90000"/>
          </a:bodyPr>
          <a:lstStyle/>
          <a:p>
            <a:r>
              <a:rPr lang="en-US" dirty="0"/>
              <a:t>BECOMING A LIFELONG LEARNER</a:t>
            </a:r>
            <a:br>
              <a:rPr lang="en-US" dirty="0"/>
            </a:br>
            <a:endParaRPr lang="en-US" dirty="0"/>
          </a:p>
        </p:txBody>
      </p:sp>
      <p:sp>
        <p:nvSpPr>
          <p:cNvPr id="3" name="Content Placeholder 2">
            <a:extLst>
              <a:ext uri="{FF2B5EF4-FFF2-40B4-BE49-F238E27FC236}">
                <a16:creationId xmlns:a16="http://schemas.microsoft.com/office/drawing/2014/main" id="{7C6024B1-34A8-4E01-B2DE-1DEB935C7D58}"/>
              </a:ext>
            </a:extLst>
          </p:cNvPr>
          <p:cNvSpPr>
            <a:spLocks noGrp="1"/>
          </p:cNvSpPr>
          <p:nvPr>
            <p:ph idx="1"/>
          </p:nvPr>
        </p:nvSpPr>
        <p:spPr>
          <a:xfrm>
            <a:off x="731671" y="1000997"/>
            <a:ext cx="8596669" cy="5643681"/>
          </a:xfrm>
        </p:spPr>
        <p:txBody>
          <a:bodyPr>
            <a:normAutofit/>
          </a:bodyPr>
          <a:lstStyle/>
          <a:p>
            <a:pPr marL="0" indent="0" algn="r" rtl="1">
              <a:lnSpc>
                <a:spcPct val="90000"/>
              </a:lnSpc>
              <a:buNone/>
            </a:pPr>
            <a:r>
              <a:rPr lang="he-IL" sz="2400" b="1" u="sng" dirty="0">
                <a:solidFill>
                  <a:srgbClr val="92D050"/>
                </a:solidFill>
              </a:rPr>
              <a:t> פרקי אבות ד:א</a:t>
            </a:r>
            <a:endParaRPr lang="en-US" sz="2400" b="1" dirty="0">
              <a:solidFill>
                <a:srgbClr val="92D050"/>
              </a:solidFill>
            </a:endParaRPr>
          </a:p>
          <a:p>
            <a:pPr marL="0" indent="0" algn="r" rtl="1">
              <a:lnSpc>
                <a:spcPct val="90000"/>
              </a:lnSpc>
              <a:buNone/>
            </a:pPr>
            <a:r>
              <a:rPr lang="he-IL" sz="2400" b="1" dirty="0"/>
              <a:t>בֶּן זוֹמָא אוֹמֵר,</a:t>
            </a:r>
            <a:endParaRPr lang="en-US" sz="2400" b="1" dirty="0"/>
          </a:p>
          <a:p>
            <a:pPr marL="0" indent="0" algn="r" rtl="1">
              <a:lnSpc>
                <a:spcPct val="90000"/>
              </a:lnSpc>
              <a:buNone/>
            </a:pPr>
            <a:r>
              <a:rPr lang="he-IL" sz="2400" b="1" dirty="0"/>
              <a:t> אֵיזֶהוּ חָכָם</a:t>
            </a:r>
            <a:r>
              <a:rPr lang="en-US" sz="2400" b="1" dirty="0"/>
              <a:t>?</a:t>
            </a:r>
          </a:p>
          <a:p>
            <a:pPr marL="0" indent="0" algn="r" rtl="1">
              <a:lnSpc>
                <a:spcPct val="90000"/>
              </a:lnSpc>
              <a:buNone/>
            </a:pPr>
            <a:r>
              <a:rPr lang="he-IL" sz="2400" b="1" dirty="0"/>
              <a:t> הַלּוֹמֵד מִכָּל אָדָם</a:t>
            </a:r>
            <a:endParaRPr lang="en-US" sz="2400" b="1" dirty="0"/>
          </a:p>
          <a:p>
            <a:pPr marL="800100" lvl="2" indent="0" algn="r" rtl="1">
              <a:lnSpc>
                <a:spcPct val="90000"/>
              </a:lnSpc>
              <a:buNone/>
            </a:pPr>
            <a:r>
              <a:rPr lang="en-US" sz="1800" b="1" dirty="0"/>
              <a:t>Ben </a:t>
            </a:r>
            <a:r>
              <a:rPr lang="en-US" sz="1800" b="1" dirty="0" err="1"/>
              <a:t>Zoma</a:t>
            </a:r>
            <a:r>
              <a:rPr lang="en-US" sz="1800" b="1" dirty="0"/>
              <a:t> said: Who is wise? </a:t>
            </a:r>
          </a:p>
          <a:p>
            <a:pPr marL="800100" lvl="2" indent="0" algn="r" rtl="1">
              <a:lnSpc>
                <a:spcPct val="90000"/>
              </a:lnSpc>
              <a:buNone/>
            </a:pPr>
            <a:r>
              <a:rPr lang="en-US" sz="1800" b="1" dirty="0"/>
              <a:t>He who learns from everyone</a:t>
            </a:r>
          </a:p>
          <a:p>
            <a:pPr marL="0" indent="0" algn="r" rtl="1">
              <a:lnSpc>
                <a:spcPct val="90000"/>
              </a:lnSpc>
              <a:buNone/>
            </a:pPr>
            <a:r>
              <a:rPr lang="he-IL" b="1" u="sng" dirty="0">
                <a:hlinkClick r:id="rId4"/>
              </a:rPr>
              <a:t>מדרש שמואל ד:א</a:t>
            </a:r>
            <a:endParaRPr lang="en-US" b="1" dirty="0"/>
          </a:p>
          <a:p>
            <a:pPr marL="0" indent="0" algn="r" rtl="1">
              <a:lnSpc>
                <a:spcPct val="90000"/>
              </a:lnSpc>
              <a:buNone/>
            </a:pPr>
            <a:r>
              <a:rPr lang="he-IL" b="1" dirty="0"/>
              <a:t>ומה מתוק מדרש מה שמצינו בדברי רז"ל שמכנים את החכמים בשם תלמידי חכמים להודיענו הענין הנפלא הזה כי מעולם לא יצדק שיקרא שם חכם לבד מבלי שיצטרף אליו שם תלמיד כ"א אינו חושב שהוא תלמיד אינו חכם כי אי אפשר להפריד שם חכם משם תלמיד</a:t>
            </a:r>
            <a:endParaRPr lang="en-US" b="1" dirty="0"/>
          </a:p>
          <a:p>
            <a:pPr marL="0" indent="0" algn="r" rtl="1">
              <a:lnSpc>
                <a:spcPct val="90000"/>
              </a:lnSpc>
              <a:buNone/>
            </a:pPr>
            <a:r>
              <a:rPr lang="he-IL" b="1" u="sng" dirty="0">
                <a:hlinkClick r:id="rId4"/>
              </a:rPr>
              <a:t>מדרש שמואל ו:ה</a:t>
            </a:r>
            <a:endParaRPr lang="en-US" b="1" dirty="0"/>
          </a:p>
          <a:p>
            <a:pPr marL="0" indent="0" algn="r" rtl="1">
              <a:lnSpc>
                <a:spcPct val="90000"/>
              </a:lnSpc>
              <a:buNone/>
            </a:pPr>
            <a:r>
              <a:rPr lang="he-IL" b="1" dirty="0"/>
              <a:t>האחד בלמוד כלומר בהיותו לומד לעולם כי איזהו חכם הלמד מכל האדם ולעולם מחשיב את עצמו שהוא חסר וחושק לעולם ללמוד</a:t>
            </a:r>
            <a:r>
              <a:rPr lang="en-US" b="1" dirty="0"/>
              <a:t>  </a:t>
            </a:r>
            <a:r>
              <a:rPr lang="he-IL" b="1" dirty="0"/>
              <a:t> יותר זה ישיג מעלת התורה לפי שלעולם הוא צמא למים</a:t>
            </a:r>
            <a:endParaRPr lang="en-US" b="1" dirty="0"/>
          </a:p>
          <a:p>
            <a:pPr algn="r" rtl="1">
              <a:lnSpc>
                <a:spcPct val="90000"/>
              </a:lnSpc>
            </a:pPr>
            <a:endParaRPr lang="en-US" b="1" dirty="0"/>
          </a:p>
        </p:txBody>
      </p:sp>
    </p:spTree>
    <p:extLst>
      <p:ext uri="{BB962C8B-B14F-4D97-AF65-F5344CB8AC3E}">
        <p14:creationId xmlns:p14="http://schemas.microsoft.com/office/powerpoint/2010/main" val="411255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2"/>
          <p:cNvSpPr>
            <a:spLocks noGrp="1"/>
          </p:cNvSpPr>
          <p:nvPr>
            <p:ph type="title"/>
          </p:nvPr>
        </p:nvSpPr>
        <p:spPr>
          <a:xfrm>
            <a:off x="7109397" y="3017835"/>
            <a:ext cx="4698594" cy="1682494"/>
          </a:xfrm>
        </p:spPr>
        <p:txBody>
          <a:bodyPr anchor="ctr">
            <a:normAutofit fontScale="90000"/>
          </a:bodyPr>
          <a:lstStyle/>
          <a:p>
            <a:pPr algn="ctr"/>
            <a:r>
              <a:rPr lang="en-US" dirty="0">
                <a:solidFill>
                  <a:srgbClr val="FFFFFF"/>
                </a:solidFill>
              </a:rPr>
              <a:t>MINDSETS</a:t>
            </a:r>
            <a:br>
              <a:rPr lang="en-US" dirty="0">
                <a:solidFill>
                  <a:srgbClr val="FFFFFF"/>
                </a:solidFill>
              </a:rPr>
            </a:br>
            <a:r>
              <a:rPr lang="en-US" dirty="0">
                <a:solidFill>
                  <a:srgbClr val="FFFFFF"/>
                </a:solidFill>
              </a:rPr>
              <a:t>GROWTH vs. FIXED</a:t>
            </a:r>
            <a:br>
              <a:rPr lang="en-US" dirty="0">
                <a:solidFill>
                  <a:srgbClr val="FFFFFF"/>
                </a:solidFill>
              </a:rPr>
            </a:br>
            <a:br>
              <a:rPr lang="en-US" dirty="0">
                <a:solidFill>
                  <a:srgbClr val="FFFFFF"/>
                </a:solidFill>
              </a:rPr>
            </a:br>
            <a:endParaRPr lang="en-US" dirty="0">
              <a:solidFill>
                <a:srgbClr val="FFFFFF"/>
              </a:solidFill>
            </a:endParaRPr>
          </a:p>
        </p:txBody>
      </p:sp>
      <p:pic>
        <p:nvPicPr>
          <p:cNvPr id="3" name="Picture 2" descr="A person with collar shirt&#10;&#10;Description automatically generated">
            <a:extLst>
              <a:ext uri="{FF2B5EF4-FFF2-40B4-BE49-F238E27FC236}">
                <a16:creationId xmlns:a16="http://schemas.microsoft.com/office/drawing/2014/main" id="{1E89B86B-4A11-444C-A41E-0E8EF2C20CAA}"/>
              </a:ext>
            </a:extLst>
          </p:cNvPr>
          <p:cNvPicPr>
            <a:picLocks noChangeAspect="1"/>
          </p:cNvPicPr>
          <p:nvPr/>
        </p:nvPicPr>
        <p:blipFill rotWithShape="1">
          <a:blip r:embed="rId2">
            <a:extLst>
              <a:ext uri="{28A0092B-C50C-407E-A947-70E740481C1C}">
                <a14:useLocalDpi xmlns:a14="http://schemas.microsoft.com/office/drawing/2010/main" val="0"/>
              </a:ext>
            </a:extLst>
          </a:blip>
          <a:srcRect r="50102"/>
          <a:stretch/>
        </p:blipFill>
        <p:spPr>
          <a:xfrm>
            <a:off x="1271607" y="221918"/>
            <a:ext cx="2359749" cy="2423688"/>
          </a:xfrm>
          <a:prstGeom prst="rect">
            <a:avLst/>
          </a:prstGeom>
        </p:spPr>
      </p:pic>
      <p:pic>
        <p:nvPicPr>
          <p:cNvPr id="26" name="Picture 25" descr="A person with collar shirt&#10;&#10;Description automatically generated">
            <a:extLst>
              <a:ext uri="{FF2B5EF4-FFF2-40B4-BE49-F238E27FC236}">
                <a16:creationId xmlns:a16="http://schemas.microsoft.com/office/drawing/2014/main" id="{C68D7783-E54A-4F5A-8488-82DC21EE523F}"/>
              </a:ext>
            </a:extLst>
          </p:cNvPr>
          <p:cNvPicPr>
            <a:picLocks noChangeAspect="1"/>
          </p:cNvPicPr>
          <p:nvPr/>
        </p:nvPicPr>
        <p:blipFill rotWithShape="1">
          <a:blip r:embed="rId2">
            <a:extLst>
              <a:ext uri="{28A0092B-C50C-407E-A947-70E740481C1C}">
                <a14:useLocalDpi xmlns:a14="http://schemas.microsoft.com/office/drawing/2010/main" val="0"/>
              </a:ext>
            </a:extLst>
          </a:blip>
          <a:srcRect l="55417"/>
          <a:stretch/>
        </p:blipFill>
        <p:spPr>
          <a:xfrm>
            <a:off x="756990" y="2761658"/>
            <a:ext cx="3228290" cy="3711077"/>
          </a:xfrm>
          <a:prstGeom prst="rect">
            <a:avLst/>
          </a:prstGeom>
        </p:spPr>
      </p:pic>
      <p:sp>
        <p:nvSpPr>
          <p:cNvPr id="6" name="Content Placeholder 5">
            <a:extLst>
              <a:ext uri="{FF2B5EF4-FFF2-40B4-BE49-F238E27FC236}">
                <a16:creationId xmlns:a16="http://schemas.microsoft.com/office/drawing/2014/main" id="{CF6446FB-A9A5-4810-BD9D-6A16028A1C82}"/>
              </a:ext>
            </a:extLst>
          </p:cNvPr>
          <p:cNvSpPr>
            <a:spLocks noGrp="1"/>
          </p:cNvSpPr>
          <p:nvPr>
            <p:ph idx="1"/>
          </p:nvPr>
        </p:nvSpPr>
        <p:spPr/>
        <p:txBody>
          <a:bodyPr/>
          <a:lstStyle/>
          <a:p>
            <a:endParaRPr lang="en-US" dirty="0"/>
          </a:p>
        </p:txBody>
      </p:sp>
      <p:pic>
        <p:nvPicPr>
          <p:cNvPr id="1032" name="Picture 8" descr="Image result for growth mindset definition">
            <a:extLst>
              <a:ext uri="{FF2B5EF4-FFF2-40B4-BE49-F238E27FC236}">
                <a16:creationId xmlns:a16="http://schemas.microsoft.com/office/drawing/2014/main" id="{12E2AA5A-FF09-4F26-803C-2CFA79784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003" y="181296"/>
            <a:ext cx="4587310" cy="2580362"/>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2">
            <a:extLst>
              <a:ext uri="{FF2B5EF4-FFF2-40B4-BE49-F238E27FC236}">
                <a16:creationId xmlns:a16="http://schemas.microsoft.com/office/drawing/2014/main" id="{606EE4FC-E753-4EC8-ABAE-A0B981D9BBC9}"/>
              </a:ext>
            </a:extLst>
          </p:cNvPr>
          <p:cNvSpPr txBox="1">
            <a:spLocks/>
          </p:cNvSpPr>
          <p:nvPr/>
        </p:nvSpPr>
        <p:spPr>
          <a:xfrm>
            <a:off x="8027158" y="3998308"/>
            <a:ext cx="3160729" cy="168249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panose="020B0604020202020204" pitchFamily="34" charset="0"/>
              <a:buChar char="•"/>
            </a:pPr>
            <a:r>
              <a:rPr lang="en-US" dirty="0">
                <a:solidFill>
                  <a:srgbClr val="FFFFFF"/>
                </a:solidFill>
              </a:rPr>
              <a:t>Intelligence</a:t>
            </a:r>
          </a:p>
          <a:p>
            <a:pPr marL="571500" indent="-571500">
              <a:buFont typeface="Arial" panose="020B0604020202020204" pitchFamily="34" charset="0"/>
              <a:buChar char="•"/>
            </a:pPr>
            <a:r>
              <a:rPr lang="en-US" dirty="0">
                <a:solidFill>
                  <a:srgbClr val="FFFFFF"/>
                </a:solidFill>
              </a:rPr>
              <a:t>Abilities</a:t>
            </a:r>
          </a:p>
          <a:p>
            <a:pPr marL="571500" indent="-571500">
              <a:buFont typeface="Arial" panose="020B0604020202020204" pitchFamily="34" charset="0"/>
              <a:buChar char="•"/>
            </a:pPr>
            <a:r>
              <a:rPr lang="en-US" dirty="0">
                <a:solidFill>
                  <a:srgbClr val="FFFFFF"/>
                </a:solidFill>
              </a:rPr>
              <a:t>Talents</a:t>
            </a:r>
          </a:p>
          <a:p>
            <a:pPr marL="571500" indent="-571500">
              <a:buFont typeface="Arial" panose="020B0604020202020204" pitchFamily="34" charset="0"/>
              <a:buChar char="•"/>
            </a:pPr>
            <a:r>
              <a:rPr lang="en-US" dirty="0">
                <a:solidFill>
                  <a:srgbClr val="FFFFFF"/>
                </a:solidFill>
              </a:rPr>
              <a:t>Personality</a:t>
            </a:r>
          </a:p>
        </p:txBody>
      </p:sp>
      <p:sp>
        <p:nvSpPr>
          <p:cNvPr id="34" name="Title 12">
            <a:extLst>
              <a:ext uri="{FF2B5EF4-FFF2-40B4-BE49-F238E27FC236}">
                <a16:creationId xmlns:a16="http://schemas.microsoft.com/office/drawing/2014/main" id="{00BE2603-301E-4AE7-870B-B15CE819AA84}"/>
              </a:ext>
            </a:extLst>
          </p:cNvPr>
          <p:cNvSpPr txBox="1">
            <a:spLocks/>
          </p:cNvSpPr>
          <p:nvPr/>
        </p:nvSpPr>
        <p:spPr>
          <a:xfrm>
            <a:off x="7205428" y="5639517"/>
            <a:ext cx="4698594" cy="168249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400" dirty="0">
                <a:solidFill>
                  <a:srgbClr val="FFFFFF"/>
                </a:solidFill>
              </a:rPr>
              <a:t>Image from </a:t>
            </a:r>
            <a:r>
              <a:rPr lang="en-US" sz="1400" dirty="0">
                <a:hlinkClick r:id="rId4"/>
              </a:rPr>
              <a:t>https://www.youtube.com/watch?v=KUWn_TJTrnU</a:t>
            </a:r>
            <a:endParaRPr lang="en-US" sz="1400" dirty="0">
              <a:solidFill>
                <a:srgbClr val="FFFFFF"/>
              </a:solidFill>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close up of text on a white background&#10;&#10;Description automatically generated">
            <a:extLst>
              <a:ext uri="{FF2B5EF4-FFF2-40B4-BE49-F238E27FC236}">
                <a16:creationId xmlns:a16="http://schemas.microsoft.com/office/drawing/2014/main" id="{9655A533-B5D8-4FE1-A192-783FC063CB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Oval 5">
            <a:extLst>
              <a:ext uri="{FF2B5EF4-FFF2-40B4-BE49-F238E27FC236}">
                <a16:creationId xmlns:a16="http://schemas.microsoft.com/office/drawing/2014/main" id="{BF9A0BE2-86A1-40E5-8631-539B35C25947}"/>
              </a:ext>
            </a:extLst>
          </p:cNvPr>
          <p:cNvSpPr/>
          <p:nvPr/>
        </p:nvSpPr>
        <p:spPr>
          <a:xfrm>
            <a:off x="7263442" y="630383"/>
            <a:ext cx="1762540" cy="660236"/>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8B66735-A183-407C-9DEF-A472D241A4D6}"/>
              </a:ext>
            </a:extLst>
          </p:cNvPr>
          <p:cNvSpPr/>
          <p:nvPr/>
        </p:nvSpPr>
        <p:spPr>
          <a:xfrm>
            <a:off x="2828208" y="713509"/>
            <a:ext cx="1762540" cy="42256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B9A15B1-30FD-4D6E-BF0D-EA831F8EE029}"/>
              </a:ext>
            </a:extLst>
          </p:cNvPr>
          <p:cNvSpPr/>
          <p:nvPr/>
        </p:nvSpPr>
        <p:spPr>
          <a:xfrm>
            <a:off x="2174460" y="6186054"/>
            <a:ext cx="1762540" cy="42256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DB9843-A3A0-4C89-B4BE-0F5F0FE5BCCA}"/>
              </a:ext>
            </a:extLst>
          </p:cNvPr>
          <p:cNvSpPr/>
          <p:nvPr/>
        </p:nvSpPr>
        <p:spPr>
          <a:xfrm>
            <a:off x="8499776" y="6068290"/>
            <a:ext cx="1762540" cy="54032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4C5BAF8-0053-4715-A258-7AA9333449E4}"/>
              </a:ext>
            </a:extLst>
          </p:cNvPr>
          <p:cNvSpPr/>
          <p:nvPr/>
        </p:nvSpPr>
        <p:spPr>
          <a:xfrm>
            <a:off x="8919912" y="5421746"/>
            <a:ext cx="2468524" cy="632690"/>
          </a:xfrm>
          <a:prstGeom prst="ellipse">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Oval 25">
            <a:extLst>
              <a:ext uri="{FF2B5EF4-FFF2-40B4-BE49-F238E27FC236}">
                <a16:creationId xmlns:a16="http://schemas.microsoft.com/office/drawing/2014/main" id="{AD0B24CA-97BA-486D-8966-E5A64C41EAD7}"/>
              </a:ext>
            </a:extLst>
          </p:cNvPr>
          <p:cNvSpPr/>
          <p:nvPr/>
        </p:nvSpPr>
        <p:spPr>
          <a:xfrm>
            <a:off x="803564" y="5504873"/>
            <a:ext cx="2468524" cy="632690"/>
          </a:xfrm>
          <a:prstGeom prst="ellipse">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7" name="Oval 26">
            <a:extLst>
              <a:ext uri="{FF2B5EF4-FFF2-40B4-BE49-F238E27FC236}">
                <a16:creationId xmlns:a16="http://schemas.microsoft.com/office/drawing/2014/main" id="{13B84803-D655-4F46-AF6A-40F844147EBD}"/>
              </a:ext>
            </a:extLst>
          </p:cNvPr>
          <p:cNvSpPr/>
          <p:nvPr/>
        </p:nvSpPr>
        <p:spPr>
          <a:xfrm>
            <a:off x="8138704" y="1136073"/>
            <a:ext cx="2529295" cy="660236"/>
          </a:xfrm>
          <a:prstGeom prst="ellipse">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082B7AF-B0C4-47FC-9CC4-0652BD998BDD}"/>
              </a:ext>
            </a:extLst>
          </p:cNvPr>
          <p:cNvSpPr/>
          <p:nvPr/>
        </p:nvSpPr>
        <p:spPr>
          <a:xfrm>
            <a:off x="1255042" y="974193"/>
            <a:ext cx="2596522" cy="632690"/>
          </a:xfrm>
          <a:prstGeom prst="ellipse">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83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8F7521B-BAFB-4746-96F3-7C3EA45A4797}"/>
              </a:ext>
            </a:extLst>
          </p:cNvPr>
          <p:cNvSpPr>
            <a:spLocks noGrp="1" noChangeArrowheads="1"/>
          </p:cNvSpPr>
          <p:nvPr>
            <p:ph type="body" idx="1"/>
          </p:nvPr>
        </p:nvSpPr>
        <p:spPr bwMode="auto">
          <a:xfrm>
            <a:off x="469945" y="4599767"/>
            <a:ext cx="8931612" cy="1708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44444"/>
                </a:solidFill>
                <a:effectLst/>
                <a:latin typeface="inherit"/>
                <a:hlinkClick r:id="rId2"/>
              </a:rPr>
              <a:t>grit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0000"/>
                </a:solidFill>
                <a:effectLst/>
                <a:latin typeface="ProximaNova"/>
              </a:rPr>
              <a:t>n.</a:t>
            </a:r>
            <a:r>
              <a:rPr kumimoji="0" lang="en-US" altLang="en-US" b="0" i="0" u="none" strike="noStrike" cap="none" normalizeH="0" baseline="0" dirty="0">
                <a:ln>
                  <a:noFill/>
                </a:ln>
                <a:solidFill>
                  <a:srgbClr val="000000"/>
                </a:solidFill>
                <a:effectLst/>
                <a:latin typeface="ProximaNova"/>
              </a:rPr>
              <a:t> a personality trait characterized by perseverance and passion for achieving long-term goals.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ProximaNova"/>
              </a:rPr>
              <a:t>Grit entails working strenuously to overcome challenges and</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ProximaNova"/>
              </a:rPr>
              <a:t>maintaining effort and interest over time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ProximaNova"/>
              </a:rPr>
              <a:t>despite failures, adversities, and plateaus in progress.</a:t>
            </a:r>
          </a:p>
        </p:txBody>
      </p:sp>
      <p:pic>
        <p:nvPicPr>
          <p:cNvPr id="6" name="Picture 5" descr="A person with collar shirt&#10;&#10;Description automatically generated">
            <a:extLst>
              <a:ext uri="{FF2B5EF4-FFF2-40B4-BE49-F238E27FC236}">
                <a16:creationId xmlns:a16="http://schemas.microsoft.com/office/drawing/2014/main" id="{34F9B330-5C13-4A7E-BDCF-ADF70863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49" y="242054"/>
            <a:ext cx="9120388" cy="4151288"/>
          </a:xfrm>
          <a:prstGeom prst="rect">
            <a:avLst/>
          </a:prstGeom>
        </p:spPr>
      </p:pic>
    </p:spTree>
    <p:extLst>
      <p:ext uri="{BB962C8B-B14F-4D97-AF65-F5344CB8AC3E}">
        <p14:creationId xmlns:p14="http://schemas.microsoft.com/office/powerpoint/2010/main" val="169187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2148B907-4CBA-415F-9A58-F17B2B3B22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BC69575D-3173-4208-AD8C-85CCA5A1910E}"/>
              </a:ext>
            </a:extLst>
          </p:cNvPr>
          <p:cNvSpPr>
            <a:spLocks noGrp="1"/>
          </p:cNvSpPr>
          <p:nvPr>
            <p:ph type="title"/>
          </p:nvPr>
        </p:nvSpPr>
        <p:spPr>
          <a:xfrm>
            <a:off x="7684541" y="137259"/>
            <a:ext cx="8596668" cy="1320800"/>
          </a:xfrm>
        </p:spPr>
        <p:txBody>
          <a:bodyPr/>
          <a:lstStyle/>
          <a:p>
            <a:r>
              <a:rPr lang="en-US" u="sng" dirty="0"/>
              <a:t>GOAL HIERARCHY </a:t>
            </a:r>
          </a:p>
        </p:txBody>
      </p:sp>
    </p:spTree>
    <p:extLst>
      <p:ext uri="{BB962C8B-B14F-4D97-AF65-F5344CB8AC3E}">
        <p14:creationId xmlns:p14="http://schemas.microsoft.com/office/powerpoint/2010/main" val="14929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7AED-5ADD-46DA-8148-26B879FE7525}"/>
              </a:ext>
            </a:extLst>
          </p:cNvPr>
          <p:cNvSpPr>
            <a:spLocks noGrp="1"/>
          </p:cNvSpPr>
          <p:nvPr>
            <p:ph type="title"/>
          </p:nvPr>
        </p:nvSpPr>
        <p:spPr>
          <a:xfrm>
            <a:off x="794292" y="195948"/>
            <a:ext cx="8596668" cy="342900"/>
          </a:xfrm>
        </p:spPr>
        <p:txBody>
          <a:bodyPr>
            <a:normAutofit fontScale="90000"/>
          </a:bodyPr>
          <a:lstStyle/>
          <a:p>
            <a:r>
              <a:rPr lang="en-US" dirty="0"/>
              <a:t>ULTIMATE RELIGIOUS CONCERN</a:t>
            </a:r>
          </a:p>
        </p:txBody>
      </p:sp>
      <p:graphicFrame>
        <p:nvGraphicFramePr>
          <p:cNvPr id="4" name="Table 4">
            <a:extLst>
              <a:ext uri="{FF2B5EF4-FFF2-40B4-BE49-F238E27FC236}">
                <a16:creationId xmlns:a16="http://schemas.microsoft.com/office/drawing/2014/main" id="{DB112DAB-8FBF-4B70-9EBE-F1E36873412E}"/>
              </a:ext>
            </a:extLst>
          </p:cNvPr>
          <p:cNvGraphicFramePr>
            <a:graphicFrameLocks noGrp="1"/>
          </p:cNvGraphicFramePr>
          <p:nvPr>
            <p:extLst>
              <p:ext uri="{D42A27DB-BD31-4B8C-83A1-F6EECF244321}">
                <p14:modId xmlns:p14="http://schemas.microsoft.com/office/powerpoint/2010/main" val="1481061213"/>
              </p:ext>
            </p:extLst>
          </p:nvPr>
        </p:nvGraphicFramePr>
        <p:xfrm>
          <a:off x="677334" y="821939"/>
          <a:ext cx="8128000" cy="3596640"/>
        </p:xfrm>
        <a:graphic>
          <a:graphicData uri="http://schemas.openxmlformats.org/drawingml/2006/table">
            <a:tbl>
              <a:tblPr firstRow="1" bandRow="1">
                <a:tableStyleId>{5C22544A-7EE6-4342-B048-85BDC9FD1C3A}</a:tableStyleId>
              </a:tblPr>
              <a:tblGrid>
                <a:gridCol w="5064247">
                  <a:extLst>
                    <a:ext uri="{9D8B030D-6E8A-4147-A177-3AD203B41FA5}">
                      <a16:colId xmlns:a16="http://schemas.microsoft.com/office/drawing/2014/main" val="809813350"/>
                    </a:ext>
                  </a:extLst>
                </a:gridCol>
                <a:gridCol w="3063753">
                  <a:extLst>
                    <a:ext uri="{9D8B030D-6E8A-4147-A177-3AD203B41FA5}">
                      <a16:colId xmlns:a16="http://schemas.microsoft.com/office/drawing/2014/main" val="2495724587"/>
                    </a:ext>
                  </a:extLst>
                </a:gridCol>
              </a:tblGrid>
              <a:tr h="370840">
                <a:tc>
                  <a:txBody>
                    <a:bodyPr/>
                    <a:lstStyle/>
                    <a:p>
                      <a:r>
                        <a:rPr lang="en-US" sz="1400" u="sng" dirty="0" err="1"/>
                        <a:t>Avot</a:t>
                      </a:r>
                      <a:r>
                        <a:rPr lang="en-US" sz="1400" u="sng" dirty="0"/>
                        <a:t> 2:12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Rabbi </a:t>
                      </a:r>
                      <a:r>
                        <a:rPr lang="en-US" sz="1400" dirty="0" err="1"/>
                        <a:t>Yose</a:t>
                      </a:r>
                      <a:r>
                        <a:rPr lang="en-US" sz="1400" dirty="0"/>
                        <a:t> said... And let all your actions be for [the sake of] the name of heaven.</a:t>
                      </a:r>
                    </a:p>
                    <a:p>
                      <a:endParaRPr lang="en-US" sz="1400" dirty="0"/>
                    </a:p>
                  </a:txBody>
                  <a:tcPr/>
                </a:tc>
                <a:tc>
                  <a:txBody>
                    <a:bodyPr/>
                    <a:lstStyle/>
                    <a:p>
                      <a:pPr marL="0" indent="0" algn="r" rtl="1">
                        <a:buNone/>
                      </a:pPr>
                      <a:r>
                        <a:rPr lang="he-IL" sz="1400" b="1" u="sng" dirty="0"/>
                        <a:t>אבות ב:יב</a:t>
                      </a:r>
                      <a:endParaRPr lang="en-US" sz="1400" dirty="0"/>
                    </a:p>
                    <a:p>
                      <a:pPr marL="0" indent="0" algn="r" rtl="1">
                        <a:buNone/>
                      </a:pPr>
                      <a:r>
                        <a:rPr lang="he-IL" sz="1400" dirty="0"/>
                        <a:t>רַבִּי יוֹסֵי אוֹמֵר</a:t>
                      </a:r>
                      <a:r>
                        <a:rPr lang="en-US" sz="1400" dirty="0"/>
                        <a:t> …</a:t>
                      </a:r>
                      <a:r>
                        <a:rPr lang="he-IL" sz="1400" dirty="0"/>
                        <a:t>וְכָל מַעֲשֶׂיךָ יִהְיוּ לְשֵׁם שָׁמָיִם</a:t>
                      </a:r>
                      <a:endParaRPr lang="en-US" sz="1400" dirty="0"/>
                    </a:p>
                    <a:p>
                      <a:endParaRPr lang="en-US" sz="1400" dirty="0"/>
                    </a:p>
                  </a:txBody>
                  <a:tcPr/>
                </a:tc>
                <a:extLst>
                  <a:ext uri="{0D108BD9-81ED-4DB2-BD59-A6C34878D82A}">
                    <a16:rowId xmlns:a16="http://schemas.microsoft.com/office/drawing/2014/main" val="5368633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All of your actions should be for the sake of Heaven: Even optional things like eating, drinking, sitting, getting up, walking, laying down, sexual relations, speech and all the needs of your body should all be for the service of your Creator or for something that leads to His service… The principle of the matter is that a person is obligated to put his eyes and his heart to his ways, and to weigh all of his deeds in the scales of his mind. And when he sees that something brings him to the service of his Creator, may He be blessed, he should do it; and if not, he should separate from it…</a:t>
                      </a:r>
                      <a:endParaRPr lang="he-IL" sz="1400" dirty="0"/>
                    </a:p>
                    <a:p>
                      <a:endParaRPr lang="en-US" sz="1400" dirty="0"/>
                    </a:p>
                  </a:txBody>
                  <a:tcPr/>
                </a:tc>
                <a:tc>
                  <a:txBody>
                    <a:bodyPr/>
                    <a:lstStyle/>
                    <a:p>
                      <a:pPr marL="0" indent="0" algn="r" rtl="1">
                        <a:buNone/>
                      </a:pPr>
                      <a:r>
                        <a:rPr lang="he-IL" sz="1400" b="1" u="sng" dirty="0"/>
                        <a:t>רבינו יונה</a:t>
                      </a:r>
                      <a:endParaRPr lang="en-US" sz="1400" dirty="0"/>
                    </a:p>
                    <a:p>
                      <a:pPr marL="0" indent="0" algn="r" rtl="1">
                        <a:buNone/>
                      </a:pPr>
                      <a:r>
                        <a:rPr lang="he-IL" sz="1400" dirty="0"/>
                        <a:t>וכל מעשיך יהיו לשם שמים - אפי' דברים של רשות כמו האכילה והשתיה והישיבה והקימה וההליכה והשכיבה והתשמיש והשיחה וכל צרכי גופך יהיו כולם לעבודת בוראך או לדבר הגורם עבודתו... </a:t>
                      </a:r>
                    </a:p>
                    <a:p>
                      <a:pPr marL="0" indent="0" algn="r" rtl="1">
                        <a:buNone/>
                      </a:pPr>
                      <a:r>
                        <a:rPr lang="he-IL" sz="1400" dirty="0"/>
                        <a:t>כללו של דבר חייב אדם לשום עיניו ולבו על דרכיו ולשקול את כל מעשיו במאזני שכל. וכשרואה דבר שמביא לידי עבודת הבורא יתברך יעשנו ואם לאו יפרוש ממנו...</a:t>
                      </a:r>
                      <a:endParaRPr lang="en-US" sz="1400" dirty="0"/>
                    </a:p>
                    <a:p>
                      <a:endParaRPr lang="en-US" sz="1400" dirty="0"/>
                    </a:p>
                  </a:txBody>
                  <a:tcPr/>
                </a:tc>
                <a:extLst>
                  <a:ext uri="{0D108BD9-81ED-4DB2-BD59-A6C34878D82A}">
                    <a16:rowId xmlns:a16="http://schemas.microsoft.com/office/drawing/2014/main" val="3062976628"/>
                  </a:ext>
                </a:extLst>
              </a:tr>
            </a:tbl>
          </a:graphicData>
        </a:graphic>
      </p:graphicFrame>
      <p:graphicFrame>
        <p:nvGraphicFramePr>
          <p:cNvPr id="6" name="Table 6">
            <a:extLst>
              <a:ext uri="{FF2B5EF4-FFF2-40B4-BE49-F238E27FC236}">
                <a16:creationId xmlns:a16="http://schemas.microsoft.com/office/drawing/2014/main" id="{23E26A29-05A5-41A2-B46F-2FFF81B32588}"/>
              </a:ext>
            </a:extLst>
          </p:cNvPr>
          <p:cNvGraphicFramePr>
            <a:graphicFrameLocks noGrp="1"/>
          </p:cNvGraphicFramePr>
          <p:nvPr>
            <p:extLst>
              <p:ext uri="{D42A27DB-BD31-4B8C-83A1-F6EECF244321}">
                <p14:modId xmlns:p14="http://schemas.microsoft.com/office/powerpoint/2010/main" val="4256386593"/>
              </p:ext>
            </p:extLst>
          </p:nvPr>
        </p:nvGraphicFramePr>
        <p:xfrm>
          <a:off x="677334" y="4578063"/>
          <a:ext cx="8128000" cy="2103120"/>
        </p:xfrm>
        <a:graphic>
          <a:graphicData uri="http://schemas.openxmlformats.org/drawingml/2006/table">
            <a:tbl>
              <a:tblPr firstRow="1" bandRow="1">
                <a:tableStyleId>{5C22544A-7EE6-4342-B048-85BDC9FD1C3A}</a:tableStyleId>
              </a:tblPr>
              <a:tblGrid>
                <a:gridCol w="5074880">
                  <a:extLst>
                    <a:ext uri="{9D8B030D-6E8A-4147-A177-3AD203B41FA5}">
                      <a16:colId xmlns:a16="http://schemas.microsoft.com/office/drawing/2014/main" val="4250987766"/>
                    </a:ext>
                  </a:extLst>
                </a:gridCol>
                <a:gridCol w="3053120">
                  <a:extLst>
                    <a:ext uri="{9D8B030D-6E8A-4147-A177-3AD203B41FA5}">
                      <a16:colId xmlns:a16="http://schemas.microsoft.com/office/drawing/2014/main" val="4254972140"/>
                    </a:ext>
                  </a:extLst>
                </a:gridCol>
              </a:tblGrid>
              <a:tr h="370840">
                <a:tc>
                  <a:txBody>
                    <a:bodyPr/>
                    <a:lstStyle/>
                    <a:p>
                      <a:r>
                        <a:rPr lang="en-US" sz="1400" u="sng" dirty="0" err="1"/>
                        <a:t>Avot</a:t>
                      </a:r>
                      <a:r>
                        <a:rPr lang="en-US" sz="1400" u="sng" dirty="0"/>
                        <a:t> 5:20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Judah ben </a:t>
                      </a:r>
                      <a:r>
                        <a:rPr lang="en-US" sz="1400" dirty="0" err="1"/>
                        <a:t>Tema</a:t>
                      </a:r>
                      <a:r>
                        <a:rPr lang="en-US" sz="1400" dirty="0"/>
                        <a:t> said: Be strong as a leopard, and swift as an eagle, and fleet as a gazelle, and brave as a lion, to do the will of your Father who is in heaven</a:t>
                      </a:r>
                    </a:p>
                    <a:p>
                      <a:endParaRPr lang="en-US" sz="1400" u="sng" dirty="0"/>
                    </a:p>
                  </a:txBody>
                  <a:tcPr/>
                </a:tc>
                <a:tc>
                  <a:txBody>
                    <a:bodyPr/>
                    <a:lstStyle/>
                    <a:p>
                      <a:pPr marL="0" indent="0" algn="r" rtl="1">
                        <a:buNone/>
                      </a:pPr>
                      <a:r>
                        <a:rPr lang="he-IL" sz="1400" b="1" u="sng" dirty="0"/>
                        <a:t>אבות ה:כ</a:t>
                      </a:r>
                      <a:endParaRPr lang="en-US" sz="1400" dirty="0"/>
                    </a:p>
                    <a:p>
                      <a:pPr marL="0" indent="0" algn="r" rtl="1">
                        <a:buNone/>
                      </a:pPr>
                      <a:r>
                        <a:rPr lang="he-IL" sz="1400" dirty="0"/>
                        <a:t>יְהוּדָה בֶן תֵּימָא אוֹמֵר, הֱוֵי עַז כַּנָּמֵר, וְקַל כַּנֶּשֶׁר, וְרָץ כַּצְּבִי, וְגִבּוֹר כָּאֲרִי, לַעֲשׂוֹת רְצוֹן אָבִיךָ שֶׁבַּשָּׁמָיִם</a:t>
                      </a:r>
                      <a:r>
                        <a:rPr lang="en-US" sz="1400" dirty="0"/>
                        <a:t>.</a:t>
                      </a:r>
                    </a:p>
                    <a:p>
                      <a:endParaRPr lang="en-US" sz="1400" dirty="0"/>
                    </a:p>
                  </a:txBody>
                  <a:tcPr/>
                </a:tc>
                <a:extLst>
                  <a:ext uri="{0D108BD9-81ED-4DB2-BD59-A6C34878D82A}">
                    <a16:rowId xmlns:a16="http://schemas.microsoft.com/office/drawing/2014/main" val="3194969473"/>
                  </a:ext>
                </a:extLst>
              </a:tr>
              <a:tr h="370840">
                <a:tc gridSpan="2">
                  <a:txBody>
                    <a:bodyPr/>
                    <a:lstStyle/>
                    <a:p>
                      <a:pPr marL="0" indent="0" algn="r" rtl="1">
                        <a:buNone/>
                      </a:pPr>
                      <a:r>
                        <a:rPr lang="he-IL" sz="1400" b="1" u="sng" dirty="0"/>
                        <a:t>מאירי שם</a:t>
                      </a:r>
                      <a:endParaRPr lang="en-US" sz="1400" dirty="0"/>
                    </a:p>
                    <a:p>
                      <a:pPr marL="0" indent="0" algn="r" rtl="1">
                        <a:buNone/>
                      </a:pPr>
                      <a:r>
                        <a:rPr lang="he-IL" sz="1400" dirty="0"/>
                        <a:t>יהודה בן תימא אומר הוי עז כנמר כו' כלומר שתשתדל בכל כחך ובכל הכנותך לעבוד את בוראיך וייחס לו שכמו שיצטרך לו לעבודתו כח העמל יהא עז כנמר </a:t>
                      </a:r>
                      <a:endParaRPr lang="en-US" sz="1400" dirty="0"/>
                    </a:p>
                    <a:p>
                      <a:endParaRPr lang="en-US" sz="1400" dirty="0"/>
                    </a:p>
                  </a:txBody>
                  <a:tcPr/>
                </a:tc>
                <a:tc hMerge="1">
                  <a:txBody>
                    <a:bodyPr/>
                    <a:lstStyle/>
                    <a:p>
                      <a:endParaRPr lang="en-US" dirty="0"/>
                    </a:p>
                  </a:txBody>
                  <a:tcPr/>
                </a:tc>
                <a:extLst>
                  <a:ext uri="{0D108BD9-81ED-4DB2-BD59-A6C34878D82A}">
                    <a16:rowId xmlns:a16="http://schemas.microsoft.com/office/drawing/2014/main" val="1982356180"/>
                  </a:ext>
                </a:extLst>
              </a:tr>
            </a:tbl>
          </a:graphicData>
        </a:graphic>
      </p:graphicFrame>
    </p:spTree>
    <p:extLst>
      <p:ext uri="{BB962C8B-B14F-4D97-AF65-F5344CB8AC3E}">
        <p14:creationId xmlns:p14="http://schemas.microsoft.com/office/powerpoint/2010/main" val="191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122" name="Picture 2" descr="Image result for three pillars">
            <a:extLst>
              <a:ext uri="{FF2B5EF4-FFF2-40B4-BE49-F238E27FC236}">
                <a16:creationId xmlns:a16="http://schemas.microsoft.com/office/drawing/2014/main" id="{D75BDBD6-31CB-483F-8A8C-B741718001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47" r="62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A3AFDE-5FE3-4FBC-AA2D-A4200EBEBAF4}"/>
              </a:ext>
            </a:extLst>
          </p:cNvPr>
          <p:cNvSpPr txBox="1"/>
          <p:nvPr/>
        </p:nvSpPr>
        <p:spPr>
          <a:xfrm>
            <a:off x="1601788" y="1739900"/>
            <a:ext cx="2170112" cy="800100"/>
          </a:xfrm>
          <a:prstGeom prst="rect">
            <a:avLst/>
          </a:prstGeom>
          <a:noFill/>
        </p:spPr>
        <p:txBody>
          <a:bodyPr wrap="square" rtlCol="0">
            <a:spAutoFit/>
          </a:bodyPr>
          <a:lstStyle/>
          <a:p>
            <a:r>
              <a:rPr lang="en-US" sz="4400" b="1" dirty="0"/>
              <a:t>TORAH</a:t>
            </a:r>
          </a:p>
        </p:txBody>
      </p:sp>
      <p:sp>
        <p:nvSpPr>
          <p:cNvPr id="17" name="TextBox 16">
            <a:extLst>
              <a:ext uri="{FF2B5EF4-FFF2-40B4-BE49-F238E27FC236}">
                <a16:creationId xmlns:a16="http://schemas.microsoft.com/office/drawing/2014/main" id="{32766FED-5001-4B86-8503-F59EB47F3763}"/>
              </a:ext>
            </a:extLst>
          </p:cNvPr>
          <p:cNvSpPr txBox="1"/>
          <p:nvPr/>
        </p:nvSpPr>
        <p:spPr>
          <a:xfrm>
            <a:off x="5163344" y="1739900"/>
            <a:ext cx="2170112" cy="800100"/>
          </a:xfrm>
          <a:prstGeom prst="rect">
            <a:avLst/>
          </a:prstGeom>
          <a:noFill/>
        </p:spPr>
        <p:txBody>
          <a:bodyPr wrap="square" rtlCol="0">
            <a:spAutoFit/>
          </a:bodyPr>
          <a:lstStyle/>
          <a:p>
            <a:r>
              <a:rPr lang="en-US" sz="4400" b="1" dirty="0"/>
              <a:t>AVODA</a:t>
            </a:r>
          </a:p>
        </p:txBody>
      </p:sp>
      <p:sp>
        <p:nvSpPr>
          <p:cNvPr id="18" name="TextBox 17">
            <a:extLst>
              <a:ext uri="{FF2B5EF4-FFF2-40B4-BE49-F238E27FC236}">
                <a16:creationId xmlns:a16="http://schemas.microsoft.com/office/drawing/2014/main" id="{9E62DA3E-DCE8-432C-AEF2-B99D8E6F689E}"/>
              </a:ext>
            </a:extLst>
          </p:cNvPr>
          <p:cNvSpPr txBox="1"/>
          <p:nvPr/>
        </p:nvSpPr>
        <p:spPr>
          <a:xfrm>
            <a:off x="7962377" y="1414853"/>
            <a:ext cx="3530600" cy="1200329"/>
          </a:xfrm>
          <a:prstGeom prst="rect">
            <a:avLst/>
          </a:prstGeom>
          <a:noFill/>
        </p:spPr>
        <p:txBody>
          <a:bodyPr wrap="square" rtlCol="0">
            <a:spAutoFit/>
          </a:bodyPr>
          <a:lstStyle/>
          <a:p>
            <a:pPr algn="ctr"/>
            <a:r>
              <a:rPr lang="en-US" sz="3600" b="1" dirty="0"/>
              <a:t>GEMILUT CHASADIM</a:t>
            </a:r>
          </a:p>
        </p:txBody>
      </p:sp>
      <p:sp>
        <p:nvSpPr>
          <p:cNvPr id="5" name="TextBox 4">
            <a:extLst>
              <a:ext uri="{FF2B5EF4-FFF2-40B4-BE49-F238E27FC236}">
                <a16:creationId xmlns:a16="http://schemas.microsoft.com/office/drawing/2014/main" id="{7234F8BB-3D9A-4272-9EAF-1F0C186074DC}"/>
              </a:ext>
            </a:extLst>
          </p:cNvPr>
          <p:cNvSpPr txBox="1"/>
          <p:nvPr/>
        </p:nvSpPr>
        <p:spPr>
          <a:xfrm>
            <a:off x="1676671" y="138496"/>
            <a:ext cx="9067800" cy="1631216"/>
          </a:xfrm>
          <a:prstGeom prst="rect">
            <a:avLst/>
          </a:prstGeom>
          <a:noFill/>
        </p:spPr>
        <p:txBody>
          <a:bodyPr wrap="square" rtlCol="0">
            <a:spAutoFit/>
          </a:bodyPr>
          <a:lstStyle/>
          <a:p>
            <a:pPr algn="ctr"/>
            <a:r>
              <a:rPr lang="en-US" sz="2800" b="1" u="sng" dirty="0"/>
              <a:t>MID-LEVEL GOALS</a:t>
            </a:r>
          </a:p>
          <a:p>
            <a:pPr algn="ctr"/>
            <a:r>
              <a:rPr lang="en-US" sz="2400" b="1" i="1" dirty="0"/>
              <a:t>AVOT 1:2 - Shimon the Righteous was one of the last of the Men of the Great Assembly. He used to say: the world stands upon three things:</a:t>
            </a:r>
          </a:p>
        </p:txBody>
      </p:sp>
    </p:spTree>
    <p:extLst>
      <p:ext uri="{BB962C8B-B14F-4D97-AF65-F5344CB8AC3E}">
        <p14:creationId xmlns:p14="http://schemas.microsoft.com/office/powerpoint/2010/main" val="9025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E68C-E94D-4705-94EC-7D8D397783D1}"/>
              </a:ext>
            </a:extLst>
          </p:cNvPr>
          <p:cNvSpPr>
            <a:spLocks noGrp="1"/>
          </p:cNvSpPr>
          <p:nvPr>
            <p:ph type="title"/>
          </p:nvPr>
        </p:nvSpPr>
        <p:spPr>
          <a:xfrm>
            <a:off x="675174" y="158849"/>
            <a:ext cx="8596668" cy="1320800"/>
          </a:xfrm>
        </p:spPr>
        <p:txBody>
          <a:bodyPr/>
          <a:lstStyle/>
          <a:p>
            <a:r>
              <a:rPr lang="en-US" dirty="0"/>
              <a:t>Flexible &amp; Adaptable Goals</a:t>
            </a:r>
          </a:p>
        </p:txBody>
      </p:sp>
      <p:sp>
        <p:nvSpPr>
          <p:cNvPr id="3" name="Text Placeholder 2">
            <a:extLst>
              <a:ext uri="{FF2B5EF4-FFF2-40B4-BE49-F238E27FC236}">
                <a16:creationId xmlns:a16="http://schemas.microsoft.com/office/drawing/2014/main" id="{A2C8F070-698A-4FEE-8106-4C6478614FB4}"/>
              </a:ext>
            </a:extLst>
          </p:cNvPr>
          <p:cNvSpPr>
            <a:spLocks noGrp="1"/>
          </p:cNvSpPr>
          <p:nvPr>
            <p:ph type="body" idx="1"/>
          </p:nvPr>
        </p:nvSpPr>
        <p:spPr>
          <a:xfrm>
            <a:off x="673014" y="903387"/>
            <a:ext cx="4185623" cy="576262"/>
          </a:xfrm>
        </p:spPr>
        <p:txBody>
          <a:bodyPr/>
          <a:lstStyle/>
          <a:p>
            <a:r>
              <a:rPr lang="en-US" dirty="0"/>
              <a:t>Time &amp; Place</a:t>
            </a:r>
          </a:p>
        </p:txBody>
      </p:sp>
      <p:sp>
        <p:nvSpPr>
          <p:cNvPr id="5" name="Text Placeholder 4">
            <a:extLst>
              <a:ext uri="{FF2B5EF4-FFF2-40B4-BE49-F238E27FC236}">
                <a16:creationId xmlns:a16="http://schemas.microsoft.com/office/drawing/2014/main" id="{AAE69B9D-706A-4DBF-BF05-BFD03D67F633}"/>
              </a:ext>
            </a:extLst>
          </p:cNvPr>
          <p:cNvSpPr>
            <a:spLocks noGrp="1"/>
          </p:cNvSpPr>
          <p:nvPr>
            <p:ph type="body" sz="quarter" idx="3"/>
          </p:nvPr>
        </p:nvSpPr>
        <p:spPr>
          <a:xfrm>
            <a:off x="684908" y="4049657"/>
            <a:ext cx="4185618" cy="576262"/>
          </a:xfrm>
        </p:spPr>
        <p:txBody>
          <a:bodyPr/>
          <a:lstStyle/>
          <a:p>
            <a:r>
              <a:rPr lang="en-US" dirty="0"/>
              <a:t>Person</a:t>
            </a:r>
          </a:p>
        </p:txBody>
      </p:sp>
      <p:pic>
        <p:nvPicPr>
          <p:cNvPr id="7" name="Content Placeholder 6" descr="A close up of a newspaper&#10;&#10;Description automatically generated">
            <a:extLst>
              <a:ext uri="{FF2B5EF4-FFF2-40B4-BE49-F238E27FC236}">
                <a16:creationId xmlns:a16="http://schemas.microsoft.com/office/drawing/2014/main" id="{DB633FF5-AF60-4848-A5F6-A9E3649ADF1D}"/>
              </a:ext>
            </a:extLst>
          </p:cNvPr>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4908" y="1568614"/>
            <a:ext cx="5623412" cy="2481043"/>
          </a:xfrm>
          <a:prstGeom prst="rect">
            <a:avLst/>
          </a:prstGeom>
        </p:spPr>
      </p:pic>
      <p:pic>
        <p:nvPicPr>
          <p:cNvPr id="8" name="Content Placeholder 4" descr="A close up of a newspaper&#10;&#10;Description automatically generated">
            <a:extLst>
              <a:ext uri="{FF2B5EF4-FFF2-40B4-BE49-F238E27FC236}">
                <a16:creationId xmlns:a16="http://schemas.microsoft.com/office/drawing/2014/main" id="{097807B3-71A9-4460-9DA6-E035230C9647}"/>
              </a:ext>
            </a:extLst>
          </p:cNvPr>
          <p:cNvPicPr>
            <a:picLocks noGrp="1" noChangeAspect="1"/>
          </p:cNvPicPr>
          <p:nvPr>
            <p:ph sz="quarter" idx="4"/>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4908" y="4761039"/>
            <a:ext cx="5565148" cy="2017337"/>
          </a:xfrm>
        </p:spPr>
      </p:pic>
      <p:pic>
        <p:nvPicPr>
          <p:cNvPr id="6146" name="Picture 2" descr="Image result for Torah Study: A Survey of Classic Sources on Timely Issues">
            <a:extLst>
              <a:ext uri="{FF2B5EF4-FFF2-40B4-BE49-F238E27FC236}">
                <a16:creationId xmlns:a16="http://schemas.microsoft.com/office/drawing/2014/main" id="{4AAA32F3-5A22-4F9D-AA50-4C00D9EAF8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0096" y="1852653"/>
            <a:ext cx="2491746" cy="378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C70B01FB82D43A7A653326FC695DA" ma:contentTypeVersion="10" ma:contentTypeDescription="Create a new document." ma:contentTypeScope="" ma:versionID="b3b7553654982ed1d5739a77c54d8f52">
  <xsd:schema xmlns:xsd="http://www.w3.org/2001/XMLSchema" xmlns:xs="http://www.w3.org/2001/XMLSchema" xmlns:p="http://schemas.microsoft.com/office/2006/metadata/properties" xmlns:ns3="398ebfaf-ac59-4ca7-bae4-99fe9515210a" targetNamespace="http://schemas.microsoft.com/office/2006/metadata/properties" ma:root="true" ma:fieldsID="0b55cab222b1d48bc89798eec5d11927" ns3:_="">
    <xsd:import namespace="398ebfaf-ac59-4ca7-bae4-99fe9515210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ebfaf-ac59-4ca7-bae4-99fe95152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03B510-A9F6-44FF-97D6-AF1E05C5F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8ebfaf-ac59-4ca7-bae4-99fe951521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dcmitype/"/>
    <ds:schemaRef ds:uri="398ebfaf-ac59-4ca7-bae4-99fe9515210a"/>
    <ds:schemaRef ds:uri="http://schemas.microsoft.com/office/2006/metadata/properties"/>
  </ds:schemaRefs>
</ds:datastoreItem>
</file>

<file path=customXml/itemProps3.xml><?xml version="1.0" encoding="utf-8"?>
<ds:datastoreItem xmlns:ds="http://schemas.openxmlformats.org/officeDocument/2006/customXml" ds:itemID="{15FD656C-4272-466C-902D-C930EA3D6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1324</Words>
  <Application>Microsoft Office PowerPoint</Application>
  <PresentationFormat>Widescreen</PresentationFormat>
  <Paragraphs>101</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Euphemia</vt:lpstr>
      <vt:lpstr>inherit</vt:lpstr>
      <vt:lpstr>ProximaNova</vt:lpstr>
      <vt:lpstr>Trebuchet MS</vt:lpstr>
      <vt:lpstr>Wingdings 3</vt:lpstr>
      <vt:lpstr>Facet</vt:lpstr>
      <vt:lpstr>Growth, Goals and Grit: Religious &amp; Psychological Strategies for Flourishing During Challenging Times</vt:lpstr>
      <vt:lpstr>BECOMING A LIFELONG LEARNER </vt:lpstr>
      <vt:lpstr>MINDSETS GROWTH vs. FIXED  </vt:lpstr>
      <vt:lpstr>PowerPoint Presentation</vt:lpstr>
      <vt:lpstr>PowerPoint Presentation</vt:lpstr>
      <vt:lpstr>GOAL HIERARCHY </vt:lpstr>
      <vt:lpstr>ULTIMATE RELIGIOUS CONCERN</vt:lpstr>
      <vt:lpstr>PowerPoint Presentation</vt:lpstr>
      <vt:lpstr>Flexible &amp; Adaptable Goals</vt:lpstr>
      <vt:lpstr>GOALS HOMEWORK https://positivepsychology.com/life-worth-living-setting-life-goals/ </vt:lpstr>
      <vt:lpstr>Pleasure vs. Pain  </vt:lpstr>
      <vt:lpstr>PAIN &amp; LEARNING</vt:lpstr>
      <vt:lpstr>PAIN &amp; REWARD</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Goals and Grit: Religious &amp; Psychological Strategies for Flourishing During Challenging Times</dc:title>
  <dc:creator>Mark Schiffman</dc:creator>
  <cp:lastModifiedBy>Mark Schiffman</cp:lastModifiedBy>
  <cp:revision>2</cp:revision>
  <dcterms:created xsi:type="dcterms:W3CDTF">2020-03-23T19:32:18Z</dcterms:created>
  <dcterms:modified xsi:type="dcterms:W3CDTF">2020-03-24T14:40:50Z</dcterms:modified>
</cp:coreProperties>
</file>