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7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43A66-CBC2-433F-9C84-EF4922119A87}" v="3" dt="2020-12-23T21:10:00.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62" d="100"/>
          <a:sy n="62" d="100"/>
        </p:scale>
        <p:origin x="8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1E943A66-CBC2-433F-9C84-EF4922119A87}"/>
    <pc:docChg chg="undo custSel mod addSld delSld modSld">
      <pc:chgData name="Sammy Bergman" userId="aa2cb88fd5b117a1" providerId="LiveId" clId="{1E943A66-CBC2-433F-9C84-EF4922119A87}" dt="2020-12-23T21:12:45.208" v="371" actId="113"/>
      <pc:docMkLst>
        <pc:docMk/>
      </pc:docMkLst>
      <pc:sldChg chg="addSp modSp mod">
        <pc:chgData name="Sammy Bergman" userId="aa2cb88fd5b117a1" providerId="LiveId" clId="{1E943A66-CBC2-433F-9C84-EF4922119A87}" dt="2020-12-23T21:06:22.587" v="15" actId="14100"/>
        <pc:sldMkLst>
          <pc:docMk/>
          <pc:sldMk cId="2038295972" sldId="256"/>
        </pc:sldMkLst>
        <pc:spChg chg="mod">
          <ac:chgData name="Sammy Bergman" userId="aa2cb88fd5b117a1" providerId="LiveId" clId="{1E943A66-CBC2-433F-9C84-EF4922119A87}" dt="2020-12-23T21:04:57.323" v="0" actId="20577"/>
          <ac:spMkLst>
            <pc:docMk/>
            <pc:sldMk cId="2038295972" sldId="256"/>
            <ac:spMk id="3" creationId="{3C8C579A-797D-4414-AA52-AD7244AF3237}"/>
          </ac:spMkLst>
        </pc:spChg>
        <pc:picChg chg="add mod">
          <ac:chgData name="Sammy Bergman" userId="aa2cb88fd5b117a1" providerId="LiveId" clId="{1E943A66-CBC2-433F-9C84-EF4922119A87}" dt="2020-12-23T21:05:39.692" v="11" actId="14100"/>
          <ac:picMkLst>
            <pc:docMk/>
            <pc:sldMk cId="2038295972" sldId="256"/>
            <ac:picMk id="4" creationId="{63CA3050-EE22-4473-907A-3C3F0AB3A250}"/>
          </ac:picMkLst>
        </pc:picChg>
        <pc:picChg chg="add mod">
          <ac:chgData name="Sammy Bergman" userId="aa2cb88fd5b117a1" providerId="LiveId" clId="{1E943A66-CBC2-433F-9C84-EF4922119A87}" dt="2020-12-23T21:06:22.587" v="15" actId="14100"/>
          <ac:picMkLst>
            <pc:docMk/>
            <pc:sldMk cId="2038295972" sldId="256"/>
            <ac:picMk id="5" creationId="{2379E755-A7A7-4C1E-B79B-396D93B846B2}"/>
          </ac:picMkLst>
        </pc:picChg>
      </pc:sldChg>
      <pc:sldChg chg="modSp mod">
        <pc:chgData name="Sammy Bergman" userId="aa2cb88fd5b117a1" providerId="LiveId" clId="{1E943A66-CBC2-433F-9C84-EF4922119A87}" dt="2020-12-23T21:06:45.505" v="16" actId="948"/>
        <pc:sldMkLst>
          <pc:docMk/>
          <pc:sldMk cId="2386391677" sldId="257"/>
        </pc:sldMkLst>
        <pc:spChg chg="mod">
          <ac:chgData name="Sammy Bergman" userId="aa2cb88fd5b117a1" providerId="LiveId" clId="{1E943A66-CBC2-433F-9C84-EF4922119A87}" dt="2020-12-23T21:06:45.505" v="16" actId="948"/>
          <ac:spMkLst>
            <pc:docMk/>
            <pc:sldMk cId="2386391677" sldId="257"/>
            <ac:spMk id="3" creationId="{98524B9E-201B-47C1-B7D4-AC98DB261011}"/>
          </ac:spMkLst>
        </pc:spChg>
      </pc:sldChg>
      <pc:sldChg chg="modSp mod">
        <pc:chgData name="Sammy Bergman" userId="aa2cb88fd5b117a1" providerId="LiveId" clId="{1E943A66-CBC2-433F-9C84-EF4922119A87}" dt="2020-12-23T21:08:51.892" v="271" actId="20577"/>
        <pc:sldMkLst>
          <pc:docMk/>
          <pc:sldMk cId="2070153556" sldId="259"/>
        </pc:sldMkLst>
        <pc:spChg chg="mod">
          <ac:chgData name="Sammy Bergman" userId="aa2cb88fd5b117a1" providerId="LiveId" clId="{1E943A66-CBC2-433F-9C84-EF4922119A87}" dt="2020-12-23T21:08:51.892" v="271" actId="20577"/>
          <ac:spMkLst>
            <pc:docMk/>
            <pc:sldMk cId="2070153556" sldId="259"/>
            <ac:spMk id="3" creationId="{5A5117B2-881B-46A6-88E7-4E670F98CA6C}"/>
          </ac:spMkLst>
        </pc:spChg>
      </pc:sldChg>
      <pc:sldChg chg="delSp modSp del mod">
        <pc:chgData name="Sammy Bergman" userId="aa2cb88fd5b117a1" providerId="LiveId" clId="{1E943A66-CBC2-433F-9C84-EF4922119A87}" dt="2020-12-23T21:09:38.610" v="278" actId="2696"/>
        <pc:sldMkLst>
          <pc:docMk/>
          <pc:sldMk cId="199910729" sldId="260"/>
        </pc:sldMkLst>
        <pc:picChg chg="del mod">
          <ac:chgData name="Sammy Bergman" userId="aa2cb88fd5b117a1" providerId="LiveId" clId="{1E943A66-CBC2-433F-9C84-EF4922119A87}" dt="2020-12-23T21:09:32.023" v="277" actId="21"/>
          <ac:picMkLst>
            <pc:docMk/>
            <pc:sldMk cId="199910729" sldId="260"/>
            <ac:picMk id="5" creationId="{8FF9E36B-86CF-41B0-A4B2-02697570F332}"/>
          </ac:picMkLst>
        </pc:picChg>
      </pc:sldChg>
      <pc:sldChg chg="modSp mod">
        <pc:chgData name="Sammy Bergman" userId="aa2cb88fd5b117a1" providerId="LiveId" clId="{1E943A66-CBC2-433F-9C84-EF4922119A87}" dt="2020-12-23T21:10:27.581" v="352" actId="20577"/>
        <pc:sldMkLst>
          <pc:docMk/>
          <pc:sldMk cId="2476872594" sldId="261"/>
        </pc:sldMkLst>
        <pc:spChg chg="mod">
          <ac:chgData name="Sammy Bergman" userId="aa2cb88fd5b117a1" providerId="LiveId" clId="{1E943A66-CBC2-433F-9C84-EF4922119A87}" dt="2020-12-23T21:10:27.581" v="352" actId="20577"/>
          <ac:spMkLst>
            <pc:docMk/>
            <pc:sldMk cId="2476872594" sldId="261"/>
            <ac:spMk id="3" creationId="{73A498A2-AB17-4C98-9510-E30F98420DF9}"/>
          </ac:spMkLst>
        </pc:spChg>
      </pc:sldChg>
      <pc:sldChg chg="modSp mod">
        <pc:chgData name="Sammy Bergman" userId="aa2cb88fd5b117a1" providerId="LiveId" clId="{1E943A66-CBC2-433F-9C84-EF4922119A87}" dt="2020-12-23T21:10:38.291" v="354" actId="27636"/>
        <pc:sldMkLst>
          <pc:docMk/>
          <pc:sldMk cId="4177404799" sldId="262"/>
        </pc:sldMkLst>
        <pc:spChg chg="mod">
          <ac:chgData name="Sammy Bergman" userId="aa2cb88fd5b117a1" providerId="LiveId" clId="{1E943A66-CBC2-433F-9C84-EF4922119A87}" dt="2020-12-23T21:10:38.291" v="354" actId="27636"/>
          <ac:spMkLst>
            <pc:docMk/>
            <pc:sldMk cId="4177404799" sldId="262"/>
            <ac:spMk id="3" creationId="{1DC35D92-C17A-41CC-A144-5DD38155D43C}"/>
          </ac:spMkLst>
        </pc:spChg>
      </pc:sldChg>
      <pc:sldChg chg="modSp mod">
        <pc:chgData name="Sammy Bergman" userId="aa2cb88fd5b117a1" providerId="LiveId" clId="{1E943A66-CBC2-433F-9C84-EF4922119A87}" dt="2020-12-23T21:11:05.839" v="355" actId="948"/>
        <pc:sldMkLst>
          <pc:docMk/>
          <pc:sldMk cId="1065782304" sldId="264"/>
        </pc:sldMkLst>
        <pc:spChg chg="mod">
          <ac:chgData name="Sammy Bergman" userId="aa2cb88fd5b117a1" providerId="LiveId" clId="{1E943A66-CBC2-433F-9C84-EF4922119A87}" dt="2020-12-23T21:11:05.839" v="355" actId="948"/>
          <ac:spMkLst>
            <pc:docMk/>
            <pc:sldMk cId="1065782304" sldId="264"/>
            <ac:spMk id="3" creationId="{9FF3DC60-0F08-42F1-8748-9955EA3AC2ED}"/>
          </ac:spMkLst>
        </pc:spChg>
      </pc:sldChg>
      <pc:sldChg chg="modSp mod">
        <pc:chgData name="Sammy Bergman" userId="aa2cb88fd5b117a1" providerId="LiveId" clId="{1E943A66-CBC2-433F-9C84-EF4922119A87}" dt="2020-12-23T21:11:24.045" v="359" actId="5793"/>
        <pc:sldMkLst>
          <pc:docMk/>
          <pc:sldMk cId="3156198637" sldId="265"/>
        </pc:sldMkLst>
        <pc:spChg chg="mod">
          <ac:chgData name="Sammy Bergman" userId="aa2cb88fd5b117a1" providerId="LiveId" clId="{1E943A66-CBC2-433F-9C84-EF4922119A87}" dt="2020-12-23T21:11:24.045" v="359" actId="5793"/>
          <ac:spMkLst>
            <pc:docMk/>
            <pc:sldMk cId="3156198637" sldId="265"/>
            <ac:spMk id="3" creationId="{35CF0031-CA16-4438-8D84-D572C56A0093}"/>
          </ac:spMkLst>
        </pc:spChg>
      </pc:sldChg>
      <pc:sldChg chg="modSp mod">
        <pc:chgData name="Sammy Bergman" userId="aa2cb88fd5b117a1" providerId="LiveId" clId="{1E943A66-CBC2-433F-9C84-EF4922119A87}" dt="2020-12-23T21:12:08.991" v="368" actId="113"/>
        <pc:sldMkLst>
          <pc:docMk/>
          <pc:sldMk cId="1454374166" sldId="268"/>
        </pc:sldMkLst>
        <pc:spChg chg="mod">
          <ac:chgData name="Sammy Bergman" userId="aa2cb88fd5b117a1" providerId="LiveId" clId="{1E943A66-CBC2-433F-9C84-EF4922119A87}" dt="2020-12-23T21:12:08.991" v="368" actId="113"/>
          <ac:spMkLst>
            <pc:docMk/>
            <pc:sldMk cId="1454374166" sldId="268"/>
            <ac:spMk id="3" creationId="{20EE94C6-4A9D-4994-994B-CBD72EC892A3}"/>
          </ac:spMkLst>
        </pc:spChg>
      </pc:sldChg>
      <pc:sldChg chg="modSp mod">
        <pc:chgData name="Sammy Bergman" userId="aa2cb88fd5b117a1" providerId="LiveId" clId="{1E943A66-CBC2-433F-9C84-EF4922119A87}" dt="2020-12-23T21:12:45.208" v="371" actId="113"/>
        <pc:sldMkLst>
          <pc:docMk/>
          <pc:sldMk cId="1538494094" sldId="271"/>
        </pc:sldMkLst>
        <pc:spChg chg="mod">
          <ac:chgData name="Sammy Bergman" userId="aa2cb88fd5b117a1" providerId="LiveId" clId="{1E943A66-CBC2-433F-9C84-EF4922119A87}" dt="2020-12-23T21:12:45.208" v="371" actId="113"/>
          <ac:spMkLst>
            <pc:docMk/>
            <pc:sldMk cId="1538494094" sldId="271"/>
            <ac:spMk id="3" creationId="{ACA43B94-FFFA-41A6-BFC8-F837A6E8268A}"/>
          </ac:spMkLst>
        </pc:spChg>
      </pc:sldChg>
      <pc:sldChg chg="addSp delSp modSp add mod setBg">
        <pc:chgData name="Sammy Bergman" userId="aa2cb88fd5b117a1" providerId="LiveId" clId="{1E943A66-CBC2-433F-9C84-EF4922119A87}" dt="2020-12-23T21:10:06.518" v="324" actId="26606"/>
        <pc:sldMkLst>
          <pc:docMk/>
          <pc:sldMk cId="3286740935" sldId="277"/>
        </pc:sldMkLst>
        <pc:spChg chg="mod ord">
          <ac:chgData name="Sammy Bergman" userId="aa2cb88fd5b117a1" providerId="LiveId" clId="{1E943A66-CBC2-433F-9C84-EF4922119A87}" dt="2020-12-23T21:10:06.518" v="324" actId="26606"/>
          <ac:spMkLst>
            <pc:docMk/>
            <pc:sldMk cId="3286740935" sldId="277"/>
            <ac:spMk id="2" creationId="{8CA36908-87EF-4872-A7F8-3CDF054DE02F}"/>
          </ac:spMkLst>
        </pc:spChg>
        <pc:spChg chg="del mod">
          <ac:chgData name="Sammy Bergman" userId="aa2cb88fd5b117a1" providerId="LiveId" clId="{1E943A66-CBC2-433F-9C84-EF4922119A87}" dt="2020-12-23T21:10:00.974" v="321"/>
          <ac:spMkLst>
            <pc:docMk/>
            <pc:sldMk cId="3286740935" sldId="277"/>
            <ac:spMk id="3" creationId="{5A5117B2-881B-46A6-88E7-4E670F98CA6C}"/>
          </ac:spMkLst>
        </pc:spChg>
        <pc:spChg chg="add del">
          <ac:chgData name="Sammy Bergman" userId="aa2cb88fd5b117a1" providerId="LiveId" clId="{1E943A66-CBC2-433F-9C84-EF4922119A87}" dt="2020-12-23T21:10:06.507" v="323" actId="26606"/>
          <ac:spMkLst>
            <pc:docMk/>
            <pc:sldMk cId="3286740935" sldId="277"/>
            <ac:spMk id="9" creationId="{4A8FFEA1-1B69-4F42-B552-0CCF7259687D}"/>
          </ac:spMkLst>
        </pc:spChg>
        <pc:spChg chg="add del">
          <ac:chgData name="Sammy Bergman" userId="aa2cb88fd5b117a1" providerId="LiveId" clId="{1E943A66-CBC2-433F-9C84-EF4922119A87}" dt="2020-12-23T21:10:06.507" v="323" actId="26606"/>
          <ac:spMkLst>
            <pc:docMk/>
            <pc:sldMk cId="3286740935" sldId="277"/>
            <ac:spMk id="11" creationId="{AA3C9226-5EC8-460B-82D7-72AA994DF95E}"/>
          </ac:spMkLst>
        </pc:spChg>
        <pc:spChg chg="add del">
          <ac:chgData name="Sammy Bergman" userId="aa2cb88fd5b117a1" providerId="LiveId" clId="{1E943A66-CBC2-433F-9C84-EF4922119A87}" dt="2020-12-23T21:10:06.507" v="323" actId="26606"/>
          <ac:spMkLst>
            <pc:docMk/>
            <pc:sldMk cId="3286740935" sldId="277"/>
            <ac:spMk id="15" creationId="{E6AA15AE-DAFE-4E1E-B05F-F57962FD3A2F}"/>
          </ac:spMkLst>
        </pc:spChg>
        <pc:spChg chg="add del">
          <ac:chgData name="Sammy Bergman" userId="aa2cb88fd5b117a1" providerId="LiveId" clId="{1E943A66-CBC2-433F-9C84-EF4922119A87}" dt="2020-12-23T21:10:06.507" v="323" actId="26606"/>
          <ac:spMkLst>
            <pc:docMk/>
            <pc:sldMk cId="3286740935" sldId="277"/>
            <ac:spMk id="19" creationId="{D9DB1F97-BFF9-46CC-8EB4-BB63B98F13CA}"/>
          </ac:spMkLst>
        </pc:spChg>
        <pc:spChg chg="add del">
          <ac:chgData name="Sammy Bergman" userId="aa2cb88fd5b117a1" providerId="LiveId" clId="{1E943A66-CBC2-433F-9C84-EF4922119A87}" dt="2020-12-23T21:10:06.507" v="323" actId="26606"/>
          <ac:spMkLst>
            <pc:docMk/>
            <pc:sldMk cId="3286740935" sldId="277"/>
            <ac:spMk id="21" creationId="{88CAE6E3-39B4-4A16-97BC-9C376B9B7EAF}"/>
          </ac:spMkLst>
        </pc:spChg>
        <pc:spChg chg="add">
          <ac:chgData name="Sammy Bergman" userId="aa2cb88fd5b117a1" providerId="LiveId" clId="{1E943A66-CBC2-433F-9C84-EF4922119A87}" dt="2020-12-23T21:10:06.518" v="324" actId="26606"/>
          <ac:spMkLst>
            <pc:docMk/>
            <pc:sldMk cId="3286740935" sldId="277"/>
            <ac:spMk id="23" creationId="{4A8FFEA1-1B69-4F42-B552-0CCF7259687D}"/>
          </ac:spMkLst>
        </pc:spChg>
        <pc:spChg chg="add">
          <ac:chgData name="Sammy Bergman" userId="aa2cb88fd5b117a1" providerId="LiveId" clId="{1E943A66-CBC2-433F-9C84-EF4922119A87}" dt="2020-12-23T21:10:06.518" v="324" actId="26606"/>
          <ac:spMkLst>
            <pc:docMk/>
            <pc:sldMk cId="3286740935" sldId="277"/>
            <ac:spMk id="24" creationId="{AA3C9226-5EC8-460B-82D7-72AA994DF95E}"/>
          </ac:spMkLst>
        </pc:spChg>
        <pc:spChg chg="add">
          <ac:chgData name="Sammy Bergman" userId="aa2cb88fd5b117a1" providerId="LiveId" clId="{1E943A66-CBC2-433F-9C84-EF4922119A87}" dt="2020-12-23T21:10:06.518" v="324" actId="26606"/>
          <ac:spMkLst>
            <pc:docMk/>
            <pc:sldMk cId="3286740935" sldId="277"/>
            <ac:spMk id="26" creationId="{7D8A9447-DEFF-40A5-8673-B7A365C3F8C0}"/>
          </ac:spMkLst>
        </pc:spChg>
        <pc:spChg chg="add">
          <ac:chgData name="Sammy Bergman" userId="aa2cb88fd5b117a1" providerId="LiveId" clId="{1E943A66-CBC2-433F-9C84-EF4922119A87}" dt="2020-12-23T21:10:06.518" v="324" actId="26606"/>
          <ac:spMkLst>
            <pc:docMk/>
            <pc:sldMk cId="3286740935" sldId="277"/>
            <ac:spMk id="27" creationId="{290C21F9-FD6D-4457-B130-1A531F242B4F}"/>
          </ac:spMkLst>
        </pc:spChg>
        <pc:spChg chg="add">
          <ac:chgData name="Sammy Bergman" userId="aa2cb88fd5b117a1" providerId="LiveId" clId="{1E943A66-CBC2-433F-9C84-EF4922119A87}" dt="2020-12-23T21:10:06.518" v="324" actId="26606"/>
          <ac:spMkLst>
            <pc:docMk/>
            <pc:sldMk cId="3286740935" sldId="277"/>
            <ac:spMk id="28" creationId="{28F6EF4B-2F40-485B-9F36-084731486AE0}"/>
          </ac:spMkLst>
        </pc:spChg>
        <pc:picChg chg="add mod">
          <ac:chgData name="Sammy Bergman" userId="aa2cb88fd5b117a1" providerId="LiveId" clId="{1E943A66-CBC2-433F-9C84-EF4922119A87}" dt="2020-12-23T21:10:06.518" v="324" actId="26606"/>
          <ac:picMkLst>
            <pc:docMk/>
            <pc:sldMk cId="3286740935" sldId="277"/>
            <ac:picMk id="4" creationId="{6A03998A-778C-45D2-AB3E-338D3F11CEE3}"/>
          </ac:picMkLst>
        </pc:picChg>
        <pc:cxnChg chg="add del">
          <ac:chgData name="Sammy Bergman" userId="aa2cb88fd5b117a1" providerId="LiveId" clId="{1E943A66-CBC2-433F-9C84-EF4922119A87}" dt="2020-12-23T21:10:06.507" v="323" actId="26606"/>
          <ac:cxnSpMkLst>
            <pc:docMk/>
            <pc:sldMk cId="3286740935" sldId="277"/>
            <ac:cxnSpMk id="13" creationId="{62A90A9D-33DF-408E-BF4C-F82588935C96}"/>
          </ac:cxnSpMkLst>
        </pc:cxnChg>
        <pc:cxnChg chg="add del">
          <ac:chgData name="Sammy Bergman" userId="aa2cb88fd5b117a1" providerId="LiveId" clId="{1E943A66-CBC2-433F-9C84-EF4922119A87}" dt="2020-12-23T21:10:06.507" v="323" actId="26606"/>
          <ac:cxnSpMkLst>
            <pc:docMk/>
            <pc:sldMk cId="3286740935" sldId="277"/>
            <ac:cxnSpMk id="17" creationId="{D07141D5-A57C-43F5-A655-5BA2D0D2AFF3}"/>
          </ac:cxnSpMkLst>
        </pc:cxnChg>
        <pc:cxnChg chg="add">
          <ac:chgData name="Sammy Bergman" userId="aa2cb88fd5b117a1" providerId="LiveId" clId="{1E943A66-CBC2-433F-9C84-EF4922119A87}" dt="2020-12-23T21:10:06.518" v="324" actId="26606"/>
          <ac:cxnSpMkLst>
            <pc:docMk/>
            <pc:sldMk cId="3286740935" sldId="277"/>
            <ac:cxnSpMk id="25" creationId="{62A90A9D-33DF-408E-BF4C-F82588935C9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466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37572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333A02-232C-40EB-A810-25EDE5B4D9E3}"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99829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182880">
              <a:spcBef>
                <a:spcPts val="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333A02-232C-40EB-A810-25EDE5B4D9E3}"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27979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33A02-232C-40EB-A810-25EDE5B4D9E3}" type="datetimeFigureOut">
              <a:rPr lang="en-US" smtClean="0"/>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C588-5A82-412A-99C0-5538ECDA480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6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333A02-232C-40EB-A810-25EDE5B4D9E3}" type="datetimeFigureOut">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5771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333A02-232C-40EB-A810-25EDE5B4D9E3}" type="datetimeFigureOut">
              <a:rPr lang="en-US" smtClean="0"/>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217603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333A02-232C-40EB-A810-25EDE5B4D9E3}" type="datetimeFigureOut">
              <a:rPr lang="en-US" smtClean="0"/>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98517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333A02-232C-40EB-A810-25EDE5B4D9E3}" type="datetimeFigureOut">
              <a:rPr lang="en-US" smtClean="0"/>
              <a:t>12/22/2020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49693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2333A02-232C-40EB-A810-25EDE5B4D9E3}" type="datetimeFigureOut">
              <a:rPr lang="en-US" smtClean="0"/>
              <a:t>12/22/2020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19C588-5A82-412A-99C0-5538ECDA480A}" type="slidenum">
              <a:rPr lang="en-US" smtClean="0"/>
              <a:t>‹#›</a:t>
            </a:fld>
            <a:endParaRPr lang="en-US"/>
          </a:p>
        </p:txBody>
      </p:sp>
    </p:spTree>
    <p:extLst>
      <p:ext uri="{BB962C8B-B14F-4D97-AF65-F5344CB8AC3E}">
        <p14:creationId xmlns:p14="http://schemas.microsoft.com/office/powerpoint/2010/main" val="407654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33A02-232C-40EB-A810-25EDE5B4D9E3}" type="datetimeFigureOut">
              <a:rPr lang="en-US" smtClean="0"/>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C588-5A82-412A-99C0-5538ECDA480A}" type="slidenum">
              <a:rPr lang="en-US" smtClean="0"/>
              <a:t>‹#›</a:t>
            </a:fld>
            <a:endParaRPr lang="en-US"/>
          </a:p>
        </p:txBody>
      </p:sp>
    </p:spTree>
    <p:extLst>
      <p:ext uri="{BB962C8B-B14F-4D97-AF65-F5344CB8AC3E}">
        <p14:creationId xmlns:p14="http://schemas.microsoft.com/office/powerpoint/2010/main" val="183431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2333A02-232C-40EB-A810-25EDE5B4D9E3}" type="datetimeFigureOut">
              <a:rPr lang="en-US" smtClean="0"/>
              <a:t>12/22/2020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19C588-5A82-412A-99C0-5538ECDA480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99049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Californian FB" panose="0207040306080B030204" pitchFamily="18"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Cambria" panose="02040503050406030204" pitchFamily="18" charset="0"/>
          <a:ea typeface="Cambria" panose="02040503050406030204" pitchFamily="18" charset="0"/>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Cambria" panose="02040503050406030204" pitchFamily="18" charset="0"/>
          <a:ea typeface="Cambria" panose="02040503050406030204" pitchFamily="18" charset="0"/>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ambria" panose="02040503050406030204" pitchFamily="18" charset="0"/>
          <a:ea typeface="Cambria" panose="02040503050406030204" pitchFamily="18"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8" TargetMode="External"/><Relationship Id="rId2" Type="http://schemas.openxmlformats.org/officeDocument/2006/relationships/hyperlink" Target="https://he.wikisource.org/wiki/%D7%A7%D7%98%D7%92%D7%95%D7%A8%D7%99%D7%94:%D7%91%D7%A8%D7%90%D7%A9%D7%99%D7%AA_%D7%91_%D7%9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8%D7%96" TargetMode="External"/><Relationship Id="rId2" Type="http://schemas.openxmlformats.org/officeDocument/2006/relationships/hyperlink" Target="https://he.wikisource.org/wiki/%D7%A7%D7%98%D7%92%D7%95%D7%A8%D7%99%D7%94:%D7%91%D7%A8%D7%90%D7%A9%D7%99%D7%AA_%D7%91_%D7%98%D7%95" TargetMode="External"/><Relationship Id="rId1" Type="http://schemas.openxmlformats.org/officeDocument/2006/relationships/slideLayout" Target="../slideLayouts/slideLayout2.xml"/><Relationship Id="rId4" Type="http://schemas.openxmlformats.org/officeDocument/2006/relationships/hyperlink" Target="https://he.wikisource.org/wiki/%D7%A7%D7%98%D7%92%D7%95%D7%A8%D7%99%D7%94:%D7%91%D7%A8%D7%90%D7%A9%D7%99%D7%AA_%D7%91_%D7%99%D7%9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1_%D7%9B%D7%92" TargetMode="External"/><Relationship Id="rId2" Type="http://schemas.openxmlformats.org/officeDocument/2006/relationships/hyperlink" Target="https://he.wikisource.org/wiki/%D7%A7%D7%98%D7%92%D7%95%D7%A8%D7%99%D7%94:%D7%91%D7%A8%D7%90%D7%A9%D7%99%D7%AA_%D7%91_%D7%99%D7%97" TargetMode="External"/><Relationship Id="rId1" Type="http://schemas.openxmlformats.org/officeDocument/2006/relationships/slideLayout" Target="../slideLayouts/slideLayout2.xml"/><Relationship Id="rId5" Type="http://schemas.openxmlformats.org/officeDocument/2006/relationships/hyperlink" Target="https://he.wikisource.org/wiki/%D7%A7%D7%98%D7%92%D7%95%D7%A8%D7%99%D7%94:%D7%91%D7%A8%D7%90%D7%A9%D7%99%D7%AA_%D7%91_%D7%9B%D7%94" TargetMode="External"/><Relationship Id="rId4" Type="http://schemas.openxmlformats.org/officeDocument/2006/relationships/hyperlink" Target="https://he.wikisource.org/wiki/%D7%A7%D7%98%D7%92%D7%95%D7%A8%D7%99%D7%94:%D7%91%D7%A8%D7%90%D7%A9%D7%99%D7%AA_%D7%91_%D7%9B%D7%9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2_%D7%91" TargetMode="External"/><Relationship Id="rId7" Type="http://schemas.openxmlformats.org/officeDocument/2006/relationships/hyperlink" Target="https://he.wikisource.org/wiki/%D7%A7%D7%98%D7%92%D7%95%D7%A8%D7%99%D7%94:%D7%91%D7%A8%D7%90%D7%A9%D7%99%D7%AA_%D7%92_%D7%95" TargetMode="External"/><Relationship Id="rId2" Type="http://schemas.openxmlformats.org/officeDocument/2006/relationships/hyperlink" Target="https://he.wikisource.org/wiki/%D7%A7%D7%98%D7%92%D7%95%D7%A8%D7%99%D7%94:%D7%91%D7%A8%D7%90%D7%A9%D7%99%D7%AA_%D7%92_%D7%90" TargetMode="External"/><Relationship Id="rId1" Type="http://schemas.openxmlformats.org/officeDocument/2006/relationships/slideLayout" Target="../slideLayouts/slideLayout2.xml"/><Relationship Id="rId6" Type="http://schemas.openxmlformats.org/officeDocument/2006/relationships/hyperlink" Target="https://he.wikisource.org/wiki/%D7%A7%D7%98%D7%92%D7%95%D7%A8%D7%99%D7%94:%D7%91%D7%A8%D7%90%D7%A9%D7%99%D7%AA_%D7%92_%D7%94" TargetMode="External"/><Relationship Id="rId5" Type="http://schemas.openxmlformats.org/officeDocument/2006/relationships/hyperlink" Target="https://he.wikisource.org/wiki/%D7%A7%D7%98%D7%92%D7%95%D7%A8%D7%99%D7%94:%D7%91%D7%A8%D7%90%D7%A9%D7%99%D7%AA_%D7%92_%D7%93" TargetMode="External"/><Relationship Id="rId4" Type="http://schemas.openxmlformats.org/officeDocument/2006/relationships/hyperlink" Target="https://he.wikisource.org/wiki/%D7%A7%D7%98%D7%92%D7%95%D7%A8%D7%99%D7%94:%D7%91%D7%A8%D7%90%D7%A9%D7%99%D7%AA_%D7%92_%D7%9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he.wikisource.org/wiki/%D7%A7%D7%98%D7%92%D7%95%D7%A8%D7%99%D7%94:%D7%91%D7%A8%D7%90%D7%A9%D7%99%D7%AA_%D7%92_%D7%9B%D7%91" TargetMode="External"/><Relationship Id="rId2" Type="http://schemas.openxmlformats.org/officeDocument/2006/relationships/hyperlink" Target="https://he.wikisource.org/wiki/%D7%A7%D7%98%D7%92%D7%95%D7%A8%D7%99%D7%94:%D7%91%D7%A8%D7%90%D7%A9%D7%99%D7%AA_%D7%92_%D7%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he.wikisource.org/wiki/%D7%A7%D7%98%D7%92%D7%95%D7%A8%D7%99%D7%94:%D7%91%D7%A8%D7%90%D7%A9%D7%99%D7%AA_%D7%92_%D7%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2222-1D8C-486F-819D-A58327C500D6}"/>
              </a:ext>
            </a:extLst>
          </p:cNvPr>
          <p:cNvSpPr>
            <a:spLocks noGrp="1"/>
          </p:cNvSpPr>
          <p:nvPr>
            <p:ph type="ctrTitle"/>
          </p:nvPr>
        </p:nvSpPr>
        <p:spPr/>
        <p:txBody>
          <a:bodyPr>
            <a:normAutofit fontScale="90000"/>
          </a:bodyPr>
          <a:lstStyle/>
          <a:p>
            <a:r>
              <a:rPr lang="en-US" dirty="0"/>
              <a:t>The Story of Sin:</a:t>
            </a:r>
            <a:br>
              <a:rPr lang="en-US" dirty="0"/>
            </a:br>
            <a:r>
              <a:rPr lang="en-US" dirty="0"/>
              <a:t>Adam, Eve, the Serpent and the Tree of Knowledge</a:t>
            </a:r>
          </a:p>
        </p:txBody>
      </p:sp>
      <p:sp>
        <p:nvSpPr>
          <p:cNvPr id="3" name="Subtitle 2">
            <a:extLst>
              <a:ext uri="{FF2B5EF4-FFF2-40B4-BE49-F238E27FC236}">
                <a16:creationId xmlns:a16="http://schemas.microsoft.com/office/drawing/2014/main" id="{3C8C579A-797D-4414-AA52-AD7244AF3237}"/>
              </a:ext>
            </a:extLst>
          </p:cNvPr>
          <p:cNvSpPr>
            <a:spLocks noGrp="1"/>
          </p:cNvSpPr>
          <p:nvPr>
            <p:ph type="subTitle" idx="1"/>
          </p:nvPr>
        </p:nvSpPr>
        <p:spPr/>
        <p:txBody>
          <a:bodyPr>
            <a:normAutofit fontScale="62500" lnSpcReduction="20000"/>
          </a:bodyPr>
          <a:lstStyle/>
          <a:p>
            <a:endParaRPr lang="en-US" sz="1800" b="0" i="0" dirty="0">
              <a:effectLst/>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Dedicated by </a:t>
            </a:r>
            <a:r>
              <a:rPr lang="en-US" sz="1800" b="0" i="0" dirty="0" err="1">
                <a:effectLst/>
                <a:latin typeface="Times New Roman" panose="02020603050405020304" pitchFamily="18" charset="0"/>
                <a:cs typeface="Times New Roman" panose="02020603050405020304" pitchFamily="18" charset="0"/>
              </a:rPr>
              <a:t>Adir</a:t>
            </a:r>
            <a:r>
              <a:rPr lang="en-US" sz="1800" b="0" i="0" dirty="0">
                <a:effectLst/>
                <a:latin typeface="Times New Roman" panose="02020603050405020304" pitchFamily="18" charset="0"/>
                <a:cs typeface="Times New Roman" panose="02020603050405020304" pitchFamily="18" charset="0"/>
              </a:rPr>
              <a:t> and </a:t>
            </a:r>
            <a:r>
              <a:rPr lang="en-US" sz="1800" b="0" i="0" dirty="0" err="1">
                <a:effectLst/>
                <a:latin typeface="Times New Roman" panose="02020603050405020304" pitchFamily="18" charset="0"/>
                <a:cs typeface="Times New Roman" panose="02020603050405020304" pitchFamily="18" charset="0"/>
              </a:rPr>
              <a:t>Elianne</a:t>
            </a:r>
            <a:r>
              <a:rPr lang="en-US" sz="1800" b="0" i="0" dirty="0">
                <a:effectLst/>
                <a:latin typeface="Times New Roman" panose="02020603050405020304" pitchFamily="18" charset="0"/>
                <a:cs typeface="Times New Roman" panose="02020603050405020304" pitchFamily="18" charset="0"/>
              </a:rPr>
              <a:t> </a:t>
            </a:r>
            <a:r>
              <a:rPr lang="en-US" sz="1800" b="0" i="0" dirty="0" err="1">
                <a:effectLst/>
                <a:latin typeface="Times New Roman" panose="02020603050405020304" pitchFamily="18" charset="0"/>
                <a:cs typeface="Times New Roman" panose="02020603050405020304" pitchFamily="18" charset="0"/>
              </a:rPr>
              <a:t>Koschitzky</a:t>
            </a:r>
            <a:r>
              <a:rPr lang="en-US" sz="1800" b="0" i="0" dirty="0">
                <a:effectLst/>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p>
            <a:r>
              <a:rPr lang="en-US" sz="1800" b="0" i="0" dirty="0">
                <a:effectLst/>
                <a:latin typeface="Times New Roman" panose="02020603050405020304" pitchFamily="18" charset="0"/>
                <a:cs typeface="Times New Roman" panose="02020603050405020304" pitchFamily="18" charset="0"/>
              </a:rPr>
              <a:t>In memory of Cherie and Eli Kaplan </a:t>
            </a:r>
            <a:r>
              <a:rPr lang="en-US" sz="1800" b="0" i="0" dirty="0" err="1">
                <a:effectLst/>
                <a:latin typeface="Times New Roman" panose="02020603050405020304" pitchFamily="18" charset="0"/>
                <a:cs typeface="Times New Roman" panose="02020603050405020304" pitchFamily="18" charset="0"/>
              </a:rPr>
              <a:t>z”l</a:t>
            </a:r>
            <a:endParaRPr lang="en-US" sz="1800" b="0" i="0" dirty="0">
              <a:effectLst/>
              <a:latin typeface="Times New Roman" panose="02020603050405020304" pitchFamily="18" charset="0"/>
              <a:cs typeface="Times New Roman" panose="02020603050405020304" pitchFamily="18" charset="0"/>
            </a:endParaRPr>
          </a:p>
          <a:p>
            <a:r>
              <a:rPr lang="en-US" sz="1800" b="0" i="0" dirty="0">
                <a:effectLst/>
                <a:latin typeface="Times New Roman" panose="02020603050405020304" pitchFamily="18" charset="0"/>
                <a:cs typeface="Times New Roman" panose="02020603050405020304" pitchFamily="18" charset="0"/>
              </a:rPr>
              <a:t>And Estelle and Seymour Friend </a:t>
            </a:r>
            <a:r>
              <a:rPr lang="en-US" sz="1800" b="0" i="0" dirty="0" err="1">
                <a:effectLst/>
                <a:latin typeface="Times New Roman" panose="02020603050405020304" pitchFamily="18" charset="0"/>
                <a:cs typeface="Times New Roman" panose="02020603050405020304" pitchFamily="18" charset="0"/>
              </a:rPr>
              <a:t>z”l</a:t>
            </a:r>
            <a:endParaRPr lang="en-US" sz="1800" b="0" i="0" dirty="0">
              <a:effectLst/>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A3050-EE22-4473-907A-3C3F0AB3A25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7013" y="416051"/>
            <a:ext cx="1107757" cy="1041273"/>
          </a:xfrm>
          <a:prstGeom prst="rect">
            <a:avLst/>
          </a:prstGeom>
          <a:noFill/>
          <a:ln>
            <a:noFill/>
          </a:ln>
        </p:spPr>
      </p:pic>
      <p:pic>
        <p:nvPicPr>
          <p:cNvPr id="5" name="Picture 4">
            <a:extLst>
              <a:ext uri="{FF2B5EF4-FFF2-40B4-BE49-F238E27FC236}">
                <a16:creationId xmlns:a16="http://schemas.microsoft.com/office/drawing/2014/main" id="{2379E755-A7A7-4C1E-B79B-396D93B846B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54329" y="628442"/>
            <a:ext cx="2060259" cy="343107"/>
          </a:xfrm>
          <a:prstGeom prst="rect">
            <a:avLst/>
          </a:prstGeom>
        </p:spPr>
      </p:pic>
    </p:spTree>
    <p:extLst>
      <p:ext uri="{BB962C8B-B14F-4D97-AF65-F5344CB8AC3E}">
        <p14:creationId xmlns:p14="http://schemas.microsoft.com/office/powerpoint/2010/main" val="203829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1342-A02F-473D-99F7-D8D3A9C12116}"/>
              </a:ext>
            </a:extLst>
          </p:cNvPr>
          <p:cNvSpPr>
            <a:spLocks noGrp="1"/>
          </p:cNvSpPr>
          <p:nvPr>
            <p:ph type="title"/>
          </p:nvPr>
        </p:nvSpPr>
        <p:spPr/>
        <p:txBody>
          <a:bodyPr/>
          <a:lstStyle/>
          <a:p>
            <a:r>
              <a:rPr lang="en-CA" dirty="0"/>
              <a:t>Who is the Serpent?</a:t>
            </a:r>
            <a:endParaRPr lang="en-US" dirty="0"/>
          </a:p>
        </p:txBody>
      </p:sp>
      <p:sp>
        <p:nvSpPr>
          <p:cNvPr id="3" name="Content Placeholder 2">
            <a:extLst>
              <a:ext uri="{FF2B5EF4-FFF2-40B4-BE49-F238E27FC236}">
                <a16:creationId xmlns:a16="http://schemas.microsoft.com/office/drawing/2014/main" id="{35CF0031-CA16-4438-8D84-D572C56A0093}"/>
              </a:ext>
            </a:extLst>
          </p:cNvPr>
          <p:cNvSpPr>
            <a:spLocks noGrp="1"/>
          </p:cNvSpPr>
          <p:nvPr>
            <p:ph idx="1"/>
          </p:nvPr>
        </p:nvSpPr>
        <p:spPr/>
        <p:txBody>
          <a:bodyPr>
            <a:normAutofit/>
          </a:bodyPr>
          <a:lstStyle/>
          <a:p>
            <a:r>
              <a:rPr lang="en-CA" sz="2800" dirty="0"/>
              <a:t>There are Three Approaches expressed in the Commentators regarding the identity of the </a:t>
            </a:r>
            <a:r>
              <a:rPr lang="he-IL" sz="2800" dirty="0"/>
              <a:t>נחש</a:t>
            </a:r>
            <a:r>
              <a:rPr lang="en-CA" sz="2800" dirty="0"/>
              <a:t>:</a:t>
            </a:r>
          </a:p>
          <a:p>
            <a:pPr marL="514350" indent="-514350">
              <a:buFont typeface="+mj-lt"/>
              <a:buAutoNum type="arabicPeriod"/>
            </a:pPr>
            <a:r>
              <a:rPr lang="en-CA" sz="2800" dirty="0"/>
              <a:t>The </a:t>
            </a:r>
            <a:r>
              <a:rPr lang="he-IL" sz="2800" dirty="0"/>
              <a:t>נחש</a:t>
            </a:r>
            <a:r>
              <a:rPr lang="en-CA" sz="2800" dirty="0"/>
              <a:t> is the </a:t>
            </a:r>
            <a:r>
              <a:rPr lang="he-IL" sz="2800" dirty="0"/>
              <a:t>יצר הרע</a:t>
            </a:r>
            <a:r>
              <a:rPr lang="en-CA" sz="2800" dirty="0"/>
              <a:t>- the “evil” drive inside of us.</a:t>
            </a:r>
          </a:p>
          <a:p>
            <a:pPr marL="514350" indent="-514350">
              <a:buFont typeface="+mj-lt"/>
              <a:buAutoNum type="arabicPeriod"/>
            </a:pPr>
            <a:r>
              <a:rPr lang="en-CA" sz="2800" dirty="0"/>
              <a:t>The </a:t>
            </a:r>
            <a:r>
              <a:rPr lang="he-IL" sz="2800" dirty="0"/>
              <a:t>נחש</a:t>
            </a:r>
            <a:r>
              <a:rPr lang="en-CA" sz="2800" dirty="0"/>
              <a:t> was a snake with miraculous powers.</a:t>
            </a:r>
          </a:p>
          <a:p>
            <a:pPr marL="514350" indent="-514350">
              <a:buFont typeface="+mj-lt"/>
              <a:buAutoNum type="arabicPeriod"/>
            </a:pPr>
            <a:r>
              <a:rPr lang="en-CA" sz="2800" dirty="0"/>
              <a:t>The </a:t>
            </a:r>
            <a:r>
              <a:rPr lang="he-IL" sz="2800" dirty="0"/>
              <a:t>נחש</a:t>
            </a:r>
            <a:r>
              <a:rPr lang="en-CA" sz="2800" dirty="0"/>
              <a:t> was a normal snake.</a:t>
            </a:r>
          </a:p>
          <a:p>
            <a:pPr marL="0" indent="0">
              <a:buNone/>
            </a:pPr>
            <a:endParaRPr lang="en-US" sz="2800" dirty="0"/>
          </a:p>
        </p:txBody>
      </p:sp>
    </p:spTree>
    <p:extLst>
      <p:ext uri="{BB962C8B-B14F-4D97-AF65-F5344CB8AC3E}">
        <p14:creationId xmlns:p14="http://schemas.microsoft.com/office/powerpoint/2010/main" val="3156198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7BCD-0E5E-42CC-B707-57C7D175245F}"/>
              </a:ext>
            </a:extLst>
          </p:cNvPr>
          <p:cNvSpPr>
            <a:spLocks noGrp="1"/>
          </p:cNvSpPr>
          <p:nvPr>
            <p:ph type="title"/>
          </p:nvPr>
        </p:nvSpPr>
        <p:spPr/>
        <p:txBody>
          <a:bodyPr/>
          <a:lstStyle/>
          <a:p>
            <a:r>
              <a:rPr lang="en-CA" dirty="0"/>
              <a:t>The Serpent as the Internal Evil Force</a:t>
            </a:r>
            <a:endParaRPr lang="en-US" dirty="0"/>
          </a:p>
        </p:txBody>
      </p:sp>
      <p:sp>
        <p:nvSpPr>
          <p:cNvPr id="3" name="Content Placeholder 2">
            <a:extLst>
              <a:ext uri="{FF2B5EF4-FFF2-40B4-BE49-F238E27FC236}">
                <a16:creationId xmlns:a16="http://schemas.microsoft.com/office/drawing/2014/main" id="{D44502A4-E69B-4918-B988-4F08C1E0AD0E}"/>
              </a:ext>
            </a:extLst>
          </p:cNvPr>
          <p:cNvSpPr>
            <a:spLocks noGrp="1"/>
          </p:cNvSpPr>
          <p:nvPr>
            <p:ph idx="1"/>
          </p:nvPr>
        </p:nvSpPr>
        <p:spPr>
          <a:xfrm>
            <a:off x="441789" y="1845734"/>
            <a:ext cx="11455685" cy="4023360"/>
          </a:xfrm>
        </p:spPr>
        <p:txBody>
          <a:bodyPr>
            <a:normAutofit/>
          </a:bodyPr>
          <a:lstStyle/>
          <a:p>
            <a:pPr marL="640080" indent="-457200">
              <a:spcBef>
                <a:spcPts val="200"/>
              </a:spcBef>
              <a:spcAft>
                <a:spcPts val="100"/>
              </a:spcAft>
              <a:buFont typeface="Wingdings" panose="05000000000000000000" pitchFamily="2" charset="2"/>
              <a:buChar char="§"/>
            </a:pPr>
            <a:r>
              <a:rPr lang="en-CA" b="1" dirty="0"/>
              <a:t>Zohar on </a:t>
            </a:r>
            <a:r>
              <a:rPr lang="en-CA" b="1" dirty="0" err="1"/>
              <a:t>Bereishit</a:t>
            </a:r>
            <a:r>
              <a:rPr lang="en-CA" b="1" dirty="0"/>
              <a:t> 1:35</a:t>
            </a:r>
          </a:p>
          <a:p>
            <a:pPr marL="182880" indent="0" algn="r" rtl="1">
              <a:spcBef>
                <a:spcPts val="200"/>
              </a:spcBef>
              <a:spcAft>
                <a:spcPts val="100"/>
              </a:spcAft>
              <a:buNone/>
            </a:pPr>
            <a:r>
              <a:rPr lang="he-IL" sz="1800" dirty="0">
                <a:effectLst/>
                <a:latin typeface="Calibri" panose="020F0502020204030204" pitchFamily="34" charset="0"/>
                <a:ea typeface="Calibri" panose="020F0502020204030204" pitchFamily="34" charset="0"/>
                <a:cs typeface="Arial" panose="020B0604020202020204" pitchFamily="34" charset="0"/>
              </a:rPr>
              <a:t>כְּתִיב וְהַנָּחָשׁ הָיָה עָרוּם דָּא יֵצֶר הָרָע דָּא מַלְאַךְ הַמָּוֶת. וּבְגִין דְּנָחָשׁ אִיהוּ מַלְאַךְ הַמָּוֶת גְּרַם מוֹתָא לְכָל עָלְמָא</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182880" indent="0" algn="l">
              <a:spcBef>
                <a:spcPts val="200"/>
              </a:spcBef>
              <a:spcAft>
                <a:spcPts val="100"/>
              </a:spcAft>
              <a:buNone/>
            </a:pPr>
            <a:r>
              <a:rPr lang="en-CA" dirty="0"/>
              <a:t>And the Serpent was cunning: This is the Evil Inclination, this is the Angel of Death. Since the serpent was the angel of death, it caused death for the whole world.</a:t>
            </a:r>
          </a:p>
          <a:p>
            <a:pPr marL="525780" indent="-342900">
              <a:spcBef>
                <a:spcPts val="200"/>
              </a:spcBef>
              <a:buFont typeface="Wingdings" panose="05000000000000000000" pitchFamily="2" charset="2"/>
              <a:buChar char="§"/>
            </a:pPr>
            <a:r>
              <a:rPr lang="en-CA" b="1" dirty="0" err="1"/>
              <a:t>Seforno</a:t>
            </a:r>
            <a:r>
              <a:rPr lang="en-CA" b="1" dirty="0"/>
              <a:t> on </a:t>
            </a:r>
            <a:r>
              <a:rPr lang="en-CA" b="1" dirty="0" err="1"/>
              <a:t>Bereshit</a:t>
            </a:r>
            <a:r>
              <a:rPr lang="en-CA" b="1" dirty="0"/>
              <a:t> 3:1</a:t>
            </a:r>
          </a:p>
          <a:p>
            <a:pPr marL="182880" indent="0" algn="just" rtl="1">
              <a:spcBef>
                <a:spcPts val="200"/>
              </a:spcBef>
              <a:buNone/>
            </a:pPr>
            <a:r>
              <a:rPr lang="he-IL" sz="1800" dirty="0">
                <a:effectLst/>
                <a:latin typeface="Calibri" panose="020F0502020204030204" pitchFamily="34" charset="0"/>
                <a:ea typeface="Calibri" panose="020F0502020204030204" pitchFamily="34" charset="0"/>
                <a:cs typeface="Arial" panose="020B0604020202020204" pitchFamily="34" charset="0"/>
              </a:rPr>
              <a:t>והנחש. "הוא שטן הוא יצר הרע", רב ההזק עם מעוט היותו נראה… ועל זה הדרך קרא בזה המקום את היצר הרע המחטיא "נחש", בהיותו דומה לנחש, אשר תועלתו במציאות מועט מאד, ונזקו רב עם מעוט הראותו.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182880" indent="0" algn="l">
              <a:buNone/>
            </a:pPr>
            <a:r>
              <a:rPr lang="en-US" dirty="0"/>
              <a:t>The Serpent: “He is Satan, He is the Evil Inclination”, Much Damage but barely visible…in this way Hashem called the evil inclination that causes sin “the serpent”, in that it is similar to a serpent, in that it’s productivity toward the world is very limited, but it causes a lot of damage with a small appearance.</a:t>
            </a:r>
          </a:p>
        </p:txBody>
      </p:sp>
    </p:spTree>
    <p:extLst>
      <p:ext uri="{BB962C8B-B14F-4D97-AF65-F5344CB8AC3E}">
        <p14:creationId xmlns:p14="http://schemas.microsoft.com/office/powerpoint/2010/main" val="2156053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72B-42ED-4425-8E7C-40FBADBEDB92}"/>
              </a:ext>
            </a:extLst>
          </p:cNvPr>
          <p:cNvSpPr>
            <a:spLocks noGrp="1"/>
          </p:cNvSpPr>
          <p:nvPr>
            <p:ph type="title"/>
          </p:nvPr>
        </p:nvSpPr>
        <p:spPr/>
        <p:txBody>
          <a:bodyPr/>
          <a:lstStyle/>
          <a:p>
            <a:r>
              <a:rPr lang="en-CA" dirty="0"/>
              <a:t>The Serpent as the Internal Evil Force</a:t>
            </a:r>
            <a:endParaRPr lang="en-US" dirty="0"/>
          </a:p>
        </p:txBody>
      </p:sp>
      <p:sp>
        <p:nvSpPr>
          <p:cNvPr id="3" name="Content Placeholder 2">
            <a:extLst>
              <a:ext uri="{FF2B5EF4-FFF2-40B4-BE49-F238E27FC236}">
                <a16:creationId xmlns:a16="http://schemas.microsoft.com/office/drawing/2014/main" id="{8867033D-9A2C-47F5-8E9E-5A86905DAD1D}"/>
              </a:ext>
            </a:extLst>
          </p:cNvPr>
          <p:cNvSpPr>
            <a:spLocks noGrp="1"/>
          </p:cNvSpPr>
          <p:nvPr>
            <p:ph idx="1"/>
          </p:nvPr>
        </p:nvSpPr>
        <p:spPr/>
        <p:txBody>
          <a:bodyPr/>
          <a:lstStyle/>
          <a:p>
            <a:pPr algn="just">
              <a:buFont typeface="Wingdings" panose="05000000000000000000" pitchFamily="2" charset="2"/>
              <a:buChar char="§"/>
            </a:pPr>
            <a:r>
              <a:rPr lang="en-CA" dirty="0" err="1">
                <a:latin typeface="Calibri" panose="020F0502020204030204" pitchFamily="34" charset="0"/>
                <a:ea typeface="Calibri" panose="020F0502020204030204" pitchFamily="34" charset="0"/>
                <a:cs typeface="Arial" panose="020B0604020202020204" pitchFamily="34" charset="0"/>
              </a:rPr>
              <a:t>Seforno</a:t>
            </a:r>
            <a:r>
              <a:rPr lang="en-CA" dirty="0">
                <a:latin typeface="Calibri" panose="020F0502020204030204" pitchFamily="34" charset="0"/>
                <a:ea typeface="Calibri" panose="020F0502020204030204" pitchFamily="34" charset="0"/>
                <a:cs typeface="Arial" panose="020B0604020202020204" pitchFamily="34" charset="0"/>
              </a:rPr>
              <a:t> Cont’d</a:t>
            </a:r>
            <a:endParaRPr lang="en-CA" sz="20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he-IL" sz="2000" dirty="0">
                <a:effectLst/>
                <a:latin typeface="Calibri" panose="020F0502020204030204" pitchFamily="34" charset="0"/>
                <a:ea typeface="Calibri" panose="020F0502020204030204" pitchFamily="34" charset="0"/>
                <a:cs typeface="+mj-cs"/>
              </a:rPr>
              <a:t>וכבר אמרו זכרונם לברכה שהיה סמאל רוכב עליו, והוא שהכח המתאוה המחטיא יעשה זה באמצעות הכח המדמה המוביל אליו דמיוני התענוגים החומריים, המטים מדרך השלמות המכוון מאת ה</a:t>
            </a:r>
            <a:r>
              <a:rPr lang="he-IL" dirty="0">
                <a:latin typeface="Calibri" panose="020F0502020204030204" pitchFamily="34" charset="0"/>
                <a:ea typeface="Calibri" panose="020F0502020204030204" pitchFamily="34" charset="0"/>
                <a:cs typeface="+mj-cs"/>
              </a:rPr>
              <a:t>ק</a:t>
            </a:r>
            <a:r>
              <a:rPr lang="he-IL" sz="2000" dirty="0">
                <a:effectLst/>
                <a:latin typeface="Calibri" panose="020F0502020204030204" pitchFamily="34" charset="0"/>
                <a:ea typeface="Calibri" panose="020F0502020204030204" pitchFamily="34" charset="0"/>
                <a:cs typeface="+mj-cs"/>
              </a:rPr>
              <a:t>ל יתברך. כי אמנם הכח המתאוה עם דמיוני התענוגים המובילים אליו הם מצוים לכחות הגשמיות הפועלות, ומחטיאים כונת ורצון האל יתברך, כשלא יתקומם עליהם הכח השכלי וימחה בהם</a:t>
            </a:r>
            <a:r>
              <a:rPr lang="en-CA" sz="2000" dirty="0">
                <a:effectLst/>
                <a:latin typeface="Calibri" panose="020F0502020204030204" pitchFamily="34" charset="0"/>
                <a:ea typeface="Calibri" panose="020F0502020204030204" pitchFamily="34" charset="0"/>
                <a:cs typeface="+mj-cs"/>
              </a:rPr>
              <a:t>…</a:t>
            </a:r>
          </a:p>
          <a:p>
            <a:pPr algn="just"/>
            <a:r>
              <a:rPr lang="en-US" dirty="0"/>
              <a:t>They have already stated </a:t>
            </a:r>
            <a:r>
              <a:rPr lang="en-US" dirty="0" err="1"/>
              <a:t>z”l</a:t>
            </a:r>
            <a:r>
              <a:rPr lang="en-US" dirty="0"/>
              <a:t>, that “Samael” rode on it, this means that the forces of temptation which cause sin do so with the help of the imagination which brings with it fantasies of physical pleasure, which veer from the path of perfection intended by G-d. For the imaginative faculty, with the fantasies of pleasures it brings are common to the active physical forces and they deter G-d’s will and intern, when the power of the intellect doesn’t stand up to them and object to them.</a:t>
            </a:r>
          </a:p>
          <a:p>
            <a:pPr algn="just"/>
            <a:endParaRPr lang="en-CA" dirty="0"/>
          </a:p>
          <a:p>
            <a:pPr algn="r" rtl="1"/>
            <a:endParaRPr lang="en-US" dirty="0"/>
          </a:p>
        </p:txBody>
      </p:sp>
    </p:spTree>
    <p:extLst>
      <p:ext uri="{BB962C8B-B14F-4D97-AF65-F5344CB8AC3E}">
        <p14:creationId xmlns:p14="http://schemas.microsoft.com/office/powerpoint/2010/main" val="3741448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6474-89AB-4BB1-A7F2-27D895A02EB3}"/>
              </a:ext>
            </a:extLst>
          </p:cNvPr>
          <p:cNvSpPr>
            <a:spLocks noGrp="1"/>
          </p:cNvSpPr>
          <p:nvPr>
            <p:ph type="title"/>
          </p:nvPr>
        </p:nvSpPr>
        <p:spPr/>
        <p:txBody>
          <a:bodyPr/>
          <a:lstStyle/>
          <a:p>
            <a:r>
              <a:rPr lang="he-IL" dirty="0"/>
              <a:t>אף כי אמר אלקים...</a:t>
            </a:r>
            <a:endParaRPr lang="en-US" dirty="0"/>
          </a:p>
        </p:txBody>
      </p:sp>
      <p:sp>
        <p:nvSpPr>
          <p:cNvPr id="3" name="Content Placeholder 2">
            <a:extLst>
              <a:ext uri="{FF2B5EF4-FFF2-40B4-BE49-F238E27FC236}">
                <a16:creationId xmlns:a16="http://schemas.microsoft.com/office/drawing/2014/main" id="{20EE94C6-4A9D-4994-994B-CBD72EC892A3}"/>
              </a:ext>
            </a:extLst>
          </p:cNvPr>
          <p:cNvSpPr>
            <a:spLocks noGrp="1"/>
          </p:cNvSpPr>
          <p:nvPr>
            <p:ph idx="1"/>
          </p:nvPr>
        </p:nvSpPr>
        <p:spPr/>
        <p:txBody>
          <a:bodyPr>
            <a:normAutofit fontScale="92500" lnSpcReduction="10000"/>
          </a:bodyPr>
          <a:lstStyle/>
          <a:p>
            <a:pPr>
              <a:lnSpc>
                <a:spcPct val="120000"/>
              </a:lnSpc>
              <a:buFont typeface="Wingdings" panose="05000000000000000000" pitchFamily="2" charset="2"/>
              <a:buChar char="§"/>
            </a:pPr>
            <a:r>
              <a:rPr lang="en-CA" dirty="0"/>
              <a:t>The Goal of the </a:t>
            </a:r>
            <a:r>
              <a:rPr lang="he-IL" dirty="0"/>
              <a:t>יצר הרע</a:t>
            </a:r>
            <a:r>
              <a:rPr lang="en-CA" dirty="0"/>
              <a:t> is to portray G-d as the enemy</a:t>
            </a:r>
          </a:p>
          <a:p>
            <a:pPr>
              <a:lnSpc>
                <a:spcPct val="120000"/>
              </a:lnSpc>
              <a:buFont typeface="Wingdings" panose="05000000000000000000" pitchFamily="2" charset="2"/>
              <a:buChar char="§"/>
            </a:pPr>
            <a:r>
              <a:rPr lang="en-CA" b="1" dirty="0"/>
              <a:t>Rabbi Yaakov Mecklenburg- (</a:t>
            </a:r>
            <a:r>
              <a:rPr lang="en-CA" b="1" dirty="0" err="1"/>
              <a:t>Ktav</a:t>
            </a:r>
            <a:r>
              <a:rPr lang="en-CA" b="1" dirty="0"/>
              <a:t> </a:t>
            </a:r>
            <a:r>
              <a:rPr lang="en-CA" b="1" dirty="0" err="1"/>
              <a:t>V’Hakabbalah</a:t>
            </a:r>
            <a:r>
              <a:rPr lang="en-CA" b="1" dirty="0"/>
              <a:t> ibid.) translates </a:t>
            </a:r>
            <a:r>
              <a:rPr lang="he-IL" b="1" dirty="0"/>
              <a:t>אף</a:t>
            </a:r>
            <a:r>
              <a:rPr lang="en-CA" b="1" dirty="0"/>
              <a:t> as “Anger”</a:t>
            </a:r>
          </a:p>
          <a:p>
            <a:pPr marL="0" indent="0" algn="r" rtl="1">
              <a:lnSpc>
                <a:spcPct val="120000"/>
              </a:lnSpc>
              <a:buNone/>
            </a:pPr>
            <a:r>
              <a:rPr lang="he-IL" sz="1800" dirty="0">
                <a:solidFill>
                  <a:srgbClr val="000000"/>
                </a:solidFill>
                <a:effectLst/>
                <a:ea typeface="Calibri" panose="020F0502020204030204" pitchFamily="34" charset="0"/>
                <a:cs typeface="+mj-cs"/>
              </a:rPr>
              <a:t>פירוש כעס וחמה יעורר אשר אמר אלקים לא תאכלו כי על ידי המניעה מאכילת פרי הגן תרגיש הנפש צער ודאגה כי מוכרחים אנחנו לעמוד תמיד על משמרת נפש המתאוה לאכול פרי יפה עיני׳ וטוב רואי כאלה</a:t>
            </a:r>
            <a:endParaRPr lang="en-CA" sz="1800" dirty="0">
              <a:solidFill>
                <a:srgbClr val="000000"/>
              </a:solidFill>
              <a:effectLst/>
              <a:ea typeface="Calibri" panose="020F0502020204030204" pitchFamily="34" charset="0"/>
              <a:cs typeface="+mj-cs"/>
            </a:endParaRPr>
          </a:p>
          <a:p>
            <a:pPr marL="182880" indent="0" algn="l">
              <a:lnSpc>
                <a:spcPct val="120000"/>
              </a:lnSpc>
              <a:buNone/>
            </a:pPr>
            <a:r>
              <a:rPr lang="en-CA" sz="1800" dirty="0">
                <a:solidFill>
                  <a:srgbClr val="000000"/>
                </a:solidFill>
                <a:effectLst/>
                <a:ea typeface="Calibri" panose="020F0502020204030204" pitchFamily="34" charset="0"/>
                <a:cs typeface="Helvetica" panose="020B0604020202020204" pitchFamily="34" charset="0"/>
              </a:rPr>
              <a:t>G-d has causes greater anger by saying you shouldn’t eat. For by withholding you from eating from the fruit of the forest, the soul will feel pain, and anguish. For we have constantly stand on guard from eating beautiful, and good looking fruit suc</a:t>
            </a:r>
            <a:r>
              <a:rPr lang="en-CA" sz="1800" dirty="0">
                <a:solidFill>
                  <a:srgbClr val="000000"/>
                </a:solidFill>
                <a:ea typeface="Calibri" panose="020F0502020204030204" pitchFamily="34" charset="0"/>
                <a:cs typeface="Helvetica" panose="020B0604020202020204" pitchFamily="34" charset="0"/>
              </a:rPr>
              <a:t>h as these…</a:t>
            </a:r>
          </a:p>
          <a:p>
            <a:pPr marL="468630" indent="-285750">
              <a:lnSpc>
                <a:spcPct val="120000"/>
              </a:lnSpc>
              <a:buFont typeface="Wingdings" panose="05000000000000000000" pitchFamily="2" charset="2"/>
              <a:buChar char="§"/>
            </a:pPr>
            <a:r>
              <a:rPr lang="en-CA" sz="1800" b="1" dirty="0">
                <a:solidFill>
                  <a:srgbClr val="000000"/>
                </a:solidFill>
                <a:ea typeface="Calibri" panose="020F0502020204030204" pitchFamily="34" charset="0"/>
                <a:cs typeface="Helvetica" panose="020B0604020202020204" pitchFamily="34" charset="0"/>
              </a:rPr>
              <a:t>Rabbi Yitzchak </a:t>
            </a:r>
            <a:r>
              <a:rPr lang="en-CA" sz="1800" b="1" dirty="0" err="1">
                <a:solidFill>
                  <a:srgbClr val="000000"/>
                </a:solidFill>
                <a:ea typeface="Calibri" panose="020F0502020204030204" pitchFamily="34" charset="0"/>
                <a:cs typeface="Helvetica" panose="020B0604020202020204" pitchFamily="34" charset="0"/>
              </a:rPr>
              <a:t>Arama</a:t>
            </a:r>
            <a:r>
              <a:rPr lang="en-CA" sz="1800" b="1" dirty="0">
                <a:solidFill>
                  <a:srgbClr val="000000"/>
                </a:solidFill>
                <a:ea typeface="Calibri" panose="020F0502020204030204" pitchFamily="34" charset="0"/>
                <a:cs typeface="Helvetica" panose="020B0604020202020204" pitchFamily="34" charset="0"/>
              </a:rPr>
              <a:t> (15</a:t>
            </a:r>
            <a:r>
              <a:rPr lang="en-CA" sz="1800" b="1" baseline="30000" dirty="0">
                <a:solidFill>
                  <a:srgbClr val="000000"/>
                </a:solidFill>
                <a:ea typeface="Calibri" panose="020F0502020204030204" pitchFamily="34" charset="0"/>
                <a:cs typeface="Helvetica" panose="020B0604020202020204" pitchFamily="34" charset="0"/>
              </a:rPr>
              <a:t>th</a:t>
            </a:r>
            <a:r>
              <a:rPr lang="en-CA" sz="1800" b="1" dirty="0">
                <a:solidFill>
                  <a:srgbClr val="000000"/>
                </a:solidFill>
                <a:ea typeface="Calibri" panose="020F0502020204030204" pitchFamily="34" charset="0"/>
                <a:cs typeface="Helvetica" panose="020B0604020202020204" pitchFamily="34" charset="0"/>
              </a:rPr>
              <a:t> century Spain), </a:t>
            </a:r>
            <a:r>
              <a:rPr lang="en-CA" sz="1800" b="1" dirty="0" err="1">
                <a:solidFill>
                  <a:srgbClr val="000000"/>
                </a:solidFill>
                <a:ea typeface="Calibri" panose="020F0502020204030204" pitchFamily="34" charset="0"/>
                <a:cs typeface="Helvetica" panose="020B0604020202020204" pitchFamily="34" charset="0"/>
              </a:rPr>
              <a:t>Sefer</a:t>
            </a:r>
            <a:r>
              <a:rPr lang="en-CA" sz="1800" b="1" dirty="0">
                <a:solidFill>
                  <a:srgbClr val="000000"/>
                </a:solidFill>
                <a:ea typeface="Calibri" panose="020F0502020204030204" pitchFamily="34" charset="0"/>
                <a:cs typeface="Helvetica" panose="020B0604020202020204" pitchFamily="34" charset="0"/>
              </a:rPr>
              <a:t> </a:t>
            </a:r>
            <a:r>
              <a:rPr lang="en-CA" sz="1800" b="1" dirty="0" err="1">
                <a:solidFill>
                  <a:srgbClr val="000000"/>
                </a:solidFill>
                <a:ea typeface="Calibri" panose="020F0502020204030204" pitchFamily="34" charset="0"/>
                <a:cs typeface="Helvetica" panose="020B0604020202020204" pitchFamily="34" charset="0"/>
              </a:rPr>
              <a:t>HaIkkarim</a:t>
            </a:r>
            <a:r>
              <a:rPr lang="en-CA" sz="1800" b="1" dirty="0">
                <a:solidFill>
                  <a:srgbClr val="000000"/>
                </a:solidFill>
                <a:ea typeface="Calibri" panose="020F0502020204030204" pitchFamily="34" charset="0"/>
                <a:cs typeface="Helvetica" panose="020B0604020202020204" pitchFamily="34" charset="0"/>
              </a:rPr>
              <a:t> 4:28</a:t>
            </a:r>
          </a:p>
          <a:p>
            <a:pPr marL="182880" indent="0" algn="r" rtl="1">
              <a:lnSpc>
                <a:spcPct val="120000"/>
              </a:lnSpc>
              <a:buNone/>
            </a:pPr>
            <a:r>
              <a:rPr lang="he-IL" sz="1800" dirty="0">
                <a:effectLst/>
                <a:latin typeface="Calibri" panose="020F0502020204030204" pitchFamily="34" charset="0"/>
                <a:ea typeface="Calibri" panose="020F0502020204030204" pitchFamily="34" charset="0"/>
                <a:cs typeface="+mj-cs"/>
              </a:rPr>
              <a:t>כלומר כעס גדול יש לי על מה שאמר לכם השם יתברך שלא תאכלו מכל עץ הגן אלא מעצים ידועים, שלא צוה אתכם זו לתועלתכם שההפך מועיל לכם יותר</a:t>
            </a:r>
            <a:endParaRPr lang="en-CA" sz="1800" dirty="0">
              <a:solidFill>
                <a:srgbClr val="000000"/>
              </a:solidFill>
              <a:ea typeface="Calibri" panose="020F0502020204030204" pitchFamily="34" charset="0"/>
              <a:cs typeface="+mj-cs"/>
            </a:endParaRPr>
          </a:p>
          <a:p>
            <a:pPr marL="182880" indent="0">
              <a:lnSpc>
                <a:spcPct val="120000"/>
              </a:lnSpc>
              <a:buNone/>
            </a:pPr>
            <a:r>
              <a:rPr lang="en-CA" sz="1800" dirty="0">
                <a:solidFill>
                  <a:srgbClr val="000000"/>
                </a:solidFill>
                <a:effectLst/>
                <a:ea typeface="Calibri" panose="020F0502020204030204" pitchFamily="34" charset="0"/>
                <a:cs typeface="Helvetica" panose="020B0604020202020204" pitchFamily="34" charset="0"/>
              </a:rPr>
              <a:t>I am very angry that Hashem told you not to eat from all of the trees, but only from specific trees, because it would be better for you otherwise</a:t>
            </a:r>
          </a:p>
          <a:p>
            <a:pPr marL="0" indent="0" algn="r" rtl="1">
              <a:buNone/>
            </a:pPr>
            <a:endParaRPr lang="en-US" dirty="0"/>
          </a:p>
        </p:txBody>
      </p:sp>
    </p:spTree>
    <p:extLst>
      <p:ext uri="{BB962C8B-B14F-4D97-AF65-F5344CB8AC3E}">
        <p14:creationId xmlns:p14="http://schemas.microsoft.com/office/powerpoint/2010/main" val="1454374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4D18-61E4-4195-A080-2DAD8997F9D2}"/>
              </a:ext>
            </a:extLst>
          </p:cNvPr>
          <p:cNvSpPr>
            <a:spLocks noGrp="1"/>
          </p:cNvSpPr>
          <p:nvPr>
            <p:ph type="title"/>
          </p:nvPr>
        </p:nvSpPr>
        <p:spPr/>
        <p:txBody>
          <a:bodyPr/>
          <a:lstStyle/>
          <a:p>
            <a:r>
              <a:rPr lang="en-CA" dirty="0"/>
              <a:t>Tricks of the </a:t>
            </a:r>
            <a:r>
              <a:rPr lang="he-IL" dirty="0"/>
              <a:t>יצר הרע</a:t>
            </a:r>
            <a:endParaRPr lang="en-US" dirty="0"/>
          </a:p>
        </p:txBody>
      </p:sp>
      <p:sp>
        <p:nvSpPr>
          <p:cNvPr id="3" name="Content Placeholder 2">
            <a:extLst>
              <a:ext uri="{FF2B5EF4-FFF2-40B4-BE49-F238E27FC236}">
                <a16:creationId xmlns:a16="http://schemas.microsoft.com/office/drawing/2014/main" id="{B728F4F1-9923-4E40-8416-7DECE5395DA9}"/>
              </a:ext>
            </a:extLst>
          </p:cNvPr>
          <p:cNvSpPr>
            <a:spLocks noGrp="1"/>
          </p:cNvSpPr>
          <p:nvPr>
            <p:ph idx="1"/>
          </p:nvPr>
        </p:nvSpPr>
        <p:spPr/>
        <p:txBody>
          <a:bodyPr>
            <a:normAutofit/>
          </a:bodyPr>
          <a:lstStyle/>
          <a:p>
            <a:pPr>
              <a:buFont typeface="Arial" panose="020B0604020202020204" pitchFamily="34" charset="0"/>
              <a:buChar char="•"/>
            </a:pPr>
            <a:r>
              <a:rPr lang="en-CA" dirty="0"/>
              <a:t>The Cunning of the “serpent” is evident in his words:</a:t>
            </a:r>
          </a:p>
          <a:p>
            <a:pPr lvl="1">
              <a:buFont typeface="Arial" panose="020B0604020202020204" pitchFamily="34" charset="0"/>
              <a:buChar char="•"/>
            </a:pPr>
            <a:r>
              <a:rPr lang="en-CA" sz="2000" dirty="0"/>
              <a:t>You can’t eat from any of the trees- </a:t>
            </a:r>
            <a:r>
              <a:rPr lang="en-CA" sz="2000" b="1" dirty="0"/>
              <a:t>Rabbi Chaim Ibn Attar- </a:t>
            </a:r>
            <a:r>
              <a:rPr lang="en-CA" sz="2000" dirty="0"/>
              <a:t>Even though he withheld only one from you….it’s the best one! He might as well have withheld everything from you!</a:t>
            </a:r>
          </a:p>
          <a:p>
            <a:pPr lvl="2">
              <a:buFont typeface="Arial" panose="020B0604020202020204" pitchFamily="34" charset="0"/>
              <a:buChar char="•"/>
            </a:pPr>
            <a:r>
              <a:rPr lang="en-CA" sz="2000" dirty="0"/>
              <a:t>The Goal isn’t just to convince to enjoy the forbidden, but to not enjoy what is permissible to us…</a:t>
            </a:r>
          </a:p>
          <a:p>
            <a:pPr lvl="1">
              <a:buFont typeface="Arial" panose="020B0604020202020204" pitchFamily="34" charset="0"/>
              <a:buChar char="•"/>
            </a:pPr>
            <a:r>
              <a:rPr lang="en-CA" sz="2400" dirty="0"/>
              <a:t>Use of the imagination- The</a:t>
            </a:r>
            <a:r>
              <a:rPr lang="he-IL" sz="2400" dirty="0"/>
              <a:t> יצר הרע</a:t>
            </a:r>
            <a:r>
              <a:rPr lang="en-CA" sz="2400" dirty="0"/>
              <a:t> doesn’t complete the sentence…it’s up to our imagination to finish…Even though Hashem said we can’t..</a:t>
            </a:r>
          </a:p>
          <a:p>
            <a:pPr lvl="2">
              <a:buFont typeface="Arial" panose="020B0604020202020204" pitchFamily="34" charset="0"/>
              <a:buChar char="•"/>
            </a:pPr>
            <a:r>
              <a:rPr lang="en-CA" sz="2000" dirty="0"/>
              <a:t>It’s worth it</a:t>
            </a:r>
          </a:p>
          <a:p>
            <a:pPr lvl="2">
              <a:buFont typeface="Arial" panose="020B0604020202020204" pitchFamily="34" charset="0"/>
              <a:buChar char="•"/>
            </a:pPr>
            <a:r>
              <a:rPr lang="en-CA" sz="2000" dirty="0"/>
              <a:t>It won’t be bad anyway</a:t>
            </a:r>
          </a:p>
          <a:p>
            <a:pPr lvl="2">
              <a:buFont typeface="Arial" panose="020B0604020202020204" pitchFamily="34" charset="0"/>
              <a:buChar char="•"/>
            </a:pPr>
            <a:r>
              <a:rPr lang="en-CA" sz="2000" dirty="0"/>
              <a:t>Just this once….</a:t>
            </a:r>
            <a:endParaRPr lang="en-US" sz="2000" dirty="0"/>
          </a:p>
        </p:txBody>
      </p:sp>
    </p:spTree>
    <p:extLst>
      <p:ext uri="{BB962C8B-B14F-4D97-AF65-F5344CB8AC3E}">
        <p14:creationId xmlns:p14="http://schemas.microsoft.com/office/powerpoint/2010/main" val="1666319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1929-8101-415D-BC4D-C40E6A82AEF4}"/>
              </a:ext>
            </a:extLst>
          </p:cNvPr>
          <p:cNvSpPr>
            <a:spLocks noGrp="1"/>
          </p:cNvSpPr>
          <p:nvPr>
            <p:ph type="title"/>
          </p:nvPr>
        </p:nvSpPr>
        <p:spPr/>
        <p:txBody>
          <a:bodyPr/>
          <a:lstStyle/>
          <a:p>
            <a:r>
              <a:rPr lang="en-CA" dirty="0"/>
              <a:t>Tricks of the </a:t>
            </a:r>
            <a:r>
              <a:rPr lang="he-IL" dirty="0"/>
              <a:t>יצר הרע</a:t>
            </a:r>
            <a:endParaRPr lang="en-US" dirty="0"/>
          </a:p>
        </p:txBody>
      </p:sp>
      <p:sp>
        <p:nvSpPr>
          <p:cNvPr id="3" name="Content Placeholder 2">
            <a:extLst>
              <a:ext uri="{FF2B5EF4-FFF2-40B4-BE49-F238E27FC236}">
                <a16:creationId xmlns:a16="http://schemas.microsoft.com/office/drawing/2014/main" id="{21A348E0-235B-46CB-B8C9-AD8490B46D1A}"/>
              </a:ext>
            </a:extLst>
          </p:cNvPr>
          <p:cNvSpPr>
            <a:spLocks noGrp="1"/>
          </p:cNvSpPr>
          <p:nvPr>
            <p:ph idx="1"/>
          </p:nvPr>
        </p:nvSpPr>
        <p:spPr/>
        <p:txBody>
          <a:bodyPr/>
          <a:lstStyle/>
          <a:p>
            <a:pPr>
              <a:buFont typeface="Arial" panose="020B0604020202020204" pitchFamily="34" charset="0"/>
              <a:buChar char="•"/>
            </a:pPr>
            <a:r>
              <a:rPr lang="en-CA" dirty="0"/>
              <a:t>How do we relate to Hashem?</a:t>
            </a:r>
          </a:p>
          <a:p>
            <a:pPr lvl="1">
              <a:buFont typeface="Arial" panose="020B0604020202020204" pitchFamily="34" charset="0"/>
              <a:buChar char="•"/>
            </a:pPr>
            <a:r>
              <a:rPr lang="en-CA" dirty="0"/>
              <a:t>Throughout the story of Adam and Eve, the term used to refer to G-d is that of </a:t>
            </a:r>
            <a:r>
              <a:rPr lang="he-IL" dirty="0"/>
              <a:t>"יקוק אלוקים"</a:t>
            </a:r>
            <a:r>
              <a:rPr lang="en-CA" dirty="0"/>
              <a:t> as opposed to in the 1</a:t>
            </a:r>
            <a:r>
              <a:rPr lang="en-CA" baseline="30000" dirty="0"/>
              <a:t>st</a:t>
            </a:r>
            <a:r>
              <a:rPr lang="en-CA" dirty="0"/>
              <a:t> </a:t>
            </a:r>
            <a:r>
              <a:rPr lang="he-IL" dirty="0"/>
              <a:t>פרק</a:t>
            </a:r>
            <a:r>
              <a:rPr lang="en-CA" dirty="0"/>
              <a:t>, where name used is just </a:t>
            </a:r>
            <a:r>
              <a:rPr lang="he-IL" dirty="0"/>
              <a:t>"אלוקים"</a:t>
            </a:r>
            <a:r>
              <a:rPr lang="en-CA" dirty="0"/>
              <a:t>.</a:t>
            </a:r>
          </a:p>
          <a:p>
            <a:pPr lvl="1">
              <a:buFont typeface="Arial" panose="020B0604020202020204" pitchFamily="34" charset="0"/>
              <a:buChar char="•"/>
            </a:pPr>
            <a:r>
              <a:rPr lang="en-US" dirty="0" err="1"/>
              <a:t>Rashi</a:t>
            </a:r>
            <a:r>
              <a:rPr lang="en-US" dirty="0"/>
              <a:t>- quotes </a:t>
            </a:r>
            <a:r>
              <a:rPr lang="he-IL" dirty="0"/>
              <a:t>חז"ל</a:t>
            </a:r>
            <a:r>
              <a:rPr lang="en-CA" dirty="0"/>
              <a:t> who explain as follows</a:t>
            </a:r>
          </a:p>
          <a:p>
            <a:pPr lvl="2">
              <a:buFont typeface="Arial" panose="020B0604020202020204" pitchFamily="34" charset="0"/>
              <a:buChar char="•"/>
            </a:pPr>
            <a:r>
              <a:rPr lang="he-IL" sz="2000" dirty="0"/>
              <a:t>יקוק</a:t>
            </a:r>
            <a:r>
              <a:rPr lang="en-CA" sz="2000" dirty="0"/>
              <a:t>- refers to </a:t>
            </a:r>
            <a:r>
              <a:rPr lang="he-IL" sz="2000" dirty="0"/>
              <a:t>מדת הרחמים</a:t>
            </a:r>
            <a:r>
              <a:rPr lang="en-CA" sz="2000" dirty="0"/>
              <a:t>- Divine Attribute of Mercy</a:t>
            </a:r>
          </a:p>
          <a:p>
            <a:pPr lvl="3">
              <a:buFont typeface="Arial" panose="020B0604020202020204" pitchFamily="34" charset="0"/>
              <a:buChar char="•"/>
            </a:pPr>
            <a:r>
              <a:rPr lang="en-US" sz="2000" dirty="0"/>
              <a:t>Rabbi </a:t>
            </a:r>
            <a:r>
              <a:rPr lang="en-US" sz="2000" dirty="0" err="1"/>
              <a:t>Soloveichik</a:t>
            </a:r>
            <a:r>
              <a:rPr lang="en-US" sz="2000" dirty="0"/>
              <a:t>- Personal, Imminent G-d</a:t>
            </a:r>
          </a:p>
          <a:p>
            <a:pPr lvl="2">
              <a:buFont typeface="Arial" panose="020B0604020202020204" pitchFamily="34" charset="0"/>
              <a:buChar char="•"/>
            </a:pPr>
            <a:r>
              <a:rPr lang="he-IL" sz="2000" dirty="0"/>
              <a:t>אלוקים</a:t>
            </a:r>
            <a:r>
              <a:rPr lang="en-CA" sz="2000" dirty="0"/>
              <a:t>- refers to </a:t>
            </a:r>
            <a:r>
              <a:rPr lang="he-IL" sz="2000" dirty="0"/>
              <a:t>מדת הדין</a:t>
            </a:r>
            <a:r>
              <a:rPr lang="en-CA" sz="2000" dirty="0"/>
              <a:t>- Attribute of Judgement</a:t>
            </a:r>
          </a:p>
          <a:p>
            <a:pPr lvl="3">
              <a:buFont typeface="Arial" panose="020B0604020202020204" pitchFamily="34" charset="0"/>
              <a:buChar char="•"/>
            </a:pPr>
            <a:r>
              <a:rPr lang="en-US" sz="2000" dirty="0"/>
              <a:t>Rabbi </a:t>
            </a:r>
            <a:r>
              <a:rPr lang="en-US" sz="2000" dirty="0" err="1"/>
              <a:t>Soloveichik</a:t>
            </a:r>
            <a:r>
              <a:rPr lang="en-US" sz="2000" dirty="0"/>
              <a:t>- Global, Distant G-d</a:t>
            </a:r>
          </a:p>
          <a:p>
            <a:pPr lvl="2">
              <a:buFont typeface="Arial" panose="020B0604020202020204" pitchFamily="34" charset="0"/>
              <a:buChar char="•"/>
            </a:pPr>
            <a:r>
              <a:rPr lang="en-CA" sz="2000" dirty="0"/>
              <a:t>We always have to balance both conceptions…</a:t>
            </a:r>
          </a:p>
          <a:p>
            <a:pPr lvl="1">
              <a:buFont typeface="Arial" panose="020B0604020202020204" pitchFamily="34" charset="0"/>
              <a:buChar char="•"/>
            </a:pPr>
            <a:endParaRPr lang="en-CA" sz="2400" dirty="0"/>
          </a:p>
          <a:p>
            <a:pPr lvl="1">
              <a:buFont typeface="Arial" panose="020B0604020202020204" pitchFamily="34" charset="0"/>
              <a:buChar char="•"/>
            </a:pPr>
            <a:r>
              <a:rPr lang="en-CA" sz="2400" dirty="0"/>
              <a:t>Isn’t it interesting that the </a:t>
            </a:r>
            <a:r>
              <a:rPr lang="he-IL" sz="2400" dirty="0"/>
              <a:t>נחש</a:t>
            </a:r>
            <a:r>
              <a:rPr lang="en-CA" sz="2400" dirty="0"/>
              <a:t> only uses </a:t>
            </a:r>
            <a:r>
              <a:rPr lang="he-IL" sz="2400" dirty="0"/>
              <a:t>אלוקים</a:t>
            </a:r>
            <a:r>
              <a:rPr lang="en-US" sz="2400" dirty="0"/>
              <a:t>….</a:t>
            </a:r>
            <a:endParaRPr lang="en-CA" sz="2400" dirty="0"/>
          </a:p>
          <a:p>
            <a:pPr lvl="3">
              <a:buFont typeface="Arial" panose="020B0604020202020204" pitchFamily="34" charset="0"/>
              <a:buChar char="•"/>
            </a:pPr>
            <a:endParaRPr lang="en-CA" sz="2000" dirty="0"/>
          </a:p>
          <a:p>
            <a:pPr lvl="1">
              <a:buFont typeface="Arial" panose="020B0604020202020204" pitchFamily="34" charset="0"/>
              <a:buChar char="•"/>
            </a:pPr>
            <a:endParaRPr lang="en-US" dirty="0"/>
          </a:p>
          <a:p>
            <a:pPr lvl="1">
              <a:buFont typeface="Wingdings" panose="05000000000000000000" pitchFamily="2" charset="2"/>
              <a:buChar char="§"/>
            </a:pPr>
            <a:endParaRPr lang="en-CA" dirty="0"/>
          </a:p>
        </p:txBody>
      </p:sp>
    </p:spTree>
    <p:extLst>
      <p:ext uri="{BB962C8B-B14F-4D97-AF65-F5344CB8AC3E}">
        <p14:creationId xmlns:p14="http://schemas.microsoft.com/office/powerpoint/2010/main" val="2536961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16BB-45F3-4407-9E11-6B5E0EC1E7DF}"/>
              </a:ext>
            </a:extLst>
          </p:cNvPr>
          <p:cNvSpPr>
            <a:spLocks noGrp="1"/>
          </p:cNvSpPr>
          <p:nvPr>
            <p:ph type="title"/>
          </p:nvPr>
        </p:nvSpPr>
        <p:spPr/>
        <p:txBody>
          <a:bodyPr/>
          <a:lstStyle/>
          <a:p>
            <a:r>
              <a:rPr lang="en-US" dirty="0"/>
              <a:t>The Man-Like Snake</a:t>
            </a:r>
          </a:p>
        </p:txBody>
      </p:sp>
      <p:sp>
        <p:nvSpPr>
          <p:cNvPr id="3" name="Content Placeholder 2">
            <a:extLst>
              <a:ext uri="{FF2B5EF4-FFF2-40B4-BE49-F238E27FC236}">
                <a16:creationId xmlns:a16="http://schemas.microsoft.com/office/drawing/2014/main" id="{ACA43B94-FFFA-41A6-BFC8-F837A6E8268A}"/>
              </a:ext>
            </a:extLst>
          </p:cNvPr>
          <p:cNvSpPr>
            <a:spLocks noGrp="1"/>
          </p:cNvSpPr>
          <p:nvPr>
            <p:ph idx="1"/>
          </p:nvPr>
        </p:nvSpPr>
        <p:spPr/>
        <p:txBody>
          <a:bodyPr>
            <a:normAutofit/>
          </a:bodyPr>
          <a:lstStyle/>
          <a:p>
            <a:pPr>
              <a:buFont typeface="Wingdings" panose="05000000000000000000" pitchFamily="2" charset="2"/>
              <a:buChar char="§"/>
            </a:pPr>
            <a:r>
              <a:rPr lang="en-CA" b="1" dirty="0">
                <a:latin typeface="Cambria Math" panose="02040503050406030204" pitchFamily="18" charset="0"/>
                <a:ea typeface="Cambria Math" panose="02040503050406030204" pitchFamily="18" charset="0"/>
              </a:rPr>
              <a:t>Rabbi Avraham Ibn Ezra on </a:t>
            </a:r>
            <a:r>
              <a:rPr lang="en-CA" b="1" dirty="0" err="1">
                <a:latin typeface="Cambria Math" panose="02040503050406030204" pitchFamily="18" charset="0"/>
                <a:ea typeface="Cambria Math" panose="02040503050406030204" pitchFamily="18" charset="0"/>
              </a:rPr>
              <a:t>Bereishit</a:t>
            </a:r>
            <a:r>
              <a:rPr lang="en-CA" b="1" dirty="0">
                <a:latin typeface="Cambria Math" panose="02040503050406030204" pitchFamily="18" charset="0"/>
                <a:ea typeface="Cambria Math" panose="02040503050406030204" pitchFamily="18" charset="0"/>
              </a:rPr>
              <a:t> 3:1</a:t>
            </a:r>
          </a:p>
          <a:p>
            <a:pPr marL="91440" indent="0" algn="r" rtl="1">
              <a:buNone/>
            </a:pPr>
            <a:r>
              <a:rPr lang="he-IL" dirty="0">
                <a:effectLst/>
                <a:latin typeface="Cambria Math" panose="02040503050406030204" pitchFamily="18" charset="0"/>
                <a:ea typeface="Cambria Math" panose="02040503050406030204" pitchFamily="18" charset="0"/>
                <a:cs typeface="Arial" panose="020B0604020202020204" pitchFamily="34" charset="0"/>
              </a:rPr>
              <a:t>והישר בעיני שהם הדברים כמשמעם. והנחש היה מדבר, והיה הולך בקומה זקופה, והשם דעת באדם שם בו. והנה הפסוק העיד כי היה ערום מכל חית השדה, רק לא כאדם.</a:t>
            </a:r>
            <a:endParaRPr lang="en-CA" dirty="0">
              <a:effectLst/>
              <a:latin typeface="Cambria Math" panose="02040503050406030204" pitchFamily="18" charset="0"/>
              <a:ea typeface="Cambria Math" panose="02040503050406030204" pitchFamily="18" charset="0"/>
              <a:cs typeface="Arial" panose="020B0604020202020204" pitchFamily="34" charset="0"/>
            </a:endParaRPr>
          </a:p>
          <a:p>
            <a:pPr marL="91440" indent="0" algn="l">
              <a:buNone/>
            </a:pPr>
            <a:r>
              <a:rPr lang="en-CA" dirty="0">
                <a:latin typeface="Cambria Math" panose="02040503050406030204" pitchFamily="18" charset="0"/>
                <a:ea typeface="Cambria Math" panose="02040503050406030204" pitchFamily="18" charset="0"/>
                <a:cs typeface="Arial" panose="020B0604020202020204" pitchFamily="34" charset="0"/>
              </a:rPr>
              <a:t>I believe that the words are as they sound. The serpent spoke, walked upright, and Hashem who imparted man with knowledge, placed it [in the snake]. The verse says more cunning than the beasts of the field, but not like man.</a:t>
            </a:r>
          </a:p>
          <a:p>
            <a:pPr>
              <a:buFont typeface="Wingdings" panose="05000000000000000000" pitchFamily="2" charset="2"/>
              <a:buChar char="§"/>
            </a:pPr>
            <a:r>
              <a:rPr lang="en-CA" b="1" dirty="0">
                <a:latin typeface="Cambria Math" panose="02040503050406030204" pitchFamily="18" charset="0"/>
                <a:ea typeface="Cambria Math" panose="02040503050406030204" pitchFamily="18" charset="0"/>
                <a:cs typeface="Arial" panose="020B0604020202020204" pitchFamily="34" charset="0"/>
              </a:rPr>
              <a:t>Rabbi Yitzchak </a:t>
            </a:r>
            <a:r>
              <a:rPr lang="en-CA" b="1" dirty="0" err="1">
                <a:latin typeface="Cambria Math" panose="02040503050406030204" pitchFamily="18" charset="0"/>
                <a:ea typeface="Cambria Math" panose="02040503050406030204" pitchFamily="18" charset="0"/>
                <a:cs typeface="Arial" panose="020B0604020202020204" pitchFamily="34" charset="0"/>
              </a:rPr>
              <a:t>Aramah</a:t>
            </a:r>
            <a:r>
              <a:rPr lang="en-CA" b="1" dirty="0">
                <a:latin typeface="Cambria Math" panose="02040503050406030204" pitchFamily="18" charset="0"/>
                <a:ea typeface="Cambria Math" panose="02040503050406030204" pitchFamily="18" charset="0"/>
                <a:cs typeface="Arial" panose="020B0604020202020204" pitchFamily="34" charset="0"/>
              </a:rPr>
              <a:t> (</a:t>
            </a:r>
            <a:r>
              <a:rPr lang="en-CA" b="1" dirty="0" err="1">
                <a:latin typeface="Cambria Math" panose="02040503050406030204" pitchFamily="18" charset="0"/>
                <a:ea typeface="Cambria Math" panose="02040503050406030204" pitchFamily="18" charset="0"/>
                <a:cs typeface="Arial" panose="020B0604020202020204" pitchFamily="34" charset="0"/>
              </a:rPr>
              <a:t>Akeidat</a:t>
            </a:r>
            <a:r>
              <a:rPr lang="en-CA" b="1" dirty="0">
                <a:latin typeface="Cambria Math" panose="02040503050406030204" pitchFamily="18" charset="0"/>
                <a:ea typeface="Cambria Math" panose="02040503050406030204" pitchFamily="18" charset="0"/>
                <a:cs typeface="Arial" panose="020B0604020202020204" pitchFamily="34" charset="0"/>
              </a:rPr>
              <a:t> Yitzchak Gate 9)</a:t>
            </a:r>
          </a:p>
          <a:p>
            <a:pPr marL="91440" indent="0" algn="r" rtl="1">
              <a:buNone/>
            </a:pPr>
            <a:r>
              <a:rPr lang="he-IL" dirty="0">
                <a:effectLst/>
                <a:latin typeface="Calibri" panose="020F0502020204030204" pitchFamily="34" charset="0"/>
                <a:ea typeface="Calibri" panose="020F0502020204030204" pitchFamily="34" charset="0"/>
                <a:cs typeface="Arial" panose="020B0604020202020204" pitchFamily="34" charset="0"/>
              </a:rPr>
              <a:t>הכתוב העיד כי זה הבעל חי היה בטבעו ערום מכל שאר הבעלי חיים וכאלו הוא אמצעי ביניהם ובין המין האנושי בענין הידיעה </a:t>
            </a:r>
            <a:endParaRPr lang="en-CA" dirty="0">
              <a:effectLst/>
              <a:latin typeface="Cambria Math" panose="02040503050406030204" pitchFamily="18" charset="0"/>
              <a:ea typeface="Cambria Math" panose="02040503050406030204" pitchFamily="18" charset="0"/>
              <a:cs typeface="Arial" panose="020B0604020202020204" pitchFamily="34" charset="0"/>
            </a:endParaRPr>
          </a:p>
          <a:p>
            <a:pPr marL="91440" indent="0" algn="l">
              <a:buNone/>
            </a:pPr>
            <a:r>
              <a:rPr lang="en-CA" dirty="0">
                <a:latin typeface="Cambria Math" panose="02040503050406030204" pitchFamily="18" charset="0"/>
                <a:ea typeface="Cambria Math" panose="02040503050406030204" pitchFamily="18" charset="0"/>
                <a:cs typeface="Arial" panose="020B0604020202020204" pitchFamily="34" charset="0"/>
              </a:rPr>
              <a:t>The verse testifies this animal by nature was more cunning than the other animals, as if it was a mediator between them and the human race in terms of knowledge</a:t>
            </a:r>
          </a:p>
          <a:p>
            <a:pPr>
              <a:buFont typeface="Wingdings" panose="05000000000000000000" pitchFamily="2" charset="2"/>
              <a:buChar char="§"/>
            </a:pPr>
            <a:r>
              <a:rPr lang="en-CA" dirty="0">
                <a:effectLst/>
                <a:latin typeface="Cambria Math" panose="02040503050406030204" pitchFamily="18" charset="0"/>
                <a:ea typeface="Cambria Math" panose="02040503050406030204" pitchFamily="18" charset="0"/>
                <a:cs typeface="Arial" panose="020B0604020202020204" pitchFamily="34" charset="0"/>
              </a:rPr>
              <a:t>So then what separates between the Snake and the Animal</a:t>
            </a:r>
            <a:endParaRPr lang="en-US" dirty="0">
              <a:effectLst/>
              <a:latin typeface="Cambria Math" panose="02040503050406030204" pitchFamily="18" charset="0"/>
              <a:ea typeface="Cambria Math" panose="02040503050406030204" pitchFamily="18" charset="0"/>
              <a:cs typeface="Arial" panose="020B0604020202020204" pitchFamily="34" charset="0"/>
            </a:endParaRPr>
          </a:p>
          <a:p>
            <a:pPr>
              <a:buFont typeface="Wingdings" panose="05000000000000000000" pitchFamily="2" charset="2"/>
              <a:buChar char="§"/>
            </a:pP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53849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729B7-0887-4389-AB22-38133588570B}"/>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2DB669EA-C520-4F73-90B1-0AA5082967A5}"/>
              </a:ext>
            </a:extLst>
          </p:cNvPr>
          <p:cNvSpPr>
            <a:spLocks noGrp="1"/>
          </p:cNvSpPr>
          <p:nvPr>
            <p:ph idx="1"/>
          </p:nvPr>
        </p:nvSpPr>
        <p:spPr/>
        <p:txBody>
          <a:bodyPr>
            <a:normAutofit lnSpcReduction="10000"/>
          </a:bodyPr>
          <a:lstStyle/>
          <a:p>
            <a:pPr algn="just">
              <a:lnSpc>
                <a:spcPct val="150000"/>
              </a:lnSpc>
            </a:pPr>
            <a:r>
              <a:rPr lang="en-US" dirty="0"/>
              <a:t>The opposition to the animal life is the probing stone and the cliff on which human morality is tried or failed. It was animal wisdom that drew the first man from his duty; it is still the same animal wisdom today that serves as a midwife to every sin. The story of the first misstep is the story of all aberrations. The animal is really </a:t>
            </a:r>
            <a:r>
              <a:rPr lang="he-IL" dirty="0"/>
              <a:t>כאלוקים יודעי טוב ורע</a:t>
            </a:r>
            <a:r>
              <a:rPr lang="en-CA" dirty="0"/>
              <a:t>-</a:t>
            </a:r>
            <a:r>
              <a:rPr lang="en-US" dirty="0"/>
              <a:t>The instinct resides in it, and this instinct is the voice of God, the will of God for it. </a:t>
            </a:r>
            <a:r>
              <a:rPr lang="en-US" b="1" dirty="0"/>
              <a:t>What it does according to this divine providence prevailing in it - and it does not do anything else, it cannot do anything else - is good, and everything from which this instinct holds it back is evil. The animal does not go wrong, it only has one nature that it can follow, should follow.</a:t>
            </a:r>
          </a:p>
        </p:txBody>
      </p:sp>
    </p:spTree>
    <p:extLst>
      <p:ext uri="{BB962C8B-B14F-4D97-AF65-F5344CB8AC3E}">
        <p14:creationId xmlns:p14="http://schemas.microsoft.com/office/powerpoint/2010/main" val="3116647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BC859-D84D-4BEE-A12E-40EC90E4DC32}"/>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628910AD-A097-489E-B72C-0086DCC2723F}"/>
              </a:ext>
            </a:extLst>
          </p:cNvPr>
          <p:cNvSpPr>
            <a:spLocks noGrp="1"/>
          </p:cNvSpPr>
          <p:nvPr>
            <p:ph idx="1"/>
          </p:nvPr>
        </p:nvSpPr>
        <p:spPr/>
        <p:txBody>
          <a:bodyPr/>
          <a:lstStyle/>
          <a:p>
            <a:pPr algn="just">
              <a:lnSpc>
                <a:spcPct val="150000"/>
              </a:lnSpc>
            </a:pPr>
            <a:r>
              <a:rPr lang="en-US" dirty="0"/>
              <a:t>Not so the Human. He should choose what is good out of free choice and a sense of duty and avoid evil; He should also do justice to his sensual nature, not out of sensory stimulus, but out of a sense of duty. Even its most sensual enjoyment should be free moral deed, it should never and nowhere and in no way be an animal. That is why he has the sensual and the divine in him; it must often resist the good of its sensuality, the evil that often appears charming to him, so that for the sake of his high divine calling, with the free energy of his divine nature, despite his sensuality and never out of sensuality, he may practice the good and avoid the evil. </a:t>
            </a:r>
          </a:p>
        </p:txBody>
      </p:sp>
    </p:spTree>
    <p:extLst>
      <p:ext uri="{BB962C8B-B14F-4D97-AF65-F5344CB8AC3E}">
        <p14:creationId xmlns:p14="http://schemas.microsoft.com/office/powerpoint/2010/main" val="186560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8954-F945-4F81-9545-0F118F94B5F6}"/>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E46900B6-48BF-4971-9EE8-4DF7E5FBACC9}"/>
              </a:ext>
            </a:extLst>
          </p:cNvPr>
          <p:cNvSpPr>
            <a:spLocks noGrp="1"/>
          </p:cNvSpPr>
          <p:nvPr>
            <p:ph idx="1"/>
          </p:nvPr>
        </p:nvSpPr>
        <p:spPr>
          <a:xfrm>
            <a:off x="626724" y="1845733"/>
            <a:ext cx="11024170" cy="4236567"/>
          </a:xfrm>
        </p:spPr>
        <p:txBody>
          <a:bodyPr>
            <a:noAutofit/>
          </a:bodyPr>
          <a:lstStyle/>
          <a:p>
            <a:pPr algn="just">
              <a:lnSpc>
                <a:spcPct val="140000"/>
              </a:lnSpc>
            </a:pPr>
            <a:r>
              <a:rPr lang="en-US" dirty="0"/>
              <a:t>That is why the voice of God does not speak in him, but to him, what is good and bad, and this voice of God speaking to him finds contradiction in the sensuality that becomes loud in him, as soon as this sensuality expresses itself independently, unaffected and unguided by his divine nature. The divine voice breathed into man, the conscience, as its messenger we recognized shame - only admonishes man in general to be good and to avoid evil; but what is good and what is bad for man can only be heard from God's mouth.</a:t>
            </a:r>
          </a:p>
        </p:txBody>
      </p:sp>
    </p:spTree>
    <p:extLst>
      <p:ext uri="{BB962C8B-B14F-4D97-AF65-F5344CB8AC3E}">
        <p14:creationId xmlns:p14="http://schemas.microsoft.com/office/powerpoint/2010/main" val="303089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5C33F-2428-4D71-9DC9-A49534601D10}"/>
              </a:ext>
            </a:extLst>
          </p:cNvPr>
          <p:cNvSpPr>
            <a:spLocks noGrp="1"/>
          </p:cNvSpPr>
          <p:nvPr>
            <p:ph type="title"/>
          </p:nvPr>
        </p:nvSpPr>
        <p:spPr/>
        <p:txBody>
          <a:bodyPr/>
          <a:lstStyle/>
          <a:p>
            <a:r>
              <a:rPr lang="en-US" dirty="0"/>
              <a:t>Structure of the Narrative</a:t>
            </a:r>
          </a:p>
        </p:txBody>
      </p:sp>
      <p:sp>
        <p:nvSpPr>
          <p:cNvPr id="3" name="Content Placeholder 2">
            <a:extLst>
              <a:ext uri="{FF2B5EF4-FFF2-40B4-BE49-F238E27FC236}">
                <a16:creationId xmlns:a16="http://schemas.microsoft.com/office/drawing/2014/main" id="{98524B9E-201B-47C1-B7D4-AC98DB261011}"/>
              </a:ext>
            </a:extLst>
          </p:cNvPr>
          <p:cNvSpPr>
            <a:spLocks noGrp="1"/>
          </p:cNvSpPr>
          <p:nvPr>
            <p:ph idx="1"/>
          </p:nvPr>
        </p:nvSpPr>
        <p:spPr>
          <a:xfrm>
            <a:off x="1461974" y="1769210"/>
            <a:ext cx="9268051" cy="4501793"/>
          </a:xfrm>
        </p:spPr>
        <p:txBody>
          <a:bodyPr>
            <a:normAutofit/>
          </a:bodyPr>
          <a:lstStyle/>
          <a:p>
            <a:pPr>
              <a:lnSpc>
                <a:spcPct val="150000"/>
              </a:lnSpc>
            </a:pPr>
            <a:r>
              <a:rPr lang="en-US" sz="2000" dirty="0" err="1">
                <a:cs typeface="+mj-cs"/>
              </a:rPr>
              <a:t>Bereishit</a:t>
            </a:r>
            <a:r>
              <a:rPr lang="en-US" sz="2000" dirty="0">
                <a:cs typeface="+mj-cs"/>
              </a:rPr>
              <a:t> 2:4-2:7-  Vegetation Sprouts, Man is created from the ground with, and Hashem blows a soul into him</a:t>
            </a:r>
          </a:p>
          <a:p>
            <a:pPr>
              <a:lnSpc>
                <a:spcPct val="150000"/>
              </a:lnSpc>
            </a:pPr>
            <a:r>
              <a:rPr lang="en-US" sz="2000" dirty="0" err="1">
                <a:cs typeface="+mj-cs"/>
              </a:rPr>
              <a:t>Bereishit</a:t>
            </a:r>
            <a:r>
              <a:rPr lang="en-US" sz="2000" dirty="0">
                <a:cs typeface="+mj-cs"/>
              </a:rPr>
              <a:t> 2:8- 2:14- Hashem plants a Garden in Eden</a:t>
            </a:r>
          </a:p>
          <a:p>
            <a:pPr marL="0" indent="0" algn="just" rtl="1">
              <a:lnSpc>
                <a:spcPct val="150000"/>
              </a:lnSpc>
              <a:buNone/>
            </a:pPr>
            <a:r>
              <a:rPr lang="he-IL" sz="2000" u="sng" dirty="0">
                <a:solidFill>
                  <a:srgbClr val="0563C1"/>
                </a:solidFill>
                <a:effectLst/>
                <a:latin typeface="Calibri" panose="020F0502020204030204" pitchFamily="34" charset="0"/>
                <a:ea typeface="Calibri" panose="020F0502020204030204" pitchFamily="34" charset="0"/>
                <a:cs typeface="+mj-cs"/>
                <a:hlinkClick r:id="rId2"/>
              </a:rPr>
              <a:t>ח</a:t>
            </a:r>
            <a:r>
              <a:rPr lang="he-IL" sz="2000" dirty="0">
                <a:effectLst/>
                <a:latin typeface="Calibri" panose="020F0502020204030204" pitchFamily="34" charset="0"/>
                <a:ea typeface="Calibri" panose="020F0502020204030204" pitchFamily="34" charset="0"/>
                <a:cs typeface="+mj-cs"/>
              </a:rPr>
              <a:t> וַיִּטַּע ה’ אֱלֹקִים גַּן בְּעֵדֶן מִקֶּדֶם וַיָּשֶׂם שָׁם אֶת הָאָדָם אֲשֶׁר יָצָר. </a:t>
            </a:r>
            <a:r>
              <a:rPr lang="he-IL" sz="2000" u="sng" dirty="0">
                <a:solidFill>
                  <a:srgbClr val="0563C1"/>
                </a:solidFill>
                <a:effectLst/>
                <a:latin typeface="Calibri" panose="020F0502020204030204" pitchFamily="34" charset="0"/>
                <a:ea typeface="Calibri" panose="020F0502020204030204" pitchFamily="34" charset="0"/>
                <a:cs typeface="+mj-cs"/>
                <a:hlinkClick r:id="rId3"/>
              </a:rPr>
              <a:t>ט</a:t>
            </a:r>
            <a:r>
              <a:rPr lang="he-IL" sz="2000" dirty="0">
                <a:effectLst/>
                <a:latin typeface="Calibri" panose="020F0502020204030204" pitchFamily="34" charset="0"/>
                <a:ea typeface="Calibri" panose="020F0502020204030204" pitchFamily="34" charset="0"/>
                <a:cs typeface="+mj-cs"/>
              </a:rPr>
              <a:t> </a:t>
            </a:r>
            <a:r>
              <a:rPr lang="he-IL" sz="2000" b="1" dirty="0">
                <a:effectLst/>
                <a:latin typeface="Calibri" panose="020F0502020204030204" pitchFamily="34" charset="0"/>
                <a:ea typeface="Calibri" panose="020F0502020204030204" pitchFamily="34" charset="0"/>
                <a:cs typeface="+mj-cs"/>
              </a:rPr>
              <a:t>וַיַּצְמַח ה’ אֱלֹקִים מִן הָאֲדָמָה כָּל עֵץ נֶחְמָד לְמַרְאֶה וְטוֹב לְמַאֲכָל וְעֵץ הַחַיִּים בְּתוֹךְ הַגָּן וְעֵץ הַדַּעַת טוֹב וָרָע.</a:t>
            </a:r>
            <a:r>
              <a:rPr lang="he-IL" sz="2000" dirty="0">
                <a:effectLst/>
                <a:latin typeface="Calibri" panose="020F0502020204030204" pitchFamily="34" charset="0"/>
                <a:ea typeface="Calibri" panose="020F0502020204030204" pitchFamily="34" charset="0"/>
                <a:cs typeface="+mj-cs"/>
              </a:rPr>
              <a:t>  </a:t>
            </a:r>
            <a:endParaRPr lang="en-US" sz="2000" dirty="0">
              <a:effectLst/>
              <a:latin typeface="Calibri" panose="020F0502020204030204" pitchFamily="34" charset="0"/>
              <a:ea typeface="Calibri" panose="020F0502020204030204" pitchFamily="34" charset="0"/>
              <a:cs typeface="+mj-cs"/>
            </a:endParaRPr>
          </a:p>
          <a:p>
            <a:pPr marL="0" indent="0" algn="just">
              <a:lnSpc>
                <a:spcPct val="150000"/>
              </a:lnSpc>
              <a:buNone/>
            </a:pPr>
            <a:r>
              <a:rPr lang="en-US" sz="2000" dirty="0">
                <a:cs typeface="+mj-cs"/>
              </a:rPr>
              <a:t>And the Lord God planted a garden eastward in ῾Eden; and there He put the man whom He had formed. </a:t>
            </a:r>
            <a:r>
              <a:rPr lang="en-US" sz="2000" b="1" dirty="0">
                <a:cs typeface="+mj-cs"/>
              </a:rPr>
              <a:t>And out of the ground the Lord God made to grow every tree that is pleasant to the sight, and good for food; the tree of life also in the midst of the garden, and the tree of the knowledge of good and evil</a:t>
            </a:r>
            <a:endParaRPr lang="en-US" sz="2000" dirty="0">
              <a:effectLst/>
              <a:latin typeface="Calibri" panose="020F0502020204030204" pitchFamily="34" charset="0"/>
              <a:ea typeface="Calibri" panose="020F0502020204030204" pitchFamily="34" charset="0"/>
              <a:cs typeface="+mj-cs"/>
            </a:endParaRPr>
          </a:p>
          <a:p>
            <a:pPr marL="0" indent="0" algn="r" rtl="1">
              <a:buNone/>
            </a:pPr>
            <a:endParaRPr lang="en-US" sz="1800" dirty="0">
              <a:cs typeface="+mj-cs"/>
            </a:endParaRPr>
          </a:p>
          <a:p>
            <a:pPr marL="0" indent="0">
              <a:buNone/>
            </a:pPr>
            <a:endParaRPr lang="en-US" sz="1800" dirty="0">
              <a:cs typeface="+mj-cs"/>
            </a:endParaRPr>
          </a:p>
        </p:txBody>
      </p:sp>
    </p:spTree>
    <p:extLst>
      <p:ext uri="{BB962C8B-B14F-4D97-AF65-F5344CB8AC3E}">
        <p14:creationId xmlns:p14="http://schemas.microsoft.com/office/powerpoint/2010/main" val="2386391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CEF98-86FB-4258-8BB6-F1F61E5A6BFE}"/>
              </a:ext>
            </a:extLst>
          </p:cNvPr>
          <p:cNvSpPr>
            <a:spLocks noGrp="1"/>
          </p:cNvSpPr>
          <p:nvPr>
            <p:ph type="title"/>
          </p:nvPr>
        </p:nvSpPr>
        <p:spPr/>
        <p:txBody>
          <a:bodyPr/>
          <a:lstStyle/>
          <a:p>
            <a:r>
              <a:rPr lang="en-CA" dirty="0"/>
              <a:t>Rabbi Hirsch </a:t>
            </a:r>
            <a:r>
              <a:rPr lang="en-CA" dirty="0" err="1"/>
              <a:t>z”l</a:t>
            </a:r>
            <a:r>
              <a:rPr lang="en-CA" dirty="0"/>
              <a:t>- Animal Wisdom</a:t>
            </a:r>
            <a:endParaRPr lang="en-US" dirty="0"/>
          </a:p>
        </p:txBody>
      </p:sp>
      <p:sp>
        <p:nvSpPr>
          <p:cNvPr id="3" name="Content Placeholder 2">
            <a:extLst>
              <a:ext uri="{FF2B5EF4-FFF2-40B4-BE49-F238E27FC236}">
                <a16:creationId xmlns:a16="http://schemas.microsoft.com/office/drawing/2014/main" id="{CD8995FC-E547-4E76-B483-D5980288E340}"/>
              </a:ext>
            </a:extLst>
          </p:cNvPr>
          <p:cNvSpPr>
            <a:spLocks noGrp="1"/>
          </p:cNvSpPr>
          <p:nvPr>
            <p:ph idx="1"/>
          </p:nvPr>
        </p:nvSpPr>
        <p:spPr/>
        <p:txBody>
          <a:bodyPr>
            <a:normAutofit fontScale="92500" lnSpcReduction="10000"/>
          </a:bodyPr>
          <a:lstStyle/>
          <a:p>
            <a:pPr algn="just">
              <a:lnSpc>
                <a:spcPct val="150000"/>
              </a:lnSpc>
            </a:pPr>
            <a:r>
              <a:rPr lang="en-US" sz="2000" dirty="0"/>
              <a:t>It is incomprehensible to the animal, even to the cleverest, how a person insensitively bypasses the most beautiful, charming, best enjoyment. - </a:t>
            </a:r>
            <a:r>
              <a:rPr lang="he-IL" sz="2000" dirty="0"/>
              <a:t>אף כי אמר אלקים, "</a:t>
            </a:r>
            <a:r>
              <a:rPr lang="en-US" sz="2000" dirty="0"/>
              <a:t>and even if God said so" this beginning of the speech already shows us humans in conversation with animals. Man had already emphasized the prohibition of God as a reason for non-enjoyment. "And what if God said it now ?! Do you therefore have to follow? Isn't the instinct in you God's voice? If the enjoyment is bad for you, why did he give the enjoyment the stimulus and you the drive, so he does not have you clearly said yourself that this pleasure and you are there for each other? Isn't this voice his earlier, clearer voice? First God creates the pleasures and you with the desire for them, and then - should he forbid you everything?</a:t>
            </a:r>
          </a:p>
          <a:p>
            <a:endParaRPr lang="en-US" dirty="0"/>
          </a:p>
        </p:txBody>
      </p:sp>
    </p:spTree>
    <p:extLst>
      <p:ext uri="{BB962C8B-B14F-4D97-AF65-F5344CB8AC3E}">
        <p14:creationId xmlns:p14="http://schemas.microsoft.com/office/powerpoint/2010/main" val="3551044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F0D4C-A866-4A28-B372-3BEDC9F13F96}"/>
              </a:ext>
            </a:extLst>
          </p:cNvPr>
          <p:cNvSpPr>
            <a:spLocks noGrp="1"/>
          </p:cNvSpPr>
          <p:nvPr>
            <p:ph type="title"/>
          </p:nvPr>
        </p:nvSpPr>
        <p:spPr/>
        <p:txBody>
          <a:bodyPr/>
          <a:lstStyle/>
          <a:p>
            <a:r>
              <a:rPr lang="en-CA" dirty="0"/>
              <a:t>What makes us Human?	</a:t>
            </a:r>
            <a:endParaRPr lang="en-US" dirty="0"/>
          </a:p>
        </p:txBody>
      </p:sp>
      <p:sp>
        <p:nvSpPr>
          <p:cNvPr id="3" name="Content Placeholder 2">
            <a:extLst>
              <a:ext uri="{FF2B5EF4-FFF2-40B4-BE49-F238E27FC236}">
                <a16:creationId xmlns:a16="http://schemas.microsoft.com/office/drawing/2014/main" id="{0A85ADB9-85A5-4F7D-AD34-56283C6785AA}"/>
              </a:ext>
            </a:extLst>
          </p:cNvPr>
          <p:cNvSpPr>
            <a:spLocks noGrp="1"/>
          </p:cNvSpPr>
          <p:nvPr>
            <p:ph idx="1"/>
          </p:nvPr>
        </p:nvSpPr>
        <p:spPr/>
        <p:txBody>
          <a:bodyPr/>
          <a:lstStyle/>
          <a:p>
            <a:pPr>
              <a:buFont typeface="Arial" panose="020B0604020202020204" pitchFamily="34" charset="0"/>
              <a:buChar char="•"/>
            </a:pPr>
            <a:r>
              <a:rPr lang="en-CA" dirty="0"/>
              <a:t>According to Rabbi Hirsch, the temptation of the Snake is the temptation to listen to the inner drives.</a:t>
            </a:r>
          </a:p>
          <a:p>
            <a:pPr marL="91440" indent="0">
              <a:buNone/>
            </a:pPr>
            <a:endParaRPr lang="en-CA" dirty="0"/>
          </a:p>
          <a:p>
            <a:pPr>
              <a:buFont typeface="Arial" panose="020B0604020202020204" pitchFamily="34" charset="0"/>
              <a:buChar char="•"/>
            </a:pPr>
            <a:r>
              <a:rPr lang="en-CA" dirty="0"/>
              <a:t>This story flows from our discussion of </a:t>
            </a:r>
            <a:r>
              <a:rPr lang="he-IL" dirty="0"/>
              <a:t>צלם אלוקים</a:t>
            </a:r>
            <a:r>
              <a:rPr lang="en-CA" dirty="0"/>
              <a:t>, our G-</a:t>
            </a:r>
            <a:r>
              <a:rPr lang="en-CA" dirty="0" err="1"/>
              <a:t>dliness</a:t>
            </a:r>
            <a:r>
              <a:rPr lang="en-CA" dirty="0"/>
              <a:t> demands that we acknowledge complexity. That there is more to what G-d wants from us than simply the desires inside of us….</a:t>
            </a:r>
            <a:endParaRPr lang="en-US" dirty="0"/>
          </a:p>
        </p:txBody>
      </p:sp>
    </p:spTree>
    <p:extLst>
      <p:ext uri="{BB962C8B-B14F-4D97-AF65-F5344CB8AC3E}">
        <p14:creationId xmlns:p14="http://schemas.microsoft.com/office/powerpoint/2010/main" val="342106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F8AFE-2864-4683-BD89-608501ADB0AA}"/>
              </a:ext>
            </a:extLst>
          </p:cNvPr>
          <p:cNvSpPr>
            <a:spLocks noGrp="1"/>
          </p:cNvSpPr>
          <p:nvPr>
            <p:ph type="title"/>
          </p:nvPr>
        </p:nvSpPr>
        <p:spPr/>
        <p:txBody>
          <a:bodyPr/>
          <a:lstStyle/>
          <a:p>
            <a:r>
              <a:rPr lang="en-US" dirty="0"/>
              <a:t>Structure of the Narrative: The Instructions</a:t>
            </a:r>
          </a:p>
        </p:txBody>
      </p:sp>
      <p:sp>
        <p:nvSpPr>
          <p:cNvPr id="3" name="Content Placeholder 2">
            <a:extLst>
              <a:ext uri="{FF2B5EF4-FFF2-40B4-BE49-F238E27FC236}">
                <a16:creationId xmlns:a16="http://schemas.microsoft.com/office/drawing/2014/main" id="{32E6322D-42D7-40E9-B2F4-D376F2FAAABD}"/>
              </a:ext>
            </a:extLst>
          </p:cNvPr>
          <p:cNvSpPr>
            <a:spLocks noGrp="1"/>
          </p:cNvSpPr>
          <p:nvPr>
            <p:ph idx="1"/>
          </p:nvPr>
        </p:nvSpPr>
        <p:spPr/>
        <p:txBody>
          <a:bodyPr/>
          <a:lstStyle/>
          <a:p>
            <a:r>
              <a:rPr lang="en-US" b="1" dirty="0"/>
              <a:t>2:15-2:17</a:t>
            </a:r>
            <a:r>
              <a:rPr lang="en-US" dirty="0"/>
              <a:t>- Adam is placed in the Garden of Eden to “work it” and to “guard it”. He is given instructions 1) You can eat from “all the trees of the garden. 2) But you must not eat from the tree of “knowledge of good and evil”.</a:t>
            </a:r>
          </a:p>
          <a:p>
            <a:pPr marL="0" indent="0" algn="r" rtl="1">
              <a:buNone/>
            </a:pPr>
            <a:r>
              <a:rPr lang="he-I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טו</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וַיִּקַּח ה’ אֱלֹקִים אֶת הָאָדָם וַיַּנִּחֵהוּ בְגַן עֵדֶן לְעָבְדָהּ וּלְשָׁמְרָהּ. </a:t>
            </a:r>
            <a:r>
              <a:rPr lang="he-I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טז</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וַיְצַו ה’ אֱלֹקִים עַל הָאָדָם לֵאמֹר מִכֹּל עֵץ הַגָּן אָכֹל תֹּאכֵל. </a:t>
            </a:r>
            <a:r>
              <a:rPr lang="he-IL"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יז</a:t>
            </a:r>
            <a:r>
              <a:rPr lang="he-IL" sz="1800" dirty="0">
                <a:effectLst/>
                <a:latin typeface="Calibri" panose="020F0502020204030204" pitchFamily="34" charset="0"/>
                <a:ea typeface="Calibri" panose="020F0502020204030204" pitchFamily="34" charset="0"/>
                <a:cs typeface="Times New Roman" panose="02020603050405020304" pitchFamily="18" charset="0"/>
              </a:rPr>
              <a:t> וּמֵעֵץ הַדַּעַת טוֹב וָרָע לֹא תֹאכַל מִמֶּנּוּ כִּי בְּיוֹם אֲכָלְךָ מִמֶּנּוּ מוֹת תָּמוּת.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t>And the Lord God took the man, and put him into the garden of ῾Eden to till it and to keep it. </a:t>
            </a:r>
          </a:p>
          <a:p>
            <a:r>
              <a:rPr lang="en-US" dirty="0"/>
              <a:t>And the Lord God commanded the man, saying, Of every tree of the garden thou mayst freely eat: </a:t>
            </a:r>
          </a:p>
          <a:p>
            <a:r>
              <a:rPr lang="en-US" dirty="0"/>
              <a:t>but of the tree of the knowledge of good and evil, thou shalt not eat of it: for on the day that thou </a:t>
            </a:r>
            <a:r>
              <a:rPr lang="en-US" dirty="0" err="1"/>
              <a:t>eatest</a:t>
            </a:r>
            <a:r>
              <a:rPr lang="en-US" dirty="0"/>
              <a:t> of it thou shalt surely die.</a:t>
            </a:r>
          </a:p>
          <a:p>
            <a:pPr marL="0" indent="0" algn="l">
              <a:buNone/>
            </a:pPr>
            <a:endParaRPr lang="en-US" dirty="0"/>
          </a:p>
        </p:txBody>
      </p:sp>
    </p:spTree>
    <p:extLst>
      <p:ext uri="{BB962C8B-B14F-4D97-AF65-F5344CB8AC3E}">
        <p14:creationId xmlns:p14="http://schemas.microsoft.com/office/powerpoint/2010/main" val="324944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36908-87EF-4872-A7F8-3CDF054DE02F}"/>
              </a:ext>
            </a:extLst>
          </p:cNvPr>
          <p:cNvSpPr>
            <a:spLocks noGrp="1"/>
          </p:cNvSpPr>
          <p:nvPr>
            <p:ph type="title"/>
          </p:nvPr>
        </p:nvSpPr>
        <p:spPr/>
        <p:txBody>
          <a:bodyPr/>
          <a:lstStyle/>
          <a:p>
            <a:r>
              <a:rPr lang="en-US" dirty="0"/>
              <a:t>Structure of the Narrative: Adam needs a “helper”. </a:t>
            </a:r>
          </a:p>
        </p:txBody>
      </p:sp>
      <p:sp>
        <p:nvSpPr>
          <p:cNvPr id="3" name="Content Placeholder 2">
            <a:extLst>
              <a:ext uri="{FF2B5EF4-FFF2-40B4-BE49-F238E27FC236}">
                <a16:creationId xmlns:a16="http://schemas.microsoft.com/office/drawing/2014/main" id="{5A5117B2-881B-46A6-88E7-4E670F98CA6C}"/>
              </a:ext>
            </a:extLst>
          </p:cNvPr>
          <p:cNvSpPr>
            <a:spLocks noGrp="1"/>
          </p:cNvSpPr>
          <p:nvPr>
            <p:ph idx="1"/>
          </p:nvPr>
        </p:nvSpPr>
        <p:spPr>
          <a:xfrm>
            <a:off x="267127" y="1808252"/>
            <a:ext cx="10888553" cy="4643919"/>
          </a:xfrm>
        </p:spPr>
        <p:txBody>
          <a:bodyPr>
            <a:noAutofit/>
          </a:bodyPr>
          <a:lstStyle/>
          <a:p>
            <a:pPr marL="0" indent="0" algn="just">
              <a:buNone/>
            </a:pPr>
            <a:r>
              <a:rPr lang="en-US"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2:18- 2:25- A Wife is created for </a:t>
            </a:r>
            <a:r>
              <a:rPr lang="en-US" i="1" dirty="0">
                <a:solidFill>
                  <a:schemeClr val="tx1"/>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Adam</a:t>
            </a:r>
            <a:endParaRPr lang="en-US" i="1" dirty="0">
              <a:solidFill>
                <a:srgbClr val="99CA3C"/>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indent="0" algn="just" rtl="1">
              <a:spcBef>
                <a:spcPts val="0"/>
              </a:spcBef>
              <a:buNone/>
            </a:pP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כג</a:t>
            </a:r>
            <a:r>
              <a:rPr lang="he-IL" dirty="0">
                <a:latin typeface="Calibri" panose="020F0502020204030204" pitchFamily="34" charset="0"/>
                <a:ea typeface="Calibri" panose="020F0502020204030204" pitchFamily="34" charset="0"/>
                <a:cs typeface="Times New Roman" panose="02020603050405020304" pitchFamily="18" charset="0"/>
              </a:rPr>
              <a:t> וַיֹּאמֶר הָאָדָם זֹאת הַפַּעַם עֶצֶם מֵעֲצָמַי וּבָשָׂר מִבְּשָׂרִי לְזֹאת יִקָּרֵא אִשָּׁה כִּי מֵאִישׁ לֻקֳחָה זֹּאת. </a:t>
            </a: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כד</a:t>
            </a:r>
            <a:r>
              <a:rPr lang="he-IL" dirty="0">
                <a:latin typeface="Calibri" panose="020F0502020204030204" pitchFamily="34" charset="0"/>
                <a:ea typeface="Calibri" panose="020F0502020204030204" pitchFamily="34" charset="0"/>
                <a:cs typeface="Times New Roman" panose="02020603050405020304" pitchFamily="18" charset="0"/>
              </a:rPr>
              <a:t> עַל כֵּן יַעֲזָב אִישׁ אֶת אָבִיו וְאֶת אִמּוֹ וְדָבַק בְּאִשְׁתּוֹ וְהָיוּ לְבָשָׂר אֶחָד. </a:t>
            </a:r>
            <a:r>
              <a:rPr lang="he-I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rPr>
              <a:t>כה</a:t>
            </a:r>
            <a:r>
              <a:rPr lang="he-IL" dirty="0">
                <a:latin typeface="Calibri" panose="020F0502020204030204" pitchFamily="34" charset="0"/>
                <a:ea typeface="Calibri" panose="020F0502020204030204" pitchFamily="34" charset="0"/>
                <a:cs typeface="Times New Roman" panose="02020603050405020304" pitchFamily="18" charset="0"/>
              </a:rPr>
              <a:t> </a:t>
            </a:r>
            <a:r>
              <a:rPr lang="he-IL" b="1" dirty="0">
                <a:latin typeface="Calibri" panose="020F0502020204030204" pitchFamily="34" charset="0"/>
                <a:ea typeface="Calibri" panose="020F0502020204030204" pitchFamily="34" charset="0"/>
                <a:cs typeface="Times New Roman" panose="02020603050405020304" pitchFamily="18" charset="0"/>
              </a:rPr>
              <a:t>וַיִּהְיוּ שְׁנֵיהֶם עֲרוּמִּים הָאָדָם וְאִשְׁתּוֹ וְלֹא יִתְבֹּשָׁשׁוּ.</a:t>
            </a:r>
            <a:endParaRPr lang="en-US" b="1" dirty="0">
              <a:latin typeface="Calibri" panose="020F0502020204030204" pitchFamily="34" charset="0"/>
              <a:ea typeface="Calibri" panose="020F0502020204030204" pitchFamily="34" charset="0"/>
              <a:cs typeface="Arial" panose="020B0604020202020204" pitchFamily="34" charset="0"/>
            </a:endParaRPr>
          </a:p>
          <a:p>
            <a:pPr marL="0" indent="0" algn="just">
              <a:spcBef>
                <a:spcPts val="0"/>
              </a:spcBef>
              <a:buNone/>
            </a:pPr>
            <a:r>
              <a:rPr lang="en-US" sz="1700" dirty="0"/>
              <a:t>. And the man said, This is now bone of my bones, and flesh of my flesh: she shall be called Woman, because she was taken out of Man. That is why a man leaves his father and his mother, and cleaves to his wife: and they become one flesh. </a:t>
            </a:r>
            <a:r>
              <a:rPr lang="en-US" sz="1700" b="1" dirty="0"/>
              <a:t>And they were both naked, the man and his wife, and they felt no shame.</a:t>
            </a:r>
          </a:p>
          <a:p>
            <a:pPr marL="0" indent="0" algn="just">
              <a:spcBef>
                <a:spcPts val="0"/>
              </a:spcBef>
              <a:buNone/>
            </a:pPr>
            <a:endParaRPr lang="en-US" sz="1700" b="1" dirty="0"/>
          </a:p>
          <a:p>
            <a:pPr marL="285750" indent="-285750" algn="just">
              <a:spcBef>
                <a:spcPts val="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Hashem creates a wife for Adam, after Adam names all of the other animals and notices he lacks a “helper”</a:t>
            </a:r>
          </a:p>
          <a:p>
            <a:pPr marL="285750" indent="-285750" algn="just">
              <a:spcBef>
                <a:spcPts val="0"/>
              </a:spcBef>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man and the women are naked but not </a:t>
            </a:r>
            <a:r>
              <a:rPr lang="en-US" dirty="0" err="1">
                <a:latin typeface="Times New Roman" panose="02020603050405020304" pitchFamily="18" charset="0"/>
                <a:cs typeface="Times New Roman" panose="02020603050405020304" pitchFamily="18" charset="0"/>
              </a:rPr>
              <a:t>embarrased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15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0">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2">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6" name="Rectangle 14">
            <a:extLst>
              <a:ext uri="{FF2B5EF4-FFF2-40B4-BE49-F238E27FC236}">
                <a16:creationId xmlns:a16="http://schemas.microsoft.com/office/drawing/2014/main" id="{7D8A9447-DEFF-40A5-8673-B7A365C3F8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6A03998A-778C-45D2-AB3E-338D3F11CEE3}"/>
              </a:ext>
            </a:extLst>
          </p:cNvPr>
          <p:cNvPicPr>
            <a:picLocks noGrp="1" noChangeAspect="1"/>
          </p:cNvPicPr>
          <p:nvPr>
            <p:ph idx="1"/>
          </p:nvPr>
        </p:nvPicPr>
        <p:blipFill rotWithShape="1">
          <a:blip r:embed="rId2"/>
          <a:srcRect l="10871" r="15897"/>
          <a:stretch/>
        </p:blipFill>
        <p:spPr>
          <a:xfrm>
            <a:off x="700582" y="640080"/>
            <a:ext cx="6142501" cy="5577840"/>
          </a:xfrm>
          <a:prstGeom prst="rect">
            <a:avLst/>
          </a:prstGeom>
        </p:spPr>
      </p:pic>
      <p:sp>
        <p:nvSpPr>
          <p:cNvPr id="27" name="Rectangle 16">
            <a:extLst>
              <a:ext uri="{FF2B5EF4-FFF2-40B4-BE49-F238E27FC236}">
                <a16:creationId xmlns:a16="http://schemas.microsoft.com/office/drawing/2014/main" id="{290C21F9-FD6D-4457-B130-1A531F242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CA36908-87EF-4872-A7F8-3CDF054DE02F}"/>
              </a:ext>
            </a:extLst>
          </p:cNvPr>
          <p:cNvSpPr>
            <a:spLocks noGrp="1"/>
          </p:cNvSpPr>
          <p:nvPr>
            <p:ph type="title"/>
          </p:nvPr>
        </p:nvSpPr>
        <p:spPr>
          <a:xfrm>
            <a:off x="8096885" y="640080"/>
            <a:ext cx="3659246" cy="2926080"/>
          </a:xfrm>
        </p:spPr>
        <p:txBody>
          <a:bodyPr vert="horz" lIns="91440" tIns="45720" rIns="91440" bIns="45720" rtlCol="0" anchor="b">
            <a:normAutofit/>
          </a:bodyPr>
          <a:lstStyle/>
          <a:p>
            <a:r>
              <a:rPr lang="en-US" sz="4400">
                <a:solidFill>
                  <a:srgbClr val="FFFFFF"/>
                </a:solidFill>
                <a:latin typeface="+mj-lt"/>
              </a:rPr>
              <a:t>Searching for the Evil Serpent</a:t>
            </a:r>
          </a:p>
        </p:txBody>
      </p:sp>
      <p:sp>
        <p:nvSpPr>
          <p:cNvPr id="28" name="Rectangle 18">
            <a:extLst>
              <a:ext uri="{FF2B5EF4-FFF2-40B4-BE49-F238E27FC236}">
                <a16:creationId xmlns:a16="http://schemas.microsoft.com/office/drawing/2014/main" id="{28F6EF4B-2F40-485B-9F36-084731486A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86740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0F9B-F2E9-48F3-92D3-C4794A1758B4}"/>
              </a:ext>
            </a:extLst>
          </p:cNvPr>
          <p:cNvSpPr>
            <a:spLocks noGrp="1"/>
          </p:cNvSpPr>
          <p:nvPr>
            <p:ph type="title"/>
          </p:nvPr>
        </p:nvSpPr>
        <p:spPr/>
        <p:txBody>
          <a:bodyPr/>
          <a:lstStyle/>
          <a:p>
            <a:r>
              <a:rPr lang="en-CA" dirty="0"/>
              <a:t>Eve and The Serpent</a:t>
            </a:r>
            <a:endParaRPr lang="en-US" dirty="0"/>
          </a:p>
        </p:txBody>
      </p:sp>
      <p:sp>
        <p:nvSpPr>
          <p:cNvPr id="3" name="Content Placeholder 2">
            <a:extLst>
              <a:ext uri="{FF2B5EF4-FFF2-40B4-BE49-F238E27FC236}">
                <a16:creationId xmlns:a16="http://schemas.microsoft.com/office/drawing/2014/main" id="{73A498A2-AB17-4C98-9510-E30F98420DF9}"/>
              </a:ext>
            </a:extLst>
          </p:cNvPr>
          <p:cNvSpPr>
            <a:spLocks noGrp="1"/>
          </p:cNvSpPr>
          <p:nvPr>
            <p:ph idx="1"/>
          </p:nvPr>
        </p:nvSpPr>
        <p:spPr>
          <a:xfrm>
            <a:off x="554804" y="1845734"/>
            <a:ext cx="11239929" cy="4277664"/>
          </a:xfrm>
        </p:spPr>
        <p:txBody>
          <a:bodyPr>
            <a:noAutofit/>
          </a:bodyPr>
          <a:lstStyle/>
          <a:p>
            <a:pPr marL="0" indent="0" algn="just">
              <a:buNone/>
            </a:pPr>
            <a:r>
              <a:rPr lang="en-CA" sz="1700" b="1" dirty="0" err="1">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Bereishit</a:t>
            </a:r>
            <a:r>
              <a:rPr lang="en-CA" sz="1700" b="1" dirty="0">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 3:1-6 (</a:t>
            </a:r>
            <a:r>
              <a:rPr lang="en-CA" sz="1700" b="1" dirty="0" err="1">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Koren</a:t>
            </a:r>
            <a:r>
              <a:rPr lang="en-CA" sz="1700" b="1" dirty="0">
                <a:solidFill>
                  <a:schemeClr val="tx1"/>
                </a:solidFill>
                <a:latin typeface="Calibri" panose="020F0502020204030204" pitchFamily="34" charset="0"/>
                <a:cs typeface="David" panose="020E0502060401010101" pitchFamily="34" charset="-79"/>
                <a:hlinkClick r:id="rId2">
                  <a:extLst>
                    <a:ext uri="{A12FA001-AC4F-418D-AE19-62706E023703}">
                      <ahyp:hlinkClr xmlns:ahyp="http://schemas.microsoft.com/office/drawing/2018/hyperlinkcolor" val="tx"/>
                    </a:ext>
                  </a:extLst>
                </a:hlinkClick>
              </a:rPr>
              <a:t> Translation)</a:t>
            </a:r>
            <a:endParaRPr lang="en-CA" sz="1700" b="1" kern="1200" dirty="0">
              <a:solidFill>
                <a:schemeClr val="tx1"/>
              </a:solidFill>
              <a:effectLst/>
              <a:latin typeface="Calibri" panose="020F0502020204030204" pitchFamily="34" charset="0"/>
              <a:ea typeface="+mn-ea"/>
              <a:cs typeface="David" panose="020E0502060401010101" pitchFamily="34" charset="-79"/>
              <a:hlinkClick r:id="rId2">
                <a:extLst>
                  <a:ext uri="{A12FA001-AC4F-418D-AE19-62706E023703}">
                    <ahyp:hlinkClr xmlns:ahyp="http://schemas.microsoft.com/office/drawing/2018/hyperlinkcolor" val="tx"/>
                  </a:ext>
                </a:extLst>
              </a:hlinkClick>
            </a:endParaRPr>
          </a:p>
          <a:p>
            <a:pPr algn="just" rtl="1">
              <a:lnSpc>
                <a:spcPct val="130000"/>
              </a:lnSpc>
              <a:spcBef>
                <a:spcPts val="200"/>
              </a:spcBef>
            </a:pPr>
            <a:r>
              <a:rPr lang="he-IL" sz="1700" u="sng" kern="1200" dirty="0">
                <a:solidFill>
                  <a:srgbClr val="2998E3"/>
                </a:solidFill>
                <a:effectLst/>
                <a:latin typeface="Calibri" panose="020F0502020204030204" pitchFamily="34" charset="0"/>
                <a:ea typeface="+mn-ea"/>
                <a:cs typeface="+mj-cs"/>
                <a:hlinkClick r:id="rId2">
                  <a:extLst>
                    <a:ext uri="{A12FA001-AC4F-418D-AE19-62706E023703}">
                      <ahyp:hlinkClr xmlns:ahyp="http://schemas.microsoft.com/office/drawing/2018/hyperlinkcolor" val="tx"/>
                    </a:ext>
                  </a:extLst>
                </a:hlinkClick>
              </a:rPr>
              <a:t>א</a:t>
            </a:r>
            <a:r>
              <a:rPr lang="he-IL" sz="1700" kern="1200" dirty="0">
                <a:solidFill>
                  <a:srgbClr val="202122"/>
                </a:solidFill>
                <a:effectLst/>
                <a:ea typeface="+mn-ea"/>
                <a:cs typeface="+mj-cs"/>
              </a:rPr>
              <a:t> וְהַנָּחָשׁ הָיָה </a:t>
            </a:r>
            <a:r>
              <a:rPr lang="he-IL" sz="1700" b="1" kern="1200" dirty="0">
                <a:solidFill>
                  <a:srgbClr val="202122"/>
                </a:solidFill>
                <a:effectLst/>
                <a:ea typeface="+mn-ea"/>
                <a:cs typeface="+mj-cs"/>
              </a:rPr>
              <a:t>עָרוּם</a:t>
            </a:r>
            <a:r>
              <a:rPr lang="he-IL" sz="1700" kern="1200" dirty="0">
                <a:solidFill>
                  <a:srgbClr val="202122"/>
                </a:solidFill>
                <a:effectLst/>
                <a:ea typeface="+mn-ea"/>
                <a:cs typeface="+mj-cs"/>
              </a:rPr>
              <a:t> מִכֹּל חַיַּת הַשָּׂדֶה אֲשֶׁר עָשָׂה ה’ אֱלֹקִים וַיֹּאמֶר אֶל הָאִשָּׁה אַף כִּי אָמַר אֱלֹקִים לֹא תֹאכְלוּ מִכֹּל עֵץ הַגָּן. </a:t>
            </a:r>
            <a:r>
              <a:rPr lang="he-IL" sz="1700" u="sng" kern="1200" dirty="0">
                <a:solidFill>
                  <a:srgbClr val="0B0080"/>
                </a:solidFill>
                <a:effectLst/>
                <a:ea typeface="+mn-ea"/>
                <a:cs typeface="+mj-cs"/>
                <a:hlinkClick r:id="rId3"/>
              </a:rPr>
              <a:t>ב</a:t>
            </a:r>
            <a:r>
              <a:rPr lang="he-IL" sz="1700" kern="1200" dirty="0">
                <a:solidFill>
                  <a:srgbClr val="202122"/>
                </a:solidFill>
                <a:effectLst/>
                <a:ea typeface="+mn-ea"/>
                <a:cs typeface="+mj-cs"/>
              </a:rPr>
              <a:t> וַתֹּאמֶר הָאִשָּׁה אֶל הַנָּחָשׁ מִפְּרִי עֵץ הַגָּן נֹאכֵל. </a:t>
            </a:r>
            <a:r>
              <a:rPr lang="he-IL" sz="1700" u="sng" kern="1200" dirty="0">
                <a:solidFill>
                  <a:srgbClr val="0B0080"/>
                </a:solidFill>
                <a:effectLst/>
                <a:ea typeface="+mn-ea"/>
                <a:cs typeface="+mj-cs"/>
                <a:hlinkClick r:id="rId4"/>
              </a:rPr>
              <a:t>ג</a:t>
            </a:r>
            <a:r>
              <a:rPr lang="he-IL" sz="1700" kern="1200" dirty="0">
                <a:solidFill>
                  <a:srgbClr val="202122"/>
                </a:solidFill>
                <a:effectLst/>
                <a:ea typeface="+mn-ea"/>
                <a:cs typeface="+mj-cs"/>
              </a:rPr>
              <a:t> וּמִפְּרִי הָעֵץ אֲשֶׁר בְּתוֹךְ הַגָּן אָמַר אֱלֹקִים לֹא תֹאכְלוּ מִמֶּנּוּ וְלֹא תִגְּעוּ בּוֹ פֶּן תְּמֻתוּן. </a:t>
            </a:r>
            <a:r>
              <a:rPr lang="he-IL" sz="1700" u="sng" kern="1200" dirty="0">
                <a:solidFill>
                  <a:srgbClr val="0B0080"/>
                </a:solidFill>
                <a:effectLst/>
                <a:ea typeface="+mn-ea"/>
                <a:cs typeface="+mj-cs"/>
                <a:hlinkClick r:id="rId5"/>
              </a:rPr>
              <a:t>ד</a:t>
            </a:r>
            <a:r>
              <a:rPr lang="he-IL" sz="1700" kern="1200" dirty="0">
                <a:solidFill>
                  <a:srgbClr val="202122"/>
                </a:solidFill>
                <a:effectLst/>
                <a:ea typeface="+mn-ea"/>
                <a:cs typeface="+mj-cs"/>
              </a:rPr>
              <a:t> וַיֹּאמֶר הַנָּחָשׁ אֶל הָאִשָּׁה לֹא מוֹת תְּמֻתוּן. </a:t>
            </a:r>
            <a:r>
              <a:rPr lang="he-IL" sz="1700" u="sng" kern="1200" dirty="0">
                <a:solidFill>
                  <a:srgbClr val="0B0080"/>
                </a:solidFill>
                <a:effectLst/>
                <a:ea typeface="+mn-ea"/>
                <a:cs typeface="+mj-cs"/>
                <a:hlinkClick r:id="rId6"/>
              </a:rPr>
              <a:t>ה</a:t>
            </a:r>
            <a:r>
              <a:rPr lang="he-IL" sz="1700" kern="1200" dirty="0">
                <a:solidFill>
                  <a:srgbClr val="202122"/>
                </a:solidFill>
                <a:effectLst/>
                <a:ea typeface="+mn-ea"/>
                <a:cs typeface="+mj-cs"/>
              </a:rPr>
              <a:t> כִּי יֹדֵעַ אֱלֹקִים כִּי בְּיוֹם אֲכָלְכֶם מִמֶּנּוּ וְנִפְקְחוּ עֵינֵיכֶם וִהְיִיתֶם כֵּאלֹהִים יֹדְעֵי טוֹב וָרָע. </a:t>
            </a:r>
            <a:r>
              <a:rPr lang="he-IL" sz="1700" u="sng" kern="1200" dirty="0">
                <a:solidFill>
                  <a:srgbClr val="0B0080"/>
                </a:solidFill>
                <a:effectLst/>
                <a:ea typeface="+mn-ea"/>
                <a:cs typeface="+mj-cs"/>
                <a:hlinkClick r:id="rId7"/>
              </a:rPr>
              <a:t>ו</a:t>
            </a:r>
            <a:r>
              <a:rPr lang="he-IL" sz="1700" kern="1200" dirty="0">
                <a:solidFill>
                  <a:srgbClr val="202122"/>
                </a:solidFill>
                <a:effectLst/>
                <a:ea typeface="+mn-ea"/>
                <a:cs typeface="+mj-cs"/>
              </a:rPr>
              <a:t> וַתֵּרֶא הָאִשָּׁה כִּי טוֹב הָעֵץ לְמַאֲכָל וְכִי תַאֲוָה הוּא לָעֵינַיִם וְנֶחְמָד הָעֵץ לְהַשְׂכִּיל וַתִּקַּח מִפִּרְיוֹ וַתֹּאכַל וַתִּתֵּן גַּם לְאִישָׁהּ עִמָּהּ וַיֹּאכַל.</a:t>
            </a:r>
            <a:endParaRPr lang="en-CA" sz="1700" kern="1200" dirty="0">
              <a:solidFill>
                <a:srgbClr val="202122"/>
              </a:solidFill>
              <a:effectLst/>
              <a:ea typeface="+mn-ea"/>
              <a:cs typeface="+mj-cs"/>
            </a:endParaRPr>
          </a:p>
          <a:p>
            <a:pPr marL="0" indent="0" algn="just">
              <a:lnSpc>
                <a:spcPct val="130000"/>
              </a:lnSpc>
              <a:spcBef>
                <a:spcPts val="200"/>
              </a:spcBef>
              <a:spcAft>
                <a:spcPts val="0"/>
              </a:spcAft>
              <a:buNone/>
            </a:pPr>
            <a:r>
              <a:rPr lang="en-US" sz="1700" dirty="0">
                <a:latin typeface="Times New Roman" panose="02020603050405020304" pitchFamily="18" charset="0"/>
                <a:cs typeface="Times New Roman" panose="02020603050405020304" pitchFamily="18" charset="0"/>
              </a:rPr>
              <a:t>Now the serpent was craftier than all the beasts of the field which the Lord God had made. And he said to the woman, Has God said, You shall not eat of any tree of the garden? And the woman said to the serpent, We may eat of the fruit of the trees of the garden: but of the fruit of the tree which is in the midst of the garden, God has said, You shall not eat of it, neither shall you touch it, lest you die. And the serpent said to the woman, You shall not surely die: for God knows that on the day you eat of it, then your eyes shall be opened, and you shall be as gods, knowing good and evil. And when the woman saw that the tree was good for food, and that it was a delight to the eyes, and a tree to be desired to make one wise, she took of its fruit, and did eat, and gave also to her husband with her; and he did eat. And the eyes of them both were opened, and they knew that they were naked; and they sewed fig leaves together, and made themselves loincloths.</a:t>
            </a:r>
          </a:p>
        </p:txBody>
      </p:sp>
    </p:spTree>
    <p:extLst>
      <p:ext uri="{BB962C8B-B14F-4D97-AF65-F5344CB8AC3E}">
        <p14:creationId xmlns:p14="http://schemas.microsoft.com/office/powerpoint/2010/main" val="247687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14E9-2CEF-41C9-AF3B-9909E00E7FF2}"/>
              </a:ext>
            </a:extLst>
          </p:cNvPr>
          <p:cNvSpPr>
            <a:spLocks noGrp="1"/>
          </p:cNvSpPr>
          <p:nvPr>
            <p:ph type="title"/>
          </p:nvPr>
        </p:nvSpPr>
        <p:spPr/>
        <p:txBody>
          <a:bodyPr/>
          <a:lstStyle/>
          <a:p>
            <a:r>
              <a:rPr lang="en-CA" dirty="0"/>
              <a:t>Questions: Searching For the Serpent</a:t>
            </a:r>
            <a:endParaRPr lang="en-US" dirty="0"/>
          </a:p>
        </p:txBody>
      </p:sp>
      <p:sp>
        <p:nvSpPr>
          <p:cNvPr id="3" name="Content Placeholder 2">
            <a:extLst>
              <a:ext uri="{FF2B5EF4-FFF2-40B4-BE49-F238E27FC236}">
                <a16:creationId xmlns:a16="http://schemas.microsoft.com/office/drawing/2014/main" id="{1DC35D92-C17A-41CC-A144-5DD38155D43C}"/>
              </a:ext>
            </a:extLst>
          </p:cNvPr>
          <p:cNvSpPr>
            <a:spLocks noGrp="1"/>
          </p:cNvSpPr>
          <p:nvPr>
            <p:ph idx="1"/>
          </p:nvPr>
        </p:nvSpPr>
        <p:spPr/>
        <p:txBody>
          <a:bodyPr>
            <a:normAutofit fontScale="85000" lnSpcReduction="20000"/>
          </a:bodyPr>
          <a:lstStyle/>
          <a:p>
            <a:pPr marL="457200" indent="-457200">
              <a:lnSpc>
                <a:spcPct val="130000"/>
              </a:lnSpc>
              <a:buFont typeface="+mj-lt"/>
              <a:buAutoNum type="arabicPeriod"/>
            </a:pPr>
            <a:r>
              <a:rPr lang="en-CA" dirty="0"/>
              <a:t>Who was the Serpent?</a:t>
            </a:r>
            <a:endParaRPr lang="en-US" dirty="0"/>
          </a:p>
          <a:p>
            <a:pPr marL="749808" lvl="1" indent="-457200">
              <a:lnSpc>
                <a:spcPct val="130000"/>
              </a:lnSpc>
              <a:buFont typeface="+mj-lt"/>
              <a:buAutoNum type="alphaLcPeriod"/>
            </a:pPr>
            <a:r>
              <a:rPr lang="en-US" dirty="0"/>
              <a:t>The Serpent is “cunning”, talks, and seems to have an agenda.</a:t>
            </a:r>
          </a:p>
          <a:p>
            <a:pPr marL="749808" lvl="1" indent="-457200">
              <a:lnSpc>
                <a:spcPct val="130000"/>
              </a:lnSpc>
              <a:buFont typeface="+mj-lt"/>
              <a:buAutoNum type="alphaLcPeriod"/>
            </a:pPr>
            <a:r>
              <a:rPr lang="en-US" dirty="0"/>
              <a:t>On the other hand it’s described as of the “beasts of the field”.</a:t>
            </a:r>
          </a:p>
          <a:p>
            <a:pPr marL="749808" lvl="1" indent="-457200">
              <a:lnSpc>
                <a:spcPct val="130000"/>
              </a:lnSpc>
              <a:buFont typeface="+mj-lt"/>
              <a:buAutoNum type="alphaLcPeriod"/>
            </a:pPr>
            <a:r>
              <a:rPr lang="en-US" dirty="0"/>
              <a:t>It’s punishment for seducing Adam and Eve to sin is: You shall crawl on your belly and eat dust…</a:t>
            </a:r>
          </a:p>
          <a:p>
            <a:pPr marL="457200" indent="-457200">
              <a:lnSpc>
                <a:spcPct val="130000"/>
              </a:lnSpc>
              <a:buFont typeface="+mj-lt"/>
              <a:buAutoNum type="arabicPeriod"/>
            </a:pPr>
            <a:r>
              <a:rPr lang="he-IL" dirty="0"/>
              <a:t>אף כי אמר אלוקים לא תאכלו מכל עץ הגן</a:t>
            </a:r>
            <a:r>
              <a:rPr lang="en-CA" dirty="0"/>
              <a:t>- Even though G-d said not to eat from all of the trees of the garden….</a:t>
            </a:r>
          </a:p>
          <a:p>
            <a:pPr marL="635508" lvl="1" indent="-342900">
              <a:lnSpc>
                <a:spcPct val="130000"/>
              </a:lnSpc>
              <a:buFont typeface="+mj-lt"/>
              <a:buAutoNum type="alphaLcPeriod"/>
            </a:pPr>
            <a:r>
              <a:rPr lang="en-CA" dirty="0"/>
              <a:t>What’s the conclusion of the statement?</a:t>
            </a:r>
          </a:p>
          <a:p>
            <a:pPr marL="635508" lvl="1" indent="-342900">
              <a:lnSpc>
                <a:spcPct val="130000"/>
              </a:lnSpc>
              <a:buFont typeface="+mj-lt"/>
              <a:buAutoNum type="alphaLcPeriod"/>
            </a:pPr>
            <a:r>
              <a:rPr lang="en-US" dirty="0"/>
              <a:t>G-d didn’t say don’t eat from all the trees of the garden!</a:t>
            </a:r>
            <a:endParaRPr lang="en-CA" dirty="0"/>
          </a:p>
          <a:p>
            <a:pPr marL="342900" indent="-342900">
              <a:lnSpc>
                <a:spcPct val="130000"/>
              </a:lnSpc>
              <a:buFont typeface="+mj-lt"/>
              <a:buAutoNum type="arabicPeriod"/>
            </a:pPr>
            <a:r>
              <a:rPr lang="en-CA" dirty="0"/>
              <a:t>Eve’s Response 1) We can eat from the fruit of the trees of the garden 2) But we can’t eat from the fruit of the tree in “the midst of the garden” or touch it lest we die.</a:t>
            </a:r>
          </a:p>
          <a:p>
            <a:pPr marL="635508" lvl="1" indent="-342900">
              <a:lnSpc>
                <a:spcPct val="130000"/>
              </a:lnSpc>
              <a:buFont typeface="+mj-lt"/>
              <a:buAutoNum type="alphaLcPeriod"/>
            </a:pPr>
            <a:r>
              <a:rPr lang="en-CA" dirty="0"/>
              <a:t>Why does she call it “</a:t>
            </a:r>
            <a:r>
              <a:rPr lang="he-IL" dirty="0"/>
              <a:t>העץ אשר בתוך הגן</a:t>
            </a:r>
            <a:r>
              <a:rPr lang="en-CA" dirty="0"/>
              <a:t>“</a:t>
            </a:r>
          </a:p>
          <a:p>
            <a:pPr marL="635508" lvl="1" indent="-342900">
              <a:lnSpc>
                <a:spcPct val="130000"/>
              </a:lnSpc>
              <a:buFont typeface="+mj-lt"/>
              <a:buAutoNum type="alphaLcPeriod"/>
            </a:pPr>
            <a:r>
              <a:rPr lang="en-CA" dirty="0"/>
              <a:t>Why did she add that she couldn’t touch it?</a:t>
            </a:r>
          </a:p>
        </p:txBody>
      </p:sp>
    </p:spTree>
    <p:extLst>
      <p:ext uri="{BB962C8B-B14F-4D97-AF65-F5344CB8AC3E}">
        <p14:creationId xmlns:p14="http://schemas.microsoft.com/office/powerpoint/2010/main" val="417740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46C3-545F-4FA4-948A-0993730AA7A3}"/>
              </a:ext>
            </a:extLst>
          </p:cNvPr>
          <p:cNvSpPr>
            <a:spLocks noGrp="1"/>
          </p:cNvSpPr>
          <p:nvPr>
            <p:ph type="title"/>
          </p:nvPr>
        </p:nvSpPr>
        <p:spPr/>
        <p:txBody>
          <a:bodyPr/>
          <a:lstStyle/>
          <a:p>
            <a:r>
              <a:rPr lang="en-CA" dirty="0"/>
              <a:t>Questions: Searching For the Serpent</a:t>
            </a:r>
            <a:endParaRPr lang="en-US" dirty="0"/>
          </a:p>
        </p:txBody>
      </p:sp>
      <p:sp>
        <p:nvSpPr>
          <p:cNvPr id="3" name="Content Placeholder 2">
            <a:extLst>
              <a:ext uri="{FF2B5EF4-FFF2-40B4-BE49-F238E27FC236}">
                <a16:creationId xmlns:a16="http://schemas.microsoft.com/office/drawing/2014/main" id="{285A7D63-CB4B-4617-BBB3-085F340C0D2D}"/>
              </a:ext>
            </a:extLst>
          </p:cNvPr>
          <p:cNvSpPr>
            <a:spLocks noGrp="1"/>
          </p:cNvSpPr>
          <p:nvPr>
            <p:ph idx="1"/>
          </p:nvPr>
        </p:nvSpPr>
        <p:spPr/>
        <p:txBody>
          <a:bodyPr/>
          <a:lstStyle/>
          <a:p>
            <a:pPr marL="457200" indent="-457200">
              <a:buFont typeface="+mj-lt"/>
              <a:buAutoNum type="arabicPeriod"/>
            </a:pPr>
            <a:r>
              <a:rPr lang="en-CA" dirty="0"/>
              <a:t> </a:t>
            </a:r>
            <a:r>
              <a:rPr lang="he-IL" dirty="0"/>
              <a:t>"לא מות תמותון כי יודע אלוקים כי ביום אכלכם ממנו...</a:t>
            </a:r>
            <a:r>
              <a:rPr lang="en-CA" dirty="0"/>
              <a:t>- Wasn’t the Serpent right?</a:t>
            </a:r>
          </a:p>
          <a:p>
            <a:pPr marL="749808" lvl="1" indent="-457200">
              <a:buFont typeface="+mj-lt"/>
              <a:buAutoNum type="alphaLcPeriod"/>
            </a:pPr>
            <a:r>
              <a:rPr lang="en-CA" dirty="0"/>
              <a:t>You won’t die- Adam and Even didn’t die!</a:t>
            </a:r>
          </a:p>
          <a:p>
            <a:pPr marL="749808" lvl="1" indent="-457200">
              <a:buFont typeface="+mj-lt"/>
              <a:buAutoNum type="alphaLcPeriod"/>
            </a:pPr>
            <a:r>
              <a:rPr lang="en-CA" dirty="0"/>
              <a:t>You’re eyes will be opened- There eyes were opened! See 3:7</a:t>
            </a:r>
          </a:p>
          <a:p>
            <a:pPr marL="749808" lvl="1" indent="-457200">
              <a:buFont typeface="+mj-lt"/>
              <a:buAutoNum type="alphaLcPeriod"/>
            </a:pPr>
            <a:r>
              <a:rPr lang="en-CA" dirty="0"/>
              <a:t>They did become like G-d, knowing Good and Evil! See 3:22</a:t>
            </a:r>
          </a:p>
          <a:p>
            <a:pPr marL="292608" lvl="1" indent="0">
              <a:buNone/>
            </a:pPr>
            <a:endParaRPr lang="en-CA" dirty="0"/>
          </a:p>
          <a:p>
            <a:pPr marL="292608" lvl="1" indent="0" algn="r" rtl="1">
              <a:buNone/>
            </a:pPr>
            <a:r>
              <a:rPr lang="he-IL" sz="1800" u="sng" kern="1200" dirty="0">
                <a:solidFill>
                  <a:srgbClr val="0B0080"/>
                </a:solidFill>
                <a:effectLst/>
                <a:ea typeface="+mn-ea"/>
                <a:cs typeface="David" panose="020E0502060401010101" pitchFamily="34" charset="-79"/>
                <a:hlinkClick r:id="rId2"/>
              </a:rPr>
              <a:t>ז</a:t>
            </a:r>
            <a:r>
              <a:rPr lang="he-IL" sz="1800" kern="1200" dirty="0">
                <a:solidFill>
                  <a:srgbClr val="202122"/>
                </a:solidFill>
                <a:effectLst/>
                <a:ea typeface="+mn-ea"/>
                <a:cs typeface="David" panose="020E0502060401010101" pitchFamily="34" charset="-79"/>
              </a:rPr>
              <a:t> וַתִּפָּקַחְנָה עֵינֵי שְׁנֵיהֶם וַיֵּדְעוּ כִּי עֵירֻמִּם הֵם</a:t>
            </a:r>
            <a:endParaRPr lang="en-CA" dirty="0"/>
          </a:p>
          <a:p>
            <a:pPr marL="292608" lvl="1" indent="0">
              <a:buNone/>
            </a:pPr>
            <a:r>
              <a:rPr lang="en-CA" dirty="0"/>
              <a:t>They eyes were opened and they knew they were naked</a:t>
            </a:r>
          </a:p>
          <a:p>
            <a:pPr marL="292608" lvl="1" indent="0">
              <a:buNone/>
            </a:pPr>
            <a:endParaRPr lang="en-CA" dirty="0"/>
          </a:p>
          <a:p>
            <a:pPr marL="292608" lvl="1" indent="0" algn="r" rtl="1">
              <a:buNone/>
            </a:pPr>
            <a:r>
              <a:rPr lang="he-IL" sz="1800" u="sng" kern="1200" dirty="0">
                <a:solidFill>
                  <a:srgbClr val="0B0080"/>
                </a:solidFill>
                <a:effectLst/>
                <a:ea typeface="+mn-ea"/>
                <a:cs typeface="David" panose="020E0502060401010101" pitchFamily="34" charset="-79"/>
                <a:hlinkClick r:id="rId3"/>
              </a:rPr>
              <a:t>כב</a:t>
            </a:r>
            <a:r>
              <a:rPr lang="he-IL" sz="1800" kern="1200" dirty="0">
                <a:solidFill>
                  <a:srgbClr val="202122"/>
                </a:solidFill>
                <a:effectLst/>
                <a:ea typeface="+mn-ea"/>
                <a:cs typeface="David" panose="020E0502060401010101" pitchFamily="34" charset="-79"/>
              </a:rPr>
              <a:t> וַיֹּאמֶר ה’ אֱלֹקִים הֵן הָאָדָם הָיָה כְּאַחַד מִמֶּנּוּ לָדַעַת טוֹב וָרָע וְעַתָּה פֶּן יִשְׁלַח יָדוֹ וְלָקַח גַּם מֵעֵץ הַחַיִּים וְאָכַל וָחַי לְעֹלָם.</a:t>
            </a:r>
            <a:endParaRPr lang="en-CA" dirty="0"/>
          </a:p>
          <a:p>
            <a:pPr marL="292608" lvl="1" indent="0" algn="l">
              <a:buNone/>
            </a:pPr>
            <a:r>
              <a:rPr lang="en-CA" dirty="0">
                <a:solidFill>
                  <a:srgbClr val="202122"/>
                </a:solidFill>
                <a:cs typeface="David" panose="020E0502060401010101" pitchFamily="34" charset="-79"/>
              </a:rPr>
              <a:t>Hashem, the Lord said, the Man has become like one of us, to know good and evil…</a:t>
            </a:r>
          </a:p>
          <a:p>
            <a:pPr marL="342900" indent="-342900">
              <a:buFont typeface="+mj-lt"/>
              <a:buAutoNum type="arabicPeriod"/>
            </a:pPr>
            <a:r>
              <a:rPr lang="en-CA" dirty="0">
                <a:solidFill>
                  <a:srgbClr val="202122"/>
                </a:solidFill>
                <a:cs typeface="David" panose="020E0502060401010101" pitchFamily="34" charset="-79"/>
              </a:rPr>
              <a:t>If he was right, why is the Serpent Punished?</a:t>
            </a:r>
          </a:p>
          <a:p>
            <a:pPr marL="292608" lvl="1" indent="0" algn="l">
              <a:buNone/>
            </a:pPr>
            <a:endParaRPr lang="en-CA" dirty="0"/>
          </a:p>
          <a:p>
            <a:pPr marL="749808" lvl="1" indent="-457200" algn="r" rtl="1">
              <a:buFont typeface="+mj-lt"/>
              <a:buAutoNum type="arabicPeriod"/>
            </a:pPr>
            <a:endParaRPr lang="en-CA" dirty="0"/>
          </a:p>
          <a:p>
            <a:pPr marL="749808" lvl="1" indent="-457200" algn="r" rtl="1">
              <a:buFont typeface="+mj-lt"/>
              <a:buAutoNum type="arabicPeriod"/>
            </a:pPr>
            <a:endParaRPr lang="en-CA" dirty="0"/>
          </a:p>
          <a:p>
            <a:endParaRPr lang="en-CA" dirty="0"/>
          </a:p>
          <a:p>
            <a:endParaRPr lang="en-US" dirty="0"/>
          </a:p>
        </p:txBody>
      </p:sp>
    </p:spTree>
    <p:extLst>
      <p:ext uri="{BB962C8B-B14F-4D97-AF65-F5344CB8AC3E}">
        <p14:creationId xmlns:p14="http://schemas.microsoft.com/office/powerpoint/2010/main" val="3412648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D19D1-5AF2-4E62-A8DB-BEB4DD24F72A}"/>
              </a:ext>
            </a:extLst>
          </p:cNvPr>
          <p:cNvSpPr>
            <a:spLocks noGrp="1"/>
          </p:cNvSpPr>
          <p:nvPr>
            <p:ph type="title"/>
          </p:nvPr>
        </p:nvSpPr>
        <p:spPr/>
        <p:txBody>
          <a:bodyPr/>
          <a:lstStyle/>
          <a:p>
            <a:r>
              <a:rPr lang="en-CA" dirty="0"/>
              <a:t>Eve falters…and brings Adam along with her</a:t>
            </a:r>
            <a:endParaRPr lang="en-US" dirty="0"/>
          </a:p>
        </p:txBody>
      </p:sp>
      <p:sp>
        <p:nvSpPr>
          <p:cNvPr id="3" name="Content Placeholder 2">
            <a:extLst>
              <a:ext uri="{FF2B5EF4-FFF2-40B4-BE49-F238E27FC236}">
                <a16:creationId xmlns:a16="http://schemas.microsoft.com/office/drawing/2014/main" id="{9FF3DC60-0F08-42F1-8748-9955EA3AC2ED}"/>
              </a:ext>
            </a:extLst>
          </p:cNvPr>
          <p:cNvSpPr>
            <a:spLocks noGrp="1"/>
          </p:cNvSpPr>
          <p:nvPr>
            <p:ph idx="1"/>
          </p:nvPr>
        </p:nvSpPr>
        <p:spPr/>
        <p:txBody>
          <a:bodyPr>
            <a:normAutofit/>
          </a:bodyPr>
          <a:lstStyle/>
          <a:p>
            <a:pPr algn="r" rtl="1"/>
            <a:r>
              <a:rPr lang="he-IL" u="sng" kern="1200" dirty="0">
                <a:solidFill>
                  <a:srgbClr val="0B0080"/>
                </a:solidFill>
                <a:effectLst/>
                <a:ea typeface="+mn-ea"/>
                <a:cs typeface="+mj-cs"/>
                <a:hlinkClick r:id="rId2"/>
              </a:rPr>
              <a:t>ו</a:t>
            </a:r>
            <a:r>
              <a:rPr lang="he-IL" kern="1200" dirty="0">
                <a:solidFill>
                  <a:srgbClr val="202122"/>
                </a:solidFill>
                <a:effectLst/>
                <a:ea typeface="+mn-ea"/>
                <a:cs typeface="+mj-cs"/>
              </a:rPr>
              <a:t> וַתֵּרֶא הָאִשָּׁה כִּי טוֹב הָעֵץ לְמַאֲכָל וְכִי תַאֲוָה הוּא לָעֵינַיִם וְנֶחְמָד הָעֵץ לְהַשְׂכִּיל וַתִּקַּח מִפִּרְיוֹ וַתֹּאכַל וַתִּתֵּן גַּם לְאִישָׁהּ עִמָּהּ וַיֹּאכַל.</a:t>
            </a:r>
            <a:endParaRPr lang="en-CA" kern="1200" dirty="0">
              <a:solidFill>
                <a:srgbClr val="202122"/>
              </a:solidFill>
              <a:effectLst/>
              <a:ea typeface="+mn-ea"/>
              <a:cs typeface="+mj-cs"/>
            </a:endParaRPr>
          </a:p>
          <a:p>
            <a:pPr marL="0" indent="0" algn="l">
              <a:lnSpc>
                <a:spcPct val="150000"/>
              </a:lnSpc>
              <a:buNone/>
            </a:pPr>
            <a:r>
              <a:rPr lang="en-CA" dirty="0">
                <a:solidFill>
                  <a:srgbClr val="202122"/>
                </a:solidFill>
                <a:cs typeface="+mj-cs"/>
              </a:rPr>
              <a:t>She sees the tree is 1) good to eat 2) a temptation for the eyes 3) desirable to become enlightened- </a:t>
            </a:r>
          </a:p>
          <a:p>
            <a:pPr marL="342900" indent="-342900" algn="l">
              <a:lnSpc>
                <a:spcPct val="150000"/>
              </a:lnSpc>
              <a:buFont typeface="+mj-lt"/>
              <a:buAutoNum type="arabicPeriod"/>
            </a:pPr>
            <a:r>
              <a:rPr lang="en-CA" dirty="0">
                <a:solidFill>
                  <a:srgbClr val="202122"/>
                </a:solidFill>
                <a:cs typeface="+mj-cs"/>
              </a:rPr>
              <a:t>What is the significance of these three descriptions?</a:t>
            </a:r>
          </a:p>
          <a:p>
            <a:pPr marL="342900" indent="-342900" algn="l">
              <a:lnSpc>
                <a:spcPct val="150000"/>
              </a:lnSpc>
              <a:buFont typeface="+mj-lt"/>
              <a:buAutoNum type="arabicPeriod"/>
            </a:pPr>
            <a:r>
              <a:rPr lang="en-CA" dirty="0">
                <a:solidFill>
                  <a:srgbClr val="202122"/>
                </a:solidFill>
                <a:cs typeface="+mj-cs"/>
              </a:rPr>
              <a:t>She gives it to Adam- what is his role in this sin?</a:t>
            </a:r>
          </a:p>
          <a:p>
            <a:pPr marL="342900" indent="-342900" algn="l">
              <a:buFont typeface="+mj-lt"/>
              <a:buAutoNum type="arabicPeriod"/>
            </a:pPr>
            <a:endParaRPr lang="en-US" dirty="0">
              <a:cs typeface="+mj-cs"/>
            </a:endParaRPr>
          </a:p>
          <a:p>
            <a:pPr marL="342900" indent="-342900">
              <a:buFont typeface="+mj-lt"/>
              <a:buAutoNum type="arabicPeriod"/>
            </a:pPr>
            <a:endParaRPr lang="en-US" dirty="0">
              <a:cs typeface="+mj-cs"/>
            </a:endParaRPr>
          </a:p>
        </p:txBody>
      </p:sp>
    </p:spTree>
    <p:extLst>
      <p:ext uri="{BB962C8B-B14F-4D97-AF65-F5344CB8AC3E}">
        <p14:creationId xmlns:p14="http://schemas.microsoft.com/office/powerpoint/2010/main" val="106578230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otalTime>2</TotalTime>
  <Words>2908</Words>
  <Application>Microsoft Office PowerPoint</Application>
  <PresentationFormat>Widescreen</PresentationFormat>
  <Paragraphs>123</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Californian FB</vt:lpstr>
      <vt:lpstr>Cambria</vt:lpstr>
      <vt:lpstr>Cambria Math</vt:lpstr>
      <vt:lpstr>Times New Roman</vt:lpstr>
      <vt:lpstr>Wingdings</vt:lpstr>
      <vt:lpstr>Retrospect</vt:lpstr>
      <vt:lpstr>The Story of Sin: Adam, Eve, the Serpent and the Tree of Knowledge</vt:lpstr>
      <vt:lpstr>Structure of the Narrative</vt:lpstr>
      <vt:lpstr>Structure of the Narrative: The Instructions</vt:lpstr>
      <vt:lpstr>Structure of the Narrative: Adam needs a “helper”. </vt:lpstr>
      <vt:lpstr>Searching for the Evil Serpent</vt:lpstr>
      <vt:lpstr>Eve and The Serpent</vt:lpstr>
      <vt:lpstr>Questions: Searching For the Serpent</vt:lpstr>
      <vt:lpstr>Questions: Searching For the Serpent</vt:lpstr>
      <vt:lpstr>Eve falters…and brings Adam along with her</vt:lpstr>
      <vt:lpstr>Who is the Serpent?</vt:lpstr>
      <vt:lpstr>The Serpent as the Internal Evil Force</vt:lpstr>
      <vt:lpstr>The Serpent as the Internal Evil Force</vt:lpstr>
      <vt:lpstr>אף כי אמר אלקים...</vt:lpstr>
      <vt:lpstr>Tricks of the יצר הרע</vt:lpstr>
      <vt:lpstr>Tricks of the יצר הרע</vt:lpstr>
      <vt:lpstr>The Man-Like Snake</vt:lpstr>
      <vt:lpstr>Rabbi Hirsch z”l- Animal Wisdom</vt:lpstr>
      <vt:lpstr>Rabbi Hirsch z”l- Animal Wisdom</vt:lpstr>
      <vt:lpstr>Rabbi Hirsch z”l- Animal Wisdom</vt:lpstr>
      <vt:lpstr>Rabbi Hirsch z”l- Animal Wisdom</vt:lpstr>
      <vt:lpstr>What makes us Human?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of Sin: Adam, Eve, the Serpent and the Tree of Knowledge</dc:title>
  <dc:creator>Sammy Bergman</dc:creator>
  <cp:lastModifiedBy>Sammy Bergman</cp:lastModifiedBy>
  <cp:revision>1</cp:revision>
  <dcterms:created xsi:type="dcterms:W3CDTF">2020-12-23T21:10:06Z</dcterms:created>
  <dcterms:modified xsi:type="dcterms:W3CDTF">2020-12-23T21:12:54Z</dcterms:modified>
</cp:coreProperties>
</file>