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8" r:id="rId10"/>
    <p:sldId id="264" r:id="rId11"/>
    <p:sldId id="271" r:id="rId12"/>
    <p:sldId id="265" r:id="rId13"/>
    <p:sldId id="266" r:id="rId14"/>
    <p:sldId id="267" r:id="rId15"/>
    <p:sldId id="269"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13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02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36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7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38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8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38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20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94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52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69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31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7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53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51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03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08-Nov-17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412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08-Nov-17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45107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E8A6-EC86-43C0-9256-69B07035E898}"/>
              </a:ext>
            </a:extLst>
          </p:cNvPr>
          <p:cNvSpPr>
            <a:spLocks noGrp="1"/>
          </p:cNvSpPr>
          <p:nvPr>
            <p:ph type="ctrTitle"/>
          </p:nvPr>
        </p:nvSpPr>
        <p:spPr>
          <a:xfrm>
            <a:off x="2532529" y="1689847"/>
            <a:ext cx="7091083" cy="1564341"/>
          </a:xfrm>
        </p:spPr>
        <p:txBody>
          <a:bodyPr/>
          <a:lstStyle/>
          <a:p>
            <a:r>
              <a:rPr lang="en-US" sz="3600" dirty="0">
                <a:solidFill>
                  <a:schemeClr val="tx1"/>
                </a:solidFill>
                <a:latin typeface="Aharoni" panose="02010803020104030203" pitchFamily="2" charset="-79"/>
                <a:cs typeface="Aharoni" panose="02010803020104030203" pitchFamily="2" charset="-79"/>
              </a:rPr>
              <a:t>Loving Israel: Really and Virtually</a:t>
            </a:r>
            <a:br>
              <a:rPr lang="en-US" sz="3200" dirty="0">
                <a:solidFill>
                  <a:schemeClr val="tx1"/>
                </a:solidFill>
                <a:latin typeface="Aharoni" panose="02010803020104030203" pitchFamily="2" charset="-79"/>
                <a:cs typeface="Aharoni" panose="02010803020104030203" pitchFamily="2" charset="-79"/>
              </a:rPr>
            </a:br>
            <a:r>
              <a:rPr lang="he-IL" sz="2800" dirty="0">
                <a:solidFill>
                  <a:schemeClr val="tx1"/>
                </a:solidFill>
                <a:latin typeface="Aharoni" panose="02010803020104030203" pitchFamily="2" charset="-79"/>
                <a:cs typeface="Aharoni" panose="02010803020104030203" pitchFamily="2" charset="-79"/>
              </a:rPr>
              <a:t>שיעור </a:t>
            </a:r>
            <a:r>
              <a:rPr lang="he-IL" sz="2800" dirty="0" err="1">
                <a:solidFill>
                  <a:schemeClr val="tx1"/>
                </a:solidFill>
                <a:latin typeface="Aharoni" panose="02010803020104030203" pitchFamily="2" charset="-79"/>
                <a:cs typeface="Aharoni" panose="02010803020104030203" pitchFamily="2" charset="-79"/>
              </a:rPr>
              <a:t>לעי"נ</a:t>
            </a:r>
            <a:r>
              <a:rPr lang="he-IL" sz="2800" dirty="0">
                <a:solidFill>
                  <a:schemeClr val="tx1"/>
                </a:solidFill>
                <a:latin typeface="Aharoni" panose="02010803020104030203" pitchFamily="2" charset="-79"/>
                <a:cs typeface="Aharoni" panose="02010803020104030203" pitchFamily="2" charset="-79"/>
              </a:rPr>
              <a:t> רבקה </a:t>
            </a:r>
            <a:r>
              <a:rPr lang="he-IL" sz="2800" dirty="0" err="1">
                <a:solidFill>
                  <a:schemeClr val="tx1"/>
                </a:solidFill>
                <a:latin typeface="Aharoni" panose="02010803020104030203" pitchFamily="2" charset="-79"/>
                <a:cs typeface="Aharoni" panose="02010803020104030203" pitchFamily="2" charset="-79"/>
              </a:rPr>
              <a:t>מתתיה</a:t>
            </a:r>
            <a:r>
              <a:rPr lang="he-IL" sz="2800" dirty="0">
                <a:solidFill>
                  <a:schemeClr val="tx1"/>
                </a:solidFill>
                <a:latin typeface="Aharoni" panose="02010803020104030203" pitchFamily="2" charset="-79"/>
                <a:cs typeface="Aharoni" panose="02010803020104030203" pitchFamily="2" charset="-79"/>
              </a:rPr>
              <a:t> ע"ה</a:t>
            </a:r>
            <a:endParaRPr lang="en-US" sz="3200" dirty="0">
              <a:solidFill>
                <a:schemeClr val="tx1"/>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00D7F0D6-7A43-4A57-8CDB-27FACBE1C171}"/>
              </a:ext>
            </a:extLst>
          </p:cNvPr>
          <p:cNvSpPr>
            <a:spLocks noGrp="1"/>
          </p:cNvSpPr>
          <p:nvPr>
            <p:ph type="subTitle" idx="1"/>
          </p:nvPr>
        </p:nvSpPr>
        <p:spPr>
          <a:xfrm>
            <a:off x="2478740" y="4863353"/>
            <a:ext cx="4437531" cy="466165"/>
          </a:xfrm>
        </p:spPr>
        <p:txBody>
          <a:bodyPr>
            <a:normAutofit/>
          </a:bodyPr>
          <a:lstStyle/>
          <a:p>
            <a:pPr algn="l"/>
            <a:r>
              <a:rPr lang="en-US" sz="2000" b="1" dirty="0"/>
              <a:t>Rabbi Prof. Jeffrey Woolf</a:t>
            </a:r>
          </a:p>
        </p:txBody>
      </p:sp>
    </p:spTree>
    <p:extLst>
      <p:ext uri="{BB962C8B-B14F-4D97-AF65-F5344CB8AC3E}">
        <p14:creationId xmlns:p14="http://schemas.microsoft.com/office/powerpoint/2010/main" val="275995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E1D9-B1CA-43B1-8537-BD225F99AA87}"/>
              </a:ext>
            </a:extLst>
          </p:cNvPr>
          <p:cNvSpPr>
            <a:spLocks noGrp="1"/>
          </p:cNvSpPr>
          <p:nvPr>
            <p:ph type="title"/>
          </p:nvPr>
        </p:nvSpPr>
        <p:spPr/>
        <p:txBody>
          <a:bodyPr/>
          <a:lstStyle/>
          <a:p>
            <a:r>
              <a:rPr lang="en-US" dirty="0">
                <a:latin typeface="Algerian" panose="04020705040A02060702" pitchFamily="82" charset="0"/>
              </a:rPr>
              <a:t>A Portal to the </a:t>
            </a:r>
            <a:r>
              <a:rPr lang="en-US" dirty="0" err="1">
                <a:latin typeface="Algerian" panose="04020705040A02060702" pitchFamily="82" charset="0"/>
              </a:rPr>
              <a:t>Shekhinah</a:t>
            </a:r>
            <a:endParaRPr lang="en-US" dirty="0">
              <a:latin typeface="Algerian" panose="04020705040A02060702" pitchFamily="82" charset="0"/>
            </a:endParaRPr>
          </a:p>
        </p:txBody>
      </p:sp>
      <p:pic>
        <p:nvPicPr>
          <p:cNvPr id="6" name="Content Placeholder 5" descr="A room filled with furniture and a fireplace&#10;&#10;Description generated with high confidence">
            <a:extLst>
              <a:ext uri="{FF2B5EF4-FFF2-40B4-BE49-F238E27FC236}">
                <a16:creationId xmlns:a16="http://schemas.microsoft.com/office/drawing/2014/main" id="{F611D8EB-0756-47FE-8920-4A094CA2D218}"/>
              </a:ext>
            </a:extLst>
          </p:cNvPr>
          <p:cNvPicPr>
            <a:picLocks noGrp="1" noChangeAspect="1"/>
          </p:cNvPicPr>
          <p:nvPr>
            <p:ph idx="1"/>
          </p:nvPr>
        </p:nvPicPr>
        <p:blipFill>
          <a:blip r:embed="rId2"/>
          <a:stretch>
            <a:fillRect/>
          </a:stretch>
        </p:blipFill>
        <p:spPr>
          <a:xfrm>
            <a:off x="1255058" y="2623081"/>
            <a:ext cx="3348317" cy="3490201"/>
          </a:xfrm>
        </p:spPr>
      </p:pic>
      <p:sp>
        <p:nvSpPr>
          <p:cNvPr id="7" name="Rectangle 6">
            <a:extLst>
              <a:ext uri="{FF2B5EF4-FFF2-40B4-BE49-F238E27FC236}">
                <a16:creationId xmlns:a16="http://schemas.microsoft.com/office/drawing/2014/main" id="{50A24EAC-29E7-4635-BDEC-5EDB8BDDAD48}"/>
              </a:ext>
            </a:extLst>
          </p:cNvPr>
          <p:cNvSpPr/>
          <p:nvPr/>
        </p:nvSpPr>
        <p:spPr>
          <a:xfrm>
            <a:off x="5168152" y="2551837"/>
            <a:ext cx="5572119" cy="3046988"/>
          </a:xfrm>
          <a:prstGeom prst="rect">
            <a:avLst/>
          </a:prstGeom>
        </p:spPr>
        <p:txBody>
          <a:bodyPr wrap="square">
            <a:spAutoFit/>
          </a:bodyPr>
          <a:lstStyle/>
          <a:p>
            <a:pPr algn="r" rtl="1"/>
            <a:r>
              <a:rPr lang="he-IL" sz="2400" dirty="0"/>
              <a:t>ספר הרוקח הלכות ברכות הקדמה</a:t>
            </a:r>
          </a:p>
          <a:p>
            <a:pPr algn="r" rtl="1"/>
            <a:r>
              <a:rPr lang="he-IL" sz="2400" dirty="0"/>
              <a:t>ור' חזקיה מפרש שלפיכך אומר פסוק זה כשמחזירים ספר תורה למקומה לפי </a:t>
            </a:r>
            <a:r>
              <a:rPr lang="he-IL" sz="2400" dirty="0" err="1"/>
              <a:t>כשמשתחוים</a:t>
            </a:r>
            <a:r>
              <a:rPr lang="he-IL" sz="2400" dirty="0"/>
              <a:t> </a:t>
            </a:r>
            <a:r>
              <a:rPr lang="he-IL" sz="2400" dirty="0" err="1"/>
              <a:t>אומ</a:t>
            </a:r>
            <a:r>
              <a:rPr lang="he-IL" sz="2400" dirty="0"/>
              <a:t>' רוממו ה' </a:t>
            </a:r>
            <a:r>
              <a:rPr lang="he-IL" sz="2400" dirty="0" err="1"/>
              <a:t>אלקינו</a:t>
            </a:r>
            <a:r>
              <a:rPr lang="he-IL" sz="2400" dirty="0"/>
              <a:t> והשתחוו וגם בברכת התורה </a:t>
            </a:r>
            <a:r>
              <a:rPr lang="he-IL" sz="2400" dirty="0" err="1"/>
              <a:t>משתחוים</a:t>
            </a:r>
            <a:r>
              <a:rPr lang="he-IL" sz="2400" dirty="0"/>
              <a:t> לכבוד התורה כשמחזירי' אותה אומר יהללו להודיעך שלא בשביל </a:t>
            </a:r>
            <a:r>
              <a:rPr lang="he-IL" sz="2400" dirty="0" err="1"/>
              <a:t>אלהות</a:t>
            </a:r>
            <a:r>
              <a:rPr lang="he-IL" sz="2400" dirty="0"/>
              <a:t> שבתורה הוא משתחווה אלא להקב"ה הוא </a:t>
            </a:r>
            <a:r>
              <a:rPr lang="he-IL" sz="2400" dirty="0" err="1"/>
              <a:t>משתחוה</a:t>
            </a:r>
            <a:r>
              <a:rPr lang="he-IL" sz="2400" dirty="0"/>
              <a:t> ששכינתו שורה עליה ולא בשביל שגם הוא אלוה שהרי נשגב שמו לבדו. </a:t>
            </a:r>
            <a:endParaRPr lang="en-US" sz="2400" dirty="0"/>
          </a:p>
        </p:txBody>
      </p:sp>
    </p:spTree>
    <p:extLst>
      <p:ext uri="{BB962C8B-B14F-4D97-AF65-F5344CB8AC3E}">
        <p14:creationId xmlns:p14="http://schemas.microsoft.com/office/powerpoint/2010/main" val="355778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5" name="Rectangle 12">
            <a:extLst>
              <a:ext uri="{FF2B5EF4-FFF2-40B4-BE49-F238E27FC236}">
                <a16:creationId xmlns:a16="http://schemas.microsoft.com/office/drawing/2014/main"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4">
            <a:extLst>
              <a:ext uri="{FF2B5EF4-FFF2-40B4-BE49-F238E27FC236}">
                <a16:creationId xmlns:a16="http://schemas.microsoft.com/office/drawing/2014/main"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 name="Straight Connector 20">
            <a:extLst>
              <a:ext uri="{FF2B5EF4-FFF2-40B4-BE49-F238E27FC236}">
                <a16:creationId xmlns:a16="http://schemas.microsoft.com/office/drawing/2014/main"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le 22">
            <a:extLst>
              <a:ext uri="{FF2B5EF4-FFF2-40B4-BE49-F238E27FC236}">
                <a16:creationId xmlns:a16="http://schemas.microsoft.com/office/drawing/2014/main"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4">
            <a:extLst>
              <a:ext uri="{FF2B5EF4-FFF2-40B4-BE49-F238E27FC236}">
                <a16:creationId xmlns:a16="http://schemas.microsoft.com/office/drawing/2014/main" id="{BBE4B036-FE5A-4AC9-9860-264F40348FC5}"/>
              </a:ext>
            </a:extLst>
          </p:cNvPr>
          <p:cNvPicPr>
            <a:picLocks noChangeAspect="1"/>
          </p:cNvPicPr>
          <p:nvPr/>
        </p:nvPicPr>
        <p:blipFill rotWithShape="1">
          <a:blip r:embed="rId5"/>
          <a:srcRect l="13088" r="11564" b="3"/>
          <a:stretch/>
        </p:blipFill>
        <p:spPr>
          <a:xfrm>
            <a:off x="1450390" y="1371951"/>
            <a:ext cx="3876801" cy="3858780"/>
          </a:xfrm>
          <a:prstGeom prst="rect">
            <a:avLst/>
          </a:prstGeom>
        </p:spPr>
      </p:pic>
      <p:sp>
        <p:nvSpPr>
          <p:cNvPr id="2" name="Title 1">
            <a:extLst>
              <a:ext uri="{FF2B5EF4-FFF2-40B4-BE49-F238E27FC236}">
                <a16:creationId xmlns:a16="http://schemas.microsoft.com/office/drawing/2014/main" id="{251050FA-3474-438F-AE21-2D97A6D2F108}"/>
              </a:ext>
            </a:extLst>
          </p:cNvPr>
          <p:cNvSpPr>
            <a:spLocks noGrp="1"/>
          </p:cNvSpPr>
          <p:nvPr>
            <p:ph type="title"/>
          </p:nvPr>
        </p:nvSpPr>
        <p:spPr>
          <a:xfrm>
            <a:off x="6094412" y="982132"/>
            <a:ext cx="4802185" cy="1303867"/>
          </a:xfrm>
        </p:spPr>
        <p:txBody>
          <a:bodyPr>
            <a:normAutofit/>
          </a:bodyPr>
          <a:lstStyle/>
          <a:p>
            <a:pPr>
              <a:lnSpc>
                <a:spcPct val="90000"/>
              </a:lnSpc>
            </a:pPr>
            <a:r>
              <a:rPr lang="en-US">
                <a:latin typeface="Algerian" panose="04020705040A02060702" pitchFamily="82" charset="0"/>
              </a:rPr>
              <a:t>On the edge of Modernity</a:t>
            </a:r>
          </a:p>
        </p:txBody>
      </p:sp>
      <p:sp>
        <p:nvSpPr>
          <p:cNvPr id="6" name="TextBox 5">
            <a:extLst>
              <a:ext uri="{FF2B5EF4-FFF2-40B4-BE49-F238E27FC236}">
                <a16:creationId xmlns:a16="http://schemas.microsoft.com/office/drawing/2014/main" id="{AA696D7C-2236-4777-94FB-6CC7402022F8}"/>
              </a:ext>
            </a:extLst>
          </p:cNvPr>
          <p:cNvSpPr txBox="1"/>
          <p:nvPr/>
        </p:nvSpPr>
        <p:spPr>
          <a:xfrm>
            <a:off x="1092643" y="5670176"/>
            <a:ext cx="4465475" cy="646331"/>
          </a:xfrm>
          <a:prstGeom prst="rect">
            <a:avLst/>
          </a:prstGeom>
          <a:noFill/>
        </p:spPr>
        <p:txBody>
          <a:bodyPr wrap="square" rtlCol="0">
            <a:spAutoFit/>
          </a:bodyPr>
          <a:lstStyle/>
          <a:p>
            <a:pPr algn="ctr"/>
            <a:r>
              <a:rPr lang="en-US" dirty="0">
                <a:latin typeface="Abadi" panose="020B0604020104020204" pitchFamily="34" charset="0"/>
              </a:rPr>
              <a:t>3D computer model of the Beit </a:t>
            </a:r>
            <a:r>
              <a:rPr lang="en-US" dirty="0" err="1">
                <a:latin typeface="Abadi" panose="020B0604020104020204" pitchFamily="34" charset="0"/>
              </a:rPr>
              <a:t>Tefilah</a:t>
            </a:r>
            <a:r>
              <a:rPr lang="en-US" dirty="0">
                <a:latin typeface="Abadi" panose="020B0604020104020204" pitchFamily="34" charset="0"/>
              </a:rPr>
              <a:t> Benyamin Synagogue, Czernowitz Poland</a:t>
            </a:r>
          </a:p>
        </p:txBody>
      </p:sp>
      <p:pic>
        <p:nvPicPr>
          <p:cNvPr id="7" name="Picture 6">
            <a:extLst>
              <a:ext uri="{FF2B5EF4-FFF2-40B4-BE49-F238E27FC236}">
                <a16:creationId xmlns:a16="http://schemas.microsoft.com/office/drawing/2014/main" id="{68EF2ACC-2D33-4532-B643-527D6C5BA0A2}"/>
              </a:ext>
            </a:extLst>
          </p:cNvPr>
          <p:cNvPicPr>
            <a:picLocks noChangeAspect="1"/>
          </p:cNvPicPr>
          <p:nvPr/>
        </p:nvPicPr>
        <p:blipFill>
          <a:blip r:embed="rId6"/>
          <a:stretch>
            <a:fillRect/>
          </a:stretch>
        </p:blipFill>
        <p:spPr>
          <a:xfrm>
            <a:off x="5967399" y="2554942"/>
            <a:ext cx="5059189" cy="3424516"/>
          </a:xfrm>
          <a:prstGeom prst="rect">
            <a:avLst/>
          </a:prstGeom>
        </p:spPr>
      </p:pic>
    </p:spTree>
    <p:extLst>
      <p:ext uri="{BB962C8B-B14F-4D97-AF65-F5344CB8AC3E}">
        <p14:creationId xmlns:p14="http://schemas.microsoft.com/office/powerpoint/2010/main" val="256041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4E28-A959-46EE-AC75-D517E5EC461D}"/>
              </a:ext>
            </a:extLst>
          </p:cNvPr>
          <p:cNvSpPr>
            <a:spLocks noGrp="1"/>
          </p:cNvSpPr>
          <p:nvPr>
            <p:ph type="title"/>
          </p:nvPr>
        </p:nvSpPr>
        <p:spPr>
          <a:xfrm>
            <a:off x="1295402" y="982132"/>
            <a:ext cx="9601196" cy="1039409"/>
          </a:xfrm>
        </p:spPr>
        <p:txBody>
          <a:bodyPr/>
          <a:lstStyle/>
          <a:p>
            <a:r>
              <a:rPr lang="en-US" dirty="0" err="1">
                <a:latin typeface="Algerian" panose="04020705040A02060702" pitchFamily="82" charset="0"/>
              </a:rPr>
              <a:t>BetwEEn</a:t>
            </a:r>
            <a:r>
              <a:rPr lang="en-US" dirty="0">
                <a:latin typeface="Algerian" panose="04020705040A02060702" pitchFamily="82" charset="0"/>
              </a:rPr>
              <a:t> Here and There</a:t>
            </a:r>
          </a:p>
        </p:txBody>
      </p:sp>
      <p:sp>
        <p:nvSpPr>
          <p:cNvPr id="3" name="Content Placeholder 2">
            <a:extLst>
              <a:ext uri="{FF2B5EF4-FFF2-40B4-BE49-F238E27FC236}">
                <a16:creationId xmlns:a16="http://schemas.microsoft.com/office/drawing/2014/main" id="{599A0079-15B3-4BEA-AFAC-61A9B520956A}"/>
              </a:ext>
            </a:extLst>
          </p:cNvPr>
          <p:cNvSpPr>
            <a:spLocks noGrp="1"/>
          </p:cNvSpPr>
          <p:nvPr>
            <p:ph idx="1"/>
          </p:nvPr>
        </p:nvSpPr>
        <p:spPr/>
        <p:txBody>
          <a:bodyPr>
            <a:normAutofit fontScale="77500" lnSpcReduction="20000"/>
          </a:bodyPr>
          <a:lstStyle/>
          <a:p>
            <a:pPr algn="r" rtl="1"/>
            <a:r>
              <a:rPr lang="he-IL" dirty="0"/>
              <a:t>שו"ת </a:t>
            </a:r>
            <a:r>
              <a:rPr lang="he-IL" dirty="0" err="1"/>
              <a:t>הרא"ש</a:t>
            </a:r>
            <a:r>
              <a:rPr lang="he-IL" dirty="0"/>
              <a:t> כלל ח סימן </a:t>
            </a:r>
            <a:r>
              <a:rPr lang="he-IL" dirty="0" err="1"/>
              <a:t>יג</a:t>
            </a:r>
            <a:r>
              <a:rPr lang="en-US" dirty="0"/>
              <a:t>:</a:t>
            </a:r>
            <a:r>
              <a:rPr lang="he-IL" dirty="0"/>
              <a:t> ושמעת את אשר נשבענו שנינו ה"ה רבי חזקיה ואני הבא על החתום ונדרנו לאביר יעקב לעלות לארץ ישראל...</a:t>
            </a:r>
          </a:p>
          <a:p>
            <a:pPr algn="r" rtl="1"/>
            <a:r>
              <a:rPr lang="he-IL" dirty="0"/>
              <a:t>שו"ת </a:t>
            </a:r>
            <a:r>
              <a:rPr lang="he-IL" dirty="0" err="1"/>
              <a:t>מהר"ם</a:t>
            </a:r>
            <a:r>
              <a:rPr lang="he-IL" dirty="0"/>
              <a:t> </a:t>
            </a:r>
            <a:r>
              <a:rPr lang="he-IL" dirty="0" err="1"/>
              <a:t>מרוטנבורג</a:t>
            </a:r>
            <a:r>
              <a:rPr lang="he-IL" dirty="0"/>
              <a:t> דפוס ברלין סימן צג: וששאלת אם האב יכול לעכב ע"י בנו לעלות לארץ ישראל. כיון </a:t>
            </a:r>
            <a:r>
              <a:rPr lang="he-IL" dirty="0" err="1"/>
              <a:t>דקיימא</a:t>
            </a:r>
            <a:r>
              <a:rPr lang="he-IL" dirty="0"/>
              <a:t> לן [כתובות קי, ב] </a:t>
            </a:r>
            <a:r>
              <a:rPr lang="he-IL" dirty="0" err="1"/>
              <a:t>דמצוה</a:t>
            </a:r>
            <a:r>
              <a:rPr lang="he-IL" dirty="0"/>
              <a:t> לעלות, הא כתיב [ויקרא </a:t>
            </a:r>
            <a:r>
              <a:rPr lang="he-IL" dirty="0" err="1"/>
              <a:t>יט</a:t>
            </a:r>
            <a:r>
              <a:rPr lang="he-IL" dirty="0"/>
              <a:t>, ג] אני ד' </a:t>
            </a:r>
            <a:r>
              <a:rPr lang="he-IL" dirty="0" err="1"/>
              <a:t>דכל</a:t>
            </a:r>
            <a:r>
              <a:rPr lang="he-IL" dirty="0"/>
              <a:t> דבר מצוה לא ישמע לו </a:t>
            </a:r>
            <a:r>
              <a:rPr lang="he-IL" dirty="0" err="1"/>
              <a:t>דכבוד</a:t>
            </a:r>
            <a:r>
              <a:rPr lang="he-IL" dirty="0"/>
              <a:t> המקום קודם </a:t>
            </a:r>
          </a:p>
          <a:p>
            <a:pPr algn="r" rtl="1"/>
            <a:r>
              <a:rPr lang="he-IL" dirty="0"/>
              <a:t>שו"ת </a:t>
            </a:r>
            <a:r>
              <a:rPr lang="he-IL" dirty="0" err="1"/>
              <a:t>תשב"ץ</a:t>
            </a:r>
            <a:r>
              <a:rPr lang="he-IL" dirty="0"/>
              <a:t> חלק ג סימן קסט :הנודר לעלות לארץ ישראל אינו עובר בבל תאחר בשלשה רגלים...</a:t>
            </a:r>
          </a:p>
          <a:p>
            <a:pPr algn="r" rtl="1"/>
            <a:r>
              <a:rPr lang="he-IL" dirty="0"/>
              <a:t>שו"ת </a:t>
            </a:r>
            <a:r>
              <a:rPr lang="he-IL" dirty="0" err="1"/>
              <a:t>הרשב"ש</a:t>
            </a:r>
            <a:r>
              <a:rPr lang="he-IL" dirty="0"/>
              <a:t> סימן ב: שאלת. מי שנדר לעלות לארץ ישראל ונתחרט אם יכול </a:t>
            </a:r>
            <a:r>
              <a:rPr lang="he-IL" dirty="0" err="1"/>
              <a:t>לישאל</a:t>
            </a:r>
            <a:r>
              <a:rPr lang="he-IL" dirty="0"/>
              <a:t> על נדרו. תשובה. </a:t>
            </a:r>
            <a:r>
              <a:rPr lang="he-IL" dirty="0" err="1"/>
              <a:t>העליה</a:t>
            </a:r>
            <a:r>
              <a:rPr lang="he-IL" dirty="0"/>
              <a:t> לארץ ישראל מצוה היא... ואחר הקדמות אלו אומר לך שלא ימלט שיהיה הנודר הזה בשבועה או בנדר...</a:t>
            </a:r>
          </a:p>
          <a:p>
            <a:pPr algn="r" rtl="1"/>
            <a:r>
              <a:rPr lang="he-IL" dirty="0"/>
              <a:t>פסקי </a:t>
            </a:r>
            <a:r>
              <a:rPr lang="he-IL" dirty="0" err="1"/>
              <a:t>מהרי"ק</a:t>
            </a:r>
            <a:r>
              <a:rPr lang="he-IL" dirty="0"/>
              <a:t> סימן </a:t>
            </a:r>
            <a:r>
              <a:rPr lang="he-IL" dirty="0" err="1"/>
              <a:t>ריא</a:t>
            </a:r>
            <a:r>
              <a:rPr lang="he-IL" dirty="0"/>
              <a:t>: על דבר ההוא גברא </a:t>
            </a:r>
            <a:r>
              <a:rPr lang="he-IL" dirty="0" err="1"/>
              <a:t>דנדר</a:t>
            </a:r>
            <a:r>
              <a:rPr lang="he-IL" dirty="0"/>
              <a:t> </a:t>
            </a:r>
            <a:r>
              <a:rPr lang="he-IL" dirty="0" err="1"/>
              <a:t>למיסק</a:t>
            </a:r>
            <a:r>
              <a:rPr lang="he-IL" dirty="0"/>
              <a:t> </a:t>
            </a:r>
            <a:r>
              <a:rPr lang="he-IL" dirty="0" err="1"/>
              <a:t>לארעא</a:t>
            </a:r>
            <a:r>
              <a:rPr lang="he-IL" dirty="0"/>
              <a:t> </a:t>
            </a:r>
            <a:r>
              <a:rPr lang="he-IL" dirty="0" err="1"/>
              <a:t>דישראל</a:t>
            </a:r>
            <a:r>
              <a:rPr lang="he-IL" dirty="0"/>
              <a:t> ונדר נדר זה בעת צרה שהיה מהלך בים והים הולך וסוער </a:t>
            </a:r>
            <a:r>
              <a:rPr lang="he-IL" dirty="0" err="1"/>
              <a:t>והאניה</a:t>
            </a:r>
            <a:r>
              <a:rPr lang="he-IL" dirty="0"/>
              <a:t> חשבה </a:t>
            </a:r>
            <a:r>
              <a:rPr lang="he-IL" dirty="0" err="1"/>
              <a:t>להשבר</a:t>
            </a:r>
            <a:r>
              <a:rPr lang="he-IL" dirty="0"/>
              <a:t> ואז נדר </a:t>
            </a:r>
            <a:r>
              <a:rPr lang="he-IL" dirty="0" err="1"/>
              <a:t>ליי</a:t>
            </a:r>
            <a:r>
              <a:rPr lang="he-IL" dirty="0"/>
              <a:t>' לעלות לארץ ישראל ונח הים מזעפו. - אין להקל ואין </a:t>
            </a:r>
            <a:r>
              <a:rPr lang="he-IL" dirty="0" err="1"/>
              <a:t>נזקקין</a:t>
            </a:r>
            <a:r>
              <a:rPr lang="he-IL" dirty="0"/>
              <a:t> להתיר נדר זה שנדר בעת צרה, ואף בדיעבד נראה שלא הותר לדעת פוסקי' גדולים. </a:t>
            </a:r>
            <a:endParaRPr lang="en-US" dirty="0"/>
          </a:p>
        </p:txBody>
      </p:sp>
    </p:spTree>
    <p:extLst>
      <p:ext uri="{BB962C8B-B14F-4D97-AF65-F5344CB8AC3E}">
        <p14:creationId xmlns:p14="http://schemas.microsoft.com/office/powerpoint/2010/main" val="403698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709A-6F04-4A66-ABA0-D1E4C6AAA9AE}"/>
              </a:ext>
            </a:extLst>
          </p:cNvPr>
          <p:cNvSpPr>
            <a:spLocks noGrp="1"/>
          </p:cNvSpPr>
          <p:nvPr>
            <p:ph type="title"/>
          </p:nvPr>
        </p:nvSpPr>
        <p:spPr/>
        <p:txBody>
          <a:bodyPr/>
          <a:lstStyle/>
          <a:p>
            <a:r>
              <a:rPr lang="en-US" dirty="0">
                <a:latin typeface="Algerian" panose="04020705040A02060702" pitchFamily="82" charset="0"/>
              </a:rPr>
              <a:t>Tasting the Land</a:t>
            </a:r>
          </a:p>
        </p:txBody>
      </p:sp>
      <p:pic>
        <p:nvPicPr>
          <p:cNvPr id="4" name="Content Placeholder 3">
            <a:extLst>
              <a:ext uri="{FF2B5EF4-FFF2-40B4-BE49-F238E27FC236}">
                <a16:creationId xmlns:a16="http://schemas.microsoft.com/office/drawing/2014/main" id="{0416BD39-2A21-4F15-AD32-E5433385215A}"/>
              </a:ext>
            </a:extLst>
          </p:cNvPr>
          <p:cNvPicPr>
            <a:picLocks noGrp="1" noChangeAspect="1"/>
          </p:cNvPicPr>
          <p:nvPr>
            <p:ph idx="1"/>
          </p:nvPr>
        </p:nvPicPr>
        <p:blipFill>
          <a:blip r:embed="rId2"/>
          <a:stretch>
            <a:fillRect/>
          </a:stretch>
        </p:blipFill>
        <p:spPr>
          <a:xfrm>
            <a:off x="1064019" y="2633663"/>
            <a:ext cx="4945113" cy="3484333"/>
          </a:xfrm>
          <a:prstGeom prst="rect">
            <a:avLst/>
          </a:prstGeom>
        </p:spPr>
      </p:pic>
      <p:pic>
        <p:nvPicPr>
          <p:cNvPr id="5" name="Picture 4">
            <a:extLst>
              <a:ext uri="{FF2B5EF4-FFF2-40B4-BE49-F238E27FC236}">
                <a16:creationId xmlns:a16="http://schemas.microsoft.com/office/drawing/2014/main" id="{CEEA6178-A0F0-4FD6-BA6A-28F1F3908665}"/>
              </a:ext>
            </a:extLst>
          </p:cNvPr>
          <p:cNvPicPr>
            <a:picLocks noChangeAspect="1"/>
          </p:cNvPicPr>
          <p:nvPr/>
        </p:nvPicPr>
        <p:blipFill>
          <a:blip r:embed="rId3"/>
          <a:stretch>
            <a:fillRect/>
          </a:stretch>
        </p:blipFill>
        <p:spPr>
          <a:xfrm>
            <a:off x="6363093" y="2837469"/>
            <a:ext cx="4533505" cy="2592370"/>
          </a:xfrm>
          <a:prstGeom prst="rect">
            <a:avLst/>
          </a:prstGeom>
        </p:spPr>
      </p:pic>
      <p:sp>
        <p:nvSpPr>
          <p:cNvPr id="6" name="TextBox 5">
            <a:extLst>
              <a:ext uri="{FF2B5EF4-FFF2-40B4-BE49-F238E27FC236}">
                <a16:creationId xmlns:a16="http://schemas.microsoft.com/office/drawing/2014/main" id="{BAF6D444-CA4F-4BF2-B7C8-0903AF2C1FB2}"/>
              </a:ext>
            </a:extLst>
          </p:cNvPr>
          <p:cNvSpPr txBox="1"/>
          <p:nvPr/>
        </p:nvSpPr>
        <p:spPr>
          <a:xfrm>
            <a:off x="6466788" y="5707930"/>
            <a:ext cx="4614542" cy="369332"/>
          </a:xfrm>
          <a:prstGeom prst="rect">
            <a:avLst/>
          </a:prstGeom>
          <a:noFill/>
        </p:spPr>
        <p:txBody>
          <a:bodyPr wrap="square" rtlCol="0">
            <a:spAutoFit/>
          </a:bodyPr>
          <a:lstStyle/>
          <a:p>
            <a:pPr algn="ctr"/>
            <a:r>
              <a:rPr lang="he-IL" dirty="0"/>
              <a:t>ש"י עגנון, 'עפר ארץ ישראל,' אלו ואלו, עמ' 224</a:t>
            </a:r>
            <a:endParaRPr lang="en-US" dirty="0"/>
          </a:p>
        </p:txBody>
      </p:sp>
    </p:spTree>
    <p:extLst>
      <p:ext uri="{BB962C8B-B14F-4D97-AF65-F5344CB8AC3E}">
        <p14:creationId xmlns:p14="http://schemas.microsoft.com/office/powerpoint/2010/main" val="423817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C32C-9160-4D94-93B7-EED660B7660C}"/>
              </a:ext>
            </a:extLst>
          </p:cNvPr>
          <p:cNvSpPr>
            <a:spLocks noGrp="1"/>
          </p:cNvSpPr>
          <p:nvPr>
            <p:ph type="title"/>
          </p:nvPr>
        </p:nvSpPr>
        <p:spPr/>
        <p:txBody>
          <a:bodyPr/>
          <a:lstStyle/>
          <a:p>
            <a:r>
              <a:rPr lang="en-US" dirty="0">
                <a:latin typeface="Algerian" panose="04020705040A02060702" pitchFamily="82" charset="0"/>
              </a:rPr>
              <a:t>Cognitive Dissonance</a:t>
            </a:r>
          </a:p>
        </p:txBody>
      </p:sp>
      <p:pic>
        <p:nvPicPr>
          <p:cNvPr id="5" name="Content Placeholder 4" descr="A house covered in snow&#10;&#10;Description generated with very high confidence">
            <a:extLst>
              <a:ext uri="{FF2B5EF4-FFF2-40B4-BE49-F238E27FC236}">
                <a16:creationId xmlns:a16="http://schemas.microsoft.com/office/drawing/2014/main" id="{AC80BDFC-3423-41E0-8F30-A95925D7ED4B}"/>
              </a:ext>
            </a:extLst>
          </p:cNvPr>
          <p:cNvPicPr>
            <a:picLocks noGrp="1" noChangeAspect="1"/>
          </p:cNvPicPr>
          <p:nvPr>
            <p:ph idx="1"/>
          </p:nvPr>
        </p:nvPicPr>
        <p:blipFill>
          <a:blip r:embed="rId2"/>
          <a:stretch>
            <a:fillRect/>
          </a:stretch>
        </p:blipFill>
        <p:spPr>
          <a:xfrm>
            <a:off x="1488307" y="2600392"/>
            <a:ext cx="4024987" cy="3317875"/>
          </a:xfrm>
        </p:spPr>
      </p:pic>
      <p:pic>
        <p:nvPicPr>
          <p:cNvPr id="10" name="Picture 9" descr="A picture containing sitting&#10;&#10;Description generated with high confidence">
            <a:extLst>
              <a:ext uri="{FF2B5EF4-FFF2-40B4-BE49-F238E27FC236}">
                <a16:creationId xmlns:a16="http://schemas.microsoft.com/office/drawing/2014/main" id="{BF076BD6-0813-4523-B322-E4CA2BA4739E}"/>
              </a:ext>
            </a:extLst>
          </p:cNvPr>
          <p:cNvPicPr>
            <a:picLocks noChangeAspect="1"/>
          </p:cNvPicPr>
          <p:nvPr/>
        </p:nvPicPr>
        <p:blipFill>
          <a:blip r:embed="rId3"/>
          <a:stretch>
            <a:fillRect/>
          </a:stretch>
        </p:blipFill>
        <p:spPr>
          <a:xfrm>
            <a:off x="6202838" y="2696067"/>
            <a:ext cx="4693760" cy="3222200"/>
          </a:xfrm>
          <a:prstGeom prst="rect">
            <a:avLst/>
          </a:prstGeom>
        </p:spPr>
      </p:pic>
    </p:spTree>
    <p:extLst>
      <p:ext uri="{BB962C8B-B14F-4D97-AF65-F5344CB8AC3E}">
        <p14:creationId xmlns:p14="http://schemas.microsoft.com/office/powerpoint/2010/main" val="33424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9F88-B218-4E90-B8FA-43A57A8FB9A3}"/>
              </a:ext>
            </a:extLst>
          </p:cNvPr>
          <p:cNvSpPr>
            <a:spLocks noGrp="1"/>
          </p:cNvSpPr>
          <p:nvPr>
            <p:ph type="title"/>
          </p:nvPr>
        </p:nvSpPr>
        <p:spPr/>
        <p:txBody>
          <a:bodyPr/>
          <a:lstStyle/>
          <a:p>
            <a:r>
              <a:rPr lang="en-US" dirty="0">
                <a:latin typeface="Algerian" panose="04020705040A02060702" pitchFamily="82" charset="0"/>
              </a:rPr>
              <a:t>Recasting the Brand</a:t>
            </a:r>
          </a:p>
        </p:txBody>
      </p:sp>
      <p:pic>
        <p:nvPicPr>
          <p:cNvPr id="6" name="Content Placeholder 5" descr="A person holding a gun&#10;&#10;Description generated with high confidence">
            <a:extLst>
              <a:ext uri="{FF2B5EF4-FFF2-40B4-BE49-F238E27FC236}">
                <a16:creationId xmlns:a16="http://schemas.microsoft.com/office/drawing/2014/main" id="{7EC96221-95A8-427B-A59B-8C6F820CE712}"/>
              </a:ext>
            </a:extLst>
          </p:cNvPr>
          <p:cNvPicPr>
            <a:picLocks noGrp="1" noChangeAspect="1"/>
          </p:cNvPicPr>
          <p:nvPr>
            <p:ph idx="1"/>
          </p:nvPr>
        </p:nvPicPr>
        <p:blipFill>
          <a:blip r:embed="rId2"/>
          <a:stretch>
            <a:fillRect/>
          </a:stretch>
        </p:blipFill>
        <p:spPr>
          <a:xfrm>
            <a:off x="1360959" y="2721601"/>
            <a:ext cx="2967990" cy="3317875"/>
          </a:xfrm>
        </p:spPr>
      </p:pic>
      <p:pic>
        <p:nvPicPr>
          <p:cNvPr id="7" name="Picture 6">
            <a:extLst>
              <a:ext uri="{FF2B5EF4-FFF2-40B4-BE49-F238E27FC236}">
                <a16:creationId xmlns:a16="http://schemas.microsoft.com/office/drawing/2014/main" id="{316FBC97-35B9-4685-A3B7-3039D7A3B263}"/>
              </a:ext>
            </a:extLst>
          </p:cNvPr>
          <p:cNvPicPr>
            <a:picLocks noChangeAspect="1"/>
          </p:cNvPicPr>
          <p:nvPr/>
        </p:nvPicPr>
        <p:blipFill>
          <a:blip r:embed="rId3"/>
          <a:stretch>
            <a:fillRect/>
          </a:stretch>
        </p:blipFill>
        <p:spPr>
          <a:xfrm>
            <a:off x="4755822" y="2760997"/>
            <a:ext cx="6493497" cy="2721746"/>
          </a:xfrm>
          <a:prstGeom prst="rect">
            <a:avLst/>
          </a:prstGeom>
        </p:spPr>
      </p:pic>
    </p:spTree>
    <p:extLst>
      <p:ext uri="{BB962C8B-B14F-4D97-AF65-F5344CB8AC3E}">
        <p14:creationId xmlns:p14="http://schemas.microsoft.com/office/powerpoint/2010/main" val="156045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BF24-EE4E-4F44-955F-9E41C9CF7009}"/>
              </a:ext>
            </a:extLst>
          </p:cNvPr>
          <p:cNvSpPr>
            <a:spLocks noGrp="1"/>
          </p:cNvSpPr>
          <p:nvPr>
            <p:ph type="title"/>
          </p:nvPr>
        </p:nvSpPr>
        <p:spPr/>
        <p:txBody>
          <a:bodyPr/>
          <a:lstStyle/>
          <a:p>
            <a:r>
              <a:rPr lang="en-US" dirty="0">
                <a:latin typeface="Algerian" panose="04020705040A02060702" pitchFamily="82" charset="0"/>
              </a:rPr>
              <a:t>Substitution in Kind</a:t>
            </a:r>
          </a:p>
        </p:txBody>
      </p:sp>
      <p:sp>
        <p:nvSpPr>
          <p:cNvPr id="3" name="Content Placeholder 2">
            <a:extLst>
              <a:ext uri="{FF2B5EF4-FFF2-40B4-BE49-F238E27FC236}">
                <a16:creationId xmlns:a16="http://schemas.microsoft.com/office/drawing/2014/main" id="{AF887580-9C65-4378-BB01-006DA043704C}"/>
              </a:ext>
            </a:extLst>
          </p:cNvPr>
          <p:cNvSpPr>
            <a:spLocks noGrp="1"/>
          </p:cNvSpPr>
          <p:nvPr>
            <p:ph idx="1"/>
          </p:nvPr>
        </p:nvSpPr>
        <p:spPr>
          <a:xfrm>
            <a:off x="1295401" y="2556932"/>
            <a:ext cx="3978896" cy="1553155"/>
          </a:xfrm>
        </p:spPr>
        <p:txBody>
          <a:bodyPr/>
          <a:lstStyle/>
          <a:p>
            <a:r>
              <a:rPr lang="en-US" dirty="0"/>
              <a:t>America is our Palestine.’</a:t>
            </a:r>
          </a:p>
          <a:p>
            <a:r>
              <a:rPr lang="en-US" dirty="0"/>
              <a:t>Washington is Our Zion</a:t>
            </a:r>
          </a:p>
          <a:p>
            <a:r>
              <a:rPr lang="en-US" dirty="0"/>
              <a:t>Cincinnati is our Jerusalem</a:t>
            </a:r>
          </a:p>
        </p:txBody>
      </p:sp>
      <p:pic>
        <p:nvPicPr>
          <p:cNvPr id="2050" name="Picture 2" descr="Image result for US MAP">
            <a:extLst>
              <a:ext uri="{FF2B5EF4-FFF2-40B4-BE49-F238E27FC236}">
                <a16:creationId xmlns:a16="http://schemas.microsoft.com/office/drawing/2014/main" id="{50967171-2CBE-4767-A4A3-805B08B2A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556" y="3054285"/>
            <a:ext cx="4878371" cy="2615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arge white building&#10;&#10;Description generated with very high confidence">
            <a:extLst>
              <a:ext uri="{FF2B5EF4-FFF2-40B4-BE49-F238E27FC236}">
                <a16:creationId xmlns:a16="http://schemas.microsoft.com/office/drawing/2014/main" id="{6A0756F0-CE4C-484F-9120-4132E46477A3}"/>
              </a:ext>
            </a:extLst>
          </p:cNvPr>
          <p:cNvPicPr>
            <a:picLocks noChangeAspect="1"/>
          </p:cNvPicPr>
          <p:nvPr/>
        </p:nvPicPr>
        <p:blipFill>
          <a:blip r:embed="rId3"/>
          <a:stretch>
            <a:fillRect/>
          </a:stretch>
        </p:blipFill>
        <p:spPr>
          <a:xfrm>
            <a:off x="1216058" y="4110087"/>
            <a:ext cx="3638745" cy="2006898"/>
          </a:xfrm>
          <a:prstGeom prst="rect">
            <a:avLst/>
          </a:prstGeom>
        </p:spPr>
      </p:pic>
    </p:spTree>
    <p:extLst>
      <p:ext uri="{BB962C8B-B14F-4D97-AF65-F5344CB8AC3E}">
        <p14:creationId xmlns:p14="http://schemas.microsoft.com/office/powerpoint/2010/main" val="16902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EBF5-E9D8-4BAD-9735-255CCEA4B12F}"/>
              </a:ext>
            </a:extLst>
          </p:cNvPr>
          <p:cNvSpPr>
            <a:spLocks noGrp="1"/>
          </p:cNvSpPr>
          <p:nvPr>
            <p:ph type="title"/>
          </p:nvPr>
        </p:nvSpPr>
        <p:spPr/>
        <p:txBody>
          <a:bodyPr/>
          <a:lstStyle/>
          <a:p>
            <a:r>
              <a:rPr lang="en-US" dirty="0">
                <a:latin typeface="Algerian" panose="04020705040A02060702" pitchFamily="82" charset="0"/>
              </a:rPr>
              <a:t>Inner Yearnings</a:t>
            </a:r>
          </a:p>
        </p:txBody>
      </p:sp>
      <p:sp>
        <p:nvSpPr>
          <p:cNvPr id="3" name="Content Placeholder 2">
            <a:extLst>
              <a:ext uri="{FF2B5EF4-FFF2-40B4-BE49-F238E27FC236}">
                <a16:creationId xmlns:a16="http://schemas.microsoft.com/office/drawing/2014/main" id="{73D2EFC8-C261-4816-A57E-C7C7240E68DE}"/>
              </a:ext>
            </a:extLst>
          </p:cNvPr>
          <p:cNvSpPr>
            <a:spLocks noGrp="1"/>
          </p:cNvSpPr>
          <p:nvPr>
            <p:ph idx="1"/>
          </p:nvPr>
        </p:nvSpPr>
        <p:spPr>
          <a:xfrm>
            <a:off x="5737411" y="2556932"/>
            <a:ext cx="5159185" cy="3318936"/>
          </a:xfrm>
        </p:spPr>
        <p:txBody>
          <a:bodyPr/>
          <a:lstStyle/>
          <a:p>
            <a:pPr algn="r" rtl="1"/>
            <a:r>
              <a:rPr lang="he-IL" dirty="0"/>
              <a:t>בראשית, </a:t>
            </a:r>
            <a:r>
              <a:rPr lang="he-IL" dirty="0" err="1"/>
              <a:t>יב</a:t>
            </a:r>
            <a:r>
              <a:rPr lang="he-IL" dirty="0"/>
              <a:t>, ט: ו</a:t>
            </a:r>
          </a:p>
          <a:p>
            <a:pPr marL="0" indent="0" algn="r" rtl="1">
              <a:buNone/>
            </a:pPr>
            <a:r>
              <a:rPr lang="he-IL" dirty="0"/>
              <a:t>ַ</a:t>
            </a:r>
            <a:r>
              <a:rPr lang="he-IL" dirty="0" err="1"/>
              <a:t>יִּסַּ֣ע</a:t>
            </a:r>
            <a:r>
              <a:rPr lang="he-IL" dirty="0"/>
              <a:t> אַבְרָ֔ם הָל֥וֹךְ </a:t>
            </a:r>
            <a:r>
              <a:rPr lang="he-IL" dirty="0" err="1"/>
              <a:t>וְנָס֖וֹע</a:t>
            </a:r>
            <a:r>
              <a:rPr lang="he-IL" dirty="0"/>
              <a:t>ַ הַנֶּֽגְבָּה: </a:t>
            </a:r>
          </a:p>
          <a:p>
            <a:pPr algn="r" rtl="1"/>
            <a:r>
              <a:rPr lang="he-IL" dirty="0"/>
              <a:t>רש"י:</a:t>
            </a:r>
          </a:p>
          <a:p>
            <a:pPr marL="0" indent="0" algn="r" rtl="1">
              <a:buNone/>
            </a:pPr>
            <a:r>
              <a:rPr lang="he-IL" dirty="0"/>
              <a:t>וכל </a:t>
            </a:r>
            <a:r>
              <a:rPr lang="he-IL" dirty="0" err="1"/>
              <a:t>מסעיו</a:t>
            </a:r>
            <a:r>
              <a:rPr lang="he-IL" dirty="0"/>
              <a:t> </a:t>
            </a:r>
            <a:r>
              <a:rPr lang="he-IL" dirty="0" err="1"/>
              <a:t>הנגבהצ</a:t>
            </a:r>
            <a:r>
              <a:rPr lang="he-IL" dirty="0"/>
              <a:t> ללכת לדרומה של ארץ ישראל והוא לצד ירושלים שהיא בחלקו של יהודה, שנטלו בדרומה של ארץ ישראל הר המוריה שהיא נחלתו: </a:t>
            </a:r>
            <a:endParaRPr lang="en-US" dirty="0"/>
          </a:p>
        </p:txBody>
      </p:sp>
      <p:pic>
        <p:nvPicPr>
          <p:cNvPr id="5" name="Picture 4">
            <a:extLst>
              <a:ext uri="{FF2B5EF4-FFF2-40B4-BE49-F238E27FC236}">
                <a16:creationId xmlns:a16="http://schemas.microsoft.com/office/drawing/2014/main" id="{0DFDB2B5-8481-45BA-8140-185789C4D73D}"/>
              </a:ext>
            </a:extLst>
          </p:cNvPr>
          <p:cNvPicPr>
            <a:picLocks noChangeAspect="1"/>
          </p:cNvPicPr>
          <p:nvPr/>
        </p:nvPicPr>
        <p:blipFill>
          <a:blip r:embed="rId2"/>
          <a:stretch>
            <a:fillRect/>
          </a:stretch>
        </p:blipFill>
        <p:spPr>
          <a:xfrm>
            <a:off x="1131217" y="2556932"/>
            <a:ext cx="4336329" cy="3231649"/>
          </a:xfrm>
          <a:prstGeom prst="rect">
            <a:avLst/>
          </a:prstGeom>
        </p:spPr>
      </p:pic>
      <p:sp>
        <p:nvSpPr>
          <p:cNvPr id="6" name="TextBox 5">
            <a:extLst>
              <a:ext uri="{FF2B5EF4-FFF2-40B4-BE49-F238E27FC236}">
                <a16:creationId xmlns:a16="http://schemas.microsoft.com/office/drawing/2014/main" id="{EBBAB744-1701-45BA-A215-93BD7FD180E8}"/>
              </a:ext>
            </a:extLst>
          </p:cNvPr>
          <p:cNvSpPr txBox="1"/>
          <p:nvPr/>
        </p:nvSpPr>
        <p:spPr>
          <a:xfrm>
            <a:off x="1080246" y="5788581"/>
            <a:ext cx="4387299" cy="307777"/>
          </a:xfrm>
          <a:prstGeom prst="rect">
            <a:avLst/>
          </a:prstGeom>
          <a:noFill/>
        </p:spPr>
        <p:txBody>
          <a:bodyPr wrap="square" rtlCol="0">
            <a:spAutoFit/>
          </a:bodyPr>
          <a:lstStyle/>
          <a:p>
            <a:pPr algn="ctr"/>
            <a:r>
              <a:rPr lang="en-US" sz="1400" dirty="0">
                <a:latin typeface="Abadi" panose="020B0604020104020204" pitchFamily="34" charset="0"/>
              </a:rPr>
              <a:t>The World as a Cloverleaf, Heinrich Bunting  1581</a:t>
            </a:r>
          </a:p>
        </p:txBody>
      </p:sp>
    </p:spTree>
    <p:extLst>
      <p:ext uri="{BB962C8B-B14F-4D97-AF65-F5344CB8AC3E}">
        <p14:creationId xmlns:p14="http://schemas.microsoft.com/office/powerpoint/2010/main" val="245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4752-D923-4B23-86F5-EE59E8500FFC}"/>
              </a:ext>
            </a:extLst>
          </p:cNvPr>
          <p:cNvSpPr>
            <a:spLocks noGrp="1"/>
          </p:cNvSpPr>
          <p:nvPr>
            <p:ph type="title"/>
          </p:nvPr>
        </p:nvSpPr>
        <p:spPr/>
        <p:txBody>
          <a:bodyPr/>
          <a:lstStyle/>
          <a:p>
            <a:r>
              <a:rPr lang="en-US" dirty="0">
                <a:latin typeface="Algerian" panose="04020705040A02060702" pitchFamily="82" charset="0"/>
              </a:rPr>
              <a:t>An Example for Us All</a:t>
            </a:r>
          </a:p>
        </p:txBody>
      </p:sp>
      <p:pic>
        <p:nvPicPr>
          <p:cNvPr id="5" name="Content Placeholder 4" descr="A person wearing a hat and smiling at the camera&#10;&#10;Description generated with very high confidence">
            <a:extLst>
              <a:ext uri="{FF2B5EF4-FFF2-40B4-BE49-F238E27FC236}">
                <a16:creationId xmlns:a16="http://schemas.microsoft.com/office/drawing/2014/main" id="{53BB4FC5-D3EC-4F1B-8DD5-011F849B58BC}"/>
              </a:ext>
            </a:extLst>
          </p:cNvPr>
          <p:cNvPicPr>
            <a:picLocks noGrp="1" noChangeAspect="1"/>
          </p:cNvPicPr>
          <p:nvPr>
            <p:ph idx="1"/>
          </p:nvPr>
        </p:nvPicPr>
        <p:blipFill>
          <a:blip r:embed="rId2"/>
          <a:stretch>
            <a:fillRect/>
          </a:stretch>
        </p:blipFill>
        <p:spPr>
          <a:xfrm>
            <a:off x="1234124" y="2510761"/>
            <a:ext cx="3721417" cy="3365107"/>
          </a:xfrm>
        </p:spPr>
      </p:pic>
      <p:sp>
        <p:nvSpPr>
          <p:cNvPr id="6" name="TextBox 5">
            <a:extLst>
              <a:ext uri="{FF2B5EF4-FFF2-40B4-BE49-F238E27FC236}">
                <a16:creationId xmlns:a16="http://schemas.microsoft.com/office/drawing/2014/main" id="{28CFA52A-40C1-40BE-8EC9-3C13B1DD8FB3}"/>
              </a:ext>
            </a:extLst>
          </p:cNvPr>
          <p:cNvSpPr txBox="1"/>
          <p:nvPr/>
        </p:nvSpPr>
        <p:spPr>
          <a:xfrm>
            <a:off x="5764491" y="2616199"/>
            <a:ext cx="5132107" cy="1754326"/>
          </a:xfrm>
          <a:prstGeom prst="rect">
            <a:avLst/>
          </a:prstGeom>
          <a:noFill/>
        </p:spPr>
        <p:txBody>
          <a:bodyPr wrap="square" rtlCol="0">
            <a:spAutoFit/>
          </a:bodyPr>
          <a:lstStyle/>
          <a:p>
            <a:r>
              <a:rPr lang="en-US" dirty="0">
                <a:latin typeface="Abadi" panose="020B0604020104020204" pitchFamily="34" charset="0"/>
              </a:rPr>
              <a:t>I am a Red-Head (to know one, is to love one), Zionist (last of a dying breed), Idealist (can't help it, I still want to change the world), Enthusiastic People Person (love to meet you!), Mom (my kids are EVERYTHING to me), Wife (married to my best friend), and Cancer Survivor (read on!).</a:t>
            </a:r>
          </a:p>
        </p:txBody>
      </p:sp>
      <p:sp>
        <p:nvSpPr>
          <p:cNvPr id="7" name="TextBox 6">
            <a:extLst>
              <a:ext uri="{FF2B5EF4-FFF2-40B4-BE49-F238E27FC236}">
                <a16:creationId xmlns:a16="http://schemas.microsoft.com/office/drawing/2014/main" id="{9B684528-C2FC-4788-BE36-AB507A89BA1B}"/>
              </a:ext>
            </a:extLst>
          </p:cNvPr>
          <p:cNvSpPr txBox="1"/>
          <p:nvPr/>
        </p:nvSpPr>
        <p:spPr>
          <a:xfrm flipH="1">
            <a:off x="1289853" y="5875868"/>
            <a:ext cx="3721418" cy="307777"/>
          </a:xfrm>
          <a:prstGeom prst="rect">
            <a:avLst/>
          </a:prstGeom>
          <a:noFill/>
        </p:spPr>
        <p:txBody>
          <a:bodyPr wrap="square" rtlCol="0">
            <a:spAutoFit/>
          </a:bodyPr>
          <a:lstStyle/>
          <a:p>
            <a:pPr algn="ctr"/>
            <a:r>
              <a:rPr lang="en-US" sz="1400" dirty="0" err="1">
                <a:latin typeface="Abadi" panose="020B0604020104020204" pitchFamily="34" charset="0"/>
              </a:rPr>
              <a:t>RivkA</a:t>
            </a:r>
            <a:r>
              <a:rPr lang="en-US" sz="1400" dirty="0">
                <a:latin typeface="Abadi" panose="020B0604020104020204" pitchFamily="34" charset="0"/>
              </a:rPr>
              <a:t> Zuckerman </a:t>
            </a:r>
            <a:r>
              <a:rPr lang="en-US" sz="1400" dirty="0" err="1">
                <a:latin typeface="Abadi" panose="020B0604020104020204" pitchFamily="34" charset="0"/>
              </a:rPr>
              <a:t>Matitya</a:t>
            </a:r>
            <a:r>
              <a:rPr lang="en-US" sz="1400" dirty="0">
                <a:latin typeface="Abadi" panose="020B0604020104020204" pitchFamily="34" charset="0"/>
              </a:rPr>
              <a:t>, </a:t>
            </a:r>
            <a:r>
              <a:rPr lang="he-IL" sz="1400" dirty="0">
                <a:latin typeface="Abadi" panose="020B0604020104020204" pitchFamily="34" charset="0"/>
              </a:rPr>
              <a:t>ע"ה</a:t>
            </a:r>
            <a:r>
              <a:rPr lang="en-US" sz="1400" dirty="0">
                <a:latin typeface="Abadi" panose="020B0604020104020204" pitchFamily="34" charset="0"/>
              </a:rPr>
              <a:t> 1966-2010</a:t>
            </a:r>
          </a:p>
        </p:txBody>
      </p:sp>
      <p:sp>
        <p:nvSpPr>
          <p:cNvPr id="8" name="TextBox 7">
            <a:extLst>
              <a:ext uri="{FF2B5EF4-FFF2-40B4-BE49-F238E27FC236}">
                <a16:creationId xmlns:a16="http://schemas.microsoft.com/office/drawing/2014/main" id="{F1715C5F-1584-4CDE-B92D-EEBAEB15F024}"/>
              </a:ext>
            </a:extLst>
          </p:cNvPr>
          <p:cNvSpPr txBox="1"/>
          <p:nvPr/>
        </p:nvSpPr>
        <p:spPr>
          <a:xfrm>
            <a:off x="6351495" y="4948518"/>
            <a:ext cx="3904130" cy="800219"/>
          </a:xfrm>
          <a:prstGeom prst="rect">
            <a:avLst/>
          </a:prstGeom>
          <a:noFill/>
        </p:spPr>
        <p:txBody>
          <a:bodyPr wrap="square" rtlCol="0">
            <a:spAutoFit/>
          </a:bodyPr>
          <a:lstStyle/>
          <a:p>
            <a:pPr algn="r" rtl="1"/>
            <a:r>
              <a:rPr lang="he-IL" sz="2800" dirty="0">
                <a:latin typeface="Abadi" panose="020B0604020104020204" pitchFamily="34" charset="0"/>
              </a:rPr>
              <a:t>חבל על </a:t>
            </a:r>
            <a:r>
              <a:rPr lang="he-IL" sz="2800" dirty="0" err="1">
                <a:latin typeface="Abadi" panose="020B0604020104020204" pitchFamily="34" charset="0"/>
              </a:rPr>
              <a:t>דאבדין</a:t>
            </a:r>
            <a:r>
              <a:rPr lang="he-IL" sz="2800" dirty="0">
                <a:latin typeface="Abadi" panose="020B0604020104020204" pitchFamily="34" charset="0"/>
              </a:rPr>
              <a:t> ולא </a:t>
            </a:r>
            <a:r>
              <a:rPr lang="he-IL" sz="2800" dirty="0" err="1">
                <a:latin typeface="Abadi" panose="020B0604020104020204" pitchFamily="34" charset="0"/>
              </a:rPr>
              <a:t>משתכחין</a:t>
            </a:r>
            <a:r>
              <a:rPr lang="he-IL" sz="2800" dirty="0">
                <a:latin typeface="Abadi" panose="020B0604020104020204" pitchFamily="34" charset="0"/>
              </a:rPr>
              <a:t>! </a:t>
            </a:r>
          </a:p>
          <a:p>
            <a:pPr algn="r" rtl="1"/>
            <a:r>
              <a:rPr lang="he-IL" dirty="0">
                <a:latin typeface="Abadi" panose="020B0604020104020204" pitchFamily="34" charset="0"/>
              </a:rPr>
              <a:t>----סנהדרין דף קיא ע"א</a:t>
            </a:r>
          </a:p>
        </p:txBody>
      </p:sp>
    </p:spTree>
    <p:extLst>
      <p:ext uri="{BB962C8B-B14F-4D97-AF65-F5344CB8AC3E}">
        <p14:creationId xmlns:p14="http://schemas.microsoft.com/office/powerpoint/2010/main" val="26221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194C-37CF-4728-A58A-9DD6A90F2596}"/>
              </a:ext>
            </a:extLst>
          </p:cNvPr>
          <p:cNvSpPr>
            <a:spLocks noGrp="1"/>
          </p:cNvSpPr>
          <p:nvPr>
            <p:ph type="title"/>
          </p:nvPr>
        </p:nvSpPr>
        <p:spPr>
          <a:xfrm>
            <a:off x="1295402" y="982133"/>
            <a:ext cx="9601196" cy="968814"/>
          </a:xfrm>
        </p:spPr>
        <p:txBody>
          <a:bodyPr>
            <a:normAutofit/>
          </a:bodyPr>
          <a:lstStyle/>
          <a:p>
            <a:r>
              <a:rPr lang="en-US" sz="5400" dirty="0" err="1">
                <a:latin typeface="Algerian" panose="04020705040A02060702" pitchFamily="82" charset="0"/>
              </a:rPr>
              <a:t>Rashi</a:t>
            </a:r>
            <a:endParaRPr lang="en-US" sz="5400" dirty="0">
              <a:latin typeface="Algerian" panose="04020705040A02060702" pitchFamily="82" charset="0"/>
            </a:endParaRPr>
          </a:p>
        </p:txBody>
      </p:sp>
      <p:pic>
        <p:nvPicPr>
          <p:cNvPr id="4" name="Content Placeholder 4" descr="A close up of text on a white background&#10;&#10;Description generated with high confidence">
            <a:extLst>
              <a:ext uri="{FF2B5EF4-FFF2-40B4-BE49-F238E27FC236}">
                <a16:creationId xmlns:a16="http://schemas.microsoft.com/office/drawing/2014/main" id="{DCB7B18A-059D-4B48-849E-BF030A85214A}"/>
              </a:ext>
            </a:extLst>
          </p:cNvPr>
          <p:cNvPicPr>
            <a:picLocks noGrp="1" noChangeAspect="1"/>
          </p:cNvPicPr>
          <p:nvPr>
            <p:ph idx="1"/>
          </p:nvPr>
        </p:nvPicPr>
        <p:blipFill rotWithShape="1">
          <a:blip r:embed="rId2"/>
          <a:stretch/>
        </p:blipFill>
        <p:spPr>
          <a:xfrm>
            <a:off x="8507691" y="2697590"/>
            <a:ext cx="2587656" cy="3052264"/>
          </a:xfrm>
          <a:prstGeom prst="rect">
            <a:avLst/>
          </a:prstGeom>
          <a:ln w="15875">
            <a:solidFill>
              <a:srgbClr val="FFFFFF">
                <a:alpha val="40000"/>
              </a:srgbClr>
            </a:solidFill>
          </a:ln>
          <a:effectLst>
            <a:innerShdw blurRad="57150" dist="38100" dir="14460000">
              <a:prstClr val="black">
                <a:alpha val="70000"/>
              </a:prstClr>
            </a:innerShdw>
          </a:effectLst>
        </p:spPr>
      </p:pic>
      <p:sp>
        <p:nvSpPr>
          <p:cNvPr id="5" name="TextBox 4">
            <a:extLst>
              <a:ext uri="{FF2B5EF4-FFF2-40B4-BE49-F238E27FC236}">
                <a16:creationId xmlns:a16="http://schemas.microsoft.com/office/drawing/2014/main" id="{46857D5E-0FBB-49E8-98AF-ACA14BE303AC}"/>
              </a:ext>
            </a:extLst>
          </p:cNvPr>
          <p:cNvSpPr txBox="1"/>
          <p:nvPr/>
        </p:nvSpPr>
        <p:spPr>
          <a:xfrm>
            <a:off x="8399282" y="5821052"/>
            <a:ext cx="2696065" cy="400110"/>
          </a:xfrm>
          <a:prstGeom prst="rect">
            <a:avLst/>
          </a:prstGeom>
          <a:noFill/>
        </p:spPr>
        <p:txBody>
          <a:bodyPr wrap="square" rtlCol="0">
            <a:spAutoFit/>
          </a:bodyPr>
          <a:lstStyle/>
          <a:p>
            <a:pPr algn="ctr"/>
            <a:r>
              <a:rPr lang="en-US" sz="2000" dirty="0">
                <a:latin typeface="Agency FB" panose="020B0503020202020204" pitchFamily="34" charset="0"/>
              </a:rPr>
              <a:t>MS Leipzig 1</a:t>
            </a:r>
          </a:p>
        </p:txBody>
      </p:sp>
      <p:sp>
        <p:nvSpPr>
          <p:cNvPr id="6" name="TextBox 5">
            <a:extLst>
              <a:ext uri="{FF2B5EF4-FFF2-40B4-BE49-F238E27FC236}">
                <a16:creationId xmlns:a16="http://schemas.microsoft.com/office/drawing/2014/main" id="{5F102A14-5BC5-48ED-9CDE-285400AE86C4}"/>
              </a:ext>
            </a:extLst>
          </p:cNvPr>
          <p:cNvSpPr txBox="1"/>
          <p:nvPr/>
        </p:nvSpPr>
        <p:spPr>
          <a:xfrm>
            <a:off x="4899212" y="2617695"/>
            <a:ext cx="3388659" cy="3697802"/>
          </a:xfrm>
          <a:prstGeom prst="rect">
            <a:avLst/>
          </a:prstGeom>
          <a:noFill/>
        </p:spPr>
        <p:txBody>
          <a:bodyPr wrap="square" rtlCol="0">
            <a:spAutoFit/>
          </a:bodyPr>
          <a:lstStyle/>
          <a:p>
            <a:pPr algn="r" rtl="1"/>
            <a:r>
              <a:rPr lang="he-IL" dirty="0"/>
              <a:t>רש"י בראשית פרק א פסוק א</a:t>
            </a:r>
            <a:r>
              <a:rPr lang="en-US" dirty="0"/>
              <a:t>:</a:t>
            </a:r>
            <a:endParaRPr lang="he-IL" dirty="0"/>
          </a:p>
          <a:p>
            <a:pPr algn="r" rtl="1"/>
            <a:r>
              <a:rPr lang="he-IL" dirty="0"/>
              <a:t>בראשית - אמר רבי יצחק לא היה צריך </a:t>
            </a:r>
            <a:r>
              <a:rPr lang="he-IL" dirty="0" err="1"/>
              <a:t>להתחילא</a:t>
            </a:r>
            <a:r>
              <a:rPr lang="he-IL" dirty="0"/>
              <a:t> [את] התורה אלא (שמות </a:t>
            </a:r>
            <a:r>
              <a:rPr lang="he-IL" dirty="0" err="1"/>
              <a:t>יב</a:t>
            </a:r>
            <a:r>
              <a:rPr lang="he-IL" dirty="0"/>
              <a:t> ב) מהחודש הזה לכם, שהיא מצוה ראשונה </a:t>
            </a:r>
            <a:r>
              <a:rPr lang="he-IL" dirty="0" err="1"/>
              <a:t>שנצטווב</a:t>
            </a:r>
            <a:r>
              <a:rPr lang="he-IL" dirty="0"/>
              <a:t> [בה] ישראל, ומה טעם </a:t>
            </a:r>
            <a:r>
              <a:rPr lang="he-IL" dirty="0" err="1"/>
              <a:t>פתחג</a:t>
            </a:r>
            <a:r>
              <a:rPr lang="he-IL" dirty="0"/>
              <a:t> בבראשית, משום (תהלים קיא ו) </a:t>
            </a:r>
            <a:r>
              <a:rPr lang="he-IL" dirty="0" err="1"/>
              <a:t>כח</a:t>
            </a:r>
            <a:r>
              <a:rPr lang="he-IL" dirty="0"/>
              <a:t> מעשיו הגיד לעמו לתת להם נחלת גוים, שאם יאמרו אומות העולם לישראל לסטים </a:t>
            </a:r>
            <a:r>
              <a:rPr lang="he-IL" dirty="0" err="1"/>
              <a:t>אתם,ד</a:t>
            </a:r>
            <a:r>
              <a:rPr lang="he-IL" dirty="0"/>
              <a:t> שכבשתם ארצות שבעה גוים, הם אומרים להם כל הארץ של הקדוש ברוך הוא היא, הוא בראה ונתנה לאשר ישר בעיניו, ברצונו נתנה להם וברצונו נטלה מהם ונתנה לנו: </a:t>
            </a:r>
            <a:endParaRPr lang="en-US" dirty="0"/>
          </a:p>
        </p:txBody>
      </p:sp>
      <p:pic>
        <p:nvPicPr>
          <p:cNvPr id="8" name="Picture 7" descr="A picture containing text, map&#10;&#10;Description generated with high confidence">
            <a:extLst>
              <a:ext uri="{FF2B5EF4-FFF2-40B4-BE49-F238E27FC236}">
                <a16:creationId xmlns:a16="http://schemas.microsoft.com/office/drawing/2014/main" id="{2FBA1008-54EB-4379-800E-748C7C05ECAA}"/>
              </a:ext>
            </a:extLst>
          </p:cNvPr>
          <p:cNvPicPr>
            <a:picLocks noChangeAspect="1"/>
          </p:cNvPicPr>
          <p:nvPr/>
        </p:nvPicPr>
        <p:blipFill>
          <a:blip r:embed="rId3"/>
          <a:stretch>
            <a:fillRect/>
          </a:stretch>
        </p:blipFill>
        <p:spPr>
          <a:xfrm>
            <a:off x="805853" y="2500124"/>
            <a:ext cx="3860275" cy="3106802"/>
          </a:xfrm>
          <a:prstGeom prst="rect">
            <a:avLst/>
          </a:prstGeom>
        </p:spPr>
      </p:pic>
      <p:sp>
        <p:nvSpPr>
          <p:cNvPr id="10" name="TextBox 9">
            <a:extLst>
              <a:ext uri="{FF2B5EF4-FFF2-40B4-BE49-F238E27FC236}">
                <a16:creationId xmlns:a16="http://schemas.microsoft.com/office/drawing/2014/main" id="{F7BB7B0F-89CF-42C9-AEB6-408164C887CD}"/>
              </a:ext>
            </a:extLst>
          </p:cNvPr>
          <p:cNvSpPr txBox="1"/>
          <p:nvPr/>
        </p:nvSpPr>
        <p:spPr>
          <a:xfrm>
            <a:off x="805854" y="5571329"/>
            <a:ext cx="3860275" cy="584775"/>
          </a:xfrm>
          <a:prstGeom prst="rect">
            <a:avLst/>
          </a:prstGeom>
          <a:noFill/>
        </p:spPr>
        <p:txBody>
          <a:bodyPr wrap="square" rtlCol="0">
            <a:spAutoFit/>
          </a:bodyPr>
          <a:lstStyle/>
          <a:p>
            <a:pPr algn="ctr"/>
            <a:r>
              <a:rPr lang="en-US" sz="1600" dirty="0">
                <a:latin typeface="Abadi" panose="020B0604020104020204" pitchFamily="34" charset="0"/>
              </a:rPr>
              <a:t>Crusader Conquest of Jerusalem</a:t>
            </a:r>
          </a:p>
          <a:p>
            <a:pPr algn="ctr"/>
            <a:r>
              <a:rPr lang="en-US" sz="1600" dirty="0">
                <a:latin typeface="Abadi" panose="020B0604020104020204" pitchFamily="34" charset="0"/>
              </a:rPr>
              <a:t>July, 1099</a:t>
            </a:r>
          </a:p>
        </p:txBody>
      </p:sp>
    </p:spTree>
    <p:extLst>
      <p:ext uri="{BB962C8B-B14F-4D97-AF65-F5344CB8AC3E}">
        <p14:creationId xmlns:p14="http://schemas.microsoft.com/office/powerpoint/2010/main" val="13260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arn(inVertic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EB15-623E-434E-A6B1-32F0FF258A24}"/>
              </a:ext>
            </a:extLst>
          </p:cNvPr>
          <p:cNvSpPr>
            <a:spLocks noGrp="1"/>
          </p:cNvSpPr>
          <p:nvPr>
            <p:ph type="title"/>
          </p:nvPr>
        </p:nvSpPr>
        <p:spPr>
          <a:xfrm>
            <a:off x="1295402" y="982133"/>
            <a:ext cx="9601196" cy="1030444"/>
          </a:xfrm>
        </p:spPr>
        <p:txBody>
          <a:bodyPr/>
          <a:lstStyle/>
          <a:p>
            <a:r>
              <a:rPr lang="en-US" dirty="0">
                <a:latin typeface="Algerian" panose="04020705040A02060702" pitchFamily="82" charset="0"/>
              </a:rPr>
              <a:t>Forever Foreign</a:t>
            </a:r>
          </a:p>
        </p:txBody>
      </p:sp>
      <p:sp>
        <p:nvSpPr>
          <p:cNvPr id="3" name="Content Placeholder 2">
            <a:extLst>
              <a:ext uri="{FF2B5EF4-FFF2-40B4-BE49-F238E27FC236}">
                <a16:creationId xmlns:a16="http://schemas.microsoft.com/office/drawing/2014/main" id="{54185A7A-FA08-42C5-AC37-EA18FD33BAFB}"/>
              </a:ext>
            </a:extLst>
          </p:cNvPr>
          <p:cNvSpPr>
            <a:spLocks noGrp="1"/>
          </p:cNvSpPr>
          <p:nvPr>
            <p:ph idx="1"/>
          </p:nvPr>
        </p:nvSpPr>
        <p:spPr>
          <a:xfrm>
            <a:off x="8494059" y="2909047"/>
            <a:ext cx="2617694" cy="2720788"/>
          </a:xfrm>
        </p:spPr>
        <p:txBody>
          <a:bodyPr>
            <a:normAutofit/>
          </a:bodyPr>
          <a:lstStyle/>
          <a:p>
            <a:pPr marL="0" indent="0" algn="r" rtl="1">
              <a:buNone/>
            </a:pPr>
            <a:r>
              <a:rPr lang="he-IL" sz="1800" dirty="0">
                <a:cs typeface="+mj-cs"/>
              </a:rPr>
              <a:t>כתבו בתוספות </a:t>
            </a:r>
            <a:r>
              <a:rPr lang="he-IL" sz="1800" dirty="0" err="1">
                <a:cs typeface="+mj-cs"/>
              </a:rPr>
              <a:t>דדוקא</a:t>
            </a:r>
            <a:r>
              <a:rPr lang="he-IL" sz="1800" dirty="0">
                <a:cs typeface="+mj-cs"/>
              </a:rPr>
              <a:t> במלכי עובדי כוכבים אמר </a:t>
            </a:r>
            <a:r>
              <a:rPr lang="he-IL" sz="1800" dirty="0" err="1">
                <a:cs typeface="+mj-cs"/>
              </a:rPr>
              <a:t>דדינא</a:t>
            </a:r>
            <a:r>
              <a:rPr lang="he-IL" sz="1800" dirty="0">
                <a:cs typeface="+mj-cs"/>
              </a:rPr>
              <a:t> </a:t>
            </a:r>
            <a:r>
              <a:rPr lang="he-IL" sz="1800" dirty="0" err="1">
                <a:cs typeface="+mj-cs"/>
              </a:rPr>
              <a:t>דמלכותא</a:t>
            </a:r>
            <a:r>
              <a:rPr lang="he-IL" sz="1800" dirty="0">
                <a:cs typeface="+mj-cs"/>
              </a:rPr>
              <a:t> </a:t>
            </a:r>
            <a:r>
              <a:rPr lang="he-IL" sz="1800" dirty="0" err="1">
                <a:cs typeface="+mj-cs"/>
              </a:rPr>
              <a:t>דינא</a:t>
            </a:r>
            <a:r>
              <a:rPr lang="he-IL" sz="1800" dirty="0">
                <a:cs typeface="+mj-cs"/>
              </a:rPr>
              <a:t> מפני שהארץ שלו ויכול לומר להם אם לא תעשו </a:t>
            </a:r>
            <a:r>
              <a:rPr lang="he-IL" sz="1800" dirty="0" err="1">
                <a:cs typeface="+mj-cs"/>
              </a:rPr>
              <a:t>מצותי</a:t>
            </a:r>
            <a:r>
              <a:rPr lang="he-IL" sz="1800" dirty="0">
                <a:cs typeface="+mj-cs"/>
              </a:rPr>
              <a:t> אגרש אתכם מן הארץ אבל במלכי ישראל לא לפי </a:t>
            </a:r>
            <a:r>
              <a:rPr lang="he-IL" sz="1800" dirty="0" err="1">
                <a:cs typeface="+mj-cs"/>
              </a:rPr>
              <a:t>שא''י</a:t>
            </a:r>
            <a:r>
              <a:rPr lang="he-IL" sz="1800" dirty="0">
                <a:cs typeface="+mj-cs"/>
              </a:rPr>
              <a:t> כל ישראל </a:t>
            </a:r>
            <a:r>
              <a:rPr lang="he-IL" sz="1800" dirty="0" err="1">
                <a:cs typeface="+mj-cs"/>
              </a:rPr>
              <a:t>שותפין</a:t>
            </a:r>
            <a:r>
              <a:rPr lang="he-IL" sz="1800" dirty="0">
                <a:cs typeface="+mj-cs"/>
              </a:rPr>
              <a:t> בה (</a:t>
            </a:r>
            <a:r>
              <a:rPr lang="he-IL" sz="1800" dirty="0" err="1">
                <a:cs typeface="+mj-cs"/>
              </a:rPr>
              <a:t>ר"ן</a:t>
            </a:r>
            <a:r>
              <a:rPr lang="he-IL" sz="1800" dirty="0">
                <a:cs typeface="+mj-cs"/>
              </a:rPr>
              <a:t>, נדרים </a:t>
            </a:r>
            <a:r>
              <a:rPr lang="he-IL" sz="1800" dirty="0" err="1">
                <a:cs typeface="+mj-cs"/>
              </a:rPr>
              <a:t>כח</a:t>
            </a:r>
            <a:r>
              <a:rPr lang="he-IL" sz="1800" dirty="0">
                <a:cs typeface="+mj-cs"/>
              </a:rPr>
              <a:t> ע"א)</a:t>
            </a:r>
            <a:endParaRPr lang="en-US" sz="1800" dirty="0">
              <a:cs typeface="+mj-cs"/>
            </a:endParaRPr>
          </a:p>
        </p:txBody>
      </p:sp>
      <p:pic>
        <p:nvPicPr>
          <p:cNvPr id="5" name="Picture 4" descr="A picture containing text, book&#10;&#10;Description generated with very high confidence">
            <a:extLst>
              <a:ext uri="{FF2B5EF4-FFF2-40B4-BE49-F238E27FC236}">
                <a16:creationId xmlns:a16="http://schemas.microsoft.com/office/drawing/2014/main" id="{0E21B942-08CC-4CF6-8198-CAA366FCC865}"/>
              </a:ext>
            </a:extLst>
          </p:cNvPr>
          <p:cNvPicPr>
            <a:picLocks noChangeAspect="1"/>
          </p:cNvPicPr>
          <p:nvPr/>
        </p:nvPicPr>
        <p:blipFill>
          <a:blip r:embed="rId2"/>
          <a:stretch>
            <a:fillRect/>
          </a:stretch>
        </p:blipFill>
        <p:spPr>
          <a:xfrm>
            <a:off x="5773270" y="2628650"/>
            <a:ext cx="2536388" cy="3439069"/>
          </a:xfrm>
          <a:prstGeom prst="rect">
            <a:avLst/>
          </a:prstGeom>
        </p:spPr>
      </p:pic>
      <p:sp>
        <p:nvSpPr>
          <p:cNvPr id="8" name="TextBox 7">
            <a:extLst>
              <a:ext uri="{FF2B5EF4-FFF2-40B4-BE49-F238E27FC236}">
                <a16:creationId xmlns:a16="http://schemas.microsoft.com/office/drawing/2014/main" id="{6896A23C-E145-4571-8602-56C8ECD7FBF9}"/>
              </a:ext>
            </a:extLst>
          </p:cNvPr>
          <p:cNvSpPr txBox="1"/>
          <p:nvPr/>
        </p:nvSpPr>
        <p:spPr>
          <a:xfrm>
            <a:off x="820271" y="2556932"/>
            <a:ext cx="4800600" cy="3693319"/>
          </a:xfrm>
          <a:prstGeom prst="rect">
            <a:avLst/>
          </a:prstGeom>
          <a:noFill/>
        </p:spPr>
        <p:txBody>
          <a:bodyPr wrap="square" rtlCol="0">
            <a:spAutoFit/>
          </a:bodyPr>
          <a:lstStyle/>
          <a:p>
            <a:pPr algn="r" rtl="1"/>
            <a:r>
              <a:rPr lang="he-IL" dirty="0"/>
              <a:t>עוד ראינו בעינינו </a:t>
            </a:r>
            <a:r>
              <a:rPr lang="he-IL" b="1" dirty="0"/>
              <a:t>שהעיר השם את רוח מלכי ארצות המערב לגרש </a:t>
            </a:r>
            <a:r>
              <a:rPr lang="he-IL" b="1" dirty="0" err="1"/>
              <a:t>מארצותם</a:t>
            </a:r>
            <a:r>
              <a:rPr lang="he-IL" b="1" dirty="0"/>
              <a:t> כל </a:t>
            </a:r>
            <a:r>
              <a:rPr lang="he-IL" b="1" dirty="0" err="1"/>
              <a:t>היהודים</a:t>
            </a:r>
            <a:r>
              <a:rPr lang="he-IL" dirty="0" err="1"/>
              <a:t>..והתחיל</a:t>
            </a:r>
            <a:r>
              <a:rPr lang="he-IL" dirty="0"/>
              <a:t> הגרוש הראשון מאי קצה הארץ הנקרא </a:t>
            </a:r>
            <a:r>
              <a:rPr lang="he-IL" dirty="0" err="1"/>
              <a:t>אינגלטיר"א</a:t>
            </a:r>
            <a:r>
              <a:rPr lang="he-IL" dirty="0"/>
              <a:t> שגרש המלך אותם גרוש כולל ומוחלט...ובאו לשכון בצרפת...אחר כך גם עליהם עברה כוס ושנים או שלשה פעמים גירש מלך צרפת את כל היהודים אשר תחת ממשלתו... ואח"כ זה מקרוב גורשו היהודים מכל ארצות ממשלת </a:t>
            </a:r>
            <a:r>
              <a:rPr lang="he-IL" dirty="0" err="1"/>
              <a:t>הדוכוס</a:t>
            </a:r>
            <a:r>
              <a:rPr lang="he-IL" dirty="0"/>
              <a:t> </a:t>
            </a:r>
            <a:r>
              <a:rPr lang="he-IL" dirty="0" err="1"/>
              <a:t>משאבויי"א</a:t>
            </a:r>
            <a:r>
              <a:rPr lang="he-IL" dirty="0"/>
              <a:t> </a:t>
            </a:r>
            <a:r>
              <a:rPr lang="he-IL" dirty="0" err="1"/>
              <a:t>ומלונברדיא"ה</a:t>
            </a:r>
            <a:r>
              <a:rPr lang="he-IL" dirty="0"/>
              <a:t> </a:t>
            </a:r>
            <a:r>
              <a:rPr lang="he-IL" dirty="0" err="1"/>
              <a:t>וטושקנ"א</a:t>
            </a:r>
            <a:r>
              <a:rPr lang="he-IL" dirty="0"/>
              <a:t> ואשכנז </a:t>
            </a:r>
            <a:r>
              <a:rPr lang="he-IL" dirty="0" err="1"/>
              <a:t>ואסיאה</a:t>
            </a:r>
            <a:r>
              <a:rPr lang="he-IL" dirty="0"/>
              <a:t>, ובשנת מאתים וחמשים ושנים </a:t>
            </a:r>
            <a:r>
              <a:rPr lang="he-IL" b="1" dirty="0"/>
              <a:t>העיר השם את רוח מלכי ספרד</a:t>
            </a:r>
            <a:r>
              <a:rPr lang="he-IL" dirty="0"/>
              <a:t> לגרש מארצם את כל היהודים...</a:t>
            </a:r>
            <a:r>
              <a:rPr lang="he-IL" b="1" dirty="0"/>
              <a:t>וכולם עברו כנגד ארץ ישראל לא לבד היהודים כי אם גם האנוסים שיצאו מהתורה עוברים והולכים שמה, ובזה האופן הם מתקבצים על אדמת הקדש...</a:t>
            </a:r>
            <a:endParaRPr lang="en-US" dirty="0"/>
          </a:p>
        </p:txBody>
      </p:sp>
    </p:spTree>
    <p:extLst>
      <p:ext uri="{BB962C8B-B14F-4D97-AF65-F5344CB8AC3E}">
        <p14:creationId xmlns:p14="http://schemas.microsoft.com/office/powerpoint/2010/main" val="24357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FA5B-E76D-4499-BA29-8F2A5BE94C8D}"/>
              </a:ext>
            </a:extLst>
          </p:cNvPr>
          <p:cNvSpPr>
            <a:spLocks noGrp="1"/>
          </p:cNvSpPr>
          <p:nvPr>
            <p:ph type="title"/>
          </p:nvPr>
        </p:nvSpPr>
        <p:spPr/>
        <p:txBody>
          <a:bodyPr/>
          <a:lstStyle/>
          <a:p>
            <a:r>
              <a:rPr lang="en-US" dirty="0">
                <a:latin typeface="Algerian" panose="04020705040A02060702" pitchFamily="82" charset="0"/>
              </a:rPr>
              <a:t>Land-Based Mitzvot</a:t>
            </a:r>
          </a:p>
        </p:txBody>
      </p:sp>
      <p:sp>
        <p:nvSpPr>
          <p:cNvPr id="3" name="Content Placeholder 2">
            <a:extLst>
              <a:ext uri="{FF2B5EF4-FFF2-40B4-BE49-F238E27FC236}">
                <a16:creationId xmlns:a16="http://schemas.microsoft.com/office/drawing/2014/main" id="{37D7F2F3-9877-4863-A74E-B4E6FEB739CA}"/>
              </a:ext>
            </a:extLst>
          </p:cNvPr>
          <p:cNvSpPr>
            <a:spLocks noGrp="1"/>
          </p:cNvSpPr>
          <p:nvPr>
            <p:ph idx="1"/>
          </p:nvPr>
        </p:nvSpPr>
        <p:spPr>
          <a:xfrm>
            <a:off x="5750860" y="2556932"/>
            <a:ext cx="5145736" cy="1347197"/>
          </a:xfrm>
        </p:spPr>
        <p:txBody>
          <a:bodyPr>
            <a:normAutofit fontScale="92500"/>
          </a:bodyPr>
          <a:lstStyle/>
          <a:p>
            <a:pPr algn="r" rtl="1"/>
            <a:r>
              <a:rPr lang="he-IL" sz="1800" dirty="0"/>
              <a:t>רבי </a:t>
            </a:r>
            <a:r>
              <a:rPr lang="he-IL" sz="1800" dirty="0" err="1"/>
              <a:t>ליעזר</a:t>
            </a:r>
            <a:r>
              <a:rPr lang="he-IL" sz="1800" dirty="0"/>
              <a:t> ור' יהושע ורבן גמליאל סלקון לרומי עלון לחד אתר </a:t>
            </a:r>
            <a:r>
              <a:rPr lang="he-IL" sz="1800" dirty="0" err="1"/>
              <a:t>ואשכחון</a:t>
            </a:r>
            <a:r>
              <a:rPr lang="he-IL" sz="1800" dirty="0"/>
              <a:t> </a:t>
            </a:r>
            <a:r>
              <a:rPr lang="he-IL" sz="1800" dirty="0" err="1"/>
              <a:t>מיינוקיא</a:t>
            </a:r>
            <a:r>
              <a:rPr lang="he-IL" sz="1800" dirty="0"/>
              <a:t> עבדין </a:t>
            </a:r>
            <a:r>
              <a:rPr lang="he-IL" sz="1800" dirty="0" err="1"/>
              <a:t>גבשושין</a:t>
            </a:r>
            <a:r>
              <a:rPr lang="he-IL" sz="1800" dirty="0"/>
              <a:t> ואמרין הכין בני ארעא </a:t>
            </a:r>
            <a:r>
              <a:rPr lang="he-IL" sz="1800" dirty="0" err="1"/>
              <a:t>דישראל</a:t>
            </a:r>
            <a:r>
              <a:rPr lang="he-IL" sz="1800" dirty="0"/>
              <a:t> עבדין ואמרין ההן תרומה וההן מעשר אמרין מסתברא דאית הכא </a:t>
            </a:r>
            <a:r>
              <a:rPr lang="he-IL" sz="1800" dirty="0" err="1"/>
              <a:t>יהודאין</a:t>
            </a:r>
            <a:r>
              <a:rPr lang="he-IL" sz="1800" dirty="0"/>
              <a:t> (ירושלמי, (ונציה), סנהדרין פ"ז דף כה ד)</a:t>
            </a:r>
          </a:p>
          <a:p>
            <a:pPr algn="r" rtl="1"/>
            <a:endParaRPr lang="en-US" sz="1800" dirty="0"/>
          </a:p>
        </p:txBody>
      </p:sp>
      <p:sp>
        <p:nvSpPr>
          <p:cNvPr id="4" name="TextBox 3">
            <a:extLst>
              <a:ext uri="{FF2B5EF4-FFF2-40B4-BE49-F238E27FC236}">
                <a16:creationId xmlns:a16="http://schemas.microsoft.com/office/drawing/2014/main" id="{F79239B4-7875-4CC3-993E-10EC0EB86238}"/>
              </a:ext>
            </a:extLst>
          </p:cNvPr>
          <p:cNvSpPr txBox="1"/>
          <p:nvPr/>
        </p:nvSpPr>
        <p:spPr>
          <a:xfrm>
            <a:off x="1411941" y="2556933"/>
            <a:ext cx="3850341" cy="3416320"/>
          </a:xfrm>
          <a:prstGeom prst="rect">
            <a:avLst/>
          </a:prstGeom>
          <a:noFill/>
        </p:spPr>
        <p:txBody>
          <a:bodyPr wrap="square" rtlCol="0">
            <a:spAutoFit/>
          </a:bodyPr>
          <a:lstStyle/>
          <a:p>
            <a:pPr algn="r" rtl="1"/>
            <a:r>
              <a:rPr lang="he-IL" dirty="0"/>
              <a:t>הלכות קטנות </a:t>
            </a:r>
            <a:r>
              <a:rPr lang="he-IL" dirty="0" err="1"/>
              <a:t>לרא"ש</a:t>
            </a:r>
            <a:r>
              <a:rPr lang="he-IL" dirty="0"/>
              <a:t> (מנחות) הלכות חלה</a:t>
            </a:r>
            <a:r>
              <a:rPr lang="en-US" dirty="0"/>
              <a:t>:</a:t>
            </a:r>
            <a:endParaRPr lang="he-IL" dirty="0"/>
          </a:p>
          <a:p>
            <a:pPr algn="r" rtl="1"/>
            <a:r>
              <a:rPr lang="he-IL" dirty="0"/>
              <a:t>ולכך הצריכו להפריש גם בחו"ל חלת כהן שלא תשתכח תורת חלה.</a:t>
            </a:r>
          </a:p>
          <a:p>
            <a:pPr algn="r" rtl="1"/>
            <a:endParaRPr lang="he-IL" dirty="0"/>
          </a:p>
          <a:p>
            <a:pPr algn="r" rtl="1"/>
            <a:r>
              <a:rPr lang="he-IL" dirty="0"/>
              <a:t>נמצא </a:t>
            </a:r>
            <a:r>
              <a:rPr lang="he-IL" dirty="0" err="1"/>
              <a:t>דהיכא</a:t>
            </a:r>
            <a:r>
              <a:rPr lang="he-IL" dirty="0"/>
              <a:t> </a:t>
            </a:r>
            <a:r>
              <a:rPr lang="he-IL" dirty="0" err="1"/>
              <a:t>דאיכא</a:t>
            </a:r>
            <a:r>
              <a:rPr lang="he-IL" dirty="0"/>
              <a:t> כהן קטן שאוכל החלה אין להפריש חלה אחרת…</a:t>
            </a:r>
            <a:r>
              <a:rPr lang="en-US" dirty="0"/>
              <a:t>.</a:t>
            </a:r>
            <a:r>
              <a:rPr lang="he-IL" dirty="0"/>
              <a:t>במקומות הרחוקים מא"י כגון מקום האמוראים ולא </a:t>
            </a:r>
            <a:r>
              <a:rPr lang="he-IL" dirty="0" err="1"/>
              <a:t>מתחזיא</a:t>
            </a:r>
            <a:r>
              <a:rPr lang="he-IL" dirty="0"/>
              <a:t> חלה </a:t>
            </a:r>
            <a:r>
              <a:rPr lang="he-IL" dirty="0" err="1"/>
              <a:t>דידהו</a:t>
            </a:r>
            <a:r>
              <a:rPr lang="he-IL" dirty="0"/>
              <a:t> כחלת א"י ולא גזרו עליה איסור מחמת טומאה עצמה ואמרו שהיא נאכלת לכהן קטן שלא יצא טומאה </a:t>
            </a:r>
            <a:r>
              <a:rPr lang="he-IL" dirty="0" err="1"/>
              <a:t>מגופ</a:t>
            </a:r>
            <a:r>
              <a:rPr lang="en-US" dirty="0"/>
              <a:t>…</a:t>
            </a:r>
            <a:r>
              <a:rPr lang="he-IL" dirty="0"/>
              <a:t>ונראה </a:t>
            </a:r>
            <a:r>
              <a:rPr lang="he-IL" dirty="0" err="1"/>
              <a:t>דה"ה</a:t>
            </a:r>
            <a:r>
              <a:rPr lang="he-IL" dirty="0"/>
              <a:t> </a:t>
            </a:r>
            <a:r>
              <a:rPr lang="he-IL" dirty="0" err="1"/>
              <a:t>נמי</a:t>
            </a:r>
            <a:r>
              <a:rPr lang="he-IL" dirty="0"/>
              <a:t> </a:t>
            </a:r>
            <a:r>
              <a:rPr lang="he-IL" dirty="0" err="1"/>
              <a:t>דשריא</a:t>
            </a:r>
            <a:r>
              <a:rPr lang="he-IL" dirty="0"/>
              <a:t> לכהן גדול שטבל </a:t>
            </a:r>
            <a:r>
              <a:rPr lang="he-IL" dirty="0" err="1"/>
              <a:t>לקריו</a:t>
            </a:r>
            <a:r>
              <a:rPr lang="he-IL" dirty="0"/>
              <a:t>...</a:t>
            </a:r>
            <a:endParaRPr lang="en-US" dirty="0"/>
          </a:p>
          <a:p>
            <a:pPr algn="r" rtl="1"/>
            <a:r>
              <a:rPr lang="he-IL" dirty="0"/>
              <a:t> </a:t>
            </a:r>
            <a:endParaRPr lang="en-US" dirty="0"/>
          </a:p>
        </p:txBody>
      </p:sp>
      <p:pic>
        <p:nvPicPr>
          <p:cNvPr id="6" name="Picture 5">
            <a:extLst>
              <a:ext uri="{FF2B5EF4-FFF2-40B4-BE49-F238E27FC236}">
                <a16:creationId xmlns:a16="http://schemas.microsoft.com/office/drawing/2014/main" id="{0D4B6ED5-8C10-467B-851A-BDF0249AF970}"/>
              </a:ext>
            </a:extLst>
          </p:cNvPr>
          <p:cNvPicPr>
            <a:picLocks noChangeAspect="1"/>
          </p:cNvPicPr>
          <p:nvPr/>
        </p:nvPicPr>
        <p:blipFill>
          <a:blip r:embed="rId2"/>
          <a:stretch>
            <a:fillRect/>
          </a:stretch>
        </p:blipFill>
        <p:spPr>
          <a:xfrm>
            <a:off x="5750859" y="3818965"/>
            <a:ext cx="5145735" cy="2324411"/>
          </a:xfrm>
          <a:prstGeom prst="rect">
            <a:avLst/>
          </a:prstGeom>
        </p:spPr>
      </p:pic>
    </p:spTree>
    <p:extLst>
      <p:ext uri="{BB962C8B-B14F-4D97-AF65-F5344CB8AC3E}">
        <p14:creationId xmlns:p14="http://schemas.microsoft.com/office/powerpoint/2010/main" val="65965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5E6D-D451-4DCA-BA6B-5077F964FE9F}"/>
              </a:ext>
            </a:extLst>
          </p:cNvPr>
          <p:cNvSpPr>
            <a:spLocks noGrp="1"/>
          </p:cNvSpPr>
          <p:nvPr>
            <p:ph type="title"/>
          </p:nvPr>
        </p:nvSpPr>
        <p:spPr>
          <a:xfrm>
            <a:off x="1295402" y="982132"/>
            <a:ext cx="9601196" cy="1142503"/>
          </a:xfrm>
        </p:spPr>
        <p:txBody>
          <a:bodyPr/>
          <a:lstStyle/>
          <a:p>
            <a:r>
              <a:rPr lang="en-US" dirty="0">
                <a:latin typeface="Algerian" panose="04020705040A02060702" pitchFamily="82" charset="0"/>
              </a:rPr>
              <a:t>Bet </a:t>
            </a:r>
            <a:r>
              <a:rPr lang="en-US" dirty="0" err="1">
                <a:latin typeface="Algerian" panose="04020705040A02060702" pitchFamily="82" charset="0"/>
              </a:rPr>
              <a:t>Miqdash</a:t>
            </a:r>
            <a:r>
              <a:rPr lang="en-US" dirty="0">
                <a:latin typeface="Algerian" panose="04020705040A02060702" pitchFamily="82" charset="0"/>
              </a:rPr>
              <a:t> and Bet Knesset</a:t>
            </a:r>
          </a:p>
        </p:txBody>
      </p:sp>
      <p:pic>
        <p:nvPicPr>
          <p:cNvPr id="7" name="Content Placeholder 6" descr="A group of people standing in front of a building&#10;&#10;Description generated with very high confidence">
            <a:extLst>
              <a:ext uri="{FF2B5EF4-FFF2-40B4-BE49-F238E27FC236}">
                <a16:creationId xmlns:a16="http://schemas.microsoft.com/office/drawing/2014/main" id="{8B41C921-999D-447D-A209-79F83A57FC58}"/>
              </a:ext>
            </a:extLst>
          </p:cNvPr>
          <p:cNvPicPr>
            <a:picLocks noGrp="1" noChangeAspect="1"/>
          </p:cNvPicPr>
          <p:nvPr>
            <p:ph idx="1"/>
          </p:nvPr>
        </p:nvPicPr>
        <p:blipFill>
          <a:blip r:embed="rId2"/>
          <a:stretch>
            <a:fillRect/>
          </a:stretch>
        </p:blipFill>
        <p:spPr>
          <a:xfrm>
            <a:off x="1034197" y="2700778"/>
            <a:ext cx="2956087" cy="3236363"/>
          </a:xfrm>
        </p:spPr>
      </p:pic>
      <p:pic>
        <p:nvPicPr>
          <p:cNvPr id="9" name="Picture 8" descr="A picture containing building, outdoor, sky, house&#10;&#10;Description generated with very high confidence">
            <a:extLst>
              <a:ext uri="{FF2B5EF4-FFF2-40B4-BE49-F238E27FC236}">
                <a16:creationId xmlns:a16="http://schemas.microsoft.com/office/drawing/2014/main" id="{6E0A969C-D870-4601-96B1-AABA8562AAF5}"/>
              </a:ext>
            </a:extLst>
          </p:cNvPr>
          <p:cNvPicPr>
            <a:picLocks noChangeAspect="1"/>
          </p:cNvPicPr>
          <p:nvPr/>
        </p:nvPicPr>
        <p:blipFill>
          <a:blip r:embed="rId3"/>
          <a:stretch>
            <a:fillRect/>
          </a:stretch>
        </p:blipFill>
        <p:spPr>
          <a:xfrm>
            <a:off x="4466537" y="2700778"/>
            <a:ext cx="3011862" cy="3199529"/>
          </a:xfrm>
          <a:prstGeom prst="rect">
            <a:avLst/>
          </a:prstGeom>
        </p:spPr>
      </p:pic>
      <p:pic>
        <p:nvPicPr>
          <p:cNvPr id="12" name="Picture 11" descr="A picture containing building, table, floor&#10;&#10;Description generated with high confidence">
            <a:extLst>
              <a:ext uri="{FF2B5EF4-FFF2-40B4-BE49-F238E27FC236}">
                <a16:creationId xmlns:a16="http://schemas.microsoft.com/office/drawing/2014/main" id="{B6495502-B651-4407-A567-4029ED3A92D3}"/>
              </a:ext>
            </a:extLst>
          </p:cNvPr>
          <p:cNvPicPr>
            <a:picLocks noChangeAspect="1"/>
          </p:cNvPicPr>
          <p:nvPr/>
        </p:nvPicPr>
        <p:blipFill>
          <a:blip r:embed="rId4"/>
          <a:stretch>
            <a:fillRect/>
          </a:stretch>
        </p:blipFill>
        <p:spPr>
          <a:xfrm>
            <a:off x="7902805" y="2554664"/>
            <a:ext cx="3217290" cy="3345643"/>
          </a:xfrm>
          <a:prstGeom prst="rect">
            <a:avLst/>
          </a:prstGeom>
        </p:spPr>
      </p:pic>
      <p:sp>
        <p:nvSpPr>
          <p:cNvPr id="13" name="TextBox 12">
            <a:extLst>
              <a:ext uri="{FF2B5EF4-FFF2-40B4-BE49-F238E27FC236}">
                <a16:creationId xmlns:a16="http://schemas.microsoft.com/office/drawing/2014/main" id="{8755EBAD-BB27-4BB2-AA51-23615372B294}"/>
              </a:ext>
            </a:extLst>
          </p:cNvPr>
          <p:cNvSpPr txBox="1"/>
          <p:nvPr/>
        </p:nvSpPr>
        <p:spPr>
          <a:xfrm>
            <a:off x="4751294" y="5900307"/>
            <a:ext cx="2626659" cy="369332"/>
          </a:xfrm>
          <a:prstGeom prst="rect">
            <a:avLst/>
          </a:prstGeom>
          <a:noFill/>
        </p:spPr>
        <p:txBody>
          <a:bodyPr wrap="square" rtlCol="0">
            <a:spAutoFit/>
          </a:bodyPr>
          <a:lstStyle/>
          <a:p>
            <a:pPr algn="ctr"/>
            <a:r>
              <a:rPr lang="en-US" dirty="0" err="1">
                <a:latin typeface="Abadi" panose="020B0604020104020204" pitchFamily="34" charset="0"/>
              </a:rPr>
              <a:t>Altneuschul</a:t>
            </a:r>
            <a:r>
              <a:rPr lang="en-US" dirty="0">
                <a:latin typeface="Abadi" panose="020B0604020104020204" pitchFamily="34" charset="0"/>
              </a:rPr>
              <a:t>, Prague </a:t>
            </a:r>
          </a:p>
        </p:txBody>
      </p:sp>
      <p:sp>
        <p:nvSpPr>
          <p:cNvPr id="14" name="TextBox 13">
            <a:extLst>
              <a:ext uri="{FF2B5EF4-FFF2-40B4-BE49-F238E27FC236}">
                <a16:creationId xmlns:a16="http://schemas.microsoft.com/office/drawing/2014/main" id="{C6EC232F-5582-4A73-83B8-1DBD6B17BD69}"/>
              </a:ext>
            </a:extLst>
          </p:cNvPr>
          <p:cNvSpPr txBox="1"/>
          <p:nvPr/>
        </p:nvSpPr>
        <p:spPr>
          <a:xfrm>
            <a:off x="8014447" y="5875868"/>
            <a:ext cx="2837329" cy="369332"/>
          </a:xfrm>
          <a:prstGeom prst="rect">
            <a:avLst/>
          </a:prstGeom>
          <a:noFill/>
        </p:spPr>
        <p:txBody>
          <a:bodyPr wrap="square" rtlCol="0">
            <a:spAutoFit/>
          </a:bodyPr>
          <a:lstStyle/>
          <a:p>
            <a:pPr algn="ctr"/>
            <a:r>
              <a:rPr lang="en-US" dirty="0">
                <a:latin typeface="Abadi" panose="020B0604020104020204" pitchFamily="34" charset="0"/>
              </a:rPr>
              <a:t>El </a:t>
            </a:r>
            <a:r>
              <a:rPr lang="en-US" dirty="0" err="1">
                <a:latin typeface="Abadi" panose="020B0604020104020204" pitchFamily="34" charset="0"/>
              </a:rPr>
              <a:t>Griba</a:t>
            </a:r>
            <a:r>
              <a:rPr lang="en-US" dirty="0">
                <a:latin typeface="Abadi" panose="020B0604020104020204" pitchFamily="34" charset="0"/>
              </a:rPr>
              <a:t>, </a:t>
            </a:r>
            <a:r>
              <a:rPr lang="en-US" dirty="0" err="1">
                <a:latin typeface="Abadi" panose="020B0604020104020204" pitchFamily="34" charset="0"/>
              </a:rPr>
              <a:t>Djerba</a:t>
            </a:r>
            <a:r>
              <a:rPr lang="en-US" dirty="0">
                <a:latin typeface="Abadi" panose="020B0604020104020204" pitchFamily="34" charset="0"/>
              </a:rPr>
              <a:t>, Tunis</a:t>
            </a:r>
          </a:p>
        </p:txBody>
      </p:sp>
    </p:spTree>
    <p:extLst>
      <p:ext uri="{BB962C8B-B14F-4D97-AF65-F5344CB8AC3E}">
        <p14:creationId xmlns:p14="http://schemas.microsoft.com/office/powerpoint/2010/main" val="34124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circle(in)">
                                      <p:cBhvr>
                                        <p:cTn id="24"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9E7D-F3B2-48AA-A493-43D202CFF3B7}"/>
              </a:ext>
            </a:extLst>
          </p:cNvPr>
          <p:cNvSpPr>
            <a:spLocks noGrp="1"/>
          </p:cNvSpPr>
          <p:nvPr>
            <p:ph type="title"/>
          </p:nvPr>
        </p:nvSpPr>
        <p:spPr>
          <a:xfrm>
            <a:off x="1295402" y="982133"/>
            <a:ext cx="9601196" cy="1164914"/>
          </a:xfrm>
        </p:spPr>
        <p:txBody>
          <a:bodyPr/>
          <a:lstStyle/>
          <a:p>
            <a:r>
              <a:rPr lang="en-US" dirty="0" err="1">
                <a:latin typeface="Algerian" panose="04020705040A02060702" pitchFamily="82" charset="0"/>
              </a:rPr>
              <a:t>Miqdash</a:t>
            </a:r>
            <a:r>
              <a:rPr lang="en-US" dirty="0">
                <a:latin typeface="Algerian" panose="04020705040A02060702" pitchFamily="82" charset="0"/>
              </a:rPr>
              <a:t> </a:t>
            </a:r>
            <a:r>
              <a:rPr lang="en-US" dirty="0" err="1">
                <a:latin typeface="Algerian" panose="04020705040A02060702" pitchFamily="82" charset="0"/>
              </a:rPr>
              <a:t>Me’At</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id="{8A2384B4-025B-486A-AE05-5F621156D922}"/>
              </a:ext>
            </a:extLst>
          </p:cNvPr>
          <p:cNvSpPr>
            <a:spLocks noGrp="1"/>
          </p:cNvSpPr>
          <p:nvPr>
            <p:ph idx="1"/>
          </p:nvPr>
        </p:nvSpPr>
        <p:spPr>
          <a:xfrm>
            <a:off x="7395882" y="2528047"/>
            <a:ext cx="3877235" cy="3198737"/>
          </a:xfrm>
        </p:spPr>
        <p:txBody>
          <a:bodyPr>
            <a:normAutofit/>
          </a:bodyPr>
          <a:lstStyle/>
          <a:p>
            <a:pPr marL="0" indent="0" algn="r" rtl="1">
              <a:buNone/>
            </a:pPr>
            <a:r>
              <a:rPr lang="he-IL" sz="2200" dirty="0"/>
              <a:t>יחזקאל יא, </a:t>
            </a:r>
            <a:r>
              <a:rPr lang="he-IL" sz="2200" dirty="0" err="1"/>
              <a:t>טז</a:t>
            </a:r>
            <a:r>
              <a:rPr lang="he-IL" sz="2200" dirty="0"/>
              <a:t>: לָכֵ֣ן אֱמֹ֗ר </a:t>
            </a:r>
            <a:r>
              <a:rPr lang="he-IL" sz="2200" dirty="0" err="1"/>
              <a:t>כֹּֽה־אָמַר</a:t>
            </a:r>
            <a:r>
              <a:rPr lang="he-IL" sz="2200" dirty="0"/>
              <a:t>֘ אֲדֹנָ֣י ה֒' כִּ֤י הִרְחַקְתִּים֙ בַּגּוֹיִ֔ם וְכִ֥י </a:t>
            </a:r>
            <a:r>
              <a:rPr lang="he-IL" sz="2200" dirty="0" err="1"/>
              <a:t>הֲפִֽיצוֹתִ֖ים</a:t>
            </a:r>
            <a:r>
              <a:rPr lang="he-IL" sz="2200" dirty="0"/>
              <a:t> בָּאֲרָצ֑וֹת </a:t>
            </a:r>
            <a:r>
              <a:rPr lang="he-IL" sz="2200" dirty="0" err="1"/>
              <a:t>וָאֱהִ֤י</a:t>
            </a:r>
            <a:r>
              <a:rPr lang="he-IL" sz="2200" dirty="0"/>
              <a:t> לָהֶם֙ לְמִקְדָּ֣שׁ מְעַ֔ט בָּאֲרָצ֖וֹת </a:t>
            </a:r>
            <a:r>
              <a:rPr lang="he-IL" sz="2200" dirty="0" err="1"/>
              <a:t>אֲשֶׁר־בָּ֥או</a:t>
            </a:r>
            <a:r>
              <a:rPr lang="he-IL" sz="2200" dirty="0"/>
              <a:t>ּ שָֽׁם:</a:t>
            </a:r>
          </a:p>
          <a:p>
            <a:pPr marL="0" indent="0" algn="r" rtl="1">
              <a:buNone/>
            </a:pPr>
            <a:r>
              <a:rPr lang="he-IL" sz="2200" dirty="0"/>
              <a:t>רש"י: למקדש מעט - לבתי כנישתא </a:t>
            </a:r>
            <a:r>
              <a:rPr lang="he-IL" sz="2200" dirty="0" err="1"/>
              <a:t>דאינון</a:t>
            </a:r>
            <a:r>
              <a:rPr lang="he-IL" sz="2200" dirty="0"/>
              <a:t> </a:t>
            </a:r>
            <a:r>
              <a:rPr lang="he-IL" sz="2200" dirty="0" err="1"/>
              <a:t>יתבין</a:t>
            </a:r>
            <a:r>
              <a:rPr lang="he-IL" sz="2200" dirty="0"/>
              <a:t> </a:t>
            </a:r>
            <a:r>
              <a:rPr lang="he-IL" sz="2200" dirty="0" err="1"/>
              <a:t>תניין</a:t>
            </a:r>
            <a:r>
              <a:rPr lang="he-IL" sz="2200" dirty="0"/>
              <a:t> לבית </a:t>
            </a:r>
            <a:r>
              <a:rPr lang="he-IL" sz="2200" dirty="0" err="1"/>
              <a:t>מקדשא</a:t>
            </a:r>
            <a:r>
              <a:rPr lang="he-IL" sz="2200" dirty="0"/>
              <a:t>: </a:t>
            </a:r>
            <a:endParaRPr lang="en-US" sz="2200" dirty="0"/>
          </a:p>
        </p:txBody>
      </p:sp>
      <p:pic>
        <p:nvPicPr>
          <p:cNvPr id="8" name="Picture 7">
            <a:extLst>
              <a:ext uri="{FF2B5EF4-FFF2-40B4-BE49-F238E27FC236}">
                <a16:creationId xmlns:a16="http://schemas.microsoft.com/office/drawing/2014/main" id="{31389671-6C8D-40C6-AFE2-A9320E9A95E4}"/>
              </a:ext>
            </a:extLst>
          </p:cNvPr>
          <p:cNvPicPr>
            <a:picLocks noChangeAspect="1"/>
          </p:cNvPicPr>
          <p:nvPr/>
        </p:nvPicPr>
        <p:blipFill>
          <a:blip r:embed="rId2"/>
          <a:stretch>
            <a:fillRect/>
          </a:stretch>
        </p:blipFill>
        <p:spPr>
          <a:xfrm>
            <a:off x="1160929" y="2528047"/>
            <a:ext cx="5661214" cy="3406588"/>
          </a:xfrm>
          <a:prstGeom prst="rect">
            <a:avLst/>
          </a:prstGeom>
        </p:spPr>
      </p:pic>
      <p:sp>
        <p:nvSpPr>
          <p:cNvPr id="9" name="TextBox 8">
            <a:extLst>
              <a:ext uri="{FF2B5EF4-FFF2-40B4-BE49-F238E27FC236}">
                <a16:creationId xmlns:a16="http://schemas.microsoft.com/office/drawing/2014/main" id="{02806A5D-1219-48DA-BACD-3C0563C13329}"/>
              </a:ext>
            </a:extLst>
          </p:cNvPr>
          <p:cNvSpPr txBox="1"/>
          <p:nvPr/>
        </p:nvSpPr>
        <p:spPr>
          <a:xfrm>
            <a:off x="2039471" y="5934635"/>
            <a:ext cx="3989294" cy="369332"/>
          </a:xfrm>
          <a:prstGeom prst="rect">
            <a:avLst/>
          </a:prstGeom>
          <a:noFill/>
        </p:spPr>
        <p:txBody>
          <a:bodyPr wrap="square" rtlCol="0">
            <a:spAutoFit/>
          </a:bodyPr>
          <a:lstStyle/>
          <a:p>
            <a:pPr algn="ctr"/>
            <a:r>
              <a:rPr lang="en-US" dirty="0">
                <a:latin typeface="Abadi" panose="020B0604020104020204" pitchFamily="34" charset="0"/>
              </a:rPr>
              <a:t>Dura </a:t>
            </a:r>
            <a:r>
              <a:rPr lang="en-US" dirty="0" err="1">
                <a:latin typeface="Abadi" panose="020B0604020104020204" pitchFamily="34" charset="0"/>
              </a:rPr>
              <a:t>Europos</a:t>
            </a:r>
            <a:r>
              <a:rPr lang="en-US" dirty="0">
                <a:latin typeface="Abadi" panose="020B0604020104020204" pitchFamily="34" charset="0"/>
              </a:rPr>
              <a:t>, 244 CE </a:t>
            </a:r>
          </a:p>
        </p:txBody>
      </p:sp>
    </p:spTree>
    <p:extLst>
      <p:ext uri="{BB962C8B-B14F-4D97-AF65-F5344CB8AC3E}">
        <p14:creationId xmlns:p14="http://schemas.microsoft.com/office/powerpoint/2010/main" val="225008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8F19-4C22-473A-B471-3FF871A2A3EA}"/>
              </a:ext>
            </a:extLst>
          </p:cNvPr>
          <p:cNvSpPr>
            <a:spLocks noGrp="1"/>
          </p:cNvSpPr>
          <p:nvPr>
            <p:ph type="title"/>
          </p:nvPr>
        </p:nvSpPr>
        <p:spPr/>
        <p:txBody>
          <a:bodyPr>
            <a:normAutofit fontScale="90000"/>
          </a:bodyPr>
          <a:lstStyle/>
          <a:p>
            <a:r>
              <a:rPr lang="en-US" dirty="0">
                <a:latin typeface="Algerian" panose="04020705040A02060702" pitchFamily="82" charset="0"/>
              </a:rPr>
              <a:t>Open to Me the Gates of Righteousness</a:t>
            </a:r>
          </a:p>
        </p:txBody>
      </p:sp>
      <p:pic>
        <p:nvPicPr>
          <p:cNvPr id="5" name="Content Placeholder 4" descr="A large stone building&#10;&#10;Description generated with very high confidence">
            <a:extLst>
              <a:ext uri="{FF2B5EF4-FFF2-40B4-BE49-F238E27FC236}">
                <a16:creationId xmlns:a16="http://schemas.microsoft.com/office/drawing/2014/main" id="{73141314-F3AB-4A5F-B046-BDAD3F74C00C}"/>
              </a:ext>
            </a:extLst>
          </p:cNvPr>
          <p:cNvPicPr>
            <a:picLocks noGrp="1" noChangeAspect="1"/>
          </p:cNvPicPr>
          <p:nvPr>
            <p:ph idx="1"/>
          </p:nvPr>
        </p:nvPicPr>
        <p:blipFill>
          <a:blip r:embed="rId2"/>
          <a:stretch>
            <a:fillRect/>
          </a:stretch>
        </p:blipFill>
        <p:spPr>
          <a:xfrm>
            <a:off x="816910" y="2553555"/>
            <a:ext cx="3459255" cy="3016577"/>
          </a:xfrm>
        </p:spPr>
      </p:pic>
      <p:sp>
        <p:nvSpPr>
          <p:cNvPr id="6" name="TextBox 5">
            <a:extLst>
              <a:ext uri="{FF2B5EF4-FFF2-40B4-BE49-F238E27FC236}">
                <a16:creationId xmlns:a16="http://schemas.microsoft.com/office/drawing/2014/main" id="{847034AE-27E7-4F1F-B95E-4AAF550245A1}"/>
              </a:ext>
            </a:extLst>
          </p:cNvPr>
          <p:cNvSpPr txBox="1"/>
          <p:nvPr/>
        </p:nvSpPr>
        <p:spPr>
          <a:xfrm>
            <a:off x="779930" y="5638800"/>
            <a:ext cx="3384176" cy="369332"/>
          </a:xfrm>
          <a:prstGeom prst="rect">
            <a:avLst/>
          </a:prstGeom>
          <a:noFill/>
        </p:spPr>
        <p:txBody>
          <a:bodyPr wrap="square" rtlCol="0">
            <a:spAutoFit/>
          </a:bodyPr>
          <a:lstStyle/>
          <a:p>
            <a:pPr algn="ctr"/>
            <a:r>
              <a:rPr lang="en-US" dirty="0" err="1">
                <a:latin typeface="Abadi" panose="020B0604020104020204" pitchFamily="34" charset="0"/>
              </a:rPr>
              <a:t>Biram</a:t>
            </a:r>
            <a:r>
              <a:rPr lang="en-US" dirty="0">
                <a:latin typeface="Abadi" panose="020B0604020104020204" pitchFamily="34" charset="0"/>
              </a:rPr>
              <a:t> Synagogue, 3</a:t>
            </a:r>
            <a:r>
              <a:rPr lang="en-US" baseline="30000" dirty="0">
                <a:latin typeface="Abadi" panose="020B0604020104020204" pitchFamily="34" charset="0"/>
              </a:rPr>
              <a:t>rd</a:t>
            </a:r>
            <a:r>
              <a:rPr lang="en-US" dirty="0">
                <a:latin typeface="Abadi" panose="020B0604020104020204" pitchFamily="34" charset="0"/>
              </a:rPr>
              <a:t>. Cent CE</a:t>
            </a:r>
          </a:p>
        </p:txBody>
      </p:sp>
      <p:pic>
        <p:nvPicPr>
          <p:cNvPr id="9" name="Picture 8">
            <a:extLst>
              <a:ext uri="{FF2B5EF4-FFF2-40B4-BE49-F238E27FC236}">
                <a16:creationId xmlns:a16="http://schemas.microsoft.com/office/drawing/2014/main" id="{2A0FC74F-E65A-4933-9D19-A8E5BBF19DC6}"/>
              </a:ext>
            </a:extLst>
          </p:cNvPr>
          <p:cNvPicPr>
            <a:picLocks noChangeAspect="1"/>
          </p:cNvPicPr>
          <p:nvPr/>
        </p:nvPicPr>
        <p:blipFill>
          <a:blip r:embed="rId3"/>
          <a:stretch>
            <a:fillRect/>
          </a:stretch>
        </p:blipFill>
        <p:spPr>
          <a:xfrm>
            <a:off x="7669124" y="2668079"/>
            <a:ext cx="3773201" cy="2902053"/>
          </a:xfrm>
          <a:prstGeom prst="rect">
            <a:avLst/>
          </a:prstGeom>
        </p:spPr>
      </p:pic>
      <p:sp>
        <p:nvSpPr>
          <p:cNvPr id="11" name="TextBox 10">
            <a:extLst>
              <a:ext uri="{FF2B5EF4-FFF2-40B4-BE49-F238E27FC236}">
                <a16:creationId xmlns:a16="http://schemas.microsoft.com/office/drawing/2014/main" id="{2DB689C6-186C-4C69-AFD1-2BDFFCA81A81}"/>
              </a:ext>
            </a:extLst>
          </p:cNvPr>
          <p:cNvSpPr txBox="1"/>
          <p:nvPr/>
        </p:nvSpPr>
        <p:spPr>
          <a:xfrm>
            <a:off x="8027896" y="5638801"/>
            <a:ext cx="3312457" cy="369332"/>
          </a:xfrm>
          <a:prstGeom prst="rect">
            <a:avLst/>
          </a:prstGeom>
          <a:noFill/>
        </p:spPr>
        <p:txBody>
          <a:bodyPr wrap="square" rtlCol="0">
            <a:spAutoFit/>
          </a:bodyPr>
          <a:lstStyle/>
          <a:p>
            <a:pPr algn="ctr"/>
            <a:r>
              <a:rPr lang="en-US" dirty="0" err="1">
                <a:latin typeface="Abadi" panose="020B0604020104020204" pitchFamily="34" charset="0"/>
              </a:rPr>
              <a:t>Meron</a:t>
            </a:r>
            <a:r>
              <a:rPr lang="en-US" dirty="0">
                <a:latin typeface="Abadi" panose="020B0604020104020204" pitchFamily="34" charset="0"/>
              </a:rPr>
              <a:t> Synagogue, 3</a:t>
            </a:r>
            <a:r>
              <a:rPr lang="en-US" baseline="30000" dirty="0">
                <a:latin typeface="Abadi" panose="020B0604020104020204" pitchFamily="34" charset="0"/>
              </a:rPr>
              <a:t>rd</a:t>
            </a:r>
            <a:r>
              <a:rPr lang="en-US" dirty="0">
                <a:latin typeface="Abadi" panose="020B0604020104020204" pitchFamily="34" charset="0"/>
              </a:rPr>
              <a:t> Cent (?)</a:t>
            </a:r>
          </a:p>
        </p:txBody>
      </p:sp>
      <p:sp>
        <p:nvSpPr>
          <p:cNvPr id="12" name="TextBox 11">
            <a:extLst>
              <a:ext uri="{FF2B5EF4-FFF2-40B4-BE49-F238E27FC236}">
                <a16:creationId xmlns:a16="http://schemas.microsoft.com/office/drawing/2014/main" id="{984A2710-CA36-418D-8D9C-56729F742A4B}"/>
              </a:ext>
            </a:extLst>
          </p:cNvPr>
          <p:cNvSpPr txBox="1"/>
          <p:nvPr/>
        </p:nvSpPr>
        <p:spPr>
          <a:xfrm>
            <a:off x="4455460" y="2711824"/>
            <a:ext cx="3133164" cy="3139321"/>
          </a:xfrm>
          <a:prstGeom prst="rect">
            <a:avLst/>
          </a:prstGeom>
          <a:noFill/>
        </p:spPr>
        <p:txBody>
          <a:bodyPr wrap="square" rtlCol="0">
            <a:spAutoFit/>
          </a:bodyPr>
          <a:lstStyle/>
          <a:p>
            <a:pPr algn="r" rtl="1"/>
            <a:r>
              <a:rPr lang="he-IL" dirty="0"/>
              <a:t>ספר </a:t>
            </a:r>
            <a:r>
              <a:rPr lang="he-IL" dirty="0" err="1"/>
              <a:t>מהרי"ל</a:t>
            </a:r>
            <a:r>
              <a:rPr lang="he-IL" dirty="0"/>
              <a:t> (מנהגים) הלכות שמחות</a:t>
            </a:r>
          </a:p>
          <a:p>
            <a:pPr algn="r" rtl="1"/>
            <a:r>
              <a:rPr lang="he-IL" dirty="0"/>
              <a:t>אך גם בני </a:t>
            </a:r>
            <a:r>
              <a:rPr lang="he-IL" dirty="0" err="1"/>
              <a:t>אושטרייך</a:t>
            </a:r>
            <a:r>
              <a:rPr lang="he-IL" dirty="0"/>
              <a:t> יושבים עמו בחצר </a:t>
            </a:r>
            <a:r>
              <a:rPr lang="he-IL" dirty="0" err="1"/>
              <a:t>בה"כ</a:t>
            </a:r>
            <a:r>
              <a:rPr lang="he-IL" dirty="0"/>
              <a:t> כמו שעושים ג"כ בני </a:t>
            </a:r>
            <a:r>
              <a:rPr lang="he-IL" dirty="0" err="1"/>
              <a:t>ריינוס</a:t>
            </a:r>
            <a:r>
              <a:rPr lang="he-IL" dirty="0"/>
              <a:t>. ואמר ששמע מרבו </a:t>
            </a:r>
            <a:r>
              <a:rPr lang="he-IL" dirty="0" err="1"/>
              <a:t>מהר"ש</a:t>
            </a:r>
            <a:r>
              <a:rPr lang="he-IL" dirty="0"/>
              <a:t> כשנפרד אז מן האבל היה אומר, מי ששיכן שמו בבית הזה הוא ינחמך. ושאלו מה שיכן שמו שייך </a:t>
            </a:r>
            <a:r>
              <a:rPr lang="he-IL" dirty="0" err="1"/>
              <a:t>בבה"כ</a:t>
            </a:r>
            <a:r>
              <a:rPr lang="he-IL" dirty="0"/>
              <a:t> שלנו, </a:t>
            </a:r>
            <a:r>
              <a:rPr lang="he-IL" dirty="0" err="1"/>
              <a:t>דהא</a:t>
            </a:r>
            <a:r>
              <a:rPr lang="he-IL" dirty="0"/>
              <a:t> </a:t>
            </a:r>
            <a:r>
              <a:rPr lang="he-IL" dirty="0" err="1"/>
              <a:t>דאיכא</a:t>
            </a:r>
            <a:r>
              <a:rPr lang="he-IL" dirty="0"/>
              <a:t> במדרש לומר כן היינו בבית המקדש שהיו שם ב' פתחים הא' לחתן וא' לאבל. והשיב לו </a:t>
            </a:r>
            <a:r>
              <a:rPr lang="he-IL" dirty="0" err="1"/>
              <a:t>דבית</a:t>
            </a:r>
            <a:r>
              <a:rPr lang="he-IL" dirty="0"/>
              <a:t> הכנסת מקדש מעט. </a:t>
            </a:r>
            <a:endParaRPr lang="en-US" dirty="0"/>
          </a:p>
        </p:txBody>
      </p:sp>
    </p:spTree>
    <p:extLst>
      <p:ext uri="{BB962C8B-B14F-4D97-AF65-F5344CB8AC3E}">
        <p14:creationId xmlns:p14="http://schemas.microsoft.com/office/powerpoint/2010/main" val="44416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3" name="Straight Connector 17">
            <a:extLst>
              <a:ext uri="{FF2B5EF4-FFF2-40B4-BE49-F238E27FC236}">
                <a16:creationId xmlns:a16="http://schemas.microsoft.com/office/drawing/2014/main"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68F36138-8A51-4EAE-A446-7E803CCD2095}"/>
              </a:ext>
            </a:extLst>
          </p:cNvPr>
          <p:cNvPicPr>
            <a:picLocks noChangeAspect="1"/>
          </p:cNvPicPr>
          <p:nvPr/>
        </p:nvPicPr>
        <p:blipFill rotWithShape="1">
          <a:blip r:embed="rId5"/>
          <a:srcRect b="17137"/>
          <a:stretch/>
        </p:blipFill>
        <p:spPr>
          <a:xfrm>
            <a:off x="1412683" y="1410208"/>
            <a:ext cx="3876801" cy="3858780"/>
          </a:xfrm>
          <a:prstGeom prst="rect">
            <a:avLst/>
          </a:prstGeom>
        </p:spPr>
      </p:pic>
      <p:sp>
        <p:nvSpPr>
          <p:cNvPr id="2" name="Title 1">
            <a:extLst>
              <a:ext uri="{FF2B5EF4-FFF2-40B4-BE49-F238E27FC236}">
                <a16:creationId xmlns:a16="http://schemas.microsoft.com/office/drawing/2014/main" id="{3F5FBB79-EB77-4877-AE24-3819E2C43399}"/>
              </a:ext>
            </a:extLst>
          </p:cNvPr>
          <p:cNvSpPr>
            <a:spLocks noGrp="1"/>
          </p:cNvSpPr>
          <p:nvPr>
            <p:ph type="title"/>
          </p:nvPr>
        </p:nvSpPr>
        <p:spPr>
          <a:xfrm>
            <a:off x="6094412" y="982132"/>
            <a:ext cx="4802185" cy="1303867"/>
          </a:xfrm>
        </p:spPr>
        <p:txBody>
          <a:bodyPr>
            <a:normAutofit/>
          </a:bodyPr>
          <a:lstStyle/>
          <a:p>
            <a:pPr>
              <a:lnSpc>
                <a:spcPct val="90000"/>
              </a:lnSpc>
            </a:pPr>
            <a:r>
              <a:rPr lang="en-US">
                <a:latin typeface="Algerian" panose="04020705040A02060702" pitchFamily="82" charset="0"/>
              </a:rPr>
              <a:t>A Conduit for Blessing</a:t>
            </a:r>
          </a:p>
        </p:txBody>
      </p:sp>
      <p:sp>
        <p:nvSpPr>
          <p:cNvPr id="3" name="Content Placeholder 2">
            <a:extLst>
              <a:ext uri="{FF2B5EF4-FFF2-40B4-BE49-F238E27FC236}">
                <a16:creationId xmlns:a16="http://schemas.microsoft.com/office/drawing/2014/main" id="{2DB9A2CE-C4F0-4AD7-8567-A66CFB77114A}"/>
              </a:ext>
            </a:extLst>
          </p:cNvPr>
          <p:cNvSpPr>
            <a:spLocks noGrp="1"/>
          </p:cNvSpPr>
          <p:nvPr>
            <p:ph idx="1"/>
          </p:nvPr>
        </p:nvSpPr>
        <p:spPr>
          <a:xfrm>
            <a:off x="6094412" y="2556932"/>
            <a:ext cx="4802184" cy="3318936"/>
          </a:xfrm>
        </p:spPr>
        <p:txBody>
          <a:bodyPr>
            <a:normAutofit/>
          </a:bodyPr>
          <a:lstStyle/>
          <a:p>
            <a:pPr marL="0" indent="0" algn="r" rtl="1">
              <a:lnSpc>
                <a:spcPct val="90000"/>
              </a:lnSpc>
              <a:buNone/>
            </a:pPr>
            <a:r>
              <a:rPr lang="he-IL" sz="2000" dirty="0"/>
              <a:t>בבלי, מגילה דף כד ע"ב:</a:t>
            </a:r>
          </a:p>
          <a:p>
            <a:pPr marL="0" indent="0" algn="r" rtl="1">
              <a:lnSpc>
                <a:spcPct val="90000"/>
              </a:lnSpc>
              <a:buNone/>
            </a:pPr>
            <a:r>
              <a:rPr lang="he-IL" sz="2000" dirty="0">
                <a:latin typeface="Guttman Mantova" panose="02010401010101010101" pitchFamily="2" charset="-79"/>
                <a:cs typeface="Guttman Mantova" panose="02010401010101010101" pitchFamily="2" charset="-79"/>
              </a:rPr>
              <a:t>משנה</a:t>
            </a:r>
            <a:r>
              <a:rPr lang="he-IL" sz="2000" dirty="0"/>
              <a:t>. כהן שיש בידיו </a:t>
            </a:r>
            <a:r>
              <a:rPr lang="he-IL" sz="2000" dirty="0" err="1"/>
              <a:t>מומין</a:t>
            </a:r>
            <a:r>
              <a:rPr lang="he-IL" sz="2000" dirty="0"/>
              <a:t> לא </a:t>
            </a:r>
            <a:r>
              <a:rPr lang="he-IL" sz="2000" dirty="0" err="1"/>
              <a:t>ישא</a:t>
            </a:r>
            <a:r>
              <a:rPr lang="he-IL" sz="2000" dirty="0"/>
              <a:t> את כפיו...מפני שהעם </a:t>
            </a:r>
            <a:r>
              <a:rPr lang="he-IL" sz="2000" dirty="0" err="1"/>
              <a:t>מסתכלין</a:t>
            </a:r>
            <a:r>
              <a:rPr lang="he-IL" sz="2000" dirty="0"/>
              <a:t> בו. </a:t>
            </a:r>
          </a:p>
          <a:p>
            <a:pPr marL="0" indent="0" algn="r" rtl="1">
              <a:lnSpc>
                <a:spcPct val="90000"/>
              </a:lnSpc>
              <a:buNone/>
            </a:pPr>
            <a:r>
              <a:rPr lang="he-IL" sz="2000" dirty="0"/>
              <a:t>רש"י: לפי שהעם </a:t>
            </a:r>
            <a:r>
              <a:rPr lang="he-IL" sz="2000" dirty="0" err="1"/>
              <a:t>מסתכלין</a:t>
            </a:r>
            <a:r>
              <a:rPr lang="he-IL" sz="2000" dirty="0"/>
              <a:t> בו, </a:t>
            </a:r>
            <a:r>
              <a:rPr lang="he-IL" sz="2000" dirty="0" err="1"/>
              <a:t>ואמרינן</a:t>
            </a:r>
            <a:r>
              <a:rPr lang="he-IL" sz="2000" dirty="0"/>
              <a:t> במסכת חגיגה (</a:t>
            </a:r>
            <a:r>
              <a:rPr lang="he-IL" sz="2000" dirty="0" err="1"/>
              <a:t>טז</a:t>
            </a:r>
            <a:r>
              <a:rPr lang="he-IL" sz="2000" dirty="0"/>
              <a:t>, א): המסתכל </a:t>
            </a:r>
            <a:r>
              <a:rPr lang="he-IL" sz="2000" dirty="0" err="1"/>
              <a:t>בכהנים</a:t>
            </a:r>
            <a:r>
              <a:rPr lang="he-IL" sz="2000" dirty="0"/>
              <a:t> בשעה </a:t>
            </a:r>
            <a:r>
              <a:rPr lang="he-IL" sz="2000" dirty="0" err="1"/>
              <a:t>שנושאין</a:t>
            </a:r>
            <a:r>
              <a:rPr lang="he-IL" sz="2000" dirty="0"/>
              <a:t> את כפיהן עיניו כהות, לפי שהשכינה שורה על ידיהן. </a:t>
            </a:r>
          </a:p>
          <a:p>
            <a:pPr marL="0" indent="0" algn="r" rtl="1">
              <a:lnSpc>
                <a:spcPct val="90000"/>
              </a:lnSpc>
              <a:buNone/>
            </a:pPr>
            <a:r>
              <a:rPr lang="he-IL" sz="2000" dirty="0"/>
              <a:t>תוספות, חגיגה דף </a:t>
            </a:r>
            <a:r>
              <a:rPr lang="he-IL" sz="2000" dirty="0" err="1"/>
              <a:t>טז</a:t>
            </a:r>
            <a:r>
              <a:rPr lang="he-IL" sz="2000" dirty="0"/>
              <a:t> ע"א: והא </a:t>
            </a:r>
            <a:r>
              <a:rPr lang="he-IL" sz="2000" dirty="0" err="1"/>
              <a:t>ליתא</a:t>
            </a:r>
            <a:r>
              <a:rPr lang="he-IL" sz="2000" dirty="0"/>
              <a:t> </a:t>
            </a:r>
            <a:r>
              <a:rPr lang="he-IL" sz="2000" dirty="0" err="1"/>
              <a:t>דמסקינן</a:t>
            </a:r>
            <a:r>
              <a:rPr lang="he-IL" sz="2000" dirty="0"/>
              <a:t> </a:t>
            </a:r>
            <a:r>
              <a:rPr lang="he-IL" sz="2000" dirty="0" err="1"/>
              <a:t>דוקא</a:t>
            </a:r>
            <a:r>
              <a:rPr lang="he-IL" sz="2000" dirty="0"/>
              <a:t> בזמן שבית המקדש קיים ואילו התם </a:t>
            </a:r>
            <a:r>
              <a:rPr lang="he-IL" sz="2000" dirty="0" err="1"/>
              <a:t>בגבולים</a:t>
            </a:r>
            <a:r>
              <a:rPr lang="he-IL" sz="2000" dirty="0"/>
              <a:t>...ונראה לפרש דאף </a:t>
            </a:r>
            <a:r>
              <a:rPr lang="he-IL" sz="2000" dirty="0" err="1"/>
              <a:t>בגבולין</a:t>
            </a:r>
            <a:r>
              <a:rPr lang="he-IL" sz="2000" dirty="0"/>
              <a:t> </a:t>
            </a:r>
            <a:r>
              <a:rPr lang="he-IL" sz="2000" dirty="0" err="1"/>
              <a:t>מיתסר</a:t>
            </a:r>
            <a:r>
              <a:rPr lang="he-IL" sz="2000" dirty="0"/>
              <a:t> משום היסח הדעת...</a:t>
            </a:r>
            <a:endParaRPr lang="en-US" sz="2000" dirty="0"/>
          </a:p>
        </p:txBody>
      </p:sp>
      <p:sp>
        <p:nvSpPr>
          <p:cNvPr id="6" name="TextBox 5">
            <a:extLst>
              <a:ext uri="{FF2B5EF4-FFF2-40B4-BE49-F238E27FC236}">
                <a16:creationId xmlns:a16="http://schemas.microsoft.com/office/drawing/2014/main" id="{45F967B3-122B-4DE5-8D36-09FF72BE805E}"/>
              </a:ext>
            </a:extLst>
          </p:cNvPr>
          <p:cNvSpPr txBox="1"/>
          <p:nvPr/>
        </p:nvSpPr>
        <p:spPr>
          <a:xfrm>
            <a:off x="1344707" y="5607304"/>
            <a:ext cx="4141692" cy="369332"/>
          </a:xfrm>
          <a:prstGeom prst="rect">
            <a:avLst/>
          </a:prstGeom>
          <a:noFill/>
        </p:spPr>
        <p:txBody>
          <a:bodyPr wrap="square" rtlCol="0">
            <a:spAutoFit/>
          </a:bodyPr>
          <a:lstStyle/>
          <a:p>
            <a:r>
              <a:rPr lang="en-US" dirty="0"/>
              <a:t>Rabbi Yitzchak Besancon, Oil on Canvas </a:t>
            </a:r>
          </a:p>
        </p:txBody>
      </p:sp>
    </p:spTree>
    <p:extLst>
      <p:ext uri="{BB962C8B-B14F-4D97-AF65-F5344CB8AC3E}">
        <p14:creationId xmlns:p14="http://schemas.microsoft.com/office/powerpoint/2010/main" val="209337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A370-7853-42C6-8075-5888E362844A}"/>
              </a:ext>
            </a:extLst>
          </p:cNvPr>
          <p:cNvSpPr>
            <a:spLocks noGrp="1"/>
          </p:cNvSpPr>
          <p:nvPr>
            <p:ph type="title"/>
          </p:nvPr>
        </p:nvSpPr>
        <p:spPr/>
        <p:txBody>
          <a:bodyPr/>
          <a:lstStyle/>
          <a:p>
            <a:r>
              <a:rPr lang="en-US" dirty="0">
                <a:latin typeface="Algerian" panose="04020705040A02060702" pitchFamily="82" charset="0"/>
              </a:rPr>
              <a:t>A Portal to the Temple Mount</a:t>
            </a:r>
          </a:p>
        </p:txBody>
      </p:sp>
      <p:pic>
        <p:nvPicPr>
          <p:cNvPr id="4" name="Content Placeholder 3">
            <a:extLst>
              <a:ext uri="{FF2B5EF4-FFF2-40B4-BE49-F238E27FC236}">
                <a16:creationId xmlns:a16="http://schemas.microsoft.com/office/drawing/2014/main" id="{2CB8CE73-F50F-454B-BA3E-26B5AC9EAF29}"/>
              </a:ext>
            </a:extLst>
          </p:cNvPr>
          <p:cNvPicPr>
            <a:picLocks noGrp="1" noChangeAspect="1"/>
          </p:cNvPicPr>
          <p:nvPr>
            <p:ph idx="1"/>
          </p:nvPr>
        </p:nvPicPr>
        <p:blipFill>
          <a:blip r:embed="rId2"/>
          <a:stretch>
            <a:fillRect/>
          </a:stretch>
        </p:blipFill>
        <p:spPr>
          <a:xfrm>
            <a:off x="5627802" y="3124986"/>
            <a:ext cx="5613662" cy="2019088"/>
          </a:xfrm>
          <a:prstGeom prst="rect">
            <a:avLst/>
          </a:prstGeom>
        </p:spPr>
      </p:pic>
      <p:pic>
        <p:nvPicPr>
          <p:cNvPr id="1026" name="Picture 2" descr="https://upload.wikimedia.org/wikipedia/commons/thumb/5/52/Regensburg_Synagogue%2C_1519.jpg/1280px-Regensburg_Synagogue%2C_1519.jpg">
            <a:extLst>
              <a:ext uri="{FF2B5EF4-FFF2-40B4-BE49-F238E27FC236}">
                <a16:creationId xmlns:a16="http://schemas.microsoft.com/office/drawing/2014/main" id="{A5333BC6-BEC2-454E-B3F5-16FABC2FB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48" y="2568804"/>
            <a:ext cx="4729163" cy="35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497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306</TotalTime>
  <Words>1116</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Abadi</vt:lpstr>
      <vt:lpstr>Agency FB</vt:lpstr>
      <vt:lpstr>Aharoni</vt:lpstr>
      <vt:lpstr>Algerian</vt:lpstr>
      <vt:lpstr>Arial</vt:lpstr>
      <vt:lpstr>Garamond</vt:lpstr>
      <vt:lpstr>Guttman Mantova</vt:lpstr>
      <vt:lpstr>Times New Roman</vt:lpstr>
      <vt:lpstr>Organic</vt:lpstr>
      <vt:lpstr>Loving Israel: Really and Virtually שיעור לעי"נ רבקה מתתיה ע"ה</vt:lpstr>
      <vt:lpstr>Rashi</vt:lpstr>
      <vt:lpstr>Forever Foreign</vt:lpstr>
      <vt:lpstr>Land-Based Mitzvot</vt:lpstr>
      <vt:lpstr>Bet Miqdash and Bet Knesset</vt:lpstr>
      <vt:lpstr>Miqdash Me’At</vt:lpstr>
      <vt:lpstr>Open to Me the Gates of Righteousness</vt:lpstr>
      <vt:lpstr>A Conduit for Blessing</vt:lpstr>
      <vt:lpstr>A Portal to the Temple Mount</vt:lpstr>
      <vt:lpstr>A Portal to the Shekhinah</vt:lpstr>
      <vt:lpstr>On the edge of Modernity</vt:lpstr>
      <vt:lpstr>BetwEEn Here and There</vt:lpstr>
      <vt:lpstr>Tasting the Land</vt:lpstr>
      <vt:lpstr>Cognitive Dissonance</vt:lpstr>
      <vt:lpstr>Recasting the Brand</vt:lpstr>
      <vt:lpstr>Substitution in Kind</vt:lpstr>
      <vt:lpstr>Inner Yearnings</vt:lpstr>
      <vt:lpstr>An Example for Us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Woolf</dc:creator>
  <cp:lastModifiedBy>Jeffrey Woolf</cp:lastModifiedBy>
  <cp:revision>28</cp:revision>
  <dcterms:created xsi:type="dcterms:W3CDTF">2017-11-04T19:45:34Z</dcterms:created>
  <dcterms:modified xsi:type="dcterms:W3CDTF">2017-11-08T12:17:02Z</dcterms:modified>
</cp:coreProperties>
</file>