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0" autoAdjust="0"/>
    <p:restoredTop sz="94660"/>
  </p:normalViewPr>
  <p:slideViewPr>
    <p:cSldViewPr snapToGrid="0">
      <p:cViewPr>
        <p:scale>
          <a:sx n="102" d="100"/>
          <a:sy n="102" d="100"/>
        </p:scale>
        <p:origin x="78" y="3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339AE-52E8-494F-98E6-003E94F381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66B640D5-B8D1-4529-870D-5164877EE9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4EBB03FD-A33D-424B-B8D1-F0B5F1EEAD0D}"/>
              </a:ext>
            </a:extLst>
          </p:cNvPr>
          <p:cNvSpPr>
            <a:spLocks noGrp="1"/>
          </p:cNvSpPr>
          <p:nvPr>
            <p:ph type="dt" sz="half" idx="10"/>
          </p:nvPr>
        </p:nvSpPr>
        <p:spPr/>
        <p:txBody>
          <a:bodyPr/>
          <a:lstStyle/>
          <a:p>
            <a:fld id="{7BC4DEA7-DD9D-486E-864B-FAC5E7FBE90B}" type="datetimeFigureOut">
              <a:rPr lang="he-IL" smtClean="0"/>
              <a:t>כ"ח/טבת/תשפ"א</a:t>
            </a:fld>
            <a:endParaRPr lang="he-IL"/>
          </a:p>
        </p:txBody>
      </p:sp>
      <p:sp>
        <p:nvSpPr>
          <p:cNvPr id="5" name="Footer Placeholder 4">
            <a:extLst>
              <a:ext uri="{FF2B5EF4-FFF2-40B4-BE49-F238E27FC236}">
                <a16:creationId xmlns:a16="http://schemas.microsoft.com/office/drawing/2014/main" id="{A78D166D-8C13-49C9-8216-49E752EB2F40}"/>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324A8CE8-C266-40FD-9E1E-90FC92AD39E6}"/>
              </a:ext>
            </a:extLst>
          </p:cNvPr>
          <p:cNvSpPr>
            <a:spLocks noGrp="1"/>
          </p:cNvSpPr>
          <p:nvPr>
            <p:ph type="sldNum" sz="quarter" idx="12"/>
          </p:nvPr>
        </p:nvSpPr>
        <p:spPr/>
        <p:txBody>
          <a:bodyPr/>
          <a:lstStyle/>
          <a:p>
            <a:fld id="{D50832E2-741E-42A2-8C68-94EA57BBE2A8}" type="slidenum">
              <a:rPr lang="he-IL" smtClean="0"/>
              <a:t>‹#›</a:t>
            </a:fld>
            <a:endParaRPr lang="he-IL"/>
          </a:p>
        </p:txBody>
      </p:sp>
    </p:spTree>
    <p:extLst>
      <p:ext uri="{BB962C8B-B14F-4D97-AF65-F5344CB8AC3E}">
        <p14:creationId xmlns:p14="http://schemas.microsoft.com/office/powerpoint/2010/main" val="3495555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534A8-A4A0-4A34-B452-38B58EDE6A0E}"/>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583CBEF4-C544-4306-A2EA-2039FA8966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641D750D-F0CA-4BA5-B9DF-139B4D1CC8CD}"/>
              </a:ext>
            </a:extLst>
          </p:cNvPr>
          <p:cNvSpPr>
            <a:spLocks noGrp="1"/>
          </p:cNvSpPr>
          <p:nvPr>
            <p:ph type="dt" sz="half" idx="10"/>
          </p:nvPr>
        </p:nvSpPr>
        <p:spPr/>
        <p:txBody>
          <a:bodyPr/>
          <a:lstStyle/>
          <a:p>
            <a:fld id="{7BC4DEA7-DD9D-486E-864B-FAC5E7FBE90B}" type="datetimeFigureOut">
              <a:rPr lang="he-IL" smtClean="0"/>
              <a:t>כ"ח/טבת/תשפ"א</a:t>
            </a:fld>
            <a:endParaRPr lang="he-IL"/>
          </a:p>
        </p:txBody>
      </p:sp>
      <p:sp>
        <p:nvSpPr>
          <p:cNvPr id="5" name="Footer Placeholder 4">
            <a:extLst>
              <a:ext uri="{FF2B5EF4-FFF2-40B4-BE49-F238E27FC236}">
                <a16:creationId xmlns:a16="http://schemas.microsoft.com/office/drawing/2014/main" id="{5740EA13-D8F3-4A99-9546-2115B7FB2169}"/>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E4EECAE0-7C03-4790-B095-D34FE285DA55}"/>
              </a:ext>
            </a:extLst>
          </p:cNvPr>
          <p:cNvSpPr>
            <a:spLocks noGrp="1"/>
          </p:cNvSpPr>
          <p:nvPr>
            <p:ph type="sldNum" sz="quarter" idx="12"/>
          </p:nvPr>
        </p:nvSpPr>
        <p:spPr/>
        <p:txBody>
          <a:bodyPr/>
          <a:lstStyle/>
          <a:p>
            <a:fld id="{D50832E2-741E-42A2-8C68-94EA57BBE2A8}" type="slidenum">
              <a:rPr lang="he-IL" smtClean="0"/>
              <a:t>‹#›</a:t>
            </a:fld>
            <a:endParaRPr lang="he-IL"/>
          </a:p>
        </p:txBody>
      </p:sp>
    </p:spTree>
    <p:extLst>
      <p:ext uri="{BB962C8B-B14F-4D97-AF65-F5344CB8AC3E}">
        <p14:creationId xmlns:p14="http://schemas.microsoft.com/office/powerpoint/2010/main" val="1308000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1F6C59-2EFB-45C5-B173-248E22AACAA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D147200C-9404-4A20-9770-1162510515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6381541F-A09B-4144-BAF8-5F407ADFD5DD}"/>
              </a:ext>
            </a:extLst>
          </p:cNvPr>
          <p:cNvSpPr>
            <a:spLocks noGrp="1"/>
          </p:cNvSpPr>
          <p:nvPr>
            <p:ph type="dt" sz="half" idx="10"/>
          </p:nvPr>
        </p:nvSpPr>
        <p:spPr/>
        <p:txBody>
          <a:bodyPr/>
          <a:lstStyle/>
          <a:p>
            <a:fld id="{7BC4DEA7-DD9D-486E-864B-FAC5E7FBE90B}" type="datetimeFigureOut">
              <a:rPr lang="he-IL" smtClean="0"/>
              <a:t>כ"ח/טבת/תשפ"א</a:t>
            </a:fld>
            <a:endParaRPr lang="he-IL"/>
          </a:p>
        </p:txBody>
      </p:sp>
      <p:sp>
        <p:nvSpPr>
          <p:cNvPr id="5" name="Footer Placeholder 4">
            <a:extLst>
              <a:ext uri="{FF2B5EF4-FFF2-40B4-BE49-F238E27FC236}">
                <a16:creationId xmlns:a16="http://schemas.microsoft.com/office/drawing/2014/main" id="{805A19D3-A36C-45CD-BF91-74F0EA27BAA3}"/>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70A74CFF-E8DC-40A6-A897-A22C63C82E71}"/>
              </a:ext>
            </a:extLst>
          </p:cNvPr>
          <p:cNvSpPr>
            <a:spLocks noGrp="1"/>
          </p:cNvSpPr>
          <p:nvPr>
            <p:ph type="sldNum" sz="quarter" idx="12"/>
          </p:nvPr>
        </p:nvSpPr>
        <p:spPr/>
        <p:txBody>
          <a:bodyPr/>
          <a:lstStyle/>
          <a:p>
            <a:fld id="{D50832E2-741E-42A2-8C68-94EA57BBE2A8}" type="slidenum">
              <a:rPr lang="he-IL" smtClean="0"/>
              <a:t>‹#›</a:t>
            </a:fld>
            <a:endParaRPr lang="he-IL"/>
          </a:p>
        </p:txBody>
      </p:sp>
    </p:spTree>
    <p:extLst>
      <p:ext uri="{BB962C8B-B14F-4D97-AF65-F5344CB8AC3E}">
        <p14:creationId xmlns:p14="http://schemas.microsoft.com/office/powerpoint/2010/main" val="3782431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9D247-DA01-4493-B849-64B20041D35A}"/>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A05E0187-74D4-414A-A79D-801C7443B4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BFEEF797-4EAE-4427-B6A2-1701D79CF40E}"/>
              </a:ext>
            </a:extLst>
          </p:cNvPr>
          <p:cNvSpPr>
            <a:spLocks noGrp="1"/>
          </p:cNvSpPr>
          <p:nvPr>
            <p:ph type="dt" sz="half" idx="10"/>
          </p:nvPr>
        </p:nvSpPr>
        <p:spPr/>
        <p:txBody>
          <a:bodyPr/>
          <a:lstStyle/>
          <a:p>
            <a:fld id="{7BC4DEA7-DD9D-486E-864B-FAC5E7FBE90B}" type="datetimeFigureOut">
              <a:rPr lang="he-IL" smtClean="0"/>
              <a:t>כ"ח/טבת/תשפ"א</a:t>
            </a:fld>
            <a:endParaRPr lang="he-IL"/>
          </a:p>
        </p:txBody>
      </p:sp>
      <p:sp>
        <p:nvSpPr>
          <p:cNvPr id="5" name="Footer Placeholder 4">
            <a:extLst>
              <a:ext uri="{FF2B5EF4-FFF2-40B4-BE49-F238E27FC236}">
                <a16:creationId xmlns:a16="http://schemas.microsoft.com/office/drawing/2014/main" id="{FFFB79BC-AB96-41CA-AB70-97DB08AA6BD9}"/>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414A4DBD-BBEF-470F-A263-41C460FF7EB6}"/>
              </a:ext>
            </a:extLst>
          </p:cNvPr>
          <p:cNvSpPr>
            <a:spLocks noGrp="1"/>
          </p:cNvSpPr>
          <p:nvPr>
            <p:ph type="sldNum" sz="quarter" idx="12"/>
          </p:nvPr>
        </p:nvSpPr>
        <p:spPr/>
        <p:txBody>
          <a:bodyPr/>
          <a:lstStyle/>
          <a:p>
            <a:fld id="{D50832E2-741E-42A2-8C68-94EA57BBE2A8}" type="slidenum">
              <a:rPr lang="he-IL" smtClean="0"/>
              <a:t>‹#›</a:t>
            </a:fld>
            <a:endParaRPr lang="he-IL"/>
          </a:p>
        </p:txBody>
      </p:sp>
    </p:spTree>
    <p:extLst>
      <p:ext uri="{BB962C8B-B14F-4D97-AF65-F5344CB8AC3E}">
        <p14:creationId xmlns:p14="http://schemas.microsoft.com/office/powerpoint/2010/main" val="995076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CE12A-2146-42E0-9ACC-2CAF90C6AA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294805B0-1387-4E08-BFC5-0517999895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FFBC86-25AD-4BA5-B846-B36AA8117C7A}"/>
              </a:ext>
            </a:extLst>
          </p:cNvPr>
          <p:cNvSpPr>
            <a:spLocks noGrp="1"/>
          </p:cNvSpPr>
          <p:nvPr>
            <p:ph type="dt" sz="half" idx="10"/>
          </p:nvPr>
        </p:nvSpPr>
        <p:spPr/>
        <p:txBody>
          <a:bodyPr/>
          <a:lstStyle/>
          <a:p>
            <a:fld id="{7BC4DEA7-DD9D-486E-864B-FAC5E7FBE90B}" type="datetimeFigureOut">
              <a:rPr lang="he-IL" smtClean="0"/>
              <a:t>כ"ח/טבת/תשפ"א</a:t>
            </a:fld>
            <a:endParaRPr lang="he-IL"/>
          </a:p>
        </p:txBody>
      </p:sp>
      <p:sp>
        <p:nvSpPr>
          <p:cNvPr id="5" name="Footer Placeholder 4">
            <a:extLst>
              <a:ext uri="{FF2B5EF4-FFF2-40B4-BE49-F238E27FC236}">
                <a16:creationId xmlns:a16="http://schemas.microsoft.com/office/drawing/2014/main" id="{5F8EA334-4D10-4E23-AABC-125E14A1168E}"/>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B2B32C9B-4A7F-4C47-AFB5-6E1AD292E5C5}"/>
              </a:ext>
            </a:extLst>
          </p:cNvPr>
          <p:cNvSpPr>
            <a:spLocks noGrp="1"/>
          </p:cNvSpPr>
          <p:nvPr>
            <p:ph type="sldNum" sz="quarter" idx="12"/>
          </p:nvPr>
        </p:nvSpPr>
        <p:spPr/>
        <p:txBody>
          <a:bodyPr/>
          <a:lstStyle/>
          <a:p>
            <a:fld id="{D50832E2-741E-42A2-8C68-94EA57BBE2A8}" type="slidenum">
              <a:rPr lang="he-IL" smtClean="0"/>
              <a:t>‹#›</a:t>
            </a:fld>
            <a:endParaRPr lang="he-IL"/>
          </a:p>
        </p:txBody>
      </p:sp>
    </p:spTree>
    <p:extLst>
      <p:ext uri="{BB962C8B-B14F-4D97-AF65-F5344CB8AC3E}">
        <p14:creationId xmlns:p14="http://schemas.microsoft.com/office/powerpoint/2010/main" val="679548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1A7F0-D694-4571-88B3-25E044A2ADED}"/>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D290BAB7-FEA0-4075-9939-BEF9DA0D5B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0C41F738-D596-4615-8C0E-B9C6D49988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D1AE62EA-AC5A-49F6-8B36-6E8C5997260B}"/>
              </a:ext>
            </a:extLst>
          </p:cNvPr>
          <p:cNvSpPr>
            <a:spLocks noGrp="1"/>
          </p:cNvSpPr>
          <p:nvPr>
            <p:ph type="dt" sz="half" idx="10"/>
          </p:nvPr>
        </p:nvSpPr>
        <p:spPr/>
        <p:txBody>
          <a:bodyPr/>
          <a:lstStyle/>
          <a:p>
            <a:fld id="{7BC4DEA7-DD9D-486E-864B-FAC5E7FBE90B}" type="datetimeFigureOut">
              <a:rPr lang="he-IL" smtClean="0"/>
              <a:t>כ"ח/טבת/תשפ"א</a:t>
            </a:fld>
            <a:endParaRPr lang="he-IL"/>
          </a:p>
        </p:txBody>
      </p:sp>
      <p:sp>
        <p:nvSpPr>
          <p:cNvPr id="6" name="Footer Placeholder 5">
            <a:extLst>
              <a:ext uri="{FF2B5EF4-FFF2-40B4-BE49-F238E27FC236}">
                <a16:creationId xmlns:a16="http://schemas.microsoft.com/office/drawing/2014/main" id="{2901CA15-52BD-42D4-9D8D-7EF74F9E2A16}"/>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5B39376B-4F46-4586-8703-AAE68AF5E048}"/>
              </a:ext>
            </a:extLst>
          </p:cNvPr>
          <p:cNvSpPr>
            <a:spLocks noGrp="1"/>
          </p:cNvSpPr>
          <p:nvPr>
            <p:ph type="sldNum" sz="quarter" idx="12"/>
          </p:nvPr>
        </p:nvSpPr>
        <p:spPr/>
        <p:txBody>
          <a:bodyPr/>
          <a:lstStyle/>
          <a:p>
            <a:fld id="{D50832E2-741E-42A2-8C68-94EA57BBE2A8}" type="slidenum">
              <a:rPr lang="he-IL" smtClean="0"/>
              <a:t>‹#›</a:t>
            </a:fld>
            <a:endParaRPr lang="he-IL"/>
          </a:p>
        </p:txBody>
      </p:sp>
    </p:spTree>
    <p:extLst>
      <p:ext uri="{BB962C8B-B14F-4D97-AF65-F5344CB8AC3E}">
        <p14:creationId xmlns:p14="http://schemas.microsoft.com/office/powerpoint/2010/main" val="3956736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2B4A4-22BC-416F-BF25-0F599F15997E}"/>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7112B351-E481-4060-B744-A44ADAA45F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A0DADC-5C6F-4301-943A-E90E0CF387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64EB1211-93F1-4D96-A9D4-885E49181F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EB8792-BD44-49EC-B5C8-80AAFAD096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9BF1DE70-8456-44F0-97E8-579EF42F5F0A}"/>
              </a:ext>
            </a:extLst>
          </p:cNvPr>
          <p:cNvSpPr>
            <a:spLocks noGrp="1"/>
          </p:cNvSpPr>
          <p:nvPr>
            <p:ph type="dt" sz="half" idx="10"/>
          </p:nvPr>
        </p:nvSpPr>
        <p:spPr/>
        <p:txBody>
          <a:bodyPr/>
          <a:lstStyle/>
          <a:p>
            <a:fld id="{7BC4DEA7-DD9D-486E-864B-FAC5E7FBE90B}" type="datetimeFigureOut">
              <a:rPr lang="he-IL" smtClean="0"/>
              <a:t>כ"ח/טבת/תשפ"א</a:t>
            </a:fld>
            <a:endParaRPr lang="he-IL"/>
          </a:p>
        </p:txBody>
      </p:sp>
      <p:sp>
        <p:nvSpPr>
          <p:cNvPr id="8" name="Footer Placeholder 7">
            <a:extLst>
              <a:ext uri="{FF2B5EF4-FFF2-40B4-BE49-F238E27FC236}">
                <a16:creationId xmlns:a16="http://schemas.microsoft.com/office/drawing/2014/main" id="{5AF17165-DE70-457A-89BE-BC72F1077435}"/>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FCE28955-8549-4731-B566-96DE6E5326DA}"/>
              </a:ext>
            </a:extLst>
          </p:cNvPr>
          <p:cNvSpPr>
            <a:spLocks noGrp="1"/>
          </p:cNvSpPr>
          <p:nvPr>
            <p:ph type="sldNum" sz="quarter" idx="12"/>
          </p:nvPr>
        </p:nvSpPr>
        <p:spPr/>
        <p:txBody>
          <a:bodyPr/>
          <a:lstStyle/>
          <a:p>
            <a:fld id="{D50832E2-741E-42A2-8C68-94EA57BBE2A8}" type="slidenum">
              <a:rPr lang="he-IL" smtClean="0"/>
              <a:t>‹#›</a:t>
            </a:fld>
            <a:endParaRPr lang="he-IL"/>
          </a:p>
        </p:txBody>
      </p:sp>
    </p:spTree>
    <p:extLst>
      <p:ext uri="{BB962C8B-B14F-4D97-AF65-F5344CB8AC3E}">
        <p14:creationId xmlns:p14="http://schemas.microsoft.com/office/powerpoint/2010/main" val="154191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F4FD7-A559-43E0-A242-8E22B96D26E4}"/>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8CD21298-3F73-42BC-B7AE-59D046F22BD3}"/>
              </a:ext>
            </a:extLst>
          </p:cNvPr>
          <p:cNvSpPr>
            <a:spLocks noGrp="1"/>
          </p:cNvSpPr>
          <p:nvPr>
            <p:ph type="dt" sz="half" idx="10"/>
          </p:nvPr>
        </p:nvSpPr>
        <p:spPr/>
        <p:txBody>
          <a:bodyPr/>
          <a:lstStyle/>
          <a:p>
            <a:fld id="{7BC4DEA7-DD9D-486E-864B-FAC5E7FBE90B}" type="datetimeFigureOut">
              <a:rPr lang="he-IL" smtClean="0"/>
              <a:t>כ"ח/טבת/תשפ"א</a:t>
            </a:fld>
            <a:endParaRPr lang="he-IL"/>
          </a:p>
        </p:txBody>
      </p:sp>
      <p:sp>
        <p:nvSpPr>
          <p:cNvPr id="4" name="Footer Placeholder 3">
            <a:extLst>
              <a:ext uri="{FF2B5EF4-FFF2-40B4-BE49-F238E27FC236}">
                <a16:creationId xmlns:a16="http://schemas.microsoft.com/office/drawing/2014/main" id="{E6616D52-5E0A-4A81-8DF9-2730D19651CE}"/>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EA348136-BF94-4F55-928B-B2704E7C7763}"/>
              </a:ext>
            </a:extLst>
          </p:cNvPr>
          <p:cNvSpPr>
            <a:spLocks noGrp="1"/>
          </p:cNvSpPr>
          <p:nvPr>
            <p:ph type="sldNum" sz="quarter" idx="12"/>
          </p:nvPr>
        </p:nvSpPr>
        <p:spPr/>
        <p:txBody>
          <a:bodyPr/>
          <a:lstStyle/>
          <a:p>
            <a:fld id="{D50832E2-741E-42A2-8C68-94EA57BBE2A8}" type="slidenum">
              <a:rPr lang="he-IL" smtClean="0"/>
              <a:t>‹#›</a:t>
            </a:fld>
            <a:endParaRPr lang="he-IL"/>
          </a:p>
        </p:txBody>
      </p:sp>
    </p:spTree>
    <p:extLst>
      <p:ext uri="{BB962C8B-B14F-4D97-AF65-F5344CB8AC3E}">
        <p14:creationId xmlns:p14="http://schemas.microsoft.com/office/powerpoint/2010/main" val="3510202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633626-C2DC-44A0-B0CD-31B01F5B9349}"/>
              </a:ext>
            </a:extLst>
          </p:cNvPr>
          <p:cNvSpPr>
            <a:spLocks noGrp="1"/>
          </p:cNvSpPr>
          <p:nvPr>
            <p:ph type="dt" sz="half" idx="10"/>
          </p:nvPr>
        </p:nvSpPr>
        <p:spPr/>
        <p:txBody>
          <a:bodyPr/>
          <a:lstStyle/>
          <a:p>
            <a:fld id="{7BC4DEA7-DD9D-486E-864B-FAC5E7FBE90B}" type="datetimeFigureOut">
              <a:rPr lang="he-IL" smtClean="0"/>
              <a:t>כ"ח/טבת/תשפ"א</a:t>
            </a:fld>
            <a:endParaRPr lang="he-IL"/>
          </a:p>
        </p:txBody>
      </p:sp>
      <p:sp>
        <p:nvSpPr>
          <p:cNvPr id="3" name="Footer Placeholder 2">
            <a:extLst>
              <a:ext uri="{FF2B5EF4-FFF2-40B4-BE49-F238E27FC236}">
                <a16:creationId xmlns:a16="http://schemas.microsoft.com/office/drawing/2014/main" id="{63E447A4-6D13-4B44-830E-9D7BC7AD28EF}"/>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B6AA0D72-AD21-407B-8296-96A4304983FD}"/>
              </a:ext>
            </a:extLst>
          </p:cNvPr>
          <p:cNvSpPr>
            <a:spLocks noGrp="1"/>
          </p:cNvSpPr>
          <p:nvPr>
            <p:ph type="sldNum" sz="quarter" idx="12"/>
          </p:nvPr>
        </p:nvSpPr>
        <p:spPr/>
        <p:txBody>
          <a:bodyPr/>
          <a:lstStyle/>
          <a:p>
            <a:fld id="{D50832E2-741E-42A2-8C68-94EA57BBE2A8}" type="slidenum">
              <a:rPr lang="he-IL" smtClean="0"/>
              <a:t>‹#›</a:t>
            </a:fld>
            <a:endParaRPr lang="he-IL"/>
          </a:p>
        </p:txBody>
      </p:sp>
    </p:spTree>
    <p:extLst>
      <p:ext uri="{BB962C8B-B14F-4D97-AF65-F5344CB8AC3E}">
        <p14:creationId xmlns:p14="http://schemas.microsoft.com/office/powerpoint/2010/main" val="2306515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C17DE-7F64-4AE3-A7A6-655F198623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98DDED8B-09A9-45F5-ADE4-37C7B1FB74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1BC3E378-9E05-4B05-8DE1-F0FC4A9806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1885F0-2A74-4DD1-8AFD-EC8F367519E1}"/>
              </a:ext>
            </a:extLst>
          </p:cNvPr>
          <p:cNvSpPr>
            <a:spLocks noGrp="1"/>
          </p:cNvSpPr>
          <p:nvPr>
            <p:ph type="dt" sz="half" idx="10"/>
          </p:nvPr>
        </p:nvSpPr>
        <p:spPr/>
        <p:txBody>
          <a:bodyPr/>
          <a:lstStyle/>
          <a:p>
            <a:fld id="{7BC4DEA7-DD9D-486E-864B-FAC5E7FBE90B}" type="datetimeFigureOut">
              <a:rPr lang="he-IL" smtClean="0"/>
              <a:t>כ"ח/טבת/תשפ"א</a:t>
            </a:fld>
            <a:endParaRPr lang="he-IL"/>
          </a:p>
        </p:txBody>
      </p:sp>
      <p:sp>
        <p:nvSpPr>
          <p:cNvPr id="6" name="Footer Placeholder 5">
            <a:extLst>
              <a:ext uri="{FF2B5EF4-FFF2-40B4-BE49-F238E27FC236}">
                <a16:creationId xmlns:a16="http://schemas.microsoft.com/office/drawing/2014/main" id="{6C44E248-94FF-4A36-B0A2-9D74C46475E1}"/>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9737330C-13CE-4AEC-97BE-A18AD3E11B5B}"/>
              </a:ext>
            </a:extLst>
          </p:cNvPr>
          <p:cNvSpPr>
            <a:spLocks noGrp="1"/>
          </p:cNvSpPr>
          <p:nvPr>
            <p:ph type="sldNum" sz="quarter" idx="12"/>
          </p:nvPr>
        </p:nvSpPr>
        <p:spPr/>
        <p:txBody>
          <a:bodyPr/>
          <a:lstStyle/>
          <a:p>
            <a:fld id="{D50832E2-741E-42A2-8C68-94EA57BBE2A8}" type="slidenum">
              <a:rPr lang="he-IL" smtClean="0"/>
              <a:t>‹#›</a:t>
            </a:fld>
            <a:endParaRPr lang="he-IL"/>
          </a:p>
        </p:txBody>
      </p:sp>
    </p:spTree>
    <p:extLst>
      <p:ext uri="{BB962C8B-B14F-4D97-AF65-F5344CB8AC3E}">
        <p14:creationId xmlns:p14="http://schemas.microsoft.com/office/powerpoint/2010/main" val="1216340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98A60-1F52-47E0-BB1D-0891B26D89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78943EED-D33A-4A3E-B332-8BB3C43B14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C969240B-7570-49D6-AB32-B5CB824600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2DD9ED-E198-442F-B251-43F09AE7D985}"/>
              </a:ext>
            </a:extLst>
          </p:cNvPr>
          <p:cNvSpPr>
            <a:spLocks noGrp="1"/>
          </p:cNvSpPr>
          <p:nvPr>
            <p:ph type="dt" sz="half" idx="10"/>
          </p:nvPr>
        </p:nvSpPr>
        <p:spPr/>
        <p:txBody>
          <a:bodyPr/>
          <a:lstStyle/>
          <a:p>
            <a:fld id="{7BC4DEA7-DD9D-486E-864B-FAC5E7FBE90B}" type="datetimeFigureOut">
              <a:rPr lang="he-IL" smtClean="0"/>
              <a:t>כ"ח/טבת/תשפ"א</a:t>
            </a:fld>
            <a:endParaRPr lang="he-IL"/>
          </a:p>
        </p:txBody>
      </p:sp>
      <p:sp>
        <p:nvSpPr>
          <p:cNvPr id="6" name="Footer Placeholder 5">
            <a:extLst>
              <a:ext uri="{FF2B5EF4-FFF2-40B4-BE49-F238E27FC236}">
                <a16:creationId xmlns:a16="http://schemas.microsoft.com/office/drawing/2014/main" id="{3AD1A654-86C7-499A-8B62-A2353DBF78BA}"/>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A3ECE97D-4D9C-4DF9-B2F9-39930515EF75}"/>
              </a:ext>
            </a:extLst>
          </p:cNvPr>
          <p:cNvSpPr>
            <a:spLocks noGrp="1"/>
          </p:cNvSpPr>
          <p:nvPr>
            <p:ph type="sldNum" sz="quarter" idx="12"/>
          </p:nvPr>
        </p:nvSpPr>
        <p:spPr/>
        <p:txBody>
          <a:bodyPr/>
          <a:lstStyle/>
          <a:p>
            <a:fld id="{D50832E2-741E-42A2-8C68-94EA57BBE2A8}" type="slidenum">
              <a:rPr lang="he-IL" smtClean="0"/>
              <a:t>‹#›</a:t>
            </a:fld>
            <a:endParaRPr lang="he-IL"/>
          </a:p>
        </p:txBody>
      </p:sp>
    </p:spTree>
    <p:extLst>
      <p:ext uri="{BB962C8B-B14F-4D97-AF65-F5344CB8AC3E}">
        <p14:creationId xmlns:p14="http://schemas.microsoft.com/office/powerpoint/2010/main" val="7140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A90FB3-E1BD-4494-B772-1B6BCBB2D4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9F798E59-E2CE-452C-8F77-F9338DFFCB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7C17376F-3BFF-4F10-A8BF-C445103258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4DEA7-DD9D-486E-864B-FAC5E7FBE90B}" type="datetimeFigureOut">
              <a:rPr lang="he-IL" smtClean="0"/>
              <a:t>כ"ח/טבת/תשפ"א</a:t>
            </a:fld>
            <a:endParaRPr lang="he-IL"/>
          </a:p>
        </p:txBody>
      </p:sp>
      <p:sp>
        <p:nvSpPr>
          <p:cNvPr id="5" name="Footer Placeholder 4">
            <a:extLst>
              <a:ext uri="{FF2B5EF4-FFF2-40B4-BE49-F238E27FC236}">
                <a16:creationId xmlns:a16="http://schemas.microsoft.com/office/drawing/2014/main" id="{F54C1999-086F-4331-8961-5200FF486A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91D4A457-3C27-40D7-A163-8AAE5424FC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0832E2-741E-42A2-8C68-94EA57BBE2A8}" type="slidenum">
              <a:rPr lang="he-IL" smtClean="0"/>
              <a:t>‹#›</a:t>
            </a:fld>
            <a:endParaRPr lang="he-IL"/>
          </a:p>
        </p:txBody>
      </p:sp>
    </p:spTree>
    <p:extLst>
      <p:ext uri="{BB962C8B-B14F-4D97-AF65-F5344CB8AC3E}">
        <p14:creationId xmlns:p14="http://schemas.microsoft.com/office/powerpoint/2010/main" val="216999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6D4B1-7AB3-4E85-B3A1-D6B40E1256E6}"/>
              </a:ext>
            </a:extLst>
          </p:cNvPr>
          <p:cNvSpPr>
            <a:spLocks noGrp="1"/>
          </p:cNvSpPr>
          <p:nvPr>
            <p:ph type="ctrTitle"/>
          </p:nvPr>
        </p:nvSpPr>
        <p:spPr/>
        <p:txBody>
          <a:bodyPr/>
          <a:lstStyle/>
          <a:p>
            <a:r>
              <a:rPr lang="en-US" dirty="0"/>
              <a:t>Engagements and Rings</a:t>
            </a:r>
            <a:endParaRPr lang="he-IL" dirty="0"/>
          </a:p>
        </p:txBody>
      </p:sp>
      <p:sp>
        <p:nvSpPr>
          <p:cNvPr id="3" name="Subtitle 2">
            <a:extLst>
              <a:ext uri="{FF2B5EF4-FFF2-40B4-BE49-F238E27FC236}">
                <a16:creationId xmlns:a16="http://schemas.microsoft.com/office/drawing/2014/main" id="{552DB1F2-EF7B-4506-BBB1-6F360F0BCDE5}"/>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397270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516F0-52B9-4397-BB40-445131F42265}"/>
              </a:ext>
            </a:extLst>
          </p:cNvPr>
          <p:cNvSpPr>
            <a:spLocks noGrp="1"/>
          </p:cNvSpPr>
          <p:nvPr>
            <p:ph type="title"/>
          </p:nvPr>
        </p:nvSpPr>
        <p:spPr/>
        <p:txBody>
          <a:bodyPr/>
          <a:lstStyle/>
          <a:p>
            <a:pPr algn="r" rtl="1"/>
            <a:r>
              <a:rPr lang="he-IL" dirty="0" err="1"/>
              <a:t>חזון</a:t>
            </a:r>
            <a:r>
              <a:rPr lang="he-IL" dirty="0"/>
              <a:t> איש – אין לסמוך על הכרעת הדעת, אלא צריך </a:t>
            </a:r>
            <a:r>
              <a:rPr lang="he-IL" dirty="0" err="1"/>
              <a:t>אומנא</a:t>
            </a:r>
            <a:r>
              <a:rPr lang="he-IL" dirty="0"/>
              <a:t> </a:t>
            </a:r>
            <a:r>
              <a:rPr lang="he-IL" dirty="0" err="1"/>
              <a:t>דמוכח</a:t>
            </a:r>
            <a:r>
              <a:rPr lang="he-IL" dirty="0"/>
              <a:t> ממש.</a:t>
            </a:r>
          </a:p>
        </p:txBody>
      </p:sp>
      <p:sp>
        <p:nvSpPr>
          <p:cNvPr id="3" name="Content Placeholder 2">
            <a:extLst>
              <a:ext uri="{FF2B5EF4-FFF2-40B4-BE49-F238E27FC236}">
                <a16:creationId xmlns:a16="http://schemas.microsoft.com/office/drawing/2014/main" id="{6C440712-FB37-4DB3-AF8A-951E2F33EF00}"/>
              </a:ext>
            </a:extLst>
          </p:cNvPr>
          <p:cNvSpPr>
            <a:spLocks noGrp="1"/>
          </p:cNvSpPr>
          <p:nvPr>
            <p:ph idx="1"/>
          </p:nvPr>
        </p:nvSpPr>
        <p:spPr/>
        <p:txBody>
          <a:bodyPr/>
          <a:lstStyle/>
          <a:p>
            <a:pPr marL="0" indent="0" algn="r" rtl="1">
              <a:buNone/>
            </a:pPr>
            <a:r>
              <a:rPr lang="he-IL" sz="1800" b="0" i="0" u="none" strike="noStrike" dirty="0">
                <a:solidFill>
                  <a:srgbClr val="000000"/>
                </a:solidFill>
                <a:effectLst/>
                <a:latin typeface="Arial" panose="020B0604020202020204" pitchFamily="34" charset="0"/>
              </a:rPr>
              <a:t>כך היא גם דעתו של החזון איש (</a:t>
            </a:r>
            <a:r>
              <a:rPr lang="he-IL" sz="1800" b="0" i="0" u="none" strike="noStrike" dirty="0" err="1">
                <a:solidFill>
                  <a:srgbClr val="000000"/>
                </a:solidFill>
                <a:effectLst/>
                <a:latin typeface="Arial" panose="020B0604020202020204" pitchFamily="34" charset="0"/>
              </a:rPr>
              <a:t>אה"ע</a:t>
            </a:r>
            <a:r>
              <a:rPr lang="he-IL" sz="1800" b="0" i="0" u="none" strike="noStrike" dirty="0">
                <a:solidFill>
                  <a:srgbClr val="000000"/>
                </a:solidFill>
                <a:effectLst/>
                <a:latin typeface="Arial" panose="020B0604020202020204" pitchFamily="34" charset="0"/>
              </a:rPr>
              <a:t> סי' נב אות ג) שקבע מסמרות בעניין: "ונראה </a:t>
            </a:r>
            <a:r>
              <a:rPr lang="he-IL" sz="1800" b="0" i="0" u="none" strike="noStrike" dirty="0" err="1">
                <a:solidFill>
                  <a:srgbClr val="000000"/>
                </a:solidFill>
                <a:effectLst/>
                <a:latin typeface="Arial" panose="020B0604020202020204" pitchFamily="34" charset="0"/>
              </a:rPr>
              <a:t>דלאו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כללא</a:t>
            </a:r>
            <a:r>
              <a:rPr lang="he-IL" sz="1800" b="0" i="0" u="none" strike="noStrike" dirty="0">
                <a:solidFill>
                  <a:srgbClr val="000000"/>
                </a:solidFill>
                <a:effectLst/>
                <a:latin typeface="Arial" panose="020B0604020202020204" pitchFamily="34" charset="0"/>
              </a:rPr>
              <a:t> כייל שאין </a:t>
            </a:r>
            <a:r>
              <a:rPr lang="he-IL" sz="1800" b="0" i="0" u="none" strike="noStrike" dirty="0" err="1">
                <a:solidFill>
                  <a:srgbClr val="000000"/>
                </a:solidFill>
                <a:effectLst/>
                <a:latin typeface="Arial" panose="020B0604020202020204" pitchFamily="34" charset="0"/>
              </a:rPr>
              <a:t>אומדנא</a:t>
            </a:r>
            <a:r>
              <a:rPr lang="he-IL" sz="1800" b="0" i="0" u="none" strike="noStrike" dirty="0">
                <a:solidFill>
                  <a:srgbClr val="000000"/>
                </a:solidFill>
                <a:effectLst/>
                <a:latin typeface="Arial" panose="020B0604020202020204" pitchFamily="34" charset="0"/>
              </a:rPr>
              <a:t> מועלת באשת איש דלא הושיבו בית דין על כן לא בגמ׳ ולא בבית דינו של </a:t>
            </a:r>
            <a:r>
              <a:rPr lang="he-IL" sz="1800" b="0" i="0" u="none" strike="noStrike" dirty="0" err="1">
                <a:solidFill>
                  <a:srgbClr val="000000"/>
                </a:solidFill>
                <a:effectLst/>
                <a:latin typeface="Arial" panose="020B0604020202020204" pitchFamily="34" charset="0"/>
              </a:rPr>
              <a:t>מהר״מ</a:t>
            </a:r>
            <a:r>
              <a:rPr lang="he-IL" sz="1800" b="0" i="0" u="none" strike="noStrike" dirty="0">
                <a:solidFill>
                  <a:srgbClr val="000000"/>
                </a:solidFill>
                <a:effectLst/>
                <a:latin typeface="Arial" panose="020B0604020202020204" pitchFamily="34" charset="0"/>
              </a:rPr>
              <a:t>... אלא טענת </a:t>
            </a:r>
            <a:r>
              <a:rPr lang="he-IL" sz="1800" b="0" i="0" u="none" strike="noStrike" dirty="0" err="1">
                <a:solidFill>
                  <a:srgbClr val="000000"/>
                </a:solidFill>
                <a:effectLst/>
                <a:latin typeface="Arial" panose="020B0604020202020204" pitchFamily="34" charset="0"/>
              </a:rPr>
              <a:t>מהר״מ</a:t>
            </a:r>
            <a:r>
              <a:rPr lang="he-IL" sz="1800" b="0" i="0" u="none" strike="noStrike" dirty="0">
                <a:solidFill>
                  <a:srgbClr val="000000"/>
                </a:solidFill>
                <a:effectLst/>
                <a:latin typeface="Arial" panose="020B0604020202020204" pitchFamily="34" charset="0"/>
              </a:rPr>
              <a:t> שלא נסמוך על הכרעת הדעת להתיר אשת איש לומר שיש כאן </a:t>
            </a:r>
            <a:r>
              <a:rPr lang="he-IL" sz="1800" b="0" i="0" u="none" strike="noStrike" dirty="0" err="1">
                <a:solidFill>
                  <a:srgbClr val="000000"/>
                </a:solidFill>
                <a:effectLst/>
                <a:latin typeface="Arial" panose="020B0604020202020204" pitchFamily="34" charset="0"/>
              </a:rPr>
              <a:t>אומדנא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דמוכח</a:t>
            </a:r>
            <a:r>
              <a:rPr lang="he-IL" sz="1800" b="0" i="0" u="none" strike="noStrike" dirty="0">
                <a:solidFill>
                  <a:srgbClr val="000000"/>
                </a:solidFill>
                <a:effectLst/>
                <a:latin typeface="Arial" panose="020B0604020202020204" pitchFamily="34" charset="0"/>
              </a:rPr>
              <a:t>, ומי יערב לבו לזה ומנין לנו שלא </a:t>
            </a:r>
            <a:r>
              <a:rPr lang="he-IL" sz="1800" b="0" i="0" u="none" strike="noStrike" dirty="0" err="1">
                <a:solidFill>
                  <a:srgbClr val="000000"/>
                </a:solidFill>
                <a:effectLst/>
                <a:latin typeface="Arial" panose="020B0604020202020204" pitchFamily="34" charset="0"/>
              </a:rPr>
              <a:t>נתרצו</a:t>
            </a:r>
            <a:r>
              <a:rPr lang="he-IL" sz="1800" b="0" i="0" u="none" strike="noStrike" dirty="0">
                <a:solidFill>
                  <a:srgbClr val="000000"/>
                </a:solidFill>
                <a:effectLst/>
                <a:latin typeface="Arial" panose="020B0604020202020204" pitchFamily="34" charset="0"/>
              </a:rPr>
              <a:t>, הוא נתרצה שאין חושש והיא משום </a:t>
            </a:r>
            <a:r>
              <a:rPr lang="he-IL" sz="1800" b="0" i="0" u="none" strike="noStrike" dirty="0" err="1">
                <a:solidFill>
                  <a:srgbClr val="000000"/>
                </a:solidFill>
                <a:effectLst/>
                <a:latin typeface="Arial" panose="020B0604020202020204" pitchFamily="34" charset="0"/>
              </a:rPr>
              <a:t>טב</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למיתב</a:t>
            </a:r>
            <a:r>
              <a:rPr lang="he-IL" sz="1800" b="0" i="0" u="none" strike="noStrike" dirty="0">
                <a:solidFill>
                  <a:srgbClr val="000000"/>
                </a:solidFill>
                <a:effectLst/>
                <a:latin typeface="Arial" panose="020B0604020202020204" pitchFamily="34" charset="0"/>
              </a:rPr>
              <a:t>, אבל אם באמת הוא </a:t>
            </a:r>
            <a:r>
              <a:rPr lang="he-IL" sz="1800" b="0" i="0" u="none" strike="noStrike" dirty="0" err="1">
                <a:solidFill>
                  <a:srgbClr val="000000"/>
                </a:solidFill>
                <a:effectLst/>
                <a:latin typeface="Arial" panose="020B0604020202020204" pitchFamily="34" charset="0"/>
              </a:rPr>
              <a:t>אומדנא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דמוכח</a:t>
            </a:r>
            <a:r>
              <a:rPr lang="he-IL" sz="1800" b="0" i="0" u="none" strike="noStrike" dirty="0">
                <a:solidFill>
                  <a:srgbClr val="000000"/>
                </a:solidFill>
                <a:effectLst/>
                <a:latin typeface="Arial" panose="020B0604020202020204" pitchFamily="34" charset="0"/>
              </a:rPr>
              <a:t> ודאי אין כאן קידושין ואין חילוק קידושין משאר מילי, וזה ולא כמו שראיתי בספר אחד."</a:t>
            </a:r>
            <a:endParaRPr lang="he-IL" dirty="0"/>
          </a:p>
        </p:txBody>
      </p:sp>
    </p:spTree>
    <p:extLst>
      <p:ext uri="{BB962C8B-B14F-4D97-AF65-F5344CB8AC3E}">
        <p14:creationId xmlns:p14="http://schemas.microsoft.com/office/powerpoint/2010/main" val="3221983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5AE072-B655-476D-B591-ECD8953C5D8F}"/>
              </a:ext>
            </a:extLst>
          </p:cNvPr>
          <p:cNvSpPr>
            <a:spLocks noGrp="1"/>
          </p:cNvSpPr>
          <p:nvPr>
            <p:ph type="title"/>
          </p:nvPr>
        </p:nvSpPr>
        <p:spPr/>
        <p:txBody>
          <a:bodyPr/>
          <a:lstStyle/>
          <a:p>
            <a:pPr algn="r" rtl="1"/>
            <a:r>
              <a:rPr lang="he-IL" dirty="0"/>
              <a:t>גורמים </a:t>
            </a:r>
            <a:r>
              <a:rPr lang="he-IL" dirty="0" err="1"/>
              <a:t>אוביקטיביים</a:t>
            </a:r>
            <a:r>
              <a:rPr lang="he-IL" dirty="0"/>
              <a:t>- מנהג העולם</a:t>
            </a:r>
          </a:p>
        </p:txBody>
      </p:sp>
      <p:sp>
        <p:nvSpPr>
          <p:cNvPr id="5" name="Text Placeholder 4">
            <a:extLst>
              <a:ext uri="{FF2B5EF4-FFF2-40B4-BE49-F238E27FC236}">
                <a16:creationId xmlns:a16="http://schemas.microsoft.com/office/drawing/2014/main" id="{20FAE585-5A77-4EF1-83A8-BE91C740656C}"/>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4289960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B5EE3-C191-43DA-A0DC-4C08D9CCD94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B11EF1F-AC0A-4178-A42A-4D4D34C40DA8}"/>
              </a:ext>
            </a:extLst>
          </p:cNvPr>
          <p:cNvSpPr>
            <a:spLocks noGrp="1"/>
          </p:cNvSpPr>
          <p:nvPr>
            <p:ph idx="1"/>
          </p:nvPr>
        </p:nvSpPr>
        <p:spPr/>
        <p:txBody>
          <a:bodyPr>
            <a:normAutofit/>
          </a:bodyPr>
          <a:lstStyle/>
          <a:p>
            <a:pPr marL="0" indent="0" algn="just" rtl="1">
              <a:spcBef>
                <a:spcPts val="0"/>
              </a:spcBef>
              <a:spcAft>
                <a:spcPts val="0"/>
              </a:spcAft>
              <a:buNone/>
            </a:pPr>
            <a:r>
              <a:rPr lang="he-IL" sz="1800" b="1" i="0" u="none" strike="noStrike" dirty="0">
                <a:solidFill>
                  <a:srgbClr val="000099"/>
                </a:solidFill>
                <a:effectLst/>
                <a:latin typeface="Arial" panose="020B0604020202020204" pitchFamily="34" charset="0"/>
              </a:rPr>
              <a:t>קידושין </a:t>
            </a:r>
            <a:r>
              <a:rPr lang="he-IL" sz="1800" b="1" i="0" u="none" strike="noStrike" dirty="0" err="1">
                <a:solidFill>
                  <a:srgbClr val="000099"/>
                </a:solidFill>
                <a:effectLst/>
                <a:latin typeface="Arial" panose="020B0604020202020204" pitchFamily="34" charset="0"/>
              </a:rPr>
              <a:t>נעשין</a:t>
            </a:r>
            <a:r>
              <a:rPr lang="he-IL" sz="1800" b="1" i="0" u="none" strike="noStrike" dirty="0">
                <a:solidFill>
                  <a:srgbClr val="000099"/>
                </a:solidFill>
                <a:effectLst/>
                <a:latin typeface="Arial" panose="020B0604020202020204" pitchFamily="34" charset="0"/>
              </a:rPr>
              <a:t> רק בחופה</a:t>
            </a:r>
            <a:endParaRPr lang="he-IL" b="0" dirty="0">
              <a:effectLst/>
            </a:endParaRPr>
          </a:p>
          <a:p>
            <a:pPr marL="0" indent="0" algn="just" rtl="1">
              <a:spcBef>
                <a:spcPts val="0"/>
              </a:spcBef>
              <a:spcAft>
                <a:spcPts val="0"/>
              </a:spcAft>
              <a:buNone/>
            </a:pPr>
            <a:r>
              <a:rPr lang="he-IL" sz="1800" b="0" i="0" u="none" strike="noStrike" dirty="0" err="1">
                <a:solidFill>
                  <a:srgbClr val="000000"/>
                </a:solidFill>
                <a:effectLst/>
                <a:latin typeface="Arial" panose="020B0604020202020204" pitchFamily="34" charset="0"/>
              </a:rPr>
              <a:t>בשו"ת</a:t>
            </a:r>
            <a:r>
              <a:rPr lang="he-IL" sz="1800" b="0" i="0" u="none" strike="noStrike" dirty="0">
                <a:solidFill>
                  <a:srgbClr val="000000"/>
                </a:solidFill>
                <a:effectLst/>
                <a:latin typeface="Arial" panose="020B0604020202020204" pitchFamily="34" charset="0"/>
              </a:rPr>
              <a:t> חכמי פרובינציה (ב) כתב הרב נתן </a:t>
            </a:r>
            <a:r>
              <a:rPr lang="he-IL" sz="1800" b="0" i="0" u="none" strike="noStrike" dirty="0" err="1">
                <a:solidFill>
                  <a:srgbClr val="000000"/>
                </a:solidFill>
                <a:effectLst/>
                <a:latin typeface="Arial" panose="020B0604020202020204" pitchFamily="34" charset="0"/>
              </a:rPr>
              <a:t>ב"ר</a:t>
            </a:r>
            <a:r>
              <a:rPr lang="he-IL" sz="1800" b="0" i="0" u="none" strike="noStrike" dirty="0">
                <a:solidFill>
                  <a:srgbClr val="000000"/>
                </a:solidFill>
                <a:effectLst/>
                <a:latin typeface="Arial" panose="020B0604020202020204" pitchFamily="34" charset="0"/>
              </a:rPr>
              <a:t> משה: "ועוד נראה לי דכל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שנתנו דרך שחוק וקלות ראש </a:t>
            </a:r>
            <a:r>
              <a:rPr lang="he-IL" sz="1800" b="0" i="0" u="none" strike="noStrike" dirty="0" err="1">
                <a:solidFill>
                  <a:srgbClr val="000000"/>
                </a:solidFill>
                <a:effectLst/>
                <a:latin typeface="Arial" panose="020B0604020202020204" pitchFamily="34" charset="0"/>
              </a:rPr>
              <a:t>דאינם</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ואפילו אמר הרי את מקודשת לי, מפני שהאישה אינה סבורה להיות מקודשת בכך אפילו קבלה הדבר ושתקה, וכן כתב הרב ר' אברהם בר דוד על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שנתנו בערמה דרך שחוק ובא מעשה לפניו והתיר האישה בלא גט אף על פי שאמר לה הרי את מקודשת מפני שאין סבורה להיות מקודשת בכך דרך שחוק כי אם לפני קהל ועדה, כ"ש הכא באלו הקידושין שנתנו דרך חטיפה שהיא לא </a:t>
            </a:r>
            <a:r>
              <a:rPr lang="he-IL" sz="1800" b="0" i="0" u="none" strike="noStrike" dirty="0" err="1">
                <a:solidFill>
                  <a:srgbClr val="000000"/>
                </a:solidFill>
                <a:effectLst/>
                <a:latin typeface="Arial" panose="020B0604020202020204" pitchFamily="34" charset="0"/>
              </a:rPr>
              <a:t>היתה</a:t>
            </a:r>
            <a:r>
              <a:rPr lang="he-IL" sz="1800" b="0" i="0" u="none" strike="noStrike" dirty="0">
                <a:solidFill>
                  <a:srgbClr val="000000"/>
                </a:solidFill>
                <a:effectLst/>
                <a:latin typeface="Arial" panose="020B0604020202020204" pitchFamily="34" charset="0"/>
              </a:rPr>
              <a:t> סבורה להיות מקודשת בכך ולהכי אינה מקודשת."</a:t>
            </a:r>
            <a:endParaRPr lang="he-IL" b="0" dirty="0">
              <a:effectLst/>
            </a:endParaRPr>
          </a:p>
          <a:p>
            <a:pPr marL="0" indent="0" algn="just" rtl="1">
              <a:spcBef>
                <a:spcPts val="0"/>
              </a:spcBef>
              <a:spcAft>
                <a:spcPts val="0"/>
              </a:spcAft>
              <a:buNone/>
            </a:pPr>
            <a:r>
              <a:rPr lang="he-IL" b="0" dirty="0">
                <a:effectLst/>
              </a:rPr>
              <a:t> </a:t>
            </a: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אמנם </a:t>
            </a:r>
            <a:r>
              <a:rPr lang="he-IL" sz="1800" b="0" i="0" u="none" strike="noStrike" dirty="0" err="1">
                <a:solidFill>
                  <a:srgbClr val="000000"/>
                </a:solidFill>
                <a:effectLst/>
                <a:latin typeface="Arial" panose="020B0604020202020204" pitchFamily="34" charset="0"/>
              </a:rPr>
              <a:t>הר"י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מקורביל</a:t>
            </a:r>
            <a:r>
              <a:rPr lang="he-IL" sz="1800" b="0" i="0" u="none" strike="noStrike" dirty="0">
                <a:solidFill>
                  <a:srgbClr val="000000"/>
                </a:solidFill>
                <a:effectLst/>
                <a:latin typeface="Arial" panose="020B0604020202020204" pitchFamily="34" charset="0"/>
              </a:rPr>
              <a:t>, בעל </a:t>
            </a:r>
            <a:r>
              <a:rPr lang="he-IL" sz="1800" b="0" i="0" u="none" strike="noStrike" dirty="0" err="1">
                <a:solidFill>
                  <a:srgbClr val="000000"/>
                </a:solidFill>
                <a:effectLst/>
                <a:latin typeface="Arial" panose="020B0604020202020204" pitchFamily="34" charset="0"/>
              </a:rPr>
              <a:t>הסמ"ק</a:t>
            </a:r>
            <a:r>
              <a:rPr lang="he-IL" sz="1800" b="0" i="0" u="none" strike="noStrike" dirty="0">
                <a:solidFill>
                  <a:srgbClr val="000000"/>
                </a:solidFill>
                <a:effectLst/>
                <a:latin typeface="Arial" panose="020B0604020202020204" pitchFamily="34" charset="0"/>
              </a:rPr>
              <a:t>, (שם ג) חלק עליו וכתב שסברתו אינה מובנת, ואחד מהחכמים שהתכתבו באותו עניין (רבי משה בן </a:t>
            </a:r>
            <a:r>
              <a:rPr lang="he-IL" sz="1800" b="0" i="0" u="none" strike="noStrike" dirty="0" err="1">
                <a:solidFill>
                  <a:srgbClr val="000000"/>
                </a:solidFill>
                <a:effectLst/>
                <a:latin typeface="Arial" panose="020B0604020202020204" pitchFamily="34" charset="0"/>
              </a:rPr>
              <a:t>הנ"ר</a:t>
            </a:r>
            <a:r>
              <a:rPr lang="he-IL" sz="1800" b="0" i="0" u="none" strike="noStrike" dirty="0">
                <a:solidFill>
                  <a:srgbClr val="000000"/>
                </a:solidFill>
                <a:effectLst/>
                <a:latin typeface="Arial" panose="020B0604020202020204" pitchFamily="34" charset="0"/>
              </a:rPr>
              <a:t>, שם ו) כתב ליישב כוונתו שזו תקנה שעשו שקידושין שלא בקהל ועדה לא יהיו תקפים, וכן חזר אחד החכמים (רבי מרדכי קמחי, שם ז) וביאר בשם רב האי גאון שיש תקנה כזו וממילא במקום שאין תקנה כזו אין לצרף זאת </a:t>
            </a:r>
            <a:r>
              <a:rPr lang="he-IL" sz="1800" b="0" i="0" u="none" strike="noStrike" dirty="0" err="1">
                <a:solidFill>
                  <a:srgbClr val="000000"/>
                </a:solidFill>
                <a:effectLst/>
                <a:latin typeface="Arial" panose="020B0604020202020204" pitchFamily="34" charset="0"/>
              </a:rPr>
              <a:t>לאומדנא</a:t>
            </a:r>
            <a:r>
              <a:rPr lang="he-IL" sz="1800" b="0" i="0" u="none" strike="noStrike" dirty="0">
                <a:solidFill>
                  <a:srgbClr val="000000"/>
                </a:solidFill>
                <a:effectLst/>
                <a:latin typeface="Arial" panose="020B0604020202020204" pitchFamily="34" charset="0"/>
              </a:rPr>
              <a:t>.</a:t>
            </a:r>
            <a:endParaRPr lang="he-IL" b="0" dirty="0">
              <a:effectLst/>
            </a:endParaRPr>
          </a:p>
          <a:p>
            <a:pPr marL="0" indent="0" algn="just" rtl="1">
              <a:spcBef>
                <a:spcPts val="0"/>
              </a:spcBef>
              <a:spcAft>
                <a:spcPts val="0"/>
              </a:spcAft>
              <a:buNone/>
            </a:pPr>
            <a:r>
              <a:rPr lang="he-IL" b="0" dirty="0">
                <a:effectLst/>
              </a:rPr>
              <a:t> </a:t>
            </a: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אמנם למעשה נקטו חכמים נוספים שיש לצרף טעם זה </a:t>
            </a:r>
            <a:r>
              <a:rPr lang="he-IL" sz="1800" b="0" i="0" u="none" strike="noStrike" dirty="0" err="1">
                <a:solidFill>
                  <a:srgbClr val="000000"/>
                </a:solidFill>
                <a:effectLst/>
                <a:latin typeface="Arial" panose="020B0604020202020204" pitchFamily="34" charset="0"/>
              </a:rPr>
              <a:t>כאומדנא</a:t>
            </a:r>
            <a:r>
              <a:rPr lang="he-IL" sz="1800" b="0" i="0" u="none" strike="noStrike" dirty="0">
                <a:solidFill>
                  <a:srgbClr val="000000"/>
                </a:solidFill>
                <a:effectLst/>
                <a:latin typeface="Arial" panose="020B0604020202020204" pitchFamily="34" charset="0"/>
              </a:rPr>
              <a:t> גם במקום שאין בו תקנה. כך כתב </a:t>
            </a:r>
            <a:r>
              <a:rPr lang="he-IL" sz="1800" b="0" i="0" u="none" strike="noStrike" dirty="0" err="1">
                <a:solidFill>
                  <a:srgbClr val="000000"/>
                </a:solidFill>
                <a:effectLst/>
                <a:latin typeface="Arial" panose="020B0604020202020204" pitchFamily="34" charset="0"/>
              </a:rPr>
              <a:t>בשו"ת</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מהר"ם</a:t>
            </a:r>
            <a:r>
              <a:rPr lang="he-IL" sz="1800" b="0" i="0" u="none" strike="noStrike" dirty="0">
                <a:solidFill>
                  <a:srgbClr val="000000"/>
                </a:solidFill>
                <a:effectLst/>
                <a:latin typeface="Arial" panose="020B0604020202020204" pitchFamily="34" charset="0"/>
              </a:rPr>
              <a:t> מלובלין (סד) בנימוק שלישי לבטלות הקידושין: "כי מאחר שאין זה נהוג עתה במדינות הללו בזמנינו לקדש שום אישה כי אם בעת כניסתה לחופה וכ"ש בת קצינים כזו מפורסם ופשוט הוא שאפילו אם היה האמת כמו שהעיד העד היה </a:t>
            </a:r>
            <a:r>
              <a:rPr lang="he-IL" sz="1800" b="0" i="0" u="none" strike="noStrike" dirty="0" err="1">
                <a:solidFill>
                  <a:srgbClr val="000000"/>
                </a:solidFill>
                <a:effectLst/>
                <a:latin typeface="Arial" panose="020B0604020202020204" pitchFamily="34" charset="0"/>
              </a:rPr>
              <a:t>הכל</a:t>
            </a:r>
            <a:r>
              <a:rPr lang="he-IL" sz="1800" b="0" i="0" u="none" strike="noStrike" dirty="0">
                <a:solidFill>
                  <a:srgbClr val="000000"/>
                </a:solidFill>
                <a:effectLst/>
                <a:latin typeface="Arial" panose="020B0604020202020204" pitchFamily="34" charset="0"/>
              </a:rPr>
              <a:t> דרך שחוק </a:t>
            </a:r>
            <a:r>
              <a:rPr lang="he-IL" sz="1800" b="0" i="0" u="none" strike="noStrike" dirty="0" err="1">
                <a:solidFill>
                  <a:srgbClr val="000000"/>
                </a:solidFill>
                <a:effectLst/>
                <a:latin typeface="Arial" panose="020B0604020202020204" pitchFamily="34" charset="0"/>
              </a:rPr>
              <a:t>ובדיחותא</a:t>
            </a:r>
            <a:r>
              <a:rPr lang="he-IL" sz="1800" b="0" i="0" u="none" strike="noStrike" dirty="0">
                <a:solidFill>
                  <a:srgbClr val="000000"/>
                </a:solidFill>
                <a:effectLst/>
                <a:latin typeface="Arial" panose="020B0604020202020204" pitchFamily="34" charset="0"/>
              </a:rPr>
              <a:t>." הרי שזו </a:t>
            </a:r>
            <a:r>
              <a:rPr lang="he-IL" sz="1800" b="0" i="0" u="none" strike="noStrike" dirty="0" err="1">
                <a:solidFill>
                  <a:srgbClr val="000000"/>
                </a:solidFill>
                <a:effectLst/>
                <a:latin typeface="Arial" panose="020B0604020202020204" pitchFamily="34" charset="0"/>
              </a:rPr>
              <a:t>אומדנא</a:t>
            </a:r>
            <a:r>
              <a:rPr lang="he-IL" sz="1800" b="0" i="0" u="none" strike="noStrike" dirty="0">
                <a:solidFill>
                  <a:srgbClr val="000000"/>
                </a:solidFill>
                <a:effectLst/>
                <a:latin typeface="Arial" panose="020B0604020202020204" pitchFamily="34" charset="0"/>
              </a:rPr>
              <a:t> גמורה שאין קידושין היות והדברים לא נעשו בחופה.</a:t>
            </a:r>
            <a:endParaRPr lang="he-IL" b="0" dirty="0">
              <a:effectLst/>
            </a:endParaRPr>
          </a:p>
        </p:txBody>
      </p:sp>
    </p:spTree>
    <p:extLst>
      <p:ext uri="{BB962C8B-B14F-4D97-AF65-F5344CB8AC3E}">
        <p14:creationId xmlns:p14="http://schemas.microsoft.com/office/powerpoint/2010/main" val="2096336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54F14-7897-47E3-9293-B783548D2F9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5D07EBC-06BD-4038-84A5-768F1280C83D}"/>
              </a:ext>
            </a:extLst>
          </p:cNvPr>
          <p:cNvSpPr>
            <a:spLocks noGrp="1"/>
          </p:cNvSpPr>
          <p:nvPr>
            <p:ph idx="1"/>
          </p:nvPr>
        </p:nvSpPr>
        <p:spPr/>
        <p:txBody>
          <a:bodyPr/>
          <a:lstStyle/>
          <a:p>
            <a:pPr marL="0" indent="0" algn="just" rtl="1">
              <a:spcBef>
                <a:spcPts val="0"/>
              </a:spcBef>
              <a:spcAft>
                <a:spcPts val="0"/>
              </a:spcAft>
              <a:buNone/>
            </a:pPr>
            <a:r>
              <a:rPr lang="he-IL" sz="1800" b="1" i="0" u="none" strike="noStrike" dirty="0">
                <a:solidFill>
                  <a:srgbClr val="000099"/>
                </a:solidFill>
                <a:effectLst/>
                <a:latin typeface="Arial" panose="020B0604020202020204" pitchFamily="34" charset="0"/>
              </a:rPr>
              <a:t>טבעת יהלום</a:t>
            </a:r>
            <a:endParaRPr lang="he-IL" b="0" dirty="0">
              <a:effectLst/>
            </a:endParaRP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כחיזוק לכך שלא הייתה כאן כוונת קידושין נציין שהטבעת הייתה טבעת יהלום כאשר ידוע שטבעת קידושין כהלכה אינה מסוג זה, בני הזוג הנוכחיים הם דתיים ומן הסתם מכירים את המנהג המקובל בתחום, וכן ראיתי שצירף סברה זו </a:t>
            </a:r>
            <a:r>
              <a:rPr lang="he-IL" sz="1800" b="0" i="0" u="none" strike="noStrike" dirty="0" err="1">
                <a:solidFill>
                  <a:srgbClr val="000000"/>
                </a:solidFill>
                <a:effectLst/>
                <a:latin typeface="Arial" panose="020B0604020202020204" pitchFamily="34" charset="0"/>
              </a:rPr>
              <a:t>בשו"ת</a:t>
            </a:r>
            <a:r>
              <a:rPr lang="he-IL" sz="1800" b="0" i="0" u="none" strike="noStrike" dirty="0">
                <a:solidFill>
                  <a:srgbClr val="000000"/>
                </a:solidFill>
                <a:effectLst/>
                <a:latin typeface="Arial" panose="020B0604020202020204" pitchFamily="34" charset="0"/>
              </a:rPr>
              <a:t> שאלי ציון (</a:t>
            </a:r>
            <a:r>
              <a:rPr lang="he-IL" sz="1800" b="0" i="0" u="none" strike="noStrike" dirty="0" err="1">
                <a:solidFill>
                  <a:srgbClr val="000000"/>
                </a:solidFill>
                <a:effectLst/>
                <a:latin typeface="Arial" panose="020B0604020202020204" pitchFamily="34" charset="0"/>
              </a:rPr>
              <a:t>תנינא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אה"ע</a:t>
            </a:r>
            <a:r>
              <a:rPr lang="he-IL" sz="1800" b="0" i="0" u="none" strike="noStrike" dirty="0">
                <a:solidFill>
                  <a:srgbClr val="000000"/>
                </a:solidFill>
                <a:effectLst/>
                <a:latin typeface="Arial" panose="020B0604020202020204" pitchFamily="34" charset="0"/>
              </a:rPr>
              <a:t> ד).</a:t>
            </a:r>
            <a:endParaRPr lang="he-IL" b="0" dirty="0">
              <a:effectLst/>
            </a:endParaRPr>
          </a:p>
        </p:txBody>
      </p:sp>
    </p:spTree>
    <p:extLst>
      <p:ext uri="{BB962C8B-B14F-4D97-AF65-F5344CB8AC3E}">
        <p14:creationId xmlns:p14="http://schemas.microsoft.com/office/powerpoint/2010/main" val="660631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5BC82-5A43-4022-BD79-ABC70866847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045539A3-0770-4019-B7AC-92E06DC90776}"/>
              </a:ext>
            </a:extLst>
          </p:cNvPr>
          <p:cNvSpPr>
            <a:spLocks noGrp="1"/>
          </p:cNvSpPr>
          <p:nvPr>
            <p:ph idx="1"/>
          </p:nvPr>
        </p:nvSpPr>
        <p:spPr/>
        <p:txBody>
          <a:bodyPr/>
          <a:lstStyle/>
          <a:p>
            <a:pPr marL="0" indent="0" algn="just" rtl="1">
              <a:spcBef>
                <a:spcPts val="0"/>
              </a:spcBef>
              <a:spcAft>
                <a:spcPts val="0"/>
              </a:spcAft>
              <a:buNone/>
            </a:pPr>
            <a:r>
              <a:rPr lang="he-IL" sz="1800" b="1" i="0" u="none" strike="noStrike" dirty="0" err="1">
                <a:solidFill>
                  <a:srgbClr val="000099"/>
                </a:solidFill>
                <a:effectLst/>
                <a:latin typeface="Arial" panose="020B0604020202020204" pitchFamily="34" charset="0"/>
              </a:rPr>
              <a:t>אומדנא</a:t>
            </a:r>
            <a:r>
              <a:rPr lang="he-IL" sz="1800" b="1" i="0" u="none" strike="noStrike" dirty="0">
                <a:solidFill>
                  <a:srgbClr val="000099"/>
                </a:solidFill>
                <a:effectLst/>
                <a:latin typeface="Arial" panose="020B0604020202020204" pitchFamily="34" charset="0"/>
              </a:rPr>
              <a:t> בזמן הקידושין</a:t>
            </a:r>
            <a:endParaRPr lang="he-IL" b="0" dirty="0">
              <a:effectLst/>
            </a:endParaRPr>
          </a:p>
          <a:p>
            <a:pPr marL="0" indent="0" algn="just" rtl="1">
              <a:spcBef>
                <a:spcPts val="0"/>
              </a:spcBef>
              <a:spcAft>
                <a:spcPts val="0"/>
              </a:spcAft>
              <a:buNone/>
            </a:pPr>
            <a:r>
              <a:rPr lang="he-IL" sz="1800" b="0" i="0" u="none" strike="noStrike" dirty="0" err="1">
                <a:solidFill>
                  <a:srgbClr val="000000"/>
                </a:solidFill>
                <a:effectLst/>
                <a:latin typeface="Arial" panose="020B0604020202020204" pitchFamily="34" charset="0"/>
              </a:rPr>
              <a:t>בשו"ת</a:t>
            </a:r>
            <a:r>
              <a:rPr lang="he-IL" sz="1800" b="0" i="0" u="none" strike="noStrike" dirty="0">
                <a:solidFill>
                  <a:srgbClr val="000000"/>
                </a:solidFill>
                <a:effectLst/>
                <a:latin typeface="Arial" panose="020B0604020202020204" pitchFamily="34" charset="0"/>
              </a:rPr>
              <a:t> הר צבי (</a:t>
            </a:r>
            <a:r>
              <a:rPr lang="he-IL" sz="1800" b="0" i="0" u="none" strike="noStrike" dirty="0" err="1">
                <a:solidFill>
                  <a:srgbClr val="000000"/>
                </a:solidFill>
                <a:effectLst/>
                <a:latin typeface="Arial" panose="020B0604020202020204" pitchFamily="34" charset="0"/>
              </a:rPr>
              <a:t>אה"ע</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כט</a:t>
            </a:r>
            <a:r>
              <a:rPr lang="he-IL" sz="1800" b="0" i="0" u="none" strike="noStrike" dirty="0">
                <a:solidFill>
                  <a:srgbClr val="000000"/>
                </a:solidFill>
                <a:effectLst/>
                <a:latin typeface="Arial" panose="020B0604020202020204" pitchFamily="34" charset="0"/>
              </a:rPr>
              <a:t> ושוב בסי' לא) חידש שאם </a:t>
            </a:r>
            <a:r>
              <a:rPr lang="he-IL" sz="1800" b="0" i="0" u="none" strike="noStrike" dirty="0" err="1">
                <a:solidFill>
                  <a:srgbClr val="000000"/>
                </a:solidFill>
                <a:effectLst/>
                <a:latin typeface="Arial" panose="020B0604020202020204" pitchFamily="34" charset="0"/>
              </a:rPr>
              <a:t>האומדנא</a:t>
            </a:r>
            <a:r>
              <a:rPr lang="he-IL" sz="1800" b="0" i="0" u="none" strike="noStrike" dirty="0">
                <a:solidFill>
                  <a:srgbClr val="000000"/>
                </a:solidFill>
                <a:effectLst/>
                <a:latin typeface="Arial" panose="020B0604020202020204" pitchFamily="34" charset="0"/>
              </a:rPr>
              <a:t> ברורה כבר בזמן הקידושין לכל הדעות </a:t>
            </a:r>
            <a:r>
              <a:rPr lang="he-IL" sz="1800" b="0" i="0" u="none" strike="noStrike" dirty="0" err="1">
                <a:solidFill>
                  <a:srgbClr val="000000"/>
                </a:solidFill>
                <a:effectLst/>
                <a:latin typeface="Arial" panose="020B0604020202020204" pitchFamily="34" charset="0"/>
              </a:rPr>
              <a:t>אמרינן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אומדנא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בנ"ד</a:t>
            </a:r>
            <a:r>
              <a:rPr lang="he-IL" sz="1800" b="0" i="0" u="none" strike="noStrike" dirty="0">
                <a:solidFill>
                  <a:srgbClr val="000000"/>
                </a:solidFill>
                <a:effectLst/>
                <a:latin typeface="Arial" panose="020B0604020202020204" pitchFamily="34" charset="0"/>
              </a:rPr>
              <a:t> כבר בזמן המעשה היה ברור לנוכחים שמדובר ב"הצעת נישואין" בלבד, שהיא מנהג מקובל בחברה וידוע שמטרתו הסכמה לנישואין בלבד.</a:t>
            </a:r>
            <a:endParaRPr lang="he-IL" b="0" dirty="0">
              <a:effectLst/>
            </a:endParaRPr>
          </a:p>
        </p:txBody>
      </p:sp>
    </p:spTree>
    <p:extLst>
      <p:ext uri="{BB962C8B-B14F-4D97-AF65-F5344CB8AC3E}">
        <p14:creationId xmlns:p14="http://schemas.microsoft.com/office/powerpoint/2010/main" val="566316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54F20-BD03-433E-8066-EC044EFC983A}"/>
              </a:ext>
            </a:extLst>
          </p:cNvPr>
          <p:cNvSpPr>
            <a:spLocks noGrp="1"/>
          </p:cNvSpPr>
          <p:nvPr>
            <p:ph type="title"/>
          </p:nvPr>
        </p:nvSpPr>
        <p:spPr/>
        <p:txBody>
          <a:bodyPr/>
          <a:lstStyle/>
          <a:p>
            <a:pPr algn="r" rtl="1"/>
            <a:r>
              <a:rPr lang="he-IL" dirty="0"/>
              <a:t>העדים בפועל אינם עדים</a:t>
            </a:r>
          </a:p>
        </p:txBody>
      </p:sp>
      <p:sp>
        <p:nvSpPr>
          <p:cNvPr id="3" name="Content Placeholder 2">
            <a:extLst>
              <a:ext uri="{FF2B5EF4-FFF2-40B4-BE49-F238E27FC236}">
                <a16:creationId xmlns:a16="http://schemas.microsoft.com/office/drawing/2014/main" id="{36286099-DFC8-49C5-8961-4A5087C2BAF6}"/>
              </a:ext>
            </a:extLst>
          </p:cNvPr>
          <p:cNvSpPr>
            <a:spLocks noGrp="1"/>
          </p:cNvSpPr>
          <p:nvPr>
            <p:ph idx="1"/>
          </p:nvPr>
        </p:nvSpPr>
        <p:spPr/>
        <p:txBody>
          <a:bodyPr/>
          <a:lstStyle/>
          <a:p>
            <a:pPr marL="0" indent="0" algn="just" rtl="1">
              <a:spcBef>
                <a:spcPts val="0"/>
              </a:spcBef>
              <a:spcAft>
                <a:spcPts val="0"/>
              </a:spcAft>
              <a:buNone/>
            </a:pPr>
            <a:r>
              <a:rPr lang="he-IL" sz="1800" b="1" i="0" u="none" strike="noStrike" dirty="0">
                <a:solidFill>
                  <a:srgbClr val="000099"/>
                </a:solidFill>
                <a:effectLst/>
                <a:latin typeface="Arial" panose="020B0604020202020204" pitchFamily="34" charset="0"/>
              </a:rPr>
              <a:t>מעשה שאינו ברור לעדים</a:t>
            </a:r>
            <a:endParaRPr lang="he-IL" b="0" dirty="0">
              <a:effectLst/>
            </a:endParaRP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מעשה שיש חוסר בהירות בעניינו והעדים אינם יכולים לקבוע בוודאות האם הוא היה קידושין, ממילא חסרה בו עדות והוא כקידושין ללא עדים. כך כותבים כמה אחרונים (ראה אוצר הפוסקים </a:t>
            </a:r>
            <a:r>
              <a:rPr lang="he-IL" sz="1800" b="0" i="0" u="none" strike="noStrike" dirty="0" err="1">
                <a:solidFill>
                  <a:srgbClr val="000000"/>
                </a:solidFill>
                <a:effectLst/>
                <a:latin typeface="Arial" panose="020B0604020202020204" pitchFamily="34" charset="0"/>
              </a:rPr>
              <a:t>מב</a:t>
            </a:r>
            <a:r>
              <a:rPr lang="he-IL" sz="1800" b="0" i="0" u="none" strike="noStrike" dirty="0">
                <a:solidFill>
                  <a:srgbClr val="000000"/>
                </a:solidFill>
                <a:effectLst/>
                <a:latin typeface="Arial" panose="020B0604020202020204" pitchFamily="34" charset="0"/>
              </a:rPr>
              <a:t>, א, ה) ובמיוחד הרחיב בכך האגרות משה (</a:t>
            </a:r>
            <a:r>
              <a:rPr lang="he-IL" sz="1800" b="0" i="0" u="none" strike="noStrike" dirty="0" err="1">
                <a:solidFill>
                  <a:srgbClr val="000000"/>
                </a:solidFill>
                <a:effectLst/>
                <a:latin typeface="Arial" panose="020B0604020202020204" pitchFamily="34" charset="0"/>
              </a:rPr>
              <a:t>אה"ע</a:t>
            </a:r>
            <a:r>
              <a:rPr lang="he-IL" sz="1800" b="0" i="0" u="none" strike="noStrike" dirty="0">
                <a:solidFill>
                  <a:srgbClr val="000000"/>
                </a:solidFill>
                <a:effectLst/>
                <a:latin typeface="Arial" panose="020B0604020202020204" pitchFamily="34" charset="0"/>
              </a:rPr>
              <a:t> א, </a:t>
            </a:r>
            <a:r>
              <a:rPr lang="he-IL" sz="1800" b="0" i="0" u="none" strike="noStrike" dirty="0" err="1">
                <a:solidFill>
                  <a:srgbClr val="000000"/>
                </a:solidFill>
                <a:effectLst/>
                <a:latin typeface="Arial" panose="020B0604020202020204" pitchFamily="34" charset="0"/>
              </a:rPr>
              <a:t>פב</a:t>
            </a:r>
            <a:r>
              <a:rPr lang="he-IL" sz="1800" b="0" i="0" u="none" strike="noStrike" dirty="0">
                <a:solidFill>
                  <a:srgbClr val="000000"/>
                </a:solidFill>
                <a:effectLst/>
                <a:latin typeface="Arial" panose="020B0604020202020204" pitchFamily="34" charset="0"/>
              </a:rPr>
              <a:t>) ואז לדבריו אף </a:t>
            </a:r>
            <a:r>
              <a:rPr lang="he-IL" sz="1800" b="0" i="0" u="none" strike="noStrike" dirty="0" err="1">
                <a:solidFill>
                  <a:srgbClr val="000000"/>
                </a:solidFill>
                <a:effectLst/>
                <a:latin typeface="Arial" panose="020B0604020202020204" pitchFamily="34" charset="0"/>
              </a:rPr>
              <a:t>באומדנא</a:t>
            </a:r>
            <a:r>
              <a:rPr lang="he-IL" sz="1800" b="0" i="0" u="none" strike="noStrike" dirty="0">
                <a:solidFill>
                  <a:srgbClr val="000000"/>
                </a:solidFill>
                <a:effectLst/>
                <a:latin typeface="Arial" panose="020B0604020202020204" pitchFamily="34" charset="0"/>
              </a:rPr>
              <a:t> שאינה "אנן סהדי" ניתן לבטל את הקידושין מחמת שלא היו עדים. בנידון דידן מתן הטבעת בוודאי לא היה מוגדר בבירור כקידושין.</a:t>
            </a:r>
            <a:endParaRPr lang="he-IL" b="0" dirty="0">
              <a:effectLst/>
            </a:endParaRPr>
          </a:p>
          <a:p>
            <a:pPr marL="0" indent="0" algn="r" rtl="1">
              <a:buNone/>
            </a:pPr>
            <a:br>
              <a:rPr lang="he-IL" dirty="0"/>
            </a:br>
            <a:endParaRPr lang="he-IL" dirty="0"/>
          </a:p>
        </p:txBody>
      </p:sp>
    </p:spTree>
    <p:extLst>
      <p:ext uri="{BB962C8B-B14F-4D97-AF65-F5344CB8AC3E}">
        <p14:creationId xmlns:p14="http://schemas.microsoft.com/office/powerpoint/2010/main" val="2803884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5B0DD-85B8-4292-ACF9-C302F8936B8F}"/>
              </a:ext>
            </a:extLst>
          </p:cNvPr>
          <p:cNvSpPr>
            <a:spLocks noGrp="1"/>
          </p:cNvSpPr>
          <p:nvPr>
            <p:ph type="title"/>
          </p:nvPr>
        </p:nvSpPr>
        <p:spPr/>
        <p:txBody>
          <a:bodyPr/>
          <a:lstStyle/>
          <a:p>
            <a:endParaRPr lang="he-IL" dirty="0"/>
          </a:p>
        </p:txBody>
      </p:sp>
      <p:sp>
        <p:nvSpPr>
          <p:cNvPr id="3" name="Content Placeholder 2">
            <a:extLst>
              <a:ext uri="{FF2B5EF4-FFF2-40B4-BE49-F238E27FC236}">
                <a16:creationId xmlns:a16="http://schemas.microsoft.com/office/drawing/2014/main" id="{6D18EB51-1842-459A-A8E1-B23CB232CDC9}"/>
              </a:ext>
            </a:extLst>
          </p:cNvPr>
          <p:cNvSpPr>
            <a:spLocks noGrp="1"/>
          </p:cNvSpPr>
          <p:nvPr>
            <p:ph idx="1"/>
          </p:nvPr>
        </p:nvSpPr>
        <p:spPr/>
        <p:txBody>
          <a:bodyPr>
            <a:normAutofit/>
          </a:bodyPr>
          <a:lstStyle/>
          <a:p>
            <a:pPr marL="0" indent="0" algn="just" rtl="1">
              <a:spcBef>
                <a:spcPts val="0"/>
              </a:spcBef>
              <a:spcAft>
                <a:spcPts val="0"/>
              </a:spcAft>
              <a:buNone/>
            </a:pPr>
            <a:r>
              <a:rPr lang="he-IL" sz="1800" b="1" i="0" u="none" strike="noStrike" dirty="0" err="1">
                <a:solidFill>
                  <a:srgbClr val="000099"/>
                </a:solidFill>
                <a:effectLst/>
                <a:latin typeface="Arial" panose="020B0604020202020204" pitchFamily="34" charset="0"/>
              </a:rPr>
              <a:t>אומדנא</a:t>
            </a:r>
            <a:r>
              <a:rPr lang="he-IL" sz="1800" b="1" i="0" u="none" strike="noStrike" dirty="0">
                <a:solidFill>
                  <a:srgbClr val="000099"/>
                </a:solidFill>
                <a:effectLst/>
                <a:latin typeface="Arial" panose="020B0604020202020204" pitchFamily="34" charset="0"/>
              </a:rPr>
              <a:t> שאין בה ספק</a:t>
            </a:r>
            <a:endParaRPr lang="he-IL" b="0" dirty="0">
              <a:effectLst/>
            </a:endParaRP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יש לציין לדברי </a:t>
            </a:r>
            <a:r>
              <a:rPr lang="he-IL" sz="1800" b="0" i="0" u="none" strike="noStrike" dirty="0" err="1">
                <a:solidFill>
                  <a:srgbClr val="000000"/>
                </a:solidFill>
                <a:effectLst/>
                <a:latin typeface="Arial" panose="020B0604020202020204" pitchFamily="34" charset="0"/>
              </a:rPr>
              <a:t>הגר"א</a:t>
            </a:r>
            <a:r>
              <a:rPr lang="he-IL" sz="1800" b="0" i="0" u="none" strike="noStrike" dirty="0">
                <a:solidFill>
                  <a:srgbClr val="000000"/>
                </a:solidFill>
                <a:effectLst/>
                <a:latin typeface="Arial" panose="020B0604020202020204" pitchFamily="34" charset="0"/>
              </a:rPr>
              <a:t> וייס (שו"ת מנחת אשר ב, פא-</a:t>
            </a:r>
            <a:r>
              <a:rPr lang="he-IL" sz="1800" b="0" i="0" u="none" strike="noStrike" dirty="0" err="1">
                <a:solidFill>
                  <a:srgbClr val="000000"/>
                </a:solidFill>
                <a:effectLst/>
                <a:latin typeface="Arial" panose="020B0604020202020204" pitchFamily="34" charset="0"/>
              </a:rPr>
              <a:t>פב</a:t>
            </a:r>
            <a:r>
              <a:rPr lang="he-IL" sz="1800" b="0" i="0" u="none" strike="noStrike" dirty="0">
                <a:solidFill>
                  <a:srgbClr val="000000"/>
                </a:solidFill>
                <a:effectLst/>
                <a:latin typeface="Arial" panose="020B0604020202020204" pitchFamily="34" charset="0"/>
              </a:rPr>
              <a:t>) אשר דן בקידושין שנעשו במסע של תנועת נוער ולאחר שצירף כמה סברות כתב:</a:t>
            </a:r>
            <a:endParaRPr lang="he-IL" b="0" dirty="0">
              <a:effectLst/>
            </a:endParaRPr>
          </a:p>
          <a:p>
            <a:pPr marL="152400" marR="381000" indent="0" algn="just" rtl="1">
              <a:spcBef>
                <a:spcPts val="0"/>
              </a:spcBef>
              <a:spcAft>
                <a:spcPts val="0"/>
              </a:spcAft>
              <a:buNone/>
            </a:pPr>
            <a:r>
              <a:rPr lang="he-IL" sz="1800" b="0" i="0" u="none" strike="noStrike" dirty="0">
                <a:solidFill>
                  <a:srgbClr val="0077FF"/>
                </a:solidFill>
                <a:effectLst/>
                <a:latin typeface="Arial" panose="020B0604020202020204" pitchFamily="34" charset="0"/>
              </a:rPr>
              <a:t>"אך נראה עיקר בשאלה זו </a:t>
            </a:r>
            <a:r>
              <a:rPr lang="he-IL" sz="1800" b="0" i="0" u="none" strike="noStrike" dirty="0" err="1">
                <a:solidFill>
                  <a:srgbClr val="0077FF"/>
                </a:solidFill>
                <a:effectLst/>
                <a:latin typeface="Arial" panose="020B0604020202020204" pitchFamily="34" charset="0"/>
              </a:rPr>
              <a:t>דעד</a:t>
            </a:r>
            <a:r>
              <a:rPr lang="he-IL" sz="1800" b="0" i="0" u="none" strike="noStrike" dirty="0">
                <a:solidFill>
                  <a:srgbClr val="0077FF"/>
                </a:solidFill>
                <a:effectLst/>
                <a:latin typeface="Arial" panose="020B0604020202020204" pitchFamily="34" charset="0"/>
              </a:rPr>
              <a:t> כאן לא כתבו הפוסקים להחמיר בקידושי שחוק ולהימנע מביטול קידושין ע"י </a:t>
            </a:r>
            <a:r>
              <a:rPr lang="he-IL" sz="1800" b="0" i="0" u="none" strike="noStrike" dirty="0" err="1">
                <a:solidFill>
                  <a:srgbClr val="0077FF"/>
                </a:solidFill>
                <a:effectLst/>
                <a:latin typeface="Arial" panose="020B0604020202020204" pitchFamily="34" charset="0"/>
              </a:rPr>
              <a:t>אודמנות</a:t>
            </a:r>
            <a:r>
              <a:rPr lang="he-IL" sz="1800" b="0" i="0" u="none" strike="noStrike" dirty="0">
                <a:solidFill>
                  <a:srgbClr val="0077FF"/>
                </a:solidFill>
                <a:effectLst/>
                <a:latin typeface="Arial" panose="020B0604020202020204" pitchFamily="34" charset="0"/>
              </a:rPr>
              <a:t> והוכחות, אלא במקום שיש צד כלשהו שיש כאן קידושין ואנו באים לבטל את הקידושין ע"י </a:t>
            </a:r>
            <a:r>
              <a:rPr lang="he-IL" sz="1800" b="0" i="0" u="none" strike="noStrike" dirty="0" err="1">
                <a:solidFill>
                  <a:srgbClr val="0077FF"/>
                </a:solidFill>
                <a:effectLst/>
                <a:latin typeface="Arial" panose="020B0604020202020204" pitchFamily="34" charset="0"/>
              </a:rPr>
              <a:t>אומדנא</a:t>
            </a:r>
            <a:r>
              <a:rPr lang="he-IL" sz="1800" b="0" i="0" u="none" strike="noStrike" dirty="0">
                <a:solidFill>
                  <a:srgbClr val="0077FF"/>
                </a:solidFill>
                <a:effectLst/>
                <a:latin typeface="Arial" panose="020B0604020202020204" pitchFamily="34" charset="0"/>
              </a:rPr>
              <a:t>, אבל כאשר ברור הדבר </a:t>
            </a:r>
            <a:r>
              <a:rPr lang="he-IL" sz="1800" b="0" i="0" u="none" strike="noStrike" dirty="0" err="1">
                <a:solidFill>
                  <a:srgbClr val="0077FF"/>
                </a:solidFill>
                <a:effectLst/>
                <a:latin typeface="Arial" panose="020B0604020202020204" pitchFamily="34" charset="0"/>
              </a:rPr>
              <a:t>כביעתא</a:t>
            </a:r>
            <a:r>
              <a:rPr lang="he-IL" sz="1800" b="0" i="0" u="none" strike="noStrike" dirty="0">
                <a:solidFill>
                  <a:srgbClr val="0077FF"/>
                </a:solidFill>
                <a:effectLst/>
                <a:latin typeface="Arial" panose="020B0604020202020204" pitchFamily="34" charset="0"/>
              </a:rPr>
              <a:t> </a:t>
            </a:r>
            <a:r>
              <a:rPr lang="he-IL" sz="1800" b="0" i="0" u="none" strike="noStrike" dirty="0" err="1">
                <a:solidFill>
                  <a:srgbClr val="0077FF"/>
                </a:solidFill>
                <a:effectLst/>
                <a:latin typeface="Arial" panose="020B0604020202020204" pitchFamily="34" charset="0"/>
              </a:rPr>
              <a:t>בכותחא</a:t>
            </a:r>
            <a:r>
              <a:rPr lang="he-IL" sz="1800" b="0" i="0" u="none" strike="noStrike" dirty="0">
                <a:solidFill>
                  <a:srgbClr val="0077FF"/>
                </a:solidFill>
                <a:effectLst/>
                <a:latin typeface="Arial" panose="020B0604020202020204" pitchFamily="34" charset="0"/>
              </a:rPr>
              <a:t> וכשמש בצהרים שאין שום צד </a:t>
            </a:r>
            <a:r>
              <a:rPr lang="he-IL" sz="1800" b="0" i="0" u="none" strike="noStrike" dirty="0" err="1">
                <a:solidFill>
                  <a:srgbClr val="0077FF"/>
                </a:solidFill>
                <a:effectLst/>
                <a:latin typeface="Arial" panose="020B0604020202020204" pitchFamily="34" charset="0"/>
              </a:rPr>
              <a:t>הו"א</a:t>
            </a:r>
            <a:r>
              <a:rPr lang="he-IL" sz="1800" b="0" i="0" u="none" strike="noStrike" dirty="0">
                <a:solidFill>
                  <a:srgbClr val="0077FF"/>
                </a:solidFill>
                <a:effectLst/>
                <a:latin typeface="Arial" panose="020B0604020202020204" pitchFamily="34" charset="0"/>
              </a:rPr>
              <a:t> שכיוונו לשם קידושין ואיש אחד מאלף כאשר היה רואה כל השתלשלות העניין לא היה מסתפק כלל אם התכוונו לקידושין, ולפי רוח המקום והזמן ודרכי בני אדם ונימוסיהם אין כאן שום צד ושיקול דעת שיש כאן קידושין, אין הנידון אם </a:t>
            </a:r>
            <a:r>
              <a:rPr lang="he-IL" sz="1800" b="0" i="0" u="none" strike="noStrike" dirty="0" err="1">
                <a:solidFill>
                  <a:srgbClr val="0077FF"/>
                </a:solidFill>
                <a:effectLst/>
                <a:latin typeface="Arial" panose="020B0604020202020204" pitchFamily="34" charset="0"/>
              </a:rPr>
              <a:t>אומדנא</a:t>
            </a:r>
            <a:r>
              <a:rPr lang="he-IL" sz="1800" b="0" i="0" u="none" strike="noStrike" dirty="0">
                <a:solidFill>
                  <a:srgbClr val="0077FF"/>
                </a:solidFill>
                <a:effectLst/>
                <a:latin typeface="Arial" panose="020B0604020202020204" pitchFamily="34" charset="0"/>
              </a:rPr>
              <a:t> מבטל קידושין אלא אין כאן אפילו </a:t>
            </a:r>
            <a:r>
              <a:rPr lang="he-IL" sz="1800" b="0" i="0" u="none" strike="noStrike" dirty="0" err="1">
                <a:solidFill>
                  <a:srgbClr val="0077FF"/>
                </a:solidFill>
                <a:effectLst/>
                <a:latin typeface="Arial" panose="020B0604020202020204" pitchFamily="34" charset="0"/>
              </a:rPr>
              <a:t>אומדנא</a:t>
            </a:r>
            <a:r>
              <a:rPr lang="he-IL" sz="1800" b="0" i="0" u="none" strike="noStrike" dirty="0">
                <a:solidFill>
                  <a:srgbClr val="0077FF"/>
                </a:solidFill>
                <a:effectLst/>
                <a:latin typeface="Arial" panose="020B0604020202020204" pitchFamily="34" charset="0"/>
              </a:rPr>
              <a:t> לקיים את הקידושין </a:t>
            </a:r>
            <a:r>
              <a:rPr lang="he-IL" sz="1800" b="0" i="0" u="none" strike="noStrike" dirty="0" err="1">
                <a:solidFill>
                  <a:srgbClr val="0077FF"/>
                </a:solidFill>
                <a:effectLst/>
                <a:latin typeface="Arial" panose="020B0604020202020204" pitchFamily="34" charset="0"/>
              </a:rPr>
              <a:t>ובכהאי</a:t>
            </a:r>
            <a:r>
              <a:rPr lang="he-IL" sz="1800" b="0" i="0" u="none" strike="noStrike" dirty="0">
                <a:solidFill>
                  <a:srgbClr val="0077FF"/>
                </a:solidFill>
                <a:effectLst/>
                <a:latin typeface="Arial" panose="020B0604020202020204" pitchFamily="34" charset="0"/>
              </a:rPr>
              <a:t> </a:t>
            </a:r>
            <a:r>
              <a:rPr lang="he-IL" sz="1800" b="0" i="0" u="none" strike="noStrike" dirty="0" err="1">
                <a:solidFill>
                  <a:srgbClr val="0077FF"/>
                </a:solidFill>
                <a:effectLst/>
                <a:latin typeface="Arial" panose="020B0604020202020204" pitchFamily="34" charset="0"/>
              </a:rPr>
              <a:t>גוונא</a:t>
            </a:r>
            <a:r>
              <a:rPr lang="he-IL" sz="1800" b="0" i="0" u="none" strike="noStrike" dirty="0">
                <a:solidFill>
                  <a:srgbClr val="0077FF"/>
                </a:solidFill>
                <a:effectLst/>
                <a:latin typeface="Arial" panose="020B0604020202020204" pitchFamily="34" charset="0"/>
              </a:rPr>
              <a:t> אין כאן קידושין כלל."</a:t>
            </a:r>
            <a:endParaRPr lang="he-IL" b="0" dirty="0">
              <a:effectLst/>
            </a:endParaRP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ובסימן שלאחר מכן המשיך וביאר למי ששאלו מדוע הפוסקים נזקקו למקרים בהם אין ספק שלא הייתה כוונת קידושין וכתב:</a:t>
            </a:r>
            <a:endParaRPr lang="he-IL" b="0" dirty="0">
              <a:effectLst/>
            </a:endParaRPr>
          </a:p>
          <a:p>
            <a:pPr marL="152400" marR="381000" indent="0" algn="just" rtl="1">
              <a:spcBef>
                <a:spcPts val="0"/>
              </a:spcBef>
              <a:spcAft>
                <a:spcPts val="0"/>
              </a:spcAft>
              <a:buNone/>
            </a:pPr>
            <a:r>
              <a:rPr lang="he-IL" sz="1800" b="0" i="0" u="none" strike="noStrike" dirty="0">
                <a:solidFill>
                  <a:srgbClr val="0077FF"/>
                </a:solidFill>
                <a:effectLst/>
                <a:latin typeface="Arial" panose="020B0604020202020204" pitchFamily="34" charset="0"/>
              </a:rPr>
              <a:t>"הנה באמת </a:t>
            </a:r>
            <a:r>
              <a:rPr lang="he-IL" sz="1800" b="0" i="0" u="none" strike="noStrike" dirty="0" err="1">
                <a:solidFill>
                  <a:srgbClr val="0077FF"/>
                </a:solidFill>
                <a:effectLst/>
                <a:latin typeface="Arial" panose="020B0604020202020204" pitchFamily="34" charset="0"/>
              </a:rPr>
              <a:t>סברא</a:t>
            </a:r>
            <a:r>
              <a:rPr lang="he-IL" sz="1800" b="0" i="0" u="none" strike="noStrike" dirty="0">
                <a:solidFill>
                  <a:srgbClr val="0077FF"/>
                </a:solidFill>
                <a:effectLst/>
                <a:latin typeface="Arial" panose="020B0604020202020204" pitchFamily="34" charset="0"/>
              </a:rPr>
              <a:t> זו פשוטה בעיני, דכל מושג </a:t>
            </a:r>
            <a:r>
              <a:rPr lang="he-IL" sz="1800" b="0" i="0" u="none" strike="noStrike" dirty="0" err="1">
                <a:solidFill>
                  <a:srgbClr val="0077FF"/>
                </a:solidFill>
                <a:effectLst/>
                <a:latin typeface="Arial" panose="020B0604020202020204" pitchFamily="34" charset="0"/>
              </a:rPr>
              <a:t>האומדנא</a:t>
            </a:r>
            <a:r>
              <a:rPr lang="he-IL" sz="1800" b="0" i="0" u="none" strike="noStrike" dirty="0">
                <a:solidFill>
                  <a:srgbClr val="0077FF"/>
                </a:solidFill>
                <a:effectLst/>
                <a:latin typeface="Arial" panose="020B0604020202020204" pitchFamily="34" charset="0"/>
              </a:rPr>
              <a:t> כל עיקרו ומהותו </a:t>
            </a:r>
            <a:r>
              <a:rPr lang="he-IL" sz="1800" b="0" i="0" u="none" strike="noStrike" dirty="0" err="1">
                <a:solidFill>
                  <a:srgbClr val="0077FF"/>
                </a:solidFill>
                <a:effectLst/>
                <a:latin typeface="Arial" panose="020B0604020202020204" pitchFamily="34" charset="0"/>
              </a:rPr>
              <a:t>באומדן</a:t>
            </a:r>
            <a:r>
              <a:rPr lang="he-IL" sz="1800" b="0" i="0" u="none" strike="noStrike" dirty="0">
                <a:solidFill>
                  <a:srgbClr val="0077FF"/>
                </a:solidFill>
                <a:effectLst/>
                <a:latin typeface="Arial" panose="020B0604020202020204" pitchFamily="34" charset="0"/>
              </a:rPr>
              <a:t> הדעת בדבר שיש לדון בו ולפרשו לשני צדדים </a:t>
            </a:r>
            <a:r>
              <a:rPr lang="he-IL" sz="1800" b="0" i="0" u="none" strike="noStrike" dirty="0" err="1">
                <a:solidFill>
                  <a:srgbClr val="0077FF"/>
                </a:solidFill>
                <a:effectLst/>
                <a:latin typeface="Arial" panose="020B0604020202020204" pitchFamily="34" charset="0"/>
              </a:rPr>
              <a:t>ואומדן</a:t>
            </a:r>
            <a:r>
              <a:rPr lang="he-IL" sz="1800" b="0" i="0" u="none" strike="noStrike" dirty="0">
                <a:solidFill>
                  <a:srgbClr val="0077FF"/>
                </a:solidFill>
                <a:effectLst/>
                <a:latin typeface="Arial" panose="020B0604020202020204" pitchFamily="34" charset="0"/>
              </a:rPr>
              <a:t> הדעת נוטה לפירוש </a:t>
            </a:r>
            <a:r>
              <a:rPr lang="he-IL" sz="1800" b="0" i="0" u="none" strike="noStrike" dirty="0" err="1">
                <a:solidFill>
                  <a:srgbClr val="0077FF"/>
                </a:solidFill>
                <a:effectLst/>
                <a:latin typeface="Arial" panose="020B0604020202020204" pitchFamily="34" charset="0"/>
              </a:rPr>
              <a:t>מסויים</a:t>
            </a:r>
            <a:r>
              <a:rPr lang="he-IL" sz="1800" b="0" i="0" u="none" strike="noStrike" dirty="0">
                <a:solidFill>
                  <a:srgbClr val="0077FF"/>
                </a:solidFill>
                <a:effectLst/>
                <a:latin typeface="Arial" panose="020B0604020202020204" pitchFamily="34" charset="0"/>
              </a:rPr>
              <a:t>, </a:t>
            </a:r>
            <a:r>
              <a:rPr lang="he-IL" sz="1800" b="0" i="0" u="none" strike="noStrike" dirty="0" err="1">
                <a:solidFill>
                  <a:srgbClr val="0077FF"/>
                </a:solidFill>
                <a:effectLst/>
                <a:latin typeface="Arial" panose="020B0604020202020204" pitchFamily="34" charset="0"/>
              </a:rPr>
              <a:t>משא"כ</a:t>
            </a:r>
            <a:r>
              <a:rPr lang="he-IL" sz="1800" b="0" i="0" u="none" strike="noStrike" dirty="0">
                <a:solidFill>
                  <a:srgbClr val="0077FF"/>
                </a:solidFill>
                <a:effectLst/>
                <a:latin typeface="Arial" panose="020B0604020202020204" pitchFamily="34" charset="0"/>
              </a:rPr>
              <a:t> בדבר שאין בו ספק כלל. הגע בעצמך, בחור ונערה המשתתפים בהצגה שבו הוא מקדש אותה וכי גם </a:t>
            </a:r>
            <a:r>
              <a:rPr lang="he-IL" sz="1800" b="0" i="0" u="none" strike="noStrike" dirty="0" err="1">
                <a:solidFill>
                  <a:srgbClr val="0077FF"/>
                </a:solidFill>
                <a:effectLst/>
                <a:latin typeface="Arial" panose="020B0604020202020204" pitchFamily="34" charset="0"/>
              </a:rPr>
              <a:t>בכה"ג</a:t>
            </a:r>
            <a:r>
              <a:rPr lang="he-IL" sz="1800" b="0" i="0" u="none" strike="noStrike" dirty="0">
                <a:solidFill>
                  <a:srgbClr val="0077FF"/>
                </a:solidFill>
                <a:effectLst/>
                <a:latin typeface="Arial" panose="020B0604020202020204" pitchFamily="34" charset="0"/>
              </a:rPr>
              <a:t> נדון שמא קידושין יש כאן, כאשר ברור וידוע שאין כאן אלא משחק והצגה. לענ"ד נראה דכל </a:t>
            </a:r>
            <a:r>
              <a:rPr lang="he-IL" sz="1800" b="0" i="0" u="none" strike="noStrike" dirty="0" err="1">
                <a:solidFill>
                  <a:srgbClr val="0077FF"/>
                </a:solidFill>
                <a:effectLst/>
                <a:latin typeface="Arial" panose="020B0604020202020204" pitchFamily="34" charset="0"/>
              </a:rPr>
              <a:t>כה"ג</a:t>
            </a:r>
            <a:r>
              <a:rPr lang="he-IL" sz="1800" b="0" i="0" u="none" strike="noStrike" dirty="0">
                <a:solidFill>
                  <a:srgbClr val="0077FF"/>
                </a:solidFill>
                <a:effectLst/>
                <a:latin typeface="Arial" panose="020B0604020202020204" pitchFamily="34" charset="0"/>
              </a:rPr>
              <a:t> אין כלל צד להחמיר דאין זה </a:t>
            </a:r>
            <a:r>
              <a:rPr lang="he-IL" sz="1800" b="0" i="0" u="none" strike="noStrike" dirty="0" err="1">
                <a:solidFill>
                  <a:srgbClr val="0077FF"/>
                </a:solidFill>
                <a:effectLst/>
                <a:latin typeface="Arial" panose="020B0604020202020204" pitchFamily="34" charset="0"/>
              </a:rPr>
              <a:t>אומדנא</a:t>
            </a:r>
            <a:r>
              <a:rPr lang="he-IL" sz="1800" b="0" i="0" u="none" strike="noStrike" dirty="0">
                <a:solidFill>
                  <a:srgbClr val="0077FF"/>
                </a:solidFill>
                <a:effectLst/>
                <a:latin typeface="Arial" panose="020B0604020202020204" pitchFamily="34" charset="0"/>
              </a:rPr>
              <a:t> אלא ידיעה ברורה."</a:t>
            </a:r>
            <a:endParaRPr lang="he-IL" b="0" dirty="0">
              <a:effectLst/>
            </a:endParaRP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וממשיך לבאר שסברה זו אינה מופיעה בפוסקים הקדמונים היות ובזמנם ייתכן שאכן הייתה כוונת קידושין, אך כיום במציאות הנוכחית הדבר לא מקובל.</a:t>
            </a:r>
            <a:endParaRPr lang="he-IL" b="0" dirty="0">
              <a:effectLst/>
            </a:endParaRPr>
          </a:p>
        </p:txBody>
      </p:sp>
    </p:spTree>
    <p:extLst>
      <p:ext uri="{BB962C8B-B14F-4D97-AF65-F5344CB8AC3E}">
        <p14:creationId xmlns:p14="http://schemas.microsoft.com/office/powerpoint/2010/main" val="720523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3855F-D2CE-48E3-8A41-9EC09881836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F3B25A5C-1FC5-4F24-A1A6-4247C490081D}"/>
              </a:ext>
            </a:extLst>
          </p:cNvPr>
          <p:cNvSpPr>
            <a:spLocks noGrp="1"/>
          </p:cNvSpPr>
          <p:nvPr>
            <p:ph idx="1"/>
          </p:nvPr>
        </p:nvSpPr>
        <p:spPr/>
        <p:txBody>
          <a:bodyPr/>
          <a:lstStyle/>
          <a:p>
            <a:pPr marL="0" indent="0" algn="just" rtl="1">
              <a:spcBef>
                <a:spcPts val="0"/>
              </a:spcBef>
              <a:spcAft>
                <a:spcPts val="0"/>
              </a:spcAft>
              <a:buNone/>
            </a:pPr>
            <a:r>
              <a:rPr lang="he-IL" sz="1800" b="1" i="0" u="none" strike="noStrike" dirty="0">
                <a:solidFill>
                  <a:srgbClr val="000099"/>
                </a:solidFill>
                <a:effectLst/>
                <a:latin typeface="Arial" panose="020B0604020202020204" pitchFamily="34" charset="0"/>
              </a:rPr>
              <a:t>הוכיח סופו על תחילתו</a:t>
            </a:r>
            <a:endParaRPr lang="he-IL" b="0" dirty="0">
              <a:effectLst/>
            </a:endParaRP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סוגיה נוספת שעולה בהקשר לכך האם ניתן ללמוד מהמשך הדברים על פרשנות תחילתם, במקרה דנן הלכו לאחר מכן בני הזוג להזמין אולם חתונות בכדי לערוך בו את חתונתם וקידושיהם, הרי שהדבר מוכיח שלא הייתה כוונתם כלל למעשה קידושין.</a:t>
            </a:r>
            <a:endParaRPr lang="he-IL" b="0" dirty="0">
              <a:effectLst/>
            </a:endParaRPr>
          </a:p>
          <a:p>
            <a:pPr marL="0" indent="0" algn="just" rtl="1">
              <a:spcBef>
                <a:spcPts val="0"/>
              </a:spcBef>
              <a:spcAft>
                <a:spcPts val="0"/>
              </a:spcAft>
              <a:buNone/>
            </a:pPr>
            <a:r>
              <a:rPr lang="he-IL" b="0" dirty="0">
                <a:effectLst/>
              </a:rPr>
              <a:t> </a:t>
            </a:r>
          </a:p>
          <a:p>
            <a:pPr marL="0" indent="0" algn="just" rtl="1">
              <a:spcBef>
                <a:spcPts val="0"/>
              </a:spcBef>
              <a:spcAft>
                <a:spcPts val="0"/>
              </a:spcAft>
              <a:buNone/>
            </a:pPr>
            <a:r>
              <a:rPr lang="he-IL" sz="1800" b="0" i="0" u="none" strike="noStrike" dirty="0" err="1">
                <a:solidFill>
                  <a:srgbClr val="000000"/>
                </a:solidFill>
                <a:effectLst/>
                <a:latin typeface="Arial" panose="020B0604020202020204" pitchFamily="34" charset="0"/>
              </a:rPr>
              <a:t>הראי"ה</a:t>
            </a:r>
            <a:r>
              <a:rPr lang="he-IL" sz="1800" b="0" i="0" u="none" strike="noStrike" dirty="0">
                <a:solidFill>
                  <a:srgbClr val="000000"/>
                </a:solidFill>
                <a:effectLst/>
                <a:latin typeface="Arial" panose="020B0604020202020204" pitchFamily="34" charset="0"/>
              </a:rPr>
              <a:t> קוק (עזרת כהן </a:t>
            </a:r>
            <a:r>
              <a:rPr lang="he-IL" sz="1800" b="0" i="0" u="none" strike="noStrike" dirty="0" err="1">
                <a:solidFill>
                  <a:srgbClr val="000000"/>
                </a:solidFill>
                <a:effectLst/>
                <a:latin typeface="Arial" panose="020B0604020202020204" pitchFamily="34" charset="0"/>
              </a:rPr>
              <a:t>מא</a:t>
            </a:r>
            <a:r>
              <a:rPr lang="he-IL" sz="1800" b="0" i="0" u="none" strike="noStrike" dirty="0">
                <a:solidFill>
                  <a:srgbClr val="000000"/>
                </a:solidFill>
                <a:effectLst/>
                <a:latin typeface="Arial" panose="020B0604020202020204" pitchFamily="34" charset="0"/>
              </a:rPr>
              <a:t>) דן בשימוש בכלל זה בעניין קידושין פיקטיביים וקובע שניתן בוודאי לומר "הוכיח סופו על תחילתו". וכן הסתמך על כך בעל ה"יביע אומר" (ב, </a:t>
            </a:r>
            <a:r>
              <a:rPr lang="he-IL" sz="1800" b="0" i="0" u="none" strike="noStrike" dirty="0" err="1">
                <a:solidFill>
                  <a:srgbClr val="000000"/>
                </a:solidFill>
                <a:effectLst/>
                <a:latin typeface="Arial" panose="020B0604020202020204" pitchFamily="34" charset="0"/>
              </a:rPr>
              <a:t>אה"ע</a:t>
            </a:r>
            <a:r>
              <a:rPr lang="he-IL" sz="1800" b="0" i="0" u="none" strike="noStrike" dirty="0">
                <a:solidFill>
                  <a:srgbClr val="000000"/>
                </a:solidFill>
                <a:effectLst/>
                <a:latin typeface="Arial" panose="020B0604020202020204" pitchFamily="34" charset="0"/>
              </a:rPr>
              <a:t> ה </a:t>
            </a:r>
            <a:r>
              <a:rPr lang="he-IL" sz="1800" b="0" i="0" u="none" strike="noStrike" dirty="0" err="1">
                <a:solidFill>
                  <a:srgbClr val="000000"/>
                </a:solidFill>
                <a:effectLst/>
                <a:latin typeface="Arial" panose="020B0604020202020204" pitchFamily="34" charset="0"/>
              </a:rPr>
              <a:t>ס"ק</a:t>
            </a:r>
            <a:r>
              <a:rPr lang="he-IL" sz="1800" b="0" i="0" u="none" strike="noStrike" dirty="0">
                <a:solidFill>
                  <a:srgbClr val="000000"/>
                </a:solidFill>
                <a:effectLst/>
                <a:latin typeface="Arial" panose="020B0604020202020204" pitchFamily="34" charset="0"/>
              </a:rPr>
              <a:t> ו).</a:t>
            </a:r>
            <a:endParaRPr lang="he-IL" b="0" dirty="0">
              <a:effectLst/>
            </a:endParaRPr>
          </a:p>
          <a:p>
            <a:pPr marL="0" indent="0" algn="r" rtl="1">
              <a:buNone/>
            </a:pPr>
            <a:br>
              <a:rPr lang="he-IL" dirty="0"/>
            </a:br>
            <a:endParaRPr lang="he-IL" dirty="0"/>
          </a:p>
        </p:txBody>
      </p:sp>
    </p:spTree>
    <p:extLst>
      <p:ext uri="{BB962C8B-B14F-4D97-AF65-F5344CB8AC3E}">
        <p14:creationId xmlns:p14="http://schemas.microsoft.com/office/powerpoint/2010/main" val="2246698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AC1C2-68C6-49BD-8F51-B2E91609CE7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85746A4-318E-474F-A291-6EF139F1311A}"/>
              </a:ext>
            </a:extLst>
          </p:cNvPr>
          <p:cNvSpPr>
            <a:spLocks noGrp="1"/>
          </p:cNvSpPr>
          <p:nvPr>
            <p:ph idx="1"/>
          </p:nvPr>
        </p:nvSpPr>
        <p:spPr/>
        <p:txBody>
          <a:bodyPr>
            <a:normAutofit fontScale="92500" lnSpcReduction="10000"/>
          </a:bodyPr>
          <a:lstStyle/>
          <a:p>
            <a:pPr marL="0" indent="0" algn="just" rtl="1">
              <a:spcBef>
                <a:spcPts val="0"/>
              </a:spcBef>
              <a:spcAft>
                <a:spcPts val="0"/>
              </a:spcAft>
              <a:buNone/>
            </a:pPr>
            <a:r>
              <a:rPr lang="he-IL" sz="1800" b="1" i="0" u="none" strike="noStrike" dirty="0">
                <a:solidFill>
                  <a:srgbClr val="000099"/>
                </a:solidFill>
                <a:effectLst/>
                <a:latin typeface="Arial" panose="020B0604020202020204" pitchFamily="34" charset="0"/>
              </a:rPr>
              <a:t>נאמנות האישה</a:t>
            </a:r>
            <a:endParaRPr lang="he-IL" b="0" dirty="0">
              <a:effectLst/>
            </a:endParaRP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במקרה דנן האישה אומרת שלא התכוונה כלל לקידושין. בתשובת </a:t>
            </a:r>
            <a:r>
              <a:rPr lang="he-IL" sz="1800" b="0" i="0" u="none" strike="noStrike" dirty="0" err="1">
                <a:solidFill>
                  <a:srgbClr val="000000"/>
                </a:solidFill>
                <a:effectLst/>
                <a:latin typeface="Arial" panose="020B0604020202020204" pitchFamily="34" charset="0"/>
              </a:rPr>
              <a:t>מהר"ם</a:t>
            </a:r>
            <a:r>
              <a:rPr lang="he-IL" sz="1800" b="0" i="0" u="none" strike="noStrike" dirty="0">
                <a:solidFill>
                  <a:srgbClr val="000000"/>
                </a:solidFill>
                <a:effectLst/>
                <a:latin typeface="Arial" panose="020B0604020202020204" pitchFamily="34" charset="0"/>
              </a:rPr>
              <a:t> נקבע במפורש שהאישה אינה נאמנת לומר זאת </a:t>
            </a:r>
            <a:r>
              <a:rPr lang="he-IL" sz="1800" b="1" i="0" u="none" strike="noStrike" dirty="0">
                <a:solidFill>
                  <a:srgbClr val="000000"/>
                </a:solidFill>
                <a:effectLst/>
                <a:latin typeface="Arial" panose="020B0604020202020204" pitchFamily="34" charset="0"/>
              </a:rPr>
              <a:t>ו"דברים שבלב אינם דברים", </a:t>
            </a:r>
            <a:r>
              <a:rPr lang="he-IL" sz="1800" b="0" i="0" u="none" strike="noStrike" dirty="0">
                <a:solidFill>
                  <a:srgbClr val="000000"/>
                </a:solidFill>
                <a:effectLst/>
                <a:latin typeface="Arial" panose="020B0604020202020204" pitchFamily="34" charset="0"/>
              </a:rPr>
              <a:t>אך למרות זאת יש מהפוסקים (פנים מאירות א, </a:t>
            </a:r>
            <a:r>
              <a:rPr lang="he-IL" sz="1800" b="0" i="0" u="none" strike="noStrike" dirty="0" err="1">
                <a:solidFill>
                  <a:srgbClr val="000000"/>
                </a:solidFill>
                <a:effectLst/>
                <a:latin typeface="Arial" panose="020B0604020202020204" pitchFamily="34" charset="0"/>
              </a:rPr>
              <a:t>נג</a:t>
            </a:r>
            <a:r>
              <a:rPr lang="he-IL" sz="1800" b="0" i="0" u="none" strike="noStrike" dirty="0">
                <a:solidFill>
                  <a:srgbClr val="000000"/>
                </a:solidFill>
                <a:effectLst/>
                <a:latin typeface="Arial" panose="020B0604020202020204" pitchFamily="34" charset="0"/>
              </a:rPr>
              <a:t> והרב אליעזר </a:t>
            </a:r>
            <a:r>
              <a:rPr lang="he-IL" sz="1800" b="0" i="0" u="none" strike="noStrike" dirty="0" err="1">
                <a:solidFill>
                  <a:srgbClr val="000000"/>
                </a:solidFill>
                <a:effectLst/>
                <a:latin typeface="Arial" panose="020B0604020202020204" pitchFamily="34" charset="0"/>
              </a:rPr>
              <a:t>סופינו</a:t>
            </a:r>
            <a:r>
              <a:rPr lang="he-IL" sz="1800" b="0" i="0" u="none" strike="noStrike" dirty="0">
                <a:solidFill>
                  <a:srgbClr val="000000"/>
                </a:solidFill>
                <a:effectLst/>
                <a:latin typeface="Arial" panose="020B0604020202020204" pitchFamily="34" charset="0"/>
              </a:rPr>
              <a:t> בפחד יצחק כרך י, ערך קידושי ע"א סימן יד, ראה אוצר הפוסקים </a:t>
            </a:r>
            <a:r>
              <a:rPr lang="he-IL" sz="1800" b="0" i="0" u="none" strike="noStrike" dirty="0" err="1">
                <a:solidFill>
                  <a:srgbClr val="000000"/>
                </a:solidFill>
                <a:effectLst/>
                <a:latin typeface="Arial" panose="020B0604020202020204" pitchFamily="34" charset="0"/>
              </a:rPr>
              <a:t>מב</a:t>
            </a:r>
            <a:r>
              <a:rPr lang="he-IL" sz="1800" b="0" i="0" u="none" strike="noStrike" dirty="0">
                <a:solidFill>
                  <a:srgbClr val="000000"/>
                </a:solidFill>
                <a:effectLst/>
                <a:latin typeface="Arial" panose="020B0604020202020204" pitchFamily="34" charset="0"/>
              </a:rPr>
              <a:t>, א, ז) שהעמידו זאת דווקא במקרה המיוחד של </a:t>
            </a:r>
            <a:r>
              <a:rPr lang="he-IL" sz="1800" b="0" i="0" u="none" strike="noStrike" dirty="0" err="1">
                <a:solidFill>
                  <a:srgbClr val="000000"/>
                </a:solidFill>
                <a:effectLst/>
                <a:latin typeface="Arial" panose="020B0604020202020204" pitchFamily="34" charset="0"/>
              </a:rPr>
              <a:t>המהר"ם</a:t>
            </a:r>
            <a:r>
              <a:rPr lang="he-IL" sz="1800" b="0" i="0" u="none" strike="noStrike" dirty="0">
                <a:solidFill>
                  <a:srgbClr val="000000"/>
                </a:solidFill>
                <a:effectLst/>
                <a:latin typeface="Arial" panose="020B0604020202020204" pitchFamily="34" charset="0"/>
              </a:rPr>
              <a:t> שבו אמרה האישה לפני כן לבחור "קדשני" ורק לאחר מעשה הסבירה שלא התכוונה לקידושין. אמנם חולקים על כך אחרונים רבים (שו"ת חתם סופר </a:t>
            </a:r>
            <a:r>
              <a:rPr lang="he-IL" sz="1800" b="0" i="0" u="none" strike="noStrike" dirty="0" err="1">
                <a:solidFill>
                  <a:srgbClr val="000000"/>
                </a:solidFill>
                <a:effectLst/>
                <a:latin typeface="Arial" panose="020B0604020202020204" pitchFamily="34" charset="0"/>
              </a:rPr>
              <a:t>אה"ע</a:t>
            </a:r>
            <a:r>
              <a:rPr lang="he-IL" sz="1800" b="0" i="0" u="none" strike="noStrike" dirty="0">
                <a:solidFill>
                  <a:srgbClr val="000000"/>
                </a:solidFill>
                <a:effectLst/>
                <a:latin typeface="Arial" panose="020B0604020202020204" pitchFamily="34" charset="0"/>
              </a:rPr>
              <a:t> פה, ביאור </a:t>
            </a:r>
            <a:r>
              <a:rPr lang="he-IL" sz="1800" b="0" i="0" u="none" strike="noStrike" dirty="0" err="1">
                <a:solidFill>
                  <a:srgbClr val="000000"/>
                </a:solidFill>
                <a:effectLst/>
                <a:latin typeface="Arial" panose="020B0604020202020204" pitchFamily="34" charset="0"/>
              </a:rPr>
              <a:t>הגר"א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מב</a:t>
            </a:r>
            <a:r>
              <a:rPr lang="he-IL" sz="1800" b="0" i="0" u="none" strike="noStrike" dirty="0">
                <a:solidFill>
                  <a:srgbClr val="000000"/>
                </a:solidFill>
                <a:effectLst/>
                <a:latin typeface="Arial" panose="020B0604020202020204" pitchFamily="34" charset="0"/>
              </a:rPr>
              <a:t>, ג ועוד ראה אוצר הפוסקים שם) וסבורים שאין דינו של </a:t>
            </a:r>
            <a:r>
              <a:rPr lang="he-IL" sz="1800" b="0" i="0" u="none" strike="noStrike" dirty="0" err="1">
                <a:solidFill>
                  <a:srgbClr val="000000"/>
                </a:solidFill>
                <a:effectLst/>
                <a:latin typeface="Arial" panose="020B0604020202020204" pitchFamily="34" charset="0"/>
              </a:rPr>
              <a:t>מהר"ם</a:t>
            </a:r>
            <a:r>
              <a:rPr lang="he-IL" sz="1800" b="0" i="0" u="none" strike="noStrike" dirty="0">
                <a:solidFill>
                  <a:srgbClr val="000000"/>
                </a:solidFill>
                <a:effectLst/>
                <a:latin typeface="Arial" panose="020B0604020202020204" pitchFamily="34" charset="0"/>
              </a:rPr>
              <a:t> מותנה באמירת האישה "קדשני" בתחילה והאישה אינה נאמנת בכל מקרה שבו קיבלה קידושין.</a:t>
            </a:r>
            <a:endParaRPr lang="he-IL" b="0" dirty="0">
              <a:effectLst/>
            </a:endParaRPr>
          </a:p>
          <a:p>
            <a:pPr marL="0" indent="0" algn="just" rtl="1">
              <a:spcBef>
                <a:spcPts val="0"/>
              </a:spcBef>
              <a:spcAft>
                <a:spcPts val="0"/>
              </a:spcAft>
              <a:buNone/>
            </a:pPr>
            <a:r>
              <a:rPr lang="he-IL" b="0" dirty="0">
                <a:effectLst/>
              </a:rPr>
              <a:t> </a:t>
            </a: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חידוש אחר ורחב יותר עולה מדברי </a:t>
            </a:r>
            <a:r>
              <a:rPr lang="he-IL" sz="1800" b="1" i="0" u="none" strike="noStrike" dirty="0">
                <a:solidFill>
                  <a:srgbClr val="000000"/>
                </a:solidFill>
                <a:effectLst/>
                <a:latin typeface="Arial" panose="020B0604020202020204" pitchFamily="34" charset="0"/>
              </a:rPr>
              <a:t>הנודע ביהודה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אה"ע</a:t>
            </a:r>
            <a:r>
              <a:rPr lang="he-IL" sz="1800" b="0" i="0" u="none" strike="noStrike" dirty="0">
                <a:solidFill>
                  <a:srgbClr val="000000"/>
                </a:solidFill>
                <a:effectLst/>
                <a:latin typeface="Arial" panose="020B0604020202020204" pitchFamily="34" charset="0"/>
              </a:rPr>
              <a:t> קמא נט מובא </a:t>
            </a:r>
            <a:r>
              <a:rPr lang="he-IL" sz="1800" b="0" i="0" u="none" strike="noStrike" dirty="0" err="1">
                <a:solidFill>
                  <a:srgbClr val="000000"/>
                </a:solidFill>
                <a:effectLst/>
                <a:latin typeface="Arial" panose="020B0604020202020204" pitchFamily="34" charset="0"/>
              </a:rPr>
              <a:t>בפת"ש</a:t>
            </a:r>
            <a:r>
              <a:rPr lang="he-IL" sz="1800" b="0" i="0" u="none" strike="noStrike" dirty="0">
                <a:solidFill>
                  <a:srgbClr val="000000"/>
                </a:solidFill>
                <a:effectLst/>
                <a:latin typeface="Arial" panose="020B0604020202020204" pitchFamily="34" charset="0"/>
              </a:rPr>
              <a:t> על אתר וראה אוצר הפוסקים </a:t>
            </a:r>
            <a:r>
              <a:rPr lang="he-IL" sz="1800" b="0" i="0" u="none" strike="noStrike" dirty="0" err="1">
                <a:solidFill>
                  <a:srgbClr val="000000"/>
                </a:solidFill>
                <a:effectLst/>
                <a:latin typeface="Arial" panose="020B0604020202020204" pitchFamily="34" charset="0"/>
              </a:rPr>
              <a:t>מב</a:t>
            </a:r>
            <a:r>
              <a:rPr lang="he-IL" sz="1800" b="0" i="0" u="none" strike="noStrike" dirty="0">
                <a:solidFill>
                  <a:srgbClr val="000000"/>
                </a:solidFill>
                <a:effectLst/>
                <a:latin typeface="Arial" panose="020B0604020202020204" pitchFamily="34" charset="0"/>
              </a:rPr>
              <a:t>, א, י). לדעתו מן הדין האישה נאמנת לומר שלא הבינה את לשון הקידושין שכן מדובר באיסור שלא </a:t>
            </a:r>
            <a:r>
              <a:rPr lang="he-IL" sz="1800" b="0" i="0" u="none" strike="noStrike" dirty="0" err="1">
                <a:solidFill>
                  <a:srgbClr val="000000"/>
                </a:solidFill>
                <a:effectLst/>
                <a:latin typeface="Arial" panose="020B0604020202020204" pitchFamily="34" charset="0"/>
              </a:rPr>
              <a:t>איתחזק</a:t>
            </a:r>
            <a:r>
              <a:rPr lang="he-IL" sz="1800" b="0" i="0" u="none" strike="noStrike" dirty="0">
                <a:solidFill>
                  <a:srgbClr val="000000"/>
                </a:solidFill>
                <a:effectLst/>
                <a:latin typeface="Arial" panose="020B0604020202020204" pitchFamily="34" charset="0"/>
              </a:rPr>
              <a:t> ועד אחד נאמן בו. רק כשמדובר בלשון קידושין ברורה והאישה טוענת "לא התכוונתי" אינה נאמנת היות וזה "דברים שבלב". </a:t>
            </a:r>
            <a:r>
              <a:rPr lang="he-IL" sz="1800" b="1" i="0" u="none" strike="noStrike" dirty="0">
                <a:solidFill>
                  <a:srgbClr val="000000"/>
                </a:solidFill>
                <a:effectLst/>
                <a:latin typeface="Arial" panose="020B0604020202020204" pitchFamily="34" charset="0"/>
              </a:rPr>
              <a:t>לפי זה במקרה שיש חוסר בהירות בלשון הקידושין, לאישה יש נאמנות ברורה לטעון שלא הבינה</a:t>
            </a:r>
            <a:r>
              <a:rPr lang="he-IL" sz="1800" b="0" i="0" u="none" strike="noStrike" dirty="0">
                <a:solidFill>
                  <a:srgbClr val="000000"/>
                </a:solidFill>
                <a:effectLst/>
                <a:latin typeface="Arial" panose="020B0604020202020204" pitchFamily="34" charset="0"/>
              </a:rPr>
              <a:t>. הנודע ביהודה מציין שנחלקו בזה האחרונים, הח"מ סובר שיש לה נאמנות </a:t>
            </a:r>
            <a:r>
              <a:rPr lang="he-IL" sz="1800" b="0" i="0" u="none" strike="noStrike" dirty="0" err="1">
                <a:solidFill>
                  <a:srgbClr val="000000"/>
                </a:solidFill>
                <a:effectLst/>
                <a:latin typeface="Arial" panose="020B0604020202020204" pitchFamily="34" charset="0"/>
              </a:rPr>
              <a:t>והב"ש</a:t>
            </a:r>
            <a:r>
              <a:rPr lang="he-IL" sz="1800" b="0" i="0" u="none" strike="noStrike" dirty="0">
                <a:solidFill>
                  <a:srgbClr val="000000"/>
                </a:solidFill>
                <a:effectLst/>
                <a:latin typeface="Arial" panose="020B0604020202020204" pitchFamily="34" charset="0"/>
              </a:rPr>
              <a:t> הסתפק, הוא מכריע </a:t>
            </a:r>
            <a:r>
              <a:rPr lang="he-IL" sz="1800" b="0" i="0" u="none" strike="noStrike" dirty="0" err="1">
                <a:solidFill>
                  <a:srgbClr val="000000"/>
                </a:solidFill>
                <a:effectLst/>
                <a:latin typeface="Arial" panose="020B0604020202020204" pitchFamily="34" charset="0"/>
              </a:rPr>
              <a:t>כח"מ</a:t>
            </a:r>
            <a:r>
              <a:rPr lang="he-IL" sz="1800" b="0" i="0" u="none" strike="noStrike" dirty="0">
                <a:solidFill>
                  <a:srgbClr val="000000"/>
                </a:solidFill>
                <a:effectLst/>
                <a:latin typeface="Arial" panose="020B0604020202020204" pitchFamily="34" charset="0"/>
              </a:rPr>
              <a:t>. במקרה דנן שהאישה אומרת שלא היה נוסח קידושין ולא הובן העניין כלל כקידושין, יש לפי שיטה זו מקום לנאמנותה.</a:t>
            </a:r>
            <a:endParaRPr lang="he-IL" b="0" dirty="0">
              <a:effectLst/>
            </a:endParaRPr>
          </a:p>
          <a:p>
            <a:pPr marL="0" indent="0" algn="just" rtl="1">
              <a:spcBef>
                <a:spcPts val="0"/>
              </a:spcBef>
              <a:spcAft>
                <a:spcPts val="0"/>
              </a:spcAft>
              <a:buNone/>
            </a:pPr>
            <a:r>
              <a:rPr lang="he-IL" b="0" dirty="0">
                <a:effectLst/>
              </a:rPr>
              <a:t> </a:t>
            </a: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אמנם עניין זה של נאמנות עד אחד בדבר שבערוה שלא </a:t>
            </a:r>
            <a:r>
              <a:rPr lang="he-IL" sz="1800" b="0" i="0" u="none" strike="noStrike" dirty="0" err="1">
                <a:solidFill>
                  <a:srgbClr val="000000"/>
                </a:solidFill>
                <a:effectLst/>
                <a:latin typeface="Arial" panose="020B0604020202020204" pitchFamily="34" charset="0"/>
              </a:rPr>
              <a:t>איתחזק</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איסורא</a:t>
            </a:r>
            <a:r>
              <a:rPr lang="he-IL" sz="1800" b="0" i="0" u="none" strike="noStrike" dirty="0">
                <a:solidFill>
                  <a:srgbClr val="000000"/>
                </a:solidFill>
                <a:effectLst/>
                <a:latin typeface="Arial" panose="020B0604020202020204" pitchFamily="34" charset="0"/>
              </a:rPr>
              <a:t> תלוי במחלוקת ראשונים ואחרונים (ראה </a:t>
            </a:r>
            <a:r>
              <a:rPr lang="he-IL" sz="1800" b="0" i="0" u="none" strike="noStrike" dirty="0" err="1">
                <a:solidFill>
                  <a:srgbClr val="000000"/>
                </a:solidFill>
                <a:effectLst/>
                <a:latin typeface="Arial" panose="020B0604020202020204" pitchFamily="34" charset="0"/>
              </a:rPr>
              <a:t>ש"ש</a:t>
            </a:r>
            <a:r>
              <a:rPr lang="he-IL" sz="1800" b="0" i="0" u="none" strike="noStrike" dirty="0">
                <a:solidFill>
                  <a:srgbClr val="000000"/>
                </a:solidFill>
                <a:effectLst/>
                <a:latin typeface="Arial" panose="020B0604020202020204" pitchFamily="34" charset="0"/>
              </a:rPr>
              <a:t> ו, ג, </a:t>
            </a:r>
            <a:r>
              <a:rPr lang="he-IL" sz="1800" b="0" i="0" u="none" strike="noStrike" dirty="0" err="1">
                <a:solidFill>
                  <a:srgbClr val="000000"/>
                </a:solidFill>
                <a:effectLst/>
                <a:latin typeface="Arial" panose="020B0604020202020204" pitchFamily="34" charset="0"/>
              </a:rPr>
              <a:t>פת"ש</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אה"ע</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מב</a:t>
            </a:r>
            <a:r>
              <a:rPr lang="he-IL" sz="1800" b="0" i="0" u="none" strike="noStrike" dirty="0">
                <a:solidFill>
                  <a:srgbClr val="000000"/>
                </a:solidFill>
                <a:effectLst/>
                <a:latin typeface="Arial" panose="020B0604020202020204" pitchFamily="34" charset="0"/>
              </a:rPr>
              <a:t>, ג משפט ערוך </a:t>
            </a:r>
            <a:r>
              <a:rPr lang="he-IL" sz="1800" b="0" i="0" u="none" strike="noStrike" dirty="0" err="1">
                <a:solidFill>
                  <a:srgbClr val="000000"/>
                </a:solidFill>
                <a:effectLst/>
                <a:latin typeface="Arial" panose="020B0604020202020204" pitchFamily="34" charset="0"/>
              </a:rPr>
              <a:t>מהגרז"נ</a:t>
            </a:r>
            <a:r>
              <a:rPr lang="he-IL" sz="1800" b="0" i="0" u="none" strike="noStrike" dirty="0">
                <a:solidFill>
                  <a:srgbClr val="000000"/>
                </a:solidFill>
                <a:effectLst/>
                <a:latin typeface="Arial" panose="020B0604020202020204" pitchFamily="34" charset="0"/>
              </a:rPr>
              <a:t> גולדברג על הל' עדות חלק ג, קונטרס נאמנות ע"א </a:t>
            </a:r>
            <a:r>
              <a:rPr lang="he-IL" sz="1800" b="0" i="0" u="none" strike="noStrike" dirty="0" err="1">
                <a:solidFill>
                  <a:srgbClr val="000000"/>
                </a:solidFill>
                <a:effectLst/>
                <a:latin typeface="Arial" panose="020B0604020202020204" pitchFamily="34" charset="0"/>
              </a:rPr>
              <a:t>ס"ק</a:t>
            </a:r>
            <a:r>
              <a:rPr lang="he-IL" sz="1800" b="0" i="0" u="none" strike="noStrike" dirty="0">
                <a:solidFill>
                  <a:srgbClr val="000000"/>
                </a:solidFill>
                <a:effectLst/>
                <a:latin typeface="Arial" panose="020B0604020202020204" pitchFamily="34" charset="0"/>
              </a:rPr>
              <a:t> ח עמ' 258). על כן הדבר שנוי במחלוקת, אלא שיש לצרף שיטות המקלים כשיש צדדים נוספים </a:t>
            </a:r>
            <a:r>
              <a:rPr lang="he-IL" sz="1800" b="0" i="0" u="none" strike="noStrike" dirty="0" err="1">
                <a:solidFill>
                  <a:srgbClr val="000000"/>
                </a:solidFill>
                <a:effectLst/>
                <a:latin typeface="Arial" panose="020B0604020202020204" pitchFamily="34" charset="0"/>
              </a:rPr>
              <a:t>לקולא</a:t>
            </a:r>
            <a:r>
              <a:rPr lang="he-IL" sz="1800" b="0" i="0" u="none" strike="noStrike" dirty="0">
                <a:solidFill>
                  <a:srgbClr val="000000"/>
                </a:solidFill>
                <a:effectLst/>
                <a:latin typeface="Arial" panose="020B0604020202020204" pitchFamily="34" charset="0"/>
              </a:rPr>
              <a:t>, ובפרט כשמדובר בעניין זה שאין הולכים אחר אומדנות שמלכתחילה מוגדר </a:t>
            </a:r>
            <a:r>
              <a:rPr lang="he-IL" sz="1800" b="0" i="0" u="none" strike="noStrike" dirty="0" err="1">
                <a:solidFill>
                  <a:srgbClr val="000000"/>
                </a:solidFill>
                <a:effectLst/>
                <a:latin typeface="Arial" panose="020B0604020202020204" pitchFamily="34" charset="0"/>
              </a:rPr>
              <a:t>כחומרא</a:t>
            </a:r>
            <a:r>
              <a:rPr lang="he-IL" sz="1800" b="0" i="0" u="none" strike="noStrike" dirty="0">
                <a:solidFill>
                  <a:srgbClr val="000000"/>
                </a:solidFill>
                <a:effectLst/>
                <a:latin typeface="Arial" panose="020B0604020202020204" pitchFamily="34" charset="0"/>
              </a:rPr>
              <a:t>.</a:t>
            </a:r>
            <a:endParaRPr lang="he-IL" b="0" dirty="0">
              <a:effectLst/>
            </a:endParaRPr>
          </a:p>
        </p:txBody>
      </p:sp>
    </p:spTree>
    <p:extLst>
      <p:ext uri="{BB962C8B-B14F-4D97-AF65-F5344CB8AC3E}">
        <p14:creationId xmlns:p14="http://schemas.microsoft.com/office/powerpoint/2010/main" val="1893890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B61C2-8FFF-4B71-AE06-10DDF9EF2CA7}"/>
              </a:ext>
            </a:extLst>
          </p:cNvPr>
          <p:cNvSpPr>
            <a:spLocks noGrp="1"/>
          </p:cNvSpPr>
          <p:nvPr>
            <p:ph type="title"/>
          </p:nvPr>
        </p:nvSpPr>
        <p:spPr/>
        <p:txBody>
          <a:bodyPr/>
          <a:lstStyle/>
          <a:p>
            <a:pPr algn="r" rtl="1"/>
            <a:r>
              <a:rPr lang="he-IL" dirty="0"/>
              <a:t>מקרה הזאת לא אמר "הרי את" </a:t>
            </a:r>
          </a:p>
        </p:txBody>
      </p:sp>
      <p:sp>
        <p:nvSpPr>
          <p:cNvPr id="3" name="Content Placeholder 2">
            <a:extLst>
              <a:ext uri="{FF2B5EF4-FFF2-40B4-BE49-F238E27FC236}">
                <a16:creationId xmlns:a16="http://schemas.microsoft.com/office/drawing/2014/main" id="{67C970D9-7B94-4970-A3DF-2BB51FA96580}"/>
              </a:ext>
            </a:extLst>
          </p:cNvPr>
          <p:cNvSpPr>
            <a:spLocks noGrp="1"/>
          </p:cNvSpPr>
          <p:nvPr>
            <p:ph idx="1"/>
          </p:nvPr>
        </p:nvSpPr>
        <p:spPr/>
        <p:txBody>
          <a:bodyPr>
            <a:normAutofit/>
          </a:bodyPr>
          <a:lstStyle/>
          <a:p>
            <a:pPr marL="0" indent="0" algn="just" rtl="1">
              <a:spcBef>
                <a:spcPts val="0"/>
              </a:spcBef>
              <a:spcAft>
                <a:spcPts val="0"/>
              </a:spcAft>
              <a:buNone/>
            </a:pPr>
            <a:r>
              <a:rPr lang="he-IL" sz="1800" b="1" i="0" u="none" strike="noStrike" dirty="0">
                <a:solidFill>
                  <a:srgbClr val="000099"/>
                </a:solidFill>
                <a:effectLst/>
                <a:latin typeface="Arial" panose="020B0604020202020204" pitchFamily="34" charset="0"/>
              </a:rPr>
              <a:t>הצורך </a:t>
            </a:r>
            <a:r>
              <a:rPr lang="he-IL" sz="1800" b="1" i="0" u="none" strike="noStrike" dirty="0" err="1">
                <a:solidFill>
                  <a:srgbClr val="000099"/>
                </a:solidFill>
                <a:effectLst/>
                <a:latin typeface="Arial" panose="020B0604020202020204" pitchFamily="34" charset="0"/>
              </a:rPr>
              <a:t>באומדנא</a:t>
            </a:r>
            <a:r>
              <a:rPr lang="he-IL" sz="1800" b="1" i="0" u="none" strike="noStrike" dirty="0">
                <a:solidFill>
                  <a:srgbClr val="000099"/>
                </a:solidFill>
                <a:effectLst/>
                <a:latin typeface="Arial" panose="020B0604020202020204" pitchFamily="34" charset="0"/>
              </a:rPr>
              <a:t> בכדי ליצור קידושין</a:t>
            </a:r>
            <a:endParaRPr lang="he-IL" b="0" dirty="0">
              <a:effectLst/>
            </a:endParaRP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בנוסף במקרה דנן יש חיסרון נוסף בקידושין. בכדי ליצור קידושין יש צורך באמירת נוסח קידושין, היות ולא הייתה כלל אמירת נוסח קידושין הרי שאנו נזקקים ל"עסוקים באותו עניין" כפי שנקבע בהלכה (</a:t>
            </a:r>
            <a:r>
              <a:rPr lang="he-IL" sz="1800" b="0" i="0" u="none" strike="noStrike" dirty="0" err="1">
                <a:solidFill>
                  <a:srgbClr val="000000"/>
                </a:solidFill>
                <a:effectLst/>
                <a:latin typeface="Arial" panose="020B0604020202020204" pitchFamily="34" charset="0"/>
              </a:rPr>
              <a:t>שו"ע</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אה"ע</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כז</a:t>
            </a:r>
            <a:r>
              <a:rPr lang="he-IL" sz="1800" b="0" i="0" u="none" strike="noStrike" dirty="0">
                <a:solidFill>
                  <a:srgbClr val="000000"/>
                </a:solidFill>
                <a:effectLst/>
                <a:latin typeface="Arial" panose="020B0604020202020204" pitchFamily="34" charset="0"/>
              </a:rPr>
              <a:t>, א):</a:t>
            </a:r>
            <a:endParaRPr lang="he-IL" b="0" dirty="0">
              <a:effectLst/>
            </a:endParaRPr>
          </a:p>
          <a:p>
            <a:pPr marL="152400" marR="381000" indent="0" algn="just" rtl="1">
              <a:spcBef>
                <a:spcPts val="0"/>
              </a:spcBef>
              <a:spcAft>
                <a:spcPts val="0"/>
              </a:spcAft>
              <a:buNone/>
            </a:pPr>
            <a:r>
              <a:rPr lang="he-IL" sz="1800" b="0" i="0" u="none" strike="noStrike" dirty="0">
                <a:solidFill>
                  <a:srgbClr val="0077FF"/>
                </a:solidFill>
                <a:effectLst/>
                <a:latin typeface="Arial" panose="020B0604020202020204" pitchFamily="34" charset="0"/>
              </a:rPr>
              <a:t>"אם היה מדבר עמה תחלה על עסקי </a:t>
            </a:r>
            <a:r>
              <a:rPr lang="he-IL" sz="1800" b="0" i="0" u="none" strike="noStrike" dirty="0" err="1">
                <a:solidFill>
                  <a:srgbClr val="0077FF"/>
                </a:solidFill>
                <a:effectLst/>
                <a:latin typeface="Arial" panose="020B0604020202020204" pitchFamily="34" charset="0"/>
              </a:rPr>
              <a:t>קדושין</a:t>
            </a:r>
            <a:r>
              <a:rPr lang="he-IL" sz="1800" b="0" i="0" u="none" strike="noStrike" dirty="0">
                <a:solidFill>
                  <a:srgbClr val="0077FF"/>
                </a:solidFill>
                <a:effectLst/>
                <a:latin typeface="Arial" panose="020B0604020202020204" pitchFamily="34" charset="0"/>
              </a:rPr>
              <a:t>, ונתן לה אפילו בשתיקה, הוי </a:t>
            </a:r>
            <a:r>
              <a:rPr lang="he-IL" sz="1800" b="0" i="0" u="none" strike="noStrike" dirty="0" err="1">
                <a:solidFill>
                  <a:srgbClr val="0077FF"/>
                </a:solidFill>
                <a:effectLst/>
                <a:latin typeface="Arial" panose="020B0604020202020204" pitchFamily="34" charset="0"/>
              </a:rPr>
              <a:t>קדושין</a:t>
            </a:r>
            <a:r>
              <a:rPr lang="he-IL" sz="1800" b="0" i="0" u="none" strike="noStrike" dirty="0">
                <a:solidFill>
                  <a:srgbClr val="0077FF"/>
                </a:solidFill>
                <a:effectLst/>
                <a:latin typeface="Arial" panose="020B0604020202020204" pitchFamily="34" charset="0"/>
              </a:rPr>
              <a:t>. והוא שעדיין </a:t>
            </a:r>
            <a:r>
              <a:rPr lang="he-IL" sz="1800" b="0" i="0" u="none" strike="noStrike" dirty="0" err="1">
                <a:solidFill>
                  <a:srgbClr val="0077FF"/>
                </a:solidFill>
                <a:effectLst/>
                <a:latin typeface="Arial" panose="020B0604020202020204" pitchFamily="34" charset="0"/>
              </a:rPr>
              <a:t>עסוקין</a:t>
            </a:r>
            <a:r>
              <a:rPr lang="he-IL" sz="1800" b="0" i="0" u="none" strike="noStrike" dirty="0">
                <a:solidFill>
                  <a:srgbClr val="0077FF"/>
                </a:solidFill>
                <a:effectLst/>
                <a:latin typeface="Arial" panose="020B0604020202020204" pitchFamily="34" charset="0"/>
              </a:rPr>
              <a:t> באותו ענין... הגה: י"א דלא בעינן מדברים באותו ענין ממש, אלא מדברים מענין </a:t>
            </a:r>
            <a:r>
              <a:rPr lang="he-IL" sz="1800" b="0" i="0" u="none" strike="noStrike" dirty="0" err="1">
                <a:solidFill>
                  <a:srgbClr val="0077FF"/>
                </a:solidFill>
                <a:effectLst/>
                <a:latin typeface="Arial" panose="020B0604020202020204" pitchFamily="34" charset="0"/>
              </a:rPr>
              <a:t>לענין</a:t>
            </a:r>
            <a:r>
              <a:rPr lang="he-IL" sz="1800" b="0" i="0" u="none" strike="noStrike" dirty="0">
                <a:solidFill>
                  <a:srgbClr val="0077FF"/>
                </a:solidFill>
                <a:effectLst/>
                <a:latin typeface="Arial" panose="020B0604020202020204" pitchFamily="34" charset="0"/>
              </a:rPr>
              <a:t> באותו ענין, דהיינו שאין מדברים בקידושין, רק בצרכי זיווגם (מרדכי סוף האיש מקדש וכ"כ הרשב"א). וי"א דלא בעינן מדברים עמה, אלא כל שמדברים לפניה, סגי (מרדכי ריש קידושין, וכן משמע לשון הטור)."</a:t>
            </a:r>
            <a:endParaRPr lang="he-IL" b="0" dirty="0">
              <a:effectLst/>
            </a:endParaRP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הרי שדי בעיסוק באותו עניין שבין הצדדים, או אפילו בפני האישה בלא השתתפותה, בכדי לשוות לנתינת הטבעת שם קידושין. במקרה דנן לא היה דיבור כלל לא בין הצדדים ואף לא בפני האישה כי אם ניתן להסיק מאופי האירוע ומהכרזה שמדובר באירוע הקשור לנישואין, </a:t>
            </a:r>
            <a:r>
              <a:rPr lang="he-IL" sz="1800" b="1" i="0" u="none" strike="noStrike" dirty="0">
                <a:solidFill>
                  <a:srgbClr val="000000"/>
                </a:solidFill>
                <a:effectLst/>
                <a:latin typeface="Arial" panose="020B0604020202020204" pitchFamily="34" charset="0"/>
              </a:rPr>
              <a:t>בכך אנו נזקקים למעשה </a:t>
            </a:r>
            <a:r>
              <a:rPr lang="he-IL" sz="1800" b="1" i="0" u="none" strike="noStrike" dirty="0" err="1">
                <a:solidFill>
                  <a:srgbClr val="000000"/>
                </a:solidFill>
                <a:effectLst/>
                <a:latin typeface="Arial" panose="020B0604020202020204" pitchFamily="34" charset="0"/>
              </a:rPr>
              <a:t>לאומדנא</a:t>
            </a:r>
            <a:r>
              <a:rPr lang="he-IL" sz="1800" b="1" i="0" u="none" strike="noStrike" dirty="0">
                <a:solidFill>
                  <a:srgbClr val="000000"/>
                </a:solidFill>
                <a:effectLst/>
                <a:latin typeface="Arial" panose="020B0604020202020204" pitchFamily="34" charset="0"/>
              </a:rPr>
              <a:t> שאכן עסוקים היו באותו עניין. יש מהאחרונים שכתבו שלא ניתן לאחוז בחבל בשני קצותיו</a:t>
            </a:r>
            <a:r>
              <a:rPr lang="he-IL" sz="1800" b="0" i="0" u="none" strike="noStrike" dirty="0">
                <a:solidFill>
                  <a:srgbClr val="000000"/>
                </a:solidFill>
                <a:effectLst/>
                <a:latin typeface="Arial" panose="020B0604020202020204" pitchFamily="34" charset="0"/>
              </a:rPr>
              <a:t>, מחד להסתמך על </a:t>
            </a:r>
            <a:r>
              <a:rPr lang="he-IL" sz="1800" b="0" i="0" u="none" strike="noStrike" dirty="0" err="1">
                <a:solidFill>
                  <a:srgbClr val="000000"/>
                </a:solidFill>
                <a:effectLst/>
                <a:latin typeface="Arial" panose="020B0604020202020204" pitchFamily="34" charset="0"/>
              </a:rPr>
              <a:t>האומדנא</a:t>
            </a:r>
            <a:r>
              <a:rPr lang="he-IL" sz="1800" b="0" i="0" u="none" strike="noStrike" dirty="0">
                <a:solidFill>
                  <a:srgbClr val="000000"/>
                </a:solidFill>
                <a:effectLst/>
                <a:latin typeface="Arial" panose="020B0604020202020204" pitchFamily="34" charset="0"/>
              </a:rPr>
              <a:t> בכדי להגדיר את האירוע כקידושין ומאידך להימנע מלהסתמך על אותה </a:t>
            </a:r>
            <a:r>
              <a:rPr lang="he-IL" sz="1800" b="0" i="0" u="none" strike="noStrike" dirty="0" err="1">
                <a:solidFill>
                  <a:srgbClr val="000000"/>
                </a:solidFill>
                <a:effectLst/>
                <a:latin typeface="Arial" panose="020B0604020202020204" pitchFamily="34" charset="0"/>
              </a:rPr>
              <a:t>אומדנא</a:t>
            </a:r>
            <a:r>
              <a:rPr lang="he-IL" sz="1800" b="0" i="0" u="none" strike="noStrike" dirty="0">
                <a:solidFill>
                  <a:srgbClr val="000000"/>
                </a:solidFill>
                <a:effectLst/>
                <a:latin typeface="Arial" panose="020B0604020202020204" pitchFamily="34" charset="0"/>
              </a:rPr>
              <a:t> כאשר זו מובילה אותנו למסקנה שאין מדובר בקידושין של ממש אלא רק בהצעה להסכמה לקידושין. כך כתבו </a:t>
            </a:r>
            <a:r>
              <a:rPr lang="he-IL" sz="1800" b="0" i="0" u="none" strike="noStrike" dirty="0" err="1">
                <a:solidFill>
                  <a:srgbClr val="000000"/>
                </a:solidFill>
                <a:effectLst/>
                <a:latin typeface="Arial" panose="020B0604020202020204" pitchFamily="34" charset="0"/>
              </a:rPr>
              <a:t>בשו"ת</a:t>
            </a:r>
            <a:r>
              <a:rPr lang="he-IL" sz="1800" b="0" i="0" u="none" strike="noStrike" dirty="0">
                <a:solidFill>
                  <a:srgbClr val="000000"/>
                </a:solidFill>
                <a:effectLst/>
                <a:latin typeface="Arial" panose="020B0604020202020204" pitchFamily="34" charset="0"/>
              </a:rPr>
              <a:t> זקן אהרן (א, פד אם כי למעשה לא סמך על כך) ושו"ת חבצלת השרון (</a:t>
            </a:r>
            <a:r>
              <a:rPr lang="he-IL" sz="1800" b="0" i="0" u="none" strike="noStrike" dirty="0" err="1">
                <a:solidFill>
                  <a:srgbClr val="000000"/>
                </a:solidFill>
                <a:effectLst/>
                <a:latin typeface="Arial" panose="020B0604020202020204" pitchFamily="34" charset="0"/>
              </a:rPr>
              <a:t>אה"ע</a:t>
            </a:r>
            <a:r>
              <a:rPr lang="he-IL" sz="1800" b="0" i="0" u="none" strike="noStrike" dirty="0">
                <a:solidFill>
                  <a:srgbClr val="000000"/>
                </a:solidFill>
                <a:effectLst/>
                <a:latin typeface="Arial" panose="020B0604020202020204" pitchFamily="34" charset="0"/>
              </a:rPr>
              <a:t>, סב ראה אוצר הפוסקים שם ט). נראה שבמקרה דנן אין מדובר בשתי אומדנות אלא הגדרת העניין כ"עסוקים באותו עניין" מלכתחילה היא חסרה ואינה מבוררת שכן ייתכן שהעניין הוא הצעת הנישואין בלבד ולא קידושין ועל כן במקרה דידן סברה זו </a:t>
            </a:r>
            <a:r>
              <a:rPr lang="he-IL" sz="1800" b="0" i="0" u="none" strike="noStrike" dirty="0" err="1">
                <a:solidFill>
                  <a:srgbClr val="000000"/>
                </a:solidFill>
                <a:effectLst/>
                <a:latin typeface="Arial" panose="020B0604020202020204" pitchFamily="34" charset="0"/>
              </a:rPr>
              <a:t>אלימתא</a:t>
            </a:r>
            <a:r>
              <a:rPr lang="he-IL" sz="1800" b="0" i="0" u="none" strike="noStrike" dirty="0">
                <a:solidFill>
                  <a:srgbClr val="000000"/>
                </a:solidFill>
                <a:effectLst/>
                <a:latin typeface="Arial" panose="020B0604020202020204" pitchFamily="34" charset="0"/>
              </a:rPr>
              <a:t> היא.</a:t>
            </a:r>
            <a:endParaRPr lang="he-IL" b="0" dirty="0">
              <a:effectLst/>
            </a:endParaRPr>
          </a:p>
        </p:txBody>
      </p:sp>
    </p:spTree>
    <p:extLst>
      <p:ext uri="{BB962C8B-B14F-4D97-AF65-F5344CB8AC3E}">
        <p14:creationId xmlns:p14="http://schemas.microsoft.com/office/powerpoint/2010/main" val="4190425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FDA07-FCDE-4AE6-AA94-C8BE7FF0EB28}"/>
              </a:ext>
            </a:extLst>
          </p:cNvPr>
          <p:cNvSpPr>
            <a:spLocks noGrp="1"/>
          </p:cNvSpPr>
          <p:nvPr>
            <p:ph type="title"/>
          </p:nvPr>
        </p:nvSpPr>
        <p:spPr/>
        <p:txBody>
          <a:bodyPr/>
          <a:lstStyle/>
          <a:p>
            <a:r>
              <a:rPr lang="en-US" dirty="0"/>
              <a:t>Why not just give a </a:t>
            </a:r>
            <a:r>
              <a:rPr lang="he-IL" dirty="0"/>
              <a:t>גט</a:t>
            </a:r>
            <a:r>
              <a:rPr lang="en-US" dirty="0"/>
              <a:t>? </a:t>
            </a:r>
            <a:endParaRPr lang="he-IL" dirty="0"/>
          </a:p>
        </p:txBody>
      </p:sp>
      <p:sp>
        <p:nvSpPr>
          <p:cNvPr id="3" name="Content Placeholder 2">
            <a:extLst>
              <a:ext uri="{FF2B5EF4-FFF2-40B4-BE49-F238E27FC236}">
                <a16:creationId xmlns:a16="http://schemas.microsoft.com/office/drawing/2014/main" id="{262F52C2-6C91-425F-A208-FB4743339B65}"/>
              </a:ext>
            </a:extLst>
          </p:cNvPr>
          <p:cNvSpPr>
            <a:spLocks noGrp="1"/>
          </p:cNvSpPr>
          <p:nvPr>
            <p:ph idx="1"/>
          </p:nvPr>
        </p:nvSpPr>
        <p:spPr/>
        <p:txBody>
          <a:bodyPr>
            <a:noAutofit/>
          </a:bodyPr>
          <a:lstStyle/>
          <a:p>
            <a:pPr marL="0" indent="0" algn="just" rtl="1">
              <a:spcBef>
                <a:spcPts val="0"/>
              </a:spcBef>
              <a:spcAft>
                <a:spcPts val="0"/>
              </a:spcAft>
              <a:buNone/>
            </a:pPr>
            <a:r>
              <a:rPr lang="he-IL" sz="2200" b="1" i="0" u="none" strike="noStrike" dirty="0">
                <a:solidFill>
                  <a:srgbClr val="000099"/>
                </a:solidFill>
                <a:effectLst/>
                <a:latin typeface="Arial" panose="020B0604020202020204" pitchFamily="34" charset="0"/>
              </a:rPr>
              <a:t>סידור גט – פתרון רצוי?</a:t>
            </a:r>
            <a:endParaRPr lang="he-IL" sz="2200" b="0" dirty="0">
              <a:effectLst/>
            </a:endParaRPr>
          </a:p>
          <a:p>
            <a:pPr marL="0" indent="0" algn="just" rtl="1">
              <a:spcBef>
                <a:spcPts val="0"/>
              </a:spcBef>
              <a:spcAft>
                <a:spcPts val="0"/>
              </a:spcAft>
              <a:buNone/>
            </a:pPr>
            <a:r>
              <a:rPr lang="he-IL" sz="2200" b="0" i="0" u="none" strike="noStrike" dirty="0">
                <a:solidFill>
                  <a:srgbClr val="000000"/>
                </a:solidFill>
                <a:effectLst/>
                <a:latin typeface="Arial" panose="020B0604020202020204" pitchFamily="34" charset="0"/>
              </a:rPr>
              <a:t>החזון איש -"באותו מעמד שאלתיו: מדוע דעתו בעניין </a:t>
            </a:r>
            <a:r>
              <a:rPr lang="he-IL" sz="2200" b="0" i="0" u="none" strike="noStrike" dirty="0" err="1">
                <a:solidFill>
                  <a:srgbClr val="000000"/>
                </a:solidFill>
                <a:effectLst/>
                <a:latin typeface="Arial" panose="020B0604020202020204" pitchFamily="34" charset="0"/>
              </a:rPr>
              <a:t>לקולא</a:t>
            </a:r>
            <a:r>
              <a:rPr lang="he-IL" sz="2200" b="0" i="0" u="none" strike="noStrike" dirty="0">
                <a:solidFill>
                  <a:srgbClr val="000000"/>
                </a:solidFill>
                <a:effectLst/>
                <a:latin typeface="Arial" panose="020B0604020202020204" pitchFamily="34" charset="0"/>
              </a:rPr>
              <a:t>, הרי סוף סוף המדובר הוא באיסור חמור של אשת-איש, ולמה אי-אפשר לסדר על-כל-פנים גט </a:t>
            </a:r>
            <a:r>
              <a:rPr lang="he-IL" sz="2200" b="0" i="0" u="none" strike="noStrike" dirty="0" err="1">
                <a:solidFill>
                  <a:srgbClr val="000000"/>
                </a:solidFill>
                <a:effectLst/>
                <a:latin typeface="Arial" panose="020B0604020202020204" pitchFamily="34" charset="0"/>
              </a:rPr>
              <a:t>לחומרא</a:t>
            </a:r>
            <a:r>
              <a:rPr lang="he-IL" sz="2200" b="0" i="0" u="none" strike="noStrike" dirty="0">
                <a:solidFill>
                  <a:srgbClr val="000000"/>
                </a:solidFill>
                <a:effectLst/>
                <a:latin typeface="Arial" panose="020B0604020202020204" pitchFamily="34" charset="0"/>
              </a:rPr>
              <a:t>? אמר לי </a:t>
            </a:r>
            <a:r>
              <a:rPr lang="he-IL" sz="2200" b="0" i="0" u="none" strike="noStrike" dirty="0" err="1">
                <a:solidFill>
                  <a:srgbClr val="000000"/>
                </a:solidFill>
                <a:effectLst/>
                <a:latin typeface="Arial" panose="020B0604020202020204" pitchFamily="34" charset="0"/>
              </a:rPr>
              <a:t>החזו"א</a:t>
            </a:r>
            <a:r>
              <a:rPr lang="he-IL" sz="2200" b="0" i="0" u="none" strike="noStrike" dirty="0">
                <a:solidFill>
                  <a:srgbClr val="000000"/>
                </a:solidFill>
                <a:effectLst/>
                <a:latin typeface="Arial" panose="020B0604020202020204" pitchFamily="34" charset="0"/>
              </a:rPr>
              <a:t>: וכי אין זה דבר חמור בעיניך להכתים ולבייש נערה בת ישראל ולעשותה ל'גרושה'?"</a:t>
            </a:r>
            <a:endParaRPr lang="he-IL" sz="2200" b="0" dirty="0">
              <a:effectLst/>
            </a:endParaRPr>
          </a:p>
          <a:p>
            <a:pPr marL="0" indent="0" algn="just" rtl="1">
              <a:spcBef>
                <a:spcPts val="0"/>
              </a:spcBef>
              <a:spcAft>
                <a:spcPts val="0"/>
              </a:spcAft>
              <a:buNone/>
            </a:pPr>
            <a:r>
              <a:rPr lang="he-IL" sz="2200" b="0" dirty="0">
                <a:effectLst/>
              </a:rPr>
              <a:t> </a:t>
            </a:r>
          </a:p>
          <a:p>
            <a:pPr marL="0" indent="0" algn="just" rtl="1">
              <a:spcBef>
                <a:spcPts val="0"/>
              </a:spcBef>
              <a:spcAft>
                <a:spcPts val="0"/>
              </a:spcAft>
              <a:buNone/>
            </a:pPr>
            <a:r>
              <a:rPr lang="he-IL" sz="2200" b="0" i="0" u="none" strike="noStrike" dirty="0">
                <a:solidFill>
                  <a:srgbClr val="000000"/>
                </a:solidFill>
                <a:effectLst/>
                <a:latin typeface="Arial" panose="020B0604020202020204" pitchFamily="34" charset="0"/>
              </a:rPr>
              <a:t>וראה בפס"ד של בית הדין הגדול (</a:t>
            </a:r>
            <a:r>
              <a:rPr lang="he-IL" sz="2200" b="0" i="0" u="none" strike="noStrike" dirty="0" err="1">
                <a:solidFill>
                  <a:srgbClr val="000000"/>
                </a:solidFill>
                <a:effectLst/>
                <a:latin typeface="Arial" panose="020B0604020202020204" pitchFamily="34" charset="0"/>
              </a:rPr>
              <a:t>פד"ר</a:t>
            </a:r>
            <a:r>
              <a:rPr lang="he-IL" sz="2200" b="0" i="0" u="none" strike="noStrike" dirty="0">
                <a:solidFill>
                  <a:srgbClr val="000000"/>
                </a:solidFill>
                <a:effectLst/>
                <a:latin typeface="Arial" panose="020B0604020202020204" pitchFamily="34" charset="0"/>
              </a:rPr>
              <a:t> ז, עמ' 174) בהרכב הגאונים </a:t>
            </a:r>
            <a:r>
              <a:rPr lang="he-IL" sz="2200" b="0" i="0" u="none" strike="noStrike" dirty="0" err="1">
                <a:solidFill>
                  <a:srgbClr val="000000"/>
                </a:solidFill>
                <a:effectLst/>
                <a:latin typeface="Arial" panose="020B0604020202020204" pitchFamily="34" charset="0"/>
              </a:rPr>
              <a:t>הר"י</a:t>
            </a:r>
            <a:r>
              <a:rPr lang="he-IL" sz="2200" b="0" i="0" u="none" strike="noStrike" dirty="0">
                <a:solidFill>
                  <a:srgbClr val="000000"/>
                </a:solidFill>
                <a:effectLst/>
                <a:latin typeface="Arial" panose="020B0604020202020204" pitchFamily="34" charset="0"/>
              </a:rPr>
              <a:t> נסים, הרי"ש אלישיב, </a:t>
            </a:r>
            <a:r>
              <a:rPr lang="he-IL" sz="2200" b="0" i="0" u="none" strike="noStrike" dirty="0" err="1">
                <a:solidFill>
                  <a:srgbClr val="000000"/>
                </a:solidFill>
                <a:effectLst/>
                <a:latin typeface="Arial" panose="020B0604020202020204" pitchFamily="34" charset="0"/>
              </a:rPr>
              <a:t>והר"א</a:t>
            </a:r>
            <a:r>
              <a:rPr lang="he-IL" sz="2200" b="0" i="0" u="none" strike="noStrike" dirty="0">
                <a:solidFill>
                  <a:srgbClr val="000000"/>
                </a:solidFill>
                <a:effectLst/>
                <a:latin typeface="Arial" panose="020B0604020202020204" pitchFamily="34" charset="0"/>
              </a:rPr>
              <a:t> גולדשמידט זצ"ל:</a:t>
            </a:r>
            <a:endParaRPr lang="he-IL" sz="2200" b="0" dirty="0">
              <a:effectLst/>
            </a:endParaRPr>
          </a:p>
          <a:p>
            <a:pPr marL="152400" marR="381000" indent="0" algn="just" rtl="1">
              <a:spcBef>
                <a:spcPts val="0"/>
              </a:spcBef>
              <a:spcAft>
                <a:spcPts val="0"/>
              </a:spcAft>
              <a:buNone/>
            </a:pPr>
            <a:r>
              <a:rPr lang="he-IL" sz="2200" b="0" i="0" u="none" strike="noStrike" dirty="0">
                <a:solidFill>
                  <a:srgbClr val="0077FF"/>
                </a:solidFill>
                <a:effectLst/>
                <a:latin typeface="Arial" panose="020B0604020202020204" pitchFamily="34" charset="0"/>
              </a:rPr>
              <a:t>"עי' בית יוסף </a:t>
            </a:r>
            <a:r>
              <a:rPr lang="he-IL" sz="2200" b="0" i="0" u="none" strike="noStrike" dirty="0" err="1">
                <a:solidFill>
                  <a:srgbClr val="0077FF"/>
                </a:solidFill>
                <a:effectLst/>
                <a:latin typeface="Arial" panose="020B0604020202020204" pitchFamily="34" charset="0"/>
              </a:rPr>
              <a:t>אה"ע</a:t>
            </a:r>
            <a:r>
              <a:rPr lang="he-IL" sz="2200" b="0" i="0" u="none" strike="noStrike" dirty="0">
                <a:solidFill>
                  <a:srgbClr val="0077FF"/>
                </a:solidFill>
                <a:effectLst/>
                <a:latin typeface="Arial" panose="020B0604020202020204" pitchFamily="34" charset="0"/>
              </a:rPr>
              <a:t> סי' מ"ב מה שהביא מתשובת </a:t>
            </a:r>
            <a:r>
              <a:rPr lang="he-IL" sz="2200" b="0" i="0" u="none" strike="noStrike" dirty="0" err="1">
                <a:solidFill>
                  <a:srgbClr val="0077FF"/>
                </a:solidFill>
                <a:effectLst/>
                <a:latin typeface="Arial" panose="020B0604020202020204" pitchFamily="34" charset="0"/>
              </a:rPr>
              <a:t>מוהר"ם</a:t>
            </a:r>
            <a:r>
              <a:rPr lang="he-IL" sz="2200" b="0" i="0" u="none" strike="noStrike" dirty="0">
                <a:solidFill>
                  <a:srgbClr val="0077FF"/>
                </a:solidFill>
                <a:effectLst/>
                <a:latin typeface="Arial" panose="020B0604020202020204" pitchFamily="34" charset="0"/>
              </a:rPr>
              <a:t> אין טוב להחמיר פן </a:t>
            </a:r>
            <a:r>
              <a:rPr lang="he-IL" sz="2200" b="0" i="0" u="none" strike="noStrike" dirty="0" err="1">
                <a:solidFill>
                  <a:srgbClr val="0077FF"/>
                </a:solidFill>
                <a:effectLst/>
                <a:latin typeface="Arial" panose="020B0604020202020204" pitchFamily="34" charset="0"/>
              </a:rPr>
              <a:t>יתן</a:t>
            </a:r>
            <a:r>
              <a:rPr lang="he-IL" sz="2200" b="0" i="0" u="none" strike="noStrike" dirty="0">
                <a:solidFill>
                  <a:srgbClr val="0077FF"/>
                </a:solidFill>
                <a:effectLst/>
                <a:latin typeface="Arial" panose="020B0604020202020204" pitchFamily="34" charset="0"/>
              </a:rPr>
              <a:t> המקדש כתף סוררת כדי לעגנה... ונמצאת זו העלובה כל ימיה עגונה. ועיין משאת בנימין סי' ק"ו (</a:t>
            </a:r>
            <a:r>
              <a:rPr lang="he-IL" sz="2200" b="0" i="0" u="none" strike="noStrike" dirty="0" err="1">
                <a:solidFill>
                  <a:srgbClr val="0077FF"/>
                </a:solidFill>
                <a:effectLst/>
                <a:latin typeface="Arial" panose="020B0604020202020204" pitchFamily="34" charset="0"/>
              </a:rPr>
              <a:t>הו"ד</a:t>
            </a:r>
            <a:r>
              <a:rPr lang="he-IL" sz="2200" b="0" i="0" u="none" strike="noStrike" dirty="0">
                <a:solidFill>
                  <a:srgbClr val="0077FF"/>
                </a:solidFill>
                <a:effectLst/>
                <a:latin typeface="Arial" panose="020B0604020202020204" pitchFamily="34" charset="0"/>
              </a:rPr>
              <a:t> </a:t>
            </a:r>
            <a:r>
              <a:rPr lang="he-IL" sz="2200" b="0" i="0" u="none" strike="noStrike" dirty="0" err="1">
                <a:solidFill>
                  <a:srgbClr val="0077FF"/>
                </a:solidFill>
                <a:effectLst/>
                <a:latin typeface="Arial" panose="020B0604020202020204" pitchFamily="34" charset="0"/>
              </a:rPr>
              <a:t>בכנה"ג</a:t>
            </a:r>
            <a:r>
              <a:rPr lang="he-IL" sz="2200" b="0" i="0" u="none" strike="noStrike" dirty="0">
                <a:solidFill>
                  <a:srgbClr val="0077FF"/>
                </a:solidFill>
                <a:effectLst/>
                <a:latin typeface="Arial" panose="020B0604020202020204" pitchFamily="34" charset="0"/>
              </a:rPr>
              <a:t> </a:t>
            </a:r>
            <a:r>
              <a:rPr lang="he-IL" sz="2200" b="0" i="0" u="none" strike="noStrike" dirty="0" err="1">
                <a:solidFill>
                  <a:srgbClr val="0077FF"/>
                </a:solidFill>
                <a:effectLst/>
                <a:latin typeface="Arial" panose="020B0604020202020204" pitchFamily="34" charset="0"/>
              </a:rPr>
              <a:t>בהגה"ט</a:t>
            </a:r>
            <a:r>
              <a:rPr lang="he-IL" sz="2200" b="0" i="0" u="none" strike="noStrike" dirty="0">
                <a:solidFill>
                  <a:srgbClr val="0077FF"/>
                </a:solidFill>
                <a:effectLst/>
                <a:latin typeface="Arial" panose="020B0604020202020204" pitchFamily="34" charset="0"/>
              </a:rPr>
              <a:t> סי' כ"ז אות כ"ג): כל מקום שאינה צריכה גט אין </a:t>
            </a:r>
            <a:r>
              <a:rPr lang="he-IL" sz="2200" b="0" i="0" u="none" strike="noStrike" dirty="0" err="1">
                <a:solidFill>
                  <a:srgbClr val="0077FF"/>
                </a:solidFill>
                <a:effectLst/>
                <a:latin typeface="Arial" panose="020B0604020202020204" pitchFamily="34" charset="0"/>
              </a:rPr>
              <a:t>נותנין</a:t>
            </a:r>
            <a:r>
              <a:rPr lang="he-IL" sz="2200" b="0" i="0" u="none" strike="noStrike" dirty="0">
                <a:solidFill>
                  <a:srgbClr val="0077FF"/>
                </a:solidFill>
                <a:effectLst/>
                <a:latin typeface="Arial" panose="020B0604020202020204" pitchFamily="34" charset="0"/>
              </a:rPr>
              <a:t> לה גט </a:t>
            </a:r>
            <a:r>
              <a:rPr lang="he-IL" sz="2200" b="0" i="0" u="none" strike="noStrike" dirty="0" err="1">
                <a:solidFill>
                  <a:srgbClr val="0077FF"/>
                </a:solidFill>
                <a:effectLst/>
                <a:latin typeface="Arial" panose="020B0604020202020204" pitchFamily="34" charset="0"/>
              </a:rPr>
              <a:t>לרווחא</a:t>
            </a:r>
            <a:r>
              <a:rPr lang="he-IL" sz="2200" b="0" i="0" u="none" strike="noStrike" dirty="0">
                <a:solidFill>
                  <a:srgbClr val="0077FF"/>
                </a:solidFill>
                <a:effectLst/>
                <a:latin typeface="Arial" panose="020B0604020202020204" pitchFamily="34" charset="0"/>
              </a:rPr>
              <a:t> </a:t>
            </a:r>
            <a:r>
              <a:rPr lang="he-IL" sz="2200" b="0" i="0" u="none" strike="noStrike" dirty="0" err="1">
                <a:solidFill>
                  <a:srgbClr val="0077FF"/>
                </a:solidFill>
                <a:effectLst/>
                <a:latin typeface="Arial" panose="020B0604020202020204" pitchFamily="34" charset="0"/>
              </a:rPr>
              <a:t>דמילתא</a:t>
            </a:r>
            <a:r>
              <a:rPr lang="he-IL" sz="2200" b="0" i="0" u="none" strike="noStrike" dirty="0">
                <a:solidFill>
                  <a:srgbClr val="0077FF"/>
                </a:solidFill>
                <a:effectLst/>
                <a:latin typeface="Arial" panose="020B0604020202020204" pitchFamily="34" charset="0"/>
              </a:rPr>
              <a:t>, שלא לפוסלה מן הכהונה, ומשום פריצי הדור שלא יתנו עיניהם בבנות ישראל לעגנם (ועי' שו"ת רב פעלים ח"א ריש סימן י"א)."</a:t>
            </a:r>
            <a:endParaRPr lang="he-IL" sz="2200" b="0" dirty="0">
              <a:effectLst/>
            </a:endParaRPr>
          </a:p>
          <a:p>
            <a:pPr marL="0" indent="0">
              <a:buNone/>
            </a:pPr>
            <a:endParaRPr lang="he-IL" sz="2200" dirty="0"/>
          </a:p>
        </p:txBody>
      </p:sp>
    </p:spTree>
    <p:extLst>
      <p:ext uri="{BB962C8B-B14F-4D97-AF65-F5344CB8AC3E}">
        <p14:creationId xmlns:p14="http://schemas.microsoft.com/office/powerpoint/2010/main" val="507173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836C2-C381-4893-862D-2BE4278533E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1399E3EA-5475-4AEF-A090-3F1C96AC85B5}"/>
              </a:ext>
            </a:extLst>
          </p:cNvPr>
          <p:cNvSpPr>
            <a:spLocks noGrp="1"/>
          </p:cNvSpPr>
          <p:nvPr>
            <p:ph idx="1"/>
          </p:nvPr>
        </p:nvSpPr>
        <p:spPr/>
        <p:txBody>
          <a:bodyPr/>
          <a:lstStyle/>
          <a:p>
            <a:pPr marL="0" indent="0" algn="just" rtl="1">
              <a:spcBef>
                <a:spcPts val="0"/>
              </a:spcBef>
              <a:spcAft>
                <a:spcPts val="0"/>
              </a:spcAft>
              <a:buNone/>
            </a:pPr>
            <a:r>
              <a:rPr lang="he-IL" sz="1800" b="1" i="0" u="none" strike="noStrike" dirty="0">
                <a:solidFill>
                  <a:srgbClr val="000099"/>
                </a:solidFill>
                <a:effectLst/>
                <a:latin typeface="Arial" panose="020B0604020202020204" pitchFamily="34" charset="0"/>
              </a:rPr>
              <a:t>מסקנות</a:t>
            </a:r>
            <a:endParaRPr lang="he-IL" b="0" dirty="0">
              <a:effectLst/>
            </a:endParaRP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סוף דבר, לנוכח כל הסברות דלעיל נראה שיש לקבוע ש"הצעת נישואין" במהותה אינה מעשה קידושין ואינה מכוונת לכך כלל, כי אם כשמה כן היא – הצעה בלבד, ולכן לא חלו קידושין במקרה זה.</a:t>
            </a:r>
            <a:endParaRPr lang="he-IL" b="0" dirty="0">
              <a:effectLst/>
            </a:endParaRPr>
          </a:p>
          <a:p>
            <a:pPr marL="0" indent="0" algn="just" rtl="1">
              <a:spcBef>
                <a:spcPts val="0"/>
              </a:spcBef>
              <a:spcAft>
                <a:spcPts val="0"/>
              </a:spcAft>
              <a:buNone/>
            </a:pPr>
            <a:r>
              <a:rPr lang="he-IL" b="0" dirty="0">
                <a:effectLst/>
              </a:rPr>
              <a:t> </a:t>
            </a: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על כן יש לקבוע שהאישה מותרת להינשא ללא כל צורך בגט.</a:t>
            </a:r>
            <a:endParaRPr lang="he-IL" b="0" dirty="0">
              <a:effectLst/>
            </a:endParaRPr>
          </a:p>
          <a:p>
            <a:pPr marL="0" indent="0" algn="just" rtl="1">
              <a:spcBef>
                <a:spcPts val="0"/>
              </a:spcBef>
              <a:spcAft>
                <a:spcPts val="0"/>
              </a:spcAft>
              <a:buNone/>
            </a:pPr>
            <a:r>
              <a:rPr lang="he-IL" b="0" dirty="0">
                <a:effectLst/>
              </a:rPr>
              <a:t> </a:t>
            </a: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אלא שיש להזהיר ולהתריע בשער בת רבים שראוי להימנע ממנהג זה של "הצעת נישואין" על ידי מסירת טבעת מיד האיש ליד האישה, הן מחמת דיני נידה האוסרים מגע בין גבר לאישה, והן מחמת החשש שעלול ליצור מעשה זה בתנאים מסוימים שיכול לבוא לידי חשש קידושין </a:t>
            </a:r>
            <a:r>
              <a:rPr lang="he-IL" sz="1800" b="0" i="0" u="none" strike="noStrike" dirty="0" err="1">
                <a:solidFill>
                  <a:srgbClr val="000000"/>
                </a:solidFill>
                <a:effectLst/>
                <a:latin typeface="Arial" panose="020B0604020202020204" pitchFamily="34" charset="0"/>
              </a:rPr>
              <a:t>וח"ו</a:t>
            </a:r>
            <a:r>
              <a:rPr lang="he-IL" sz="1800" b="0" i="0" u="none" strike="noStrike" dirty="0">
                <a:solidFill>
                  <a:srgbClr val="000000"/>
                </a:solidFill>
                <a:effectLst/>
                <a:latin typeface="Arial" panose="020B0604020202020204" pitchFamily="34" charset="0"/>
              </a:rPr>
              <a:t> מכשול גדול של אשת איש וממזרות לאחר מכן. והשומע ישכון בטח.</a:t>
            </a:r>
            <a:endParaRPr lang="he-IL" b="0" dirty="0">
              <a:effectLst/>
            </a:endParaRPr>
          </a:p>
        </p:txBody>
      </p:sp>
    </p:spTree>
    <p:extLst>
      <p:ext uri="{BB962C8B-B14F-4D97-AF65-F5344CB8AC3E}">
        <p14:creationId xmlns:p14="http://schemas.microsoft.com/office/powerpoint/2010/main" val="217862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D3AE52-2524-424E-87CA-E8B3EA40D205}"/>
              </a:ext>
            </a:extLst>
          </p:cNvPr>
          <p:cNvSpPr>
            <a:spLocks noGrp="1"/>
          </p:cNvSpPr>
          <p:nvPr>
            <p:ph type="title"/>
          </p:nvPr>
        </p:nvSpPr>
        <p:spPr/>
        <p:txBody>
          <a:bodyPr/>
          <a:lstStyle/>
          <a:p>
            <a:pPr algn="r" rtl="1"/>
            <a:r>
              <a:rPr lang="he-IL" dirty="0" err="1"/>
              <a:t>אומדנא</a:t>
            </a:r>
            <a:r>
              <a:rPr lang="he-IL" dirty="0"/>
              <a:t> בקידושין</a:t>
            </a:r>
          </a:p>
        </p:txBody>
      </p:sp>
      <p:sp>
        <p:nvSpPr>
          <p:cNvPr id="5" name="Text Placeholder 4">
            <a:extLst>
              <a:ext uri="{FF2B5EF4-FFF2-40B4-BE49-F238E27FC236}">
                <a16:creationId xmlns:a16="http://schemas.microsoft.com/office/drawing/2014/main" id="{4A692900-D302-4838-9EC6-CD92049BFEC9}"/>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738042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88A51-4BC0-404A-9DF9-941D1956A879}"/>
              </a:ext>
            </a:extLst>
          </p:cNvPr>
          <p:cNvSpPr>
            <a:spLocks noGrp="1"/>
          </p:cNvSpPr>
          <p:nvPr>
            <p:ph type="title"/>
          </p:nvPr>
        </p:nvSpPr>
        <p:spPr/>
        <p:txBody>
          <a:bodyPr/>
          <a:lstStyle/>
          <a:p>
            <a:r>
              <a:rPr lang="en-US" dirty="0" err="1"/>
              <a:t>Ins’t</a:t>
            </a:r>
            <a:r>
              <a:rPr lang="en-US" dirty="0"/>
              <a:t> it obvious they didn’t mean </a:t>
            </a:r>
            <a:r>
              <a:rPr lang="he-IL" dirty="0"/>
              <a:t>קידושין</a:t>
            </a:r>
            <a:r>
              <a:rPr lang="en-US" dirty="0"/>
              <a:t>? </a:t>
            </a:r>
            <a:endParaRPr lang="he-IL" dirty="0"/>
          </a:p>
        </p:txBody>
      </p:sp>
      <p:sp>
        <p:nvSpPr>
          <p:cNvPr id="3" name="Content Placeholder 2">
            <a:extLst>
              <a:ext uri="{FF2B5EF4-FFF2-40B4-BE49-F238E27FC236}">
                <a16:creationId xmlns:a16="http://schemas.microsoft.com/office/drawing/2014/main" id="{790C51DF-CD31-4077-B1D6-0CC61F78F1BC}"/>
              </a:ext>
            </a:extLst>
          </p:cNvPr>
          <p:cNvSpPr>
            <a:spLocks noGrp="1"/>
          </p:cNvSpPr>
          <p:nvPr>
            <p:ph idx="1"/>
          </p:nvPr>
        </p:nvSpPr>
        <p:spPr/>
        <p:txBody>
          <a:bodyPr>
            <a:normAutofit/>
          </a:bodyPr>
          <a:lstStyle/>
          <a:p>
            <a:pPr marL="0" indent="0" algn="just" rtl="1">
              <a:spcBef>
                <a:spcPts val="0"/>
              </a:spcBef>
              <a:spcAft>
                <a:spcPts val="0"/>
              </a:spcAft>
              <a:buNone/>
            </a:pPr>
            <a:r>
              <a:rPr lang="he-IL" sz="1800" b="1" i="0" u="none" strike="noStrike" dirty="0">
                <a:solidFill>
                  <a:srgbClr val="000099"/>
                </a:solidFill>
                <a:effectLst/>
                <a:latin typeface="Arial" panose="020B0604020202020204" pitchFamily="34" charset="0"/>
              </a:rPr>
              <a:t>אין </a:t>
            </a:r>
            <a:r>
              <a:rPr lang="he-IL" sz="1800" b="1" i="0" u="none" strike="noStrike" dirty="0" err="1">
                <a:solidFill>
                  <a:srgbClr val="000099"/>
                </a:solidFill>
                <a:effectLst/>
                <a:latin typeface="Arial" panose="020B0604020202020204" pitchFamily="34" charset="0"/>
              </a:rPr>
              <a:t>אומדנא</a:t>
            </a:r>
            <a:r>
              <a:rPr lang="he-IL" sz="1800" b="1" i="0" u="none" strike="noStrike" dirty="0">
                <a:solidFill>
                  <a:srgbClr val="000099"/>
                </a:solidFill>
                <a:effectLst/>
                <a:latin typeface="Arial" panose="020B0604020202020204" pitchFamily="34" charset="0"/>
              </a:rPr>
              <a:t> בקידושין</a:t>
            </a:r>
            <a:endParaRPr lang="he-IL" b="0" dirty="0">
              <a:effectLst/>
            </a:endParaRP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על אף שמסתבר שאין בני הזוג מתכוונים לכך אלא להצעת נישואין בלבד, לכאורה יש לחשוש לקידושין. יסוד החשש הוא בפסיקת </a:t>
            </a:r>
            <a:r>
              <a:rPr lang="he-IL" sz="1800" b="0" i="0" u="none" strike="noStrike" dirty="0" err="1">
                <a:solidFill>
                  <a:srgbClr val="000000"/>
                </a:solidFill>
                <a:effectLst/>
                <a:latin typeface="Arial" panose="020B0604020202020204" pitchFamily="34" charset="0"/>
              </a:rPr>
              <a:t>הרמ"א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אה"ע</a:t>
            </a:r>
            <a:r>
              <a:rPr lang="he-IL" sz="1800" b="0" i="0" u="none" strike="noStrike" dirty="0">
                <a:solidFill>
                  <a:srgbClr val="000000"/>
                </a:solidFill>
                <a:effectLst/>
                <a:latin typeface="Arial" panose="020B0604020202020204" pitchFamily="34" charset="0"/>
              </a:rPr>
              <a:t> סי' </a:t>
            </a:r>
            <a:r>
              <a:rPr lang="he-IL" sz="1800" b="0" i="0" u="none" strike="noStrike" dirty="0" err="1">
                <a:solidFill>
                  <a:srgbClr val="000000"/>
                </a:solidFill>
                <a:effectLst/>
                <a:latin typeface="Arial" panose="020B0604020202020204" pitchFamily="34" charset="0"/>
              </a:rPr>
              <a:t>מב</a:t>
            </a:r>
            <a:r>
              <a:rPr lang="he-IL" sz="1800" b="0" i="0" u="none" strike="noStrike" dirty="0">
                <a:solidFill>
                  <a:srgbClr val="000000"/>
                </a:solidFill>
                <a:effectLst/>
                <a:latin typeface="Arial" panose="020B0604020202020204" pitchFamily="34" charset="0"/>
              </a:rPr>
              <a:t> ס"א):</a:t>
            </a:r>
            <a:endParaRPr lang="he-IL" b="0" dirty="0">
              <a:effectLst/>
            </a:endParaRPr>
          </a:p>
          <a:p>
            <a:pPr marL="152400" marR="381000" indent="0" algn="just" rtl="1">
              <a:spcBef>
                <a:spcPts val="0"/>
              </a:spcBef>
              <a:spcAft>
                <a:spcPts val="0"/>
              </a:spcAft>
              <a:buNone/>
            </a:pPr>
            <a:r>
              <a:rPr lang="he-IL" sz="1800" b="0" i="0" u="none" strike="noStrike" dirty="0">
                <a:solidFill>
                  <a:srgbClr val="0077FF"/>
                </a:solidFill>
                <a:effectLst/>
                <a:latin typeface="Arial" panose="020B0604020202020204" pitchFamily="34" charset="0"/>
              </a:rPr>
              <a:t>"אמרה תחלה: קדשיני, וזרק </a:t>
            </a:r>
            <a:r>
              <a:rPr lang="he-IL" sz="1800" b="0" i="0" u="none" strike="noStrike" dirty="0" err="1">
                <a:solidFill>
                  <a:srgbClr val="0077FF"/>
                </a:solidFill>
                <a:effectLst/>
                <a:latin typeface="Arial" panose="020B0604020202020204" pitchFamily="34" charset="0"/>
              </a:rPr>
              <a:t>קדושין</a:t>
            </a:r>
            <a:r>
              <a:rPr lang="he-IL" sz="1800" b="0" i="0" u="none" strike="noStrike" dirty="0">
                <a:solidFill>
                  <a:srgbClr val="0077FF"/>
                </a:solidFill>
                <a:effectLst/>
                <a:latin typeface="Arial" panose="020B0604020202020204" pitchFamily="34" charset="0"/>
              </a:rPr>
              <a:t> לתוך חיקה ואמר לה: הרי את מקודשת לי, וניערה בגדיה תוך כדי דיבור להשליך ממנה </a:t>
            </a:r>
            <a:r>
              <a:rPr lang="he-IL" sz="1800" b="0" i="0" u="none" strike="noStrike" dirty="0" err="1">
                <a:solidFill>
                  <a:srgbClr val="0077FF"/>
                </a:solidFill>
                <a:effectLst/>
                <a:latin typeface="Arial" panose="020B0604020202020204" pitchFamily="34" charset="0"/>
              </a:rPr>
              <a:t>הקדושין</a:t>
            </a:r>
            <a:r>
              <a:rPr lang="he-IL" sz="1800" b="0" i="0" u="none" strike="noStrike" dirty="0">
                <a:solidFill>
                  <a:srgbClr val="0077FF"/>
                </a:solidFill>
                <a:effectLst/>
                <a:latin typeface="Arial" panose="020B0604020202020204" pitchFamily="34" charset="0"/>
              </a:rPr>
              <a:t>, ואומרת שלא כיוונה מתחלה רק לשחוק בעלמא, אפילו הכי הוי מקודשת (תשובת </a:t>
            </a:r>
            <a:r>
              <a:rPr lang="he-IL" sz="1800" b="0" i="0" u="none" strike="noStrike" dirty="0" err="1">
                <a:solidFill>
                  <a:srgbClr val="0077FF"/>
                </a:solidFill>
                <a:effectLst/>
                <a:latin typeface="Arial" panose="020B0604020202020204" pitchFamily="34" charset="0"/>
              </a:rPr>
              <a:t>מוהר"ם</a:t>
            </a:r>
            <a:r>
              <a:rPr lang="he-IL" sz="1800" b="0" i="0" u="none" strike="noStrike" dirty="0">
                <a:solidFill>
                  <a:srgbClr val="0077FF"/>
                </a:solidFill>
                <a:effectLst/>
                <a:latin typeface="Arial" panose="020B0604020202020204" pitchFamily="34" charset="0"/>
              </a:rPr>
              <a:t> סוף ספר נשים). </a:t>
            </a:r>
            <a:r>
              <a:rPr lang="he-IL" sz="1800" b="1" i="0" u="none" strike="noStrike" dirty="0">
                <a:solidFill>
                  <a:srgbClr val="0077FF"/>
                </a:solidFill>
                <a:effectLst/>
                <a:latin typeface="Arial" panose="020B0604020202020204" pitchFamily="34" charset="0"/>
              </a:rPr>
              <a:t>ואין הולכים </a:t>
            </a:r>
            <a:r>
              <a:rPr lang="he-IL" sz="1800" b="1" i="0" u="none" strike="noStrike" dirty="0" err="1">
                <a:solidFill>
                  <a:srgbClr val="0077FF"/>
                </a:solidFill>
                <a:effectLst/>
                <a:latin typeface="Arial" panose="020B0604020202020204" pitchFamily="34" charset="0"/>
              </a:rPr>
              <a:t>בענין</a:t>
            </a:r>
            <a:r>
              <a:rPr lang="he-IL" sz="1800" b="1" i="0" u="none" strike="noStrike" dirty="0">
                <a:solidFill>
                  <a:srgbClr val="0077FF"/>
                </a:solidFill>
                <a:effectLst/>
                <a:latin typeface="Arial" panose="020B0604020202020204" pitchFamily="34" charset="0"/>
              </a:rPr>
              <a:t> קידושין אחר אומדנות והוכחות המוכיחות שלא כיוונה לשם </a:t>
            </a:r>
            <a:r>
              <a:rPr lang="he-IL" sz="1800" b="1" i="0" u="none" strike="noStrike" dirty="0" err="1">
                <a:solidFill>
                  <a:srgbClr val="0077FF"/>
                </a:solidFill>
                <a:effectLst/>
                <a:latin typeface="Arial" panose="020B0604020202020204" pitchFamily="34" charset="0"/>
              </a:rPr>
              <a:t>קדושין</a:t>
            </a:r>
            <a:r>
              <a:rPr lang="he-IL" sz="1800" b="0" i="0" u="none" strike="noStrike" dirty="0">
                <a:solidFill>
                  <a:srgbClr val="0077FF"/>
                </a:solidFill>
                <a:effectLst/>
                <a:latin typeface="Arial" panose="020B0604020202020204" pitchFamily="34" charset="0"/>
              </a:rPr>
              <a:t> (שם)."</a:t>
            </a:r>
            <a:endParaRPr lang="he-IL" b="0" dirty="0">
              <a:effectLst/>
            </a:endParaRP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גם הבית יוסף בתשובותיו (שו"ת בית יוסף סי' ח) אינו מקל בקידושי שחוק אלא בצירוף מספר טעמים, וכן מצינו בספרי </a:t>
            </a:r>
            <a:r>
              <a:rPr lang="he-IL" sz="1800" b="0" i="0" u="none" strike="noStrike" dirty="0" err="1">
                <a:solidFill>
                  <a:srgbClr val="000000"/>
                </a:solidFill>
                <a:effectLst/>
                <a:latin typeface="Arial" panose="020B0604020202020204" pitchFamily="34" charset="0"/>
              </a:rPr>
              <a:t>השו"ת</a:t>
            </a:r>
            <a:r>
              <a:rPr lang="he-IL" sz="1800" b="0" i="0" u="none" strike="noStrike" dirty="0">
                <a:solidFill>
                  <a:srgbClr val="000000"/>
                </a:solidFill>
                <a:effectLst/>
                <a:latin typeface="Arial" panose="020B0604020202020204" pitchFamily="34" charset="0"/>
              </a:rPr>
              <a:t> של חכמים ספרדים נוספים כגון </a:t>
            </a:r>
            <a:r>
              <a:rPr lang="he-IL" sz="1800" b="0" i="0" u="none" strike="noStrike" dirty="0" err="1">
                <a:solidFill>
                  <a:srgbClr val="000000"/>
                </a:solidFill>
                <a:effectLst/>
                <a:latin typeface="Arial" panose="020B0604020202020204" pitchFamily="34" charset="0"/>
              </a:rPr>
              <a:t>המהרשד"ם</a:t>
            </a:r>
            <a:r>
              <a:rPr lang="he-IL" sz="1800" b="0" i="0" u="none" strike="noStrike" dirty="0">
                <a:solidFill>
                  <a:srgbClr val="000000"/>
                </a:solidFill>
                <a:effectLst/>
                <a:latin typeface="Arial" panose="020B0604020202020204" pitchFamily="34" charset="0"/>
              </a:rPr>
              <a:t> ורבי בצלאל אשכנזי ועוד שחששו לקידושי שחוק ולא הלכו אחר אומדנות.</a:t>
            </a:r>
            <a:endParaRPr lang="he-IL" b="0" dirty="0">
              <a:effectLst/>
            </a:endParaRPr>
          </a:p>
          <a:p>
            <a:pPr marL="0" indent="0" algn="just" rtl="1">
              <a:spcBef>
                <a:spcPts val="0"/>
              </a:spcBef>
              <a:spcAft>
                <a:spcPts val="0"/>
              </a:spcAft>
              <a:buNone/>
            </a:pPr>
            <a:r>
              <a:rPr lang="he-IL" b="0" dirty="0">
                <a:effectLst/>
              </a:rPr>
              <a:t>...</a:t>
            </a: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הרי שעלינו ללכת רק אחר מעשה הקידושין הנראה לעין לפנינו, ולא אחר כוונת הצדדים, ולפנינו לכאורה מעשה קידושין.</a:t>
            </a:r>
            <a:endParaRPr lang="he-IL" b="0" dirty="0">
              <a:effectLst/>
            </a:endParaRPr>
          </a:p>
        </p:txBody>
      </p:sp>
    </p:spTree>
    <p:extLst>
      <p:ext uri="{BB962C8B-B14F-4D97-AF65-F5344CB8AC3E}">
        <p14:creationId xmlns:p14="http://schemas.microsoft.com/office/powerpoint/2010/main" val="2773939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9DFB9-5A7F-47AE-B41C-EF6A8173015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0A8E5406-380E-4E36-8120-9F119BFFBA7E}"/>
              </a:ext>
            </a:extLst>
          </p:cNvPr>
          <p:cNvSpPr>
            <a:spLocks noGrp="1"/>
          </p:cNvSpPr>
          <p:nvPr>
            <p:ph idx="1"/>
          </p:nvPr>
        </p:nvSpPr>
        <p:spPr/>
        <p:txBody>
          <a:bodyPr/>
          <a:lstStyle/>
          <a:p>
            <a:pPr marL="0" indent="0" algn="just" rtl="1">
              <a:spcBef>
                <a:spcPts val="0"/>
              </a:spcBef>
              <a:spcAft>
                <a:spcPts val="0"/>
              </a:spcAft>
              <a:buNone/>
            </a:pPr>
            <a:r>
              <a:rPr lang="he-IL" sz="1800" b="1" i="0" u="none" strike="noStrike" dirty="0" err="1">
                <a:solidFill>
                  <a:srgbClr val="000099"/>
                </a:solidFill>
                <a:effectLst/>
                <a:latin typeface="Arial" panose="020B0604020202020204" pitchFamily="34" charset="0"/>
              </a:rPr>
              <a:t>אומדנא</a:t>
            </a:r>
            <a:r>
              <a:rPr lang="he-IL" sz="1800" b="1" i="0" u="none" strike="noStrike" dirty="0">
                <a:solidFill>
                  <a:srgbClr val="000099"/>
                </a:solidFill>
                <a:effectLst/>
                <a:latin typeface="Arial" panose="020B0604020202020204" pitchFamily="34" charset="0"/>
              </a:rPr>
              <a:t> </a:t>
            </a:r>
            <a:r>
              <a:rPr lang="he-IL" sz="1800" b="1" i="0" u="none" strike="noStrike" dirty="0" err="1">
                <a:solidFill>
                  <a:srgbClr val="000099"/>
                </a:solidFill>
                <a:effectLst/>
                <a:latin typeface="Arial" panose="020B0604020202020204" pitchFamily="34" charset="0"/>
              </a:rPr>
              <a:t>דמוכח</a:t>
            </a:r>
            <a:r>
              <a:rPr lang="he-IL" sz="1800" b="1" i="0" u="none" strike="noStrike" dirty="0">
                <a:solidFill>
                  <a:srgbClr val="000099"/>
                </a:solidFill>
                <a:effectLst/>
                <a:latin typeface="Arial" panose="020B0604020202020204" pitchFamily="34" charset="0"/>
              </a:rPr>
              <a:t> בקידושין</a:t>
            </a:r>
            <a:endParaRPr lang="he-IL" b="0" dirty="0">
              <a:effectLst/>
            </a:endParaRP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כאמור, </a:t>
            </a:r>
            <a:r>
              <a:rPr lang="he-IL" sz="1800" b="0" i="0" u="none" strike="noStrike" dirty="0" err="1">
                <a:solidFill>
                  <a:srgbClr val="000000"/>
                </a:solidFill>
                <a:effectLst/>
                <a:latin typeface="Arial" panose="020B0604020202020204" pitchFamily="34" charset="0"/>
              </a:rPr>
              <a:t>המהר"ם</a:t>
            </a:r>
            <a:r>
              <a:rPr lang="he-IL" sz="1800" b="0" i="0" u="none" strike="noStrike" dirty="0">
                <a:solidFill>
                  <a:srgbClr val="000000"/>
                </a:solidFill>
                <a:effectLst/>
                <a:latin typeface="Arial" panose="020B0604020202020204" pitchFamily="34" charset="0"/>
              </a:rPr>
              <a:t>, ובעקבותיו </a:t>
            </a:r>
            <a:r>
              <a:rPr lang="he-IL" sz="1800" b="0" i="0" u="none" strike="noStrike" dirty="0" err="1">
                <a:solidFill>
                  <a:srgbClr val="000000"/>
                </a:solidFill>
                <a:effectLst/>
                <a:latin typeface="Arial" panose="020B0604020202020204" pitchFamily="34" charset="0"/>
              </a:rPr>
              <a:t>הרמ"א</a:t>
            </a:r>
            <a:r>
              <a:rPr lang="he-IL" sz="1800" b="0" i="0" u="none" strike="noStrike" dirty="0">
                <a:solidFill>
                  <a:srgbClr val="000000"/>
                </a:solidFill>
                <a:effectLst/>
                <a:latin typeface="Arial" panose="020B0604020202020204" pitchFamily="34" charset="0"/>
              </a:rPr>
              <a:t>, שוללים אומדנות בקידושין, אך יש לברר האם לדעתם לא ניתן לומר כלל </a:t>
            </a:r>
            <a:r>
              <a:rPr lang="he-IL" sz="1800" b="0" i="0" u="none" strike="noStrike" dirty="0" err="1">
                <a:solidFill>
                  <a:srgbClr val="000000"/>
                </a:solidFill>
                <a:effectLst/>
                <a:latin typeface="Arial" panose="020B0604020202020204" pitchFamily="34" charset="0"/>
              </a:rPr>
              <a:t>אומדנא</a:t>
            </a:r>
            <a:r>
              <a:rPr lang="he-IL" sz="1800" b="0" i="0" u="none" strike="noStrike" dirty="0">
                <a:solidFill>
                  <a:srgbClr val="000000"/>
                </a:solidFill>
                <a:effectLst/>
                <a:latin typeface="Arial" panose="020B0604020202020204" pitchFamily="34" charset="0"/>
              </a:rPr>
              <a:t> או שמא החשש הוא מאומדנות שאינן מובהקות בלבד אבל במקרה של </a:t>
            </a:r>
            <a:r>
              <a:rPr lang="he-IL" sz="1800" b="0" i="0" u="none" strike="noStrike" dirty="0" err="1">
                <a:solidFill>
                  <a:srgbClr val="000000"/>
                </a:solidFill>
                <a:effectLst/>
                <a:latin typeface="Arial" panose="020B0604020202020204" pitchFamily="34" charset="0"/>
              </a:rPr>
              <a:t>אומדנא</a:t>
            </a:r>
            <a:r>
              <a:rPr lang="he-IL" sz="1800" b="0" i="0" u="none" strike="noStrike" dirty="0">
                <a:solidFill>
                  <a:srgbClr val="000000"/>
                </a:solidFill>
                <a:effectLst/>
                <a:latin typeface="Arial" panose="020B0604020202020204" pitchFamily="34" charset="0"/>
              </a:rPr>
              <a:t> מוכחת יודה </a:t>
            </a:r>
            <a:r>
              <a:rPr lang="he-IL" sz="1800" b="0" i="0" u="none" strike="noStrike" dirty="0" err="1">
                <a:solidFill>
                  <a:srgbClr val="000000"/>
                </a:solidFill>
                <a:effectLst/>
                <a:latin typeface="Arial" panose="020B0604020202020204" pitchFamily="34" charset="0"/>
              </a:rPr>
              <a:t>המהר"ם</a:t>
            </a:r>
            <a:r>
              <a:rPr lang="he-IL" sz="1800" b="0" i="0" u="none" strike="noStrike" dirty="0">
                <a:solidFill>
                  <a:srgbClr val="000000"/>
                </a:solidFill>
                <a:effectLst/>
                <a:latin typeface="Arial" panose="020B0604020202020204" pitchFamily="34" charset="0"/>
              </a:rPr>
              <a:t>.</a:t>
            </a:r>
            <a:endParaRPr lang="he-IL" b="0" dirty="0">
              <a:effectLst/>
            </a:endParaRPr>
          </a:p>
          <a:p>
            <a:pPr marL="0" indent="0" algn="just" rtl="1">
              <a:spcBef>
                <a:spcPts val="0"/>
              </a:spcBef>
              <a:spcAft>
                <a:spcPts val="0"/>
              </a:spcAft>
              <a:buNone/>
            </a:pPr>
            <a:r>
              <a:rPr lang="he-IL" b="0" dirty="0">
                <a:effectLst/>
              </a:rPr>
              <a:t> </a:t>
            </a:r>
          </a:p>
          <a:p>
            <a:pPr marL="0" indent="0" algn="just" rtl="1">
              <a:spcBef>
                <a:spcPts val="0"/>
              </a:spcBef>
              <a:spcAft>
                <a:spcPts val="0"/>
              </a:spcAft>
              <a:buNone/>
            </a:pPr>
            <a:r>
              <a:rPr lang="he-IL" sz="1800" b="0" i="0" u="none" strike="noStrike" dirty="0">
                <a:solidFill>
                  <a:srgbClr val="000000"/>
                </a:solidFill>
                <a:effectLst/>
                <a:latin typeface="Arial" panose="020B0604020202020204" pitchFamily="34" charset="0"/>
              </a:rPr>
              <a:t>יש לדייק היטב בדברי </a:t>
            </a:r>
            <a:r>
              <a:rPr lang="he-IL" sz="1800" b="0" i="0" u="none" strike="noStrike" dirty="0" err="1">
                <a:solidFill>
                  <a:srgbClr val="000000"/>
                </a:solidFill>
                <a:effectLst/>
                <a:latin typeface="Arial" panose="020B0604020202020204" pitchFamily="34" charset="0"/>
              </a:rPr>
              <a:t>המהר"ם</a:t>
            </a:r>
            <a:r>
              <a:rPr lang="he-IL" sz="1800" b="0" i="0" u="none" strike="noStrike" dirty="0">
                <a:solidFill>
                  <a:srgbClr val="000000"/>
                </a:solidFill>
                <a:effectLst/>
                <a:latin typeface="Arial" panose="020B0604020202020204" pitchFamily="34" charset="0"/>
              </a:rPr>
              <a:t> שהם יסוד דברי </a:t>
            </a:r>
            <a:r>
              <a:rPr lang="he-IL" sz="1800" b="0" i="0" u="none" strike="noStrike" dirty="0" err="1">
                <a:solidFill>
                  <a:srgbClr val="000000"/>
                </a:solidFill>
                <a:effectLst/>
                <a:latin typeface="Arial" panose="020B0604020202020204" pitchFamily="34" charset="0"/>
              </a:rPr>
              <a:t>הרמ"א</a:t>
            </a:r>
            <a:r>
              <a:rPr lang="he-IL" sz="1800" b="0" i="0" u="none" strike="noStrike" dirty="0">
                <a:solidFill>
                  <a:srgbClr val="000000"/>
                </a:solidFill>
                <a:effectLst/>
                <a:latin typeface="Arial" panose="020B0604020202020204" pitchFamily="34" charset="0"/>
              </a:rPr>
              <a:t> (תשובתו מובאת בתשובות </a:t>
            </a:r>
            <a:r>
              <a:rPr lang="he-IL" sz="1800" b="0" i="0" u="none" strike="noStrike" dirty="0" err="1">
                <a:solidFill>
                  <a:srgbClr val="000000"/>
                </a:solidFill>
                <a:effectLst/>
                <a:latin typeface="Arial" panose="020B0604020202020204" pitchFamily="34" charset="0"/>
              </a:rPr>
              <a:t>מיימוניות</a:t>
            </a:r>
            <a:r>
              <a:rPr lang="he-IL" sz="1800" b="0" i="0" u="none" strike="noStrike" dirty="0">
                <a:solidFill>
                  <a:srgbClr val="000000"/>
                </a:solidFill>
                <a:effectLst/>
                <a:latin typeface="Arial" panose="020B0604020202020204" pitchFamily="34" charset="0"/>
              </a:rPr>
              <a:t> נשים ס"א ובעוד מקומות):</a:t>
            </a:r>
            <a:endParaRPr lang="he-IL" b="0" dirty="0">
              <a:effectLst/>
            </a:endParaRPr>
          </a:p>
          <a:p>
            <a:pPr marL="152400" marR="381000" indent="0" algn="just" rtl="1">
              <a:spcBef>
                <a:spcPts val="0"/>
              </a:spcBef>
              <a:spcAft>
                <a:spcPts val="0"/>
              </a:spcAft>
              <a:buNone/>
            </a:pPr>
            <a:r>
              <a:rPr lang="he-IL" sz="1800" b="0" i="0" u="none" strike="noStrike" dirty="0">
                <a:solidFill>
                  <a:srgbClr val="0077FF"/>
                </a:solidFill>
                <a:effectLst/>
                <a:latin typeface="Arial" panose="020B0604020202020204" pitchFamily="34" charset="0"/>
              </a:rPr>
              <a:t>"גבי קידושין משום </a:t>
            </a:r>
            <a:r>
              <a:rPr lang="he-IL" sz="1800" b="1" i="0" u="sng" strike="noStrike" dirty="0" err="1">
                <a:solidFill>
                  <a:srgbClr val="0077FF"/>
                </a:solidFill>
                <a:effectLst/>
                <a:latin typeface="Arial" panose="020B0604020202020204" pitchFamily="34" charset="0"/>
              </a:rPr>
              <a:t>חומרא</a:t>
            </a:r>
            <a:r>
              <a:rPr lang="he-IL" sz="1800" b="1" i="0" u="sng" strike="noStrike" dirty="0">
                <a:solidFill>
                  <a:srgbClr val="0077FF"/>
                </a:solidFill>
                <a:effectLst/>
                <a:latin typeface="Arial" panose="020B0604020202020204" pitchFamily="34" charset="0"/>
              </a:rPr>
              <a:t> </a:t>
            </a:r>
            <a:r>
              <a:rPr lang="he-IL" sz="1800" b="1" i="0" u="sng" strike="noStrike" dirty="0" err="1">
                <a:solidFill>
                  <a:srgbClr val="0077FF"/>
                </a:solidFill>
                <a:effectLst/>
                <a:latin typeface="Arial" panose="020B0604020202020204" pitchFamily="34" charset="0"/>
              </a:rPr>
              <a:t>דאשת</a:t>
            </a:r>
            <a:r>
              <a:rPr lang="he-IL" sz="1800" b="1" i="0" u="sng" strike="noStrike" dirty="0">
                <a:solidFill>
                  <a:srgbClr val="0077FF"/>
                </a:solidFill>
                <a:effectLst/>
                <a:latin typeface="Arial" panose="020B0604020202020204" pitchFamily="34" charset="0"/>
              </a:rPr>
              <a:t> איש </a:t>
            </a:r>
            <a:r>
              <a:rPr lang="he-IL" sz="1800" b="0" i="0" u="none" strike="noStrike" dirty="0">
                <a:solidFill>
                  <a:srgbClr val="0077FF"/>
                </a:solidFill>
                <a:effectLst/>
                <a:latin typeface="Arial" panose="020B0604020202020204" pitchFamily="34" charset="0"/>
              </a:rPr>
              <a:t>לא נסמוך על אומדן </a:t>
            </a:r>
            <a:r>
              <a:rPr lang="he-IL" sz="1800" b="0" i="0" u="none" strike="noStrike" dirty="0" err="1">
                <a:solidFill>
                  <a:srgbClr val="0077FF"/>
                </a:solidFill>
                <a:effectLst/>
                <a:latin typeface="Arial" panose="020B0604020202020204" pitchFamily="34" charset="0"/>
              </a:rPr>
              <a:t>דעתא</a:t>
            </a:r>
            <a:r>
              <a:rPr lang="he-IL" sz="1800" b="0" i="0" u="none" strike="noStrike" dirty="0">
                <a:solidFill>
                  <a:srgbClr val="0077FF"/>
                </a:solidFill>
                <a:effectLst/>
                <a:latin typeface="Arial" panose="020B0604020202020204" pitchFamily="34" charset="0"/>
              </a:rPr>
              <a:t> לומר לא היה בלבה כך ודאי, </a:t>
            </a:r>
            <a:r>
              <a:rPr lang="he-IL" sz="1800" b="1" i="0" u="sng" strike="noStrike" dirty="0" err="1">
                <a:solidFill>
                  <a:srgbClr val="0077FF"/>
                </a:solidFill>
                <a:effectLst/>
                <a:latin typeface="Arial" panose="020B0604020202020204" pitchFamily="34" charset="0"/>
              </a:rPr>
              <a:t>וליכא</a:t>
            </a:r>
            <a:r>
              <a:rPr lang="he-IL" sz="1800" b="1" i="0" u="sng" strike="noStrike" dirty="0">
                <a:solidFill>
                  <a:srgbClr val="0077FF"/>
                </a:solidFill>
                <a:effectLst/>
                <a:latin typeface="Arial" panose="020B0604020202020204" pitchFamily="34" charset="0"/>
              </a:rPr>
              <a:t> אומדן </a:t>
            </a:r>
            <a:r>
              <a:rPr lang="he-IL" sz="1800" b="1" i="0" u="sng" strike="noStrike" dirty="0" err="1">
                <a:solidFill>
                  <a:srgbClr val="0077FF"/>
                </a:solidFill>
                <a:effectLst/>
                <a:latin typeface="Arial" panose="020B0604020202020204" pitchFamily="34" charset="0"/>
              </a:rPr>
              <a:t>דעתא</a:t>
            </a:r>
            <a:r>
              <a:rPr lang="he-IL" sz="1800" b="1" i="0" u="sng" strike="noStrike" dirty="0">
                <a:solidFill>
                  <a:srgbClr val="0077FF"/>
                </a:solidFill>
                <a:effectLst/>
                <a:latin typeface="Arial" panose="020B0604020202020204" pitchFamily="34" charset="0"/>
              </a:rPr>
              <a:t> </a:t>
            </a:r>
            <a:r>
              <a:rPr lang="he-IL" sz="1800" b="1" i="0" u="sng" strike="noStrike" dirty="0" err="1">
                <a:solidFill>
                  <a:srgbClr val="0077FF"/>
                </a:solidFill>
                <a:effectLst/>
                <a:latin typeface="Arial" panose="020B0604020202020204" pitchFamily="34" charset="0"/>
              </a:rPr>
              <a:t>דמוכח</a:t>
            </a:r>
            <a:r>
              <a:rPr lang="he-IL" sz="1800" b="1" i="0" u="sng" strike="noStrike" dirty="0">
                <a:solidFill>
                  <a:srgbClr val="0077FF"/>
                </a:solidFill>
                <a:effectLst/>
                <a:latin typeface="Arial" panose="020B0604020202020204" pitchFamily="34" charset="0"/>
              </a:rPr>
              <a:t> כיון </a:t>
            </a:r>
            <a:r>
              <a:rPr lang="he-IL" sz="1800" b="1" i="0" u="sng" strike="noStrike" dirty="0" err="1">
                <a:solidFill>
                  <a:srgbClr val="0077FF"/>
                </a:solidFill>
                <a:effectLst/>
                <a:latin typeface="Arial" panose="020B0604020202020204" pitchFamily="34" charset="0"/>
              </a:rPr>
              <a:t>דאיכא</a:t>
            </a:r>
            <a:r>
              <a:rPr lang="he-IL" sz="1800" b="1" i="0" u="sng" strike="noStrike" dirty="0">
                <a:solidFill>
                  <a:srgbClr val="0077FF"/>
                </a:solidFill>
                <a:effectLst/>
                <a:latin typeface="Arial" panose="020B0604020202020204" pitchFamily="34" charset="0"/>
              </a:rPr>
              <a:t> נמי </a:t>
            </a:r>
            <a:r>
              <a:rPr lang="he-IL" sz="1800" b="1" i="0" u="sng" strike="noStrike" dirty="0" err="1">
                <a:solidFill>
                  <a:srgbClr val="0077FF"/>
                </a:solidFill>
                <a:effectLst/>
                <a:latin typeface="Arial" panose="020B0604020202020204" pitchFamily="34" charset="0"/>
              </a:rPr>
              <a:t>למימר</a:t>
            </a:r>
            <a:r>
              <a:rPr lang="he-IL" sz="1800" b="1" i="0" u="sng" strike="noStrike" dirty="0">
                <a:solidFill>
                  <a:srgbClr val="0077FF"/>
                </a:solidFill>
                <a:effectLst/>
                <a:latin typeface="Arial" panose="020B0604020202020204" pitchFamily="34" charset="0"/>
              </a:rPr>
              <a:t> </a:t>
            </a:r>
            <a:r>
              <a:rPr lang="he-IL" sz="1800" b="1" i="0" u="sng" strike="noStrike" dirty="0" err="1">
                <a:solidFill>
                  <a:srgbClr val="0077FF"/>
                </a:solidFill>
                <a:effectLst/>
                <a:latin typeface="Arial" panose="020B0604020202020204" pitchFamily="34" charset="0"/>
              </a:rPr>
              <a:t>איתתא</a:t>
            </a:r>
            <a:r>
              <a:rPr lang="he-IL" sz="1800" b="1" i="0" u="sng" strike="noStrike" dirty="0">
                <a:solidFill>
                  <a:srgbClr val="0077FF"/>
                </a:solidFill>
                <a:effectLst/>
                <a:latin typeface="Arial" panose="020B0604020202020204" pitchFamily="34" charset="0"/>
              </a:rPr>
              <a:t> בכל דהו ניחא לה</a:t>
            </a:r>
            <a:r>
              <a:rPr lang="he-IL" sz="1800" b="0" i="0" u="none" strike="noStrike" dirty="0">
                <a:solidFill>
                  <a:srgbClr val="0077FF"/>
                </a:solidFill>
                <a:effectLst/>
                <a:latin typeface="Arial" panose="020B0604020202020204" pitchFamily="34" charset="0"/>
              </a:rPr>
              <a:t>."</a:t>
            </a:r>
            <a:endParaRPr lang="he-IL" b="0" dirty="0">
              <a:effectLst/>
            </a:endParaRPr>
          </a:p>
        </p:txBody>
      </p:sp>
    </p:spTree>
    <p:extLst>
      <p:ext uri="{BB962C8B-B14F-4D97-AF65-F5344CB8AC3E}">
        <p14:creationId xmlns:p14="http://schemas.microsoft.com/office/powerpoint/2010/main" val="3534997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E3937-058F-4C2D-9114-465105FC243C}"/>
              </a:ext>
            </a:extLst>
          </p:cNvPr>
          <p:cNvSpPr>
            <a:spLocks noGrp="1"/>
          </p:cNvSpPr>
          <p:nvPr>
            <p:ph type="title"/>
          </p:nvPr>
        </p:nvSpPr>
        <p:spPr/>
        <p:txBody>
          <a:bodyPr/>
          <a:lstStyle/>
          <a:p>
            <a:pPr algn="r" rtl="1"/>
            <a:r>
              <a:rPr lang="he-IL" dirty="0"/>
              <a:t>מדין עדי קיום</a:t>
            </a:r>
          </a:p>
        </p:txBody>
      </p:sp>
      <p:sp>
        <p:nvSpPr>
          <p:cNvPr id="3" name="Content Placeholder 2">
            <a:extLst>
              <a:ext uri="{FF2B5EF4-FFF2-40B4-BE49-F238E27FC236}">
                <a16:creationId xmlns:a16="http://schemas.microsoft.com/office/drawing/2014/main" id="{9955A8DC-14DF-4E5B-9C2F-8D68FBC4227B}"/>
              </a:ext>
            </a:extLst>
          </p:cNvPr>
          <p:cNvSpPr>
            <a:spLocks noGrp="1"/>
          </p:cNvSpPr>
          <p:nvPr>
            <p:ph idx="1"/>
          </p:nvPr>
        </p:nvSpPr>
        <p:spPr/>
        <p:txBody>
          <a:bodyPr>
            <a:normAutofit/>
          </a:bodyPr>
          <a:lstStyle/>
          <a:p>
            <a:pPr marL="0" indent="0" algn="just" rtl="1">
              <a:spcBef>
                <a:spcPts val="0"/>
              </a:spcBef>
              <a:spcAft>
                <a:spcPts val="0"/>
              </a:spcAft>
              <a:buNone/>
            </a:pPr>
            <a:r>
              <a:rPr lang="he-IL" sz="2200" b="0" i="0" u="none" strike="noStrike" dirty="0">
                <a:solidFill>
                  <a:srgbClr val="000000"/>
                </a:solidFill>
                <a:effectLst/>
                <a:latin typeface="Arial" panose="020B0604020202020204" pitchFamily="34" charset="0"/>
              </a:rPr>
              <a:t>ערוך השולחן (</a:t>
            </a:r>
            <a:r>
              <a:rPr lang="he-IL" sz="2200" b="0" i="0" u="none" strike="noStrike" dirty="0" err="1">
                <a:solidFill>
                  <a:srgbClr val="000000"/>
                </a:solidFill>
                <a:effectLst/>
                <a:latin typeface="Arial" panose="020B0604020202020204" pitchFamily="34" charset="0"/>
              </a:rPr>
              <a:t>אה"ע</a:t>
            </a:r>
            <a:r>
              <a:rPr lang="he-IL" sz="2200" b="0" i="0" u="none" strike="noStrike" dirty="0">
                <a:solidFill>
                  <a:srgbClr val="000000"/>
                </a:solidFill>
                <a:effectLst/>
                <a:latin typeface="Arial" panose="020B0604020202020204" pitchFamily="34" charset="0"/>
              </a:rPr>
              <a:t> סי' </a:t>
            </a:r>
            <a:r>
              <a:rPr lang="he-IL" sz="2200" b="0" i="0" u="none" strike="noStrike" dirty="0" err="1">
                <a:solidFill>
                  <a:srgbClr val="000000"/>
                </a:solidFill>
                <a:effectLst/>
                <a:latin typeface="Arial" panose="020B0604020202020204" pitchFamily="34" charset="0"/>
              </a:rPr>
              <a:t>מב</a:t>
            </a:r>
            <a:r>
              <a:rPr lang="he-IL" sz="2200" b="0" i="0" u="none" strike="noStrike" dirty="0">
                <a:solidFill>
                  <a:srgbClr val="000000"/>
                </a:solidFill>
                <a:effectLst/>
                <a:latin typeface="Arial" panose="020B0604020202020204" pitchFamily="34" charset="0"/>
              </a:rPr>
              <a:t> ס"ז) כותב בביאור דברי </a:t>
            </a:r>
            <a:r>
              <a:rPr lang="he-IL" sz="2200" b="0" i="0" u="none" strike="noStrike" dirty="0" err="1">
                <a:solidFill>
                  <a:srgbClr val="000000"/>
                </a:solidFill>
                <a:effectLst/>
                <a:latin typeface="Arial" panose="020B0604020202020204" pitchFamily="34" charset="0"/>
              </a:rPr>
              <a:t>הרמ"א</a:t>
            </a:r>
            <a:r>
              <a:rPr lang="he-IL" sz="2200" b="0" i="0" u="none" strike="noStrike" dirty="0">
                <a:solidFill>
                  <a:srgbClr val="000000"/>
                </a:solidFill>
                <a:effectLst/>
                <a:latin typeface="Arial" panose="020B0604020202020204" pitchFamily="34" charset="0"/>
              </a:rPr>
              <a:t>:</a:t>
            </a:r>
            <a:endParaRPr lang="he-IL" sz="2200" b="0" dirty="0">
              <a:effectLst/>
            </a:endParaRPr>
          </a:p>
          <a:p>
            <a:pPr marL="152400" marR="381000" indent="0" algn="just" rtl="1">
              <a:spcBef>
                <a:spcPts val="0"/>
              </a:spcBef>
              <a:spcAft>
                <a:spcPts val="0"/>
              </a:spcAft>
              <a:buNone/>
            </a:pPr>
            <a:r>
              <a:rPr lang="he-IL" sz="2200" b="0" i="0" u="none" strike="noStrike" dirty="0">
                <a:solidFill>
                  <a:srgbClr val="0077FF"/>
                </a:solidFill>
                <a:effectLst/>
                <a:latin typeface="Arial" panose="020B0604020202020204" pitchFamily="34" charset="0"/>
              </a:rPr>
              <a:t>"</a:t>
            </a:r>
            <a:r>
              <a:rPr lang="he-IL" sz="2200" b="0" i="0" u="none" strike="noStrike" dirty="0" err="1">
                <a:solidFill>
                  <a:srgbClr val="0077FF"/>
                </a:solidFill>
                <a:effectLst/>
                <a:latin typeface="Arial" panose="020B0604020202020204" pitchFamily="34" charset="0"/>
              </a:rPr>
              <a:t>ובקדושין</a:t>
            </a:r>
            <a:r>
              <a:rPr lang="he-IL" sz="2200" b="0" i="0" u="none" strike="noStrike" dirty="0">
                <a:solidFill>
                  <a:srgbClr val="0077FF"/>
                </a:solidFill>
                <a:effectLst/>
                <a:latin typeface="Arial" panose="020B0604020202020204" pitchFamily="34" charset="0"/>
              </a:rPr>
              <a:t> אפילו </a:t>
            </a:r>
            <a:r>
              <a:rPr lang="he-IL" sz="2200" b="0" i="0" u="none" strike="noStrike" dirty="0" err="1">
                <a:solidFill>
                  <a:srgbClr val="0077FF"/>
                </a:solidFill>
                <a:effectLst/>
                <a:latin typeface="Arial" panose="020B0604020202020204" pitchFamily="34" charset="0"/>
              </a:rPr>
              <a:t>באומדנא</a:t>
            </a:r>
            <a:r>
              <a:rPr lang="he-IL" sz="2200" b="0" i="0" u="none" strike="noStrike" dirty="0">
                <a:solidFill>
                  <a:srgbClr val="0077FF"/>
                </a:solidFill>
                <a:effectLst/>
                <a:latin typeface="Arial" panose="020B0604020202020204" pitchFamily="34" charset="0"/>
              </a:rPr>
              <a:t> וודאית ואנן סהדי שלא כיונה אלא לשחוק בעלמא מ"מ אין </a:t>
            </a:r>
            <a:r>
              <a:rPr lang="he-IL" sz="2200" b="0" i="0" u="none" strike="noStrike" dirty="0" err="1">
                <a:solidFill>
                  <a:srgbClr val="0077FF"/>
                </a:solidFill>
                <a:effectLst/>
                <a:latin typeface="Arial" panose="020B0604020202020204" pitchFamily="34" charset="0"/>
              </a:rPr>
              <a:t>הולכין</a:t>
            </a:r>
            <a:r>
              <a:rPr lang="he-IL" sz="2200" b="0" i="0" u="none" strike="noStrike" dirty="0">
                <a:solidFill>
                  <a:srgbClr val="0077FF"/>
                </a:solidFill>
                <a:effectLst/>
                <a:latin typeface="Arial" panose="020B0604020202020204" pitchFamily="34" charset="0"/>
              </a:rPr>
              <a:t> אחר </a:t>
            </a:r>
            <a:r>
              <a:rPr lang="he-IL" sz="2200" b="0" i="0" u="none" strike="noStrike" dirty="0" err="1">
                <a:solidFill>
                  <a:srgbClr val="0077FF"/>
                </a:solidFill>
                <a:effectLst/>
                <a:latin typeface="Arial" panose="020B0604020202020204" pitchFamily="34" charset="0"/>
              </a:rPr>
              <a:t>האומדנא</a:t>
            </a:r>
            <a:r>
              <a:rPr lang="he-IL" sz="2200" b="0" i="0" u="none" strike="noStrike" dirty="0">
                <a:solidFill>
                  <a:srgbClr val="0077FF"/>
                </a:solidFill>
                <a:effectLst/>
                <a:latin typeface="Arial" panose="020B0604020202020204" pitchFamily="34" charset="0"/>
              </a:rPr>
              <a:t>... לפי שגיטין </a:t>
            </a:r>
            <a:r>
              <a:rPr lang="he-IL" sz="2200" b="0" i="0" u="none" strike="noStrike" dirty="0" err="1">
                <a:solidFill>
                  <a:srgbClr val="0077FF"/>
                </a:solidFill>
                <a:effectLst/>
                <a:latin typeface="Arial" panose="020B0604020202020204" pitchFamily="34" charset="0"/>
              </a:rPr>
              <a:t>וקדושין</a:t>
            </a:r>
            <a:r>
              <a:rPr lang="he-IL" sz="2200" b="0" i="0" u="none" strike="noStrike" dirty="0">
                <a:solidFill>
                  <a:srgbClr val="0077FF"/>
                </a:solidFill>
                <a:effectLst/>
                <a:latin typeface="Arial" panose="020B0604020202020204" pitchFamily="34" charset="0"/>
              </a:rPr>
              <a:t> אינן דומים לדיני ממונות, שהדברים מתקיימים בינם לבין עצמם ולא איברי סהדי אלא </a:t>
            </a:r>
            <a:r>
              <a:rPr lang="he-IL" sz="2200" b="0" i="0" u="none" strike="noStrike" dirty="0" err="1">
                <a:solidFill>
                  <a:srgbClr val="0077FF"/>
                </a:solidFill>
                <a:effectLst/>
                <a:latin typeface="Arial" panose="020B0604020202020204" pitchFamily="34" charset="0"/>
              </a:rPr>
              <a:t>לשיקרי</a:t>
            </a:r>
            <a:r>
              <a:rPr lang="he-IL" sz="2200" b="0" i="0" u="none" strike="noStrike" dirty="0">
                <a:solidFill>
                  <a:srgbClr val="0077FF"/>
                </a:solidFill>
                <a:effectLst/>
                <a:latin typeface="Arial" panose="020B0604020202020204" pitchFamily="34" charset="0"/>
              </a:rPr>
              <a:t>, אבל גיטין </a:t>
            </a:r>
            <a:r>
              <a:rPr lang="he-IL" sz="2200" b="0" i="0" u="none" strike="noStrike" dirty="0" err="1">
                <a:solidFill>
                  <a:srgbClr val="0077FF"/>
                </a:solidFill>
                <a:effectLst/>
                <a:latin typeface="Arial" panose="020B0604020202020204" pitchFamily="34" charset="0"/>
              </a:rPr>
              <a:t>וקדושין</a:t>
            </a:r>
            <a:r>
              <a:rPr lang="he-IL" sz="2200" b="0" i="0" u="none" strike="noStrike" dirty="0">
                <a:solidFill>
                  <a:srgbClr val="0077FF"/>
                </a:solidFill>
                <a:effectLst/>
                <a:latin typeface="Arial" panose="020B0604020202020204" pitchFamily="34" charset="0"/>
              </a:rPr>
              <a:t> אף שהמעשה נעשה כהוגן אך בלתי עדים אין שום ממשות </a:t>
            </a:r>
            <a:r>
              <a:rPr lang="he-IL" sz="2200" b="0" i="0" u="none" strike="noStrike" dirty="0" err="1">
                <a:solidFill>
                  <a:srgbClr val="0077FF"/>
                </a:solidFill>
                <a:effectLst/>
                <a:latin typeface="Arial" panose="020B0604020202020204" pitchFamily="34" charset="0"/>
              </a:rPr>
              <a:t>בהמעשה</a:t>
            </a:r>
            <a:r>
              <a:rPr lang="he-IL" sz="2200" b="0" i="0" u="none" strike="noStrike" dirty="0">
                <a:solidFill>
                  <a:srgbClr val="0077FF"/>
                </a:solidFill>
                <a:effectLst/>
                <a:latin typeface="Arial" panose="020B0604020202020204" pitchFamily="34" charset="0"/>
              </a:rPr>
              <a:t>, וכיון שהדבר תלוי רק בעדים אין להם לראות רק המעשה כאשר הוא ולא לתור אחרי מחשבות שבלב, אפילו </a:t>
            </a:r>
            <a:r>
              <a:rPr lang="he-IL" sz="2200" b="0" i="0" u="none" strike="noStrike" dirty="0" err="1">
                <a:solidFill>
                  <a:srgbClr val="0077FF"/>
                </a:solidFill>
                <a:effectLst/>
                <a:latin typeface="Arial" panose="020B0604020202020204" pitchFamily="34" charset="0"/>
              </a:rPr>
              <a:t>באומדנא</a:t>
            </a:r>
            <a:r>
              <a:rPr lang="he-IL" sz="2200" b="0" i="0" u="none" strike="noStrike" dirty="0">
                <a:solidFill>
                  <a:srgbClr val="0077FF"/>
                </a:solidFill>
                <a:effectLst/>
                <a:latin typeface="Arial" panose="020B0604020202020204" pitchFamily="34" charset="0"/>
              </a:rPr>
              <a:t> </a:t>
            </a:r>
            <a:r>
              <a:rPr lang="he-IL" sz="2200" b="0" i="0" u="none" strike="noStrike" dirty="0" err="1">
                <a:solidFill>
                  <a:srgbClr val="0077FF"/>
                </a:solidFill>
                <a:effectLst/>
                <a:latin typeface="Arial" panose="020B0604020202020204" pitchFamily="34" charset="0"/>
              </a:rPr>
              <a:t>דמוכח</a:t>
            </a:r>
            <a:r>
              <a:rPr lang="he-IL" sz="2200" b="0" i="0" u="none" strike="noStrike" dirty="0">
                <a:solidFill>
                  <a:srgbClr val="0077FF"/>
                </a:solidFill>
                <a:effectLst/>
                <a:latin typeface="Arial" panose="020B0604020202020204" pitchFamily="34" charset="0"/>
              </a:rPr>
              <a:t> דאם נלך אחר </a:t>
            </a:r>
            <a:r>
              <a:rPr lang="he-IL" sz="2200" b="0" i="0" u="none" strike="noStrike" dirty="0" err="1">
                <a:solidFill>
                  <a:srgbClr val="0077FF"/>
                </a:solidFill>
                <a:effectLst/>
                <a:latin typeface="Arial" panose="020B0604020202020204" pitchFamily="34" charset="0"/>
              </a:rPr>
              <a:t>האומדנא</a:t>
            </a:r>
            <a:r>
              <a:rPr lang="he-IL" sz="2200" b="0" i="0" u="none" strike="noStrike" dirty="0">
                <a:solidFill>
                  <a:srgbClr val="0077FF"/>
                </a:solidFill>
                <a:effectLst/>
                <a:latin typeface="Arial" panose="020B0604020202020204" pitchFamily="34" charset="0"/>
              </a:rPr>
              <a:t> הרי נלך אחר עצמם ולא אחרי ראיית העדים וא"א להיות כן </a:t>
            </a:r>
            <a:r>
              <a:rPr lang="he-IL" sz="2200" b="0" i="0" u="none" strike="noStrike" dirty="0" err="1">
                <a:solidFill>
                  <a:srgbClr val="0077FF"/>
                </a:solidFill>
                <a:effectLst/>
                <a:latin typeface="Arial" panose="020B0604020202020204" pitchFamily="34" charset="0"/>
              </a:rPr>
              <a:t>בגיטין</a:t>
            </a:r>
            <a:r>
              <a:rPr lang="he-IL" sz="2200" b="0" i="0" u="none" strike="noStrike" dirty="0">
                <a:solidFill>
                  <a:srgbClr val="0077FF"/>
                </a:solidFill>
                <a:effectLst/>
                <a:latin typeface="Arial" panose="020B0604020202020204" pitchFamily="34" charset="0"/>
              </a:rPr>
              <a:t> </a:t>
            </a:r>
            <a:r>
              <a:rPr lang="he-IL" sz="2200" b="0" i="0" u="none" strike="noStrike" dirty="0" err="1">
                <a:solidFill>
                  <a:srgbClr val="0077FF"/>
                </a:solidFill>
                <a:effectLst/>
                <a:latin typeface="Arial" panose="020B0604020202020204" pitchFamily="34" charset="0"/>
              </a:rPr>
              <a:t>וקדושין</a:t>
            </a:r>
            <a:r>
              <a:rPr lang="he-IL" sz="2200" b="0" i="0" u="none" strike="noStrike" dirty="0">
                <a:solidFill>
                  <a:srgbClr val="0077FF"/>
                </a:solidFill>
                <a:effectLst/>
                <a:latin typeface="Arial" panose="020B0604020202020204" pitchFamily="34" charset="0"/>
              </a:rPr>
              <a:t>."</a:t>
            </a:r>
            <a:endParaRPr lang="he-IL" sz="2200" b="0" dirty="0">
              <a:effectLst/>
            </a:endParaRPr>
          </a:p>
          <a:p>
            <a:pPr marL="0" indent="0" algn="just" rtl="1">
              <a:spcBef>
                <a:spcPts val="0"/>
              </a:spcBef>
              <a:spcAft>
                <a:spcPts val="0"/>
              </a:spcAft>
              <a:buNone/>
            </a:pPr>
            <a:r>
              <a:rPr lang="he-IL" sz="2200" b="0" i="0" u="none" strike="noStrike" dirty="0">
                <a:solidFill>
                  <a:srgbClr val="000000"/>
                </a:solidFill>
                <a:effectLst/>
                <a:latin typeface="Arial" panose="020B0604020202020204" pitchFamily="34" charset="0"/>
              </a:rPr>
              <a:t>דהיינו ערוך השולחן מבאר שחומרת אשת איש היא בכך שהעדים הם לקיום הדבר, ועל כן לא ניתן לומר אומדנות כלל בעניין זה וככל שבית הדין נסמך על העדים אין לו להוסיף ולדון בכוונת הצדדים.</a:t>
            </a:r>
          </a:p>
          <a:p>
            <a:pPr marL="0" indent="0" algn="just" rtl="1">
              <a:spcBef>
                <a:spcPts val="0"/>
              </a:spcBef>
              <a:spcAft>
                <a:spcPts val="0"/>
              </a:spcAft>
              <a:buNone/>
            </a:pPr>
            <a:endParaRPr lang="he-IL" sz="2200" dirty="0">
              <a:solidFill>
                <a:srgbClr val="000000"/>
              </a:solidFill>
              <a:latin typeface="Arial" panose="020B0604020202020204" pitchFamily="34" charset="0"/>
            </a:endParaRPr>
          </a:p>
          <a:p>
            <a:pPr marL="0" indent="0" algn="just" rtl="1">
              <a:spcBef>
                <a:spcPts val="0"/>
              </a:spcBef>
              <a:spcAft>
                <a:spcPts val="0"/>
              </a:spcAft>
              <a:buNone/>
            </a:pPr>
            <a:r>
              <a:rPr lang="he-IL" sz="2200" b="0" dirty="0">
                <a:solidFill>
                  <a:srgbClr val="000000"/>
                </a:solidFill>
                <a:effectLst/>
                <a:latin typeface="Arial" panose="020B0604020202020204" pitchFamily="34" charset="0"/>
              </a:rPr>
              <a:t>[דברים שבל</a:t>
            </a:r>
            <a:r>
              <a:rPr lang="he-IL" sz="2200" dirty="0">
                <a:solidFill>
                  <a:srgbClr val="000000"/>
                </a:solidFill>
                <a:latin typeface="Arial" panose="020B0604020202020204" pitchFamily="34" charset="0"/>
              </a:rPr>
              <a:t>ב אינם דברים כשמדובר על חלות כלפי חוץ] </a:t>
            </a:r>
            <a:endParaRPr lang="he-IL" sz="2200" b="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083397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40E82-5110-4733-B705-7131B27E2D60}"/>
              </a:ext>
            </a:extLst>
          </p:cNvPr>
          <p:cNvSpPr>
            <a:spLocks noGrp="1"/>
          </p:cNvSpPr>
          <p:nvPr>
            <p:ph type="title"/>
          </p:nvPr>
        </p:nvSpPr>
        <p:spPr/>
        <p:txBody>
          <a:bodyPr/>
          <a:lstStyle/>
          <a:p>
            <a:pPr algn="r" rtl="1"/>
            <a:r>
              <a:rPr lang="he-IL" dirty="0"/>
              <a:t>אולי אם זה ברור כלפי חוץ ...</a:t>
            </a:r>
          </a:p>
        </p:txBody>
      </p:sp>
      <p:sp>
        <p:nvSpPr>
          <p:cNvPr id="3" name="Content Placeholder 2">
            <a:extLst>
              <a:ext uri="{FF2B5EF4-FFF2-40B4-BE49-F238E27FC236}">
                <a16:creationId xmlns:a16="http://schemas.microsoft.com/office/drawing/2014/main" id="{D643893F-BA0F-45E8-A34D-EFF49DC3DFFC}"/>
              </a:ext>
            </a:extLst>
          </p:cNvPr>
          <p:cNvSpPr>
            <a:spLocks noGrp="1"/>
          </p:cNvSpPr>
          <p:nvPr>
            <p:ph idx="1"/>
          </p:nvPr>
        </p:nvSpPr>
        <p:spPr/>
        <p:txBody>
          <a:bodyPr/>
          <a:lstStyle/>
          <a:p>
            <a:pPr marL="0" indent="0" algn="r" rtl="1">
              <a:buNone/>
            </a:pPr>
            <a:r>
              <a:rPr lang="he-IL" sz="1800" b="0" i="0" u="none" strike="noStrike" dirty="0">
                <a:solidFill>
                  <a:srgbClr val="000000"/>
                </a:solidFill>
                <a:effectLst/>
                <a:latin typeface="Arial" panose="020B0604020202020204" pitchFamily="34" charset="0"/>
              </a:rPr>
              <a:t>אלא שבהמשך דבריו מסייג ערוך השולחן את דבריו וכותב שגם לפי דרכו אם לעדים ברור שהקידושין לא </a:t>
            </a:r>
            <a:r>
              <a:rPr lang="he-IL" sz="1800" b="0" i="0" u="none" strike="noStrike" dirty="0" err="1">
                <a:solidFill>
                  <a:srgbClr val="000000"/>
                </a:solidFill>
                <a:effectLst/>
                <a:latin typeface="Arial" panose="020B0604020202020204" pitchFamily="34" charset="0"/>
              </a:rPr>
              <a:t>אמתיים</a:t>
            </a:r>
            <a:r>
              <a:rPr lang="he-IL" sz="1800" b="0" i="0" u="none" strike="noStrike" dirty="0">
                <a:solidFill>
                  <a:srgbClr val="000000"/>
                </a:solidFill>
                <a:effectLst/>
                <a:latin typeface="Arial" panose="020B0604020202020204" pitchFamily="34" charset="0"/>
              </a:rPr>
              <a:t>, הרי שבוודאי הקידושין לא חלו, וכן הוא מסיק </a:t>
            </a:r>
            <a:r>
              <a:rPr lang="he-IL" sz="1800" b="0" i="0" u="none" strike="noStrike" dirty="0" err="1">
                <a:solidFill>
                  <a:srgbClr val="000000"/>
                </a:solidFill>
                <a:effectLst/>
                <a:latin typeface="Arial" panose="020B0604020202020204" pitchFamily="34" charset="0"/>
              </a:rPr>
              <a:t>שלדינא</a:t>
            </a:r>
            <a:r>
              <a:rPr lang="he-IL" sz="1800" b="0" i="0" u="none" strike="noStrike" dirty="0">
                <a:solidFill>
                  <a:srgbClr val="000000"/>
                </a:solidFill>
                <a:effectLst/>
                <a:latin typeface="Arial" panose="020B0604020202020204" pitchFamily="34" charset="0"/>
              </a:rPr>
              <a:t> יש להגדיר קידושי שחוק כספק קידושין </a:t>
            </a:r>
            <a:r>
              <a:rPr lang="he-IL" sz="1800" b="0" i="0" u="none" strike="noStrike" dirty="0" err="1">
                <a:solidFill>
                  <a:srgbClr val="000000"/>
                </a:solidFill>
                <a:effectLst/>
                <a:latin typeface="Arial" panose="020B0604020202020204" pitchFamily="34" charset="0"/>
              </a:rPr>
              <a:t>וכחומרא</a:t>
            </a:r>
            <a:r>
              <a:rPr lang="he-IL" sz="1800" b="0" i="0" u="none" strike="noStrike" dirty="0">
                <a:solidFill>
                  <a:srgbClr val="000000"/>
                </a:solidFill>
                <a:effectLst/>
                <a:latin typeface="Arial" panose="020B0604020202020204" pitchFamily="34" charset="0"/>
              </a:rPr>
              <a:t> בלבד, היות ומדברי רוב הפוסקים נראה שלא הולכים לפי הסברה שהעלה שאם העדים אינם יודעים בבירור שזהו שחוק, הקידושין הם ודאי קידושין (ראה גם בהמשך דבריו סעי' </a:t>
            </a:r>
            <a:r>
              <a:rPr lang="he-IL" sz="1800" b="0" i="0" u="none" strike="noStrike" dirty="0" err="1">
                <a:solidFill>
                  <a:srgbClr val="000000"/>
                </a:solidFill>
                <a:effectLst/>
                <a:latin typeface="Arial" panose="020B0604020202020204" pitchFamily="34" charset="0"/>
              </a:rPr>
              <a:t>יב-יג</a:t>
            </a:r>
            <a:r>
              <a:rPr lang="he-IL" sz="1800" b="0" i="0" u="none" strike="noStrike" dirty="0">
                <a:solidFill>
                  <a:srgbClr val="000000"/>
                </a:solidFill>
                <a:effectLst/>
                <a:latin typeface="Arial" panose="020B0604020202020204" pitchFamily="34" charset="0"/>
              </a:rPr>
              <a:t>).</a:t>
            </a:r>
            <a:endParaRPr lang="he-IL" dirty="0"/>
          </a:p>
        </p:txBody>
      </p:sp>
    </p:spTree>
    <p:extLst>
      <p:ext uri="{BB962C8B-B14F-4D97-AF65-F5344CB8AC3E}">
        <p14:creationId xmlns:p14="http://schemas.microsoft.com/office/powerpoint/2010/main" val="315759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00B65-E720-4B55-B0E3-F2AC8FEF0C1B}"/>
              </a:ext>
            </a:extLst>
          </p:cNvPr>
          <p:cNvSpPr>
            <a:spLocks noGrp="1"/>
          </p:cNvSpPr>
          <p:nvPr>
            <p:ph type="title"/>
          </p:nvPr>
        </p:nvSpPr>
        <p:spPr/>
        <p:txBody>
          <a:bodyPr/>
          <a:lstStyle/>
          <a:p>
            <a:pPr algn="r" rtl="1"/>
            <a:r>
              <a:rPr lang="he-IL" dirty="0"/>
              <a:t>רב משאש- אין דרך לדעת שבאמת לא כוונו</a:t>
            </a:r>
          </a:p>
        </p:txBody>
      </p:sp>
      <p:sp>
        <p:nvSpPr>
          <p:cNvPr id="3" name="Content Placeholder 2">
            <a:extLst>
              <a:ext uri="{FF2B5EF4-FFF2-40B4-BE49-F238E27FC236}">
                <a16:creationId xmlns:a16="http://schemas.microsoft.com/office/drawing/2014/main" id="{FCA3735F-542B-4312-A42B-0D801FBEB433}"/>
              </a:ext>
            </a:extLst>
          </p:cNvPr>
          <p:cNvSpPr>
            <a:spLocks noGrp="1"/>
          </p:cNvSpPr>
          <p:nvPr>
            <p:ph idx="1"/>
          </p:nvPr>
        </p:nvSpPr>
        <p:spPr/>
        <p:txBody>
          <a:bodyPr/>
          <a:lstStyle/>
          <a:p>
            <a:pPr marL="0" indent="0" algn="r" rtl="1">
              <a:buNone/>
            </a:pPr>
            <a:r>
              <a:rPr lang="he-IL" sz="1800" b="0" i="0" u="none" strike="noStrike" dirty="0">
                <a:solidFill>
                  <a:srgbClr val="000000"/>
                </a:solidFill>
                <a:effectLst/>
                <a:latin typeface="Arial" panose="020B0604020202020204" pitchFamily="34" charset="0"/>
              </a:rPr>
              <a:t>נציין שלפי ההסבר של הרב משאש הסיבה לכך שלא אומרים </a:t>
            </a:r>
            <a:r>
              <a:rPr lang="he-IL" sz="1800" b="0" i="0" u="none" strike="noStrike" dirty="0" err="1">
                <a:solidFill>
                  <a:srgbClr val="000000"/>
                </a:solidFill>
                <a:effectLst/>
                <a:latin typeface="Arial" panose="020B0604020202020204" pitchFamily="34" charset="0"/>
              </a:rPr>
              <a:t>אומדנא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דמוכח</a:t>
            </a:r>
            <a:r>
              <a:rPr lang="he-IL" sz="1800" b="0" i="0" u="none" strike="noStrike" dirty="0">
                <a:solidFill>
                  <a:srgbClr val="000000"/>
                </a:solidFill>
                <a:effectLst/>
                <a:latin typeface="Arial" panose="020B0604020202020204" pitchFamily="34" charset="0"/>
              </a:rPr>
              <a:t> אינה כדברי ערוך השולחן, אלא מחמת הסברה שמא האישה נח לה להתקדש, אפילו כשהדבר לא נראה הגיוני שזו כוונתה.</a:t>
            </a:r>
            <a:endParaRPr lang="he-IL" dirty="0"/>
          </a:p>
        </p:txBody>
      </p:sp>
    </p:spTree>
    <p:extLst>
      <p:ext uri="{BB962C8B-B14F-4D97-AF65-F5344CB8AC3E}">
        <p14:creationId xmlns:p14="http://schemas.microsoft.com/office/powerpoint/2010/main" val="1483843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03D7C-B8F1-461B-B2E9-E1B27F555056}"/>
              </a:ext>
            </a:extLst>
          </p:cNvPr>
          <p:cNvSpPr>
            <a:spLocks noGrp="1"/>
          </p:cNvSpPr>
          <p:nvPr>
            <p:ph type="title"/>
          </p:nvPr>
        </p:nvSpPr>
        <p:spPr/>
        <p:txBody>
          <a:bodyPr/>
          <a:lstStyle/>
          <a:p>
            <a:pPr algn="r" rtl="1"/>
            <a:r>
              <a:rPr lang="he-IL" dirty="0"/>
              <a:t>חתם סופר- הרף של </a:t>
            </a:r>
            <a:r>
              <a:rPr lang="he-IL" dirty="0" err="1"/>
              <a:t>אומדנא</a:t>
            </a:r>
            <a:r>
              <a:rPr lang="he-IL" dirty="0"/>
              <a:t> יותר גבוהה</a:t>
            </a:r>
          </a:p>
        </p:txBody>
      </p:sp>
      <p:sp>
        <p:nvSpPr>
          <p:cNvPr id="3" name="Content Placeholder 2">
            <a:extLst>
              <a:ext uri="{FF2B5EF4-FFF2-40B4-BE49-F238E27FC236}">
                <a16:creationId xmlns:a16="http://schemas.microsoft.com/office/drawing/2014/main" id="{F40B2A84-82ED-4741-B683-CB90BBA68995}"/>
              </a:ext>
            </a:extLst>
          </p:cNvPr>
          <p:cNvSpPr>
            <a:spLocks noGrp="1"/>
          </p:cNvSpPr>
          <p:nvPr>
            <p:ph idx="1"/>
          </p:nvPr>
        </p:nvSpPr>
        <p:spPr/>
        <p:txBody>
          <a:bodyPr/>
          <a:lstStyle/>
          <a:p>
            <a:pPr algn="just" rtl="1">
              <a:spcBef>
                <a:spcPts val="0"/>
              </a:spcBef>
              <a:spcAft>
                <a:spcPts val="0"/>
              </a:spcAft>
            </a:pPr>
            <a:r>
              <a:rPr lang="he-IL" sz="1800" b="0" i="0" u="none" strike="noStrike" dirty="0">
                <a:solidFill>
                  <a:srgbClr val="000000"/>
                </a:solidFill>
                <a:effectLst/>
                <a:latin typeface="Arial" panose="020B0604020202020204" pitchFamily="34" charset="0"/>
              </a:rPr>
              <a:t>כך גם עולה מדברי שו"ת חתם סופר (</a:t>
            </a:r>
            <a:r>
              <a:rPr lang="he-IL" sz="1800" b="0" i="0" u="none" strike="noStrike" dirty="0" err="1">
                <a:solidFill>
                  <a:srgbClr val="000000"/>
                </a:solidFill>
                <a:effectLst/>
                <a:latin typeface="Arial" panose="020B0604020202020204" pitchFamily="34" charset="0"/>
              </a:rPr>
              <a:t>אה"ע</a:t>
            </a:r>
            <a:r>
              <a:rPr lang="he-IL" sz="1800" b="0" i="0" u="none" strike="noStrike" dirty="0">
                <a:solidFill>
                  <a:srgbClr val="000000"/>
                </a:solidFill>
                <a:effectLst/>
                <a:latin typeface="Arial" panose="020B0604020202020204" pitchFamily="34" charset="0"/>
              </a:rPr>
              <a:t> סי' פה) בפירוש דברי </a:t>
            </a:r>
            <a:r>
              <a:rPr lang="he-IL" sz="1800" b="0" i="0" u="none" strike="noStrike" dirty="0" err="1">
                <a:solidFill>
                  <a:srgbClr val="000000"/>
                </a:solidFill>
                <a:effectLst/>
                <a:latin typeface="Arial" panose="020B0604020202020204" pitchFamily="34" charset="0"/>
              </a:rPr>
              <a:t>המהר"ם</a:t>
            </a:r>
            <a:r>
              <a:rPr lang="he-IL" sz="1800" b="0" i="0" u="none" strike="noStrike" dirty="0">
                <a:solidFill>
                  <a:srgbClr val="000000"/>
                </a:solidFill>
                <a:effectLst/>
                <a:latin typeface="Arial" panose="020B0604020202020204" pitchFamily="34" charset="0"/>
              </a:rPr>
              <a:t>, שלא כדברי הרב משאש: "והתם בלאו הכי לא </a:t>
            </a:r>
            <a:r>
              <a:rPr lang="he-IL" sz="1800" b="0" i="0" u="none" strike="noStrike" dirty="0" err="1">
                <a:solidFill>
                  <a:srgbClr val="000000"/>
                </a:solidFill>
                <a:effectLst/>
                <a:latin typeface="Arial" panose="020B0604020202020204" pitchFamily="34" charset="0"/>
              </a:rPr>
              <a:t>הוה</a:t>
            </a:r>
            <a:r>
              <a:rPr lang="he-IL" sz="1800" b="0" i="0" u="none" strike="noStrike" dirty="0">
                <a:solidFill>
                  <a:srgbClr val="000000"/>
                </a:solidFill>
                <a:effectLst/>
                <a:latin typeface="Arial" panose="020B0604020202020204" pitchFamily="34" charset="0"/>
              </a:rPr>
              <a:t> שום </a:t>
            </a:r>
            <a:r>
              <a:rPr lang="he-IL" sz="1800" b="0" i="0" u="none" strike="noStrike" dirty="0" err="1">
                <a:solidFill>
                  <a:srgbClr val="000000"/>
                </a:solidFill>
                <a:effectLst/>
                <a:latin typeface="Arial" panose="020B0604020202020204" pitchFamily="34" charset="0"/>
              </a:rPr>
              <a:t>אומדנא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דמוכח</a:t>
            </a:r>
            <a:r>
              <a:rPr lang="he-IL" sz="1800" b="0" i="0" u="none" strike="noStrike" dirty="0">
                <a:solidFill>
                  <a:srgbClr val="000000"/>
                </a:solidFill>
                <a:effectLst/>
                <a:latin typeface="Arial" panose="020B0604020202020204" pitchFamily="34" charset="0"/>
              </a:rPr>
              <a:t> אלא כפי הנראה לא היה אותו המקדש ראוי ונכון לאישה כמותה, ועל זה כתב שזה אינו </a:t>
            </a:r>
            <a:r>
              <a:rPr lang="he-IL" sz="1800" b="0" i="0" u="none" strike="noStrike" dirty="0" err="1">
                <a:solidFill>
                  <a:srgbClr val="000000"/>
                </a:solidFill>
                <a:effectLst/>
                <a:latin typeface="Arial" panose="020B0604020202020204" pitchFamily="34" charset="0"/>
              </a:rPr>
              <a:t>אומדנא</a:t>
            </a:r>
            <a:r>
              <a:rPr lang="he-IL" sz="1800" b="0" i="0" u="none" strike="noStrike" dirty="0">
                <a:solidFill>
                  <a:srgbClr val="000000"/>
                </a:solidFill>
                <a:effectLst/>
                <a:latin typeface="Arial" panose="020B0604020202020204" pitchFamily="34" charset="0"/>
              </a:rPr>
              <a:t> כלל '</a:t>
            </a:r>
            <a:r>
              <a:rPr lang="he-IL" sz="1800" b="0" i="0" u="none" strike="noStrike" dirty="0" err="1">
                <a:solidFill>
                  <a:srgbClr val="000000"/>
                </a:solidFill>
                <a:effectLst/>
                <a:latin typeface="Arial" panose="020B0604020202020204" pitchFamily="34" charset="0"/>
              </a:rPr>
              <a:t>דאיתתא</a:t>
            </a:r>
            <a:r>
              <a:rPr lang="he-IL" sz="1800" b="0" i="0" u="none" strike="noStrike" dirty="0">
                <a:solidFill>
                  <a:srgbClr val="000000"/>
                </a:solidFill>
                <a:effectLst/>
                <a:latin typeface="Arial" panose="020B0604020202020204" pitchFamily="34" charset="0"/>
              </a:rPr>
              <a:t> בכל דהוא ניחא לה'. כך נראה לי פירוש כוונתו [=של </a:t>
            </a:r>
            <a:r>
              <a:rPr lang="he-IL" sz="1800" b="0" i="0" u="none" strike="noStrike" dirty="0" err="1">
                <a:solidFill>
                  <a:srgbClr val="000000"/>
                </a:solidFill>
                <a:effectLst/>
                <a:latin typeface="Arial" panose="020B0604020202020204" pitchFamily="34" charset="0"/>
              </a:rPr>
              <a:t>מהר"ם</a:t>
            </a:r>
            <a:r>
              <a:rPr lang="he-IL" sz="1800" b="0" i="0" u="none" strike="noStrike" dirty="0">
                <a:solidFill>
                  <a:srgbClr val="000000"/>
                </a:solidFill>
                <a:effectLst/>
                <a:latin typeface="Arial" panose="020B0604020202020204" pitchFamily="34" charset="0"/>
              </a:rPr>
              <a:t>]. ואם כן אם יש לנו הוכחות ממקום אחר דלא שייך לומר 'בכל דהוא ניחא לה', </a:t>
            </a:r>
            <a:r>
              <a:rPr lang="he-IL" sz="1800" b="0" i="0" u="none" strike="noStrike" dirty="0" err="1">
                <a:solidFill>
                  <a:srgbClr val="000000"/>
                </a:solidFill>
                <a:effectLst/>
                <a:latin typeface="Arial" panose="020B0604020202020204" pitchFamily="34" charset="0"/>
              </a:rPr>
              <a:t>ליכא</a:t>
            </a:r>
            <a:r>
              <a:rPr lang="he-IL" sz="1800" b="0" i="0" u="none" strike="noStrike" dirty="0">
                <a:solidFill>
                  <a:srgbClr val="000000"/>
                </a:solidFill>
                <a:effectLst/>
                <a:latin typeface="Arial" panose="020B0604020202020204" pitchFamily="34" charset="0"/>
              </a:rPr>
              <a:t> שוב איסור דאורייתא אלא משום חומר אשת איש". דהיינו במקרה </a:t>
            </a:r>
            <a:r>
              <a:rPr lang="he-IL" sz="1800" b="0" i="0" u="none" strike="noStrike" dirty="0" err="1">
                <a:solidFill>
                  <a:srgbClr val="000000"/>
                </a:solidFill>
                <a:effectLst/>
                <a:latin typeface="Arial" panose="020B0604020202020204" pitchFamily="34" charset="0"/>
              </a:rPr>
              <a:t>שהאומדנא</a:t>
            </a:r>
            <a:r>
              <a:rPr lang="he-IL" sz="1800" b="0" i="0" u="none" strike="noStrike" dirty="0">
                <a:solidFill>
                  <a:srgbClr val="000000"/>
                </a:solidFill>
                <a:effectLst/>
                <a:latin typeface="Arial" panose="020B0604020202020204" pitchFamily="34" charset="0"/>
              </a:rPr>
              <a:t> לא ברורה כל כך סברת '</a:t>
            </a:r>
            <a:r>
              <a:rPr lang="he-IL" sz="1800" b="0" i="0" u="none" strike="noStrike" dirty="0" err="1">
                <a:solidFill>
                  <a:srgbClr val="000000"/>
                </a:solidFill>
                <a:effectLst/>
                <a:latin typeface="Arial" panose="020B0604020202020204" pitchFamily="34" charset="0"/>
              </a:rPr>
              <a:t>איתתא</a:t>
            </a:r>
            <a:r>
              <a:rPr lang="he-IL" sz="1800" b="0" i="0" u="none" strike="noStrike" dirty="0">
                <a:solidFill>
                  <a:srgbClr val="000000"/>
                </a:solidFill>
                <a:effectLst/>
                <a:latin typeface="Arial" panose="020B0604020202020204" pitchFamily="34" charset="0"/>
              </a:rPr>
              <a:t> ניחא לה בכל דהוא' מכריעה לטובת הקידושין, ובמקרה שיש </a:t>
            </a:r>
            <a:r>
              <a:rPr lang="he-IL" sz="1800" b="0" i="0" u="none" strike="noStrike" dirty="0" err="1">
                <a:solidFill>
                  <a:srgbClr val="000000"/>
                </a:solidFill>
                <a:effectLst/>
                <a:latin typeface="Arial" panose="020B0604020202020204" pitchFamily="34" charset="0"/>
              </a:rPr>
              <a:t>אומדנא</a:t>
            </a:r>
            <a:r>
              <a:rPr lang="he-IL" sz="1800" b="0" i="0" u="none" strike="noStrike" dirty="0">
                <a:solidFill>
                  <a:srgbClr val="000000"/>
                </a:solidFill>
                <a:effectLst/>
                <a:latin typeface="Arial" panose="020B0604020202020204" pitchFamily="34" charset="0"/>
              </a:rPr>
              <a:t> ברורה עדיין יש להימנע מלהתיר מחמת חומר אשת איש, אך זו כבר </a:t>
            </a:r>
            <a:r>
              <a:rPr lang="he-IL" sz="1800" b="0" i="0" u="none" strike="noStrike" dirty="0" err="1">
                <a:solidFill>
                  <a:srgbClr val="000000"/>
                </a:solidFill>
                <a:effectLst/>
                <a:latin typeface="Arial" panose="020B0604020202020204" pitchFamily="34" charset="0"/>
              </a:rPr>
              <a:t>חומרא</a:t>
            </a:r>
            <a:r>
              <a:rPr lang="he-IL" sz="1800" b="0" i="0" u="none" strike="noStrike" dirty="0">
                <a:solidFill>
                  <a:srgbClr val="000000"/>
                </a:solidFill>
                <a:effectLst/>
                <a:latin typeface="Arial" panose="020B0604020202020204" pitchFamily="34" charset="0"/>
              </a:rPr>
              <a:t> בעלמא.</a:t>
            </a:r>
            <a:endParaRPr lang="he-IL" b="0" dirty="0">
              <a:effectLst/>
            </a:endParaRPr>
          </a:p>
        </p:txBody>
      </p:sp>
    </p:spTree>
    <p:extLst>
      <p:ext uri="{BB962C8B-B14F-4D97-AF65-F5344CB8AC3E}">
        <p14:creationId xmlns:p14="http://schemas.microsoft.com/office/powerpoint/2010/main" val="3172808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2513</Words>
  <Application>Microsoft Office PowerPoint</Application>
  <PresentationFormat>Widescreen</PresentationFormat>
  <Paragraphs>77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Engagements and Rings</vt:lpstr>
      <vt:lpstr>Why not just give a גט? </vt:lpstr>
      <vt:lpstr>אומדנא בקידושין</vt:lpstr>
      <vt:lpstr>Ins’t it obvious they didn’t mean קידושין? </vt:lpstr>
      <vt:lpstr>PowerPoint Presentation</vt:lpstr>
      <vt:lpstr>מדין עדי קיום</vt:lpstr>
      <vt:lpstr>אולי אם זה ברור כלפי חוץ ...</vt:lpstr>
      <vt:lpstr>רב משאש- אין דרך לדעת שבאמת לא כוונו</vt:lpstr>
      <vt:lpstr>חתם סופר- הרף של אומדנא יותר גבוהה</vt:lpstr>
      <vt:lpstr>חזון איש – אין לסמוך על הכרעת הדעת, אלא צריך אומנא דמוכח ממש.</vt:lpstr>
      <vt:lpstr>גורמים אוביקטיביים- מנהג העולם</vt:lpstr>
      <vt:lpstr>PowerPoint Presentation</vt:lpstr>
      <vt:lpstr>PowerPoint Presentation</vt:lpstr>
      <vt:lpstr>PowerPoint Presentation</vt:lpstr>
      <vt:lpstr>העדים בפועל אינם עדים</vt:lpstr>
      <vt:lpstr>PowerPoint Presentation</vt:lpstr>
      <vt:lpstr>PowerPoint Presentation</vt:lpstr>
      <vt:lpstr>PowerPoint Presentation</vt:lpstr>
      <vt:lpstr>מקרה הזאת לא אמר "הרי את"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Engagements and Rings</dc:title>
  <dc:creator>Avigdor Rosensweig</dc:creator>
  <cp:lastModifiedBy>Avigdor Rosensweig</cp:lastModifiedBy>
  <cp:revision>6</cp:revision>
  <dcterms:created xsi:type="dcterms:W3CDTF">2021-01-12T12:13:10Z</dcterms:created>
  <dcterms:modified xsi:type="dcterms:W3CDTF">2021-01-12T13:23:49Z</dcterms:modified>
</cp:coreProperties>
</file>