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256" r:id="rId2"/>
    <p:sldId id="272" r:id="rId3"/>
    <p:sldId id="277" r:id="rId4"/>
    <p:sldId id="257" r:id="rId5"/>
    <p:sldId id="258" r:id="rId6"/>
    <p:sldId id="260" r:id="rId7"/>
    <p:sldId id="261" r:id="rId8"/>
    <p:sldId id="263" r:id="rId9"/>
    <p:sldId id="265" r:id="rId10"/>
    <p:sldId id="273" r:id="rId11"/>
    <p:sldId id="264" r:id="rId12"/>
    <p:sldId id="266" r:id="rId13"/>
    <p:sldId id="267" r:id="rId14"/>
    <p:sldId id="268" r:id="rId15"/>
    <p:sldId id="274" r:id="rId16"/>
    <p:sldId id="269" r:id="rId17"/>
    <p:sldId id="270" r:id="rId18"/>
    <p:sldId id="278" r:id="rId19"/>
    <p:sldId id="276" r:id="rId20"/>
    <p:sldId id="271" r:id="rId21"/>
    <p:sldId id="275" r:id="rId22"/>
  </p:sldIdLst>
  <p:sldSz cx="9144000" cy="6858000" type="screen4x3"/>
  <p:notesSz cx="6781800" cy="8839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6" autoAdjust="0"/>
    <p:restoredTop sz="93594" autoAdjust="0"/>
  </p:normalViewPr>
  <p:slideViewPr>
    <p:cSldViewPr>
      <p:cViewPr>
        <p:scale>
          <a:sx n="66" d="100"/>
          <a:sy n="66" d="100"/>
        </p:scale>
        <p:origin x="-840"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463" cy="4413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1750" y="0"/>
            <a:ext cx="2938463" cy="441325"/>
          </a:xfrm>
          <a:prstGeom prst="rect">
            <a:avLst/>
          </a:prstGeom>
        </p:spPr>
        <p:txBody>
          <a:bodyPr vert="horz" lIns="91440" tIns="45720" rIns="91440" bIns="45720" rtlCol="0"/>
          <a:lstStyle>
            <a:lvl1pPr algn="r">
              <a:defRPr sz="1200"/>
            </a:lvl1pPr>
          </a:lstStyle>
          <a:p>
            <a:fld id="{6D2B9EC0-C6E2-4FFB-B892-65D2E9FB0C5B}" type="datetimeFigureOut">
              <a:rPr lang="en-US" smtClean="0"/>
              <a:t>2/21/2015</a:t>
            </a:fld>
            <a:endParaRPr lang="en-US"/>
          </a:p>
        </p:txBody>
      </p:sp>
      <p:sp>
        <p:nvSpPr>
          <p:cNvPr id="4" name="Slide Image Placeholder 3"/>
          <p:cNvSpPr>
            <a:spLocks noGrp="1" noRot="1" noChangeAspect="1"/>
          </p:cNvSpPr>
          <p:nvPr>
            <p:ph type="sldImg" idx="2"/>
          </p:nvPr>
        </p:nvSpPr>
        <p:spPr>
          <a:xfrm>
            <a:off x="1181100" y="663575"/>
            <a:ext cx="4419600" cy="3314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7863" y="4198938"/>
            <a:ext cx="5426075" cy="39766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396288"/>
            <a:ext cx="2938463" cy="4413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1750" y="8396288"/>
            <a:ext cx="2938463" cy="441325"/>
          </a:xfrm>
          <a:prstGeom prst="rect">
            <a:avLst/>
          </a:prstGeom>
        </p:spPr>
        <p:txBody>
          <a:bodyPr vert="horz" lIns="91440" tIns="45720" rIns="91440" bIns="45720" rtlCol="0" anchor="b"/>
          <a:lstStyle>
            <a:lvl1pPr algn="r">
              <a:defRPr sz="1200"/>
            </a:lvl1pPr>
          </a:lstStyle>
          <a:p>
            <a:fld id="{3D827E4F-C882-4300-9736-7D82B3FDDEB9}" type="slidenum">
              <a:rPr lang="en-US" smtClean="0"/>
              <a:t>‹#›</a:t>
            </a:fld>
            <a:endParaRPr lang="en-US"/>
          </a:p>
        </p:txBody>
      </p:sp>
    </p:spTree>
    <p:extLst>
      <p:ext uri="{BB962C8B-B14F-4D97-AF65-F5344CB8AC3E}">
        <p14:creationId xmlns:p14="http://schemas.microsoft.com/office/powerpoint/2010/main" val="141079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27E4F-C882-4300-9736-7D82B3FDDEB9}" type="slidenum">
              <a:rPr lang="en-US" smtClean="0"/>
              <a:t>8</a:t>
            </a:fld>
            <a:endParaRPr lang="en-US"/>
          </a:p>
        </p:txBody>
      </p:sp>
    </p:spTree>
    <p:extLst>
      <p:ext uri="{BB962C8B-B14F-4D97-AF65-F5344CB8AC3E}">
        <p14:creationId xmlns:p14="http://schemas.microsoft.com/office/powerpoint/2010/main" val="352185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27E4F-C882-4300-9736-7D82B3FDDEB9}" type="slidenum">
              <a:rPr lang="en-US" smtClean="0"/>
              <a:t>9</a:t>
            </a:fld>
            <a:endParaRPr lang="en-US"/>
          </a:p>
        </p:txBody>
      </p:sp>
    </p:spTree>
    <p:extLst>
      <p:ext uri="{BB962C8B-B14F-4D97-AF65-F5344CB8AC3E}">
        <p14:creationId xmlns:p14="http://schemas.microsoft.com/office/powerpoint/2010/main" val="323631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4B665E-EFD3-48FE-82FB-C023F018E690}"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3482758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665E-EFD3-48FE-82FB-C023F018E690}"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293664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665E-EFD3-48FE-82FB-C023F018E690}"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31669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4B665E-EFD3-48FE-82FB-C023F018E690}"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257421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4B665E-EFD3-48FE-82FB-C023F018E690}" type="datetimeFigureOut">
              <a:rPr lang="en-US" smtClean="0"/>
              <a:t>2/21/2015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119589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4B665E-EFD3-48FE-82FB-C023F018E690}"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194659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4B665E-EFD3-48FE-82FB-C023F018E690}" type="datetimeFigureOut">
              <a:rPr lang="en-US" smtClean="0"/>
              <a:t>2/21/2015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298533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4B665E-EFD3-48FE-82FB-C023F018E690}" type="datetimeFigureOut">
              <a:rPr lang="en-US" smtClean="0"/>
              <a:t>2/21/2015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392442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B665E-EFD3-48FE-82FB-C023F018E690}" type="datetimeFigureOut">
              <a:rPr lang="en-US" smtClean="0"/>
              <a:t>2/21/2015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151899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B665E-EFD3-48FE-82FB-C023F018E690}"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31253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4B665E-EFD3-48FE-82FB-C023F018E690}" type="datetimeFigureOut">
              <a:rPr lang="en-US" smtClean="0"/>
              <a:t>2/21/2015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6EA20-7CF3-4906-8AD3-4ABC62DA9BC0}" type="slidenum">
              <a:rPr lang="en-US" smtClean="0"/>
              <a:t>‹#›</a:t>
            </a:fld>
            <a:endParaRPr lang="en-US"/>
          </a:p>
        </p:txBody>
      </p:sp>
    </p:spTree>
    <p:extLst>
      <p:ext uri="{BB962C8B-B14F-4D97-AF65-F5344CB8AC3E}">
        <p14:creationId xmlns:p14="http://schemas.microsoft.com/office/powerpoint/2010/main" val="88432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B665E-EFD3-48FE-82FB-C023F018E690}" type="datetimeFigureOut">
              <a:rPr lang="en-US" smtClean="0"/>
              <a:t>2/21/2015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6EA20-7CF3-4906-8AD3-4ABC62DA9BC0}" type="slidenum">
              <a:rPr lang="en-US" smtClean="0"/>
              <a:t>‹#›</a:t>
            </a:fld>
            <a:endParaRPr lang="en-US"/>
          </a:p>
        </p:txBody>
      </p:sp>
    </p:spTree>
    <p:extLst>
      <p:ext uri="{BB962C8B-B14F-4D97-AF65-F5344CB8AC3E}">
        <p14:creationId xmlns:p14="http://schemas.microsoft.com/office/powerpoint/2010/main" val="1729777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enome.gov/1201123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bc.com/news/health-31069173" TargetMode="Externa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nlineschoolforgirls.org/wp-content/themes/osg-nov-2010-new/images/gene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551728"/>
            <a:ext cx="7772400" cy="5925993"/>
          </a:xfrm>
        </p:spPr>
        <p:txBody>
          <a:bodyPr>
            <a:noAutofit/>
          </a:bodyPr>
          <a:lstStyle/>
          <a:p>
            <a:r>
              <a:rPr lang="en-US" sz="11500" dirty="0" smtClean="0">
                <a:solidFill>
                  <a:schemeClr val="bg1"/>
                </a:solidFill>
                <a:latin typeface="Agency FB" panose="020B0503020202020204" pitchFamily="34" charset="0"/>
              </a:rPr>
              <a:t>Ethics </a:t>
            </a:r>
            <a:br>
              <a:rPr lang="en-US" sz="11500" dirty="0" smtClean="0">
                <a:solidFill>
                  <a:schemeClr val="bg1"/>
                </a:solidFill>
                <a:latin typeface="Agency FB" panose="020B0503020202020204" pitchFamily="34" charset="0"/>
              </a:rPr>
            </a:br>
            <a:r>
              <a:rPr lang="en-US" sz="11500" dirty="0" smtClean="0">
                <a:solidFill>
                  <a:schemeClr val="bg1"/>
                </a:solidFill>
                <a:latin typeface="Agency FB" panose="020B0503020202020204" pitchFamily="34" charset="0"/>
              </a:rPr>
              <a:t>&amp;</a:t>
            </a:r>
            <a:r>
              <a:rPr lang="en-US" sz="11500" dirty="0">
                <a:solidFill>
                  <a:schemeClr val="bg1"/>
                </a:solidFill>
                <a:latin typeface="Agency FB" panose="020B0503020202020204" pitchFamily="34" charset="0"/>
              </a:rPr>
              <a:t/>
            </a:r>
            <a:br>
              <a:rPr lang="en-US" sz="11500" dirty="0">
                <a:solidFill>
                  <a:schemeClr val="bg1"/>
                </a:solidFill>
                <a:latin typeface="Agency FB" panose="020B0503020202020204" pitchFamily="34" charset="0"/>
              </a:rPr>
            </a:br>
            <a:r>
              <a:rPr lang="en-US" sz="11500" dirty="0" smtClean="0">
                <a:solidFill>
                  <a:schemeClr val="bg1"/>
                </a:solidFill>
                <a:latin typeface="Agency FB" panose="020B0503020202020204" pitchFamily="34" charset="0"/>
              </a:rPr>
              <a:t>Genetics</a:t>
            </a:r>
            <a:endParaRPr lang="en-US" sz="11500" dirty="0">
              <a:solidFill>
                <a:schemeClr val="bg1"/>
              </a:solidFill>
              <a:latin typeface="Agency FB" panose="020B0503020202020204" pitchFamily="34" charset="0"/>
            </a:endParaRPr>
          </a:p>
        </p:txBody>
      </p:sp>
      <p:sp>
        <p:nvSpPr>
          <p:cNvPr id="4" name="TextBox 3"/>
          <p:cNvSpPr txBox="1"/>
          <p:nvPr/>
        </p:nvSpPr>
        <p:spPr>
          <a:xfrm>
            <a:off x="6238875" y="6284111"/>
            <a:ext cx="2905125" cy="584775"/>
          </a:xfrm>
          <a:prstGeom prst="rect">
            <a:avLst/>
          </a:prstGeom>
          <a:noFill/>
        </p:spPr>
        <p:txBody>
          <a:bodyPr wrap="square" rtlCol="0">
            <a:spAutoFit/>
          </a:bodyPr>
          <a:lstStyle/>
          <a:p>
            <a:r>
              <a:rPr lang="en-US" sz="3200" dirty="0" smtClean="0">
                <a:solidFill>
                  <a:schemeClr val="bg1"/>
                </a:solidFill>
                <a:latin typeface="Agency FB" panose="020B0503020202020204" pitchFamily="34" charset="0"/>
              </a:rPr>
              <a:t>Rabbi </a:t>
            </a:r>
            <a:r>
              <a:rPr lang="en-US" sz="3200" dirty="0" err="1" smtClean="0">
                <a:solidFill>
                  <a:schemeClr val="bg1"/>
                </a:solidFill>
                <a:latin typeface="Agency FB" panose="020B0503020202020204" pitchFamily="34" charset="0"/>
              </a:rPr>
              <a:t>Ya’akov</a:t>
            </a:r>
            <a:r>
              <a:rPr lang="en-US" sz="3200" dirty="0" smtClean="0">
                <a:solidFill>
                  <a:schemeClr val="bg1"/>
                </a:solidFill>
                <a:latin typeface="Agency FB" panose="020B0503020202020204" pitchFamily="34" charset="0"/>
              </a:rPr>
              <a:t> Trump</a:t>
            </a:r>
            <a:endParaRPr lang="en-US" sz="3200" dirty="0">
              <a:solidFill>
                <a:schemeClr val="bg1"/>
              </a:solidFill>
              <a:latin typeface="Agency FB" panose="020B0503020202020204" pitchFamily="34" charset="0"/>
            </a:endParaRPr>
          </a:p>
        </p:txBody>
      </p:sp>
      <p:pic>
        <p:nvPicPr>
          <p:cNvPr id="5" name="Pictur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52400" y="6183086"/>
            <a:ext cx="685800" cy="685800"/>
          </a:xfrm>
          <a:prstGeom prst="rect">
            <a:avLst/>
          </a:prstGeom>
        </p:spPr>
      </p:pic>
    </p:spTree>
    <p:extLst>
      <p:ext uri="{BB962C8B-B14F-4D97-AF65-F5344CB8AC3E}">
        <p14:creationId xmlns:p14="http://schemas.microsoft.com/office/powerpoint/2010/main" val="2575965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latin typeface="Agency FB" panose="020B0503020202020204" pitchFamily="34" charset="0"/>
              </a:rPr>
              <a:t>Example</a:t>
            </a:r>
            <a:r>
              <a:rPr lang="en-US" sz="6000" dirty="0">
                <a:latin typeface="Agency FB" panose="020B0503020202020204" pitchFamily="34" charset="0"/>
              </a:rPr>
              <a:t>: Autonomy</a:t>
            </a:r>
            <a:r>
              <a:rPr lang="en-US" b="1" i="1" dirty="0"/>
              <a:t/>
            </a:r>
            <a:br>
              <a:rPr lang="en-US" b="1" i="1" dirty="0"/>
            </a:br>
            <a:endParaRPr lang="en-US" dirty="0"/>
          </a:p>
        </p:txBody>
      </p:sp>
      <p:sp>
        <p:nvSpPr>
          <p:cNvPr id="6" name="Rectangle 5"/>
          <p:cNvSpPr/>
          <p:nvPr/>
        </p:nvSpPr>
        <p:spPr>
          <a:xfrm>
            <a:off x="351971" y="1158911"/>
            <a:ext cx="8668657" cy="2308324"/>
          </a:xfrm>
          <a:prstGeom prst="rect">
            <a:avLst/>
          </a:prstGeom>
        </p:spPr>
        <p:txBody>
          <a:bodyPr wrap="square">
            <a:spAutoFit/>
          </a:bodyPr>
          <a:lstStyle/>
          <a:p>
            <a:pPr algn="r" rtl="1"/>
            <a:r>
              <a:rPr lang="he-IL" b="1" dirty="0">
                <a:latin typeface="Tahoma" panose="020B0604030504040204" pitchFamily="34" charset="0"/>
                <a:ea typeface="Tahoma" panose="020B0604030504040204" pitchFamily="34" charset="0"/>
                <a:cs typeface="Tahoma" panose="020B0604030504040204" pitchFamily="34" charset="0"/>
              </a:rPr>
              <a:t>רמב"ם הלכות סנהדרין פרק יח הלכה ו </a:t>
            </a: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b="1" dirty="0">
              <a:latin typeface="Tahoma" panose="020B0604030504040204" pitchFamily="34" charset="0"/>
              <a:ea typeface="Tahoma" panose="020B0604030504040204" pitchFamily="34" charset="0"/>
              <a:cs typeface="Tahoma" panose="020B0604030504040204" pitchFamily="34" charset="0"/>
            </a:endParaRPr>
          </a:p>
          <a:p>
            <a:pPr algn="r" rtl="1"/>
            <a:r>
              <a:rPr lang="he-IL" b="1" dirty="0">
                <a:latin typeface="Tahoma" panose="020B0604030504040204" pitchFamily="34" charset="0"/>
                <a:ea typeface="Tahoma" panose="020B0604030504040204" pitchFamily="34" charset="0"/>
                <a:cs typeface="Tahoma" panose="020B0604030504040204" pitchFamily="34" charset="0"/>
              </a:rPr>
              <a:t>גזירת הכתוב היא שאין ממיתין בית דין ולא מלקין את האדם בהודאת פיו אלא על פי שנים עדים, וזה שהרג יהושע עכן ודוד לגר עמלקי בהודאת פיהם הוראת שעה היתה או דין מלכות היה, אבל הסנהדרין אין ממיתין ולא מלקין המודה בעבירה שמא נטרפה דעתו בדבר זה, שמא מן העמלין מרי נפש הוא המחכים למות שתוקעין החרבות בבטנם ומשליכין עצמן מעל הגגות שמא כך זה יבא ויאמר דבר שלא עשה כדי שיהרג וכללו של דבר גזירת מלך היא.</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23371" y="3657600"/>
            <a:ext cx="8915400" cy="2554545"/>
          </a:xfrm>
          <a:prstGeom prst="rect">
            <a:avLst/>
          </a:prstGeom>
        </p:spPr>
        <p:txBody>
          <a:bodyPr wrap="square">
            <a:spAutoFit/>
          </a:bodyPr>
          <a:lstStyle/>
          <a:p>
            <a:pPr algn="r" rtl="1"/>
            <a:r>
              <a:rPr lang="he-IL" sz="2000" dirty="0">
                <a:latin typeface="Narkisim" panose="020E0502050101010101" pitchFamily="34" charset="-79"/>
                <a:cs typeface="Narkisim" panose="020E0502050101010101" pitchFamily="34" charset="-79"/>
              </a:rPr>
              <a:t>רדב"ז הלכות סנהדרין פרק יח הלכה ו </a:t>
            </a:r>
            <a:endParaRPr lang="en-US" sz="2000" dirty="0" smtClean="0">
              <a:latin typeface="Narkisim" panose="020E0502050101010101" pitchFamily="34" charset="-79"/>
              <a:cs typeface="Narkisim" panose="020E0502050101010101" pitchFamily="34" charset="-79"/>
            </a:endParaRPr>
          </a:p>
          <a:p>
            <a:pPr algn="r" rtl="1"/>
            <a:endParaRPr lang="en-US" sz="2000" dirty="0">
              <a:latin typeface="Narkisim" panose="020E0502050101010101" pitchFamily="34" charset="-79"/>
              <a:cs typeface="Narkisim" panose="020E0502050101010101" pitchFamily="34" charset="-79"/>
            </a:endParaRPr>
          </a:p>
          <a:p>
            <a:pPr algn="r" rtl="1"/>
            <a:r>
              <a:rPr lang="he-IL" sz="2000" dirty="0" smtClean="0">
                <a:latin typeface="Narkisim" panose="020E0502050101010101" pitchFamily="34" charset="-79"/>
                <a:cs typeface="Narkisim" panose="020E0502050101010101" pitchFamily="34" charset="-79"/>
              </a:rPr>
              <a:t>וכללו </a:t>
            </a:r>
            <a:r>
              <a:rPr lang="he-IL" sz="2000" dirty="0">
                <a:latin typeface="Narkisim" panose="020E0502050101010101" pitchFamily="34" charset="-79"/>
                <a:cs typeface="Narkisim" panose="020E0502050101010101" pitchFamily="34" charset="-79"/>
              </a:rPr>
              <a:t>של דבר גזירת המלך היא ואין אנו יודעים הטעם ואפשר לתת קצת טעם לפי שאין נפשו של אדם קניינו אלא קנין הקדוש ברוך הוא שנאמר הנפשות לי הנה (יחזקאל י"ח) הילכך לא תועיל הודאתו בדבר שאינו שלו ומלקות פלגו דמיתה הוא אבל ממונו הוא שלו ומש"ה אמרינן הודאת בעל דין כמאה עדים דמי וכי היכי דאין אדם רשאי להרוג את עצמו כן אין אדם רשאי להודות על עצמו שעשה עבירה שחייב עליה מיתה לפי שאין נפשו קניינו. ועם כל זה אני מודה שהיא גזירת מלכו של עולם ואין להרהר:</a:t>
            </a:r>
            <a:endParaRPr lang="en-US" sz="20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769239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2" y="373176"/>
            <a:ext cx="8229600" cy="792162"/>
          </a:xfrm>
        </p:spPr>
        <p:txBody>
          <a:bodyPr>
            <a:noAutofit/>
          </a:bodyPr>
          <a:lstStyle/>
          <a:p>
            <a:r>
              <a:rPr lang="en-US" sz="5400" dirty="0">
                <a:latin typeface="Agency FB" panose="020B0503020202020204" pitchFamily="34" charset="0"/>
              </a:rPr>
              <a:t>The Role of Advance:</a:t>
            </a:r>
            <a:br>
              <a:rPr lang="en-US" sz="5400" dirty="0">
                <a:latin typeface="Agency FB" panose="020B0503020202020204" pitchFamily="34" charset="0"/>
              </a:rPr>
            </a:br>
            <a:endParaRPr lang="en-US" sz="5400" dirty="0">
              <a:latin typeface="Agency FB" panose="020B0503020202020204" pitchFamily="34" charset="0"/>
            </a:endParaRPr>
          </a:p>
        </p:txBody>
      </p:sp>
      <p:sp>
        <p:nvSpPr>
          <p:cNvPr id="4" name="Rectangle 3"/>
          <p:cNvSpPr/>
          <p:nvPr/>
        </p:nvSpPr>
        <p:spPr>
          <a:xfrm>
            <a:off x="214086" y="838200"/>
            <a:ext cx="8763000" cy="5324535"/>
          </a:xfrm>
          <a:prstGeom prst="rect">
            <a:avLst/>
          </a:prstGeom>
        </p:spPr>
        <p:txBody>
          <a:bodyPr wrap="square">
            <a:spAutoFit/>
          </a:bodyPr>
          <a:lstStyle/>
          <a:p>
            <a:pPr algn="r" rtl="1"/>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he-IL" sz="2000" b="1" dirty="0" smtClean="0">
                <a:latin typeface="Tahoma" panose="020B0604030504040204" pitchFamily="34" charset="0"/>
                <a:ea typeface="Tahoma" panose="020B0604030504040204" pitchFamily="34" charset="0"/>
                <a:cs typeface="Tahoma" panose="020B0604030504040204" pitchFamily="34" charset="0"/>
              </a:rPr>
              <a:t>מדרש </a:t>
            </a:r>
            <a:r>
              <a:rPr lang="he-IL" sz="2000" b="1" dirty="0">
                <a:latin typeface="Tahoma" panose="020B0604030504040204" pitchFamily="34" charset="0"/>
                <a:ea typeface="Tahoma" panose="020B0604030504040204" pitchFamily="34" charset="0"/>
                <a:cs typeface="Tahoma" panose="020B0604030504040204" pitchFamily="34" charset="0"/>
              </a:rPr>
              <a:t>תנחומא (בובר) פרשת תזריע סימן ז </a:t>
            </a: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sz="2000" b="1" dirty="0">
              <a:latin typeface="Tahoma" panose="020B0604030504040204" pitchFamily="34" charset="0"/>
              <a:ea typeface="Tahoma" panose="020B0604030504040204" pitchFamily="34" charset="0"/>
              <a:cs typeface="Tahoma" panose="020B0604030504040204" pitchFamily="34" charset="0"/>
            </a:endParaRPr>
          </a:p>
          <a:p>
            <a:pPr algn="r" rtl="1"/>
            <a:r>
              <a:rPr lang="he-IL" sz="2000" b="1" dirty="0">
                <a:latin typeface="Tahoma" panose="020B0604030504040204" pitchFamily="34" charset="0"/>
                <a:ea typeface="Tahoma" panose="020B0604030504040204" pitchFamily="34" charset="0"/>
                <a:cs typeface="Tahoma" panose="020B0604030504040204" pitchFamily="34" charset="0"/>
              </a:rPr>
              <a:t>שאל טורנוסרופוס הרשע את ר' עקיבא איזה מעשים נאים של הקדוש ברוך הוא או של בשר ודם, א"ל של בשר ודם נאים, א"ל טורנוסרופוס הרשע הרי השמים והארץ יכול אתה לעשות כהם, א"ל ר' עקיבא לא תאמר לי בדבר שהוא למעלה מן הבריות, שאין שולטין בהן, אלא בדברים שהן מצויין בבני אדם. א"ל למה אתם מולים, א"ל אף אני הייתי יודע שאתה עתיד לומר לי כן, לכך הקדמתי ואמרתי לך מעשה בשר ודם הם נאים משל הקדוש ברוך הוא, הביאו לי שבולים וגלוסקאות, [אמר לו אלו מעשה הקדוש ברוך הוא ואלו מעשה בשר ודם אין אלו נאים, הביאו לי] אנוצי פשתן וכלים מבית שאן, א"ל אלו מעשה הקדוש ברוך הוא ואלו מעשה בשר ודם, אין אלו נאים, א"ל טורנוסרופוס הואיל הוא חפץ במילה, למה אינו יוצא מהול ממעי אמו, א"ל ר' עקיבא ולמה שוררו יוצא בו, לא תחתוך אמו שוררו, ולמה אינו יוצא מהול, לפי שלא נתן הקדוש ברוך הוא לישראל את המצות אלא כדי לצרף בהן, לכך אמר דוד (כל) אמרת (אלוה) [ה'] צרופה וגו' (תהלים יח לא).</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ytrump\AppData\Local\Microsoft\Windows\INetCache\IE\7C0U5IV9\whea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7"/>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ytrump\AppData\Local\Microsoft\Windows\INetCache\IE\7C0U5IV9\dark-bread-riser[1].jpg"/>
          <p:cNvPicPr>
            <a:picLocks noChangeAspect="1" noChangeArrowheads="1"/>
          </p:cNvPicPr>
          <p:nvPr/>
        </p:nvPicPr>
        <p:blipFill>
          <a:blip r:embed="rId3" cstate="print">
            <a:clrChange>
              <a:clrFrom>
                <a:srgbClr val="F3F4E6"/>
              </a:clrFrom>
              <a:clrTo>
                <a:srgbClr val="F3F4E6">
                  <a:alpha val="0"/>
                </a:srgbClr>
              </a:clrTo>
            </a:clrChange>
            <a:extLst>
              <a:ext uri="{28A0092B-C50C-407E-A947-70E740481C1C}">
                <a14:useLocalDpi xmlns:a14="http://schemas.microsoft.com/office/drawing/2010/main" val="0"/>
              </a:ext>
            </a:extLst>
          </a:blip>
          <a:srcRect/>
          <a:stretch>
            <a:fillRect/>
          </a:stretch>
        </p:blipFill>
        <p:spPr bwMode="auto">
          <a:xfrm>
            <a:off x="7039580" y="122482"/>
            <a:ext cx="2104420" cy="140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37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latin typeface="Agency FB" panose="020B0503020202020204" pitchFamily="34" charset="0"/>
              </a:rPr>
              <a:t>Tampering with </a:t>
            </a:r>
            <a:r>
              <a:rPr lang="en-US" sz="5400" dirty="0">
                <a:latin typeface="Agency FB" panose="020B0503020202020204" pitchFamily="34" charset="0"/>
              </a:rPr>
              <a:t>Creation</a:t>
            </a:r>
            <a:br>
              <a:rPr lang="en-US" sz="5400" dirty="0">
                <a:latin typeface="Agency FB" panose="020B0503020202020204" pitchFamily="34" charset="0"/>
              </a:rPr>
            </a:br>
            <a:endParaRPr lang="en-US" sz="5400" dirty="0">
              <a:latin typeface="Agency FB" panose="020B0503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8919650"/>
              </p:ext>
            </p:extLst>
          </p:nvPr>
        </p:nvGraphicFramePr>
        <p:xfrm>
          <a:off x="609600" y="1447800"/>
          <a:ext cx="8229600" cy="2255520"/>
        </p:xfrm>
        <a:graphic>
          <a:graphicData uri="http://schemas.openxmlformats.org/drawingml/2006/table">
            <a:tbl>
              <a:tblPr firstRow="1" firstCol="1" bandRow="1">
                <a:tableStyleId>{C4B1156A-380E-4F78-BDF5-A606A8083BF9}</a:tableStyleId>
              </a:tblPr>
              <a:tblGrid>
                <a:gridCol w="4114800"/>
                <a:gridCol w="4114800"/>
              </a:tblGrid>
              <a:tr h="0">
                <a:tc>
                  <a:txBody>
                    <a:bodyPr/>
                    <a:lstStyle/>
                    <a:p>
                      <a:pPr marL="0" marR="0" algn="r" rtl="1">
                        <a:lnSpc>
                          <a:spcPct val="115000"/>
                        </a:lnSpc>
                        <a:spcBef>
                          <a:spcPts val="0"/>
                        </a:spcBef>
                        <a:spcAft>
                          <a:spcPts val="0"/>
                        </a:spcAft>
                      </a:pPr>
                      <a:r>
                        <a:rPr lang="he-IL" sz="2000" dirty="0">
                          <a:effectLst/>
                        </a:rPr>
                        <a:t>יא  וַיֹּאמֶר </a:t>
                      </a:r>
                      <a:r>
                        <a:rPr lang="he-IL" sz="2000" dirty="0" smtClean="0">
                          <a:effectLst/>
                        </a:rPr>
                        <a:t>אלקים, </a:t>
                      </a:r>
                      <a:r>
                        <a:rPr lang="he-IL" sz="2000" dirty="0">
                          <a:effectLst/>
                        </a:rPr>
                        <a:t>תַּדְשֵׁא הָאָרֶץ דֶּשֶׁא עֵשֶׂב מַזְרִיעַ זֶרַע, עֵץ פְּרִי עֹשֶׂה פְּרִי לְמִינוֹ, אֲשֶׁר זַרְעוֹ-בוֹ עַל-הָאָרֶץ; וַיְהִי-כֵן. </a:t>
                      </a:r>
                      <a:endParaRPr lang="en-US" sz="1000" dirty="0">
                        <a:effectLst/>
                        <a:latin typeface="Calibri"/>
                        <a:ea typeface="Calibri"/>
                        <a:cs typeface="Arial"/>
                      </a:endParaRPr>
                    </a:p>
                  </a:txBody>
                  <a:tcPr marL="38100" marR="38100" marT="38100" marB="38100"/>
                </a:tc>
                <a:tc>
                  <a:txBody>
                    <a:bodyPr/>
                    <a:lstStyle/>
                    <a:p>
                      <a:pPr marL="0" marR="0">
                        <a:lnSpc>
                          <a:spcPct val="115000"/>
                        </a:lnSpc>
                        <a:spcBef>
                          <a:spcPts val="0"/>
                        </a:spcBef>
                        <a:spcAft>
                          <a:spcPts val="0"/>
                        </a:spcAft>
                      </a:pPr>
                      <a:r>
                        <a:rPr lang="en-US" sz="1450">
                          <a:effectLst/>
                        </a:rPr>
                        <a:t>11 And God said: 'Let the earth put forth grass, herb yielding seed, and fruit-tree bearing fruit after its kind, wherein is the seed thereof, upon the earth.' And it was so. </a:t>
                      </a:r>
                      <a:endParaRPr lang="en-US" sz="1000">
                        <a:effectLst/>
                        <a:latin typeface="Calibri"/>
                        <a:ea typeface="Calibri"/>
                        <a:cs typeface="Arial"/>
                      </a:endParaRPr>
                    </a:p>
                  </a:txBody>
                  <a:tcPr marL="38100" marR="38100" marT="38100" marB="38100"/>
                </a:tc>
              </a:tr>
              <a:tr h="0">
                <a:tc>
                  <a:txBody>
                    <a:bodyPr/>
                    <a:lstStyle/>
                    <a:p>
                      <a:pPr marL="0" marR="0" algn="r" rtl="1">
                        <a:lnSpc>
                          <a:spcPct val="115000"/>
                        </a:lnSpc>
                        <a:spcBef>
                          <a:spcPts val="0"/>
                        </a:spcBef>
                        <a:spcAft>
                          <a:spcPts val="0"/>
                        </a:spcAft>
                      </a:pPr>
                      <a:r>
                        <a:rPr lang="he-IL" sz="2000" dirty="0">
                          <a:effectLst/>
                        </a:rPr>
                        <a:t>יב  וַתּוֹצֵא הָאָרֶץ דֶּשֶׁא עֵשֶׂב מַזְרִיעַ זֶרַע, לְמִינֵהוּ, וְעֵץ עֹשֶׂה-פְּרִי אֲשֶׁר זַרְעוֹ-בוֹ, לְמִינֵהוּ; וַיַּרְא </a:t>
                      </a:r>
                      <a:r>
                        <a:rPr lang="he-IL" sz="2000" dirty="0" smtClean="0">
                          <a:effectLst/>
                        </a:rPr>
                        <a:t>אלקים, </a:t>
                      </a:r>
                      <a:r>
                        <a:rPr lang="he-IL" sz="2000" dirty="0">
                          <a:effectLst/>
                        </a:rPr>
                        <a:t>כִּי-טוֹב. </a:t>
                      </a:r>
                      <a:endParaRPr lang="en-US" sz="1000" dirty="0">
                        <a:effectLst/>
                        <a:latin typeface="Calibri"/>
                        <a:ea typeface="Calibri"/>
                        <a:cs typeface="Arial"/>
                      </a:endParaRPr>
                    </a:p>
                  </a:txBody>
                  <a:tcPr marL="38100" marR="38100" marT="38100" marB="38100"/>
                </a:tc>
                <a:tc>
                  <a:txBody>
                    <a:bodyPr/>
                    <a:lstStyle/>
                    <a:p>
                      <a:pPr marL="0" marR="0">
                        <a:lnSpc>
                          <a:spcPct val="115000"/>
                        </a:lnSpc>
                        <a:spcBef>
                          <a:spcPts val="0"/>
                        </a:spcBef>
                        <a:spcAft>
                          <a:spcPts val="0"/>
                        </a:spcAft>
                      </a:pPr>
                      <a:r>
                        <a:rPr lang="en-US" sz="1450" dirty="0">
                          <a:effectLst/>
                        </a:rPr>
                        <a:t>12 And the earth brought forth grass, herb yielding seed after its kind, and tree bearing fruit, wherein is the seed thereof, after its kind; and God saw that it was good. </a:t>
                      </a:r>
                      <a:endParaRPr lang="en-US" sz="1000" dirty="0">
                        <a:effectLst/>
                        <a:latin typeface="Calibri"/>
                        <a:ea typeface="Calibri"/>
                        <a:cs typeface="Arial"/>
                      </a:endParaRPr>
                    </a:p>
                  </a:txBody>
                  <a:tcPr marL="38100" marR="38100" marT="38100" marB="3810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04340536"/>
              </p:ext>
            </p:extLst>
          </p:nvPr>
        </p:nvGraphicFramePr>
        <p:xfrm>
          <a:off x="609600" y="4495800"/>
          <a:ext cx="8229600" cy="1331976"/>
        </p:xfrm>
        <a:graphic>
          <a:graphicData uri="http://schemas.openxmlformats.org/drawingml/2006/table">
            <a:tbl>
              <a:tblPr firstRow="1" firstCol="1" bandRow="1">
                <a:tableStyleId>{C4B1156A-380E-4F78-BDF5-A606A8083BF9}</a:tableStyleId>
              </a:tblPr>
              <a:tblGrid>
                <a:gridCol w="4114800"/>
                <a:gridCol w="4114800"/>
              </a:tblGrid>
              <a:tr h="0">
                <a:tc>
                  <a:txBody>
                    <a:bodyPr/>
                    <a:lstStyle/>
                    <a:p>
                      <a:pPr marL="0" marR="0" algn="r" rtl="1">
                        <a:lnSpc>
                          <a:spcPct val="115000"/>
                        </a:lnSpc>
                        <a:spcBef>
                          <a:spcPts val="0"/>
                        </a:spcBef>
                        <a:spcAft>
                          <a:spcPts val="0"/>
                        </a:spcAft>
                      </a:pPr>
                      <a:r>
                        <a:rPr lang="he-IL" sz="2000" dirty="0">
                          <a:effectLst/>
                        </a:rPr>
                        <a:t>יט  אֶת-חֻקֹּתַי, תִּשְׁמֹרוּ--בְּהֶמְתְּךָ לֹא-תַרְבִּיעַ כִּלְאַיִם, שָׂדְךָ לֹא-תִזְרַע כִּלְאָיִם; וּבֶגֶד כִּלְאַיִם שַׁעַטְנֵז, לֹא יַעֲלֶה עָלֶיךָ. </a:t>
                      </a:r>
                      <a:endParaRPr lang="en-US" sz="1000" dirty="0">
                        <a:effectLst/>
                        <a:latin typeface="Calibri"/>
                        <a:ea typeface="Calibri"/>
                        <a:cs typeface="Arial"/>
                      </a:endParaRPr>
                    </a:p>
                  </a:txBody>
                  <a:tcPr marL="38100" marR="38100" marT="38100" marB="38100"/>
                </a:tc>
                <a:tc>
                  <a:txBody>
                    <a:bodyPr/>
                    <a:lstStyle/>
                    <a:p>
                      <a:pPr marL="0" marR="0">
                        <a:lnSpc>
                          <a:spcPct val="115000"/>
                        </a:lnSpc>
                        <a:spcBef>
                          <a:spcPts val="0"/>
                        </a:spcBef>
                        <a:spcAft>
                          <a:spcPts val="0"/>
                        </a:spcAft>
                      </a:pPr>
                      <a:r>
                        <a:rPr lang="en-US" sz="1450" dirty="0">
                          <a:effectLst/>
                        </a:rPr>
                        <a:t>19 Ye shall keep My statutes. Thou shalt not let thy cattle gender with a diverse kind; thou shalt not sow thy field with two kinds of seed; neither shall there come upon thee a garment of two kinds of stuff mingled together. </a:t>
                      </a:r>
                      <a:endParaRPr lang="en-US" sz="1000" dirty="0">
                        <a:effectLst/>
                        <a:latin typeface="Calibri"/>
                        <a:ea typeface="Calibri"/>
                        <a:cs typeface="Arial"/>
                      </a:endParaRPr>
                    </a:p>
                  </a:txBody>
                  <a:tcPr marL="38100" marR="38100" marT="38100" marB="38100"/>
                </a:tc>
              </a:tr>
            </a:tbl>
          </a:graphicData>
        </a:graphic>
      </p:graphicFrame>
      <p:sp>
        <p:nvSpPr>
          <p:cNvPr id="6" name="Rectangle 1"/>
          <p:cNvSpPr>
            <a:spLocks noChangeArrowheads="1"/>
          </p:cNvSpPr>
          <p:nvPr/>
        </p:nvSpPr>
        <p:spPr bwMode="auto">
          <a:xfrm>
            <a:off x="609600" y="990600"/>
            <a:ext cx="11769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Bereishis</a:t>
            </a: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1:11-12</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609600" y="4114800"/>
            <a:ext cx="9637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Vayikra</a:t>
            </a: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19:19</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67260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143" y="-146276"/>
            <a:ext cx="8229600" cy="1143000"/>
          </a:xfrm>
        </p:spPr>
        <p:txBody>
          <a:bodyPr>
            <a:normAutofit/>
          </a:bodyPr>
          <a:lstStyle/>
          <a:p>
            <a:r>
              <a:rPr lang="en-US" sz="5400" dirty="0">
                <a:latin typeface="Agency FB" panose="020B0503020202020204" pitchFamily="34" charset="0"/>
              </a:rPr>
              <a:t>Why No </a:t>
            </a:r>
            <a:r>
              <a:rPr lang="en-US" sz="5400" dirty="0" err="1">
                <a:latin typeface="Agency FB" panose="020B0503020202020204" pitchFamily="34" charset="0"/>
              </a:rPr>
              <a:t>Kilayim</a:t>
            </a:r>
            <a:r>
              <a:rPr lang="en-US" sz="5400" dirty="0">
                <a:latin typeface="Agency FB" panose="020B0503020202020204" pitchFamily="34" charset="0"/>
              </a:rPr>
              <a:t>?</a:t>
            </a:r>
            <a:endParaRPr lang="en-US" sz="5400" dirty="0">
              <a:latin typeface="Agency FB" panose="020B0503020202020204" pitchFamily="34" charset="0"/>
            </a:endParaRPr>
          </a:p>
        </p:txBody>
      </p:sp>
      <p:sp>
        <p:nvSpPr>
          <p:cNvPr id="4" name="Rectangle 3"/>
          <p:cNvSpPr/>
          <p:nvPr/>
        </p:nvSpPr>
        <p:spPr>
          <a:xfrm>
            <a:off x="228600" y="691467"/>
            <a:ext cx="8763000" cy="6247864"/>
          </a:xfrm>
          <a:prstGeom prst="rect">
            <a:avLst/>
          </a:prstGeom>
        </p:spPr>
        <p:txBody>
          <a:bodyPr wrap="square">
            <a:spAutoFit/>
          </a:bodyPr>
          <a:lstStyle/>
          <a:p>
            <a:pPr algn="r" rtl="1"/>
            <a:r>
              <a:rPr lang="he-IL" sz="1600" b="1" dirty="0" smtClean="0">
                <a:latin typeface="Tahoma" panose="020B0604030504040204" pitchFamily="34" charset="0"/>
                <a:ea typeface="Tahoma" panose="020B0604030504040204" pitchFamily="34" charset="0"/>
                <a:cs typeface="Tahoma" panose="020B0604030504040204" pitchFamily="34" charset="0"/>
              </a:rPr>
              <a:t>רמב"ן </a:t>
            </a:r>
            <a:r>
              <a:rPr lang="he-IL" sz="1600" b="1" dirty="0">
                <a:latin typeface="Tahoma" panose="020B0604030504040204" pitchFamily="34" charset="0"/>
                <a:ea typeface="Tahoma" panose="020B0604030504040204" pitchFamily="34" charset="0"/>
                <a:cs typeface="Tahoma" panose="020B0604030504040204" pitchFamily="34" charset="0"/>
              </a:rPr>
              <a:t>ויקרא פרק יט פסוק יט </a:t>
            </a:r>
            <a:endParaRPr lang="en-US" sz="1600" b="1" dirty="0">
              <a:latin typeface="Tahoma" panose="020B0604030504040204" pitchFamily="34" charset="0"/>
              <a:ea typeface="Tahoma" panose="020B0604030504040204" pitchFamily="34" charset="0"/>
              <a:cs typeface="Tahoma" panose="020B0604030504040204" pitchFamily="34" charset="0"/>
            </a:endParaRPr>
          </a:p>
          <a:p>
            <a:pPr algn="r" rtl="1"/>
            <a:r>
              <a:rPr lang="he-IL" sz="1600" b="1" u="sng" dirty="0">
                <a:latin typeface="Tahoma" panose="020B0604030504040204" pitchFamily="34" charset="0"/>
                <a:ea typeface="Tahoma" panose="020B0604030504040204" pitchFamily="34" charset="0"/>
                <a:cs typeface="Tahoma" panose="020B0604030504040204" pitchFamily="34" charset="0"/>
              </a:rPr>
              <a:t>ואין הכונה </a:t>
            </a:r>
            <a:r>
              <a:rPr lang="he-IL" sz="1600" b="1" dirty="0">
                <a:latin typeface="Tahoma" panose="020B0604030504040204" pitchFamily="34" charset="0"/>
                <a:ea typeface="Tahoma" panose="020B0604030504040204" pitchFamily="34" charset="0"/>
                <a:cs typeface="Tahoma" panose="020B0604030504040204" pitchFamily="34" charset="0"/>
              </a:rPr>
              <a:t>בהם שתהיה גזרת מלך מלכי המלכים בשום מקום בלא טעם, כי כל אמרת אלוה צרופה (משלי ל ה), רק החקים הם גזירת המלך אשר יחוק במלכותו בלי שיגלה תועלתם לעם, ואין העם נהנים בהם אבל מהרהרין אחריהם בלבם ומקבלים אותם ליראת המלכות, וכן חוקי הקדוש ברוך הוא הם הסודות אשר לו בתורה שאין העם במחשבתם נהנים בהם כמשפטים, אבל כולם בטעם נכון ותועלת שלימה</a:t>
            </a:r>
            <a:r>
              <a:rPr lang="he-IL" sz="1600" b="1" dirty="0" smtClean="0">
                <a:latin typeface="Tahoma" panose="020B0604030504040204" pitchFamily="34" charset="0"/>
                <a:ea typeface="Tahoma" panose="020B0604030504040204" pitchFamily="34" charset="0"/>
                <a:cs typeface="Tahoma" panose="020B0604030504040204" pitchFamily="34" charset="0"/>
              </a:rPr>
              <a:t>:</a:t>
            </a:r>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sz="1600" b="1" dirty="0">
              <a:latin typeface="Tahoma" panose="020B0604030504040204" pitchFamily="34" charset="0"/>
              <a:ea typeface="Tahoma" panose="020B0604030504040204" pitchFamily="34" charset="0"/>
              <a:cs typeface="Tahoma" panose="020B0604030504040204" pitchFamily="34" charset="0"/>
            </a:endParaRPr>
          </a:p>
          <a:p>
            <a:pPr algn="r" rtl="1"/>
            <a:r>
              <a:rPr lang="he-IL" sz="1600" b="1" u="sng" dirty="0">
                <a:latin typeface="Tahoma" panose="020B0604030504040204" pitchFamily="34" charset="0"/>
                <a:ea typeface="Tahoma" panose="020B0604030504040204" pitchFamily="34" charset="0"/>
                <a:cs typeface="Tahoma" panose="020B0604030504040204" pitchFamily="34" charset="0"/>
              </a:rPr>
              <a:t>והטעם בכלאים</a:t>
            </a:r>
            <a:r>
              <a:rPr lang="he-IL" sz="1600" b="1" dirty="0">
                <a:latin typeface="Tahoma" panose="020B0604030504040204" pitchFamily="34" charset="0"/>
                <a:ea typeface="Tahoma" panose="020B0604030504040204" pitchFamily="34" charset="0"/>
                <a:cs typeface="Tahoma" panose="020B0604030504040204" pitchFamily="34" charset="0"/>
              </a:rPr>
              <a:t>, כי השם ברא המינים בעולם, בכל בעלי הנפשות בצמחים ובבעלי נפש התנועה, ונתן בהם כח התולדה שיתקיימו המינים בהם לעד כל זמן שירצה הוא יתברך בקיום העולם. וצוה בכחם שיוציאו למיניהם ולא ישתנו לעד לעולם, שנאמר בכולם "למינהו" (בראשית א), והוא סיבת המשכב שנרביע בהמות זו עם זו לקיום המינין כאשר יבואו האנשים על הנשים לפריה ורביה. והמרכיב שני מינין, משנה ומכחיש במעשה בראשית, כאילו יחשוב שלא השלים הקדוש ברוך הוא בעולמו כל הצורך ויחפוץ הוא לעזור בבריאתו של עולם להוסיף בו בריות</a:t>
            </a:r>
            <a:r>
              <a:rPr lang="he-IL" sz="1600" b="1" dirty="0" smtClean="0">
                <a:latin typeface="Tahoma" panose="020B0604030504040204" pitchFamily="34" charset="0"/>
                <a:ea typeface="Tahoma" panose="020B0604030504040204" pitchFamily="34" charset="0"/>
                <a:cs typeface="Tahoma" panose="020B0604030504040204" pitchFamily="34" charset="0"/>
              </a:rPr>
              <a:t>.</a:t>
            </a:r>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algn="r" rtl="1"/>
            <a:r>
              <a:rPr lang="he-IL" sz="1600" b="1" u="sng" dirty="0" smtClean="0">
                <a:latin typeface="Tahoma" panose="020B0604030504040204" pitchFamily="34" charset="0"/>
                <a:ea typeface="Tahoma" panose="020B0604030504040204" pitchFamily="34" charset="0"/>
                <a:cs typeface="Tahoma" panose="020B0604030504040204" pitchFamily="34" charset="0"/>
              </a:rPr>
              <a:t>והמינים</a:t>
            </a:r>
            <a:r>
              <a:rPr lang="he-IL" sz="1600" b="1" dirty="0" smtClean="0">
                <a:latin typeface="Tahoma" panose="020B0604030504040204" pitchFamily="34" charset="0"/>
                <a:ea typeface="Tahoma" panose="020B0604030504040204" pitchFamily="34" charset="0"/>
                <a:cs typeface="Tahoma" panose="020B0604030504040204" pitchFamily="34" charset="0"/>
              </a:rPr>
              <a:t> </a:t>
            </a:r>
            <a:r>
              <a:rPr lang="he-IL" sz="1600" b="1" dirty="0">
                <a:latin typeface="Tahoma" panose="020B0604030504040204" pitchFamily="34" charset="0"/>
                <a:ea typeface="Tahoma" panose="020B0604030504040204" pitchFamily="34" charset="0"/>
                <a:cs typeface="Tahoma" panose="020B0604030504040204" pitchFamily="34" charset="0"/>
              </a:rPr>
              <a:t>בבעלי חיים לא יולידו מין משאינו מינו, וגם הקרובים בטבע שיולדו מהם כגון הפרדים יכרת זרעם כי הם לא יולידו. </a:t>
            </a:r>
            <a:r>
              <a:rPr lang="en-US" sz="1600" b="1" dirty="0" smtClean="0">
                <a:latin typeface="Tahoma" panose="020B0604030504040204" pitchFamily="34" charset="0"/>
                <a:ea typeface="Tahoma" panose="020B0604030504040204" pitchFamily="34" charset="0"/>
                <a:cs typeface="Tahoma" panose="020B0604030504040204" pitchFamily="34" charset="0"/>
              </a:rPr>
              <a:t>…</a:t>
            </a:r>
          </a:p>
          <a:p>
            <a:pPr algn="r" rtl="1"/>
            <a:endParaRPr lang="en-US" sz="1600" b="1" dirty="0" smtClean="0">
              <a:latin typeface="Tahoma" panose="020B0604030504040204" pitchFamily="34" charset="0"/>
              <a:ea typeface="Tahoma" panose="020B0604030504040204" pitchFamily="34" charset="0"/>
              <a:cs typeface="Tahoma" panose="020B0604030504040204" pitchFamily="34" charset="0"/>
            </a:endParaRPr>
          </a:p>
          <a:p>
            <a:pPr algn="r" rtl="1"/>
            <a:r>
              <a:rPr lang="he-IL" sz="1600" b="1" u="sng" dirty="0" smtClean="0">
                <a:latin typeface="Tahoma" panose="020B0604030504040204" pitchFamily="34" charset="0"/>
                <a:ea typeface="Tahoma" panose="020B0604030504040204" pitchFamily="34" charset="0"/>
                <a:cs typeface="Tahoma" panose="020B0604030504040204" pitchFamily="34" charset="0"/>
              </a:rPr>
              <a:t>ומחברינו </a:t>
            </a:r>
            <a:r>
              <a:rPr lang="he-IL" sz="1600" b="1" u="sng" dirty="0">
                <a:latin typeface="Tahoma" panose="020B0604030504040204" pitchFamily="34" charset="0"/>
                <a:ea typeface="Tahoma" panose="020B0604030504040204" pitchFamily="34" charset="0"/>
                <a:cs typeface="Tahoma" panose="020B0604030504040204" pitchFamily="34" charset="0"/>
              </a:rPr>
              <a:t>מוסיף בטעם הכלאים</a:t>
            </a:r>
            <a:r>
              <a:rPr lang="he-IL" sz="1600" b="1" dirty="0">
                <a:latin typeface="Tahoma" panose="020B0604030504040204" pitchFamily="34" charset="0"/>
                <a:ea typeface="Tahoma" panose="020B0604030504040204" pitchFamily="34" charset="0"/>
                <a:cs typeface="Tahoma" panose="020B0604030504040204" pitchFamily="34" charset="0"/>
              </a:rPr>
              <a:t>, כי הוא שלא לערבב הכחות המגדלים הצמחים להיות יונקים זה מזה, ממה שאמרו בבראשית רבה (י ו), אמר רבי סימון אין לך כל עשב ועשב מלמטה שאין לו מזל ברקיע ומכה אותו ואומר לו גדל, הדא הוא דכתיב (איוב לח לג) הידעת חקות שמים אם תשים משטרו בארץ. והנה המרכיב כלאים או זורען בכדי שינקו זה מזה מבטל חקות שמים, ולכך אמר בהם את חקותי תשמורו, כי הם חקות שמים, וכך אמר רבי חנינא משום רבי פנחס משום חקים שחקקתי בהם את עולמי (ירושלמי כלאים פ"א ה"ז):</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764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gency FB" panose="020B0503020202020204" pitchFamily="34" charset="0"/>
              </a:rPr>
              <a:t>Damage Caused</a:t>
            </a:r>
            <a:endParaRPr lang="en-US" sz="5400" dirty="0">
              <a:latin typeface="Agency FB" panose="020B0503020202020204" pitchFamily="34" charset="0"/>
            </a:endParaRPr>
          </a:p>
        </p:txBody>
      </p:sp>
      <p:sp>
        <p:nvSpPr>
          <p:cNvPr id="4" name="Rectangle 3"/>
          <p:cNvSpPr/>
          <p:nvPr/>
        </p:nvSpPr>
        <p:spPr>
          <a:xfrm>
            <a:off x="152400" y="2416905"/>
            <a:ext cx="8839200" cy="2308324"/>
          </a:xfrm>
          <a:prstGeom prst="rect">
            <a:avLst/>
          </a:prstGeom>
        </p:spPr>
        <p:txBody>
          <a:bodyPr wrap="square">
            <a:spAutoFit/>
          </a:bodyPr>
          <a:lstStyle/>
          <a:p>
            <a:pPr algn="r" rtl="1"/>
            <a:r>
              <a:rPr lang="he-IL" dirty="0" smtClean="0">
                <a:latin typeface="Tahoma" panose="020B0604030504040204" pitchFamily="34" charset="0"/>
                <a:ea typeface="Tahoma" panose="020B0604030504040204" pitchFamily="34" charset="0"/>
                <a:cs typeface="Tahoma" panose="020B0604030504040204" pitchFamily="34" charset="0"/>
              </a:rPr>
              <a:t>ספר </a:t>
            </a:r>
            <a:r>
              <a:rPr lang="he-IL" dirty="0">
                <a:latin typeface="Tahoma" panose="020B0604030504040204" pitchFamily="34" charset="0"/>
                <a:ea typeface="Tahoma" panose="020B0604030504040204" pitchFamily="34" charset="0"/>
                <a:cs typeface="Tahoma" panose="020B0604030504040204" pitchFamily="34" charset="0"/>
              </a:rPr>
              <a:t>החינוך מצוה רמד </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dirty="0">
              <a:latin typeface="Tahoma" panose="020B0604030504040204" pitchFamily="34" charset="0"/>
              <a:ea typeface="Tahoma" panose="020B0604030504040204" pitchFamily="34" charset="0"/>
              <a:cs typeface="Tahoma" panose="020B0604030504040204" pitchFamily="34" charset="0"/>
            </a:endParaRPr>
          </a:p>
          <a:p>
            <a:pPr algn="r" rtl="1"/>
            <a:r>
              <a:rPr lang="he-IL" dirty="0" smtClean="0">
                <a:latin typeface="Tahoma" panose="020B0604030504040204" pitchFamily="34" charset="0"/>
                <a:ea typeface="Tahoma" panose="020B0604030504040204" pitchFamily="34" charset="0"/>
                <a:cs typeface="Tahoma" panose="020B0604030504040204" pitchFamily="34" charset="0"/>
              </a:rPr>
              <a:t>ובהיות </a:t>
            </a:r>
            <a:r>
              <a:rPr lang="he-IL" dirty="0">
                <a:latin typeface="Tahoma" panose="020B0604030504040204" pitchFamily="34" charset="0"/>
                <a:ea typeface="Tahoma" panose="020B0604030504040204" pitchFamily="34" charset="0"/>
                <a:cs typeface="Tahoma" panose="020B0604030504040204" pitchFamily="34" charset="0"/>
              </a:rPr>
              <a:t>יודע </a:t>
            </a:r>
            <a:r>
              <a:rPr lang="he-IL" dirty="0" smtClean="0">
                <a:latin typeface="Tahoma" panose="020B0604030504040204" pitchFamily="34" charset="0"/>
                <a:ea typeface="Tahoma" panose="020B0604030504040204" pitchFamily="34" charset="0"/>
                <a:cs typeface="Tahoma" panose="020B0604030504040204" pitchFamily="34" charset="0"/>
              </a:rPr>
              <a:t>אלקים </a:t>
            </a:r>
            <a:r>
              <a:rPr lang="he-IL" dirty="0">
                <a:latin typeface="Tahoma" panose="020B0604030504040204" pitchFamily="34" charset="0"/>
                <a:ea typeface="Tahoma" panose="020B0604030504040204" pitchFamily="34" charset="0"/>
                <a:cs typeface="Tahoma" panose="020B0604030504040204" pitchFamily="34" charset="0"/>
              </a:rPr>
              <a:t>כי כל אשר עשה הוא מכוון בשלימות לענינו שהוא צריך בעולמו, צוה לכל מין ומין להיות עושה פירותיו למינהו, כמו שכתוב בסדר בראשית, </a:t>
            </a:r>
            <a:r>
              <a:rPr lang="he-IL" b="1" dirty="0">
                <a:latin typeface="Tahoma" panose="020B0604030504040204" pitchFamily="34" charset="0"/>
                <a:ea typeface="Tahoma" panose="020B0604030504040204" pitchFamily="34" charset="0"/>
                <a:cs typeface="Tahoma" panose="020B0604030504040204" pitchFamily="34" charset="0"/>
              </a:rPr>
              <a:t>ולא יתערבו המינין פן יחסר שלימותן ולא יצוה עליהן ברכתו</a:t>
            </a:r>
            <a:r>
              <a:rPr lang="he-IL" dirty="0">
                <a:latin typeface="Tahoma" panose="020B0604030504040204" pitchFamily="34" charset="0"/>
                <a:ea typeface="Tahoma" panose="020B0604030504040204" pitchFamily="34" charset="0"/>
                <a:cs typeface="Tahoma" panose="020B0604030504040204" pitchFamily="34" charset="0"/>
              </a:rPr>
              <a:t>. ומזה השורש, לפי הנראה במחשבתינו, נמנענו מהרביע הבהמות כלאים, וכמו כן הוזהרנו בכך מזה הטעם בצירוף טעם אחר, שכתבנו כבר על מיני הזרעים והאילנות.</a:t>
            </a:r>
            <a:endParaRPr lang="en-US" dirty="0">
              <a:latin typeface="Tahoma" panose="020B0604030504040204" pitchFamily="34" charset="0"/>
              <a:ea typeface="Tahoma" panose="020B0604030504040204" pitchFamily="34" charset="0"/>
              <a:cs typeface="Tahoma" panose="020B0604030504040204" pitchFamily="34" charset="0"/>
            </a:endParaRPr>
          </a:p>
          <a:p>
            <a:pPr algn="r"/>
            <a:endParaRPr lang="en-US" dirty="0"/>
          </a:p>
        </p:txBody>
      </p:sp>
    </p:spTree>
    <p:extLst>
      <p:ext uri="{BB962C8B-B14F-4D97-AF65-F5344CB8AC3E}">
        <p14:creationId xmlns:p14="http://schemas.microsoft.com/office/powerpoint/2010/main" val="3923782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gency FB" panose="020B0503020202020204" pitchFamily="34" charset="0"/>
              </a:rPr>
              <a:t>For Health </a:t>
            </a:r>
            <a:endParaRPr lang="en-US" sz="5400" dirty="0">
              <a:latin typeface="Agency FB" panose="020B0503020202020204" pitchFamily="34" charset="0"/>
            </a:endParaRPr>
          </a:p>
        </p:txBody>
      </p:sp>
      <p:sp>
        <p:nvSpPr>
          <p:cNvPr id="4" name="Rectangle 3"/>
          <p:cNvSpPr/>
          <p:nvPr/>
        </p:nvSpPr>
        <p:spPr>
          <a:xfrm>
            <a:off x="228600" y="1219200"/>
            <a:ext cx="8763000" cy="4247317"/>
          </a:xfrm>
          <a:prstGeom prst="rect">
            <a:avLst/>
          </a:prstGeom>
        </p:spPr>
        <p:txBody>
          <a:bodyPr wrap="square">
            <a:spAutoFit/>
          </a:bodyPr>
          <a:lstStyle/>
          <a:p>
            <a:pPr algn="r"/>
            <a:r>
              <a:rPr lang="en-US" dirty="0">
                <a:latin typeface="Tahoma" panose="020B0604030504040204" pitchFamily="34" charset="0"/>
                <a:ea typeface="Tahoma" panose="020B0604030504040204" pitchFamily="34" charset="0"/>
                <a:cs typeface="Tahoma" panose="020B0604030504040204" pitchFamily="34" charset="0"/>
              </a:rPr>
              <a:t> </a:t>
            </a:r>
          </a:p>
          <a:p>
            <a:pPr algn="r" rtl="1"/>
            <a:r>
              <a:rPr lang="he-IL" dirty="0">
                <a:latin typeface="Tahoma" panose="020B0604030504040204" pitchFamily="34" charset="0"/>
                <a:ea typeface="Tahoma" panose="020B0604030504040204" pitchFamily="34" charset="0"/>
                <a:cs typeface="Tahoma" panose="020B0604030504040204" pitchFamily="34" charset="0"/>
              </a:rPr>
              <a:t>ספר החינוך מצוה סב </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dirty="0">
              <a:latin typeface="Tahoma" panose="020B0604030504040204" pitchFamily="34" charset="0"/>
              <a:ea typeface="Tahoma" panose="020B0604030504040204" pitchFamily="34" charset="0"/>
              <a:cs typeface="Tahoma" panose="020B0604030504040204" pitchFamily="34" charset="0"/>
            </a:endParaRPr>
          </a:p>
          <a:p>
            <a:pPr algn="r" rtl="1"/>
            <a:r>
              <a:rPr lang="he-IL" dirty="0">
                <a:latin typeface="Tahoma" panose="020B0604030504040204" pitchFamily="34" charset="0"/>
                <a:ea typeface="Tahoma" panose="020B0604030504040204" pitchFamily="34" charset="0"/>
                <a:cs typeface="Tahoma" panose="020B0604030504040204" pitchFamily="34" charset="0"/>
              </a:rPr>
              <a:t>וענין הכישוף הוא לפי דעתי כן, שהשם ברוך הוא שם בתחילת הבריאה לכל דבר ודבר מדברי העולם טבע לפעול פעולתו טובה וישרה לטובת בני העולם אשר ברא, וציוה כל אחד לפעול פעלו למינהו, כמו שכתוב בפרשת בראשית [א', י"ב ואילך] למינהו על הנבראים, וגם על כל אחד ואחד המשיל כח מלמעלה להכריחו על מעשהו, כמו שאמרו זכרונם לברכה [בראשית רבה פרשה י', ו'] אין לך עשב מלמטה שאין לו מזל מלמעלה שאומר לו גדל. ומלבד פעולתן שעושה כל אחד ואחד בטבעו, יש להם פעולה אחרת בהתערבם מין מהן עם מין אחר, ובמלאכת התערובות יש בה צדדין שלא הורשו בני אדם להשתמש בהן, כי יודע אלקים שסוף המעשה היוצא לבני אדם באותן צדדין רע להן ומפני זה מנעם מהם. </a:t>
            </a:r>
            <a:r>
              <a:rPr lang="he-IL" b="1" dirty="0">
                <a:latin typeface="Tahoma" panose="020B0604030504040204" pitchFamily="34" charset="0"/>
                <a:ea typeface="Tahoma" panose="020B0604030504040204" pitchFamily="34" charset="0"/>
                <a:cs typeface="Tahoma" panose="020B0604030504040204" pitchFamily="34" charset="0"/>
              </a:rPr>
              <a:t>וזהו אמרם זכרונם לברכה דרך כלל, כל שיש בו משום רפואה אין בו משום דרכי האמורי [שבת דף ס"ז ע"א], כלומר אין לאסרו מפני צד כישוף, אחר שיש תועלת בו מצוי בנסיון באמת אין זה מן הצדדין האסורין, כי לא נאסרו רק מצד הנזק שבהן.</a:t>
            </a:r>
            <a:r>
              <a:rPr lang="he-IL"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1783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latin typeface="Agency FB" panose="020B0503020202020204" pitchFamily="34" charset="0"/>
              </a:rPr>
              <a:t>The Power of Healing</a:t>
            </a:r>
            <a:r>
              <a:rPr lang="en-US" b="1" i="1" dirty="0"/>
              <a:t/>
            </a:r>
            <a:br>
              <a:rPr lang="en-US" b="1" i="1" dirty="0"/>
            </a:br>
            <a:endParaRPr lang="en-US" dirty="0"/>
          </a:p>
        </p:txBody>
      </p:sp>
      <p:sp>
        <p:nvSpPr>
          <p:cNvPr id="3" name="Content Placeholder 2"/>
          <p:cNvSpPr>
            <a:spLocks noGrp="1"/>
          </p:cNvSpPr>
          <p:nvPr>
            <p:ph idx="1"/>
          </p:nvPr>
        </p:nvSpPr>
        <p:spPr/>
        <p:txBody>
          <a:bodyPr>
            <a:normAutofit/>
          </a:bodyPr>
          <a:lstStyle/>
          <a:p>
            <a:pPr marL="0" indent="0" algn="r" rtl="1">
              <a:buNone/>
            </a:pPr>
            <a:r>
              <a:rPr lang="he-IL" sz="2800" dirty="0"/>
              <a:t>תלמוד בבלי מסכת שבת דף סז עמוד א </a:t>
            </a:r>
            <a:endParaRPr lang="en-US" sz="2800" dirty="0"/>
          </a:p>
          <a:p>
            <a:pPr marL="0" indent="0" algn="r" rtl="1">
              <a:buNone/>
            </a:pPr>
            <a:r>
              <a:rPr lang="he-IL" dirty="0" smtClean="0">
                <a:cs typeface="Stamp" pitchFamily="2" charset="-79"/>
              </a:rPr>
              <a:t>יוצאין </a:t>
            </a:r>
            <a:r>
              <a:rPr lang="he-IL" dirty="0">
                <a:cs typeface="Stamp" pitchFamily="2" charset="-79"/>
              </a:rPr>
              <a:t>בביצת החרגול, ובשן שועל, ובמסמר מן הצלוב משום רפואה, דברי רבי מאיר, וחכמים אוסרין אף בחול משום דרכי האמורי</a:t>
            </a:r>
            <a:r>
              <a:rPr lang="he-IL" dirty="0" smtClean="0">
                <a:cs typeface="Stamp" pitchFamily="2" charset="-79"/>
              </a:rPr>
              <a:t>.</a:t>
            </a:r>
          </a:p>
          <a:p>
            <a:pPr marL="0" indent="0" algn="r" rtl="1">
              <a:buNone/>
            </a:pPr>
            <a:endParaRPr lang="en-US" dirty="0">
              <a:cs typeface="Stamp" pitchFamily="2" charset="-79"/>
            </a:endParaRPr>
          </a:p>
          <a:p>
            <a:pPr marL="0" indent="0" algn="r" rtl="1">
              <a:buNone/>
            </a:pPr>
            <a:r>
              <a:rPr lang="he-IL" sz="2800" dirty="0"/>
              <a:t>תלמוד בבלי מסכת </a:t>
            </a:r>
            <a:r>
              <a:rPr lang="he-IL" sz="2800" dirty="0" smtClean="0"/>
              <a:t>בבא קמא דף פה עמוד </a:t>
            </a:r>
            <a:r>
              <a:rPr lang="he-IL" sz="2800" dirty="0"/>
              <a:t>א </a:t>
            </a:r>
            <a:endParaRPr lang="en-US" sz="2800" dirty="0"/>
          </a:p>
          <a:p>
            <a:pPr marL="0" indent="0" algn="r" rtl="1">
              <a:buNone/>
            </a:pPr>
            <a:r>
              <a:rPr lang="he-IL" dirty="0" smtClean="0">
                <a:cs typeface="Stamp" pitchFamily="2" charset="-79"/>
              </a:rPr>
              <a:t>ורפא </a:t>
            </a:r>
            <a:r>
              <a:rPr lang="he-IL" dirty="0">
                <a:cs typeface="Stamp" pitchFamily="2" charset="-79"/>
              </a:rPr>
              <a:t>ירפא - תנא דבי רבי ישמעאל, ורפא ירפא, מכאן שנתנה רשות לרופא לרפאות</a:t>
            </a:r>
            <a:endParaRPr lang="en-US" dirty="0">
              <a:cs typeface="Stamp" pitchFamily="2" charset="-79"/>
            </a:endParaRPr>
          </a:p>
        </p:txBody>
      </p:sp>
    </p:spTree>
    <p:extLst>
      <p:ext uri="{BB962C8B-B14F-4D97-AF65-F5344CB8AC3E}">
        <p14:creationId xmlns:p14="http://schemas.microsoft.com/office/powerpoint/2010/main" val="264809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gency FB" panose="020B0503020202020204" pitchFamily="34" charset="0"/>
              </a:rPr>
              <a:t>Already Inputted?</a:t>
            </a:r>
            <a:endParaRPr lang="en-US" sz="5400" dirty="0">
              <a:latin typeface="Agency FB" panose="020B0503020202020204" pitchFamily="34" charset="0"/>
            </a:endParaRPr>
          </a:p>
        </p:txBody>
      </p:sp>
      <p:sp>
        <p:nvSpPr>
          <p:cNvPr id="3" name="Content Placeholder 2"/>
          <p:cNvSpPr>
            <a:spLocks noGrp="1"/>
          </p:cNvSpPr>
          <p:nvPr>
            <p:ph idx="1"/>
          </p:nvPr>
        </p:nvSpPr>
        <p:spPr/>
        <p:txBody>
          <a:bodyPr>
            <a:normAutofit fontScale="70000" lnSpcReduction="20000"/>
          </a:bodyPr>
          <a:lstStyle/>
          <a:p>
            <a:pPr marL="0" indent="0" algn="r" rtl="1">
              <a:buNone/>
            </a:pPr>
            <a:r>
              <a:rPr lang="he-IL" dirty="0"/>
              <a:t>תלמוד בבלי מסכת פסחים דף נד עמוד א </a:t>
            </a:r>
            <a:endParaRPr lang="en-US" dirty="0" smtClean="0"/>
          </a:p>
          <a:p>
            <a:pPr marL="0" indent="0" algn="r" rtl="1">
              <a:buNone/>
            </a:pPr>
            <a:endParaRPr lang="en-US" dirty="0"/>
          </a:p>
          <a:p>
            <a:pPr marL="0" indent="0" algn="r" rtl="1">
              <a:buNone/>
            </a:pPr>
            <a:r>
              <a:rPr lang="he-IL" sz="3800" dirty="0">
                <a:cs typeface="Stamp" pitchFamily="2" charset="-79"/>
              </a:rPr>
              <a:t>רבי יוסי אומר: שני דברים עלו במחשבה ליבראות בערב שבת ולא נבראו עד מוצאי שבת, ובמוצאי שבת נתן הקדוש ברוך הוא דיעה באדם הראשון מעין דוגמא של מעלה, והביא שני אבנים וטחנן זו בזו ויצא מהן אור. והביא שתי בהמות והרכיב זו בזו ויצא מהן פרד. רבן שמעון בן גמליאל אומר: פרד בימי ענה היה שנאמר +בראשית לו+ הוא ענה אשר מצא את הימם במדבר. דורשי חמורות היו אומרים: ענה פסול היה, לפיכך הביא פסול לעולם. שנאמר +בראשית לו+ אלה בני שעיר החרי, וכתיב אלה בני צבעון ואיה וענה. אלא</a:t>
            </a:r>
            <a:r>
              <a:rPr lang="he-IL" sz="3700" dirty="0">
                <a:cs typeface="Stamp" pitchFamily="2" charset="-79"/>
              </a:rPr>
              <a:t>, מלמד שבא צבעון על אמו והוליד ממנה ענה.</a:t>
            </a:r>
            <a:endParaRPr lang="en-US" sz="3700" dirty="0">
              <a:cs typeface="Stamp" pitchFamily="2" charset="-79"/>
            </a:endParaRPr>
          </a:p>
          <a:p>
            <a:pPr marL="0" indent="0">
              <a:buNone/>
            </a:pPr>
            <a:endParaRPr lang="en-US" dirty="0"/>
          </a:p>
        </p:txBody>
      </p:sp>
    </p:spTree>
    <p:extLst>
      <p:ext uri="{BB962C8B-B14F-4D97-AF65-F5344CB8AC3E}">
        <p14:creationId xmlns:p14="http://schemas.microsoft.com/office/powerpoint/2010/main" val="3105622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gency FB" panose="020B0503020202020204" pitchFamily="34" charset="0"/>
              </a:rPr>
              <a:t>Bottom Lines</a:t>
            </a:r>
            <a:endParaRPr lang="en-US" sz="5400" dirty="0">
              <a:latin typeface="Agency FB" panose="020B0503020202020204" pitchFamily="34" charset="0"/>
            </a:endParaRPr>
          </a:p>
        </p:txBody>
      </p:sp>
      <p:sp>
        <p:nvSpPr>
          <p:cNvPr id="4" name="Rectangle 3"/>
          <p:cNvSpPr/>
          <p:nvPr/>
        </p:nvSpPr>
        <p:spPr>
          <a:xfrm>
            <a:off x="533400" y="1600200"/>
            <a:ext cx="8305799" cy="2862322"/>
          </a:xfrm>
          <a:prstGeom prst="rect">
            <a:avLst/>
          </a:prstGeom>
        </p:spPr>
        <p:txBody>
          <a:bodyPr wrap="square">
            <a:spAutoFit/>
          </a:bodyPr>
          <a:lstStyle/>
          <a:p>
            <a:pPr algn="r" rtl="1"/>
            <a:r>
              <a:rPr lang="he-IL" dirty="0"/>
              <a:t>תלמוד בבלי מסכת שבת דף קכט עמוד ב </a:t>
            </a:r>
            <a:endParaRPr lang="en-US" dirty="0" smtClean="0"/>
          </a:p>
          <a:p>
            <a:pPr algn="r" rtl="1"/>
            <a:endParaRPr lang="en-US" dirty="0"/>
          </a:p>
          <a:p>
            <a:pPr algn="r" rtl="1"/>
            <a:r>
              <a:rPr lang="he-IL" sz="3600" dirty="0">
                <a:cs typeface="Stamp" pitchFamily="2" charset="-79"/>
              </a:rPr>
              <a:t>בתלתא בשבתא מאי טעמא לא - משום דקיימא ליה מאדים בזווי, מעלי שבתא נמי קיימא בזווי! - כיון דדשו ביה רבים - +תהלים קטז+ שומר פתאים ה'</a:t>
            </a:r>
            <a:endParaRPr lang="en-US" sz="3600" dirty="0">
              <a:cs typeface="Stamp" pitchFamily="2" charset="-79"/>
            </a:endParaRPr>
          </a:p>
        </p:txBody>
      </p:sp>
    </p:spTree>
    <p:extLst>
      <p:ext uri="{BB962C8B-B14F-4D97-AF65-F5344CB8AC3E}">
        <p14:creationId xmlns:p14="http://schemas.microsoft.com/office/powerpoint/2010/main" val="1502162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an Malcolm gives Hammond an ethics lectur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115740"/>
            <a:ext cx="8077200" cy="4543824"/>
          </a:xfrm>
        </p:spPr>
      </p:pic>
      <p:pic>
        <p:nvPicPr>
          <p:cNvPr id="4098" name="Picture 2" descr="http://static.guim.co.uk/sys-images/Guardian/Pix/pictures/2011/9/21/1316599625809/Infomania-Jurassic-Park-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443" y="0"/>
            <a:ext cx="3276600" cy="196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6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14"/>
            <a:ext cx="8229600" cy="1143000"/>
          </a:xfrm>
        </p:spPr>
        <p:txBody>
          <a:bodyPr>
            <a:normAutofit/>
          </a:bodyPr>
          <a:lstStyle/>
          <a:p>
            <a:r>
              <a:rPr lang="en-US" sz="6000" dirty="0" smtClean="0">
                <a:latin typeface="Agency FB" panose="020B0503020202020204" pitchFamily="34" charset="0"/>
              </a:rPr>
              <a:t>The </a:t>
            </a:r>
            <a:r>
              <a:rPr lang="en-US" sz="6000" dirty="0" smtClean="0">
                <a:latin typeface="Agency FB" panose="020B0503020202020204" pitchFamily="34" charset="0"/>
              </a:rPr>
              <a:t>Future: </a:t>
            </a:r>
            <a:r>
              <a:rPr lang="en-US" sz="6000" dirty="0" smtClean="0">
                <a:solidFill>
                  <a:schemeClr val="accent1"/>
                </a:solidFill>
                <a:latin typeface="Agency FB" panose="020B0503020202020204" pitchFamily="34" charset="0"/>
              </a:rPr>
              <a:t>GATTACA</a:t>
            </a:r>
            <a:endParaRPr lang="en-US" sz="6000" dirty="0">
              <a:solidFill>
                <a:schemeClr val="accent1"/>
              </a:solidFill>
              <a:latin typeface="Agency FB" panose="020B0503020202020204" pitchFamily="34" charset="0"/>
            </a:endParaRPr>
          </a:p>
        </p:txBody>
      </p:sp>
      <p:pic>
        <p:nvPicPr>
          <p:cNvPr id="3" name="▶ Gattaca Visit to the local genetici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990600"/>
            <a:ext cx="7086600" cy="5314950"/>
          </a:xfrm>
          <a:prstGeom prst="rect">
            <a:avLst/>
          </a:prstGeom>
        </p:spPr>
      </p:pic>
    </p:spTree>
    <p:extLst>
      <p:ext uri="{BB962C8B-B14F-4D97-AF65-F5344CB8AC3E}">
        <p14:creationId xmlns:p14="http://schemas.microsoft.com/office/powerpoint/2010/main" val="4112089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latin typeface="Agency FB" panose="020B0503020202020204" pitchFamily="34" charset="0"/>
              </a:rPr>
              <a:t>Humility</a:t>
            </a:r>
            <a:br>
              <a:rPr lang="en-US" sz="5400" dirty="0">
                <a:latin typeface="Agency FB" panose="020B0503020202020204" pitchFamily="34" charset="0"/>
              </a:rPr>
            </a:br>
            <a:endParaRPr lang="en-US" sz="5400" dirty="0">
              <a:latin typeface="Agency FB" panose="020B0503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1621708"/>
              </p:ext>
            </p:extLst>
          </p:nvPr>
        </p:nvGraphicFramePr>
        <p:xfrm>
          <a:off x="477157" y="2057400"/>
          <a:ext cx="8229600" cy="754698"/>
        </p:xfrm>
        <a:graphic>
          <a:graphicData uri="http://schemas.openxmlformats.org/drawingml/2006/table">
            <a:tbl>
              <a:tblPr firstRow="1" firstCol="1" bandRow="1">
                <a:tableStyleId>{5C22544A-7EE6-4342-B048-85BDC9FD1C3A}</a:tableStyleId>
              </a:tblPr>
              <a:tblGrid>
                <a:gridCol w="4114800"/>
                <a:gridCol w="4114800"/>
              </a:tblGrid>
              <a:tr h="0">
                <a:tc>
                  <a:txBody>
                    <a:bodyPr/>
                    <a:lstStyle/>
                    <a:p>
                      <a:pPr marL="0" marR="0" algn="r" rtl="1">
                        <a:lnSpc>
                          <a:spcPct val="115000"/>
                        </a:lnSpc>
                        <a:spcBef>
                          <a:spcPts val="0"/>
                        </a:spcBef>
                        <a:spcAft>
                          <a:spcPts val="0"/>
                        </a:spcAft>
                      </a:pPr>
                      <a:r>
                        <a:rPr lang="he-IL" sz="2000" dirty="0">
                          <a:effectLst/>
                        </a:rPr>
                        <a:t>טז  הַשָּׁמַיִם שָׁמַיִם, </a:t>
                      </a:r>
                      <a:r>
                        <a:rPr lang="he-IL" sz="2000" dirty="0" smtClean="0">
                          <a:effectLst/>
                        </a:rPr>
                        <a:t>לַה'; </a:t>
                      </a:r>
                      <a:r>
                        <a:rPr lang="he-IL" sz="2000" dirty="0">
                          <a:effectLst/>
                        </a:rPr>
                        <a:t>   וְהָאָרֶץ, נָתַן לִבְנֵי-אָדָם. </a:t>
                      </a:r>
                      <a:endParaRPr lang="en-US" sz="1000" dirty="0">
                        <a:effectLst/>
                        <a:latin typeface="Calibri"/>
                        <a:ea typeface="Calibri"/>
                        <a:cs typeface="Arial"/>
                      </a:endParaRPr>
                    </a:p>
                  </a:txBody>
                  <a:tcPr marL="38100" marR="38100" marT="38100" marB="38100"/>
                </a:tc>
                <a:tc>
                  <a:txBody>
                    <a:bodyPr/>
                    <a:lstStyle/>
                    <a:p>
                      <a:pPr marL="0" marR="0">
                        <a:lnSpc>
                          <a:spcPct val="115000"/>
                        </a:lnSpc>
                        <a:spcBef>
                          <a:spcPts val="0"/>
                        </a:spcBef>
                        <a:spcAft>
                          <a:spcPts val="0"/>
                        </a:spcAft>
                      </a:pPr>
                      <a:r>
                        <a:rPr lang="en-US" sz="1450" dirty="0">
                          <a:effectLst/>
                        </a:rPr>
                        <a:t>16 The heavens are the heavens of the LORD; but the earth hath He given to the children of men.</a:t>
                      </a:r>
                      <a:endParaRPr lang="en-US" sz="1000" dirty="0">
                        <a:effectLst/>
                        <a:latin typeface="Calibri"/>
                        <a:ea typeface="Calibri"/>
                        <a:cs typeface="Arial"/>
                      </a:endParaRPr>
                    </a:p>
                  </a:txBody>
                  <a:tcPr marL="38100" marR="38100" marT="38100" marB="38100"/>
                </a:tc>
              </a:tr>
            </a:tbl>
          </a:graphicData>
        </a:graphic>
      </p:graphicFrame>
      <p:sp>
        <p:nvSpPr>
          <p:cNvPr id="5" name="Rectangle 4"/>
          <p:cNvSpPr/>
          <p:nvPr/>
        </p:nvSpPr>
        <p:spPr>
          <a:xfrm>
            <a:off x="362857" y="3124200"/>
            <a:ext cx="8458200" cy="2492990"/>
          </a:xfrm>
          <a:prstGeom prst="rect">
            <a:avLst/>
          </a:prstGeom>
        </p:spPr>
        <p:txBody>
          <a:bodyPr wrap="square">
            <a:spAutoFit/>
          </a:bodyPr>
          <a:lstStyle/>
          <a:p>
            <a:pPr algn="r" rtl="1"/>
            <a:r>
              <a:rPr lang="he-IL" dirty="0"/>
              <a:t>תלמוד בבלי מסכת ברכות דף לה עמוד א </a:t>
            </a:r>
            <a:endParaRPr lang="en-US" dirty="0"/>
          </a:p>
          <a:p>
            <a:pPr algn="r" rtl="1"/>
            <a:r>
              <a:rPr lang="he-IL" sz="2400" dirty="0">
                <a:cs typeface="Stamp" pitchFamily="2" charset="-79"/>
              </a:rPr>
              <a:t>אמר רב יהודה אמר שמואל: כל הנהנה מן העולם הזה בלא ברכה - כאילו נהנה מקדשי שמים, שנאמר: +תהלים כ"ד+ לה' הארץ ומלואה. רבי לוי רמי: כתיב לה' הארץ ומלואה, וכתיב: +תהלים קט"ו+ השמים שמים לה' והארץ נתן לבני אדם! לא קשיא, כאן - קודם ברכה, כאן - לאחר ברכה.</a:t>
            </a:r>
            <a:endParaRPr lang="en-US" sz="2400" dirty="0">
              <a:cs typeface="Stamp" pitchFamily="2" charset="-79"/>
            </a:endParaRPr>
          </a:p>
          <a:p>
            <a:pPr algn="r" rtl="1"/>
            <a:r>
              <a:rPr lang="en-US" dirty="0"/>
              <a:t> </a:t>
            </a:r>
          </a:p>
        </p:txBody>
      </p:sp>
    </p:spTree>
    <p:extLst>
      <p:ext uri="{BB962C8B-B14F-4D97-AF65-F5344CB8AC3E}">
        <p14:creationId xmlns:p14="http://schemas.microsoft.com/office/powerpoint/2010/main" val="4025958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gency FB" panose="020B0503020202020204" pitchFamily="34" charset="0"/>
              </a:rPr>
              <a:t>The Rule of Creation</a:t>
            </a:r>
            <a:endParaRPr lang="en-US" sz="5400" dirty="0">
              <a:latin typeface="Agency FB" panose="020B0503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66148883"/>
              </p:ext>
            </p:extLst>
          </p:nvPr>
        </p:nvGraphicFramePr>
        <p:xfrm>
          <a:off x="595086" y="2286000"/>
          <a:ext cx="8229600" cy="1478280"/>
        </p:xfrm>
        <a:graphic>
          <a:graphicData uri="http://schemas.openxmlformats.org/drawingml/2006/table">
            <a:tbl>
              <a:tblPr firstRow="1" firstCol="1" bandRow="1">
                <a:tableStyleId>{5C22544A-7EE6-4342-B048-85BDC9FD1C3A}</a:tableStyleId>
              </a:tblPr>
              <a:tblGrid>
                <a:gridCol w="4114800"/>
                <a:gridCol w="4114800"/>
              </a:tblGrid>
              <a:tr h="1455738">
                <a:tc>
                  <a:txBody>
                    <a:bodyPr/>
                    <a:lstStyle/>
                    <a:p>
                      <a:pPr marL="0" marR="0" algn="r" rtl="1">
                        <a:lnSpc>
                          <a:spcPct val="115000"/>
                        </a:lnSpc>
                        <a:spcBef>
                          <a:spcPts val="0"/>
                        </a:spcBef>
                        <a:spcAft>
                          <a:spcPts val="0"/>
                        </a:spcAft>
                      </a:pPr>
                      <a:r>
                        <a:rPr lang="he-IL" sz="2000" dirty="0">
                          <a:effectLst/>
                        </a:rPr>
                        <a:t>כו  וַיֹּאמֶר </a:t>
                      </a:r>
                      <a:r>
                        <a:rPr lang="he-IL" sz="2000" dirty="0" smtClean="0">
                          <a:effectLst/>
                        </a:rPr>
                        <a:t>אלקים, </a:t>
                      </a:r>
                      <a:r>
                        <a:rPr lang="he-IL" sz="2000" dirty="0">
                          <a:effectLst/>
                        </a:rPr>
                        <a:t>נַעֲשֶׂה אָדָם בְּצַלְמֵנוּ כִּדְמוּתֵנוּ; וְיִרְדּוּ בִדְגַת הַיָּם וּבְעוֹף הַשָּׁמַיִם, וּבַבְּהֵמָה וּבְכָל-הָאָרֶץ, וּבְכָל-הָרֶמֶשׂ, הָרֹמֵשׂ עַל-הָאָרֶץ. </a:t>
                      </a:r>
                      <a:endParaRPr lang="en-US" sz="1000" dirty="0">
                        <a:effectLst/>
                        <a:latin typeface="Calibri"/>
                        <a:ea typeface="Calibri"/>
                        <a:cs typeface="Arial"/>
                      </a:endParaRPr>
                    </a:p>
                  </a:txBody>
                  <a:tcPr marL="38100" marR="38100" marT="38100" marB="38100"/>
                </a:tc>
                <a:tc>
                  <a:txBody>
                    <a:bodyPr/>
                    <a:lstStyle/>
                    <a:p>
                      <a:pPr marL="0" marR="0">
                        <a:lnSpc>
                          <a:spcPct val="115000"/>
                        </a:lnSpc>
                        <a:spcBef>
                          <a:spcPts val="0"/>
                        </a:spcBef>
                        <a:spcAft>
                          <a:spcPts val="0"/>
                        </a:spcAft>
                      </a:pPr>
                      <a:r>
                        <a:rPr lang="en-US" sz="1450" dirty="0">
                          <a:effectLst/>
                        </a:rPr>
                        <a:t>26 And God said: 'Let us make man in our image, after our likeness; and let them have dominion over the fish of the sea, and over the fowl of the air, and over the cattle, and over all the earth, and over every creeping thing that </a:t>
                      </a:r>
                      <a:r>
                        <a:rPr lang="en-US" sz="1450" dirty="0" err="1">
                          <a:effectLst/>
                        </a:rPr>
                        <a:t>creepeth</a:t>
                      </a:r>
                      <a:r>
                        <a:rPr lang="en-US" sz="1450" dirty="0">
                          <a:effectLst/>
                        </a:rPr>
                        <a:t> upon the earth.' </a:t>
                      </a:r>
                      <a:endParaRPr lang="en-US" sz="1000" dirty="0">
                        <a:effectLst/>
                        <a:latin typeface="Calibri"/>
                        <a:ea typeface="Calibri"/>
                        <a:cs typeface="Arial"/>
                      </a:endParaRPr>
                    </a:p>
                  </a:txBody>
                  <a:tcPr marL="38100" marR="38100" marT="38100" marB="38100"/>
                </a:tc>
              </a:tr>
            </a:tbl>
          </a:graphicData>
        </a:graphic>
      </p:graphicFrame>
      <p:sp>
        <p:nvSpPr>
          <p:cNvPr id="5" name="Rectangle 4"/>
          <p:cNvSpPr/>
          <p:nvPr/>
        </p:nvSpPr>
        <p:spPr>
          <a:xfrm>
            <a:off x="609600" y="4648200"/>
            <a:ext cx="8229600" cy="1877437"/>
          </a:xfrm>
          <a:prstGeom prst="rect">
            <a:avLst/>
          </a:prstGeom>
        </p:spPr>
        <p:txBody>
          <a:bodyPr wrap="square">
            <a:spAutoFit/>
          </a:bodyPr>
          <a:lstStyle/>
          <a:p>
            <a:pPr algn="r" rtl="1"/>
            <a:r>
              <a:rPr lang="he-IL" dirty="0"/>
              <a:t>רש"י בראשית פרק א פסוק כו </a:t>
            </a:r>
            <a:endParaRPr lang="en-US" dirty="0" smtClean="0"/>
          </a:p>
          <a:p>
            <a:pPr algn="r" rtl="1"/>
            <a:endParaRPr lang="en-US" dirty="0"/>
          </a:p>
          <a:p>
            <a:pPr algn="r" rtl="1"/>
            <a:r>
              <a:rPr lang="he-IL" sz="2000" dirty="0">
                <a:latin typeface="Mekorot-Rashi" panose="02000603000000000000" pitchFamily="2" charset="-79"/>
                <a:cs typeface="Mekorot-Rashi" panose="02000603000000000000" pitchFamily="2" charset="-79"/>
              </a:rPr>
              <a:t>נעשה אדם - אף על פי שלא סייעוהו ביצירתו ויש מקום למינים לרדות, לא נמנע הכתוב מללמד דרך ארץ ומדת ענוה שיהא הגדול נמלך ונוטל רשות מן הקטן. ואם כתב אעשה אדם לא למדנו שיהא מדבר עם בית דינו אלא עם עצמו, ותשובת המינים כתב בצדו ויברא </a:t>
            </a:r>
            <a:r>
              <a:rPr lang="he-IL" sz="2000" dirty="0" smtClean="0">
                <a:latin typeface="Mekorot-Rashi" panose="02000603000000000000" pitchFamily="2" charset="-79"/>
                <a:cs typeface="Mekorot-Rashi" panose="02000603000000000000" pitchFamily="2" charset="-79"/>
              </a:rPr>
              <a:t>אלקים </a:t>
            </a:r>
            <a:r>
              <a:rPr lang="he-IL" sz="2000" dirty="0">
                <a:latin typeface="Mekorot-Rashi" panose="02000603000000000000" pitchFamily="2" charset="-79"/>
                <a:cs typeface="Mekorot-Rashi" panose="02000603000000000000" pitchFamily="2" charset="-79"/>
              </a:rPr>
              <a:t>את האדם, ולא כתב ויבראו:</a:t>
            </a:r>
            <a:endParaRPr lang="en-US" sz="2000" dirty="0">
              <a:latin typeface="Mekorot-Rashi" panose="02000603000000000000" pitchFamily="2" charset="-79"/>
              <a:cs typeface="Mekorot-Rashi" panose="02000603000000000000" pitchFamily="2" charset="-79"/>
            </a:endParaRPr>
          </a:p>
        </p:txBody>
      </p:sp>
    </p:spTree>
    <p:extLst>
      <p:ext uri="{BB962C8B-B14F-4D97-AF65-F5344CB8AC3E}">
        <p14:creationId xmlns:p14="http://schemas.microsoft.com/office/powerpoint/2010/main" val="3538145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gency FB" panose="020B0503020202020204" pitchFamily="34" charset="0"/>
              </a:rPr>
              <a:t>The Human Genome Project</a:t>
            </a:r>
            <a:endParaRPr lang="en-US" sz="6000" dirty="0">
              <a:latin typeface="Agency FB" panose="020B0503020202020204" pitchFamily="34" charset="0"/>
            </a:endParaRPr>
          </a:p>
        </p:txBody>
      </p:sp>
      <p:sp>
        <p:nvSpPr>
          <p:cNvPr id="3" name="Content Placeholder 2"/>
          <p:cNvSpPr>
            <a:spLocks noGrp="1"/>
          </p:cNvSpPr>
          <p:nvPr>
            <p:ph idx="1"/>
          </p:nvPr>
        </p:nvSpPr>
        <p:spPr>
          <a:xfrm>
            <a:off x="228600" y="1371600"/>
            <a:ext cx="8915400" cy="4525963"/>
          </a:xfrm>
        </p:spPr>
        <p:txBody>
          <a:bodyPr>
            <a:normAutofit fontScale="47500" lnSpcReduction="20000"/>
          </a:bodyPr>
          <a:lstStyle/>
          <a:p>
            <a:pPr marL="0" indent="0">
              <a:buNone/>
            </a:pPr>
            <a:r>
              <a:rPr lang="en-US" b="1" dirty="0"/>
              <a:t>What was the Human Genome Project?</a:t>
            </a:r>
          </a:p>
          <a:p>
            <a:pPr marL="0" indent="0">
              <a:buNone/>
            </a:pPr>
            <a:r>
              <a:rPr lang="en-US" dirty="0"/>
              <a:t>The Human Genome Project (HGP) was the international, collaborative research program whose goal was the complete mapping and understanding of all the genes of human beings. All our genes together are known as our "genome."</a:t>
            </a:r>
          </a:p>
          <a:p>
            <a:pPr marL="0" indent="0">
              <a:buNone/>
            </a:pPr>
            <a:r>
              <a:rPr lang="en-US" dirty="0"/>
              <a:t>The HGP was the natural culmination of the history of genetics research. In 1911, Alfred Sturtevant, then an undergraduate researcher in the laboratory of Thomas Hunt Morgan, realized that he could - and had to, in order to manage his data - map the locations of the fruit fly (</a:t>
            </a:r>
            <a:r>
              <a:rPr lang="en-US" i="1" dirty="0"/>
              <a:t>Drosophila melanogaster</a:t>
            </a:r>
            <a:r>
              <a:rPr lang="en-US" dirty="0"/>
              <a:t>) genes whose mutations the Morgan laboratory was tracking over generations. Sturtevant's very first gene map can be likened to the Wright brothers' first flight at Kitty Hawk. In turn, the Human Genome Project can be compared to the Apollo program bringing humanity to the moon.</a:t>
            </a:r>
          </a:p>
          <a:p>
            <a:pPr marL="0" indent="0">
              <a:buNone/>
            </a:pPr>
            <a:r>
              <a:rPr lang="en-US" dirty="0"/>
              <a:t>The hereditary material of all multi-cellular organisms is the famous double helix of deoxyribonucleic acid (DNA), which contains all of our genes. DNA, in turn, is made up of four chemical bases, pairs of which form the "rungs" of the twisted, ladder-shaped DNA molecules. All genes are made up of stretches of these four bases, arranged in different ways and in different lengths. HGP researchers have deciphered the human genome in three major ways: determining the order, or "sequence," of all the bases in our genome's DNA; making maps that show the locations of genes for major sections of all our chromosomes; and producing what are called linkage maps, complex versions of the type originated in early </a:t>
            </a:r>
            <a:r>
              <a:rPr lang="en-US" i="1" dirty="0" err="1"/>
              <a:t>Drosophila</a:t>
            </a:r>
            <a:r>
              <a:rPr lang="en-US" dirty="0" err="1"/>
              <a:t>research</a:t>
            </a:r>
            <a:r>
              <a:rPr lang="en-US" dirty="0"/>
              <a:t>, through which inherited traits (such as those for genetic disease) can be tracked over generations.</a:t>
            </a:r>
          </a:p>
          <a:p>
            <a:pPr marL="0" indent="0">
              <a:buNone/>
            </a:pPr>
            <a:r>
              <a:rPr lang="en-US" dirty="0" smtClean="0"/>
              <a:t>The </a:t>
            </a:r>
            <a:r>
              <a:rPr lang="en-US" dirty="0"/>
              <a:t>International Human Genome Sequencing Consortium published the first draft of the human genome in the </a:t>
            </a:r>
            <a:r>
              <a:rPr lang="en-US" dirty="0" err="1"/>
              <a:t>journal</a:t>
            </a:r>
            <a:r>
              <a:rPr lang="en-US" i="1" dirty="0" err="1"/>
              <a:t>Nature</a:t>
            </a:r>
            <a:r>
              <a:rPr lang="en-US" dirty="0"/>
              <a:t> in February 2001 with the sequence of the entire genome's three billion base pairs some 90 percent complete. A startling finding of this first draft was that the number of human genes appeared to be significantly fewer than previous estimates, which ranged from 50,000 genes to as many as 140,000.The full sequence was completed and published in April 2003.</a:t>
            </a:r>
          </a:p>
          <a:p>
            <a:pPr marL="0" indent="0">
              <a:buNone/>
            </a:pPr>
            <a:endParaRPr lang="en-US" dirty="0"/>
          </a:p>
        </p:txBody>
      </p:sp>
      <p:sp>
        <p:nvSpPr>
          <p:cNvPr id="4" name="Rectangle 3"/>
          <p:cNvSpPr/>
          <p:nvPr/>
        </p:nvSpPr>
        <p:spPr>
          <a:xfrm>
            <a:off x="228600" y="6248400"/>
            <a:ext cx="3598806" cy="369332"/>
          </a:xfrm>
          <a:prstGeom prst="rect">
            <a:avLst/>
          </a:prstGeom>
        </p:spPr>
        <p:txBody>
          <a:bodyPr wrap="none">
            <a:spAutoFit/>
          </a:bodyPr>
          <a:lstStyle/>
          <a:p>
            <a:r>
              <a:rPr lang="en-US" dirty="0">
                <a:hlinkClick r:id="rId2"/>
              </a:rPr>
              <a:t>http://</a:t>
            </a:r>
            <a:r>
              <a:rPr lang="en-US" dirty="0" smtClean="0">
                <a:hlinkClick r:id="rId2"/>
              </a:rPr>
              <a:t>www.genome.gov/12011238</a:t>
            </a:r>
            <a:r>
              <a:rPr lang="en-US" dirty="0" smtClean="0"/>
              <a:t> </a:t>
            </a:r>
            <a:endParaRPr lang="en-US" dirty="0"/>
          </a:p>
        </p:txBody>
      </p:sp>
      <p:pic>
        <p:nvPicPr>
          <p:cNvPr id="5122" name="Picture 2" descr="Genome.gov National Human Genome Research Institute National Institutes of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682" y="6019800"/>
            <a:ext cx="5895975"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927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noAutofit/>
          </a:bodyPr>
          <a:lstStyle/>
          <a:p>
            <a:r>
              <a:rPr lang="en-US" sz="5400" i="1" dirty="0">
                <a:latin typeface="Agency FB" panose="020B0503020202020204" pitchFamily="34" charset="0"/>
              </a:rPr>
              <a:t/>
            </a:r>
            <a:br>
              <a:rPr lang="en-US" sz="5400" i="1" dirty="0">
                <a:latin typeface="Agency FB" panose="020B0503020202020204" pitchFamily="34" charset="0"/>
              </a:rPr>
            </a:br>
            <a:r>
              <a:rPr lang="en-US" sz="5400" dirty="0">
                <a:latin typeface="Agency FB" panose="020B0503020202020204" pitchFamily="34" charset="0"/>
              </a:rPr>
              <a:t>Diseases that are Being Addressed</a:t>
            </a:r>
            <a:br>
              <a:rPr lang="en-US" sz="5400" dirty="0">
                <a:latin typeface="Agency FB" panose="020B0503020202020204" pitchFamily="34" charset="0"/>
              </a:rPr>
            </a:br>
            <a:r>
              <a:rPr lang="en-US" sz="5400" dirty="0">
                <a:latin typeface="Agency FB" panose="020B0503020202020204" pitchFamily="34" charset="0"/>
              </a:rPr>
              <a:t/>
            </a:r>
            <a:br>
              <a:rPr lang="en-US" sz="5400" dirty="0">
                <a:latin typeface="Agency FB" panose="020B0503020202020204" pitchFamily="34" charset="0"/>
              </a:rPr>
            </a:br>
            <a:endParaRPr lang="en-US" sz="5400" dirty="0">
              <a:latin typeface="Agency FB" panose="020B0503020202020204" pitchFamily="34" charset="0"/>
            </a:endParaRPr>
          </a:p>
        </p:txBody>
      </p:sp>
      <p:sp>
        <p:nvSpPr>
          <p:cNvPr id="3" name="Content Placeholder 2"/>
          <p:cNvSpPr>
            <a:spLocks noGrp="1"/>
          </p:cNvSpPr>
          <p:nvPr>
            <p:ph idx="1"/>
          </p:nvPr>
        </p:nvSpPr>
        <p:spPr>
          <a:xfrm>
            <a:off x="304800" y="804068"/>
            <a:ext cx="8229600" cy="4525963"/>
          </a:xfrm>
        </p:spPr>
        <p:txBody>
          <a:bodyPr/>
          <a:lstStyle/>
          <a:p>
            <a:pPr marL="0" indent="0">
              <a:buNone/>
            </a:pPr>
            <a:r>
              <a:rPr lang="en-US" b="1" dirty="0" smtClean="0">
                <a:latin typeface="Timeburner" panose="02000000000000000000" pitchFamily="2" charset="0"/>
              </a:rPr>
              <a:t>Three </a:t>
            </a:r>
            <a:r>
              <a:rPr lang="en-US" b="1" dirty="0">
                <a:latin typeface="Timeburner" panose="02000000000000000000" pitchFamily="2" charset="0"/>
              </a:rPr>
              <a:t>Parent Baby</a:t>
            </a:r>
            <a:endParaRPr lang="en-US" dirty="0">
              <a:latin typeface="Timeburner" panose="02000000000000000000" pitchFamily="2" charset="0"/>
            </a:endParaRPr>
          </a:p>
          <a:p>
            <a:pPr marL="0" indent="0">
              <a:buNone/>
            </a:pPr>
            <a:r>
              <a:rPr lang="en-US" sz="1800" u="sng" dirty="0" smtClean="0">
                <a:hlinkClick r:id="rId2"/>
              </a:rPr>
              <a:t>http://</a:t>
            </a:r>
            <a:r>
              <a:rPr lang="en-US" sz="1800" u="sng" dirty="0">
                <a:hlinkClick r:id="rId2"/>
              </a:rPr>
              <a:t>www.bbc.com/news/health-31069173</a:t>
            </a:r>
            <a:endParaRPr lang="en-US" sz="1800" dirty="0"/>
          </a:p>
          <a:p>
            <a:pPr marL="0" indent="0">
              <a:buNone/>
            </a:pPr>
            <a:endParaRPr lang="en-US" dirty="0"/>
          </a:p>
        </p:txBody>
      </p:sp>
      <p:pic>
        <p:nvPicPr>
          <p:cNvPr id="2052" name="Picture 4" descr="http://www.knebworth.herts.sch.uk/images/uploads/general/bbcheal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5314949"/>
            <a:ext cx="285750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thod one: Embryo rep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87" y="2075543"/>
            <a:ext cx="5107313" cy="325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6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latin typeface="Agency FB" panose="020B0503020202020204" pitchFamily="34" charset="0"/>
              </a:rPr>
              <a:t>Other </a:t>
            </a:r>
            <a:r>
              <a:rPr lang="en-US" sz="5400" dirty="0" smtClean="0">
                <a:latin typeface="Agency FB" panose="020B0503020202020204" pitchFamily="34" charset="0"/>
              </a:rPr>
              <a:t>Upcoming Applications of Therapy</a:t>
            </a:r>
            <a:endParaRPr lang="en-US" sz="5400" dirty="0">
              <a:latin typeface="Agency FB" panose="020B0503020202020204" pitchFamily="34" charset="0"/>
            </a:endParaRPr>
          </a:p>
        </p:txBody>
      </p:sp>
      <p:sp>
        <p:nvSpPr>
          <p:cNvPr id="3" name="Content Placeholder 2"/>
          <p:cNvSpPr>
            <a:spLocks noGrp="1"/>
          </p:cNvSpPr>
          <p:nvPr>
            <p:ph idx="1"/>
          </p:nvPr>
        </p:nvSpPr>
        <p:spPr>
          <a:xfrm>
            <a:off x="533400" y="2590800"/>
            <a:ext cx="8229600" cy="2590800"/>
          </a:xfrm>
        </p:spPr>
        <p:txBody>
          <a:bodyPr>
            <a:normAutofit/>
          </a:bodyPr>
          <a:lstStyle/>
          <a:p>
            <a:pPr marL="0" indent="0" algn="ctr">
              <a:buNone/>
            </a:pPr>
            <a:r>
              <a:rPr lang="en-US" sz="3600" b="1" dirty="0" err="1" smtClean="0">
                <a:latin typeface="Timeburner" panose="02000000000000000000" pitchFamily="2" charset="0"/>
              </a:rPr>
              <a:t>Tay</a:t>
            </a:r>
            <a:r>
              <a:rPr lang="en-US" sz="3600" b="1" dirty="0" smtClean="0">
                <a:latin typeface="Timeburner" panose="02000000000000000000" pitchFamily="2" charset="0"/>
              </a:rPr>
              <a:t> </a:t>
            </a:r>
            <a:r>
              <a:rPr lang="en-US" sz="3600" b="1" dirty="0">
                <a:latin typeface="Timeburner" panose="02000000000000000000" pitchFamily="2" charset="0"/>
              </a:rPr>
              <a:t>Sachs, Cystic </a:t>
            </a:r>
            <a:r>
              <a:rPr lang="en-US" sz="3600" b="1" dirty="0" smtClean="0">
                <a:latin typeface="Timeburner" panose="02000000000000000000" pitchFamily="2" charset="0"/>
              </a:rPr>
              <a:t>Fibrosis</a:t>
            </a:r>
          </a:p>
          <a:p>
            <a:pPr marL="0" indent="0" algn="ctr">
              <a:buNone/>
            </a:pPr>
            <a:endParaRPr lang="en-US" sz="3600" dirty="0">
              <a:latin typeface="Timeburner" panose="02000000000000000000" pitchFamily="2" charset="0"/>
            </a:endParaRPr>
          </a:p>
          <a:p>
            <a:pPr marL="0" indent="0" algn="ctr">
              <a:buNone/>
            </a:pPr>
            <a:r>
              <a:rPr lang="en-US" sz="3600" b="1" dirty="0" smtClean="0">
                <a:latin typeface="Timeburner" panose="02000000000000000000" pitchFamily="2" charset="0"/>
              </a:rPr>
              <a:t>Huntington </a:t>
            </a:r>
            <a:r>
              <a:rPr lang="en-US" sz="3600" b="1" dirty="0">
                <a:latin typeface="Timeburner" panose="02000000000000000000" pitchFamily="2" charset="0"/>
              </a:rPr>
              <a:t>Disease, Fragile X</a:t>
            </a:r>
            <a:endParaRPr lang="en-US" sz="3600" dirty="0">
              <a:latin typeface="Timeburner" panose="02000000000000000000" pitchFamily="2" charset="0"/>
            </a:endParaRP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605650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1143000"/>
          </a:xfrm>
        </p:spPr>
        <p:txBody>
          <a:bodyPr>
            <a:noAutofit/>
          </a:bodyPr>
          <a:lstStyle/>
          <a:p>
            <a:r>
              <a:rPr lang="en-US" sz="4800" dirty="0">
                <a:latin typeface="Agency FB" panose="020B0503020202020204" pitchFamily="34" charset="0"/>
              </a:rPr>
              <a:t>Methods of Addressing Diseases Genetically</a:t>
            </a:r>
            <a:br>
              <a:rPr lang="en-US" sz="4800" dirty="0">
                <a:latin typeface="Agency FB" panose="020B0503020202020204" pitchFamily="34" charset="0"/>
              </a:rPr>
            </a:br>
            <a:endParaRPr lang="en-US" sz="4800" dirty="0">
              <a:latin typeface="Agency FB" panose="020B0503020202020204" pitchFamily="34" charset="0"/>
            </a:endParaRPr>
          </a:p>
        </p:txBody>
      </p:sp>
      <p:sp>
        <p:nvSpPr>
          <p:cNvPr id="3" name="Content Placeholder 2"/>
          <p:cNvSpPr>
            <a:spLocks noGrp="1"/>
          </p:cNvSpPr>
          <p:nvPr>
            <p:ph idx="1"/>
          </p:nvPr>
        </p:nvSpPr>
        <p:spPr>
          <a:xfrm>
            <a:off x="381000" y="1676400"/>
            <a:ext cx="8610600" cy="4525963"/>
          </a:xfrm>
        </p:spPr>
        <p:txBody>
          <a:bodyPr>
            <a:normAutofit/>
          </a:bodyPr>
          <a:lstStyle/>
          <a:p>
            <a:pPr marL="514350" lvl="0" indent="-514350" algn="ctr">
              <a:buFont typeface="+mj-lt"/>
              <a:buAutoNum type="arabicPeriod"/>
            </a:pPr>
            <a:r>
              <a:rPr lang="en-US" sz="4400" b="1" dirty="0" smtClean="0">
                <a:latin typeface="Timeburner" panose="02000000000000000000" pitchFamily="2" charset="0"/>
              </a:rPr>
              <a:t>Stem Cells</a:t>
            </a:r>
          </a:p>
          <a:p>
            <a:pPr marL="514350" lvl="0" indent="-514350" algn="ctr">
              <a:buFont typeface="+mj-lt"/>
              <a:buAutoNum type="arabicPeriod"/>
            </a:pPr>
            <a:endParaRPr lang="en-US" sz="4400" b="1" dirty="0">
              <a:latin typeface="Timeburner" panose="02000000000000000000" pitchFamily="2" charset="0"/>
            </a:endParaRPr>
          </a:p>
          <a:p>
            <a:pPr marL="514350" lvl="0" indent="-514350" algn="ctr">
              <a:buFont typeface="+mj-lt"/>
              <a:buAutoNum type="arabicPeriod"/>
            </a:pPr>
            <a:r>
              <a:rPr lang="en-US" sz="4400" b="1" dirty="0" smtClean="0">
                <a:latin typeface="Timeburner" panose="02000000000000000000" pitchFamily="2" charset="0"/>
              </a:rPr>
              <a:t>Virus with Package</a:t>
            </a:r>
          </a:p>
          <a:p>
            <a:pPr marL="0" lvl="0" indent="0" algn="ctr">
              <a:buNone/>
            </a:pPr>
            <a:endParaRPr lang="en-US" sz="4400" b="1" dirty="0">
              <a:latin typeface="Timeburner" panose="02000000000000000000" pitchFamily="2" charset="0"/>
            </a:endParaRPr>
          </a:p>
          <a:p>
            <a:pPr marL="0" lvl="0" indent="0" algn="ctr">
              <a:buNone/>
            </a:pPr>
            <a:r>
              <a:rPr lang="en-US" sz="4400" b="1" dirty="0" smtClean="0">
                <a:latin typeface="Timeburner" panose="02000000000000000000" pitchFamily="2" charset="0"/>
              </a:rPr>
              <a:t>3. Correcting </a:t>
            </a:r>
            <a:r>
              <a:rPr lang="en-US" sz="4400" b="1" dirty="0">
                <a:latin typeface="Timeburner" panose="02000000000000000000" pitchFamily="2" charset="0"/>
              </a:rPr>
              <a:t>in the fertilized egg. </a:t>
            </a:r>
            <a:endParaRPr lang="en-US" sz="4400" b="1" dirty="0">
              <a:latin typeface="Timeburner" panose="02000000000000000000" pitchFamily="2" charset="0"/>
            </a:endParaRPr>
          </a:p>
        </p:txBody>
      </p:sp>
    </p:spTree>
    <p:extLst>
      <p:ext uri="{BB962C8B-B14F-4D97-AF65-F5344CB8AC3E}">
        <p14:creationId xmlns:p14="http://schemas.microsoft.com/office/powerpoint/2010/main" val="2016205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sz="5400" dirty="0">
                <a:latin typeface="Agency FB" panose="020B0503020202020204" pitchFamily="34" charset="0"/>
              </a:rPr>
              <a:t>Ethical Concerns in the World</a:t>
            </a:r>
            <a:br>
              <a:rPr lang="en-US" sz="5400" dirty="0">
                <a:latin typeface="Agency FB" panose="020B0503020202020204" pitchFamily="34" charset="0"/>
              </a:rPr>
            </a:br>
            <a:endParaRPr lang="en-US" sz="5400" dirty="0">
              <a:latin typeface="Agency FB" panose="020B0503020202020204" pitchFamily="34" charset="0"/>
            </a:endParaRPr>
          </a:p>
        </p:txBody>
      </p:sp>
      <p:sp>
        <p:nvSpPr>
          <p:cNvPr id="3" name="Content Placeholder 2"/>
          <p:cNvSpPr>
            <a:spLocks noGrp="1"/>
          </p:cNvSpPr>
          <p:nvPr>
            <p:ph idx="1"/>
          </p:nvPr>
        </p:nvSpPr>
        <p:spPr/>
        <p:txBody>
          <a:bodyPr>
            <a:normAutofit lnSpcReduction="10000"/>
          </a:bodyPr>
          <a:lstStyle/>
          <a:p>
            <a:pPr marL="514350" lvl="0" indent="-514350" algn="ctr">
              <a:buFont typeface="+mj-lt"/>
              <a:buAutoNum type="arabicPeriod"/>
            </a:pPr>
            <a:r>
              <a:rPr lang="en-US" sz="4400" dirty="0">
                <a:latin typeface="Timeburner" panose="02000000000000000000" pitchFamily="2" charset="0"/>
              </a:rPr>
              <a:t>Playing </a:t>
            </a:r>
            <a:r>
              <a:rPr lang="en-US" sz="4400" dirty="0" smtClean="0">
                <a:latin typeface="Timeburner" panose="02000000000000000000" pitchFamily="2" charset="0"/>
              </a:rPr>
              <a:t>G-d</a:t>
            </a:r>
          </a:p>
          <a:p>
            <a:pPr marL="0" lvl="0" indent="0" algn="ctr">
              <a:buNone/>
            </a:pPr>
            <a:endParaRPr lang="en-US" sz="4400" dirty="0">
              <a:latin typeface="Timeburner" panose="02000000000000000000" pitchFamily="2" charset="0"/>
            </a:endParaRPr>
          </a:p>
          <a:p>
            <a:pPr marL="0" lvl="0" indent="0" algn="ctr">
              <a:buNone/>
            </a:pPr>
            <a:r>
              <a:rPr lang="en-US" sz="4400" dirty="0" smtClean="0">
                <a:latin typeface="Timeburner" panose="02000000000000000000" pitchFamily="2" charset="0"/>
              </a:rPr>
              <a:t>2. Parental </a:t>
            </a:r>
            <a:r>
              <a:rPr lang="en-US" sz="4400" dirty="0">
                <a:latin typeface="Timeburner" panose="02000000000000000000" pitchFamily="2" charset="0"/>
              </a:rPr>
              <a:t>Autonomy over </a:t>
            </a:r>
            <a:r>
              <a:rPr lang="en-US" sz="4400" dirty="0" smtClean="0">
                <a:latin typeface="Timeburner" panose="02000000000000000000" pitchFamily="2" charset="0"/>
              </a:rPr>
              <a:t>Children</a:t>
            </a:r>
          </a:p>
          <a:p>
            <a:pPr marL="0" lvl="0" indent="0" algn="ctr">
              <a:buNone/>
            </a:pPr>
            <a:endParaRPr lang="en-US" sz="4400" dirty="0">
              <a:latin typeface="Timeburner" panose="02000000000000000000" pitchFamily="2" charset="0"/>
            </a:endParaRPr>
          </a:p>
          <a:p>
            <a:pPr marL="0" lvl="0" indent="0" algn="ctr">
              <a:buNone/>
            </a:pPr>
            <a:r>
              <a:rPr lang="en-US" sz="4400" dirty="0" smtClean="0">
                <a:latin typeface="Timeburner" panose="02000000000000000000" pitchFamily="2" charset="0"/>
              </a:rPr>
              <a:t>3. Designer </a:t>
            </a:r>
            <a:r>
              <a:rPr lang="en-US" sz="4400" dirty="0">
                <a:latin typeface="Timeburner" panose="02000000000000000000" pitchFamily="2" charset="0"/>
              </a:rPr>
              <a:t>Babies and Eugenics</a:t>
            </a:r>
          </a:p>
          <a:p>
            <a:pPr algn="ctr"/>
            <a:endParaRPr lang="en-US" sz="4400" dirty="0"/>
          </a:p>
        </p:txBody>
      </p:sp>
    </p:spTree>
    <p:extLst>
      <p:ext uri="{BB962C8B-B14F-4D97-AF65-F5344CB8AC3E}">
        <p14:creationId xmlns:p14="http://schemas.microsoft.com/office/powerpoint/2010/main" val="2476343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05128"/>
            <a:ext cx="8229600" cy="1143000"/>
          </a:xfrm>
        </p:spPr>
        <p:txBody>
          <a:bodyPr/>
          <a:lstStyle/>
          <a:p>
            <a:r>
              <a:rPr lang="en-US" sz="4000" dirty="0">
                <a:latin typeface="Timeburner" panose="02000000000000000000" pitchFamily="2" charset="0"/>
              </a:rPr>
              <a:t>The </a:t>
            </a:r>
            <a:r>
              <a:rPr lang="en-US" sz="3600" dirty="0">
                <a:latin typeface="Timeburner" panose="02000000000000000000" pitchFamily="2" charset="0"/>
              </a:rPr>
              <a:t>Balance</a:t>
            </a:r>
            <a:endParaRPr lang="en-US" dirty="0">
              <a:latin typeface="Timeburner"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0633560"/>
              </p:ext>
            </p:extLst>
          </p:nvPr>
        </p:nvGraphicFramePr>
        <p:xfrm>
          <a:off x="381000" y="3276600"/>
          <a:ext cx="8229600" cy="1092264"/>
        </p:xfrm>
        <a:graphic>
          <a:graphicData uri="http://schemas.openxmlformats.org/drawingml/2006/table">
            <a:tbl>
              <a:tblPr firstRow="1" firstCol="1" bandRow="1">
                <a:tableStyleId>{5C22544A-7EE6-4342-B048-85BDC9FD1C3A}</a:tableStyleId>
              </a:tblPr>
              <a:tblGrid>
                <a:gridCol w="4114800"/>
                <a:gridCol w="4114800"/>
              </a:tblGrid>
              <a:tr h="0">
                <a:tc>
                  <a:txBody>
                    <a:bodyPr/>
                    <a:lstStyle/>
                    <a:p>
                      <a:pPr marL="0" marR="0" algn="r" rtl="1">
                        <a:lnSpc>
                          <a:spcPct val="115000"/>
                        </a:lnSpc>
                        <a:spcBef>
                          <a:spcPts val="0"/>
                        </a:spcBef>
                        <a:spcAft>
                          <a:spcPts val="0"/>
                        </a:spcAft>
                      </a:pPr>
                      <a:r>
                        <a:rPr lang="he-IL" sz="2000" dirty="0">
                          <a:effectLst/>
                          <a:latin typeface="Tahoma" panose="020B0604030504040204" pitchFamily="34" charset="0"/>
                          <a:ea typeface="Tahoma" panose="020B0604030504040204" pitchFamily="34" charset="0"/>
                          <a:cs typeface="Tahoma" panose="020B0604030504040204" pitchFamily="34" charset="0"/>
                        </a:rPr>
                        <a:t>טו  וַיִּקַּח </a:t>
                      </a:r>
                      <a:r>
                        <a:rPr lang="he-IL" sz="2000" dirty="0" smtClean="0">
                          <a:effectLst/>
                          <a:latin typeface="Tahoma" panose="020B0604030504040204" pitchFamily="34" charset="0"/>
                          <a:ea typeface="Tahoma" panose="020B0604030504040204" pitchFamily="34" charset="0"/>
                          <a:cs typeface="Tahoma" panose="020B0604030504040204" pitchFamily="34" charset="0"/>
                        </a:rPr>
                        <a:t>ה' אלקים, </a:t>
                      </a:r>
                      <a:r>
                        <a:rPr lang="he-IL" sz="2000" dirty="0">
                          <a:effectLst/>
                          <a:latin typeface="Tahoma" panose="020B0604030504040204" pitchFamily="34" charset="0"/>
                          <a:ea typeface="Tahoma" panose="020B0604030504040204" pitchFamily="34" charset="0"/>
                          <a:cs typeface="Tahoma" panose="020B0604030504040204" pitchFamily="34" charset="0"/>
                        </a:rPr>
                        <a:t>אֶת-הָאָדָם; וַיַּנִּחֵהוּ בְגַן-עֵדֶן, לְעָבְדָהּ וּלְשָׁמְרָהּ. </a:t>
                      </a:r>
                      <a:endParaRPr lang="en-US" sz="1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15000"/>
                        </a:lnSpc>
                        <a:spcBef>
                          <a:spcPts val="0"/>
                        </a:spcBef>
                        <a:spcAft>
                          <a:spcPts val="0"/>
                        </a:spcAft>
                      </a:pPr>
                      <a:r>
                        <a:rPr lang="en-US" sz="1450" dirty="0">
                          <a:effectLst/>
                          <a:latin typeface="Tahoma" panose="020B0604030504040204" pitchFamily="34" charset="0"/>
                          <a:ea typeface="Tahoma" panose="020B0604030504040204" pitchFamily="34" charset="0"/>
                          <a:cs typeface="Tahoma" panose="020B0604030504040204" pitchFamily="34" charset="0"/>
                        </a:rPr>
                        <a:t>15 And the LORD God took the man, and put him into the garden of Eden to dress it and to keep it. </a:t>
                      </a:r>
                      <a:endParaRPr lang="en-US" sz="1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r>
            </a:tbl>
          </a:graphicData>
        </a:graphic>
      </p:graphicFrame>
      <p:sp>
        <p:nvSpPr>
          <p:cNvPr id="5" name="Rectangle 1"/>
          <p:cNvSpPr>
            <a:spLocks noChangeArrowheads="1"/>
          </p:cNvSpPr>
          <p:nvPr/>
        </p:nvSpPr>
        <p:spPr bwMode="auto">
          <a:xfrm>
            <a:off x="4191000" y="2642640"/>
            <a:ext cx="21336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Bereishis</a:t>
            </a: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2:15</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514600" y="304799"/>
            <a:ext cx="4572000" cy="1200329"/>
          </a:xfrm>
          <a:prstGeom prst="rect">
            <a:avLst/>
          </a:prstGeom>
        </p:spPr>
        <p:txBody>
          <a:bodyPr>
            <a:spAutoFit/>
          </a:bodyPr>
          <a:lstStyle/>
          <a:p>
            <a:pPr algn="ctr"/>
            <a:r>
              <a:rPr lang="en-US" sz="5400" dirty="0">
                <a:latin typeface="Agency FB" panose="020B0503020202020204" pitchFamily="34" charset="0"/>
                <a:ea typeface="+mj-ea"/>
                <a:cs typeface="+mj-cs"/>
              </a:rPr>
              <a:t>Torah Perspective</a:t>
            </a:r>
            <a:r>
              <a:rPr lang="en-US" b="1" dirty="0">
                <a:latin typeface="Agency FB" panose="020B0503020202020204" pitchFamily="34" charset="0"/>
              </a:rPr>
              <a:t/>
            </a:r>
            <a:br>
              <a:rPr lang="en-US" b="1" dirty="0">
                <a:latin typeface="Agency FB" panose="020B0503020202020204" pitchFamily="34" charset="0"/>
              </a:rPr>
            </a:br>
            <a:endParaRPr lang="en-US" dirty="0"/>
          </a:p>
        </p:txBody>
      </p:sp>
      <p:pic>
        <p:nvPicPr>
          <p:cNvPr id="2050" name="Picture 2" descr="C:\Users\ytrump\AppData\Local\Microsoft\Windows\INetCache\IE\V5W1P6G5\justice-scale1[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7121" y="4419600"/>
            <a:ext cx="21018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42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
            <a:ext cx="8229600" cy="1754326"/>
          </a:xfrm>
        </p:spPr>
        <p:txBody>
          <a:bodyPr>
            <a:spAutoFit/>
          </a:bodyPr>
          <a:lstStyle/>
          <a:p>
            <a:pPr algn="l"/>
            <a:r>
              <a:rPr lang="en-US" sz="5400" dirty="0">
                <a:latin typeface="Agency FB" panose="020B0503020202020204" pitchFamily="34" charset="0"/>
              </a:rPr>
              <a:t>The Role of Preservation:</a:t>
            </a:r>
            <a:br>
              <a:rPr lang="en-US" sz="5400" dirty="0">
                <a:latin typeface="Agency FB" panose="020B0503020202020204" pitchFamily="34" charset="0"/>
              </a:rPr>
            </a:br>
            <a:endParaRPr lang="en-US" sz="5400" dirty="0">
              <a:latin typeface="Agency FB" panose="020B0503020202020204" pitchFamily="34" charset="0"/>
            </a:endParaRPr>
          </a:p>
        </p:txBody>
      </p:sp>
      <p:sp>
        <p:nvSpPr>
          <p:cNvPr id="4" name="Rectangle 3"/>
          <p:cNvSpPr/>
          <p:nvPr/>
        </p:nvSpPr>
        <p:spPr>
          <a:xfrm>
            <a:off x="685800" y="2002971"/>
            <a:ext cx="7924800" cy="2246769"/>
          </a:xfrm>
          <a:prstGeom prst="rect">
            <a:avLst/>
          </a:prstGeom>
        </p:spPr>
        <p:txBody>
          <a:bodyPr wrap="square">
            <a:spAutoFit/>
          </a:bodyPr>
          <a:lstStyle/>
          <a:p>
            <a:pPr algn="r" rtl="1"/>
            <a:r>
              <a:rPr lang="he-IL" sz="2000" b="1" dirty="0" smtClean="0">
                <a:latin typeface="Tahoma" panose="020B0604030504040204" pitchFamily="34" charset="0"/>
                <a:ea typeface="Tahoma" panose="020B0604030504040204" pitchFamily="34" charset="0"/>
                <a:cs typeface="Tahoma" panose="020B0604030504040204" pitchFamily="34" charset="0"/>
              </a:rPr>
              <a:t>קהלת </a:t>
            </a:r>
            <a:r>
              <a:rPr lang="he-IL" sz="2000" b="1" dirty="0">
                <a:latin typeface="Tahoma" panose="020B0604030504040204" pitchFamily="34" charset="0"/>
                <a:ea typeface="Tahoma" panose="020B0604030504040204" pitchFamily="34" charset="0"/>
                <a:cs typeface="Tahoma" panose="020B0604030504040204" pitchFamily="34" charset="0"/>
              </a:rPr>
              <a:t>רבה (וילנא) פרשה ז </a:t>
            </a: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algn="r" rtl="1"/>
            <a:endParaRPr lang="en-US" sz="2000" b="1" dirty="0">
              <a:latin typeface="Tahoma" panose="020B0604030504040204" pitchFamily="34" charset="0"/>
              <a:ea typeface="Tahoma" panose="020B0604030504040204" pitchFamily="34" charset="0"/>
              <a:cs typeface="Tahoma" panose="020B0604030504040204" pitchFamily="34" charset="0"/>
            </a:endParaRPr>
          </a:p>
          <a:p>
            <a:pPr algn="r" rtl="1"/>
            <a:r>
              <a:rPr lang="he-IL" sz="2000" b="1" dirty="0">
                <a:latin typeface="Tahoma" panose="020B0604030504040204" pitchFamily="34" charset="0"/>
                <a:ea typeface="Tahoma" panose="020B0604030504040204" pitchFamily="34" charset="0"/>
                <a:cs typeface="Tahoma" panose="020B0604030504040204" pitchFamily="34" charset="0"/>
              </a:rPr>
              <a:t>ראה את מעשה </a:t>
            </a:r>
            <a:r>
              <a:rPr lang="he-IL" sz="2000" b="1" dirty="0" smtClean="0">
                <a:latin typeface="Tahoma" panose="020B0604030504040204" pitchFamily="34" charset="0"/>
                <a:ea typeface="Tahoma" panose="020B0604030504040204" pitchFamily="34" charset="0"/>
                <a:cs typeface="Tahoma" panose="020B0604030504040204" pitchFamily="34" charset="0"/>
              </a:rPr>
              <a:t>האלקים </a:t>
            </a:r>
            <a:r>
              <a:rPr lang="he-IL" sz="2000" b="1" dirty="0">
                <a:latin typeface="Tahoma" panose="020B0604030504040204" pitchFamily="34" charset="0"/>
                <a:ea typeface="Tahoma" panose="020B0604030504040204" pitchFamily="34" charset="0"/>
                <a:cs typeface="Tahoma" panose="020B0604030504040204" pitchFamily="34" charset="0"/>
              </a:rPr>
              <a:t>כי מי יוכל לתקן את אשר עותו, בשעה שברא הקדוש ברוך הוא את אדם הראשון נטלו והחזירו על כל אילני גן עדן ואמר לו ראה מעשי כמה נאים ומשובחין הן וכל מה שבראתי בשבילך בראתי, תן דעתך שלא תקלקל ותחריב את עולמי, שאם קלקלת אין מי שיתקן אחריך</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5140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2906</TotalTime>
  <Words>1833</Words>
  <Application>Microsoft Office PowerPoint</Application>
  <PresentationFormat>On-screen Show (4:3)</PresentationFormat>
  <Paragraphs>105</Paragraphs>
  <Slides>21</Slides>
  <Notes>2</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Ethics  &amp; Genetics</vt:lpstr>
      <vt:lpstr>The Future: GATTACA</vt:lpstr>
      <vt:lpstr>The Human Genome Project</vt:lpstr>
      <vt:lpstr> Diseases that are Being Addressed  </vt:lpstr>
      <vt:lpstr>Other Upcoming Applications of Therapy</vt:lpstr>
      <vt:lpstr>Methods of Addressing Diseases Genetically </vt:lpstr>
      <vt:lpstr>Ethical Concerns in the World </vt:lpstr>
      <vt:lpstr>The Balance</vt:lpstr>
      <vt:lpstr>The Role of Preservation: </vt:lpstr>
      <vt:lpstr>Example: Autonomy </vt:lpstr>
      <vt:lpstr>The Role of Advance: </vt:lpstr>
      <vt:lpstr>Tampering with Creation </vt:lpstr>
      <vt:lpstr>Why No Kilayim?</vt:lpstr>
      <vt:lpstr>Damage Caused</vt:lpstr>
      <vt:lpstr>For Health </vt:lpstr>
      <vt:lpstr>The Power of Healing </vt:lpstr>
      <vt:lpstr>Already Inputted?</vt:lpstr>
      <vt:lpstr>Bottom Lines</vt:lpstr>
      <vt:lpstr>PowerPoint Presentation</vt:lpstr>
      <vt:lpstr>Humility </vt:lpstr>
      <vt:lpstr>The Rule of Creation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ytrump</dc:creator>
  <cp:lastModifiedBy>ytrump</cp:lastModifiedBy>
  <cp:revision>13</cp:revision>
  <dcterms:created xsi:type="dcterms:W3CDTF">2015-02-20T02:40:38Z</dcterms:created>
  <dcterms:modified xsi:type="dcterms:W3CDTF">2015-02-22T05:26:55Z</dcterms:modified>
</cp:coreProperties>
</file>