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4"/>
  </p:notesMasterIdLst>
  <p:sldIdLst>
    <p:sldId id="256" r:id="rId2"/>
    <p:sldId id="257" r:id="rId3"/>
    <p:sldId id="262" r:id="rId4"/>
    <p:sldId id="264" r:id="rId5"/>
    <p:sldId id="259" r:id="rId6"/>
    <p:sldId id="260" r:id="rId7"/>
    <p:sldId id="266" r:id="rId8"/>
    <p:sldId id="272" r:id="rId9"/>
    <p:sldId id="268" r:id="rId10"/>
    <p:sldId id="269" r:id="rId11"/>
    <p:sldId id="270" r:id="rId12"/>
    <p:sldId id="271" r:id="rId13"/>
    <p:sldId id="279" r:id="rId14"/>
    <p:sldId id="273" r:id="rId15"/>
    <p:sldId id="281" r:id="rId16"/>
    <p:sldId id="265" r:id="rId17"/>
    <p:sldId id="274" r:id="rId18"/>
    <p:sldId id="276" r:id="rId19"/>
    <p:sldId id="277" r:id="rId20"/>
    <p:sldId id="278" r:id="rId21"/>
    <p:sldId id="258" r:id="rId22"/>
    <p:sldId id="28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40" d="100"/>
          <a:sy n="40" d="100"/>
        </p:scale>
        <p:origin x="2318" y="95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D5B82-01D6-4037-A01F-DFD392CC32CB}" type="datetimeFigureOut">
              <a:rPr lang="en-US" smtClean="0"/>
              <a:t>12/21/2021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2C4B4-3D6A-4F96-9483-F6F4F43E8BE1}" type="slidenum">
              <a:rPr lang="en-US" smtClean="0"/>
              <a:t>‹#›</a:t>
            </a:fld>
            <a:endParaRPr lang="en-US"/>
          </a:p>
        </p:txBody>
      </p:sp>
    </p:spTree>
    <p:extLst>
      <p:ext uri="{BB962C8B-B14F-4D97-AF65-F5344CB8AC3E}">
        <p14:creationId xmlns:p14="http://schemas.microsoft.com/office/powerpoint/2010/main" val="3597654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4F81BD"/>
                </a:solidFill>
                <a:effectLst/>
                <a:latin typeface="Arial" panose="020B0604020202020204" pitchFamily="34" charset="0"/>
                <a:ea typeface="Calibri" panose="020F0502020204030204" pitchFamily="34" charset="0"/>
                <a:cs typeface="Arial" panose="020B0604020202020204" pitchFamily="34" charset="0"/>
              </a:rPr>
              <a:t>Aerial photograph from the west of Mount Gerizim (right), Mount </a:t>
            </a:r>
            <a:r>
              <a:rPr lang="en-US" sz="1800" b="0" dirty="0" err="1">
                <a:solidFill>
                  <a:srgbClr val="4F81BD"/>
                </a:solidFill>
                <a:effectLst/>
                <a:latin typeface="Arial" panose="020B0604020202020204" pitchFamily="34" charset="0"/>
                <a:ea typeface="Calibri" panose="020F0502020204030204" pitchFamily="34" charset="0"/>
                <a:cs typeface="Arial" panose="020B0604020202020204" pitchFamily="34" charset="0"/>
              </a:rPr>
              <a:t>Ebal</a:t>
            </a:r>
            <a:r>
              <a:rPr lang="en-US" sz="1800" b="0" dirty="0">
                <a:solidFill>
                  <a:srgbClr val="4F81BD"/>
                </a:solidFill>
                <a:effectLst/>
                <a:latin typeface="Arial" panose="020B0604020202020204" pitchFamily="34" charset="0"/>
                <a:ea typeface="Calibri" panose="020F0502020204030204" pitchFamily="34" charset="0"/>
                <a:cs typeface="Arial" panose="020B0604020202020204" pitchFamily="34" charset="0"/>
              </a:rPr>
              <a:t> (left) and the valley in which the covenant was forged. (Z. Radovan) Professor </a:t>
            </a:r>
            <a:r>
              <a:rPr lang="en-US" sz="1800" b="0" dirty="0" err="1">
                <a:solidFill>
                  <a:srgbClr val="4F81BD"/>
                </a:solidFill>
                <a:effectLst/>
                <a:latin typeface="Arial" panose="020B0604020202020204" pitchFamily="34" charset="0"/>
                <a:ea typeface="Calibri" panose="020F0502020204030204" pitchFamily="34" charset="0"/>
                <a:cs typeface="Arial" panose="020B0604020202020204" pitchFamily="34" charset="0"/>
              </a:rPr>
              <a:t>Yoel</a:t>
            </a:r>
            <a:r>
              <a:rPr lang="en-US" sz="1800" b="0" dirty="0">
                <a:solidFill>
                  <a:srgbClr val="4F81BD"/>
                </a:solidFill>
                <a:effectLst/>
                <a:latin typeface="Arial" panose="020B0604020202020204" pitchFamily="34" charset="0"/>
                <a:ea typeface="Calibri" panose="020F0502020204030204" pitchFamily="34" charset="0"/>
                <a:cs typeface="Arial" panose="020B0604020202020204" pitchFamily="34" charset="0"/>
              </a:rPr>
              <a:t> </a:t>
            </a:r>
            <a:r>
              <a:rPr lang="en-US" sz="1800" b="0" dirty="0" err="1">
                <a:solidFill>
                  <a:srgbClr val="4F81BD"/>
                </a:solidFill>
                <a:effectLst/>
                <a:latin typeface="Arial" panose="020B0604020202020204" pitchFamily="34" charset="0"/>
                <a:ea typeface="Calibri" panose="020F0502020204030204" pitchFamily="34" charset="0"/>
                <a:cs typeface="Arial" panose="020B0604020202020204" pitchFamily="34" charset="0"/>
              </a:rPr>
              <a:t>Elizur</a:t>
            </a:r>
            <a:r>
              <a:rPr lang="en-US" sz="1800" b="0" dirty="0">
                <a:solidFill>
                  <a:srgbClr val="4F81BD"/>
                </a:solidFill>
                <a:effectLst/>
                <a:latin typeface="Arial" panose="020B0604020202020204" pitchFamily="34" charset="0"/>
                <a:ea typeface="Calibri" panose="020F0502020204030204" pitchFamily="34" charset="0"/>
                <a:cs typeface="Arial" panose="020B0604020202020204" pitchFamily="34" charset="0"/>
              </a:rPr>
              <a:t> </a:t>
            </a:r>
            <a:endParaRPr lang="en-US" sz="1800" b="1" dirty="0">
              <a:solidFill>
                <a:srgbClr val="4F81BD"/>
              </a:solidFill>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18E2C4B4-3D6A-4F96-9483-F6F4F43E8BE1}" type="slidenum">
              <a:rPr lang="en-US" smtClean="0"/>
              <a:t>4</a:t>
            </a:fld>
            <a:endParaRPr lang="en-US"/>
          </a:p>
        </p:txBody>
      </p:sp>
    </p:spTree>
    <p:extLst>
      <p:ext uri="{BB962C8B-B14F-4D97-AF65-F5344CB8AC3E}">
        <p14:creationId xmlns:p14="http://schemas.microsoft.com/office/powerpoint/2010/main" val="394615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98A45ACC-2D98-463D-9DE4-1C46F5770BA5}" type="datetimeFigureOut">
              <a:rPr lang="en-US" smtClean="0"/>
              <a:t>12/20/2021</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1F7ADB4D-865F-40F3-9CE2-192FD0B74755}"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371465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A45ACC-2D98-463D-9DE4-1C46F5770BA5}"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ADB4D-865F-40F3-9CE2-192FD0B74755}" type="slidenum">
              <a:rPr lang="en-US" smtClean="0"/>
              <a:t>‹#›</a:t>
            </a:fld>
            <a:endParaRPr lang="en-US"/>
          </a:p>
        </p:txBody>
      </p:sp>
    </p:spTree>
    <p:extLst>
      <p:ext uri="{BB962C8B-B14F-4D97-AF65-F5344CB8AC3E}">
        <p14:creationId xmlns:p14="http://schemas.microsoft.com/office/powerpoint/2010/main" val="155826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A45ACC-2D98-463D-9DE4-1C46F5770BA5}"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ADB4D-865F-40F3-9CE2-192FD0B74755}" type="slidenum">
              <a:rPr lang="en-US" smtClean="0"/>
              <a:t>‹#›</a:t>
            </a:fld>
            <a:endParaRPr lang="en-US"/>
          </a:p>
        </p:txBody>
      </p:sp>
    </p:spTree>
    <p:extLst>
      <p:ext uri="{BB962C8B-B14F-4D97-AF65-F5344CB8AC3E}">
        <p14:creationId xmlns:p14="http://schemas.microsoft.com/office/powerpoint/2010/main" val="81339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A45ACC-2D98-463D-9DE4-1C46F5770BA5}"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ADB4D-865F-40F3-9CE2-192FD0B74755}" type="slidenum">
              <a:rPr lang="en-US" smtClean="0"/>
              <a:t>‹#›</a:t>
            </a:fld>
            <a:endParaRPr lang="en-US"/>
          </a:p>
        </p:txBody>
      </p:sp>
    </p:spTree>
    <p:extLst>
      <p:ext uri="{BB962C8B-B14F-4D97-AF65-F5344CB8AC3E}">
        <p14:creationId xmlns:p14="http://schemas.microsoft.com/office/powerpoint/2010/main" val="1046942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A45ACC-2D98-463D-9DE4-1C46F5770BA5}" type="datetimeFigureOut">
              <a:rPr lang="en-US" smtClean="0"/>
              <a:t>12/20/2021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7ADB4D-865F-40F3-9CE2-192FD0B74755}"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492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A45ACC-2D98-463D-9DE4-1C46F5770BA5}"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ADB4D-865F-40F3-9CE2-192FD0B74755}" type="slidenum">
              <a:rPr lang="en-US" smtClean="0"/>
              <a:t>‹#›</a:t>
            </a:fld>
            <a:endParaRPr lang="en-US"/>
          </a:p>
        </p:txBody>
      </p:sp>
    </p:spTree>
    <p:extLst>
      <p:ext uri="{BB962C8B-B14F-4D97-AF65-F5344CB8AC3E}">
        <p14:creationId xmlns:p14="http://schemas.microsoft.com/office/powerpoint/2010/main" val="260246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A45ACC-2D98-463D-9DE4-1C46F5770BA5}" type="datetimeFigureOut">
              <a:rPr lang="en-US" smtClean="0"/>
              <a:t>12/20/2021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7ADB4D-865F-40F3-9CE2-192FD0B74755}" type="slidenum">
              <a:rPr lang="en-US" smtClean="0"/>
              <a:t>‹#›</a:t>
            </a:fld>
            <a:endParaRPr lang="en-US"/>
          </a:p>
        </p:txBody>
      </p:sp>
    </p:spTree>
    <p:extLst>
      <p:ext uri="{BB962C8B-B14F-4D97-AF65-F5344CB8AC3E}">
        <p14:creationId xmlns:p14="http://schemas.microsoft.com/office/powerpoint/2010/main" val="323503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A45ACC-2D98-463D-9DE4-1C46F5770BA5}" type="datetimeFigureOut">
              <a:rPr lang="en-US" smtClean="0"/>
              <a:t>12/20/2021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7ADB4D-865F-40F3-9CE2-192FD0B74755}" type="slidenum">
              <a:rPr lang="en-US" smtClean="0"/>
              <a:t>‹#›</a:t>
            </a:fld>
            <a:endParaRPr lang="en-US"/>
          </a:p>
        </p:txBody>
      </p:sp>
    </p:spTree>
    <p:extLst>
      <p:ext uri="{BB962C8B-B14F-4D97-AF65-F5344CB8AC3E}">
        <p14:creationId xmlns:p14="http://schemas.microsoft.com/office/powerpoint/2010/main" val="2376737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45ACC-2D98-463D-9DE4-1C46F5770BA5}" type="datetimeFigureOut">
              <a:rPr lang="en-US" smtClean="0"/>
              <a:t>12/20/2021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7ADB4D-865F-40F3-9CE2-192FD0B74755}" type="slidenum">
              <a:rPr lang="en-US" smtClean="0"/>
              <a:t>‹#›</a:t>
            </a:fld>
            <a:endParaRPr lang="en-US"/>
          </a:p>
        </p:txBody>
      </p:sp>
    </p:spTree>
    <p:extLst>
      <p:ext uri="{BB962C8B-B14F-4D97-AF65-F5344CB8AC3E}">
        <p14:creationId xmlns:p14="http://schemas.microsoft.com/office/powerpoint/2010/main" val="1651366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A45ACC-2D98-463D-9DE4-1C46F5770BA5}"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ADB4D-865F-40F3-9CE2-192FD0B74755}" type="slidenum">
              <a:rPr lang="en-US" smtClean="0"/>
              <a:t>‹#›</a:t>
            </a:fld>
            <a:endParaRPr lang="en-US"/>
          </a:p>
        </p:txBody>
      </p:sp>
    </p:spTree>
    <p:extLst>
      <p:ext uri="{BB962C8B-B14F-4D97-AF65-F5344CB8AC3E}">
        <p14:creationId xmlns:p14="http://schemas.microsoft.com/office/powerpoint/2010/main" val="2367708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A45ACC-2D98-463D-9DE4-1C46F5770BA5}" type="datetimeFigureOut">
              <a:rPr lang="en-US" smtClean="0"/>
              <a:t>12/20/2021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7ADB4D-865F-40F3-9CE2-192FD0B74755}" type="slidenum">
              <a:rPr lang="en-US" smtClean="0"/>
              <a:t>‹#›</a:t>
            </a:fld>
            <a:endParaRPr lang="en-US"/>
          </a:p>
        </p:txBody>
      </p:sp>
    </p:spTree>
    <p:extLst>
      <p:ext uri="{BB962C8B-B14F-4D97-AF65-F5344CB8AC3E}">
        <p14:creationId xmlns:p14="http://schemas.microsoft.com/office/powerpoint/2010/main" val="166988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4000"/>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98A45ACC-2D98-463D-9DE4-1C46F5770BA5}" type="datetimeFigureOut">
              <a:rPr lang="en-US" smtClean="0"/>
              <a:t>12/20/2021</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1F7ADB4D-865F-40F3-9CE2-192FD0B74755}" type="slidenum">
              <a:rPr lang="en-US" smtClean="0"/>
              <a:t>‹#›</a:t>
            </a:fld>
            <a:endParaRPr lang="en-US"/>
          </a:p>
        </p:txBody>
      </p:sp>
    </p:spTree>
    <p:extLst>
      <p:ext uri="{BB962C8B-B14F-4D97-AF65-F5344CB8AC3E}">
        <p14:creationId xmlns:p14="http://schemas.microsoft.com/office/powerpoint/2010/main" val="103114673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Gustave_Dor%C3%A9" TargetMode="External"/><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46F6-1535-494E-AF94-2D18B01B4210}"/>
              </a:ext>
            </a:extLst>
          </p:cNvPr>
          <p:cNvSpPr>
            <a:spLocks noGrp="1"/>
          </p:cNvSpPr>
          <p:nvPr>
            <p:ph type="ctrTitle"/>
          </p:nvPr>
        </p:nvSpPr>
        <p:spPr>
          <a:xfrm>
            <a:off x="885824" y="66677"/>
            <a:ext cx="9260967" cy="3190874"/>
          </a:xfrm>
        </p:spPr>
        <p:txBody>
          <a:bodyPr>
            <a:normAutofit/>
          </a:bodyPr>
          <a:lstStyle/>
          <a:p>
            <a:r>
              <a:rPr lang="en-US" dirty="0"/>
              <a:t>Shechem: </a:t>
            </a:r>
            <a:br>
              <a:rPr lang="en-US" dirty="0"/>
            </a:br>
            <a:r>
              <a:rPr lang="en-US" dirty="0"/>
              <a:t>Shouldering </a:t>
            </a:r>
            <a:br>
              <a:rPr lang="en-US" dirty="0"/>
            </a:br>
            <a:r>
              <a:rPr lang="en-US" dirty="0"/>
              <a:t>the Fate of a Nation </a:t>
            </a:r>
          </a:p>
        </p:txBody>
      </p:sp>
      <p:sp>
        <p:nvSpPr>
          <p:cNvPr id="3" name="Subtitle 2">
            <a:extLst>
              <a:ext uri="{FF2B5EF4-FFF2-40B4-BE49-F238E27FC236}">
                <a16:creationId xmlns:a16="http://schemas.microsoft.com/office/drawing/2014/main" id="{06EC2838-128D-4D78-82FC-67CD3B6B7231}"/>
              </a:ext>
            </a:extLst>
          </p:cNvPr>
          <p:cNvSpPr>
            <a:spLocks noGrp="1"/>
          </p:cNvSpPr>
          <p:nvPr>
            <p:ph type="subTitle" idx="1"/>
          </p:nvPr>
        </p:nvSpPr>
        <p:spPr>
          <a:xfrm>
            <a:off x="1047750" y="3429000"/>
            <a:ext cx="9632442" cy="3428999"/>
          </a:xfrm>
        </p:spPr>
        <p:txBody>
          <a:bodyPr>
            <a:normAutofit lnSpcReduction="10000"/>
          </a:bodyPr>
          <a:lstStyle/>
          <a:p>
            <a:pPr algn="ctr" fontAlgn="base"/>
            <a:r>
              <a:rPr lang="en-US" dirty="0"/>
              <a:t>Rabbi Chaim Metzger ~ cmetzger@torontotorah.com</a:t>
            </a:r>
          </a:p>
          <a:p>
            <a:pPr algn="ctr" fontAlgn="base"/>
            <a:r>
              <a:rPr lang="en-US" b="0" i="0" dirty="0">
                <a:solidFill>
                  <a:schemeClr val="tx1"/>
                </a:solidFill>
                <a:effectLst/>
                <a:latin typeface="Montserrat" panose="020B0604020202020204" pitchFamily="2" charset="0"/>
              </a:rPr>
              <a:t>The program is sponsored by Sarena and David </a:t>
            </a:r>
            <a:r>
              <a:rPr lang="en-US" b="0" i="0" dirty="0" err="1">
                <a:solidFill>
                  <a:schemeClr val="tx1"/>
                </a:solidFill>
                <a:effectLst/>
                <a:latin typeface="Montserrat" panose="020B0604020202020204" pitchFamily="2" charset="0"/>
              </a:rPr>
              <a:t>Koschitzky</a:t>
            </a:r>
            <a:r>
              <a:rPr lang="en-US" b="0" i="0" dirty="0">
                <a:solidFill>
                  <a:schemeClr val="tx1"/>
                </a:solidFill>
                <a:effectLst/>
                <a:latin typeface="Montserrat" panose="020B0604020202020204" pitchFamily="2" charset="0"/>
              </a:rPr>
              <a:t>, </a:t>
            </a:r>
            <a:br>
              <a:rPr lang="en-US" b="0" i="0" dirty="0">
                <a:solidFill>
                  <a:schemeClr val="tx1"/>
                </a:solidFill>
                <a:effectLst/>
                <a:latin typeface="Montserrat" panose="020B0604020202020204" pitchFamily="2" charset="0"/>
              </a:rPr>
            </a:br>
            <a:r>
              <a:rPr lang="en-US" b="0" i="0" dirty="0">
                <a:solidFill>
                  <a:schemeClr val="tx1"/>
                </a:solidFill>
                <a:effectLst/>
                <a:latin typeface="Montserrat" panose="020B0604020202020204" pitchFamily="2" charset="0"/>
              </a:rPr>
              <a:t>in memory of Riva </a:t>
            </a:r>
            <a:r>
              <a:rPr lang="en-US" b="0" i="0" dirty="0" err="1">
                <a:solidFill>
                  <a:schemeClr val="tx1"/>
                </a:solidFill>
                <a:effectLst/>
                <a:latin typeface="Montserrat" panose="020B0604020202020204" pitchFamily="2" charset="0"/>
              </a:rPr>
              <a:t>Koschitzky</a:t>
            </a:r>
            <a:r>
              <a:rPr lang="en-US" b="0" i="0" dirty="0">
                <a:solidFill>
                  <a:schemeClr val="tx1"/>
                </a:solidFill>
                <a:effectLst/>
                <a:latin typeface="Montserrat" panose="020B0604020202020204" pitchFamily="2" charset="0"/>
              </a:rPr>
              <a:t> </a:t>
            </a:r>
            <a:r>
              <a:rPr lang="en-US" b="0" i="0" dirty="0" err="1">
                <a:solidFill>
                  <a:schemeClr val="tx1"/>
                </a:solidFill>
                <a:effectLst/>
                <a:latin typeface="Montserrat" panose="020B0604020202020204" pitchFamily="2" charset="0"/>
              </a:rPr>
              <a:t>z”l</a:t>
            </a:r>
            <a:r>
              <a:rPr lang="en-US" b="0" i="0" dirty="0">
                <a:solidFill>
                  <a:schemeClr val="tx1"/>
                </a:solidFill>
                <a:effectLst/>
                <a:latin typeface="Montserrat" panose="020B0604020202020204" pitchFamily="2" charset="0"/>
              </a:rPr>
              <a:t>.</a:t>
            </a:r>
          </a:p>
          <a:p>
            <a:pPr algn="ctr" fontAlgn="base"/>
            <a:r>
              <a:rPr lang="en-US" b="0" i="0" dirty="0">
                <a:solidFill>
                  <a:schemeClr val="tx1"/>
                </a:solidFill>
                <a:effectLst/>
                <a:latin typeface="Montserrat" panose="020B0604020202020204" pitchFamily="2" charset="0"/>
              </a:rPr>
              <a:t>Dedicated by Dalia and </a:t>
            </a:r>
            <a:r>
              <a:rPr lang="en-US" b="0" i="0" dirty="0" err="1">
                <a:solidFill>
                  <a:schemeClr val="tx1"/>
                </a:solidFill>
                <a:effectLst/>
                <a:latin typeface="Montserrat" panose="020B0604020202020204" pitchFamily="2" charset="0"/>
              </a:rPr>
              <a:t>Farokh</a:t>
            </a:r>
            <a:r>
              <a:rPr lang="en-US" b="0" i="0" dirty="0">
                <a:solidFill>
                  <a:schemeClr val="tx1"/>
                </a:solidFill>
                <a:effectLst/>
                <a:latin typeface="Montserrat" panose="020B0604020202020204" pitchFamily="2" charset="0"/>
              </a:rPr>
              <a:t> Hakimi</a:t>
            </a:r>
            <a:br>
              <a:rPr lang="en-US" dirty="0">
                <a:solidFill>
                  <a:schemeClr val="tx1"/>
                </a:solidFill>
              </a:rPr>
            </a:br>
            <a:r>
              <a:rPr lang="en-US" b="0" i="0" dirty="0">
                <a:solidFill>
                  <a:schemeClr val="tx1"/>
                </a:solidFill>
                <a:effectLst/>
                <a:latin typeface="Montserrat" panose="020B0604020202020204" pitchFamily="2" charset="0"/>
              </a:rPr>
              <a:t>in memory of </a:t>
            </a:r>
            <a:r>
              <a:rPr lang="en-US" b="0" i="0" dirty="0" err="1">
                <a:solidFill>
                  <a:schemeClr val="tx1"/>
                </a:solidFill>
                <a:effectLst/>
                <a:latin typeface="Montserrat" panose="020B0604020202020204" pitchFamily="2" charset="0"/>
              </a:rPr>
              <a:t>Farokh’s</a:t>
            </a:r>
            <a:r>
              <a:rPr lang="en-US" b="0" i="0" dirty="0">
                <a:solidFill>
                  <a:schemeClr val="tx1"/>
                </a:solidFill>
                <a:effectLst/>
                <a:latin typeface="Montserrat" panose="020B0604020202020204" pitchFamily="2" charset="0"/>
              </a:rPr>
              <a:t> parents</a:t>
            </a:r>
            <a:br>
              <a:rPr lang="en-US" dirty="0">
                <a:solidFill>
                  <a:schemeClr val="tx1"/>
                </a:solidFill>
              </a:rPr>
            </a:br>
            <a:r>
              <a:rPr lang="en-US" b="0" i="0" dirty="0">
                <a:solidFill>
                  <a:schemeClr val="tx1"/>
                </a:solidFill>
                <a:effectLst/>
                <a:latin typeface="Montserrat" panose="020B0604020202020204" pitchFamily="2" charset="0"/>
              </a:rPr>
              <a:t>Yitzhak </a:t>
            </a:r>
            <a:r>
              <a:rPr lang="en-US" b="0" i="0" dirty="0" err="1">
                <a:solidFill>
                  <a:schemeClr val="tx1"/>
                </a:solidFill>
                <a:effectLst/>
                <a:latin typeface="Montserrat" panose="020B0604020202020204" pitchFamily="2" charset="0"/>
              </a:rPr>
              <a:t>Shafizadeh</a:t>
            </a:r>
            <a:r>
              <a:rPr lang="en-US" b="0" i="0" dirty="0">
                <a:solidFill>
                  <a:schemeClr val="tx1"/>
                </a:solidFill>
                <a:effectLst/>
                <a:latin typeface="Montserrat" panose="020B0604020202020204" pitchFamily="2" charset="0"/>
              </a:rPr>
              <a:t> Hakimi </a:t>
            </a:r>
            <a:r>
              <a:rPr lang="en-US" b="0" i="0" dirty="0" err="1">
                <a:solidFill>
                  <a:schemeClr val="tx1"/>
                </a:solidFill>
                <a:effectLst/>
                <a:latin typeface="Montserrat" panose="020B0604020202020204" pitchFamily="2" charset="0"/>
              </a:rPr>
              <a:t>z”l</a:t>
            </a:r>
            <a:r>
              <a:rPr lang="en-US" b="0" i="0" dirty="0">
                <a:solidFill>
                  <a:schemeClr val="tx1"/>
                </a:solidFill>
                <a:effectLst/>
                <a:latin typeface="Montserrat" panose="020B0604020202020204" pitchFamily="2" charset="0"/>
              </a:rPr>
              <a:t> and Rivka </a:t>
            </a:r>
            <a:r>
              <a:rPr lang="en-US" b="0" i="0" dirty="0" err="1">
                <a:solidFill>
                  <a:schemeClr val="tx1"/>
                </a:solidFill>
                <a:effectLst/>
                <a:latin typeface="Montserrat" panose="020B0604020202020204" pitchFamily="2" charset="0"/>
              </a:rPr>
              <a:t>Shafizadeh</a:t>
            </a:r>
            <a:r>
              <a:rPr lang="en-US" b="0" i="0" dirty="0">
                <a:solidFill>
                  <a:schemeClr val="tx1"/>
                </a:solidFill>
                <a:effectLst/>
                <a:latin typeface="Montserrat" panose="020B0604020202020204" pitchFamily="2" charset="0"/>
              </a:rPr>
              <a:t> Hakimi </a:t>
            </a:r>
            <a:r>
              <a:rPr lang="en-US" b="0" i="0" dirty="0" err="1">
                <a:solidFill>
                  <a:schemeClr val="tx1"/>
                </a:solidFill>
                <a:effectLst/>
                <a:latin typeface="Montserrat" panose="020B0604020202020204" pitchFamily="2" charset="0"/>
              </a:rPr>
              <a:t>z”l</a:t>
            </a:r>
            <a:endParaRPr lang="en-US" b="0" i="0" dirty="0">
              <a:solidFill>
                <a:schemeClr val="tx1"/>
              </a:solidFill>
              <a:effectLst/>
              <a:latin typeface="Montserrat" panose="020B0604020202020204" pitchFamily="2" charset="0"/>
            </a:endParaRPr>
          </a:p>
          <a:p>
            <a:pPr algn="ctr" fontAlgn="base"/>
            <a:r>
              <a:rPr lang="en-US" b="0" i="0" dirty="0">
                <a:solidFill>
                  <a:schemeClr val="tx1"/>
                </a:solidFill>
                <a:effectLst/>
                <a:latin typeface="Montserrat" panose="020B0604020202020204" pitchFamily="2" charset="0"/>
              </a:rPr>
              <a:t>Dedicated by Earle </a:t>
            </a:r>
            <a:r>
              <a:rPr lang="en-US" b="0" i="0" dirty="0" err="1">
                <a:solidFill>
                  <a:schemeClr val="tx1"/>
                </a:solidFill>
                <a:effectLst/>
                <a:latin typeface="Montserrat" panose="020B0604020202020204" pitchFamily="2" charset="0"/>
              </a:rPr>
              <a:t>Glicksman</a:t>
            </a:r>
            <a:br>
              <a:rPr lang="en-US" b="0" i="0" dirty="0">
                <a:solidFill>
                  <a:schemeClr val="tx1"/>
                </a:solidFill>
                <a:effectLst/>
                <a:latin typeface="Montserrat" panose="020B0604020202020204" pitchFamily="2" charset="0"/>
              </a:rPr>
            </a:br>
            <a:r>
              <a:rPr lang="en-US" b="0" i="0" dirty="0">
                <a:solidFill>
                  <a:schemeClr val="tx1"/>
                </a:solidFill>
                <a:effectLst/>
                <a:latin typeface="Montserrat" panose="020B0604020202020204" pitchFamily="2" charset="0"/>
              </a:rPr>
              <a:t>in memory of his parents</a:t>
            </a:r>
            <a:br>
              <a:rPr lang="en-US" b="0" i="0" dirty="0">
                <a:solidFill>
                  <a:schemeClr val="tx1"/>
                </a:solidFill>
                <a:effectLst/>
                <a:latin typeface="Montserrat" panose="020B0604020202020204" pitchFamily="2" charset="0"/>
              </a:rPr>
            </a:br>
            <a:r>
              <a:rPr lang="en-US" b="0" i="0" dirty="0">
                <a:solidFill>
                  <a:schemeClr val="tx1"/>
                </a:solidFill>
                <a:effectLst/>
                <a:latin typeface="Montserrat" panose="020B0604020202020204" pitchFamily="2" charset="0"/>
              </a:rPr>
              <a:t>Moshe ben Sol </a:t>
            </a:r>
            <a:r>
              <a:rPr lang="en-US" b="0" i="0" dirty="0" err="1">
                <a:solidFill>
                  <a:schemeClr val="tx1"/>
                </a:solidFill>
                <a:effectLst/>
                <a:latin typeface="Montserrat" panose="020B0604020202020204" pitchFamily="2" charset="0"/>
              </a:rPr>
              <a:t>Leibich</a:t>
            </a:r>
            <a:r>
              <a:rPr lang="en-US" b="0" i="0" dirty="0">
                <a:solidFill>
                  <a:schemeClr val="tx1"/>
                </a:solidFill>
                <a:effectLst/>
                <a:latin typeface="Montserrat" panose="020B0604020202020204" pitchFamily="2" charset="0"/>
              </a:rPr>
              <a:t> </a:t>
            </a:r>
            <a:r>
              <a:rPr lang="en-US" b="0" i="0" dirty="0" err="1">
                <a:solidFill>
                  <a:schemeClr val="tx1"/>
                </a:solidFill>
                <a:effectLst/>
                <a:latin typeface="Montserrat" panose="020B0604020202020204" pitchFamily="2" charset="0"/>
              </a:rPr>
              <a:t>z”l</a:t>
            </a:r>
            <a:r>
              <a:rPr lang="en-US" b="0" i="0" dirty="0">
                <a:solidFill>
                  <a:schemeClr val="tx1"/>
                </a:solidFill>
                <a:effectLst/>
                <a:latin typeface="Montserrat" panose="020B0604020202020204" pitchFamily="2" charset="0"/>
              </a:rPr>
              <a:t> and Rochel bat </a:t>
            </a:r>
            <a:r>
              <a:rPr lang="en-US" b="0" i="0" dirty="0" err="1">
                <a:solidFill>
                  <a:schemeClr val="tx1"/>
                </a:solidFill>
                <a:effectLst/>
                <a:latin typeface="Montserrat" panose="020B0604020202020204" pitchFamily="2" charset="0"/>
              </a:rPr>
              <a:t>Aidle</a:t>
            </a:r>
            <a:r>
              <a:rPr lang="en-US" b="0" i="0" dirty="0">
                <a:solidFill>
                  <a:schemeClr val="tx1"/>
                </a:solidFill>
                <a:effectLst/>
                <a:latin typeface="Montserrat" panose="020B0604020202020204" pitchFamily="2" charset="0"/>
              </a:rPr>
              <a:t> </a:t>
            </a:r>
            <a:r>
              <a:rPr lang="en-US" b="0" i="0" dirty="0" err="1">
                <a:solidFill>
                  <a:schemeClr val="tx1"/>
                </a:solidFill>
                <a:effectLst/>
                <a:latin typeface="Montserrat" panose="020B0604020202020204" pitchFamily="2" charset="0"/>
              </a:rPr>
              <a:t>z”l</a:t>
            </a:r>
            <a:endParaRPr lang="en-US" dirty="0">
              <a:solidFill>
                <a:schemeClr val="tx1"/>
              </a:solidFill>
            </a:endParaRPr>
          </a:p>
        </p:txBody>
      </p:sp>
      <p:pic>
        <p:nvPicPr>
          <p:cNvPr id="5" name="Picture 4">
            <a:extLst>
              <a:ext uri="{FF2B5EF4-FFF2-40B4-BE49-F238E27FC236}">
                <a16:creationId xmlns:a16="http://schemas.microsoft.com/office/drawing/2014/main" id="{9293F75E-B063-4E0E-A6A0-83048B4C30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193" y="0"/>
            <a:ext cx="3352807" cy="2514605"/>
          </a:xfrm>
          <a:prstGeom prst="rect">
            <a:avLst/>
          </a:prstGeom>
        </p:spPr>
      </p:pic>
      <p:pic>
        <p:nvPicPr>
          <p:cNvPr id="7" name="Picture 6">
            <a:extLst>
              <a:ext uri="{FF2B5EF4-FFF2-40B4-BE49-F238E27FC236}">
                <a16:creationId xmlns:a16="http://schemas.microsoft.com/office/drawing/2014/main" id="{07F48EA7-D1B0-4C1F-95FD-1C55FD6E5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3984" y="277899"/>
            <a:ext cx="1524003" cy="1524003"/>
          </a:xfrm>
          <a:prstGeom prst="rect">
            <a:avLst/>
          </a:prstGeom>
        </p:spPr>
      </p:pic>
    </p:spTree>
    <p:extLst>
      <p:ext uri="{BB962C8B-B14F-4D97-AF65-F5344CB8AC3E}">
        <p14:creationId xmlns:p14="http://schemas.microsoft.com/office/powerpoint/2010/main" val="1767030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3570F-999A-4D83-B111-C277C9AB4EBB}"/>
              </a:ext>
            </a:extLst>
          </p:cNvPr>
          <p:cNvSpPr>
            <a:spLocks noGrp="1"/>
          </p:cNvSpPr>
          <p:nvPr>
            <p:ph type="title"/>
          </p:nvPr>
        </p:nvSpPr>
        <p:spPr>
          <a:xfrm>
            <a:off x="606731" y="4530726"/>
            <a:ext cx="4449363" cy="1325562"/>
          </a:xfrm>
        </p:spPr>
        <p:txBody>
          <a:bodyPr/>
          <a:lstStyle/>
          <a:p>
            <a:r>
              <a:rPr lang="en-US" dirty="0"/>
              <a:t>Fig </a:t>
            </a:r>
            <a:r>
              <a:rPr lang="en-US" dirty="0" err="1"/>
              <a:t>Rulin</a:t>
            </a:r>
            <a:r>
              <a:rPr lang="en-US" dirty="0"/>
              <a:t>’?</a:t>
            </a:r>
          </a:p>
        </p:txBody>
      </p:sp>
      <p:sp>
        <p:nvSpPr>
          <p:cNvPr id="3" name="Content Placeholder 2">
            <a:extLst>
              <a:ext uri="{FF2B5EF4-FFF2-40B4-BE49-F238E27FC236}">
                <a16:creationId xmlns:a16="http://schemas.microsoft.com/office/drawing/2014/main" id="{953AFE5D-8386-49FD-AB12-B87B39980551}"/>
              </a:ext>
            </a:extLst>
          </p:cNvPr>
          <p:cNvSpPr>
            <a:spLocks noGrp="1"/>
          </p:cNvSpPr>
          <p:nvPr>
            <p:ph idx="1"/>
          </p:nvPr>
        </p:nvSpPr>
        <p:spPr>
          <a:xfrm>
            <a:off x="309283" y="242048"/>
            <a:ext cx="9547950" cy="5938090"/>
          </a:xfrm>
        </p:spPr>
        <p:txBody>
          <a:bodyPr>
            <a:normAutofit/>
          </a:bodyPr>
          <a:lstStyle/>
          <a:p>
            <a:r>
              <a:rPr lang="en-US" sz="4000" dirty="0">
                <a:effectLst/>
                <a:latin typeface="Times New Roman" panose="02020603050405020304" pitchFamily="18" charset="0"/>
                <a:ea typeface="Calibri" panose="020F0502020204030204" pitchFamily="34" charset="0"/>
              </a:rPr>
              <a:t>(10) So the trees said to the fig tree, ‘You come and reign over us.’ (11) But the fig tree replied, ‘Have I stopped yielding my sweetness, my delicious fruit, that I should go and wave above the trees?’</a:t>
            </a:r>
            <a:endParaRPr lang="en-US" sz="4000" dirty="0"/>
          </a:p>
        </p:txBody>
      </p:sp>
      <p:pic>
        <p:nvPicPr>
          <p:cNvPr id="3074" name="Picture 2" descr="Fig tree with fruit at the Taninim Nature Reserve, Israel - YouTube">
            <a:extLst>
              <a:ext uri="{FF2B5EF4-FFF2-40B4-BE49-F238E27FC236}">
                <a16:creationId xmlns:a16="http://schemas.microsoft.com/office/drawing/2014/main" id="{A751C373-7E57-4902-86BE-D49F3241D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733" y="3181350"/>
            <a:ext cx="6536267" cy="3676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650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D35F-CA7C-429C-BF31-84D9C70E95E9}"/>
              </a:ext>
            </a:extLst>
          </p:cNvPr>
          <p:cNvSpPr>
            <a:spLocks noGrp="1"/>
          </p:cNvSpPr>
          <p:nvPr>
            <p:ph type="title"/>
          </p:nvPr>
        </p:nvSpPr>
        <p:spPr>
          <a:xfrm>
            <a:off x="243123" y="150607"/>
            <a:ext cx="9692640" cy="1325562"/>
          </a:xfrm>
        </p:spPr>
        <p:txBody>
          <a:bodyPr/>
          <a:lstStyle/>
          <a:p>
            <a:r>
              <a:rPr lang="en-US" dirty="0"/>
              <a:t>Grape the Great Vine?</a:t>
            </a:r>
          </a:p>
        </p:txBody>
      </p:sp>
      <p:sp>
        <p:nvSpPr>
          <p:cNvPr id="3" name="Content Placeholder 2">
            <a:extLst>
              <a:ext uri="{FF2B5EF4-FFF2-40B4-BE49-F238E27FC236}">
                <a16:creationId xmlns:a16="http://schemas.microsoft.com/office/drawing/2014/main" id="{8EB4E3AB-E3CE-4136-974D-750132782F18}"/>
              </a:ext>
            </a:extLst>
          </p:cNvPr>
          <p:cNvSpPr>
            <a:spLocks noGrp="1"/>
          </p:cNvSpPr>
          <p:nvPr>
            <p:ph idx="1"/>
          </p:nvPr>
        </p:nvSpPr>
        <p:spPr>
          <a:xfrm>
            <a:off x="0" y="1694330"/>
            <a:ext cx="4620260" cy="4485808"/>
          </a:xfrm>
        </p:spPr>
        <p:txBody>
          <a:bodyPr>
            <a:normAutofit/>
          </a:bodyPr>
          <a:lstStyle/>
          <a:p>
            <a:r>
              <a:rPr lang="en-US" sz="3200" dirty="0">
                <a:effectLst/>
                <a:latin typeface="Times New Roman" panose="02020603050405020304" pitchFamily="18" charset="0"/>
                <a:ea typeface="Calibri" panose="020F0502020204030204" pitchFamily="34" charset="0"/>
              </a:rPr>
              <a:t>(12) So the trees said to the vine, ‘You come and reign over us.’ (13) But the vine replied, ‘Have I stopped yielding my new wine, which gladdens God and men, that I should go and wave above the trees?’</a:t>
            </a:r>
            <a:endParaRPr lang="en-US" sz="3200" dirty="0"/>
          </a:p>
        </p:txBody>
      </p:sp>
      <p:pic>
        <p:nvPicPr>
          <p:cNvPr id="4098" name="Picture 2">
            <a:extLst>
              <a:ext uri="{FF2B5EF4-FFF2-40B4-BE49-F238E27FC236}">
                <a16:creationId xmlns:a16="http://schemas.microsoft.com/office/drawing/2014/main" id="{6CF1DE13-9B22-4793-ACCA-D20DC23E1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0260" y="1828800"/>
            <a:ext cx="7571740"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170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43989-8822-4156-985E-F4B7D0317FA8}"/>
              </a:ext>
            </a:extLst>
          </p:cNvPr>
          <p:cNvSpPr>
            <a:spLocks noGrp="1"/>
          </p:cNvSpPr>
          <p:nvPr>
            <p:ph type="title"/>
          </p:nvPr>
        </p:nvSpPr>
        <p:spPr>
          <a:xfrm>
            <a:off x="1261872" y="365760"/>
            <a:ext cx="9692640" cy="785177"/>
          </a:xfrm>
        </p:spPr>
        <p:txBody>
          <a:bodyPr/>
          <a:lstStyle/>
          <a:p>
            <a:r>
              <a:rPr lang="en-US" dirty="0"/>
              <a:t>Thornbush </a:t>
            </a:r>
          </a:p>
        </p:txBody>
      </p:sp>
      <p:sp>
        <p:nvSpPr>
          <p:cNvPr id="3" name="Content Placeholder 2">
            <a:extLst>
              <a:ext uri="{FF2B5EF4-FFF2-40B4-BE49-F238E27FC236}">
                <a16:creationId xmlns:a16="http://schemas.microsoft.com/office/drawing/2014/main" id="{2D72449F-7ABB-4917-B2AC-1BDFEBB8EF4B}"/>
              </a:ext>
            </a:extLst>
          </p:cNvPr>
          <p:cNvSpPr>
            <a:spLocks noGrp="1"/>
          </p:cNvSpPr>
          <p:nvPr>
            <p:ph idx="1"/>
          </p:nvPr>
        </p:nvSpPr>
        <p:spPr>
          <a:xfrm>
            <a:off x="376518" y="1150938"/>
            <a:ext cx="9480714" cy="5029200"/>
          </a:xfrm>
        </p:spPr>
        <p:txBody>
          <a:bodyPr/>
          <a:lstStyle/>
          <a:p>
            <a:pPr marL="0" indent="0">
              <a:buNone/>
            </a:pPr>
            <a:endParaRPr lang="en-US" dirty="0"/>
          </a:p>
          <a:p>
            <a:r>
              <a:rPr lang="en-US" sz="2400" dirty="0">
                <a:effectLst/>
                <a:latin typeface="Times New Roman" panose="02020603050405020304" pitchFamily="18" charset="0"/>
                <a:ea typeface="Calibri" panose="020F0502020204030204" pitchFamily="34" charset="0"/>
              </a:rPr>
              <a:t>(14) Then all the trees said to the thornbush, ‘You come and reign over us.’</a:t>
            </a:r>
            <a:endParaRPr lang="en-US" sz="2400" dirty="0"/>
          </a:p>
          <a:p>
            <a:r>
              <a:rPr lang="en-US" sz="2000" dirty="0"/>
              <a:t>Lyceum - Box thorn 				Rhamnus - Buckthorn</a:t>
            </a:r>
          </a:p>
          <a:p>
            <a:endParaRPr lang="en-US" dirty="0"/>
          </a:p>
        </p:txBody>
      </p:sp>
      <p:pic>
        <p:nvPicPr>
          <p:cNvPr id="5122" name="Picture 2">
            <a:extLst>
              <a:ext uri="{FF2B5EF4-FFF2-40B4-BE49-F238E27FC236}">
                <a16:creationId xmlns:a16="http://schemas.microsoft.com/office/drawing/2014/main" id="{A0309198-DB8C-460B-B44D-DF3BDD30D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18" y="3143250"/>
            <a:ext cx="4953000" cy="37147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hamnus (plant) - Wikipedia">
            <a:extLst>
              <a:ext uri="{FF2B5EF4-FFF2-40B4-BE49-F238E27FC236}">
                <a16:creationId xmlns:a16="http://schemas.microsoft.com/office/drawing/2014/main" id="{680AEAB0-0A57-4676-87FE-194EFF39A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133725"/>
            <a:ext cx="5175713"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957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FC5E-D243-4D95-829B-97F55A139421}"/>
              </a:ext>
            </a:extLst>
          </p:cNvPr>
          <p:cNvSpPr>
            <a:spLocks noGrp="1"/>
          </p:cNvSpPr>
          <p:nvPr>
            <p:ph type="title"/>
          </p:nvPr>
        </p:nvSpPr>
        <p:spPr/>
        <p:txBody>
          <a:bodyPr/>
          <a:lstStyle/>
          <a:p>
            <a:r>
              <a:rPr lang="en-US" dirty="0"/>
              <a:t>Beware of my Thorns</a:t>
            </a:r>
          </a:p>
        </p:txBody>
      </p:sp>
      <p:sp>
        <p:nvSpPr>
          <p:cNvPr id="3" name="Content Placeholder 2">
            <a:extLst>
              <a:ext uri="{FF2B5EF4-FFF2-40B4-BE49-F238E27FC236}">
                <a16:creationId xmlns:a16="http://schemas.microsoft.com/office/drawing/2014/main" id="{0EB2F1AF-87BE-4DF7-8291-4A1C966478AA}"/>
              </a:ext>
            </a:extLst>
          </p:cNvPr>
          <p:cNvSpPr>
            <a:spLocks noGrp="1"/>
          </p:cNvSpPr>
          <p:nvPr>
            <p:ph sz="half" idx="1"/>
          </p:nvPr>
        </p:nvSpPr>
        <p:spPr/>
        <p:txBody>
          <a:bodyPr>
            <a:normAutofit/>
          </a:bodyPr>
          <a:lstStyle/>
          <a:p>
            <a:r>
              <a:rPr lang="en-US" sz="2800" dirty="0">
                <a:effectLst/>
                <a:latin typeface="Times New Roman" panose="02020603050405020304" pitchFamily="18" charset="0"/>
                <a:ea typeface="Calibri" panose="020F0502020204030204" pitchFamily="34" charset="0"/>
              </a:rPr>
              <a:t>(15) And the thornbush said to the trees, ‘If you are acting honorably in anointing me king over you, come and take shelter in my shade; but if not, may fire issue from the thornbush and consume the cedars of Lebanon!’</a:t>
            </a:r>
            <a:endParaRPr lang="en-US" sz="2800" dirty="0"/>
          </a:p>
        </p:txBody>
      </p:sp>
      <p:pic>
        <p:nvPicPr>
          <p:cNvPr id="5" name="Picture 2" descr="ארז הלבנון">
            <a:extLst>
              <a:ext uri="{FF2B5EF4-FFF2-40B4-BE49-F238E27FC236}">
                <a16:creationId xmlns:a16="http://schemas.microsoft.com/office/drawing/2014/main" id="{4B4A51F3-F712-47B7-A25A-4448D9FB658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20631" y="1828800"/>
            <a:ext cx="3548914" cy="47333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awmaker Blames Uncontrolled Cedar Trees for Fire Spread">
            <a:extLst>
              <a:ext uri="{FF2B5EF4-FFF2-40B4-BE49-F238E27FC236}">
                <a16:creationId xmlns:a16="http://schemas.microsoft.com/office/drawing/2014/main" id="{8D5FC881-41D3-4E8E-B0EC-9FC0EB3523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49" t="315" r="24222"/>
          <a:stretch/>
        </p:blipFill>
        <p:spPr bwMode="auto">
          <a:xfrm>
            <a:off x="6366270" y="1828800"/>
            <a:ext cx="4563858" cy="4746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16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8925D-95A4-481F-86CB-69D0EF1200A5}"/>
              </a:ext>
            </a:extLst>
          </p:cNvPr>
          <p:cNvSpPr>
            <a:spLocks noGrp="1"/>
          </p:cNvSpPr>
          <p:nvPr>
            <p:ph type="title"/>
          </p:nvPr>
        </p:nvSpPr>
        <p:spPr/>
        <p:txBody>
          <a:bodyPr/>
          <a:lstStyle/>
          <a:p>
            <a:r>
              <a:rPr lang="en-US" dirty="0"/>
              <a:t>Thorny Curse</a:t>
            </a:r>
          </a:p>
        </p:txBody>
      </p:sp>
      <p:sp>
        <p:nvSpPr>
          <p:cNvPr id="3" name="Content Placeholder 2">
            <a:extLst>
              <a:ext uri="{FF2B5EF4-FFF2-40B4-BE49-F238E27FC236}">
                <a16:creationId xmlns:a16="http://schemas.microsoft.com/office/drawing/2014/main" id="{02DF0E1F-4640-417C-A280-9D4C60755664}"/>
              </a:ext>
            </a:extLst>
          </p:cNvPr>
          <p:cNvSpPr>
            <a:spLocks noGrp="1"/>
          </p:cNvSpPr>
          <p:nvPr>
            <p:ph idx="1"/>
          </p:nvPr>
        </p:nvSpPr>
        <p:spPr/>
        <p:txBody>
          <a:bodyPr>
            <a:normAutofit lnSpcReduction="10000"/>
          </a:bodyPr>
          <a:lstStyle/>
          <a:p>
            <a:r>
              <a:rPr lang="en-US" sz="2400" dirty="0">
                <a:effectLst/>
                <a:latin typeface="Calibri" panose="020F0502020204030204" pitchFamily="34" charset="0"/>
                <a:ea typeface="Calibri" panose="020F0502020204030204" pitchFamily="34" charset="0"/>
                <a:cs typeface="Arial" panose="020B0604020202020204" pitchFamily="34" charset="0"/>
              </a:rPr>
              <a:t>(16) “Now then, if you acted honorably and loyally in making Abimelech king, if you have done right by Jerubbaal and his house and have requited him according to his deserts— (17) considering that my father fought for you and saved you from the Midianites at the risk of his life, (18) and now you have turned on my father’s household, killed his sons, seventy men on one stone, and set up Abimelech, the son of his handmaid, as king over the citizens of Shechem just because he is your kinsman— (19) if, I say, you have this day acted honorably and loyally toward Jerubbaal and his house, have joy in Abimelech and may he likewise have joy in you. (20) But if not, may fire issue from Abimelech and consume the citizens of Shechem and Beth-</a:t>
            </a:r>
            <a:r>
              <a:rPr lang="en-US" sz="2400" dirty="0" err="1">
                <a:effectLst/>
                <a:latin typeface="Calibri" panose="020F0502020204030204" pitchFamily="34" charset="0"/>
                <a:ea typeface="Calibri" panose="020F0502020204030204" pitchFamily="34" charset="0"/>
                <a:cs typeface="Arial" panose="020B0604020202020204" pitchFamily="34" charset="0"/>
              </a:rPr>
              <a:t>millo</a:t>
            </a:r>
            <a:r>
              <a:rPr lang="en-US" sz="2400" dirty="0">
                <a:effectLst/>
                <a:latin typeface="Calibri" panose="020F0502020204030204" pitchFamily="34" charset="0"/>
                <a:ea typeface="Calibri" panose="020F0502020204030204" pitchFamily="34" charset="0"/>
                <a:cs typeface="Arial" panose="020B0604020202020204" pitchFamily="34" charset="0"/>
              </a:rPr>
              <a:t>, and may fire issue from the citizens of Shechem and Beth-</a:t>
            </a:r>
            <a:r>
              <a:rPr lang="en-US" sz="2400" dirty="0" err="1">
                <a:effectLst/>
                <a:latin typeface="Calibri" panose="020F0502020204030204" pitchFamily="34" charset="0"/>
                <a:ea typeface="Calibri" panose="020F0502020204030204" pitchFamily="34" charset="0"/>
                <a:cs typeface="Arial" panose="020B0604020202020204" pitchFamily="34" charset="0"/>
              </a:rPr>
              <a:t>millo</a:t>
            </a:r>
            <a:r>
              <a:rPr lang="en-US" sz="2400" dirty="0">
                <a:effectLst/>
                <a:latin typeface="Calibri" panose="020F0502020204030204" pitchFamily="34" charset="0"/>
                <a:ea typeface="Calibri" panose="020F0502020204030204" pitchFamily="34" charset="0"/>
                <a:cs typeface="Arial" panose="020B0604020202020204" pitchFamily="34" charset="0"/>
              </a:rPr>
              <a:t> and consume Abimelech!”</a:t>
            </a:r>
            <a:endParaRPr lang="en-US" sz="2400" dirty="0"/>
          </a:p>
        </p:txBody>
      </p:sp>
    </p:spTree>
    <p:extLst>
      <p:ext uri="{BB962C8B-B14F-4D97-AF65-F5344CB8AC3E}">
        <p14:creationId xmlns:p14="http://schemas.microsoft.com/office/powerpoint/2010/main" val="4252419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00CF8-239F-440A-9518-29F3C189A8F4}"/>
              </a:ext>
            </a:extLst>
          </p:cNvPr>
          <p:cNvSpPr>
            <a:spLocks noGrp="1"/>
          </p:cNvSpPr>
          <p:nvPr>
            <p:ph type="title"/>
          </p:nvPr>
        </p:nvSpPr>
        <p:spPr/>
        <p:txBody>
          <a:bodyPr>
            <a:normAutofit/>
          </a:bodyPr>
          <a:lstStyle/>
          <a:p>
            <a:r>
              <a:rPr lang="en-US" sz="5400" dirty="0"/>
              <a:t>Who was whom in the Parable</a:t>
            </a:r>
          </a:p>
        </p:txBody>
      </p:sp>
      <p:sp>
        <p:nvSpPr>
          <p:cNvPr id="3" name="Content Placeholder 2">
            <a:extLst>
              <a:ext uri="{FF2B5EF4-FFF2-40B4-BE49-F238E27FC236}">
                <a16:creationId xmlns:a16="http://schemas.microsoft.com/office/drawing/2014/main" id="{404406DA-C278-4AEA-BCD1-2556D083B89C}"/>
              </a:ext>
            </a:extLst>
          </p:cNvPr>
          <p:cNvSpPr>
            <a:spLocks noGrp="1"/>
          </p:cNvSpPr>
          <p:nvPr>
            <p:ph idx="1"/>
          </p:nvPr>
        </p:nvSpPr>
        <p:spPr/>
        <p:txBody>
          <a:bodyPr>
            <a:normAutofit/>
          </a:bodyPr>
          <a:lstStyle/>
          <a:p>
            <a:r>
              <a:rPr lang="en-US" sz="3200" dirty="0" err="1"/>
              <a:t>Rashi</a:t>
            </a:r>
            <a:r>
              <a:rPr lang="en-US" sz="3200" dirty="0"/>
              <a:t> – Rabbi Shlomo </a:t>
            </a:r>
            <a:r>
              <a:rPr lang="en-US" sz="3200" dirty="0" err="1"/>
              <a:t>Yitzchaki</a:t>
            </a:r>
            <a:r>
              <a:rPr lang="en-US" sz="3200" dirty="0"/>
              <a:t> –</a:t>
            </a:r>
          </a:p>
          <a:p>
            <a:pPr lvl="1"/>
            <a:r>
              <a:rPr lang="en-US" sz="2800" dirty="0"/>
              <a:t>the olive represents </a:t>
            </a:r>
            <a:r>
              <a:rPr lang="en-US" sz="2800" dirty="0" err="1"/>
              <a:t>Otniel</a:t>
            </a:r>
            <a:r>
              <a:rPr lang="en-US" sz="2800" dirty="0"/>
              <a:t>, </a:t>
            </a:r>
          </a:p>
          <a:p>
            <a:pPr lvl="1"/>
            <a:r>
              <a:rPr lang="en-US" sz="2800" dirty="0"/>
              <a:t>the fig Devorah the Prophetess, </a:t>
            </a:r>
          </a:p>
          <a:p>
            <a:pPr lvl="1"/>
            <a:r>
              <a:rPr lang="en-US" sz="2800" dirty="0"/>
              <a:t>the grapevine is Gideon </a:t>
            </a:r>
          </a:p>
          <a:p>
            <a:pPr lvl="1"/>
            <a:r>
              <a:rPr lang="en-US" sz="2800" dirty="0"/>
              <a:t>Thorn is </a:t>
            </a:r>
            <a:r>
              <a:rPr lang="en-US" sz="2800" dirty="0" err="1"/>
              <a:t>Avimelech</a:t>
            </a:r>
            <a:r>
              <a:rPr lang="en-US" sz="2800" dirty="0"/>
              <a:t> </a:t>
            </a:r>
          </a:p>
        </p:txBody>
      </p:sp>
    </p:spTree>
    <p:extLst>
      <p:ext uri="{BB962C8B-B14F-4D97-AF65-F5344CB8AC3E}">
        <p14:creationId xmlns:p14="http://schemas.microsoft.com/office/powerpoint/2010/main" val="3073222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457D-32C7-45E5-9260-F4AC5DA15937}"/>
              </a:ext>
            </a:extLst>
          </p:cNvPr>
          <p:cNvSpPr>
            <a:spLocks noGrp="1"/>
          </p:cNvSpPr>
          <p:nvPr>
            <p:ph type="title"/>
          </p:nvPr>
        </p:nvSpPr>
        <p:spPr/>
        <p:txBody>
          <a:bodyPr/>
          <a:lstStyle/>
          <a:p>
            <a:r>
              <a:rPr lang="en-US" dirty="0"/>
              <a:t>Downfall of </a:t>
            </a:r>
            <a:r>
              <a:rPr lang="en-US" dirty="0" err="1"/>
              <a:t>Avimelech</a:t>
            </a:r>
            <a:endParaRPr lang="en-US" dirty="0"/>
          </a:p>
        </p:txBody>
      </p:sp>
      <p:sp>
        <p:nvSpPr>
          <p:cNvPr id="3" name="Content Placeholder 2">
            <a:extLst>
              <a:ext uri="{FF2B5EF4-FFF2-40B4-BE49-F238E27FC236}">
                <a16:creationId xmlns:a16="http://schemas.microsoft.com/office/drawing/2014/main" id="{43A695C0-811D-452E-AFF5-ACF4954EFB0E}"/>
              </a:ext>
            </a:extLst>
          </p:cNvPr>
          <p:cNvSpPr>
            <a:spLocks noGrp="1"/>
          </p:cNvSpPr>
          <p:nvPr>
            <p:ph idx="1"/>
          </p:nvPr>
        </p:nvSpPr>
        <p:spPr>
          <a:xfrm>
            <a:off x="1261871" y="1828800"/>
            <a:ext cx="10073999" cy="4531659"/>
          </a:xfrm>
        </p:spPr>
        <p:txBody>
          <a:bodyPr>
            <a:normAutofit lnSpcReduction="10000"/>
          </a:bodyPr>
          <a:lstStyle/>
          <a:p>
            <a:r>
              <a:rPr lang="en-US" sz="2400" dirty="0"/>
              <a:t>G-d causes a split between </a:t>
            </a:r>
            <a:r>
              <a:rPr lang="en-US" sz="2400" dirty="0" err="1"/>
              <a:t>Baalei</a:t>
            </a:r>
            <a:r>
              <a:rPr lang="en-US" sz="2400" dirty="0"/>
              <a:t> - Shechem and </a:t>
            </a:r>
            <a:r>
              <a:rPr lang="en-US" sz="2400" dirty="0" err="1"/>
              <a:t>Avimelech</a:t>
            </a:r>
            <a:r>
              <a:rPr lang="en-US" sz="2400" dirty="0"/>
              <a:t> for </a:t>
            </a:r>
            <a:r>
              <a:rPr lang="en-US" sz="2400" dirty="0" err="1"/>
              <a:t>Avimelech’s</a:t>
            </a:r>
            <a:r>
              <a:rPr lang="en-US" sz="2400" dirty="0"/>
              <a:t> sins. And they become bandits on the highway and words makes its way to </a:t>
            </a:r>
            <a:r>
              <a:rPr lang="en-US" sz="2400" dirty="0" err="1"/>
              <a:t>Avimelech</a:t>
            </a:r>
            <a:r>
              <a:rPr lang="en-US" sz="2400" dirty="0"/>
              <a:t> (9:22-25)</a:t>
            </a:r>
          </a:p>
          <a:p>
            <a:r>
              <a:rPr lang="en-US" sz="2400" dirty="0" err="1"/>
              <a:t>Gaal</a:t>
            </a:r>
            <a:r>
              <a:rPr lang="en-US" sz="2400" dirty="0"/>
              <a:t> the son of </a:t>
            </a:r>
            <a:r>
              <a:rPr lang="en-US" sz="2400" dirty="0" err="1"/>
              <a:t>Eved</a:t>
            </a:r>
            <a:r>
              <a:rPr lang="en-US" sz="2400" dirty="0"/>
              <a:t> drunkenly complains about </a:t>
            </a:r>
            <a:r>
              <a:rPr lang="en-US" sz="2400" dirty="0" err="1"/>
              <a:t>Avimelech</a:t>
            </a:r>
            <a:r>
              <a:rPr lang="en-US" sz="2400" dirty="0"/>
              <a:t> with other members of Shechem, </a:t>
            </a:r>
            <a:r>
              <a:rPr lang="en-US" sz="2400" dirty="0" err="1"/>
              <a:t>Avimelech</a:t>
            </a:r>
            <a:r>
              <a:rPr lang="en-US" sz="2400" dirty="0"/>
              <a:t> is true royalty, not descended from Shechem the son of </a:t>
            </a:r>
            <a:r>
              <a:rPr lang="en-US" sz="2400" dirty="0" err="1"/>
              <a:t>Chamor</a:t>
            </a:r>
            <a:r>
              <a:rPr lang="en-US" sz="2400" dirty="0"/>
              <a:t>, and sounds like he would like to start a rebellion. (9:26-29)</a:t>
            </a:r>
          </a:p>
          <a:p>
            <a:r>
              <a:rPr lang="en-US" sz="2400" dirty="0" err="1"/>
              <a:t>Zevul</a:t>
            </a:r>
            <a:r>
              <a:rPr lang="en-US" sz="2400" dirty="0"/>
              <a:t>, the governor, overhears and brings word to </a:t>
            </a:r>
            <a:r>
              <a:rPr lang="en-US" sz="2400" dirty="0" err="1"/>
              <a:t>Avimelech</a:t>
            </a:r>
            <a:r>
              <a:rPr lang="en-US" sz="2400" dirty="0"/>
              <a:t>, encouraging him to set up an ambush. </a:t>
            </a:r>
            <a:r>
              <a:rPr lang="en-US" sz="2400" dirty="0" err="1"/>
              <a:t>Avimelech</a:t>
            </a:r>
            <a:r>
              <a:rPr lang="en-US" sz="2400" dirty="0"/>
              <a:t> sneaks under the cover of night (9:30-34)</a:t>
            </a:r>
          </a:p>
          <a:p>
            <a:r>
              <a:rPr lang="en-US" sz="2400" dirty="0" err="1"/>
              <a:t>Gaal</a:t>
            </a:r>
            <a:r>
              <a:rPr lang="en-US" sz="2400" dirty="0"/>
              <a:t> sees the armies coming down the hills, and </a:t>
            </a:r>
            <a:r>
              <a:rPr lang="en-US" sz="2400" dirty="0" err="1"/>
              <a:t>Zevul</a:t>
            </a:r>
            <a:r>
              <a:rPr lang="en-US" sz="2400" dirty="0"/>
              <a:t> mocks him that it shadows, and then adds this is what you deserve. (35-38)</a:t>
            </a:r>
          </a:p>
          <a:p>
            <a:endParaRPr lang="en-US" sz="2400" dirty="0"/>
          </a:p>
          <a:p>
            <a:endParaRPr lang="en-US" sz="2400" dirty="0"/>
          </a:p>
          <a:p>
            <a:endParaRPr lang="en-US" sz="2400" dirty="0"/>
          </a:p>
        </p:txBody>
      </p:sp>
    </p:spTree>
    <p:extLst>
      <p:ext uri="{BB962C8B-B14F-4D97-AF65-F5344CB8AC3E}">
        <p14:creationId xmlns:p14="http://schemas.microsoft.com/office/powerpoint/2010/main" val="335686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4F935-2217-4853-9BBA-62A326D7B0A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4E9E101-DC23-41FC-9288-D6E35B951B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2275" y="0"/>
            <a:ext cx="5419725" cy="6840522"/>
          </a:xfrm>
        </p:spPr>
      </p:pic>
    </p:spTree>
    <p:extLst>
      <p:ext uri="{BB962C8B-B14F-4D97-AF65-F5344CB8AC3E}">
        <p14:creationId xmlns:p14="http://schemas.microsoft.com/office/powerpoint/2010/main" val="3988269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FDDCC-2108-47BF-875D-7483A7B30F4F}"/>
              </a:ext>
            </a:extLst>
          </p:cNvPr>
          <p:cNvSpPr>
            <a:spLocks noGrp="1"/>
          </p:cNvSpPr>
          <p:nvPr>
            <p:ph type="title"/>
          </p:nvPr>
        </p:nvSpPr>
        <p:spPr/>
        <p:txBody>
          <a:bodyPr/>
          <a:lstStyle/>
          <a:p>
            <a:r>
              <a:rPr lang="en-US" dirty="0"/>
              <a:t>Cruelty of </a:t>
            </a:r>
            <a:r>
              <a:rPr lang="en-US" dirty="0" err="1"/>
              <a:t>Avimelch</a:t>
            </a:r>
            <a:r>
              <a:rPr lang="en-US" dirty="0"/>
              <a:t> </a:t>
            </a:r>
          </a:p>
        </p:txBody>
      </p:sp>
      <p:sp>
        <p:nvSpPr>
          <p:cNvPr id="3" name="Content Placeholder 2">
            <a:extLst>
              <a:ext uri="{FF2B5EF4-FFF2-40B4-BE49-F238E27FC236}">
                <a16:creationId xmlns:a16="http://schemas.microsoft.com/office/drawing/2014/main" id="{41D397A9-73BB-4016-9BAD-349DC97D55C3}"/>
              </a:ext>
            </a:extLst>
          </p:cNvPr>
          <p:cNvSpPr>
            <a:spLocks noGrp="1"/>
          </p:cNvSpPr>
          <p:nvPr>
            <p:ph idx="1"/>
          </p:nvPr>
        </p:nvSpPr>
        <p:spPr>
          <a:xfrm>
            <a:off x="1066801" y="1828800"/>
            <a:ext cx="10228728" cy="4876800"/>
          </a:xfrm>
        </p:spPr>
        <p:txBody>
          <a:bodyPr>
            <a:normAutofit lnSpcReduction="10000"/>
          </a:bodyPr>
          <a:lstStyle/>
          <a:p>
            <a:r>
              <a:rPr lang="en-US" sz="2800" dirty="0" err="1"/>
              <a:t>Gaal</a:t>
            </a:r>
            <a:r>
              <a:rPr lang="en-US" sz="2800" dirty="0"/>
              <a:t> leads Shechem into battle against </a:t>
            </a:r>
            <a:r>
              <a:rPr lang="en-US" sz="2800" dirty="0" err="1"/>
              <a:t>Avimelech</a:t>
            </a:r>
            <a:r>
              <a:rPr lang="en-US" sz="2800" dirty="0"/>
              <a:t> and loses, retreating into the city before </a:t>
            </a:r>
            <a:r>
              <a:rPr lang="en-US" sz="2800" dirty="0" err="1"/>
              <a:t>Zevul</a:t>
            </a:r>
            <a:r>
              <a:rPr lang="en-US" sz="2800" dirty="0"/>
              <a:t> manages to kick out </a:t>
            </a:r>
            <a:r>
              <a:rPr lang="en-US" sz="2800" dirty="0" err="1"/>
              <a:t>gaal</a:t>
            </a:r>
            <a:r>
              <a:rPr lang="en-US" sz="2800" dirty="0"/>
              <a:t> and his supporters. (39-41)</a:t>
            </a:r>
          </a:p>
          <a:p>
            <a:r>
              <a:rPr lang="en-US" sz="2800" dirty="0" err="1"/>
              <a:t>Avimelech</a:t>
            </a:r>
            <a:r>
              <a:rPr lang="en-US" sz="2800" dirty="0"/>
              <a:t> launches another campaign the next day, capturing the city and massacring all of those inside, and sowed it with salt. (42-45)</a:t>
            </a:r>
          </a:p>
          <a:p>
            <a:r>
              <a:rPr lang="en-US" sz="2800" dirty="0"/>
              <a:t>The residents of neighboring Migdal Shechem, Tower of Shechem, hide in the tunnel of Baal-Berith’s temple. </a:t>
            </a:r>
            <a:r>
              <a:rPr lang="en-US" sz="2800" dirty="0" err="1"/>
              <a:t>Avimelech</a:t>
            </a:r>
            <a:r>
              <a:rPr lang="en-US" sz="2800" dirty="0"/>
              <a:t> took an ax, chopped off a limb of a tree and placed it on his shoulder (Shechem), and burnt all of them (~1000 men and women) alive. (46-49)</a:t>
            </a:r>
          </a:p>
          <a:p>
            <a:endParaRPr lang="en-US" sz="2800" dirty="0"/>
          </a:p>
        </p:txBody>
      </p:sp>
    </p:spTree>
    <p:extLst>
      <p:ext uri="{BB962C8B-B14F-4D97-AF65-F5344CB8AC3E}">
        <p14:creationId xmlns:p14="http://schemas.microsoft.com/office/powerpoint/2010/main" val="108656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EC3C8-1BC9-4912-ACCD-4B161BAD5A68}"/>
              </a:ext>
            </a:extLst>
          </p:cNvPr>
          <p:cNvSpPr>
            <a:spLocks noGrp="1"/>
          </p:cNvSpPr>
          <p:nvPr>
            <p:ph type="title"/>
          </p:nvPr>
        </p:nvSpPr>
        <p:spPr/>
        <p:txBody>
          <a:bodyPr/>
          <a:lstStyle/>
          <a:p>
            <a:r>
              <a:rPr lang="en-US" dirty="0"/>
              <a:t>The final battle</a:t>
            </a:r>
          </a:p>
        </p:txBody>
      </p:sp>
      <p:sp>
        <p:nvSpPr>
          <p:cNvPr id="3" name="Content Placeholder 2">
            <a:extLst>
              <a:ext uri="{FF2B5EF4-FFF2-40B4-BE49-F238E27FC236}">
                <a16:creationId xmlns:a16="http://schemas.microsoft.com/office/drawing/2014/main" id="{CA563406-C491-4416-84F1-8F7E3F1234D1}"/>
              </a:ext>
            </a:extLst>
          </p:cNvPr>
          <p:cNvSpPr>
            <a:spLocks noGrp="1"/>
          </p:cNvSpPr>
          <p:nvPr>
            <p:ph idx="1"/>
          </p:nvPr>
        </p:nvSpPr>
        <p:spPr>
          <a:xfrm>
            <a:off x="1261871" y="1828800"/>
            <a:ext cx="10434829" cy="4800600"/>
          </a:xfrm>
        </p:spPr>
        <p:txBody>
          <a:bodyPr>
            <a:normAutofit lnSpcReduction="10000"/>
          </a:bodyPr>
          <a:lstStyle/>
          <a:p>
            <a:r>
              <a:rPr lang="en-US" sz="3200" dirty="0" err="1"/>
              <a:t>Avimelech</a:t>
            </a:r>
            <a:r>
              <a:rPr lang="en-US" sz="3200" dirty="0"/>
              <a:t> attacks the nearby city of </a:t>
            </a:r>
            <a:r>
              <a:rPr lang="en-US" sz="3200" dirty="0" err="1"/>
              <a:t>Thebez</a:t>
            </a:r>
            <a:r>
              <a:rPr lang="en-US" sz="3200" dirty="0"/>
              <a:t>, sacking the city as the people flee the fortress of the city, Migdal Oz. (50-51)</a:t>
            </a:r>
          </a:p>
          <a:p>
            <a:r>
              <a:rPr lang="en-US" sz="3200" dirty="0"/>
              <a:t>As the </a:t>
            </a:r>
            <a:r>
              <a:rPr lang="en-US" sz="3200" dirty="0" err="1"/>
              <a:t>Avimelech</a:t>
            </a:r>
            <a:r>
              <a:rPr lang="en-US" sz="3200" dirty="0"/>
              <a:t> is about to set fire to the tower as he had done in Shechem, a woman throws a millstone gravely injuring him. He then turns and begs his servant to kill him so people won’t say a woman killed him and he died. (52-54)</a:t>
            </a:r>
          </a:p>
          <a:p>
            <a:r>
              <a:rPr lang="en-US" sz="3200" dirty="0"/>
              <a:t>With </a:t>
            </a:r>
            <a:r>
              <a:rPr lang="en-US" sz="3200" dirty="0" err="1"/>
              <a:t>Avimelech</a:t>
            </a:r>
            <a:r>
              <a:rPr lang="en-US" sz="3200" dirty="0"/>
              <a:t> dead, his supporters disappear and G-d has repaid everyone involved. (55-57)</a:t>
            </a:r>
          </a:p>
          <a:p>
            <a:endParaRPr lang="en-US" sz="3200" dirty="0"/>
          </a:p>
        </p:txBody>
      </p:sp>
    </p:spTree>
    <p:extLst>
      <p:ext uri="{BB962C8B-B14F-4D97-AF65-F5344CB8AC3E}">
        <p14:creationId xmlns:p14="http://schemas.microsoft.com/office/powerpoint/2010/main" val="323853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928D-7801-46D3-AFB6-9DA1B936C7C0}"/>
              </a:ext>
            </a:extLst>
          </p:cNvPr>
          <p:cNvSpPr>
            <a:spLocks noGrp="1"/>
          </p:cNvSpPr>
          <p:nvPr>
            <p:ph type="title"/>
          </p:nvPr>
        </p:nvSpPr>
        <p:spPr/>
        <p:txBody>
          <a:bodyPr/>
          <a:lstStyle/>
          <a:p>
            <a:r>
              <a:rPr lang="en-US" dirty="0"/>
              <a:t>Where is Shechem?</a:t>
            </a:r>
          </a:p>
        </p:txBody>
      </p:sp>
      <p:sp>
        <p:nvSpPr>
          <p:cNvPr id="3" name="Content Placeholder 2">
            <a:extLst>
              <a:ext uri="{FF2B5EF4-FFF2-40B4-BE49-F238E27FC236}">
                <a16:creationId xmlns:a16="http://schemas.microsoft.com/office/drawing/2014/main" id="{1B54177B-C0BF-40EB-9A5C-88452C39A32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2596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41FC3-2FC1-4564-8D3F-749FD99A2C65}"/>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5231167A-B655-4A69-8160-4660E2ED091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375" y="2051968"/>
            <a:ext cx="5513613" cy="4806032"/>
          </a:xfrm>
        </p:spPr>
      </p:pic>
      <p:sp>
        <p:nvSpPr>
          <p:cNvPr id="6" name="Content Placeholder 5">
            <a:extLst>
              <a:ext uri="{FF2B5EF4-FFF2-40B4-BE49-F238E27FC236}">
                <a16:creationId xmlns:a16="http://schemas.microsoft.com/office/drawing/2014/main" id="{31DAD909-7443-4FC3-B2B2-0996AA5E95B7}"/>
              </a:ext>
            </a:extLst>
          </p:cNvPr>
          <p:cNvSpPr>
            <a:spLocks noGrp="1"/>
          </p:cNvSpPr>
          <p:nvPr>
            <p:ph sz="half" idx="2"/>
          </p:nvPr>
        </p:nvSpPr>
        <p:spPr/>
        <p:txBody>
          <a:bodyPr/>
          <a:lstStyle/>
          <a:p>
            <a:r>
              <a:rPr lang="en-US" b="0" i="0" dirty="0">
                <a:solidFill>
                  <a:srgbClr val="202122"/>
                </a:solidFill>
                <a:effectLst/>
                <a:latin typeface="Arial" panose="020B0604020202020204" pitchFamily="34" charset="0"/>
              </a:rPr>
              <a:t>Illustration of the woman of </a:t>
            </a:r>
            <a:r>
              <a:rPr lang="en-US" b="0" i="0" dirty="0" err="1">
                <a:solidFill>
                  <a:srgbClr val="202122"/>
                </a:solidFill>
                <a:effectLst/>
                <a:latin typeface="Arial" panose="020B0604020202020204" pitchFamily="34" charset="0"/>
              </a:rPr>
              <a:t>Thebez</a:t>
            </a:r>
            <a:r>
              <a:rPr lang="en-US" b="0" i="0" dirty="0">
                <a:solidFill>
                  <a:srgbClr val="202122"/>
                </a:solidFill>
                <a:effectLst/>
                <a:latin typeface="Arial" panose="020B0604020202020204" pitchFamily="34" charset="0"/>
              </a:rPr>
              <a:t> dropping the millstone on Abimelech</a:t>
            </a:r>
          </a:p>
          <a:p>
            <a:r>
              <a:rPr lang="en-US" dirty="0"/>
              <a:t>Charles Foster, The Story of the Bible, 1884</a:t>
            </a:r>
          </a:p>
        </p:txBody>
      </p:sp>
    </p:spTree>
    <p:extLst>
      <p:ext uri="{BB962C8B-B14F-4D97-AF65-F5344CB8AC3E}">
        <p14:creationId xmlns:p14="http://schemas.microsoft.com/office/powerpoint/2010/main" val="798860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7D5FA-4C16-4C42-AE02-EE0846CD92D0}"/>
              </a:ext>
            </a:extLst>
          </p:cNvPr>
          <p:cNvSpPr>
            <a:spLocks noGrp="1"/>
          </p:cNvSpPr>
          <p:nvPr>
            <p:ph type="title"/>
          </p:nvPr>
        </p:nvSpPr>
        <p:spPr/>
        <p:txBody>
          <a:bodyPr/>
          <a:lstStyle/>
          <a:p>
            <a:r>
              <a:rPr lang="en-US" dirty="0"/>
              <a:t>Death of Abimelech</a:t>
            </a:r>
          </a:p>
        </p:txBody>
      </p:sp>
      <p:sp>
        <p:nvSpPr>
          <p:cNvPr id="9" name="Content Placeholder 8">
            <a:extLst>
              <a:ext uri="{FF2B5EF4-FFF2-40B4-BE49-F238E27FC236}">
                <a16:creationId xmlns:a16="http://schemas.microsoft.com/office/drawing/2014/main" id="{C6F1CA31-31A0-4305-A2EA-AC92D4DDD989}"/>
              </a:ext>
            </a:extLst>
          </p:cNvPr>
          <p:cNvSpPr>
            <a:spLocks noGrp="1"/>
          </p:cNvSpPr>
          <p:nvPr>
            <p:ph sz="half" idx="1"/>
          </p:nvPr>
        </p:nvSpPr>
        <p:spPr/>
        <p:txBody>
          <a:bodyPr/>
          <a:lstStyle/>
          <a:p>
            <a:br>
              <a:rPr lang="en-US" b="0" i="0" dirty="0">
                <a:solidFill>
                  <a:srgbClr val="202122"/>
                </a:solidFill>
                <a:effectLst/>
                <a:latin typeface="Arial" panose="020B0604020202020204" pitchFamily="34" charset="0"/>
              </a:rPr>
            </a:br>
            <a:endParaRPr lang="en-US" dirty="0"/>
          </a:p>
        </p:txBody>
      </p:sp>
      <p:pic>
        <p:nvPicPr>
          <p:cNvPr id="12" name="Content Placeholder 11">
            <a:extLst>
              <a:ext uri="{FF2B5EF4-FFF2-40B4-BE49-F238E27FC236}">
                <a16:creationId xmlns:a16="http://schemas.microsoft.com/office/drawing/2014/main" id="{D3C35653-B675-45FD-AC60-F72E965C143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06845" y="0"/>
            <a:ext cx="5585155" cy="6858000"/>
          </a:xfrm>
        </p:spPr>
      </p:pic>
      <p:sp>
        <p:nvSpPr>
          <p:cNvPr id="4" name="AutoShape 2">
            <a:extLst>
              <a:ext uri="{FF2B5EF4-FFF2-40B4-BE49-F238E27FC236}">
                <a16:creationId xmlns:a16="http://schemas.microsoft.com/office/drawing/2014/main" id="{8A6B3A2D-9849-42B5-B439-54D4176F5DD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id="{3E6976D6-EB4E-4286-96BE-624ED1B47611}"/>
              </a:ext>
            </a:extLst>
          </p:cNvPr>
          <p:cNvSpPr txBox="1"/>
          <p:nvPr/>
        </p:nvSpPr>
        <p:spPr>
          <a:xfrm>
            <a:off x="1629056" y="6240208"/>
            <a:ext cx="6105524" cy="369332"/>
          </a:xfrm>
          <a:prstGeom prst="rect">
            <a:avLst/>
          </a:prstGeom>
          <a:noFill/>
        </p:spPr>
        <p:txBody>
          <a:bodyPr wrap="square">
            <a:spAutoFit/>
          </a:bodyPr>
          <a:lstStyle/>
          <a:p>
            <a:pPr algn="l"/>
            <a:r>
              <a:rPr lang="en-US" b="0" i="0" u="none" strike="noStrike" dirty="0">
                <a:solidFill>
                  <a:srgbClr val="0645AD"/>
                </a:solidFill>
                <a:effectLst/>
                <a:latin typeface="Arial" panose="020B0604020202020204" pitchFamily="34" charset="0"/>
                <a:hlinkClick r:id="rId3" tooltip="Gustave Doré"/>
              </a:rPr>
              <a:t>Gustave </a:t>
            </a:r>
            <a:r>
              <a:rPr lang="en-US" b="0" i="0" u="none" strike="noStrike" dirty="0" err="1">
                <a:solidFill>
                  <a:srgbClr val="0645AD"/>
                </a:solidFill>
                <a:effectLst/>
                <a:latin typeface="Arial" panose="020B0604020202020204" pitchFamily="34" charset="0"/>
                <a:hlinkClick r:id="rId3" tooltip="Gustave Doré"/>
              </a:rPr>
              <a:t>Doré</a:t>
            </a:r>
            <a:r>
              <a:rPr lang="en-US" b="0" i="0" dirty="0">
                <a:solidFill>
                  <a:srgbClr val="202122"/>
                </a:solidFill>
                <a:effectLst/>
                <a:latin typeface="Arial" panose="020B0604020202020204" pitchFamily="34" charset="0"/>
              </a:rPr>
              <a:t>, </a:t>
            </a:r>
            <a:r>
              <a:rPr lang="en-US" b="0" i="1" dirty="0">
                <a:solidFill>
                  <a:srgbClr val="202122"/>
                </a:solidFill>
                <a:effectLst/>
                <a:latin typeface="Arial" panose="020B0604020202020204" pitchFamily="34" charset="0"/>
              </a:rPr>
              <a:t>The Death of Abimelech</a:t>
            </a:r>
            <a:endParaRPr lang="en-US"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4059029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B5F30-870F-457F-903E-554F16BC93A3}"/>
              </a:ext>
            </a:extLst>
          </p:cNvPr>
          <p:cNvSpPr>
            <a:spLocks noGrp="1"/>
          </p:cNvSpPr>
          <p:nvPr>
            <p:ph type="title"/>
          </p:nvPr>
        </p:nvSpPr>
        <p:spPr/>
        <p:txBody>
          <a:bodyPr/>
          <a:lstStyle/>
          <a:p>
            <a:r>
              <a:rPr lang="en-US" dirty="0"/>
              <a:t>Summary</a:t>
            </a:r>
          </a:p>
        </p:txBody>
      </p:sp>
      <p:sp>
        <p:nvSpPr>
          <p:cNvPr id="5" name="Content Placeholder 4">
            <a:extLst>
              <a:ext uri="{FF2B5EF4-FFF2-40B4-BE49-F238E27FC236}">
                <a16:creationId xmlns:a16="http://schemas.microsoft.com/office/drawing/2014/main" id="{928CF5C9-943D-46F5-A5CF-04194F49CC8C}"/>
              </a:ext>
            </a:extLst>
          </p:cNvPr>
          <p:cNvSpPr>
            <a:spLocks noGrp="1"/>
          </p:cNvSpPr>
          <p:nvPr>
            <p:ph idx="1"/>
          </p:nvPr>
        </p:nvSpPr>
        <p:spPr/>
        <p:txBody>
          <a:bodyPr>
            <a:normAutofit/>
          </a:bodyPr>
          <a:lstStyle/>
          <a:p>
            <a:r>
              <a:rPr lang="en-US" sz="2400" dirty="0" err="1"/>
              <a:t>Avimelech</a:t>
            </a:r>
            <a:r>
              <a:rPr lang="en-US" sz="2400" dirty="0"/>
              <a:t> seizes power in a very not-Jewish fashion. </a:t>
            </a:r>
          </a:p>
          <a:p>
            <a:r>
              <a:rPr lang="en-US" sz="2400" dirty="0"/>
              <a:t>Primary supporters are Shechem, idolaters who he later turn on each other</a:t>
            </a:r>
          </a:p>
          <a:p>
            <a:r>
              <a:rPr lang="en-US" sz="2400" dirty="0" err="1"/>
              <a:t>Yotam’s</a:t>
            </a:r>
            <a:r>
              <a:rPr lang="en-US" sz="2400" dirty="0"/>
              <a:t> parable – goes unheeded, but curse comes first circle</a:t>
            </a:r>
          </a:p>
          <a:p>
            <a:r>
              <a:rPr lang="en-US" sz="2400" dirty="0" err="1"/>
              <a:t>Avimelech</a:t>
            </a:r>
            <a:r>
              <a:rPr lang="en-US" sz="2400" dirty="0"/>
              <a:t> and Shechem meet a most ignoble end, fitting for their dastardly deeds. </a:t>
            </a:r>
          </a:p>
          <a:p>
            <a:r>
              <a:rPr lang="en-US" sz="2400" dirty="0"/>
              <a:t>How not to be king</a:t>
            </a:r>
          </a:p>
          <a:p>
            <a:r>
              <a:rPr lang="en-US" sz="2400" dirty="0"/>
              <a:t>Shechem is a case in Tanach is a cautionary tale</a:t>
            </a:r>
          </a:p>
          <a:p>
            <a:endParaRPr lang="en-US" sz="2400" dirty="0"/>
          </a:p>
        </p:txBody>
      </p:sp>
    </p:spTree>
    <p:extLst>
      <p:ext uri="{BB962C8B-B14F-4D97-AF65-F5344CB8AC3E}">
        <p14:creationId xmlns:p14="http://schemas.microsoft.com/office/powerpoint/2010/main" val="200777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4F935-2217-4853-9BBA-62A326D7B0A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4E9E101-DC23-41FC-9288-D6E35B951B2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4904" y="-1823767"/>
            <a:ext cx="7272738" cy="9179308"/>
          </a:xfrm>
        </p:spPr>
      </p:pic>
    </p:spTree>
    <p:extLst>
      <p:ext uri="{BB962C8B-B14F-4D97-AF65-F5344CB8AC3E}">
        <p14:creationId xmlns:p14="http://schemas.microsoft.com/office/powerpoint/2010/main" val="4260772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084E0-8A10-451E-92E1-837266C074C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C965926-6CCC-46F8-B5BE-E053580BA55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5165700-B94B-4F4F-8485-68C1F5BBD386}"/>
              </a:ext>
            </a:extLst>
          </p:cNvPr>
          <p:cNvPicPr>
            <a:picLocks noChangeAspect="1"/>
          </p:cNvPicPr>
          <p:nvPr/>
        </p:nvPicPr>
        <p:blipFill>
          <a:blip r:embed="rId3" cstate="screen"/>
          <a:stretch>
            <a:fillRect/>
          </a:stretch>
        </p:blipFill>
        <p:spPr>
          <a:xfrm>
            <a:off x="876300" y="-7873"/>
            <a:ext cx="10439400" cy="6873746"/>
          </a:xfrm>
          <a:prstGeom prst="rect">
            <a:avLst/>
          </a:prstGeom>
        </p:spPr>
      </p:pic>
    </p:spTree>
    <p:extLst>
      <p:ext uri="{BB962C8B-B14F-4D97-AF65-F5344CB8AC3E}">
        <p14:creationId xmlns:p14="http://schemas.microsoft.com/office/powerpoint/2010/main" val="1294982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928D-7801-46D3-AFB6-9DA1B936C7C0}"/>
              </a:ext>
            </a:extLst>
          </p:cNvPr>
          <p:cNvSpPr>
            <a:spLocks noGrp="1"/>
          </p:cNvSpPr>
          <p:nvPr>
            <p:ph type="title"/>
          </p:nvPr>
        </p:nvSpPr>
        <p:spPr>
          <a:xfrm>
            <a:off x="381000" y="152400"/>
            <a:ext cx="10573512" cy="977153"/>
          </a:xfrm>
        </p:spPr>
        <p:txBody>
          <a:bodyPr/>
          <a:lstStyle/>
          <a:p>
            <a:r>
              <a:rPr lang="en-US" dirty="0"/>
              <a:t>What happened in Shechem?</a:t>
            </a:r>
          </a:p>
        </p:txBody>
      </p:sp>
      <p:sp>
        <p:nvSpPr>
          <p:cNvPr id="3" name="Content Placeholder 2">
            <a:extLst>
              <a:ext uri="{FF2B5EF4-FFF2-40B4-BE49-F238E27FC236}">
                <a16:creationId xmlns:a16="http://schemas.microsoft.com/office/drawing/2014/main" id="{1B54177B-C0BF-40EB-9A5C-88452C39A320}"/>
              </a:ext>
            </a:extLst>
          </p:cNvPr>
          <p:cNvSpPr>
            <a:spLocks noGrp="1"/>
          </p:cNvSpPr>
          <p:nvPr>
            <p:ph idx="1"/>
          </p:nvPr>
        </p:nvSpPr>
        <p:spPr>
          <a:xfrm>
            <a:off x="228600" y="1129553"/>
            <a:ext cx="11963400" cy="5576047"/>
          </a:xfrm>
        </p:spPr>
        <p:txBody>
          <a:bodyPr numCol="2">
            <a:no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Avraham’s first stop in Israel (</a:t>
            </a:r>
            <a:r>
              <a:rPr lang="en-US" sz="2400" dirty="0" err="1">
                <a:effectLst/>
                <a:latin typeface="Calibri" panose="020F0502020204030204" pitchFamily="34" charset="0"/>
                <a:ea typeface="Calibri" panose="020F0502020204030204" pitchFamily="34" charset="0"/>
                <a:cs typeface="Arial" panose="020B0604020202020204" pitchFamily="34" charset="0"/>
              </a:rPr>
              <a:t>Breishit</a:t>
            </a:r>
            <a:r>
              <a:rPr lang="en-US" sz="2400" dirty="0">
                <a:effectLst/>
                <a:latin typeface="Calibri" panose="020F0502020204030204" pitchFamily="34" charset="0"/>
                <a:ea typeface="Calibri" panose="020F0502020204030204" pitchFamily="34" charset="0"/>
                <a:cs typeface="Arial" panose="020B0604020202020204" pitchFamily="34" charset="0"/>
              </a:rPr>
              <a:t> 12: 6-7) </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Yaakov purchases land near city of Shechem.</a:t>
            </a:r>
            <a:r>
              <a:rPr lang="en-US" sz="2400" dirty="0">
                <a:latin typeface="Calibri" panose="020F0502020204030204" pitchFamily="34" charset="0"/>
                <a:ea typeface="Calibri" panose="020F0502020204030204" pitchFamily="34" charset="0"/>
                <a:cs typeface="Arial" panose="020B0604020202020204" pitchFamily="34" charset="0"/>
              </a:rPr>
              <a:t> </a:t>
            </a:r>
            <a:r>
              <a:rPr lang="en-US" sz="2400" dirty="0">
                <a:effectLst/>
                <a:latin typeface="Calibri" panose="020F0502020204030204" pitchFamily="34" charset="0"/>
                <a:ea typeface="Calibri" panose="020F0502020204030204" pitchFamily="34" charset="0"/>
                <a:cs typeface="Arial" panose="020B0604020202020204" pitchFamily="34" charset="0"/>
              </a:rPr>
              <a:t>Shechem rapes Dina, Shimon and Levi slaughter city, reprimanded by Yaakov, burying of idols Alon </a:t>
            </a:r>
            <a:r>
              <a:rPr lang="en-US" sz="2400" dirty="0" err="1">
                <a:effectLst/>
                <a:latin typeface="Calibri" panose="020F0502020204030204" pitchFamily="34" charset="0"/>
                <a:ea typeface="Calibri" panose="020F0502020204030204" pitchFamily="34" charset="0"/>
                <a:cs typeface="Arial" panose="020B0604020202020204" pitchFamily="34" charset="0"/>
              </a:rPr>
              <a:t>Bachut</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en-US" sz="2400" dirty="0" err="1">
                <a:effectLst/>
                <a:latin typeface="Calibri" panose="020F0502020204030204" pitchFamily="34" charset="0"/>
                <a:ea typeface="Calibri" panose="020F0502020204030204" pitchFamily="34" charset="0"/>
                <a:cs typeface="Arial" panose="020B0604020202020204" pitchFamily="34" charset="0"/>
              </a:rPr>
              <a:t>Breishit</a:t>
            </a:r>
            <a:r>
              <a:rPr lang="en-US" sz="2400" dirty="0">
                <a:effectLst/>
                <a:latin typeface="Calibri" panose="020F0502020204030204" pitchFamily="34" charset="0"/>
                <a:ea typeface="Calibri" panose="020F0502020204030204" pitchFamily="34" charset="0"/>
                <a:cs typeface="Arial" panose="020B0604020202020204" pitchFamily="34" charset="0"/>
              </a:rPr>
              <a:t> 33-34) </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Yosef’s brothers shepherding in Shechem, Yosef visits them, Yosef ultimately sold on </a:t>
            </a:r>
            <a:r>
              <a:rPr lang="en-US" sz="2400" dirty="0" err="1">
                <a:effectLst/>
                <a:latin typeface="Calibri" panose="020F0502020204030204" pitchFamily="34" charset="0"/>
                <a:ea typeface="Calibri" panose="020F0502020204030204" pitchFamily="34" charset="0"/>
                <a:cs typeface="Arial" panose="020B0604020202020204" pitchFamily="34" charset="0"/>
              </a:rPr>
              <a:t>Dotan</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en-US" sz="2400" dirty="0" err="1">
                <a:effectLst/>
                <a:latin typeface="Calibri" panose="020F0502020204030204" pitchFamily="34" charset="0"/>
                <a:ea typeface="Calibri" panose="020F0502020204030204" pitchFamily="34" charset="0"/>
                <a:cs typeface="Arial" panose="020B0604020202020204" pitchFamily="34" charset="0"/>
              </a:rPr>
              <a:t>Breishit</a:t>
            </a:r>
            <a:r>
              <a:rPr lang="en-US" sz="2400" dirty="0">
                <a:effectLst/>
                <a:latin typeface="Calibri" panose="020F0502020204030204" pitchFamily="34" charset="0"/>
                <a:ea typeface="Calibri" panose="020F0502020204030204" pitchFamily="34" charset="0"/>
                <a:cs typeface="Arial" panose="020B0604020202020204" pitchFamily="34" charset="0"/>
              </a:rPr>
              <a:t> 37)</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Yosef gets extra portion – (</a:t>
            </a:r>
            <a:r>
              <a:rPr lang="en-US" sz="2400" dirty="0" err="1">
                <a:effectLst/>
                <a:latin typeface="Calibri" panose="020F0502020204030204" pitchFamily="34" charset="0"/>
                <a:ea typeface="Calibri" panose="020F0502020204030204" pitchFamily="34" charset="0"/>
                <a:cs typeface="Arial" panose="020B0604020202020204" pitchFamily="34" charset="0"/>
              </a:rPr>
              <a:t>Breishit</a:t>
            </a:r>
            <a:r>
              <a:rPr lang="en-US" sz="2400" dirty="0">
                <a:effectLst/>
                <a:latin typeface="Calibri" panose="020F0502020204030204" pitchFamily="34" charset="0"/>
                <a:ea typeface="Calibri" panose="020F0502020204030204" pitchFamily="34" charset="0"/>
                <a:cs typeface="Arial" panose="020B0604020202020204" pitchFamily="34" charset="0"/>
              </a:rPr>
              <a:t> 48: 22)</a:t>
            </a:r>
          </a:p>
          <a:p>
            <a:pPr marL="274320" lvl="1">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Arial" panose="020B0604020202020204" pitchFamily="34" charset="0"/>
              </a:rPr>
              <a:t>border between Efraim and </a:t>
            </a:r>
            <a:r>
              <a:rPr lang="en-US" sz="2000" dirty="0">
                <a:latin typeface="Calibri" panose="020F0502020204030204" pitchFamily="34" charset="0"/>
                <a:ea typeface="Calibri" panose="020F0502020204030204" pitchFamily="34" charset="0"/>
                <a:cs typeface="Arial" panose="020B0604020202020204" pitchFamily="34" charset="0"/>
              </a:rPr>
              <a:t>Menashe Yehoshua 17:7 </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400" dirty="0" err="1">
                <a:effectLst/>
                <a:latin typeface="Calibri" panose="020F0502020204030204" pitchFamily="34" charset="0"/>
                <a:ea typeface="Calibri" panose="020F0502020204030204" pitchFamily="34" charset="0"/>
                <a:cs typeface="Arial" panose="020B0604020202020204" pitchFamily="34" charset="0"/>
              </a:rPr>
              <a:t>Ir</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en-US" sz="2400" dirty="0" err="1">
                <a:effectLst/>
                <a:latin typeface="Calibri" panose="020F0502020204030204" pitchFamily="34" charset="0"/>
                <a:ea typeface="Calibri" panose="020F0502020204030204" pitchFamily="34" charset="0"/>
                <a:cs typeface="Arial" panose="020B0604020202020204" pitchFamily="34" charset="0"/>
              </a:rPr>
              <a:t>Miklat</a:t>
            </a:r>
            <a:r>
              <a:rPr lang="en-US" sz="2400" dirty="0">
                <a:effectLst/>
                <a:latin typeface="Calibri" panose="020F0502020204030204" pitchFamily="34" charset="0"/>
                <a:ea typeface="Calibri" panose="020F0502020204030204" pitchFamily="34" charset="0"/>
                <a:cs typeface="Arial" panose="020B0604020202020204" pitchFamily="34" charset="0"/>
              </a:rPr>
              <a:t> (City of Refuge) in Shechem (Yehoshua 20:7)</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In Ephraim, belongs to </a:t>
            </a:r>
            <a:r>
              <a:rPr lang="en-US" sz="2400" dirty="0" err="1">
                <a:effectLst/>
                <a:latin typeface="Calibri" panose="020F0502020204030204" pitchFamily="34" charset="0"/>
                <a:ea typeface="Calibri" panose="020F0502020204030204" pitchFamily="34" charset="0"/>
                <a:cs typeface="Arial" panose="020B0604020202020204" pitchFamily="34" charset="0"/>
              </a:rPr>
              <a:t>Leviim</a:t>
            </a:r>
            <a:r>
              <a:rPr lang="en-US" sz="2400" dirty="0">
                <a:effectLst/>
                <a:latin typeface="Calibri" panose="020F0502020204030204" pitchFamily="34" charset="0"/>
                <a:ea typeface="Calibri" panose="020F0502020204030204" pitchFamily="34" charset="0"/>
                <a:cs typeface="Arial" panose="020B0604020202020204" pitchFamily="34" charset="0"/>
              </a:rPr>
              <a:t> (Yehoshua 21: 21)</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Yosef buried in Shechem (Yehoshua 24:32)</a:t>
            </a:r>
          </a:p>
          <a:p>
            <a:pPr marL="0" marR="0">
              <a:lnSpc>
                <a:spcPct val="107000"/>
              </a:lnSpc>
              <a:spcBef>
                <a:spcPts val="0"/>
              </a:spcBef>
              <a:spcAft>
                <a:spcPts val="800"/>
              </a:spcAft>
            </a:pPr>
            <a:r>
              <a:rPr lang="en-US" sz="2400" dirty="0" err="1">
                <a:effectLst/>
                <a:latin typeface="Calibri" panose="020F0502020204030204" pitchFamily="34" charset="0"/>
                <a:ea typeface="Calibri" panose="020F0502020204030204" pitchFamily="34" charset="0"/>
                <a:cs typeface="Arial" panose="020B0604020202020204" pitchFamily="34" charset="0"/>
              </a:rPr>
              <a:t>Avimelech</a:t>
            </a:r>
            <a:r>
              <a:rPr lang="en-US" sz="2400" dirty="0">
                <a:effectLst/>
                <a:latin typeface="Calibri" panose="020F0502020204030204" pitchFamily="34" charset="0"/>
                <a:ea typeface="Calibri" panose="020F0502020204030204" pitchFamily="34" charset="0"/>
                <a:cs typeface="Arial" panose="020B0604020202020204" pitchFamily="34" charset="0"/>
              </a:rPr>
              <a:t> ben Gideon’s “Kingdom” (</a:t>
            </a:r>
            <a:r>
              <a:rPr lang="en-US" sz="2400" dirty="0" err="1">
                <a:effectLst/>
                <a:latin typeface="Calibri" panose="020F0502020204030204" pitchFamily="34" charset="0"/>
                <a:ea typeface="Calibri" panose="020F0502020204030204" pitchFamily="34" charset="0"/>
                <a:cs typeface="Arial" panose="020B0604020202020204" pitchFamily="34" charset="0"/>
              </a:rPr>
              <a:t>Shoftim</a:t>
            </a:r>
            <a:r>
              <a:rPr lang="en-US" sz="2400" dirty="0">
                <a:effectLst/>
                <a:latin typeface="Calibri" panose="020F0502020204030204" pitchFamily="34" charset="0"/>
                <a:ea typeface="Calibri" panose="020F0502020204030204" pitchFamily="34" charset="0"/>
                <a:cs typeface="Arial" panose="020B0604020202020204" pitchFamily="34" charset="0"/>
              </a:rPr>
              <a:t> 9)</a:t>
            </a:r>
          </a:p>
          <a:p>
            <a:pPr marL="0" marR="0">
              <a:lnSpc>
                <a:spcPct val="107000"/>
              </a:lnSpc>
              <a:spcBef>
                <a:spcPts val="0"/>
              </a:spcBef>
              <a:spcAft>
                <a:spcPts val="800"/>
              </a:spcAft>
            </a:pPr>
            <a:r>
              <a:rPr lang="en-US" sz="2400" dirty="0" err="1">
                <a:effectLst/>
                <a:latin typeface="Calibri" panose="020F0502020204030204" pitchFamily="34" charset="0"/>
                <a:ea typeface="Calibri" panose="020F0502020204030204" pitchFamily="34" charset="0"/>
                <a:cs typeface="Arial" panose="020B0604020202020204" pitchFamily="34" charset="0"/>
              </a:rPr>
              <a:t>Rechavam</a:t>
            </a:r>
            <a:r>
              <a:rPr lang="en-US" sz="2400" dirty="0">
                <a:effectLst/>
                <a:latin typeface="Calibri" panose="020F0502020204030204" pitchFamily="34" charset="0"/>
                <a:ea typeface="Calibri" panose="020F0502020204030204" pitchFamily="34" charset="0"/>
                <a:cs typeface="Arial" panose="020B0604020202020204" pitchFamily="34" charset="0"/>
              </a:rPr>
              <a:t> coronated in Shechem (Melachim I 12:1)</a:t>
            </a:r>
          </a:p>
          <a:p>
            <a:pPr marL="0" marR="0">
              <a:lnSpc>
                <a:spcPct val="107000"/>
              </a:lnSpc>
              <a:spcBef>
                <a:spcPts val="0"/>
              </a:spcBef>
              <a:spcAft>
                <a:spcPts val="800"/>
              </a:spcAft>
            </a:pPr>
            <a:r>
              <a:rPr lang="en-US" sz="2400" dirty="0" err="1">
                <a:effectLst/>
                <a:latin typeface="Calibri" panose="020F0502020204030204" pitchFamily="34" charset="0"/>
                <a:ea typeface="Calibri" panose="020F0502020204030204" pitchFamily="34" charset="0"/>
                <a:cs typeface="Arial" panose="020B0604020202020204" pitchFamily="34" charset="0"/>
              </a:rPr>
              <a:t>Yeravam</a:t>
            </a:r>
            <a:r>
              <a:rPr lang="en-US" sz="2400" dirty="0">
                <a:effectLst/>
                <a:latin typeface="Calibri" panose="020F0502020204030204" pitchFamily="34" charset="0"/>
                <a:ea typeface="Calibri" panose="020F0502020204030204" pitchFamily="34" charset="0"/>
                <a:cs typeface="Arial" panose="020B0604020202020204" pitchFamily="34" charset="0"/>
              </a:rPr>
              <a:t> briefly builds up Shechem before moving on to else (Melachim I 12 25)</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Arial" panose="020B0604020202020204" pitchFamily="34" charset="0"/>
              </a:rPr>
              <a:t>People of Shechem slaughtered by </a:t>
            </a:r>
            <a:r>
              <a:rPr lang="en-US" sz="2400" dirty="0" err="1">
                <a:effectLst/>
                <a:latin typeface="Calibri" panose="020F0502020204030204" pitchFamily="34" charset="0"/>
                <a:ea typeface="Calibri" panose="020F0502020204030204" pitchFamily="34" charset="0"/>
                <a:cs typeface="Arial" panose="020B0604020202020204" pitchFamily="34" charset="0"/>
              </a:rPr>
              <a:t>Yishmael</a:t>
            </a:r>
            <a:r>
              <a:rPr lang="en-US" sz="2400" dirty="0">
                <a:effectLst/>
                <a:latin typeface="Calibri" panose="020F0502020204030204" pitchFamily="34" charset="0"/>
                <a:ea typeface="Calibri" panose="020F0502020204030204" pitchFamily="34" charset="0"/>
                <a:cs typeface="Arial" panose="020B0604020202020204" pitchFamily="34" charset="0"/>
              </a:rPr>
              <a:t> ben Netanya (</a:t>
            </a:r>
            <a:r>
              <a:rPr lang="en-US" sz="2400" dirty="0" err="1">
                <a:effectLst/>
                <a:latin typeface="Calibri" panose="020F0502020204030204" pitchFamily="34" charset="0"/>
                <a:ea typeface="Calibri" panose="020F0502020204030204" pitchFamily="34" charset="0"/>
                <a:cs typeface="Arial" panose="020B0604020202020204" pitchFamily="34" charset="0"/>
              </a:rPr>
              <a:t>Yirmiyahu</a:t>
            </a:r>
            <a:r>
              <a:rPr lang="en-US" sz="2400" dirty="0">
                <a:effectLst/>
                <a:latin typeface="Calibri" panose="020F0502020204030204" pitchFamily="34" charset="0"/>
                <a:ea typeface="Calibri" panose="020F0502020204030204" pitchFamily="34" charset="0"/>
                <a:cs typeface="Arial" panose="020B0604020202020204" pitchFamily="34" charset="0"/>
              </a:rPr>
              <a:t> 41: 4-7)</a:t>
            </a:r>
          </a:p>
        </p:txBody>
      </p:sp>
    </p:spTree>
    <p:extLst>
      <p:ext uri="{BB962C8B-B14F-4D97-AF65-F5344CB8AC3E}">
        <p14:creationId xmlns:p14="http://schemas.microsoft.com/office/powerpoint/2010/main" val="347337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6928D-7801-46D3-AFB6-9DA1B936C7C0}"/>
              </a:ext>
            </a:extLst>
          </p:cNvPr>
          <p:cNvSpPr>
            <a:spLocks noGrp="1"/>
          </p:cNvSpPr>
          <p:nvPr>
            <p:ph type="title"/>
          </p:nvPr>
        </p:nvSpPr>
        <p:spPr>
          <a:xfrm>
            <a:off x="164592" y="15082"/>
            <a:ext cx="9692640" cy="1325562"/>
          </a:xfrm>
        </p:spPr>
        <p:txBody>
          <a:bodyPr/>
          <a:lstStyle/>
          <a:p>
            <a:r>
              <a:rPr lang="en-US" dirty="0"/>
              <a:t>Rise of </a:t>
            </a:r>
            <a:r>
              <a:rPr lang="en-US" dirty="0" err="1"/>
              <a:t>Avimelech</a:t>
            </a:r>
            <a:endParaRPr lang="en-US" dirty="0"/>
          </a:p>
        </p:txBody>
      </p:sp>
      <p:sp>
        <p:nvSpPr>
          <p:cNvPr id="3" name="Content Placeholder 2">
            <a:extLst>
              <a:ext uri="{FF2B5EF4-FFF2-40B4-BE49-F238E27FC236}">
                <a16:creationId xmlns:a16="http://schemas.microsoft.com/office/drawing/2014/main" id="{1B54177B-C0BF-40EB-9A5C-88452C39A320}"/>
              </a:ext>
            </a:extLst>
          </p:cNvPr>
          <p:cNvSpPr>
            <a:spLocks noGrp="1"/>
          </p:cNvSpPr>
          <p:nvPr>
            <p:ph idx="1"/>
          </p:nvPr>
        </p:nvSpPr>
        <p:spPr>
          <a:xfrm>
            <a:off x="164592" y="1340644"/>
            <a:ext cx="11862816" cy="5329097"/>
          </a:xfrm>
        </p:spPr>
        <p:txBody>
          <a:bodyPr numCol="2">
            <a:normAutofit fontScale="92500" lnSpcReduction="10000"/>
          </a:bodyPr>
          <a:lstStyle/>
          <a:p>
            <a:r>
              <a:rPr lang="en-US" sz="2800" dirty="0"/>
              <a:t>Gideon (</a:t>
            </a:r>
            <a:r>
              <a:rPr lang="en-US" sz="2800" dirty="0" err="1"/>
              <a:t>Yerubaal</a:t>
            </a:r>
            <a:r>
              <a:rPr lang="en-US" sz="2800" dirty="0"/>
              <a:t>) – amazing </a:t>
            </a:r>
            <a:r>
              <a:rPr lang="en-US" sz="2800" dirty="0" err="1"/>
              <a:t>Shofet</a:t>
            </a:r>
            <a:r>
              <a:rPr lang="en-US" sz="2800" dirty="0"/>
              <a:t> (Judge) who led the people (</a:t>
            </a:r>
            <a:r>
              <a:rPr lang="en-US" sz="2800" dirty="0" err="1"/>
              <a:t>Shoftim</a:t>
            </a:r>
            <a:r>
              <a:rPr lang="en-US" sz="2800" dirty="0"/>
              <a:t> Chapter 6-8)</a:t>
            </a:r>
          </a:p>
          <a:p>
            <a:r>
              <a:rPr lang="en-US" sz="2800" dirty="0"/>
              <a:t>Gideon turns down being king (</a:t>
            </a:r>
            <a:r>
              <a:rPr lang="en-US" sz="2800" dirty="0" err="1"/>
              <a:t>Shoftim</a:t>
            </a:r>
            <a:r>
              <a:rPr lang="en-US" sz="2800" dirty="0"/>
              <a:t> 8:22-23)</a:t>
            </a:r>
          </a:p>
          <a:p>
            <a:r>
              <a:rPr lang="en-US" sz="2800" dirty="0"/>
              <a:t>Gideon has 70 sons, and a child from a concubine </a:t>
            </a:r>
            <a:r>
              <a:rPr lang="en-US" sz="2800" dirty="0" err="1"/>
              <a:t>Avimelech</a:t>
            </a:r>
            <a:r>
              <a:rPr lang="en-US" sz="2800" dirty="0"/>
              <a:t> before he passes away (8:29-32)</a:t>
            </a:r>
          </a:p>
          <a:p>
            <a:r>
              <a:rPr lang="en-US" sz="2800" dirty="0"/>
              <a:t>Israel sins, follow Baal-Berith and forgets G-d. And doesn’t reciprocate Gideon’s kindness to his descendants (8:33-35)</a:t>
            </a:r>
          </a:p>
          <a:p>
            <a:r>
              <a:rPr lang="en-US" sz="2800" dirty="0" err="1"/>
              <a:t>Avimelech</a:t>
            </a:r>
            <a:r>
              <a:rPr lang="en-US" sz="2800" dirty="0"/>
              <a:t> goes to his maternal uncles in Shechem asks them to make him king, convince the rest of Shechem. Would they prefer to be rules by him their brother or 70 people? (9:1-3)</a:t>
            </a:r>
          </a:p>
          <a:p>
            <a:r>
              <a:rPr lang="en-US" sz="2800" dirty="0"/>
              <a:t>People of Shechem are convinced, give </a:t>
            </a:r>
            <a:r>
              <a:rPr lang="en-US" sz="2800" dirty="0" err="1"/>
              <a:t>Avimelech</a:t>
            </a:r>
            <a:r>
              <a:rPr lang="en-US" sz="2800" dirty="0"/>
              <a:t> from the treasury of Baal-Berith. He hires thugs and murders his siblings except his brother </a:t>
            </a:r>
            <a:r>
              <a:rPr lang="en-US" sz="2800" dirty="0" err="1"/>
              <a:t>Yotam</a:t>
            </a:r>
            <a:r>
              <a:rPr lang="en-US" sz="2800" dirty="0"/>
              <a:t> who hid. (9:4-5)</a:t>
            </a:r>
          </a:p>
          <a:p>
            <a:r>
              <a:rPr lang="en-US" sz="2800" dirty="0"/>
              <a:t>Shechem and Beit Milo appoint him as king in Elon </a:t>
            </a:r>
            <a:r>
              <a:rPr lang="en-US" sz="2800" dirty="0" err="1"/>
              <a:t>Mutzav</a:t>
            </a:r>
            <a:r>
              <a:rPr lang="en-US" sz="2800" dirty="0"/>
              <a:t>  (9:6)</a:t>
            </a:r>
          </a:p>
        </p:txBody>
      </p:sp>
    </p:spTree>
    <p:extLst>
      <p:ext uri="{BB962C8B-B14F-4D97-AF65-F5344CB8AC3E}">
        <p14:creationId xmlns:p14="http://schemas.microsoft.com/office/powerpoint/2010/main" val="144248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E57E0-A3F2-4FD2-9EF2-66764BA8AF5E}"/>
              </a:ext>
            </a:extLst>
          </p:cNvPr>
          <p:cNvSpPr>
            <a:spLocks noGrp="1"/>
          </p:cNvSpPr>
          <p:nvPr>
            <p:ph type="title"/>
          </p:nvPr>
        </p:nvSpPr>
        <p:spPr/>
        <p:txBody>
          <a:bodyPr/>
          <a:lstStyle/>
          <a:p>
            <a:r>
              <a:rPr lang="en-US" dirty="0"/>
              <a:t>What’s in a name?</a:t>
            </a:r>
          </a:p>
        </p:txBody>
      </p:sp>
      <p:sp>
        <p:nvSpPr>
          <p:cNvPr id="3" name="Content Placeholder 2">
            <a:extLst>
              <a:ext uri="{FF2B5EF4-FFF2-40B4-BE49-F238E27FC236}">
                <a16:creationId xmlns:a16="http://schemas.microsoft.com/office/drawing/2014/main" id="{D972E3C0-6298-4DBF-AC2A-3F0EB7937BD4}"/>
              </a:ext>
            </a:extLst>
          </p:cNvPr>
          <p:cNvSpPr>
            <a:spLocks noGrp="1"/>
          </p:cNvSpPr>
          <p:nvPr>
            <p:ph idx="1"/>
          </p:nvPr>
        </p:nvSpPr>
        <p:spPr>
          <a:xfrm>
            <a:off x="161365" y="1828800"/>
            <a:ext cx="11618259" cy="4663440"/>
          </a:xfrm>
        </p:spPr>
        <p:txBody>
          <a:bodyPr/>
          <a:lstStyle/>
          <a:p>
            <a:r>
              <a:rPr lang="en-US" dirty="0" err="1"/>
              <a:t>Avimelech</a:t>
            </a:r>
            <a:r>
              <a:rPr lang="en-US" dirty="0"/>
              <a:t> </a:t>
            </a:r>
            <a:r>
              <a:rPr lang="he-IL" dirty="0"/>
              <a:t>אבימלך</a:t>
            </a:r>
            <a:r>
              <a:rPr lang="en-US" dirty="0"/>
              <a:t> </a:t>
            </a:r>
            <a:r>
              <a:rPr lang="he-IL" dirty="0"/>
              <a:t> </a:t>
            </a:r>
            <a:r>
              <a:rPr lang="en-US" dirty="0"/>
              <a:t>literally means my father was king</a:t>
            </a:r>
          </a:p>
          <a:p>
            <a:pPr lvl="1"/>
            <a:r>
              <a:rPr lang="en-US" dirty="0"/>
              <a:t>He wasn’t named language of verse of 8:31, uses his name was placed instead of called</a:t>
            </a:r>
          </a:p>
          <a:p>
            <a:pPr lvl="1"/>
            <a:r>
              <a:rPr lang="en-US" dirty="0"/>
              <a:t>Title used by Philistine Kings – </a:t>
            </a:r>
            <a:r>
              <a:rPr lang="en-US" dirty="0" err="1"/>
              <a:t>Avimelech</a:t>
            </a:r>
            <a:r>
              <a:rPr lang="en-US" dirty="0"/>
              <a:t> of </a:t>
            </a:r>
            <a:r>
              <a:rPr lang="en-US" dirty="0" err="1"/>
              <a:t>Gerar</a:t>
            </a:r>
            <a:r>
              <a:rPr lang="en-US" dirty="0"/>
              <a:t> </a:t>
            </a:r>
          </a:p>
          <a:p>
            <a:r>
              <a:rPr lang="en-US" dirty="0" err="1"/>
              <a:t>Baalei</a:t>
            </a:r>
            <a:r>
              <a:rPr lang="en-US" dirty="0"/>
              <a:t> Shechem – </a:t>
            </a:r>
            <a:r>
              <a:rPr lang="he-IL" dirty="0"/>
              <a:t>בעלי שכם</a:t>
            </a:r>
            <a:r>
              <a:rPr lang="en-US" dirty="0"/>
              <a:t> people of Shechem </a:t>
            </a:r>
          </a:p>
          <a:p>
            <a:pPr lvl="1"/>
            <a:r>
              <a:rPr lang="en-US" dirty="0"/>
              <a:t>Baal is the name of an idolatry</a:t>
            </a:r>
          </a:p>
          <a:p>
            <a:pPr lvl="1"/>
            <a:r>
              <a:rPr lang="en-US" dirty="0"/>
              <a:t>Only other people called </a:t>
            </a:r>
            <a:r>
              <a:rPr lang="en-US" dirty="0" err="1"/>
              <a:t>Baalei</a:t>
            </a:r>
            <a:r>
              <a:rPr lang="en-US" dirty="0"/>
              <a:t>-X is </a:t>
            </a:r>
            <a:r>
              <a:rPr lang="en-US" dirty="0" err="1"/>
              <a:t>Yericho</a:t>
            </a:r>
            <a:endParaRPr lang="en-US" dirty="0"/>
          </a:p>
          <a:p>
            <a:pPr lvl="1"/>
            <a:r>
              <a:rPr lang="en-US" dirty="0"/>
              <a:t>According to Professor </a:t>
            </a:r>
            <a:r>
              <a:rPr lang="en-US" dirty="0" err="1"/>
              <a:t>Yehudah</a:t>
            </a:r>
            <a:r>
              <a:rPr lang="en-US" dirty="0"/>
              <a:t> </a:t>
            </a:r>
            <a:r>
              <a:rPr lang="en-US" dirty="0" err="1"/>
              <a:t>Elizur</a:t>
            </a:r>
            <a:r>
              <a:rPr lang="en-US" dirty="0"/>
              <a:t> </a:t>
            </a:r>
            <a:r>
              <a:rPr lang="en-US" dirty="0" err="1"/>
              <a:t>Daat</a:t>
            </a:r>
            <a:r>
              <a:rPr lang="en-US" dirty="0"/>
              <a:t> </a:t>
            </a:r>
            <a:r>
              <a:rPr lang="en-US" dirty="0" err="1"/>
              <a:t>Mikra</a:t>
            </a:r>
            <a:r>
              <a:rPr lang="en-US" dirty="0"/>
              <a:t>  this means very likely Canaanite </a:t>
            </a:r>
          </a:p>
          <a:p>
            <a:pPr lvl="1"/>
            <a:r>
              <a:rPr lang="en-US" dirty="0"/>
              <a:t>Or at least extremely idolatrous as they have a temple to Baal-Berith in their city </a:t>
            </a:r>
          </a:p>
          <a:p>
            <a:endParaRPr lang="en-US" dirty="0"/>
          </a:p>
          <a:p>
            <a:endParaRPr lang="en-US" dirty="0"/>
          </a:p>
        </p:txBody>
      </p:sp>
    </p:spTree>
    <p:extLst>
      <p:ext uri="{BB962C8B-B14F-4D97-AF65-F5344CB8AC3E}">
        <p14:creationId xmlns:p14="http://schemas.microsoft.com/office/powerpoint/2010/main" val="88442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99FA-EDC7-4F87-B0E2-B01B4C7DEE8F}"/>
              </a:ext>
            </a:extLst>
          </p:cNvPr>
          <p:cNvSpPr>
            <a:spLocks noGrp="1"/>
          </p:cNvSpPr>
          <p:nvPr>
            <p:ph type="title"/>
          </p:nvPr>
        </p:nvSpPr>
        <p:spPr>
          <a:xfrm>
            <a:off x="1261872" y="365760"/>
            <a:ext cx="9692640" cy="844475"/>
          </a:xfrm>
        </p:spPr>
        <p:txBody>
          <a:bodyPr/>
          <a:lstStyle/>
          <a:p>
            <a:r>
              <a:rPr lang="en-US" dirty="0"/>
              <a:t>Parable of </a:t>
            </a:r>
            <a:r>
              <a:rPr lang="en-US" dirty="0" err="1"/>
              <a:t>Yotam</a:t>
            </a:r>
            <a:r>
              <a:rPr lang="en-US" dirty="0"/>
              <a:t> </a:t>
            </a:r>
            <a:r>
              <a:rPr lang="he-IL" dirty="0"/>
              <a:t> משל יותם</a:t>
            </a:r>
            <a:r>
              <a:rPr lang="en-US" dirty="0"/>
              <a:t>(9:7-21)</a:t>
            </a:r>
          </a:p>
        </p:txBody>
      </p:sp>
      <p:sp>
        <p:nvSpPr>
          <p:cNvPr id="3" name="Content Placeholder 2">
            <a:extLst>
              <a:ext uri="{FF2B5EF4-FFF2-40B4-BE49-F238E27FC236}">
                <a16:creationId xmlns:a16="http://schemas.microsoft.com/office/drawing/2014/main" id="{CACB295B-2C5C-42A8-8E2A-6B2EA0F3359B}"/>
              </a:ext>
            </a:extLst>
          </p:cNvPr>
          <p:cNvSpPr>
            <a:spLocks noGrp="1"/>
          </p:cNvSpPr>
          <p:nvPr>
            <p:ph idx="1"/>
          </p:nvPr>
        </p:nvSpPr>
        <p:spPr>
          <a:xfrm>
            <a:off x="0" y="1344706"/>
            <a:ext cx="11849099" cy="5513294"/>
          </a:xfrm>
        </p:spPr>
        <p:txBody>
          <a:bodyPr>
            <a:normAutofit lnSpcReduction="10000"/>
          </a:bodyPr>
          <a:lstStyle/>
          <a:p>
            <a:r>
              <a:rPr lang="en-US" sz="2000" dirty="0">
                <a:effectLst/>
                <a:latin typeface="Times New Roman" panose="02020603050405020304" pitchFamily="18" charset="0"/>
                <a:ea typeface="Calibri" panose="020F0502020204030204" pitchFamily="34" charset="0"/>
              </a:rPr>
              <a:t>(7) When Jotham was informed, he went and stood on top of Mount Gerizim </a:t>
            </a:r>
          </a:p>
          <a:p>
            <a:endParaRPr lang="en-US" dirty="0">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endParaRPr lang="en-US" dirty="0">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endParaRPr lang="en-US" dirty="0">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endParaRPr lang="en-US" dirty="0">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endParaRPr lang="en-US" sz="1800" dirty="0">
              <a:effectLst/>
              <a:latin typeface="Times New Roman" panose="02020603050405020304" pitchFamily="18" charset="0"/>
              <a:ea typeface="Calibri" panose="020F0502020204030204" pitchFamily="34" charset="0"/>
            </a:endParaRPr>
          </a:p>
          <a:p>
            <a:r>
              <a:rPr lang="en-US" sz="2000" dirty="0">
                <a:effectLst/>
                <a:latin typeface="Times New Roman" panose="02020603050405020304" pitchFamily="18" charset="0"/>
                <a:ea typeface="Calibri" panose="020F0502020204030204" pitchFamily="34" charset="0"/>
              </a:rPr>
              <a:t>and called out to them in a loud voice. “Citizens of Shechem!” he cried, “Listen to me, that God may listen to you. </a:t>
            </a:r>
            <a:endParaRPr lang="en-US" sz="2000" dirty="0"/>
          </a:p>
        </p:txBody>
      </p:sp>
      <p:pic>
        <p:nvPicPr>
          <p:cNvPr id="4" name="Picture 3">
            <a:extLst>
              <a:ext uri="{FF2B5EF4-FFF2-40B4-BE49-F238E27FC236}">
                <a16:creationId xmlns:a16="http://schemas.microsoft.com/office/drawing/2014/main" id="{D2682883-FFB4-4EFA-8C47-EC065FE0A44F}"/>
              </a:ext>
            </a:extLst>
          </p:cNvPr>
          <p:cNvPicPr>
            <a:picLocks noChangeAspect="1"/>
          </p:cNvPicPr>
          <p:nvPr/>
        </p:nvPicPr>
        <p:blipFill>
          <a:blip r:embed="rId2" cstate="screen"/>
          <a:stretch>
            <a:fillRect/>
          </a:stretch>
        </p:blipFill>
        <p:spPr>
          <a:xfrm>
            <a:off x="1358153" y="1801907"/>
            <a:ext cx="6189390" cy="4128246"/>
          </a:xfrm>
          <a:prstGeom prst="rect">
            <a:avLst/>
          </a:prstGeom>
        </p:spPr>
      </p:pic>
    </p:spTree>
    <p:extLst>
      <p:ext uri="{BB962C8B-B14F-4D97-AF65-F5344CB8AC3E}">
        <p14:creationId xmlns:p14="http://schemas.microsoft.com/office/powerpoint/2010/main" val="119390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3103F-7292-483C-8683-A588B29108AE}"/>
              </a:ext>
            </a:extLst>
          </p:cNvPr>
          <p:cNvSpPr>
            <a:spLocks noGrp="1"/>
          </p:cNvSpPr>
          <p:nvPr>
            <p:ph type="title"/>
          </p:nvPr>
        </p:nvSpPr>
        <p:spPr/>
        <p:txBody>
          <a:bodyPr/>
          <a:lstStyle/>
          <a:p>
            <a:r>
              <a:rPr lang="en-US" dirty="0"/>
              <a:t>The Olive King?</a:t>
            </a:r>
          </a:p>
        </p:txBody>
      </p:sp>
      <p:sp>
        <p:nvSpPr>
          <p:cNvPr id="3" name="Content Placeholder 2">
            <a:extLst>
              <a:ext uri="{FF2B5EF4-FFF2-40B4-BE49-F238E27FC236}">
                <a16:creationId xmlns:a16="http://schemas.microsoft.com/office/drawing/2014/main" id="{52CCE329-2F77-4833-A464-992AE912238A}"/>
              </a:ext>
            </a:extLst>
          </p:cNvPr>
          <p:cNvSpPr>
            <a:spLocks noGrp="1"/>
          </p:cNvSpPr>
          <p:nvPr>
            <p:ph idx="1"/>
          </p:nvPr>
        </p:nvSpPr>
        <p:spPr>
          <a:xfrm>
            <a:off x="1261872" y="1828800"/>
            <a:ext cx="4708622" cy="4773706"/>
          </a:xfrm>
        </p:spPr>
        <p:txBody>
          <a:bodyPr>
            <a:normAutofit/>
          </a:bodyPr>
          <a:lstStyle/>
          <a:p>
            <a:r>
              <a:rPr lang="en-US" sz="2800" dirty="0">
                <a:effectLst/>
                <a:latin typeface="Times New Roman" panose="02020603050405020304" pitchFamily="18" charset="0"/>
                <a:ea typeface="Calibri" panose="020F0502020204030204" pitchFamily="34" charset="0"/>
              </a:rPr>
              <a:t>(8) “Once the trees went to anoint a king over themselves. They said to the olive tree, ‘Reign over us.’ (9) But the olive tree replied, ‘Have I, through whom God and men are honored, stopped yielding my rich oil, that I should go and wave above the trees?’</a:t>
            </a:r>
            <a:endParaRPr lang="en-US" sz="2800" dirty="0"/>
          </a:p>
        </p:txBody>
      </p:sp>
      <p:pic>
        <p:nvPicPr>
          <p:cNvPr id="2050" name="Picture 2">
            <a:extLst>
              <a:ext uri="{FF2B5EF4-FFF2-40B4-BE49-F238E27FC236}">
                <a16:creationId xmlns:a16="http://schemas.microsoft.com/office/drawing/2014/main" id="{14691CA4-793B-41DF-8363-3E2EBCCCA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0087" y="0"/>
            <a:ext cx="51419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517469"/>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8426</TotalTime>
  <Words>1511</Words>
  <Application>Microsoft Office PowerPoint</Application>
  <PresentationFormat>Widescreen</PresentationFormat>
  <Paragraphs>97</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Century Schoolbook</vt:lpstr>
      <vt:lpstr>Montserrat</vt:lpstr>
      <vt:lpstr>Times New Roman</vt:lpstr>
      <vt:lpstr>Wingdings 2</vt:lpstr>
      <vt:lpstr>View</vt:lpstr>
      <vt:lpstr>Shechem:  Shouldering  the Fate of a Nation </vt:lpstr>
      <vt:lpstr>Where is Shechem?</vt:lpstr>
      <vt:lpstr>PowerPoint Presentation</vt:lpstr>
      <vt:lpstr>PowerPoint Presentation</vt:lpstr>
      <vt:lpstr>What happened in Shechem?</vt:lpstr>
      <vt:lpstr>Rise of Avimelech</vt:lpstr>
      <vt:lpstr>What’s in a name?</vt:lpstr>
      <vt:lpstr>Parable of Yotam  משל יותם(9:7-21)</vt:lpstr>
      <vt:lpstr>The Olive King?</vt:lpstr>
      <vt:lpstr>Fig Rulin’?</vt:lpstr>
      <vt:lpstr>Grape the Great Vine?</vt:lpstr>
      <vt:lpstr>Thornbush </vt:lpstr>
      <vt:lpstr>Beware of my Thorns</vt:lpstr>
      <vt:lpstr>Thorny Curse</vt:lpstr>
      <vt:lpstr>Who was whom in the Parable</vt:lpstr>
      <vt:lpstr>Downfall of Avimelech</vt:lpstr>
      <vt:lpstr>PowerPoint Presentation</vt:lpstr>
      <vt:lpstr>Cruelty of Avimelch </vt:lpstr>
      <vt:lpstr>The final battle</vt:lpstr>
      <vt:lpstr>PowerPoint Presentation</vt:lpstr>
      <vt:lpstr>Death of Abimelech</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Shechem:  Shouldering the Fate of a Nation </dc:title>
  <dc:creator>Chaim</dc:creator>
  <cp:lastModifiedBy>Chaim</cp:lastModifiedBy>
  <cp:revision>11</cp:revision>
  <dcterms:created xsi:type="dcterms:W3CDTF">2021-12-20T19:58:38Z</dcterms:created>
  <dcterms:modified xsi:type="dcterms:W3CDTF">2021-12-26T16:24:59Z</dcterms:modified>
</cp:coreProperties>
</file>