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1" r:id="rId2"/>
    <p:sldId id="327" r:id="rId3"/>
    <p:sldId id="342" r:id="rId4"/>
    <p:sldId id="329" r:id="rId5"/>
    <p:sldId id="328" r:id="rId6"/>
    <p:sldId id="337" r:id="rId7"/>
    <p:sldId id="336" r:id="rId8"/>
    <p:sldId id="355" r:id="rId9"/>
    <p:sldId id="347" r:id="rId10"/>
    <p:sldId id="349" r:id="rId11"/>
    <p:sldId id="348" r:id="rId12"/>
    <p:sldId id="351" r:id="rId13"/>
    <p:sldId id="333" r:id="rId14"/>
    <p:sldId id="341" r:id="rId15"/>
    <p:sldId id="334" r:id="rId16"/>
    <p:sldId id="335" r:id="rId17"/>
    <p:sldId id="338" r:id="rId18"/>
    <p:sldId id="354" r:id="rId19"/>
    <p:sldId id="331" r:id="rId20"/>
    <p:sldId id="353" r:id="rId21"/>
    <p:sldId id="339"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82" d="100"/>
          <a:sy n="82" d="100"/>
        </p:scale>
        <p:origin x="48"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41C09-6F06-4E95-A7CD-9A6213ECBB3E}" type="datetimeFigureOut">
              <a:rPr lang="en-US" smtClean="0"/>
              <a:t>11/23/2021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3A4AC-D66C-4068-BCF2-04829B75C817}" type="slidenum">
              <a:rPr lang="en-US" smtClean="0"/>
              <a:t>‹#›</a:t>
            </a:fld>
            <a:endParaRPr lang="en-US" dirty="0"/>
          </a:p>
        </p:txBody>
      </p:sp>
    </p:spTree>
    <p:extLst>
      <p:ext uri="{BB962C8B-B14F-4D97-AF65-F5344CB8AC3E}">
        <p14:creationId xmlns:p14="http://schemas.microsoft.com/office/powerpoint/2010/main" val="269795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1725</a:t>
            </a:r>
          </a:p>
        </p:txBody>
      </p:sp>
      <p:sp>
        <p:nvSpPr>
          <p:cNvPr id="4" name="Slide Number Placeholder 3"/>
          <p:cNvSpPr>
            <a:spLocks noGrp="1"/>
          </p:cNvSpPr>
          <p:nvPr>
            <p:ph type="sldNum" sz="quarter" idx="5"/>
          </p:nvPr>
        </p:nvSpPr>
        <p:spPr/>
        <p:txBody>
          <a:bodyPr/>
          <a:lstStyle/>
          <a:p>
            <a:fld id="{B973A4AC-D66C-4068-BCF2-04829B75C817}" type="slidenum">
              <a:rPr lang="en-US" smtClean="0"/>
              <a:t>11</a:t>
            </a:fld>
            <a:endParaRPr lang="en-US" dirty="0"/>
          </a:p>
        </p:txBody>
      </p:sp>
    </p:spTree>
    <p:extLst>
      <p:ext uri="{BB962C8B-B14F-4D97-AF65-F5344CB8AC3E}">
        <p14:creationId xmlns:p14="http://schemas.microsoft.com/office/powerpoint/2010/main" val="218902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0" i="0" dirty="0">
                <a:solidFill>
                  <a:srgbClr val="222222"/>
                </a:solidFill>
                <a:effectLst/>
                <a:latin typeface="futura-pt"/>
              </a:rPr>
              <a:t> חמשה חומשי תורה מגילות והפטרות בלשון אשכנז (</a:t>
            </a:r>
            <a:r>
              <a:rPr lang="en-US" b="0" i="0" dirty="0">
                <a:solidFill>
                  <a:srgbClr val="222222"/>
                </a:solidFill>
                <a:effectLst/>
                <a:latin typeface="futura-pt"/>
              </a:rPr>
              <a:t>The five books of the Pentateuch, the </a:t>
            </a:r>
            <a:r>
              <a:rPr lang="en-US" b="0" i="1" dirty="0">
                <a:solidFill>
                  <a:srgbClr val="222222"/>
                </a:solidFill>
                <a:effectLst/>
                <a:latin typeface="futura-pt"/>
              </a:rPr>
              <a:t>Megillot</a:t>
            </a:r>
            <a:r>
              <a:rPr lang="en-US" b="0" i="0" dirty="0">
                <a:solidFill>
                  <a:srgbClr val="222222"/>
                </a:solidFill>
                <a:effectLst/>
                <a:latin typeface="futura-pt"/>
              </a:rPr>
              <a:t> and the </a:t>
            </a:r>
            <a:r>
              <a:rPr lang="en-US" b="0" i="1" dirty="0" err="1">
                <a:solidFill>
                  <a:srgbClr val="222222"/>
                </a:solidFill>
                <a:effectLst/>
                <a:latin typeface="futura-pt"/>
              </a:rPr>
              <a:t>Haftarot</a:t>
            </a:r>
            <a:r>
              <a:rPr lang="en-US" b="0" i="0" dirty="0">
                <a:solidFill>
                  <a:srgbClr val="222222"/>
                </a:solidFill>
                <a:effectLst/>
                <a:latin typeface="futura-pt"/>
              </a:rPr>
              <a:t> in Yiddish)</a:t>
            </a:r>
          </a:p>
          <a:p>
            <a:r>
              <a:rPr lang="en-US" b="0" i="0" dirty="0">
                <a:solidFill>
                  <a:srgbClr val="222222"/>
                </a:solidFill>
                <a:effectLst/>
                <a:latin typeface="futura-pt"/>
              </a:rPr>
              <a:t>“This work aims to enable men and women … to understand the word of G-d in simple language,”</a:t>
            </a:r>
            <a:endParaRPr lang="en-US" dirty="0"/>
          </a:p>
          <a:p>
            <a:endParaRPr lang="en-US" dirty="0"/>
          </a:p>
        </p:txBody>
      </p:sp>
      <p:sp>
        <p:nvSpPr>
          <p:cNvPr id="4" name="Slide Number Placeholder 3"/>
          <p:cNvSpPr>
            <a:spLocks noGrp="1"/>
          </p:cNvSpPr>
          <p:nvPr>
            <p:ph type="sldNum" sz="quarter" idx="5"/>
          </p:nvPr>
        </p:nvSpPr>
        <p:spPr/>
        <p:txBody>
          <a:bodyPr/>
          <a:lstStyle/>
          <a:p>
            <a:fld id="{B973A4AC-D66C-4068-BCF2-04829B75C817}" type="slidenum">
              <a:rPr lang="en-US" smtClean="0"/>
              <a:t>13</a:t>
            </a:fld>
            <a:endParaRPr lang="en-US"/>
          </a:p>
        </p:txBody>
      </p:sp>
    </p:spTree>
    <p:extLst>
      <p:ext uri="{BB962C8B-B14F-4D97-AF65-F5344CB8AC3E}">
        <p14:creationId xmlns:p14="http://schemas.microsoft.com/office/powerpoint/2010/main" val="1598731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7252-D791-4A0E-8DE1-2B141AE63A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700F00-DFD3-4A1D-9D70-9763910CD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617F65-C61C-4DB1-A04E-B6D4CE91FC2F}"/>
              </a:ext>
            </a:extLst>
          </p:cNvPr>
          <p:cNvSpPr>
            <a:spLocks noGrp="1"/>
          </p:cNvSpPr>
          <p:nvPr>
            <p:ph type="dt" sz="half" idx="10"/>
          </p:nvPr>
        </p:nvSpPr>
        <p:spPr/>
        <p:txBody>
          <a:bodyPr/>
          <a:lstStyle/>
          <a:p>
            <a:fld id="{234E9BF0-9394-410E-9850-F5782B8DD48E}" type="datetimeFigureOut">
              <a:rPr lang="en-US" smtClean="0"/>
              <a:t>11/23/2021</a:t>
            </a:fld>
            <a:endParaRPr lang="en-US" dirty="0"/>
          </a:p>
        </p:txBody>
      </p:sp>
      <p:sp>
        <p:nvSpPr>
          <p:cNvPr id="5" name="Footer Placeholder 4">
            <a:extLst>
              <a:ext uri="{FF2B5EF4-FFF2-40B4-BE49-F238E27FC236}">
                <a16:creationId xmlns:a16="http://schemas.microsoft.com/office/drawing/2014/main" id="{8F8E9BF2-EB0E-4808-AB68-28CEEDEE8F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46F869-0B28-4E3C-B437-0426FFE50FE2}"/>
              </a:ext>
            </a:extLst>
          </p:cNvPr>
          <p:cNvSpPr>
            <a:spLocks noGrp="1"/>
          </p:cNvSpPr>
          <p:nvPr>
            <p:ph type="sldNum" sz="quarter" idx="12"/>
          </p:nvPr>
        </p:nvSpPr>
        <p:spPr/>
        <p:txBody>
          <a:bodyPr/>
          <a:lstStyle/>
          <a:p>
            <a:fld id="{F0B0C288-07CB-435F-A8A9-1B6B068CBD9C}" type="slidenum">
              <a:rPr lang="en-US" smtClean="0"/>
              <a:t>‹#›</a:t>
            </a:fld>
            <a:endParaRPr lang="en-US" dirty="0"/>
          </a:p>
        </p:txBody>
      </p:sp>
    </p:spTree>
    <p:extLst>
      <p:ext uri="{BB962C8B-B14F-4D97-AF65-F5344CB8AC3E}">
        <p14:creationId xmlns:p14="http://schemas.microsoft.com/office/powerpoint/2010/main" val="233444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E44E6-B62A-4B6C-9804-EFE64833B1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3ABA5F-9A9F-4A08-9CC9-6BA4F0ED9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F390F-F968-456B-B153-547B9025E6A8}"/>
              </a:ext>
            </a:extLst>
          </p:cNvPr>
          <p:cNvSpPr>
            <a:spLocks noGrp="1"/>
          </p:cNvSpPr>
          <p:nvPr>
            <p:ph type="dt" sz="half" idx="10"/>
          </p:nvPr>
        </p:nvSpPr>
        <p:spPr/>
        <p:txBody>
          <a:bodyPr/>
          <a:lstStyle/>
          <a:p>
            <a:fld id="{234E9BF0-9394-410E-9850-F5782B8DD48E}" type="datetimeFigureOut">
              <a:rPr lang="en-US" smtClean="0"/>
              <a:t>11/23/2021</a:t>
            </a:fld>
            <a:endParaRPr lang="en-US" dirty="0"/>
          </a:p>
        </p:txBody>
      </p:sp>
      <p:sp>
        <p:nvSpPr>
          <p:cNvPr id="5" name="Footer Placeholder 4">
            <a:extLst>
              <a:ext uri="{FF2B5EF4-FFF2-40B4-BE49-F238E27FC236}">
                <a16:creationId xmlns:a16="http://schemas.microsoft.com/office/drawing/2014/main" id="{74711498-32C7-4DCA-BE39-9CE979F337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5917D1-6C8B-4FA3-A5B7-7AF68A4243B9}"/>
              </a:ext>
            </a:extLst>
          </p:cNvPr>
          <p:cNvSpPr>
            <a:spLocks noGrp="1"/>
          </p:cNvSpPr>
          <p:nvPr>
            <p:ph type="sldNum" sz="quarter" idx="12"/>
          </p:nvPr>
        </p:nvSpPr>
        <p:spPr/>
        <p:txBody>
          <a:bodyPr/>
          <a:lstStyle/>
          <a:p>
            <a:fld id="{F0B0C288-07CB-435F-A8A9-1B6B068CBD9C}" type="slidenum">
              <a:rPr lang="en-US" smtClean="0"/>
              <a:t>‹#›</a:t>
            </a:fld>
            <a:endParaRPr lang="en-US" dirty="0"/>
          </a:p>
        </p:txBody>
      </p:sp>
    </p:spTree>
    <p:extLst>
      <p:ext uri="{BB962C8B-B14F-4D97-AF65-F5344CB8AC3E}">
        <p14:creationId xmlns:p14="http://schemas.microsoft.com/office/powerpoint/2010/main" val="7212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5F63C-E6B9-41F0-ACFB-E82E5ECB02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C73AF7-B000-4610-900E-1E125E951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C1708-C180-4A25-A57F-0B7E423AAD3E}"/>
              </a:ext>
            </a:extLst>
          </p:cNvPr>
          <p:cNvSpPr>
            <a:spLocks noGrp="1"/>
          </p:cNvSpPr>
          <p:nvPr>
            <p:ph type="dt" sz="half" idx="10"/>
          </p:nvPr>
        </p:nvSpPr>
        <p:spPr/>
        <p:txBody>
          <a:bodyPr/>
          <a:lstStyle/>
          <a:p>
            <a:fld id="{234E9BF0-9394-410E-9850-F5782B8DD48E}" type="datetimeFigureOut">
              <a:rPr lang="en-US" smtClean="0"/>
              <a:t>11/23/2021</a:t>
            </a:fld>
            <a:endParaRPr lang="en-US" dirty="0"/>
          </a:p>
        </p:txBody>
      </p:sp>
      <p:sp>
        <p:nvSpPr>
          <p:cNvPr id="5" name="Footer Placeholder 4">
            <a:extLst>
              <a:ext uri="{FF2B5EF4-FFF2-40B4-BE49-F238E27FC236}">
                <a16:creationId xmlns:a16="http://schemas.microsoft.com/office/drawing/2014/main" id="{557B7510-5D1D-4DC8-B991-E28633FA89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D2E28-4992-4BFD-BAF2-073FEA7D3FC9}"/>
              </a:ext>
            </a:extLst>
          </p:cNvPr>
          <p:cNvSpPr>
            <a:spLocks noGrp="1"/>
          </p:cNvSpPr>
          <p:nvPr>
            <p:ph type="sldNum" sz="quarter" idx="12"/>
          </p:nvPr>
        </p:nvSpPr>
        <p:spPr/>
        <p:txBody>
          <a:bodyPr/>
          <a:lstStyle/>
          <a:p>
            <a:fld id="{F0B0C288-07CB-435F-A8A9-1B6B068CBD9C}" type="slidenum">
              <a:rPr lang="en-US" smtClean="0"/>
              <a:t>‹#›</a:t>
            </a:fld>
            <a:endParaRPr lang="en-US" dirty="0"/>
          </a:p>
        </p:txBody>
      </p:sp>
    </p:spTree>
    <p:extLst>
      <p:ext uri="{BB962C8B-B14F-4D97-AF65-F5344CB8AC3E}">
        <p14:creationId xmlns:p14="http://schemas.microsoft.com/office/powerpoint/2010/main" val="169243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E1C9-7793-4A42-B5F5-54A9EF431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6495-8E48-4B2E-B783-02EE05836B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9CCE7-38EB-4BCA-9B61-32D3F2AFD71C}"/>
              </a:ext>
            </a:extLst>
          </p:cNvPr>
          <p:cNvSpPr>
            <a:spLocks noGrp="1"/>
          </p:cNvSpPr>
          <p:nvPr>
            <p:ph type="dt" sz="half" idx="10"/>
          </p:nvPr>
        </p:nvSpPr>
        <p:spPr/>
        <p:txBody>
          <a:bodyPr/>
          <a:lstStyle/>
          <a:p>
            <a:fld id="{234E9BF0-9394-410E-9850-F5782B8DD48E}" type="datetimeFigureOut">
              <a:rPr lang="en-US" smtClean="0"/>
              <a:t>11/23/2021</a:t>
            </a:fld>
            <a:endParaRPr lang="en-US" dirty="0"/>
          </a:p>
        </p:txBody>
      </p:sp>
      <p:sp>
        <p:nvSpPr>
          <p:cNvPr id="5" name="Footer Placeholder 4">
            <a:extLst>
              <a:ext uri="{FF2B5EF4-FFF2-40B4-BE49-F238E27FC236}">
                <a16:creationId xmlns:a16="http://schemas.microsoft.com/office/drawing/2014/main" id="{246E4CAC-E125-4946-81A1-BE266ED251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1FCB47-43F0-4C66-B641-C35F756AB6E1}"/>
              </a:ext>
            </a:extLst>
          </p:cNvPr>
          <p:cNvSpPr>
            <a:spLocks noGrp="1"/>
          </p:cNvSpPr>
          <p:nvPr>
            <p:ph type="sldNum" sz="quarter" idx="12"/>
          </p:nvPr>
        </p:nvSpPr>
        <p:spPr/>
        <p:txBody>
          <a:bodyPr/>
          <a:lstStyle/>
          <a:p>
            <a:fld id="{F0B0C288-07CB-435F-A8A9-1B6B068CBD9C}" type="slidenum">
              <a:rPr lang="en-US" smtClean="0"/>
              <a:t>‹#›</a:t>
            </a:fld>
            <a:endParaRPr lang="en-US" dirty="0"/>
          </a:p>
        </p:txBody>
      </p:sp>
    </p:spTree>
    <p:extLst>
      <p:ext uri="{BB962C8B-B14F-4D97-AF65-F5344CB8AC3E}">
        <p14:creationId xmlns:p14="http://schemas.microsoft.com/office/powerpoint/2010/main" val="80197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7DD6-E568-4C50-94C2-FD761B0010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02BF2C-B9B5-4CCB-A6F9-9FB729930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C5406C-F86E-484E-AE66-264A8B8850A2}"/>
              </a:ext>
            </a:extLst>
          </p:cNvPr>
          <p:cNvSpPr>
            <a:spLocks noGrp="1"/>
          </p:cNvSpPr>
          <p:nvPr>
            <p:ph type="dt" sz="half" idx="10"/>
          </p:nvPr>
        </p:nvSpPr>
        <p:spPr/>
        <p:txBody>
          <a:bodyPr/>
          <a:lstStyle/>
          <a:p>
            <a:fld id="{234E9BF0-9394-410E-9850-F5782B8DD48E}" type="datetimeFigureOut">
              <a:rPr lang="en-US" smtClean="0"/>
              <a:t>11/23/2021</a:t>
            </a:fld>
            <a:endParaRPr lang="en-US" dirty="0"/>
          </a:p>
        </p:txBody>
      </p:sp>
      <p:sp>
        <p:nvSpPr>
          <p:cNvPr id="5" name="Footer Placeholder 4">
            <a:extLst>
              <a:ext uri="{FF2B5EF4-FFF2-40B4-BE49-F238E27FC236}">
                <a16:creationId xmlns:a16="http://schemas.microsoft.com/office/drawing/2014/main" id="{8D906D3C-6C0E-4281-BE79-0D0828AA9A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D51D57-EE46-4DC4-8259-79BD2CC0B651}"/>
              </a:ext>
            </a:extLst>
          </p:cNvPr>
          <p:cNvSpPr>
            <a:spLocks noGrp="1"/>
          </p:cNvSpPr>
          <p:nvPr>
            <p:ph type="sldNum" sz="quarter" idx="12"/>
          </p:nvPr>
        </p:nvSpPr>
        <p:spPr/>
        <p:txBody>
          <a:bodyPr/>
          <a:lstStyle/>
          <a:p>
            <a:fld id="{F0B0C288-07CB-435F-A8A9-1B6B068CBD9C}" type="slidenum">
              <a:rPr lang="en-US" smtClean="0"/>
              <a:t>‹#›</a:t>
            </a:fld>
            <a:endParaRPr lang="en-US" dirty="0"/>
          </a:p>
        </p:txBody>
      </p:sp>
    </p:spTree>
    <p:extLst>
      <p:ext uri="{BB962C8B-B14F-4D97-AF65-F5344CB8AC3E}">
        <p14:creationId xmlns:p14="http://schemas.microsoft.com/office/powerpoint/2010/main" val="128368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DE01-C68A-48E7-90A3-7648AD11C9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F3D41-7847-40F7-9833-AC77AA335D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BE3710-7FB1-4954-A3F6-6C02997C43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85575C-CD70-45F5-AE70-6CDEA2A504FD}"/>
              </a:ext>
            </a:extLst>
          </p:cNvPr>
          <p:cNvSpPr>
            <a:spLocks noGrp="1"/>
          </p:cNvSpPr>
          <p:nvPr>
            <p:ph type="dt" sz="half" idx="10"/>
          </p:nvPr>
        </p:nvSpPr>
        <p:spPr/>
        <p:txBody>
          <a:bodyPr/>
          <a:lstStyle/>
          <a:p>
            <a:fld id="{234E9BF0-9394-410E-9850-F5782B8DD48E}" type="datetimeFigureOut">
              <a:rPr lang="en-US" smtClean="0"/>
              <a:t>11/23/2021</a:t>
            </a:fld>
            <a:endParaRPr lang="en-US" dirty="0"/>
          </a:p>
        </p:txBody>
      </p:sp>
      <p:sp>
        <p:nvSpPr>
          <p:cNvPr id="6" name="Footer Placeholder 5">
            <a:extLst>
              <a:ext uri="{FF2B5EF4-FFF2-40B4-BE49-F238E27FC236}">
                <a16:creationId xmlns:a16="http://schemas.microsoft.com/office/drawing/2014/main" id="{C73B38BA-EB21-48A3-BA3E-BFE147869F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7689C0-4FB2-43F3-BAAF-675308DFAECD}"/>
              </a:ext>
            </a:extLst>
          </p:cNvPr>
          <p:cNvSpPr>
            <a:spLocks noGrp="1"/>
          </p:cNvSpPr>
          <p:nvPr>
            <p:ph type="sldNum" sz="quarter" idx="12"/>
          </p:nvPr>
        </p:nvSpPr>
        <p:spPr/>
        <p:txBody>
          <a:bodyPr/>
          <a:lstStyle/>
          <a:p>
            <a:fld id="{F0B0C288-07CB-435F-A8A9-1B6B068CBD9C}" type="slidenum">
              <a:rPr lang="en-US" smtClean="0"/>
              <a:t>‹#›</a:t>
            </a:fld>
            <a:endParaRPr lang="en-US" dirty="0"/>
          </a:p>
        </p:txBody>
      </p:sp>
    </p:spTree>
    <p:extLst>
      <p:ext uri="{BB962C8B-B14F-4D97-AF65-F5344CB8AC3E}">
        <p14:creationId xmlns:p14="http://schemas.microsoft.com/office/powerpoint/2010/main" val="1650294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8C07-A0EC-487D-9815-E6F8FCD9D5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6501D9-769E-446E-A750-A2117347CE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F6CFE-30C2-40BC-9788-85EE4E0002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A8E797-0BF2-4C96-A1D5-7F4D316743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0D96B-44BD-4A29-92FC-F3AAEB585B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B1AAE2-9AD4-423B-B565-FA3AB7132C52}"/>
              </a:ext>
            </a:extLst>
          </p:cNvPr>
          <p:cNvSpPr>
            <a:spLocks noGrp="1"/>
          </p:cNvSpPr>
          <p:nvPr>
            <p:ph type="dt" sz="half" idx="10"/>
          </p:nvPr>
        </p:nvSpPr>
        <p:spPr/>
        <p:txBody>
          <a:bodyPr/>
          <a:lstStyle/>
          <a:p>
            <a:fld id="{234E9BF0-9394-410E-9850-F5782B8DD48E}" type="datetimeFigureOut">
              <a:rPr lang="en-US" smtClean="0"/>
              <a:t>11/23/2021</a:t>
            </a:fld>
            <a:endParaRPr lang="en-US" dirty="0"/>
          </a:p>
        </p:txBody>
      </p:sp>
      <p:sp>
        <p:nvSpPr>
          <p:cNvPr id="8" name="Footer Placeholder 7">
            <a:extLst>
              <a:ext uri="{FF2B5EF4-FFF2-40B4-BE49-F238E27FC236}">
                <a16:creationId xmlns:a16="http://schemas.microsoft.com/office/drawing/2014/main" id="{75B76560-8F01-48DC-B7F6-89BA6A62E7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64D260D-55FA-4982-BA02-382801CE5312}"/>
              </a:ext>
            </a:extLst>
          </p:cNvPr>
          <p:cNvSpPr>
            <a:spLocks noGrp="1"/>
          </p:cNvSpPr>
          <p:nvPr>
            <p:ph type="sldNum" sz="quarter" idx="12"/>
          </p:nvPr>
        </p:nvSpPr>
        <p:spPr/>
        <p:txBody>
          <a:bodyPr/>
          <a:lstStyle/>
          <a:p>
            <a:fld id="{F0B0C288-07CB-435F-A8A9-1B6B068CBD9C}" type="slidenum">
              <a:rPr lang="en-US" smtClean="0"/>
              <a:t>‹#›</a:t>
            </a:fld>
            <a:endParaRPr lang="en-US" dirty="0"/>
          </a:p>
        </p:txBody>
      </p:sp>
    </p:spTree>
    <p:extLst>
      <p:ext uri="{BB962C8B-B14F-4D97-AF65-F5344CB8AC3E}">
        <p14:creationId xmlns:p14="http://schemas.microsoft.com/office/powerpoint/2010/main" val="313189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E054-1247-4191-9727-F7FF495889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213E16-4788-4C5B-9786-AFE35E76A14A}"/>
              </a:ext>
            </a:extLst>
          </p:cNvPr>
          <p:cNvSpPr>
            <a:spLocks noGrp="1"/>
          </p:cNvSpPr>
          <p:nvPr>
            <p:ph type="dt" sz="half" idx="10"/>
          </p:nvPr>
        </p:nvSpPr>
        <p:spPr/>
        <p:txBody>
          <a:bodyPr/>
          <a:lstStyle/>
          <a:p>
            <a:fld id="{234E9BF0-9394-410E-9850-F5782B8DD48E}" type="datetimeFigureOut">
              <a:rPr lang="en-US" smtClean="0"/>
              <a:t>11/23/2021</a:t>
            </a:fld>
            <a:endParaRPr lang="en-US" dirty="0"/>
          </a:p>
        </p:txBody>
      </p:sp>
      <p:sp>
        <p:nvSpPr>
          <p:cNvPr id="4" name="Footer Placeholder 3">
            <a:extLst>
              <a:ext uri="{FF2B5EF4-FFF2-40B4-BE49-F238E27FC236}">
                <a16:creationId xmlns:a16="http://schemas.microsoft.com/office/drawing/2014/main" id="{72F50715-0635-450A-A0A7-DE09B439863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B089FC-B2C8-4B9B-889D-C058EDB0E35C}"/>
              </a:ext>
            </a:extLst>
          </p:cNvPr>
          <p:cNvSpPr>
            <a:spLocks noGrp="1"/>
          </p:cNvSpPr>
          <p:nvPr>
            <p:ph type="sldNum" sz="quarter" idx="12"/>
          </p:nvPr>
        </p:nvSpPr>
        <p:spPr/>
        <p:txBody>
          <a:bodyPr/>
          <a:lstStyle/>
          <a:p>
            <a:fld id="{F0B0C288-07CB-435F-A8A9-1B6B068CBD9C}" type="slidenum">
              <a:rPr lang="en-US" smtClean="0"/>
              <a:t>‹#›</a:t>
            </a:fld>
            <a:endParaRPr lang="en-US" dirty="0"/>
          </a:p>
        </p:txBody>
      </p:sp>
    </p:spTree>
    <p:extLst>
      <p:ext uri="{BB962C8B-B14F-4D97-AF65-F5344CB8AC3E}">
        <p14:creationId xmlns:p14="http://schemas.microsoft.com/office/powerpoint/2010/main" val="65905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0C16F7-3EA0-40D6-88A4-5D671BD96B6B}"/>
              </a:ext>
            </a:extLst>
          </p:cNvPr>
          <p:cNvSpPr>
            <a:spLocks noGrp="1"/>
          </p:cNvSpPr>
          <p:nvPr>
            <p:ph type="dt" sz="half" idx="10"/>
          </p:nvPr>
        </p:nvSpPr>
        <p:spPr/>
        <p:txBody>
          <a:bodyPr/>
          <a:lstStyle/>
          <a:p>
            <a:fld id="{234E9BF0-9394-410E-9850-F5782B8DD48E}" type="datetimeFigureOut">
              <a:rPr lang="en-US" smtClean="0"/>
              <a:t>11/23/2021</a:t>
            </a:fld>
            <a:endParaRPr lang="en-US" dirty="0"/>
          </a:p>
        </p:txBody>
      </p:sp>
      <p:sp>
        <p:nvSpPr>
          <p:cNvPr id="3" name="Footer Placeholder 2">
            <a:extLst>
              <a:ext uri="{FF2B5EF4-FFF2-40B4-BE49-F238E27FC236}">
                <a16:creationId xmlns:a16="http://schemas.microsoft.com/office/drawing/2014/main" id="{5311D805-6553-4751-B3AF-884F2A8A74F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B57A76-EF33-4763-9D5E-7EA874B93909}"/>
              </a:ext>
            </a:extLst>
          </p:cNvPr>
          <p:cNvSpPr>
            <a:spLocks noGrp="1"/>
          </p:cNvSpPr>
          <p:nvPr>
            <p:ph type="sldNum" sz="quarter" idx="12"/>
          </p:nvPr>
        </p:nvSpPr>
        <p:spPr/>
        <p:txBody>
          <a:bodyPr/>
          <a:lstStyle/>
          <a:p>
            <a:fld id="{F0B0C288-07CB-435F-A8A9-1B6B068CBD9C}" type="slidenum">
              <a:rPr lang="en-US" smtClean="0"/>
              <a:t>‹#›</a:t>
            </a:fld>
            <a:endParaRPr lang="en-US" dirty="0"/>
          </a:p>
        </p:txBody>
      </p:sp>
    </p:spTree>
    <p:extLst>
      <p:ext uri="{BB962C8B-B14F-4D97-AF65-F5344CB8AC3E}">
        <p14:creationId xmlns:p14="http://schemas.microsoft.com/office/powerpoint/2010/main" val="215315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CC34-7D2D-4A87-A1D6-9D3C2625F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B8F2F7-AED9-4F12-9FFB-648CF288B0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09C863-69E8-4C58-B5B1-6A8015FB4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2405A-2376-4FF5-9BCA-7446934D2698}"/>
              </a:ext>
            </a:extLst>
          </p:cNvPr>
          <p:cNvSpPr>
            <a:spLocks noGrp="1"/>
          </p:cNvSpPr>
          <p:nvPr>
            <p:ph type="dt" sz="half" idx="10"/>
          </p:nvPr>
        </p:nvSpPr>
        <p:spPr/>
        <p:txBody>
          <a:bodyPr/>
          <a:lstStyle/>
          <a:p>
            <a:fld id="{234E9BF0-9394-410E-9850-F5782B8DD48E}" type="datetimeFigureOut">
              <a:rPr lang="en-US" smtClean="0"/>
              <a:t>11/23/2021</a:t>
            </a:fld>
            <a:endParaRPr lang="en-US" dirty="0"/>
          </a:p>
        </p:txBody>
      </p:sp>
      <p:sp>
        <p:nvSpPr>
          <p:cNvPr id="6" name="Footer Placeholder 5">
            <a:extLst>
              <a:ext uri="{FF2B5EF4-FFF2-40B4-BE49-F238E27FC236}">
                <a16:creationId xmlns:a16="http://schemas.microsoft.com/office/drawing/2014/main" id="{E0BA94AE-6EF1-4CEE-AD1F-5874B0CED0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1AA7D3-9B8F-4C0E-B463-8CFA06B4E273}"/>
              </a:ext>
            </a:extLst>
          </p:cNvPr>
          <p:cNvSpPr>
            <a:spLocks noGrp="1"/>
          </p:cNvSpPr>
          <p:nvPr>
            <p:ph type="sldNum" sz="quarter" idx="12"/>
          </p:nvPr>
        </p:nvSpPr>
        <p:spPr/>
        <p:txBody>
          <a:bodyPr/>
          <a:lstStyle/>
          <a:p>
            <a:fld id="{F0B0C288-07CB-435F-A8A9-1B6B068CBD9C}" type="slidenum">
              <a:rPr lang="en-US" smtClean="0"/>
              <a:t>‹#›</a:t>
            </a:fld>
            <a:endParaRPr lang="en-US" dirty="0"/>
          </a:p>
        </p:txBody>
      </p:sp>
    </p:spTree>
    <p:extLst>
      <p:ext uri="{BB962C8B-B14F-4D97-AF65-F5344CB8AC3E}">
        <p14:creationId xmlns:p14="http://schemas.microsoft.com/office/powerpoint/2010/main" val="232307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AA0D-8081-4335-95BC-1D729EA537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49173D-0529-48A2-80B1-7AE8653711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6762EDF-60F1-4538-B2CD-EF7897603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7EC590-2362-478A-9524-3AD78ED4FA5F}"/>
              </a:ext>
            </a:extLst>
          </p:cNvPr>
          <p:cNvSpPr>
            <a:spLocks noGrp="1"/>
          </p:cNvSpPr>
          <p:nvPr>
            <p:ph type="dt" sz="half" idx="10"/>
          </p:nvPr>
        </p:nvSpPr>
        <p:spPr/>
        <p:txBody>
          <a:bodyPr/>
          <a:lstStyle/>
          <a:p>
            <a:fld id="{234E9BF0-9394-410E-9850-F5782B8DD48E}" type="datetimeFigureOut">
              <a:rPr lang="en-US" smtClean="0"/>
              <a:t>11/23/2021</a:t>
            </a:fld>
            <a:endParaRPr lang="en-US" dirty="0"/>
          </a:p>
        </p:txBody>
      </p:sp>
      <p:sp>
        <p:nvSpPr>
          <p:cNvPr id="6" name="Footer Placeholder 5">
            <a:extLst>
              <a:ext uri="{FF2B5EF4-FFF2-40B4-BE49-F238E27FC236}">
                <a16:creationId xmlns:a16="http://schemas.microsoft.com/office/drawing/2014/main" id="{AC5464C1-737D-47A5-8FD1-A36780D096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3A66BB-5017-4723-9CBC-58D5EDB5D352}"/>
              </a:ext>
            </a:extLst>
          </p:cNvPr>
          <p:cNvSpPr>
            <a:spLocks noGrp="1"/>
          </p:cNvSpPr>
          <p:nvPr>
            <p:ph type="sldNum" sz="quarter" idx="12"/>
          </p:nvPr>
        </p:nvSpPr>
        <p:spPr/>
        <p:txBody>
          <a:bodyPr/>
          <a:lstStyle/>
          <a:p>
            <a:fld id="{F0B0C288-07CB-435F-A8A9-1B6B068CBD9C}" type="slidenum">
              <a:rPr lang="en-US" smtClean="0"/>
              <a:t>‹#›</a:t>
            </a:fld>
            <a:endParaRPr lang="en-US" dirty="0"/>
          </a:p>
        </p:txBody>
      </p:sp>
    </p:spTree>
    <p:extLst>
      <p:ext uri="{BB962C8B-B14F-4D97-AF65-F5344CB8AC3E}">
        <p14:creationId xmlns:p14="http://schemas.microsoft.com/office/powerpoint/2010/main" val="58274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67BDA3-1290-44DE-9027-3AC4787338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5E45F9-FE7C-4DD4-85EE-2AD62E4E57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BAB9C-D9DC-49B3-9AD4-BC6023F20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E9BF0-9394-410E-9850-F5782B8DD48E}" type="datetimeFigureOut">
              <a:rPr lang="en-US" smtClean="0"/>
              <a:t>11/23/2021</a:t>
            </a:fld>
            <a:endParaRPr lang="en-US" dirty="0"/>
          </a:p>
        </p:txBody>
      </p:sp>
      <p:sp>
        <p:nvSpPr>
          <p:cNvPr id="5" name="Footer Placeholder 4">
            <a:extLst>
              <a:ext uri="{FF2B5EF4-FFF2-40B4-BE49-F238E27FC236}">
                <a16:creationId xmlns:a16="http://schemas.microsoft.com/office/drawing/2014/main" id="{CB3D1A22-9971-4E4F-97AD-B38BF9FB2D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1B8CA41-EC6F-4D49-B386-007C2F7D1E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0C288-07CB-435F-A8A9-1B6B068CBD9C}" type="slidenum">
              <a:rPr lang="en-US" smtClean="0"/>
              <a:t>‹#›</a:t>
            </a:fld>
            <a:endParaRPr lang="en-US" dirty="0"/>
          </a:p>
        </p:txBody>
      </p:sp>
    </p:spTree>
    <p:extLst>
      <p:ext uri="{BB962C8B-B14F-4D97-AF65-F5344CB8AC3E}">
        <p14:creationId xmlns:p14="http://schemas.microsoft.com/office/powerpoint/2010/main" val="1850333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ooks.google.ca/books?id=T2zNDgAAQBAJ&amp;printsec=frontcover#v=onepage&amp;q&amp;f=false"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Zion" TargetMode="External"/><Relationship Id="rId2" Type="http://schemas.openxmlformats.org/officeDocument/2006/relationships/hyperlink" Target="https://en.wikipedia.org/wiki/Song_of_Songs" TargetMode="External"/><Relationship Id="rId1" Type="http://schemas.openxmlformats.org/officeDocument/2006/relationships/slideLayout" Target="../slideLayouts/slideLayout2.xml"/><Relationship Id="rId6" Type="http://schemas.openxmlformats.org/officeDocument/2006/relationships/hyperlink" Target="https://en.wikipedia.org/wiki/Liturgy" TargetMode="External"/><Relationship Id="rId5" Type="http://schemas.openxmlformats.org/officeDocument/2006/relationships/hyperlink" Target="https://en.wikipedia.org/wiki/Hebrew_language" TargetMode="External"/><Relationship Id="rId4" Type="http://schemas.openxmlformats.org/officeDocument/2006/relationships/hyperlink" Target="https://www.mechon-mamre.org/p/pt/pt3003.htm#1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3B8A-F8A9-4CC8-B47F-A8CDE5CBFE20}"/>
              </a:ext>
            </a:extLst>
          </p:cNvPr>
          <p:cNvSpPr>
            <a:spLocks noGrp="1"/>
          </p:cNvSpPr>
          <p:nvPr>
            <p:ph type="ctrTitle"/>
          </p:nvPr>
        </p:nvSpPr>
        <p:spPr>
          <a:xfrm>
            <a:off x="1524000" y="1122362"/>
            <a:ext cx="9144000" cy="3561317"/>
          </a:xfrm>
        </p:spPr>
        <p:txBody>
          <a:bodyPr>
            <a:normAutofit/>
          </a:bodyPr>
          <a:lstStyle/>
          <a:p>
            <a:r>
              <a:rPr lang="en-US" dirty="0"/>
              <a:t>Artscroll Through the Ages: Yiddish &amp; Tzenna uRenna</a:t>
            </a:r>
          </a:p>
        </p:txBody>
      </p:sp>
      <p:sp>
        <p:nvSpPr>
          <p:cNvPr id="3" name="Subtitle 2">
            <a:extLst>
              <a:ext uri="{FF2B5EF4-FFF2-40B4-BE49-F238E27FC236}">
                <a16:creationId xmlns:a16="http://schemas.microsoft.com/office/drawing/2014/main" id="{B8EDF404-6419-4AE0-AB98-7A4F0AAA1743}"/>
              </a:ext>
            </a:extLst>
          </p:cNvPr>
          <p:cNvSpPr>
            <a:spLocks noGrp="1"/>
          </p:cNvSpPr>
          <p:nvPr>
            <p:ph type="subTitle" idx="1"/>
          </p:nvPr>
        </p:nvSpPr>
        <p:spPr>
          <a:xfrm>
            <a:off x="1524000" y="4849091"/>
            <a:ext cx="9144000" cy="1374727"/>
          </a:xfrm>
        </p:spPr>
        <p:txBody>
          <a:bodyPr>
            <a:normAutofit/>
          </a:bodyPr>
          <a:lstStyle/>
          <a:p>
            <a:r>
              <a:rPr lang="en-US" dirty="0"/>
              <a:t>Rabbi Chaim Metzger </a:t>
            </a:r>
          </a:p>
          <a:p>
            <a:r>
              <a:rPr lang="en-US" dirty="0"/>
              <a:t>cmetzger@torontotorah.com</a:t>
            </a:r>
          </a:p>
        </p:txBody>
      </p:sp>
      <p:pic>
        <p:nvPicPr>
          <p:cNvPr id="4" name="Google Shape;56;p13">
            <a:extLst>
              <a:ext uri="{FF2B5EF4-FFF2-40B4-BE49-F238E27FC236}">
                <a16:creationId xmlns:a16="http://schemas.microsoft.com/office/drawing/2014/main" id="{6C016B1E-DE65-4321-8F05-44B122DFBDA8}"/>
              </a:ext>
            </a:extLst>
          </p:cNvPr>
          <p:cNvPicPr preferRelativeResize="0"/>
          <p:nvPr/>
        </p:nvPicPr>
        <p:blipFill rotWithShape="1">
          <a:blip r:embed="rId2">
            <a:alphaModFix/>
          </a:blip>
          <a:srcRect/>
          <a:stretch/>
        </p:blipFill>
        <p:spPr>
          <a:xfrm>
            <a:off x="187496" y="-33713"/>
            <a:ext cx="2216775" cy="2216775"/>
          </a:xfrm>
          <a:prstGeom prst="rect">
            <a:avLst/>
          </a:prstGeom>
          <a:noFill/>
          <a:ln>
            <a:noFill/>
          </a:ln>
        </p:spPr>
      </p:pic>
      <p:pic>
        <p:nvPicPr>
          <p:cNvPr id="5" name="Google Shape;57;p13">
            <a:extLst>
              <a:ext uri="{FF2B5EF4-FFF2-40B4-BE49-F238E27FC236}">
                <a16:creationId xmlns:a16="http://schemas.microsoft.com/office/drawing/2014/main" id="{DC38D81F-9E68-40BD-9F1A-967F365B0CEA}"/>
              </a:ext>
            </a:extLst>
          </p:cNvPr>
          <p:cNvPicPr preferRelativeResize="0"/>
          <p:nvPr/>
        </p:nvPicPr>
        <p:blipFill rotWithShape="1">
          <a:blip r:embed="rId3">
            <a:alphaModFix/>
          </a:blip>
          <a:srcRect l="40624" t="2243" r="44260" b="18748"/>
          <a:stretch/>
        </p:blipFill>
        <p:spPr>
          <a:xfrm>
            <a:off x="9787728" y="227075"/>
            <a:ext cx="2216776" cy="1790576"/>
          </a:xfrm>
          <a:prstGeom prst="rect">
            <a:avLst/>
          </a:prstGeom>
          <a:noFill/>
          <a:ln>
            <a:noFill/>
          </a:ln>
        </p:spPr>
      </p:pic>
    </p:spTree>
    <p:extLst>
      <p:ext uri="{BB962C8B-B14F-4D97-AF65-F5344CB8AC3E}">
        <p14:creationId xmlns:p14="http://schemas.microsoft.com/office/powerpoint/2010/main" val="91418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1E0E3-D6E3-4DB8-9D18-C78E3727E19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CDF2BA0-9639-427C-87BA-896376CAFEE0}"/>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9F828DC1-E47B-47FE-B6E6-C49EF24FA115}"/>
              </a:ext>
            </a:extLst>
          </p:cNvPr>
          <p:cNvSpPr>
            <a:spLocks noGrp="1"/>
          </p:cNvSpPr>
          <p:nvPr>
            <p:ph sz="half" idx="2"/>
          </p:nvPr>
        </p:nvSpPr>
        <p:spPr/>
        <p:txBody>
          <a:bodyPr/>
          <a:lstStyle/>
          <a:p>
            <a:endParaRPr lang="en-US" dirty="0"/>
          </a:p>
        </p:txBody>
      </p:sp>
      <p:pic>
        <p:nvPicPr>
          <p:cNvPr id="5" name="Picture 2">
            <a:extLst>
              <a:ext uri="{FF2B5EF4-FFF2-40B4-BE49-F238E27FC236}">
                <a16:creationId xmlns:a16="http://schemas.microsoft.com/office/drawing/2014/main" id="{F8EE4544-6C44-4E6C-8CD4-E7DAA805BF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31" t="34921" r="11143" b="39556"/>
          <a:stretch/>
        </p:blipFill>
        <p:spPr bwMode="auto">
          <a:xfrm>
            <a:off x="0" y="0"/>
            <a:ext cx="12222033" cy="685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9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A172-EAE3-4FC7-BDBC-1B19BE268A4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1071A96-0C62-4645-A480-B2333E3F7230}"/>
              </a:ext>
            </a:extLst>
          </p:cNvPr>
          <p:cNvSpPr>
            <a:spLocks noGrp="1"/>
          </p:cNvSpPr>
          <p:nvPr>
            <p:ph sz="half" idx="1"/>
          </p:nvPr>
        </p:nvSpPr>
        <p:spPr>
          <a:xfrm>
            <a:off x="88232" y="1690688"/>
            <a:ext cx="2024937" cy="4351338"/>
          </a:xfrm>
        </p:spPr>
        <p:txBody>
          <a:bodyPr/>
          <a:lstStyle/>
          <a:p>
            <a:endParaRPr lang="en-US" dirty="0"/>
          </a:p>
        </p:txBody>
      </p:sp>
      <p:pic>
        <p:nvPicPr>
          <p:cNvPr id="9218" name="Picture 2">
            <a:extLst>
              <a:ext uri="{FF2B5EF4-FFF2-40B4-BE49-F238E27FC236}">
                <a16:creationId xmlns:a16="http://schemas.microsoft.com/office/drawing/2014/main" id="{6420C3C3-C51F-4960-952E-DEC967152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996" y="0"/>
            <a:ext cx="4187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384E2B4D-A9DC-4BEF-8C89-747E832A2E66}"/>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29388" t="58928" r="34355" b="14992"/>
          <a:stretch/>
        </p:blipFill>
        <p:spPr bwMode="auto">
          <a:xfrm>
            <a:off x="2113169" y="0"/>
            <a:ext cx="58228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765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AB73-7BF2-43C2-A4C2-9DF2146B5EC8}"/>
              </a:ext>
            </a:extLst>
          </p:cNvPr>
          <p:cNvSpPr>
            <a:spLocks noGrp="1"/>
          </p:cNvSpPr>
          <p:nvPr>
            <p:ph type="title"/>
          </p:nvPr>
        </p:nvSpPr>
        <p:spPr>
          <a:xfrm>
            <a:off x="288757" y="-130426"/>
            <a:ext cx="10515600" cy="1325563"/>
          </a:xfrm>
        </p:spPr>
        <p:txBody>
          <a:bodyPr/>
          <a:lstStyle/>
          <a:p>
            <a:r>
              <a:rPr lang="en-US" dirty="0"/>
              <a:t>What R’ Yaakov </a:t>
            </a:r>
            <a:r>
              <a:rPr lang="en-US" dirty="0" err="1"/>
              <a:t>Rabino</a:t>
            </a:r>
            <a:r>
              <a:rPr lang="en-US" dirty="0"/>
              <a:t> meant </a:t>
            </a:r>
            <a:r>
              <a:rPr lang="en-US" sz="2800" b="0" i="0" dirty="0">
                <a:solidFill>
                  <a:srgbClr val="000000"/>
                </a:solidFill>
                <a:effectLst/>
                <a:latin typeface="Helvetica" panose="020B0604020202020204" pitchFamily="34" charset="0"/>
              </a:rPr>
              <a:t>(Basel/Hanau,1622)</a:t>
            </a:r>
            <a:endParaRPr lang="en-US" dirty="0"/>
          </a:p>
        </p:txBody>
      </p:sp>
      <p:sp>
        <p:nvSpPr>
          <p:cNvPr id="3" name="Content Placeholder 2">
            <a:extLst>
              <a:ext uri="{FF2B5EF4-FFF2-40B4-BE49-F238E27FC236}">
                <a16:creationId xmlns:a16="http://schemas.microsoft.com/office/drawing/2014/main" id="{A359E73F-AF1F-4242-9BD2-D2AD4A128B2A}"/>
              </a:ext>
            </a:extLst>
          </p:cNvPr>
          <p:cNvSpPr>
            <a:spLocks noGrp="1"/>
          </p:cNvSpPr>
          <p:nvPr>
            <p:ph idx="1"/>
          </p:nvPr>
        </p:nvSpPr>
        <p:spPr>
          <a:xfrm>
            <a:off x="1" y="834190"/>
            <a:ext cx="12079704" cy="6023810"/>
          </a:xfrm>
        </p:spPr>
        <p:txBody>
          <a:bodyPr>
            <a:normAutofit fontScale="85000" lnSpcReduction="20000"/>
          </a:bodyPr>
          <a:lstStyle/>
          <a:p>
            <a:pPr marL="0" indent="0">
              <a:buNone/>
            </a:pPr>
            <a:r>
              <a:rPr lang="en-US" b="0" i="0" dirty="0">
                <a:solidFill>
                  <a:srgbClr val="000000"/>
                </a:solidFill>
                <a:effectLst/>
                <a:latin typeface="Arial" panose="020B0604020202020204" pitchFamily="34" charset="0"/>
                <a:ea typeface="Tahoma" panose="020B0604030504040204" pitchFamily="34" charset="0"/>
                <a:cs typeface="Arial" panose="020B0604020202020204" pitchFamily="34" charset="0"/>
              </a:rPr>
              <a:t>Five Books Of The Torah In The Language Of </a:t>
            </a:r>
            <a:r>
              <a:rPr lang="en-US" b="0" i="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Ashkenaz</a:t>
            </a:r>
            <a:r>
              <a:rPr lang="en-US" dirty="0">
                <a:solidFill>
                  <a:srgbClr val="000000"/>
                </a:solidFill>
                <a:latin typeface="Arial" panose="020B0604020202020204" pitchFamily="34" charset="0"/>
                <a:ea typeface="Tahoma" panose="020B0604030504040204" pitchFamily="34" charset="0"/>
                <a:cs typeface="Arial" panose="020B0604020202020204" pitchFamily="34" charset="0"/>
              </a:rPr>
              <a:t> - </a:t>
            </a:r>
            <a:r>
              <a:rPr lang="en-US" b="0" i="0" dirty="0">
                <a:solidFill>
                  <a:srgbClr val="000000"/>
                </a:solidFill>
                <a:effectLst/>
                <a:latin typeface="Arial" panose="020B0604020202020204" pitchFamily="34" charset="0"/>
                <a:ea typeface="Tahoma" panose="020B0604030504040204" pitchFamily="34" charset="0"/>
                <a:cs typeface="Arial" panose="020B0604020202020204" pitchFamily="34" charset="0"/>
              </a:rPr>
              <a:t>Daughters Of Zion Go Out And See</a:t>
            </a:r>
          </a:p>
          <a:p>
            <a:pPr marL="0" indent="0">
              <a:buNone/>
            </a:pPr>
            <a:r>
              <a:rPr lang="en-US" b="0" i="0" dirty="0">
                <a:solidFill>
                  <a:srgbClr val="000000"/>
                </a:solidFill>
                <a:effectLst/>
                <a:latin typeface="Arial" panose="020B0604020202020204" pitchFamily="34" charset="0"/>
                <a:ea typeface="Tahoma" panose="020B0604030504040204" pitchFamily="34" charset="0"/>
                <a:cs typeface="Arial" panose="020B0604020202020204" pitchFamily="34" charset="0"/>
              </a:rPr>
              <a:t>With the crown that a living man of great deeds,¹has crowned you with this wondrous work.² He has gleaned among the sheaves behind the reapers³of grain, and collected after the gatherers, once up once down,⁴ one here and one therein the Midrashim, in the </a:t>
            </a:r>
            <a:r>
              <a:rPr lang="en-US" b="0" i="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aggadot</a:t>
            </a:r>
            <a:r>
              <a:rPr lang="en-US" b="0" i="0" dirty="0">
                <a:solidFill>
                  <a:srgbClr val="000000"/>
                </a:solidFill>
                <a:effectLst/>
                <a:latin typeface="Arial" panose="020B0604020202020204" pitchFamily="34" charset="0"/>
                <a:ea typeface="Tahoma" panose="020B0604030504040204" pitchFamily="34" charset="0"/>
                <a:cs typeface="Arial" panose="020B0604020202020204" pitchFamily="34" charset="0"/>
              </a:rPr>
              <a:t>, in the words of Rashi, </a:t>
            </a:r>
            <a:r>
              <a:rPr lang="en-US" b="0" i="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Ramban</a:t>
            </a:r>
            <a:r>
              <a:rPr lang="en-US" b="0" i="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b="0" i="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Rabbenu</a:t>
            </a:r>
            <a:r>
              <a:rPr lang="en-US" b="0" i="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b="0" i="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Bahya</a:t>
            </a:r>
            <a:r>
              <a:rPr lang="en-US" b="0" i="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b="0" i="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Hizkuni</a:t>
            </a:r>
            <a:r>
              <a:rPr lang="en-US" b="0" i="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b="0" i="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Zeror</a:t>
            </a:r>
            <a:r>
              <a:rPr lang="en-US" b="0" i="0" dirty="0">
                <a:solidFill>
                  <a:srgbClr val="000000"/>
                </a:solidFill>
                <a:effectLst/>
                <a:latin typeface="Arial" panose="020B0604020202020204" pitchFamily="34" charset="0"/>
                <a:ea typeface="Tahoma" panose="020B0604030504040204" pitchFamily="34" charset="0"/>
                <a:cs typeface="Arial" panose="020B0604020202020204" pitchFamily="34" charset="0"/>
              </a:rPr>
              <a:t> ha-</a:t>
            </a:r>
            <a:r>
              <a:rPr lang="en-US" b="0" i="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Mor</a:t>
            </a:r>
            <a:r>
              <a:rPr lang="en-US" b="0" i="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b="0" i="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Toldot</a:t>
            </a:r>
            <a:r>
              <a:rPr lang="en-US" b="0" i="0" dirty="0">
                <a:solidFill>
                  <a:srgbClr val="000000"/>
                </a:solidFill>
                <a:effectLst/>
                <a:latin typeface="Arial" panose="020B0604020202020204" pitchFamily="34" charset="0"/>
                <a:ea typeface="Tahoma" panose="020B0604030504040204" pitchFamily="34" charset="0"/>
                <a:cs typeface="Arial" panose="020B0604020202020204" pitchFamily="34" charset="0"/>
              </a:rPr>
              <a:t> Yitzhak, and the other commentaries in every Torah portion, all of their words that are closest to the plain meaning of the text and brought them into this work in the language of </a:t>
            </a:r>
            <a:r>
              <a:rPr lang="en-US" b="0" i="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Ashkenaz</a:t>
            </a:r>
            <a:r>
              <a:rPr lang="en-US" b="0" i="0" dirty="0">
                <a:solidFill>
                  <a:srgbClr val="000000"/>
                </a:solidFill>
                <a:effectLst/>
                <a:latin typeface="Arial" panose="020B0604020202020204" pitchFamily="34" charset="0"/>
                <a:ea typeface="Tahoma" panose="020B0604030504040204" pitchFamily="34" charset="0"/>
                <a:cs typeface="Arial" panose="020B0604020202020204" pitchFamily="34" charset="0"/>
              </a:rPr>
              <a:t>. Since the usefulness of this work for men and women who will find tranquility for themselves,⁵ a place of rest for their souls in order to understand the words of the living God,⁶ exceeding in rank and exceeding in honor,⁷ in the shameful language. Before this appeared,⁸ it was already famous.⁹ It was praised in the city where it circulated, saying that nothing like this book was seen, incorporating the above mentioned commentaries. Therefore, they shook out the bosom of their garment,¹⁰with the aid of the Lord among the warriors,¹¹in the holy community of Lublin to undertake the divine task,¹²bringing it to the divine work to reveal the hidden hoards,¹³and concealed wisdom of this book. Afterwards, it was printed twice in the holy community of Cracow. Nonetheless, it is cannot be found in the whole diaspora of </a:t>
            </a:r>
            <a:r>
              <a:rPr lang="en-US" b="0" i="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Ashkenaz</a:t>
            </a:r>
            <a:r>
              <a:rPr lang="en-US" b="0" i="0" dirty="0">
                <a:solidFill>
                  <a:srgbClr val="000000"/>
                </a:solidFill>
                <a:effectLst/>
                <a:latin typeface="Arial" panose="020B0604020202020204" pitchFamily="34" charset="0"/>
                <a:ea typeface="Tahoma" panose="020B0604030504040204" pitchFamily="34" charset="0"/>
                <a:cs typeface="Arial" panose="020B0604020202020204" pitchFamily="34" charset="0"/>
              </a:rPr>
              <a:t>, except for one from a town and two from a clan.¹⁴This made it necessary to bring it to the craft of the press in the city of Basel.</a:t>
            </a:r>
            <a:endParaRPr lang="en-US"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956677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5567-05AB-44DD-90D6-D75649DE1AB8}"/>
              </a:ext>
            </a:extLst>
          </p:cNvPr>
          <p:cNvSpPr>
            <a:spLocks noGrp="1"/>
          </p:cNvSpPr>
          <p:nvPr>
            <p:ph type="title"/>
          </p:nvPr>
        </p:nvSpPr>
        <p:spPr/>
        <p:txBody>
          <a:bodyPr/>
          <a:lstStyle/>
          <a:p>
            <a:r>
              <a:rPr lang="en-US" dirty="0"/>
              <a:t>Myths debunked - Dr. Morris M Faierstein</a:t>
            </a:r>
          </a:p>
        </p:txBody>
      </p:sp>
      <p:sp>
        <p:nvSpPr>
          <p:cNvPr id="3" name="Content Placeholder 2">
            <a:extLst>
              <a:ext uri="{FF2B5EF4-FFF2-40B4-BE49-F238E27FC236}">
                <a16:creationId xmlns:a16="http://schemas.microsoft.com/office/drawing/2014/main" id="{6EF820DF-3940-4665-BFB9-46AFF9E43425}"/>
              </a:ext>
            </a:extLst>
          </p:cNvPr>
          <p:cNvSpPr>
            <a:spLocks noGrp="1"/>
          </p:cNvSpPr>
          <p:nvPr>
            <p:ph idx="1"/>
          </p:nvPr>
        </p:nvSpPr>
        <p:spPr/>
        <p:txBody>
          <a:bodyPr/>
          <a:lstStyle/>
          <a:p>
            <a:r>
              <a:rPr lang="en-US" dirty="0"/>
              <a:t>Intended audience </a:t>
            </a:r>
          </a:p>
          <a:p>
            <a:pPr lvl="1"/>
            <a:r>
              <a:rPr lang="he-IL" dirty="0"/>
              <a:t>אנשים ונשים</a:t>
            </a:r>
            <a:r>
              <a:rPr lang="en-US" dirty="0"/>
              <a:t> on title page of 1622 edition</a:t>
            </a:r>
          </a:p>
          <a:p>
            <a:pPr lvl="1"/>
            <a:r>
              <a:rPr lang="en-US" dirty="0"/>
              <a:t>Serious enough translation to be quoted by the Taz (R’ </a:t>
            </a:r>
            <a:r>
              <a:rPr lang="nb-NO" dirty="0"/>
              <a:t>David ha-Levi Segal (1586 –1667)</a:t>
            </a:r>
            <a:r>
              <a:rPr lang="en-US" dirty="0"/>
              <a:t> by name</a:t>
            </a:r>
          </a:p>
          <a:p>
            <a:pPr lvl="1"/>
            <a:r>
              <a:rPr lang="en-US" dirty="0"/>
              <a:t>Israel Zinberg - Being for women is because Wissenschaft des Judenstums or elitism of Maskilim </a:t>
            </a:r>
          </a:p>
          <a:p>
            <a:r>
              <a:rPr lang="en-US" dirty="0"/>
              <a:t>Real name – </a:t>
            </a:r>
            <a:r>
              <a:rPr lang="he-IL" dirty="0"/>
              <a:t>חמשה חומשי תורה בלשון אשכנז </a:t>
            </a:r>
            <a:endParaRPr lang="en-US" dirty="0"/>
          </a:p>
          <a:p>
            <a:pPr lvl="1"/>
            <a:r>
              <a:rPr lang="he-IL" dirty="0"/>
              <a:t>צאינה וראינה</a:t>
            </a:r>
            <a:r>
              <a:rPr lang="en-US" dirty="0"/>
              <a:t> was just added to make it look pretty, </a:t>
            </a:r>
          </a:p>
        </p:txBody>
      </p:sp>
    </p:spTree>
    <p:extLst>
      <p:ext uri="{BB962C8B-B14F-4D97-AF65-F5344CB8AC3E}">
        <p14:creationId xmlns:p14="http://schemas.microsoft.com/office/powerpoint/2010/main" val="3183337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0E01D-10A8-4CCB-AFB3-8719FFE565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DBC713-B5BD-4C10-82EE-B860F1D64AA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C50DD2DD-0C6A-4D8E-95BE-397A6125462B}"/>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CAED9A6D-35E4-4411-9864-42FCC764C72A}"/>
              </a:ext>
            </a:extLst>
          </p:cNvPr>
          <p:cNvPicPr>
            <a:picLocks noChangeAspect="1"/>
          </p:cNvPicPr>
          <p:nvPr/>
        </p:nvPicPr>
        <p:blipFill>
          <a:blip r:embed="rId2"/>
          <a:stretch>
            <a:fillRect/>
          </a:stretch>
        </p:blipFill>
        <p:spPr>
          <a:xfrm>
            <a:off x="7895651" y="0"/>
            <a:ext cx="4296349" cy="6872319"/>
          </a:xfrm>
          <a:prstGeom prst="rect">
            <a:avLst/>
          </a:prstGeom>
        </p:spPr>
      </p:pic>
    </p:spTree>
    <p:extLst>
      <p:ext uri="{BB962C8B-B14F-4D97-AF65-F5344CB8AC3E}">
        <p14:creationId xmlns:p14="http://schemas.microsoft.com/office/powerpoint/2010/main" val="1525736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6D2A-212D-4E04-ADF6-F230C1AE0E4F}"/>
              </a:ext>
            </a:extLst>
          </p:cNvPr>
          <p:cNvSpPr>
            <a:spLocks noGrp="1"/>
          </p:cNvSpPr>
          <p:nvPr>
            <p:ph type="title"/>
          </p:nvPr>
        </p:nvSpPr>
        <p:spPr/>
        <p:txBody>
          <a:bodyPr/>
          <a:lstStyle/>
          <a:p>
            <a:r>
              <a:rPr lang="en-US" dirty="0"/>
              <a:t>Type of translation </a:t>
            </a:r>
          </a:p>
        </p:txBody>
      </p:sp>
      <p:sp>
        <p:nvSpPr>
          <p:cNvPr id="3" name="Content Placeholder 2">
            <a:extLst>
              <a:ext uri="{FF2B5EF4-FFF2-40B4-BE49-F238E27FC236}">
                <a16:creationId xmlns:a16="http://schemas.microsoft.com/office/drawing/2014/main" id="{E21BCA50-F4C6-47D4-A07D-E105C522685F}"/>
              </a:ext>
            </a:extLst>
          </p:cNvPr>
          <p:cNvSpPr>
            <a:spLocks noGrp="1"/>
          </p:cNvSpPr>
          <p:nvPr>
            <p:ph idx="1"/>
          </p:nvPr>
        </p:nvSpPr>
        <p:spPr/>
        <p:txBody>
          <a:bodyPr/>
          <a:lstStyle/>
          <a:p>
            <a:r>
              <a:rPr lang="en-US" dirty="0"/>
              <a:t>On Parshah, Haftorah, and </a:t>
            </a:r>
            <a:r>
              <a:rPr lang="en-US" dirty="0" err="1"/>
              <a:t>Megilot</a:t>
            </a:r>
            <a:endParaRPr lang="en-US" dirty="0"/>
          </a:p>
          <a:p>
            <a:r>
              <a:rPr lang="en-US" dirty="0"/>
              <a:t>No Hebrew or Translation of Torah, nor references to verse numbers</a:t>
            </a:r>
          </a:p>
          <a:p>
            <a:r>
              <a:rPr lang="en-US" dirty="0"/>
              <a:t>Highlights of the verse on question</a:t>
            </a:r>
          </a:p>
          <a:p>
            <a:r>
              <a:rPr lang="en-US" dirty="0"/>
              <a:t>Starts with one or two words in Hebrew then dos </a:t>
            </a:r>
            <a:r>
              <a:rPr lang="en-US" dirty="0" err="1"/>
              <a:t>iz</a:t>
            </a:r>
            <a:r>
              <a:rPr lang="en-US" dirty="0"/>
              <a:t> </a:t>
            </a:r>
            <a:r>
              <a:rPr lang="en-US" dirty="0" err="1"/>
              <a:t>teitsch</a:t>
            </a:r>
            <a:endParaRPr lang="en-US" dirty="0"/>
          </a:p>
          <a:p>
            <a:pPr lvl="1"/>
            <a:r>
              <a:rPr lang="en-US" dirty="0"/>
              <a:t>“In Yiddish this is” or “this means”, explanation of verse </a:t>
            </a:r>
          </a:p>
          <a:p>
            <a:pPr lvl="1"/>
            <a:r>
              <a:rPr lang="en-US" dirty="0"/>
              <a:t>Or starts with </a:t>
            </a:r>
            <a:r>
              <a:rPr lang="he-IL" dirty="0"/>
              <a:t>כלומר</a:t>
            </a:r>
            <a:r>
              <a:rPr lang="en-US" dirty="0"/>
              <a:t>, that is to say, </a:t>
            </a:r>
          </a:p>
          <a:p>
            <a:r>
              <a:rPr lang="en-US" dirty="0"/>
              <a:t>Main text - quotes another source – commentary, </a:t>
            </a:r>
            <a:r>
              <a:rPr lang="en-US" dirty="0" err="1"/>
              <a:t>Gemara</a:t>
            </a:r>
            <a:r>
              <a:rPr lang="en-US" dirty="0"/>
              <a:t> or Midrash </a:t>
            </a:r>
          </a:p>
          <a:p>
            <a:pPr lvl="1"/>
            <a:endParaRPr lang="en-US" dirty="0"/>
          </a:p>
          <a:p>
            <a:endParaRPr lang="en-US" dirty="0"/>
          </a:p>
          <a:p>
            <a:endParaRPr lang="en-US" dirty="0"/>
          </a:p>
        </p:txBody>
      </p:sp>
    </p:spTree>
    <p:extLst>
      <p:ext uri="{BB962C8B-B14F-4D97-AF65-F5344CB8AC3E}">
        <p14:creationId xmlns:p14="http://schemas.microsoft.com/office/powerpoint/2010/main" val="291618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BCF7-8040-4ECD-9309-B3542E128369}"/>
              </a:ext>
            </a:extLst>
          </p:cNvPr>
          <p:cNvSpPr>
            <a:spLocks noGrp="1"/>
          </p:cNvSpPr>
          <p:nvPr>
            <p:ph type="title"/>
          </p:nvPr>
        </p:nvSpPr>
        <p:spPr/>
        <p:txBody>
          <a:bodyPr/>
          <a:lstStyle/>
          <a:p>
            <a:r>
              <a:rPr lang="en-US" dirty="0"/>
              <a:t>Sources for </a:t>
            </a:r>
            <a:r>
              <a:rPr lang="en-US" dirty="0" err="1"/>
              <a:t>Zenna</a:t>
            </a:r>
            <a:r>
              <a:rPr lang="en-US" dirty="0"/>
              <a:t> URenna </a:t>
            </a:r>
          </a:p>
        </p:txBody>
      </p:sp>
      <p:sp>
        <p:nvSpPr>
          <p:cNvPr id="3" name="Content Placeholder 2">
            <a:extLst>
              <a:ext uri="{FF2B5EF4-FFF2-40B4-BE49-F238E27FC236}">
                <a16:creationId xmlns:a16="http://schemas.microsoft.com/office/drawing/2014/main" id="{AAB995BE-D350-43E1-9092-FBBD57D88719}"/>
              </a:ext>
            </a:extLst>
          </p:cNvPr>
          <p:cNvSpPr>
            <a:spLocks noGrp="1"/>
          </p:cNvSpPr>
          <p:nvPr>
            <p:ph idx="1"/>
          </p:nvPr>
        </p:nvSpPr>
        <p:spPr/>
        <p:txBody>
          <a:bodyPr/>
          <a:lstStyle/>
          <a:p>
            <a:r>
              <a:rPr lang="en-US" dirty="0"/>
              <a:t>Chumash - Commentary’s quoted- </a:t>
            </a:r>
            <a:r>
              <a:rPr lang="en-US" dirty="0" err="1"/>
              <a:t>Rabeinu</a:t>
            </a:r>
            <a:r>
              <a:rPr lang="en-US" dirty="0"/>
              <a:t> </a:t>
            </a:r>
            <a:r>
              <a:rPr lang="en-US" dirty="0" err="1"/>
              <a:t>Bahya</a:t>
            </a:r>
            <a:r>
              <a:rPr lang="en-US" dirty="0"/>
              <a:t>, </a:t>
            </a:r>
            <a:r>
              <a:rPr lang="en-US" dirty="0" err="1"/>
              <a:t>Ramban</a:t>
            </a:r>
            <a:r>
              <a:rPr lang="en-US" dirty="0"/>
              <a:t>, Rashi, </a:t>
            </a:r>
            <a:r>
              <a:rPr lang="en-US" dirty="0" err="1"/>
              <a:t>Toldot</a:t>
            </a:r>
            <a:r>
              <a:rPr lang="en-US" dirty="0"/>
              <a:t> Yitzchak, </a:t>
            </a:r>
            <a:r>
              <a:rPr lang="en-US" dirty="0" err="1"/>
              <a:t>Hizkuni</a:t>
            </a:r>
            <a:r>
              <a:rPr lang="en-US" dirty="0"/>
              <a:t> </a:t>
            </a:r>
          </a:p>
          <a:p>
            <a:pPr lvl="1"/>
            <a:r>
              <a:rPr lang="en-US" dirty="0"/>
              <a:t>Sometimes quotes, paraphrases excerpts</a:t>
            </a:r>
          </a:p>
          <a:p>
            <a:r>
              <a:rPr lang="en-US" dirty="0"/>
              <a:t>Haftorah </a:t>
            </a:r>
          </a:p>
          <a:p>
            <a:pPr lvl="1"/>
            <a:r>
              <a:rPr lang="en-US" dirty="0"/>
              <a:t>Rashi and </a:t>
            </a:r>
            <a:r>
              <a:rPr lang="en-US" dirty="0" err="1"/>
              <a:t>Radak</a:t>
            </a:r>
            <a:endParaRPr lang="en-US" dirty="0"/>
          </a:p>
          <a:p>
            <a:pPr lvl="1"/>
            <a:r>
              <a:rPr lang="en-US" dirty="0"/>
              <a:t>3 stories from </a:t>
            </a:r>
            <a:r>
              <a:rPr lang="en-US" dirty="0" err="1"/>
              <a:t>Yalkut</a:t>
            </a:r>
            <a:r>
              <a:rPr lang="en-US" dirty="0"/>
              <a:t> </a:t>
            </a:r>
            <a:r>
              <a:rPr lang="en-US" dirty="0" err="1"/>
              <a:t>Shimoni</a:t>
            </a:r>
            <a:endParaRPr lang="en-US" dirty="0"/>
          </a:p>
          <a:p>
            <a:r>
              <a:rPr lang="en-US" dirty="0"/>
              <a:t>Megillah </a:t>
            </a:r>
          </a:p>
          <a:p>
            <a:pPr lvl="1"/>
            <a:r>
              <a:rPr lang="en-US" dirty="0"/>
              <a:t>Rashi and Targum</a:t>
            </a:r>
          </a:p>
          <a:p>
            <a:r>
              <a:rPr lang="en-US" dirty="0"/>
              <a:t>Plenty of </a:t>
            </a:r>
            <a:r>
              <a:rPr lang="en-US" dirty="0" err="1"/>
              <a:t>Gemara</a:t>
            </a:r>
            <a:r>
              <a:rPr lang="en-US" dirty="0"/>
              <a:t>, Midrash</a:t>
            </a:r>
          </a:p>
          <a:p>
            <a:endParaRPr lang="en-US" dirty="0"/>
          </a:p>
        </p:txBody>
      </p:sp>
    </p:spTree>
    <p:extLst>
      <p:ext uri="{BB962C8B-B14F-4D97-AF65-F5344CB8AC3E}">
        <p14:creationId xmlns:p14="http://schemas.microsoft.com/office/powerpoint/2010/main" val="1690724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D249-BECB-4183-8C06-08B4C1DDD69F}"/>
              </a:ext>
            </a:extLst>
          </p:cNvPr>
          <p:cNvSpPr>
            <a:spLocks noGrp="1"/>
          </p:cNvSpPr>
          <p:nvPr>
            <p:ph type="title"/>
          </p:nvPr>
        </p:nvSpPr>
        <p:spPr/>
        <p:txBody>
          <a:bodyPr/>
          <a:lstStyle/>
          <a:p>
            <a:r>
              <a:rPr lang="en-US" dirty="0"/>
              <a:t>History and Changes</a:t>
            </a:r>
          </a:p>
        </p:txBody>
      </p:sp>
      <p:sp>
        <p:nvSpPr>
          <p:cNvPr id="3" name="Content Placeholder 2">
            <a:extLst>
              <a:ext uri="{FF2B5EF4-FFF2-40B4-BE49-F238E27FC236}">
                <a16:creationId xmlns:a16="http://schemas.microsoft.com/office/drawing/2014/main" id="{8177211B-B817-44E2-9499-71948FBE8CE0}"/>
              </a:ext>
            </a:extLst>
          </p:cNvPr>
          <p:cNvSpPr>
            <a:spLocks noGrp="1"/>
          </p:cNvSpPr>
          <p:nvPr>
            <p:ph idx="1"/>
          </p:nvPr>
        </p:nvSpPr>
        <p:spPr/>
        <p:txBody>
          <a:bodyPr/>
          <a:lstStyle/>
          <a:p>
            <a:r>
              <a:rPr lang="en-US" dirty="0"/>
              <a:t>Initially written in Western Yiddish</a:t>
            </a:r>
          </a:p>
          <a:p>
            <a:r>
              <a:rPr lang="en-US" dirty="0"/>
              <a:t>Translated to Eastern European Yiddish in 1786</a:t>
            </a:r>
          </a:p>
          <a:p>
            <a:r>
              <a:rPr lang="en-US" dirty="0"/>
              <a:t>Eventually added twists to defend against Enlightenment, and added elements of </a:t>
            </a:r>
            <a:r>
              <a:rPr lang="en-US" dirty="0" err="1"/>
              <a:t>Chassidut</a:t>
            </a:r>
            <a:r>
              <a:rPr lang="en-US" dirty="0"/>
              <a:t> </a:t>
            </a:r>
          </a:p>
          <a:p>
            <a:endParaRPr lang="en-US" dirty="0"/>
          </a:p>
        </p:txBody>
      </p:sp>
    </p:spTree>
    <p:extLst>
      <p:ext uri="{BB962C8B-B14F-4D97-AF65-F5344CB8AC3E}">
        <p14:creationId xmlns:p14="http://schemas.microsoft.com/office/powerpoint/2010/main" val="3149480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F751B-BB1C-4233-A3C0-53389F4818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E78155-E6A0-4997-A0CA-C08473663852}"/>
              </a:ext>
            </a:extLst>
          </p:cNvPr>
          <p:cNvSpPr>
            <a:spLocks noGrp="1"/>
          </p:cNvSpPr>
          <p:nvPr>
            <p:ph idx="1"/>
          </p:nvPr>
        </p:nvSpPr>
        <p:spPr/>
        <p:txBody>
          <a:bodyPr>
            <a:normAutofit fontScale="92500" lnSpcReduction="10000"/>
          </a:bodyPr>
          <a:lstStyle/>
          <a:p>
            <a:r>
              <a:rPr lang="en-US" b="0" i="0" dirty="0">
                <a:solidFill>
                  <a:srgbClr val="000000"/>
                </a:solidFill>
                <a:effectLst/>
                <a:latin typeface="Helvetica" panose="020B0604020202020204" pitchFamily="34" charset="0"/>
              </a:rPr>
              <a:t>“Pharaoh awoke and it was a dream”[41:7]. Pharaoh woke up and saw that</a:t>
            </a:r>
            <a:r>
              <a:rPr lang="he-IL" b="0" i="0" dirty="0">
                <a:solidFill>
                  <a:srgbClr val="000000"/>
                </a:solidFill>
                <a:effectLst/>
                <a:latin typeface="Helvetica" panose="020B0604020202020204" pitchFamily="34" charset="0"/>
              </a:rPr>
              <a:t> </a:t>
            </a:r>
            <a:r>
              <a:rPr lang="en-US" b="0" i="0" dirty="0">
                <a:solidFill>
                  <a:srgbClr val="000000"/>
                </a:solidFill>
                <a:effectLst/>
                <a:latin typeface="Helvetica" panose="020B0604020202020204" pitchFamily="34" charset="0"/>
              </a:rPr>
              <a:t>the dream needed to be interpreted. </a:t>
            </a:r>
          </a:p>
          <a:p>
            <a:r>
              <a:rPr lang="en-US" b="0" i="0" dirty="0" err="1">
                <a:solidFill>
                  <a:srgbClr val="000000"/>
                </a:solidFill>
                <a:effectLst/>
                <a:latin typeface="Helvetica" panose="020B0604020202020204" pitchFamily="34" charset="0"/>
              </a:rPr>
              <a:t>Hizkuni</a:t>
            </a:r>
            <a:r>
              <a:rPr lang="en-US" b="0" i="0" dirty="0">
                <a:solidFill>
                  <a:srgbClr val="000000"/>
                </a:solidFill>
                <a:effectLst/>
                <a:latin typeface="Helvetica" panose="020B0604020202020204" pitchFamily="34" charset="0"/>
              </a:rPr>
              <a:t> asks a question here. Why did the verse not say at the first dream, “Pharaoh awoke and it was a dream”? He should also have needed to interpret the first dream. </a:t>
            </a:r>
          </a:p>
          <a:p>
            <a:r>
              <a:rPr lang="en-US" b="0" i="0" dirty="0">
                <a:solidFill>
                  <a:srgbClr val="000000"/>
                </a:solidFill>
                <a:effectLst/>
                <a:latin typeface="Helvetica" panose="020B0604020202020204" pitchFamily="34" charset="0"/>
              </a:rPr>
              <a:t>The explanation is that in the dream where the cows ate the other cows, this is not such a great novelty, since cows have mouths with which to eat. However, the seven ears eating the other seven ears is something novel. Therefore Pharaoh was frightened about the seven ears.⁵</a:t>
            </a:r>
            <a:br>
              <a:rPr lang="en-US" dirty="0"/>
            </a:br>
            <a:r>
              <a:rPr lang="en-US" dirty="0"/>
              <a:t>(</a:t>
            </a:r>
            <a:r>
              <a:rPr lang="en-US" b="0" i="0" dirty="0">
                <a:solidFill>
                  <a:srgbClr val="000000"/>
                </a:solidFill>
                <a:effectLst/>
                <a:latin typeface="Helvetica" panose="020B0604020202020204" pitchFamily="34" charset="0"/>
              </a:rPr>
              <a:t>Morris M. Faierstein. Ze’enah U-</a:t>
            </a:r>
            <a:r>
              <a:rPr lang="en-US" b="0" i="0" dirty="0" err="1">
                <a:solidFill>
                  <a:srgbClr val="000000"/>
                </a:solidFill>
                <a:effectLst/>
                <a:latin typeface="Helvetica" panose="020B0604020202020204" pitchFamily="34" charset="0"/>
              </a:rPr>
              <a:t>Re’enah</a:t>
            </a:r>
            <a:r>
              <a:rPr lang="en-US" b="0" i="0" dirty="0">
                <a:solidFill>
                  <a:srgbClr val="000000"/>
                </a:solidFill>
                <a:effectLst/>
                <a:latin typeface="Helvetica" panose="020B0604020202020204" pitchFamily="34" charset="0"/>
              </a:rPr>
              <a:t> : A Critical Translation Into English. De Gruyter, 2017.)</a:t>
            </a:r>
            <a:endParaRPr lang="en-US" dirty="0"/>
          </a:p>
        </p:txBody>
      </p:sp>
    </p:spTree>
    <p:extLst>
      <p:ext uri="{BB962C8B-B14F-4D97-AF65-F5344CB8AC3E}">
        <p14:creationId xmlns:p14="http://schemas.microsoft.com/office/powerpoint/2010/main" val="421376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C344A-C632-4937-B328-6B50DE3899D8}"/>
              </a:ext>
            </a:extLst>
          </p:cNvPr>
          <p:cNvSpPr>
            <a:spLocks noGrp="1"/>
          </p:cNvSpPr>
          <p:nvPr>
            <p:ph type="title"/>
          </p:nvPr>
        </p:nvSpPr>
        <p:spPr/>
        <p:txBody>
          <a:bodyPr/>
          <a:lstStyle/>
          <a:p>
            <a:r>
              <a:rPr lang="en-US" dirty="0"/>
              <a:t>Acceptance (</a:t>
            </a:r>
            <a:r>
              <a:rPr lang="en-US" dirty="0" err="1"/>
              <a:t>Ta”z</a:t>
            </a:r>
            <a:r>
              <a:rPr lang="en-US" dirty="0"/>
              <a:t> </a:t>
            </a:r>
            <a:r>
              <a:rPr lang="en-US" dirty="0" err="1"/>
              <a:t>Orach</a:t>
            </a:r>
            <a:r>
              <a:rPr lang="en-US" dirty="0"/>
              <a:t> Chaim 285:2)</a:t>
            </a:r>
          </a:p>
        </p:txBody>
      </p:sp>
      <p:sp>
        <p:nvSpPr>
          <p:cNvPr id="3" name="Content Placeholder 2">
            <a:extLst>
              <a:ext uri="{FF2B5EF4-FFF2-40B4-BE49-F238E27FC236}">
                <a16:creationId xmlns:a16="http://schemas.microsoft.com/office/drawing/2014/main" id="{9858B680-82DA-4DFE-8484-6439035E36F2}"/>
              </a:ext>
            </a:extLst>
          </p:cNvPr>
          <p:cNvSpPr>
            <a:spLocks noGrp="1"/>
          </p:cNvSpPr>
          <p:nvPr>
            <p:ph sz="half" idx="1"/>
          </p:nvPr>
        </p:nvSpPr>
        <p:spPr/>
        <p:txBody>
          <a:bodyPr>
            <a:normAutofit/>
          </a:bodyPr>
          <a:lstStyle/>
          <a:p>
            <a:pPr marL="0" indent="0" algn="just">
              <a:buNone/>
            </a:pPr>
            <a:r>
              <a:rPr lang="en-US" dirty="0"/>
              <a:t>Those who can understand Rashi properly can use it as a explanation of the text [for </a:t>
            </a:r>
            <a:r>
              <a:rPr lang="en-US" dirty="0" err="1"/>
              <a:t>Shnayim</a:t>
            </a:r>
            <a:r>
              <a:rPr lang="en-US" dirty="0"/>
              <a:t> </a:t>
            </a:r>
            <a:r>
              <a:rPr lang="en-US" dirty="0" err="1"/>
              <a:t>Mikra</a:t>
            </a:r>
            <a:r>
              <a:rPr lang="en-US" dirty="0"/>
              <a:t> </a:t>
            </a:r>
            <a:r>
              <a:rPr lang="en-US" dirty="0" err="1"/>
              <a:t>v’Echad</a:t>
            </a:r>
            <a:r>
              <a:rPr lang="en-US" dirty="0"/>
              <a:t> Targum], but those who aren’t so learned definitely can read the explanation of the Torah in </a:t>
            </a:r>
            <a:r>
              <a:rPr lang="en-US" dirty="0" err="1"/>
              <a:t>Ashkenaz</a:t>
            </a:r>
            <a:r>
              <a:rPr lang="en-US" dirty="0"/>
              <a:t> (Yiddish) in our days such as the Book </a:t>
            </a:r>
            <a:r>
              <a:rPr lang="en-US" dirty="0" err="1"/>
              <a:t>Zenna</a:t>
            </a:r>
            <a:r>
              <a:rPr lang="en-US" dirty="0"/>
              <a:t> </a:t>
            </a:r>
            <a:r>
              <a:rPr lang="en-US" dirty="0" err="1"/>
              <a:t>Urenna</a:t>
            </a:r>
            <a:r>
              <a:rPr lang="en-US" dirty="0"/>
              <a:t> and those like it to understand the ideas of the Parshah. </a:t>
            </a:r>
          </a:p>
        </p:txBody>
      </p:sp>
      <p:sp>
        <p:nvSpPr>
          <p:cNvPr id="4" name="Content Placeholder 3">
            <a:extLst>
              <a:ext uri="{FF2B5EF4-FFF2-40B4-BE49-F238E27FC236}">
                <a16:creationId xmlns:a16="http://schemas.microsoft.com/office/drawing/2014/main" id="{BC400A66-A70E-44C2-BB89-5F5C142A6F44}"/>
              </a:ext>
            </a:extLst>
          </p:cNvPr>
          <p:cNvSpPr>
            <a:spLocks noGrp="1"/>
          </p:cNvSpPr>
          <p:nvPr>
            <p:ph sz="half" idx="2"/>
          </p:nvPr>
        </p:nvSpPr>
        <p:spPr/>
        <p:txBody>
          <a:bodyPr>
            <a:normAutofit/>
          </a:bodyPr>
          <a:lstStyle/>
          <a:p>
            <a:pPr marL="0" indent="0" algn="r" rtl="1">
              <a:buNone/>
            </a:pPr>
            <a:r>
              <a:rPr lang="he-IL" b="0" i="0" dirty="0">
                <a:solidFill>
                  <a:srgbClr val="202122"/>
                </a:solidFill>
                <a:effectLst/>
                <a:latin typeface="Arial" panose="020B0604020202020204" pitchFamily="34" charset="0"/>
              </a:rPr>
              <a:t>והיינו מי שיכול להבין </a:t>
            </a:r>
            <a:r>
              <a:rPr lang="he-IL" b="0" i="0" dirty="0" err="1">
                <a:solidFill>
                  <a:srgbClr val="202122"/>
                </a:solidFill>
                <a:effectLst/>
                <a:latin typeface="Arial" panose="020B0604020202020204" pitchFamily="34" charset="0"/>
              </a:rPr>
              <a:t>בפירש"י</a:t>
            </a:r>
            <a:r>
              <a:rPr lang="he-IL" b="0" i="0" dirty="0">
                <a:solidFill>
                  <a:srgbClr val="202122"/>
                </a:solidFill>
                <a:effectLst/>
                <a:latin typeface="Arial" panose="020B0604020202020204" pitchFamily="34" charset="0"/>
              </a:rPr>
              <a:t> כראוי פי' המקרא אבל מי שאינו בר הכי ודאי ראוי לקרות בפי' התור' שיש בל' אשכנז בזמנינו כגון ספר צאנה </a:t>
            </a:r>
            <a:r>
              <a:rPr lang="he-IL" b="0" i="0" dirty="0" err="1">
                <a:solidFill>
                  <a:srgbClr val="202122"/>
                </a:solidFill>
                <a:effectLst/>
                <a:latin typeface="Arial" panose="020B0604020202020204" pitchFamily="34" charset="0"/>
              </a:rPr>
              <a:t>וראנ</a:t>
            </a:r>
            <a:r>
              <a:rPr lang="he-IL" b="0" i="0" dirty="0">
                <a:solidFill>
                  <a:srgbClr val="202122"/>
                </a:solidFill>
                <a:effectLst/>
                <a:latin typeface="Arial" panose="020B0604020202020204" pitchFamily="34" charset="0"/>
              </a:rPr>
              <a:t>' </a:t>
            </a:r>
            <a:r>
              <a:rPr lang="he-IL" b="0" i="0" dirty="0" err="1">
                <a:solidFill>
                  <a:srgbClr val="202122"/>
                </a:solidFill>
                <a:effectLst/>
                <a:latin typeface="Arial" panose="020B0604020202020204" pitchFamily="34" charset="0"/>
              </a:rPr>
              <a:t>וכיוצ</a:t>
            </a:r>
            <a:r>
              <a:rPr lang="he-IL" b="0" i="0" dirty="0">
                <a:solidFill>
                  <a:srgbClr val="202122"/>
                </a:solidFill>
                <a:effectLst/>
                <a:latin typeface="Arial" panose="020B0604020202020204" pitchFamily="34" charset="0"/>
              </a:rPr>
              <a:t>' בו כדי שיבין ענין הפרש': </a:t>
            </a:r>
            <a:endParaRPr lang="en-US" b="0" i="0" dirty="0">
              <a:solidFill>
                <a:srgbClr val="202122"/>
              </a:solidFill>
              <a:effectLst/>
              <a:latin typeface="Arial" panose="020B0604020202020204" pitchFamily="34" charset="0"/>
            </a:endParaRPr>
          </a:p>
          <a:p>
            <a:endParaRPr lang="he-IL" b="0" i="0" dirty="0">
              <a:solidFill>
                <a:srgbClr val="202122"/>
              </a:solidFill>
              <a:effectLst/>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52866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1586-C0FD-4497-8CB2-9C6044C5A5C9}"/>
              </a:ext>
            </a:extLst>
          </p:cNvPr>
          <p:cNvSpPr>
            <a:spLocks noGrp="1"/>
          </p:cNvSpPr>
          <p:nvPr>
            <p:ph type="title"/>
          </p:nvPr>
        </p:nvSpPr>
        <p:spPr/>
        <p:txBody>
          <a:bodyPr/>
          <a:lstStyle/>
          <a:p>
            <a:r>
              <a:rPr lang="en-US" dirty="0"/>
              <a:t>What is </a:t>
            </a:r>
            <a:r>
              <a:rPr lang="en-US" b="1" i="0" dirty="0">
                <a:solidFill>
                  <a:srgbClr val="333333"/>
                </a:solidFill>
                <a:effectLst/>
                <a:latin typeface="Arial" panose="020B0604020202020204" pitchFamily="34" charset="0"/>
              </a:rPr>
              <a:t>Ze’enah U-Re’enah</a:t>
            </a:r>
            <a:r>
              <a:rPr lang="en-US" b="1" dirty="0">
                <a:solidFill>
                  <a:srgbClr val="333333"/>
                </a:solidFill>
                <a:latin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id="{C4656FEF-E734-409E-8B25-279050659741}"/>
              </a:ext>
            </a:extLst>
          </p:cNvPr>
          <p:cNvSpPr>
            <a:spLocks noGrp="1"/>
          </p:cNvSpPr>
          <p:nvPr>
            <p:ph idx="1"/>
          </p:nvPr>
        </p:nvSpPr>
        <p:spPr/>
        <p:txBody>
          <a:bodyPr/>
          <a:lstStyle/>
          <a:p>
            <a:r>
              <a:rPr lang="en-US" dirty="0"/>
              <a:t>Yiddish translation of stories Torah, Haftorah, and Megillot </a:t>
            </a:r>
          </a:p>
          <a:p>
            <a:r>
              <a:rPr lang="en-US" dirty="0"/>
              <a:t>Aimed at women </a:t>
            </a:r>
          </a:p>
          <a:p>
            <a:r>
              <a:rPr lang="en-US" dirty="0"/>
              <a:t>Lots of midrashim inside</a:t>
            </a:r>
          </a:p>
          <a:p>
            <a:endParaRPr lang="en-US" dirty="0"/>
          </a:p>
        </p:txBody>
      </p:sp>
    </p:spTree>
    <p:extLst>
      <p:ext uri="{BB962C8B-B14F-4D97-AF65-F5344CB8AC3E}">
        <p14:creationId xmlns:p14="http://schemas.microsoft.com/office/powerpoint/2010/main" val="133487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E89D-6552-4C32-9EDF-89268BBAE212}"/>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DFB67F5D-8D3B-48D9-BAA4-328D3F367735}"/>
              </a:ext>
            </a:extLst>
          </p:cNvPr>
          <p:cNvSpPr>
            <a:spLocks noGrp="1"/>
          </p:cNvSpPr>
          <p:nvPr>
            <p:ph idx="1"/>
          </p:nvPr>
        </p:nvSpPr>
        <p:spPr/>
        <p:txBody>
          <a:bodyPr numCol="2"/>
          <a:lstStyle/>
          <a:p>
            <a:r>
              <a:rPr lang="en-US" dirty="0"/>
              <a:t>Written in Yiddish by R’ Yaakov </a:t>
            </a:r>
            <a:r>
              <a:rPr lang="en-US" dirty="0" err="1"/>
              <a:t>Rabino</a:t>
            </a:r>
            <a:r>
              <a:rPr lang="en-US" dirty="0"/>
              <a:t> so more people could access and understand Torah, Haftarah, and Megillot</a:t>
            </a:r>
          </a:p>
          <a:p>
            <a:r>
              <a:rPr lang="en-US" dirty="0"/>
              <a:t>Extremely popular throughout Europe </a:t>
            </a:r>
          </a:p>
          <a:p>
            <a:r>
              <a:rPr lang="en-US" dirty="0"/>
              <a:t>Became associated with Torah learning for women </a:t>
            </a:r>
          </a:p>
          <a:p>
            <a:r>
              <a:rPr lang="en-US" dirty="0"/>
              <a:t>Less popular after Holocaust as less people speaking Yiddish</a:t>
            </a:r>
          </a:p>
          <a:p>
            <a:r>
              <a:rPr lang="en-US" dirty="0"/>
              <a:t>Content </a:t>
            </a:r>
          </a:p>
          <a:p>
            <a:pPr lvl="1"/>
            <a:r>
              <a:rPr lang="en-US" dirty="0"/>
              <a:t>Assumed knowledge of basic story of Chumash, Haftorah, and </a:t>
            </a:r>
            <a:r>
              <a:rPr lang="en-US" dirty="0" err="1"/>
              <a:t>Megilot</a:t>
            </a:r>
            <a:endParaRPr lang="en-US" dirty="0"/>
          </a:p>
          <a:p>
            <a:pPr lvl="1"/>
            <a:r>
              <a:rPr lang="en-US" dirty="0"/>
              <a:t>Draws upon Commentators, Midrash, </a:t>
            </a:r>
            <a:r>
              <a:rPr lang="en-US" dirty="0" err="1"/>
              <a:t>Gemara</a:t>
            </a:r>
            <a:r>
              <a:rPr lang="en-US" dirty="0"/>
              <a:t> as sources</a:t>
            </a:r>
          </a:p>
          <a:p>
            <a:pPr lvl="1"/>
            <a:r>
              <a:rPr lang="en-US" dirty="0"/>
              <a:t>Focuses on stories and messages </a:t>
            </a:r>
          </a:p>
        </p:txBody>
      </p:sp>
    </p:spTree>
    <p:extLst>
      <p:ext uri="{BB962C8B-B14F-4D97-AF65-F5344CB8AC3E}">
        <p14:creationId xmlns:p14="http://schemas.microsoft.com/office/powerpoint/2010/main" val="3301009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FE501-225E-43D8-8BE6-D2100C1C4139}"/>
              </a:ext>
            </a:extLst>
          </p:cNvPr>
          <p:cNvSpPr>
            <a:spLocks noGrp="1"/>
          </p:cNvSpPr>
          <p:nvPr>
            <p:ph type="title"/>
          </p:nvPr>
        </p:nvSpPr>
        <p:spPr/>
        <p:txBody>
          <a:bodyPr/>
          <a:lstStyle/>
          <a:p>
            <a:r>
              <a:rPr lang="en-US" dirty="0"/>
              <a:t>English Editions </a:t>
            </a:r>
          </a:p>
        </p:txBody>
      </p:sp>
      <p:sp>
        <p:nvSpPr>
          <p:cNvPr id="4" name="Content Placeholder 3">
            <a:extLst>
              <a:ext uri="{FF2B5EF4-FFF2-40B4-BE49-F238E27FC236}">
                <a16:creationId xmlns:a16="http://schemas.microsoft.com/office/drawing/2014/main" id="{FA99BE79-5CD0-4851-913D-7995F22510F1}"/>
              </a:ext>
            </a:extLst>
          </p:cNvPr>
          <p:cNvSpPr>
            <a:spLocks noGrp="1"/>
          </p:cNvSpPr>
          <p:nvPr>
            <p:ph sz="half" idx="1"/>
          </p:nvPr>
        </p:nvSpPr>
        <p:spPr/>
        <p:txBody>
          <a:bodyPr/>
          <a:lstStyle/>
          <a:p>
            <a:r>
              <a:rPr lang="en-US" b="1" i="0" dirty="0">
                <a:solidFill>
                  <a:srgbClr val="333333"/>
                </a:solidFill>
                <a:effectLst/>
                <a:latin typeface="Arial" panose="020B0604020202020204" pitchFamily="34" charset="0"/>
              </a:rPr>
              <a:t>Ze’enah U-</a:t>
            </a:r>
            <a:r>
              <a:rPr lang="en-US" b="1" i="0" dirty="0" err="1">
                <a:solidFill>
                  <a:srgbClr val="333333"/>
                </a:solidFill>
                <a:effectLst/>
                <a:latin typeface="Arial" panose="020B0604020202020204" pitchFamily="34" charset="0"/>
              </a:rPr>
              <a:t>Re’enah</a:t>
            </a:r>
            <a:r>
              <a:rPr lang="en-US" b="1" i="0" dirty="0">
                <a:solidFill>
                  <a:srgbClr val="333333"/>
                </a:solidFill>
                <a:effectLst/>
                <a:latin typeface="Arial" panose="020B0604020202020204" pitchFamily="34" charset="0"/>
              </a:rPr>
              <a:t>: A Critical Translation into English</a:t>
            </a:r>
            <a:endParaRPr lang="en-US" dirty="0">
              <a:hlinkClick r:id="rId2"/>
            </a:endParaRPr>
          </a:p>
          <a:p>
            <a:r>
              <a:rPr lang="en-US" dirty="0">
                <a:hlinkClick r:id="rId2"/>
              </a:rPr>
              <a:t>https://books.google.ca/books?id=T2zNDgAAQBAJ&amp;printsec=frontcover#v=onepage&amp;q&amp;f=false</a:t>
            </a:r>
            <a:endParaRPr lang="en-US" dirty="0"/>
          </a:p>
          <a:p>
            <a:endParaRPr lang="en-US" dirty="0"/>
          </a:p>
        </p:txBody>
      </p:sp>
      <p:pic>
        <p:nvPicPr>
          <p:cNvPr id="7" name="Content Placeholder 6">
            <a:extLst>
              <a:ext uri="{FF2B5EF4-FFF2-40B4-BE49-F238E27FC236}">
                <a16:creationId xmlns:a16="http://schemas.microsoft.com/office/drawing/2014/main" id="{4A51A488-1F77-4723-90A2-56CE203842EE}"/>
              </a:ext>
            </a:extLst>
          </p:cNvPr>
          <p:cNvPicPr>
            <a:picLocks noGrp="1" noChangeAspect="1"/>
          </p:cNvPicPr>
          <p:nvPr>
            <p:ph sz="half" idx="2"/>
          </p:nvPr>
        </p:nvPicPr>
        <p:blipFill>
          <a:blip r:embed="rId3"/>
          <a:stretch>
            <a:fillRect/>
          </a:stretch>
        </p:blipFill>
        <p:spPr>
          <a:xfrm>
            <a:off x="7285804" y="1825625"/>
            <a:ext cx="2954392" cy="4351338"/>
          </a:xfrm>
        </p:spPr>
      </p:pic>
    </p:spTree>
    <p:extLst>
      <p:ext uri="{BB962C8B-B14F-4D97-AF65-F5344CB8AC3E}">
        <p14:creationId xmlns:p14="http://schemas.microsoft.com/office/powerpoint/2010/main" val="1437714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F41C-DCA4-4482-91E0-74AD772E33E4}"/>
              </a:ext>
            </a:extLst>
          </p:cNvPr>
          <p:cNvSpPr>
            <a:spLocks noGrp="1"/>
          </p:cNvSpPr>
          <p:nvPr>
            <p:ph type="title"/>
          </p:nvPr>
        </p:nvSpPr>
        <p:spPr/>
        <p:txBody>
          <a:bodyPr>
            <a:normAutofit/>
          </a:bodyPr>
          <a:lstStyle/>
          <a:p>
            <a:r>
              <a:rPr lang="en-US" dirty="0"/>
              <a:t>Next Week English Translations </a:t>
            </a:r>
          </a:p>
        </p:txBody>
      </p:sp>
      <p:sp>
        <p:nvSpPr>
          <p:cNvPr id="3" name="Content Placeholder 2">
            <a:extLst>
              <a:ext uri="{FF2B5EF4-FFF2-40B4-BE49-F238E27FC236}">
                <a16:creationId xmlns:a16="http://schemas.microsoft.com/office/drawing/2014/main" id="{E676E03E-EADE-4462-BACA-15D5F933CEF9}"/>
              </a:ext>
            </a:extLst>
          </p:cNvPr>
          <p:cNvSpPr>
            <a:spLocks noGrp="1"/>
          </p:cNvSpPr>
          <p:nvPr>
            <p:ph idx="1"/>
          </p:nvPr>
        </p:nvSpPr>
        <p:spPr/>
        <p:txBody>
          <a:bodyPr/>
          <a:lstStyle/>
          <a:p>
            <a:pPr marL="0" indent="0">
              <a:buNone/>
            </a:pPr>
            <a:r>
              <a:rPr lang="en-US" dirty="0"/>
              <a:t>tiny.cc/translated @8:15pm </a:t>
            </a:r>
          </a:p>
        </p:txBody>
      </p:sp>
    </p:spTree>
    <p:extLst>
      <p:ext uri="{BB962C8B-B14F-4D97-AF65-F5344CB8AC3E}">
        <p14:creationId xmlns:p14="http://schemas.microsoft.com/office/powerpoint/2010/main" val="373086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12C8-A5B6-4835-B0C3-576E3ACE350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C4BD5E4-83BB-45FC-898B-F3EED5310ED1}"/>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A4317542-DD9B-43B9-AC27-68D84A74DEE5}"/>
              </a:ext>
            </a:extLst>
          </p:cNvPr>
          <p:cNvSpPr>
            <a:spLocks noGrp="1"/>
          </p:cNvSpPr>
          <p:nvPr>
            <p:ph sz="half" idx="2"/>
          </p:nvPr>
        </p:nvSpPr>
        <p:spPr/>
        <p:txBody>
          <a:bodyPr/>
          <a:lstStyle/>
          <a:p>
            <a:endParaRPr lang="en-US" dirty="0"/>
          </a:p>
        </p:txBody>
      </p:sp>
      <p:pic>
        <p:nvPicPr>
          <p:cNvPr id="7170" name="Picture 2">
            <a:extLst>
              <a:ext uri="{FF2B5EF4-FFF2-40B4-BE49-F238E27FC236}">
                <a16:creationId xmlns:a16="http://schemas.microsoft.com/office/drawing/2014/main" id="{78B20B03-C3C3-4E35-8FB5-F36C63D54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719" y="0"/>
            <a:ext cx="5016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85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E779F-25DB-497D-A9B8-48C499AC26B5}"/>
              </a:ext>
            </a:extLst>
          </p:cNvPr>
          <p:cNvSpPr>
            <a:spLocks noGrp="1"/>
          </p:cNvSpPr>
          <p:nvPr>
            <p:ph type="title"/>
          </p:nvPr>
        </p:nvSpPr>
        <p:spPr/>
        <p:txBody>
          <a:bodyPr/>
          <a:lstStyle/>
          <a:p>
            <a:r>
              <a:rPr lang="en-US" dirty="0"/>
              <a:t>Rabbi Yaakov ben Yitzchak Rabbino </a:t>
            </a:r>
            <a:r>
              <a:rPr lang="en-US" sz="3200" dirty="0"/>
              <a:t>(1550?-1623)</a:t>
            </a:r>
            <a:endParaRPr lang="en-US" dirty="0"/>
          </a:p>
        </p:txBody>
      </p:sp>
      <p:sp>
        <p:nvSpPr>
          <p:cNvPr id="3" name="Content Placeholder 2">
            <a:extLst>
              <a:ext uri="{FF2B5EF4-FFF2-40B4-BE49-F238E27FC236}">
                <a16:creationId xmlns:a16="http://schemas.microsoft.com/office/drawing/2014/main" id="{583DE249-2F29-4632-AFDD-00A119891A94}"/>
              </a:ext>
            </a:extLst>
          </p:cNvPr>
          <p:cNvSpPr>
            <a:spLocks noGrp="1"/>
          </p:cNvSpPr>
          <p:nvPr>
            <p:ph idx="1"/>
          </p:nvPr>
        </p:nvSpPr>
        <p:spPr/>
        <p:txBody>
          <a:bodyPr/>
          <a:lstStyle/>
          <a:p>
            <a:r>
              <a:rPr lang="en-US" dirty="0"/>
              <a:t>Born in Lublin Poland, moved Janova. Lectured on Parsha </a:t>
            </a:r>
          </a:p>
          <a:p>
            <a:r>
              <a:rPr lang="en-US" dirty="0"/>
              <a:t>Works</a:t>
            </a:r>
          </a:p>
          <a:p>
            <a:pPr lvl="1"/>
            <a:r>
              <a:rPr lang="en-US" dirty="0"/>
              <a:t>Ze’ena U-Re’ena (1602-1620)</a:t>
            </a:r>
          </a:p>
          <a:p>
            <a:pPr lvl="1"/>
            <a:r>
              <a:rPr lang="en-US" dirty="0"/>
              <a:t>Melitz Yosher (1622) – only on Chumash more sophisticated and philosophical</a:t>
            </a:r>
          </a:p>
          <a:p>
            <a:pPr lvl="1"/>
            <a:r>
              <a:rPr lang="en-US" dirty="0"/>
              <a:t>Sefer Shoresh Yaakov (1640 posthumously) – Halachic work </a:t>
            </a:r>
          </a:p>
          <a:p>
            <a:pPr lvl="1"/>
            <a:r>
              <a:rPr lang="en-US" dirty="0"/>
              <a:t>Sefer HaMagid- Yiddish translation of Nach (Neviim and Ketuvim) </a:t>
            </a:r>
          </a:p>
          <a:p>
            <a:pPr lvl="2"/>
            <a:r>
              <a:rPr lang="en-US" dirty="0"/>
              <a:t>but only used his name, he only translated until Iyov before he passed and publisher switched for a  more Rashi based translation</a:t>
            </a:r>
          </a:p>
          <a:p>
            <a:endParaRPr lang="en-US" dirty="0"/>
          </a:p>
        </p:txBody>
      </p:sp>
    </p:spTree>
    <p:extLst>
      <p:ext uri="{BB962C8B-B14F-4D97-AF65-F5344CB8AC3E}">
        <p14:creationId xmlns:p14="http://schemas.microsoft.com/office/powerpoint/2010/main" val="174010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995-3747-476B-8528-4F5873A05076}"/>
              </a:ext>
            </a:extLst>
          </p:cNvPr>
          <p:cNvSpPr>
            <a:spLocks noGrp="1"/>
          </p:cNvSpPr>
          <p:nvPr>
            <p:ph type="title"/>
          </p:nvPr>
        </p:nvSpPr>
        <p:spPr/>
        <p:txBody>
          <a:bodyPr/>
          <a:lstStyle/>
          <a:p>
            <a:r>
              <a:rPr lang="en-US" dirty="0"/>
              <a:t>Why was Tzena Re’ena written?</a:t>
            </a:r>
          </a:p>
        </p:txBody>
      </p:sp>
      <p:sp>
        <p:nvSpPr>
          <p:cNvPr id="3" name="Content Placeholder 2">
            <a:extLst>
              <a:ext uri="{FF2B5EF4-FFF2-40B4-BE49-F238E27FC236}">
                <a16:creationId xmlns:a16="http://schemas.microsoft.com/office/drawing/2014/main" id="{63DC41AA-5D52-4271-A4EA-DCFD5601FC46}"/>
              </a:ext>
            </a:extLst>
          </p:cNvPr>
          <p:cNvSpPr>
            <a:spLocks noGrp="1"/>
          </p:cNvSpPr>
          <p:nvPr>
            <p:ph idx="1"/>
          </p:nvPr>
        </p:nvSpPr>
        <p:spPr/>
        <p:txBody>
          <a:bodyPr>
            <a:normAutofit/>
          </a:bodyPr>
          <a:lstStyle/>
          <a:p>
            <a:r>
              <a:rPr lang="en-US" dirty="0"/>
              <a:t>Written for Jewish women who could read and understand Yiddish </a:t>
            </a:r>
          </a:p>
          <a:p>
            <a:r>
              <a:rPr lang="en-US" dirty="0"/>
              <a:t>Give them something of substance and written by Jewish Source</a:t>
            </a:r>
          </a:p>
          <a:p>
            <a:r>
              <a:rPr lang="en-US" b="0" i="0" dirty="0">
                <a:solidFill>
                  <a:srgbClr val="202122"/>
                </a:solidFill>
                <a:effectLst/>
                <a:latin typeface="Arial" panose="020B0604020202020204" pitchFamily="34" charset="0"/>
              </a:rPr>
              <a:t>The name derives from a verse of the </a:t>
            </a:r>
            <a:r>
              <a:rPr lang="en-US" b="0" i="0" u="none" strike="noStrike" dirty="0">
                <a:solidFill>
                  <a:srgbClr val="0645AD"/>
                </a:solidFill>
                <a:effectLst/>
                <a:latin typeface="Arial" panose="020B0604020202020204" pitchFamily="34" charset="0"/>
                <a:hlinkClick r:id="rId2" tooltip="Song of Songs"/>
              </a:rPr>
              <a:t>Song of Songs</a:t>
            </a:r>
            <a:r>
              <a:rPr lang="en-US" b="0" i="0" dirty="0">
                <a:solidFill>
                  <a:srgbClr val="202122"/>
                </a:solidFill>
                <a:effectLst/>
                <a:latin typeface="Arial" panose="020B0604020202020204" pitchFamily="34" charset="0"/>
              </a:rPr>
              <a:t> that begins </a:t>
            </a:r>
            <a:r>
              <a:rPr lang="en-US" b="0" i="1" dirty="0">
                <a:solidFill>
                  <a:srgbClr val="202122"/>
                </a:solidFill>
                <a:effectLst/>
                <a:latin typeface="Arial" panose="020B0604020202020204" pitchFamily="34" charset="0"/>
              </a:rPr>
              <a:t>Ṣʼenā urʼenā bnoth Ṣiyyon</a:t>
            </a:r>
            <a:r>
              <a:rPr lang="en-US" b="0" i="0" dirty="0">
                <a:solidFill>
                  <a:srgbClr val="202122"/>
                </a:solidFill>
                <a:effectLst/>
                <a:latin typeface="Arial" panose="020B0604020202020204" pitchFamily="34" charset="0"/>
              </a:rPr>
              <a:t> (</a:t>
            </a:r>
            <a:r>
              <a:rPr lang="he-IL" b="0" i="0" dirty="0">
                <a:solidFill>
                  <a:srgbClr val="202122"/>
                </a:solidFill>
                <a:effectLst/>
                <a:latin typeface="SBL Hebrew"/>
              </a:rPr>
              <a:t>צְאֶנָה וּרְאֶינָה בְּנוֹת צִיּוֹן</a:t>
            </a:r>
            <a:r>
              <a:rPr lang="he-IL" b="0" i="0"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Go forth and see, O ye daughters of </a:t>
            </a:r>
            <a:r>
              <a:rPr lang="en-US" b="0" i="0" u="none" strike="noStrike" dirty="0">
                <a:solidFill>
                  <a:srgbClr val="0645AD"/>
                </a:solidFill>
                <a:effectLst/>
                <a:latin typeface="Arial" panose="020B0604020202020204" pitchFamily="34" charset="0"/>
                <a:hlinkClick r:id="rId3" tooltip="Zion"/>
              </a:rPr>
              <a:t>Zion</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4"/>
              </a:rPr>
              <a:t>Song 3:11</a:t>
            </a:r>
            <a:r>
              <a:rPr lang="en-US" b="0" i="0" dirty="0">
                <a:solidFill>
                  <a:srgbClr val="202122"/>
                </a:solidFill>
                <a:effectLst/>
                <a:latin typeface="Arial" panose="020B0604020202020204" pitchFamily="34" charset="0"/>
              </a:rPr>
              <a:t>)). The nature of the source of the name indicates that the book was intended for women, who would have been less versed than men in </a:t>
            </a:r>
            <a:r>
              <a:rPr lang="en-US" b="0" i="0" u="none" strike="noStrike" dirty="0">
                <a:solidFill>
                  <a:srgbClr val="0645AD"/>
                </a:solidFill>
                <a:effectLst/>
                <a:latin typeface="Arial" panose="020B0604020202020204" pitchFamily="34" charset="0"/>
                <a:hlinkClick r:id="rId5" tooltip="Hebrew language"/>
              </a:rPr>
              <a:t>Hebrew</a:t>
            </a:r>
            <a:r>
              <a:rPr lang="en-US" b="0" i="0" dirty="0">
                <a:solidFill>
                  <a:srgbClr val="202122"/>
                </a:solidFill>
                <a:effectLst/>
                <a:latin typeface="Arial" panose="020B0604020202020204" pitchFamily="34" charset="0"/>
              </a:rPr>
              <a:t>, the Jewish </a:t>
            </a:r>
            <a:r>
              <a:rPr lang="en-US" b="0" i="0" u="none" strike="noStrike" dirty="0">
                <a:solidFill>
                  <a:srgbClr val="0645AD"/>
                </a:solidFill>
                <a:effectLst/>
                <a:latin typeface="Arial" panose="020B0604020202020204" pitchFamily="34" charset="0"/>
                <a:hlinkClick r:id="rId6" tooltip="Liturgy"/>
              </a:rPr>
              <a:t>liturgical</a:t>
            </a:r>
            <a:r>
              <a:rPr lang="en-US" b="0" i="0" dirty="0">
                <a:solidFill>
                  <a:srgbClr val="202122"/>
                </a:solidFill>
                <a:effectLst/>
                <a:latin typeface="Arial" panose="020B0604020202020204" pitchFamily="34" charset="0"/>
              </a:rPr>
              <a:t> language. (Wikipedia)</a:t>
            </a:r>
            <a:endParaRPr lang="en-US" dirty="0"/>
          </a:p>
        </p:txBody>
      </p:sp>
    </p:spTree>
    <p:extLst>
      <p:ext uri="{BB962C8B-B14F-4D97-AF65-F5344CB8AC3E}">
        <p14:creationId xmlns:p14="http://schemas.microsoft.com/office/powerpoint/2010/main" val="145941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67D30F-3974-4C7A-A391-D034001B491A}"/>
              </a:ext>
            </a:extLst>
          </p:cNvPr>
          <p:cNvSpPr>
            <a:spLocks noGrp="1"/>
          </p:cNvSpPr>
          <p:nvPr>
            <p:ph type="title"/>
          </p:nvPr>
        </p:nvSpPr>
        <p:spPr/>
        <p:txBody>
          <a:bodyPr/>
          <a:lstStyle/>
          <a:p>
            <a:r>
              <a:rPr lang="en-US" dirty="0"/>
              <a:t>The Good Old Days</a:t>
            </a:r>
          </a:p>
        </p:txBody>
      </p:sp>
      <p:sp>
        <p:nvSpPr>
          <p:cNvPr id="3" name="Content Placeholder 2">
            <a:extLst>
              <a:ext uri="{FF2B5EF4-FFF2-40B4-BE49-F238E27FC236}">
                <a16:creationId xmlns:a16="http://schemas.microsoft.com/office/drawing/2014/main" id="{45EB176D-C06D-4942-B815-FE6E97CDA28E}"/>
              </a:ext>
            </a:extLst>
          </p:cNvPr>
          <p:cNvSpPr>
            <a:spLocks noGrp="1"/>
          </p:cNvSpPr>
          <p:nvPr>
            <p:ph sz="half" idx="1"/>
          </p:nvPr>
        </p:nvSpPr>
        <p:spPr>
          <a:xfrm>
            <a:off x="838199" y="1825625"/>
            <a:ext cx="6181725" cy="4351338"/>
          </a:xfrm>
        </p:spPr>
        <p:txBody>
          <a:bodyPr>
            <a:normAutofit fontScale="92500" lnSpcReduction="20000"/>
          </a:bodyPr>
          <a:lstStyle/>
          <a:p>
            <a:pPr marL="0" indent="0">
              <a:buNone/>
            </a:pPr>
            <a:r>
              <a:rPr lang="en-US" dirty="0"/>
              <a:t>Letter of Chofetz Chaim About “Beis Yaakov” </a:t>
            </a:r>
          </a:p>
          <a:p>
            <a:pPr marL="0" indent="0" algn="just">
              <a:buNone/>
            </a:pPr>
            <a:r>
              <a:rPr lang="en-US" dirty="0"/>
              <a:t>There is a very pressing matter nowadays, when the stream of Kefira (heresy), G-d forbid, rule in full force… all of the doubts and hesitations about the prohibition to teach Torah to women has no substance to it nowadays… because our generation is unlike previous ones – where the House of Israel has the traditions of their mothers and fathers to walk on the path of Torah, and religiosity, reading Tzenna uRenna every Shabbat Kodesh. That we don’t have due to our great sins nowadays. </a:t>
            </a:r>
          </a:p>
        </p:txBody>
      </p:sp>
      <p:sp>
        <p:nvSpPr>
          <p:cNvPr id="5" name="Content Placeholder 4">
            <a:extLst>
              <a:ext uri="{FF2B5EF4-FFF2-40B4-BE49-F238E27FC236}">
                <a16:creationId xmlns:a16="http://schemas.microsoft.com/office/drawing/2014/main" id="{84F8ABA8-E979-4D72-9E47-CF43782CA9FE}"/>
              </a:ext>
            </a:extLst>
          </p:cNvPr>
          <p:cNvSpPr>
            <a:spLocks noGrp="1"/>
          </p:cNvSpPr>
          <p:nvPr>
            <p:ph sz="half" idx="2"/>
          </p:nvPr>
        </p:nvSpPr>
        <p:spPr>
          <a:xfrm>
            <a:off x="7229474" y="1825625"/>
            <a:ext cx="4124325" cy="4351338"/>
          </a:xfrm>
        </p:spPr>
        <p:txBody>
          <a:bodyPr>
            <a:normAutofit fontScale="92500" lnSpcReduction="20000"/>
          </a:bodyPr>
          <a:lstStyle/>
          <a:p>
            <a:pPr marL="0" indent="0" algn="just" rtl="1">
              <a:buNone/>
            </a:pPr>
            <a:r>
              <a:rPr lang="he-IL" dirty="0"/>
              <a:t>"עניין גדול ונחוץ הוא בימינו אלה, אשר זרם הכפירה רחמנא לצלן שורר בכל תקפו... וכל החששים והפקפוקים מאיסור ללמד את בתו תורה אין שום בית מיחוש לזה בימינו אלה... כי לא כדורות הראשונים דורותינו, אשר בדורות הקודמים היה לכל בית ישראל מסורת אבות ואימהות לילך בדרך התורה והדת ולקרות בספר צאינה וראינה בכל שבת קודש. מה שאין כן בעוונותינו הרבים בדורותינו אלה".</a:t>
            </a:r>
            <a:endParaRPr lang="en-US" dirty="0"/>
          </a:p>
          <a:p>
            <a:pPr marL="0" indent="0">
              <a:buNone/>
            </a:pPr>
            <a:endParaRPr lang="en-US" dirty="0"/>
          </a:p>
        </p:txBody>
      </p:sp>
    </p:spTree>
    <p:extLst>
      <p:ext uri="{BB962C8B-B14F-4D97-AF65-F5344CB8AC3E}">
        <p14:creationId xmlns:p14="http://schemas.microsoft.com/office/powerpoint/2010/main" val="4281779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91FF-C419-4346-A0ED-DAC08073DFF7}"/>
              </a:ext>
            </a:extLst>
          </p:cNvPr>
          <p:cNvSpPr>
            <a:spLocks noGrp="1"/>
          </p:cNvSpPr>
          <p:nvPr>
            <p:ph type="title"/>
          </p:nvPr>
        </p:nvSpPr>
        <p:spPr/>
        <p:txBody>
          <a:bodyPr/>
          <a:lstStyle/>
          <a:p>
            <a:r>
              <a:rPr lang="en-US" dirty="0"/>
              <a:t>VaYoel Moshe (R’ Yoel Teitelbaum 1887-1979)</a:t>
            </a:r>
          </a:p>
        </p:txBody>
      </p:sp>
      <p:sp>
        <p:nvSpPr>
          <p:cNvPr id="3" name="Content Placeholder 2">
            <a:extLst>
              <a:ext uri="{FF2B5EF4-FFF2-40B4-BE49-F238E27FC236}">
                <a16:creationId xmlns:a16="http://schemas.microsoft.com/office/drawing/2014/main" id="{32FAAF85-AD13-4A5B-A4BB-C24DD97AE2A3}"/>
              </a:ext>
            </a:extLst>
          </p:cNvPr>
          <p:cNvSpPr>
            <a:spLocks noGrp="1"/>
          </p:cNvSpPr>
          <p:nvPr>
            <p:ph idx="1"/>
          </p:nvPr>
        </p:nvSpPr>
        <p:spPr>
          <a:xfrm>
            <a:off x="838200" y="1825625"/>
            <a:ext cx="6915539" cy="4351338"/>
          </a:xfrm>
        </p:spPr>
        <p:txBody>
          <a:bodyPr>
            <a:normAutofit fontScale="77500" lnSpcReduction="20000"/>
          </a:bodyPr>
          <a:lstStyle/>
          <a:p>
            <a:pPr algn="just"/>
            <a:r>
              <a:rPr lang="en-US" dirty="0"/>
              <a:t>[The </a:t>
            </a:r>
            <a:r>
              <a:rPr lang="en-US" dirty="0" err="1"/>
              <a:t>Satmar</a:t>
            </a:r>
            <a:r>
              <a:rPr lang="en-US" dirty="0"/>
              <a:t> Rebbe] wrote to teach Chumash, but not with Rashi because this is definitely prohibited to teach them, because the words of Rashi are the body of Torah and delves into the Drashot of the Sages and which would definitely fall under the category of </a:t>
            </a:r>
            <a:r>
              <a:rPr lang="en-US" dirty="0" err="1"/>
              <a:t>Tiflut</a:t>
            </a:r>
            <a:r>
              <a:rPr lang="en-US" dirty="0"/>
              <a:t>, frivolity. The practice of read </a:t>
            </a:r>
            <a:r>
              <a:rPr lang="en-US" dirty="0" err="1"/>
              <a:t>Zenna</a:t>
            </a:r>
            <a:r>
              <a:rPr lang="en-US" dirty="0"/>
              <a:t> uRenna, </a:t>
            </a:r>
            <a:r>
              <a:rPr lang="en-US" dirty="0" err="1"/>
              <a:t>Matarat</a:t>
            </a:r>
            <a:r>
              <a:rPr lang="en-US" dirty="0"/>
              <a:t> </a:t>
            </a:r>
            <a:r>
              <a:rPr lang="en-US" dirty="0" err="1"/>
              <a:t>HaMeor</a:t>
            </a:r>
            <a:r>
              <a:rPr lang="en-US" dirty="0"/>
              <a:t> and the like even though they sometimes bring drashot of Chazal, but the ones who read it won’t understand any of the drashot as we have seen all of the virtuous women reading these books in Yiddish who didn’t understand any drashot but accepted onto their hearts the Mussar (ethical teachings) and Midot (praiseworthy traits) that our Rabbis said, and this is good because fixing ones’ Midot is the basics for men and women, and our Rabbis said that the punishment for incorrect Midot is worse than violating the Arayot (illicit relations) </a:t>
            </a:r>
          </a:p>
          <a:p>
            <a:pPr algn="just"/>
            <a:r>
              <a:rPr lang="en-US" dirty="0"/>
              <a:t>(Maamar Lashon HaKodesh)</a:t>
            </a:r>
          </a:p>
        </p:txBody>
      </p:sp>
      <p:pic>
        <p:nvPicPr>
          <p:cNvPr id="5" name="Picture 4">
            <a:extLst>
              <a:ext uri="{FF2B5EF4-FFF2-40B4-BE49-F238E27FC236}">
                <a16:creationId xmlns:a16="http://schemas.microsoft.com/office/drawing/2014/main" id="{B738620A-0CAC-473C-8205-220B164A3A86}"/>
              </a:ext>
            </a:extLst>
          </p:cNvPr>
          <p:cNvPicPr>
            <a:picLocks noChangeAspect="1"/>
          </p:cNvPicPr>
          <p:nvPr/>
        </p:nvPicPr>
        <p:blipFill>
          <a:blip r:embed="rId2"/>
          <a:stretch>
            <a:fillRect/>
          </a:stretch>
        </p:blipFill>
        <p:spPr>
          <a:xfrm>
            <a:off x="7653139" y="1869741"/>
            <a:ext cx="3398815" cy="3825572"/>
          </a:xfrm>
          <a:prstGeom prst="rect">
            <a:avLst/>
          </a:prstGeom>
        </p:spPr>
      </p:pic>
    </p:spTree>
    <p:extLst>
      <p:ext uri="{BB962C8B-B14F-4D97-AF65-F5344CB8AC3E}">
        <p14:creationId xmlns:p14="http://schemas.microsoft.com/office/powerpoint/2010/main" val="374680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ECE0-0402-4ECD-92DA-914FD8EED532}"/>
              </a:ext>
            </a:extLst>
          </p:cNvPr>
          <p:cNvSpPr>
            <a:spLocks noGrp="1"/>
          </p:cNvSpPr>
          <p:nvPr>
            <p:ph type="title"/>
          </p:nvPr>
        </p:nvSpPr>
        <p:spPr/>
        <p:txBody>
          <a:bodyPr/>
          <a:lstStyle/>
          <a:p>
            <a:r>
              <a:rPr lang="en-US" dirty="0"/>
              <a:t>Rav Kook’s encouragement </a:t>
            </a:r>
          </a:p>
        </p:txBody>
      </p:sp>
      <p:sp>
        <p:nvSpPr>
          <p:cNvPr id="3" name="Content Placeholder 2">
            <a:extLst>
              <a:ext uri="{FF2B5EF4-FFF2-40B4-BE49-F238E27FC236}">
                <a16:creationId xmlns:a16="http://schemas.microsoft.com/office/drawing/2014/main" id="{BC0CD03F-AE16-464D-B820-E227E3AF2139}"/>
              </a:ext>
            </a:extLst>
          </p:cNvPr>
          <p:cNvSpPr>
            <a:spLocks noGrp="1"/>
          </p:cNvSpPr>
          <p:nvPr>
            <p:ph idx="1"/>
          </p:nvPr>
        </p:nvSpPr>
        <p:spPr>
          <a:xfrm>
            <a:off x="838200" y="1399592"/>
            <a:ext cx="10515600" cy="5271795"/>
          </a:xfrm>
        </p:spPr>
        <p:txBody>
          <a:bodyPr>
            <a:normAutofit fontScale="85000" lnSpcReduction="20000"/>
          </a:bodyPr>
          <a:lstStyle/>
          <a:p>
            <a:pPr marL="0" indent="0" algn="just">
              <a:buNone/>
            </a:pPr>
            <a:r>
              <a:rPr lang="en-US" dirty="0"/>
              <a:t>One Sabbath day, visitors to the Rav’s home were taken by surprise: on his table lay the popular book entitled Tze’ena U’Re’ena.  Written in Yiddish, this classic expounds upon the weekly Torah portion, blending the simple meaning of the text with Midrashim, homiletic interpretations, and more.  In the world of Eastern European Jewry, the womenfolk traditionally read this book every Sabbath day. 	</a:t>
            </a:r>
          </a:p>
          <a:p>
            <a:pPr marL="0" indent="0" algn="just">
              <a:buNone/>
            </a:pPr>
            <a:r>
              <a:rPr lang="en-US" dirty="0"/>
              <a:t>That particular Sabbath, the Rav read the book aloud, embellishing its various interpretations with illustrative examples and down-to-earth parables.  His words flowed spontaneously as they captivated his audience.  The learned scholars who had come to visit were astounded, but the simple folk were uplifted and inspired.  Their eyes lit up as they thought to themselves:  The Torah was not given to scholars alone.  Behold, our rabbi is standing in front of us explaining things so clearly, in such a comprehensible fashion.  How wonderful is this book that our mothers and grandmothers read; how beautiful are its parables taken from the Midrash; how accurate are its interpretations. </a:t>
            </a:r>
          </a:p>
          <a:p>
            <a:pPr marL="0" indent="0" algn="just">
              <a:buNone/>
            </a:pPr>
            <a:r>
              <a:rPr lang="en-US" dirty="0"/>
              <a:t>The Rav used to do this every once in a while, and he was undoubtedly the only rabbi in Lithuania who taught Tze’ena U’Re’ena to his congregants.  He simply wanted to make the uneducated Jews appreciate this book, so that they would not be embarrassed to read it at home, where it could be a source of blessing every Sabbath. (translation by R’ Moshe Lichtman)</a:t>
            </a:r>
          </a:p>
        </p:txBody>
      </p:sp>
    </p:spTree>
    <p:extLst>
      <p:ext uri="{BB962C8B-B14F-4D97-AF65-F5344CB8AC3E}">
        <p14:creationId xmlns:p14="http://schemas.microsoft.com/office/powerpoint/2010/main" val="1951190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6212-9101-41E0-83A7-854A2BC8263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6BE7754-EA1B-4F41-A762-880AA18546F9}"/>
              </a:ext>
            </a:extLst>
          </p:cNvPr>
          <p:cNvSpPr>
            <a:spLocks noGrp="1"/>
          </p:cNvSpPr>
          <p:nvPr>
            <p:ph sz="half" idx="1"/>
          </p:nvPr>
        </p:nvSpPr>
        <p:spPr/>
        <p:txBody>
          <a:bodyPr/>
          <a:lstStyle/>
          <a:p>
            <a:r>
              <a:rPr lang="en-US" dirty="0"/>
              <a:t>Title page printed in Frankfurt 5486 (1735)</a:t>
            </a:r>
          </a:p>
        </p:txBody>
      </p:sp>
      <p:pic>
        <p:nvPicPr>
          <p:cNvPr id="8194" name="Picture 2">
            <a:extLst>
              <a:ext uri="{FF2B5EF4-FFF2-40B4-BE49-F238E27FC236}">
                <a16:creationId xmlns:a16="http://schemas.microsoft.com/office/drawing/2014/main" id="{FF386926-4D60-4FEA-A8DC-A1664E5FD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625" y="0"/>
            <a:ext cx="40163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AC5512B-2207-4FEB-BFB3-61AA99407976}"/>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000864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39663</TotalTime>
  <Words>1832</Words>
  <Application>Microsoft Office PowerPoint</Application>
  <PresentationFormat>Widescreen</PresentationFormat>
  <Paragraphs>88</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futura-pt</vt:lpstr>
      <vt:lpstr>Helvetica</vt:lpstr>
      <vt:lpstr>SBL Hebrew</vt:lpstr>
      <vt:lpstr>Office Theme</vt:lpstr>
      <vt:lpstr>Artscroll Through the Ages: Yiddish &amp; Tzenna uRenna</vt:lpstr>
      <vt:lpstr>What is Ze’enah U-Re’enah?</vt:lpstr>
      <vt:lpstr>PowerPoint Presentation</vt:lpstr>
      <vt:lpstr>Rabbi Yaakov ben Yitzchak Rabbino (1550?-1623)</vt:lpstr>
      <vt:lpstr>Why was Tzena Re’ena written?</vt:lpstr>
      <vt:lpstr>The Good Old Days</vt:lpstr>
      <vt:lpstr>VaYoel Moshe (R’ Yoel Teitelbaum 1887-1979)</vt:lpstr>
      <vt:lpstr>Rav Kook’s encouragement </vt:lpstr>
      <vt:lpstr>PowerPoint Presentation</vt:lpstr>
      <vt:lpstr>PowerPoint Presentation</vt:lpstr>
      <vt:lpstr>PowerPoint Presentation</vt:lpstr>
      <vt:lpstr>What R’ Yaakov Rabino meant (Basel/Hanau,1622)</vt:lpstr>
      <vt:lpstr>Myths debunked - Dr. Morris M Faierstein</vt:lpstr>
      <vt:lpstr>PowerPoint Presentation</vt:lpstr>
      <vt:lpstr>Type of translation </vt:lpstr>
      <vt:lpstr>Sources for Zenna URenna </vt:lpstr>
      <vt:lpstr>History and Changes</vt:lpstr>
      <vt:lpstr>PowerPoint Presentation</vt:lpstr>
      <vt:lpstr>Acceptance (Ta”z Orach Chaim 285:2)</vt:lpstr>
      <vt:lpstr>Summary </vt:lpstr>
      <vt:lpstr>English Editions </vt:lpstr>
      <vt:lpstr>Next Week English Translations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Jewish Art: the Name of G-d</dc:title>
  <dc:creator>Chaim</dc:creator>
  <cp:lastModifiedBy>Chaim</cp:lastModifiedBy>
  <cp:revision>56</cp:revision>
  <cp:lastPrinted>2021-11-03T20:26:39Z</cp:lastPrinted>
  <dcterms:created xsi:type="dcterms:W3CDTF">2021-06-24T13:40:52Z</dcterms:created>
  <dcterms:modified xsi:type="dcterms:W3CDTF">2021-12-02T02:54:16Z</dcterms:modified>
</cp:coreProperties>
</file>