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y Bergman" userId="aa2cb88fd5b117a1" providerId="LiveId" clId="{6E8B683D-5E48-4AED-8119-EED3A0CEC143}"/>
    <pc:docChg chg="addSld modSld">
      <pc:chgData name="Sammy Bergman" userId="aa2cb88fd5b117a1" providerId="LiveId" clId="{6E8B683D-5E48-4AED-8119-EED3A0CEC143}" dt="2022-07-12T00:08:01.711" v="273" actId="20577"/>
      <pc:docMkLst>
        <pc:docMk/>
      </pc:docMkLst>
      <pc:sldChg chg="modSp new mod">
        <pc:chgData name="Sammy Bergman" userId="aa2cb88fd5b117a1" providerId="LiveId" clId="{6E8B683D-5E48-4AED-8119-EED3A0CEC143}" dt="2022-07-12T00:08:01.711" v="273" actId="20577"/>
        <pc:sldMkLst>
          <pc:docMk/>
          <pc:sldMk cId="405090114" sldId="266"/>
        </pc:sldMkLst>
        <pc:spChg chg="mod">
          <ac:chgData name="Sammy Bergman" userId="aa2cb88fd5b117a1" providerId="LiveId" clId="{6E8B683D-5E48-4AED-8119-EED3A0CEC143}" dt="2022-07-12T00:06:58.210" v="48" actId="20577"/>
          <ac:spMkLst>
            <pc:docMk/>
            <pc:sldMk cId="405090114" sldId="266"/>
            <ac:spMk id="2" creationId="{B0BB891B-F281-A3A5-AD48-E3DCB4FAC102}"/>
          </ac:spMkLst>
        </pc:spChg>
        <pc:spChg chg="mod">
          <ac:chgData name="Sammy Bergman" userId="aa2cb88fd5b117a1" providerId="LiveId" clId="{6E8B683D-5E48-4AED-8119-EED3A0CEC143}" dt="2022-07-12T00:08:01.711" v="273" actId="20577"/>
          <ac:spMkLst>
            <pc:docMk/>
            <pc:sldMk cId="405090114" sldId="266"/>
            <ac:spMk id="3" creationId="{BFEC3C12-C31B-94D1-5874-DE96470C53B5}"/>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EA7947-E287-4738-8C82-07CE4F01EF03}" type="datetime2">
              <a:rPr lang="en-US" smtClean="0"/>
              <a:t>Monday, July 11, 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a:t>Sample Footer</a:t>
            </a:r>
          </a:p>
        </p:txBody>
      </p:sp>
      <p:sp>
        <p:nvSpPr>
          <p:cNvPr id="6" name="Slide Number Placeholder 5"/>
          <p:cNvSpPr>
            <a:spLocks noGrp="1"/>
          </p:cNvSpPr>
          <p:nvPr>
            <p:ph type="sldNum" sz="quarter" idx="12"/>
          </p:nvPr>
        </p:nvSpPr>
        <p:spPr>
          <a:xfrm>
            <a:off x="8077200" y="1430866"/>
            <a:ext cx="2743200" cy="365125"/>
          </a:xfrm>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1405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Monday, July 11, 2022</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514804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46CB39B-5F4C-4A7E-9BE3-AAFD45576D16}" type="datetime2">
              <a:rPr lang="en-US" smtClean="0"/>
              <a:t>Monday, July 11, 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Sample Footer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494498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46CB39B-5F4C-4A7E-9BE3-AAFD45576D16}" type="datetime2">
              <a:rPr lang="en-US" smtClean="0"/>
              <a:t>Monday, July 11, 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a:t>Sample Footer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BA1B0FB-D917-4C8C-928F-313BD683BF39}"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9364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46CB39B-5F4C-4A7E-9BE3-AAFD45576D16}" type="datetime2">
              <a:rPr lang="en-US" smtClean="0"/>
              <a:t>Monday, July 11, 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a:t>Sample Footer</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868572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46CB39B-5F4C-4A7E-9BE3-AAFD45576D16}" type="datetime2">
              <a:rPr lang="en-US" smtClean="0"/>
              <a:t>Monday, July 11, 2022</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900226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46CB39B-5F4C-4A7E-9BE3-AAFD45576D16}" type="datetime2">
              <a:rPr lang="en-US" smtClean="0"/>
              <a:t>Monday, July 11, 2022</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9532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Monday, July 11,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32536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BAE0CE1-F450-4107-B2CB-17B18F8A3F4A}" type="datetime2">
              <a:rPr lang="en-US" smtClean="0"/>
              <a:t>Monday, July 11, 2022</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Sample Footer</a:t>
            </a:r>
          </a:p>
        </p:txBody>
      </p:sp>
      <p:sp>
        <p:nvSpPr>
          <p:cNvPr id="6" name="Slide Number Placeholder 5"/>
          <p:cNvSpPr>
            <a:spLocks noGrp="1"/>
          </p:cNvSpPr>
          <p:nvPr>
            <p:ph type="sldNum" sz="quarter" idx="12"/>
          </p:nvPr>
        </p:nvSpPr>
        <p:spPr>
          <a:xfrm>
            <a:off x="10862452" y="381000"/>
            <a:ext cx="643748" cy="365125"/>
          </a:xfrm>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6497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Monday, July 11,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0313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E809929-0719-4517-94D6-FDF7F99E70F6}" type="datetime2">
              <a:rPr lang="en-US" smtClean="0"/>
              <a:t>Monday, July 11, 2022</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Sample Footer</a:t>
            </a:r>
          </a:p>
        </p:txBody>
      </p:sp>
      <p:sp>
        <p:nvSpPr>
          <p:cNvPr id="6" name="Slide Number Placeholder 5"/>
          <p:cNvSpPr>
            <a:spLocks noGrp="1"/>
          </p:cNvSpPr>
          <p:nvPr>
            <p:ph type="sldNum" sz="quarter" idx="12"/>
          </p:nvPr>
        </p:nvSpPr>
        <p:spPr>
          <a:xfrm>
            <a:off x="10862452" y="381000"/>
            <a:ext cx="643748" cy="365125"/>
          </a:xfrm>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6388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Monday, July 11, 2022</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939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3138FA-2E87-4873-8BBA-13E447C9A99A}" type="datetime2">
              <a:rPr lang="en-US" smtClean="0"/>
              <a:t>Monday, July 11, 2022</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5565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Monday, July 11, 2022</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1083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Monday, July 11, 2022</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7594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62FC-960E-4740-921F-B36862979F21}" type="datetime2">
              <a:rPr lang="en-US" smtClean="0"/>
              <a:t>Monday, July 11, 2022</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5201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BC9E2-CB44-4C05-9BB5-496C18A241E0}" type="datetime2">
              <a:rPr lang="en-US" smtClean="0"/>
              <a:t>Monday, July 11, 2022</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0682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6CB39B-5F4C-4A7E-9BE3-AAFD45576D16}" type="datetime2">
              <a:rPr lang="en-US" smtClean="0"/>
              <a:t>Monday, July 11, 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5577765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Video 3">
            <a:extLst>
              <a:ext uri="{FF2B5EF4-FFF2-40B4-BE49-F238E27FC236}">
                <a16:creationId xmlns:a16="http://schemas.microsoft.com/office/drawing/2014/main" id="{D686E454-BAC0-306D-FC2E-6E75917F69D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3"/>
          <a:stretch/>
        </p:blipFill>
        <p:spPr>
          <a:xfrm>
            <a:off x="0" y="0"/>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B9A8E71E-F070-A3D1-7058-C687E9E68B55}"/>
              </a:ext>
            </a:extLst>
          </p:cNvPr>
          <p:cNvSpPr>
            <a:spLocks noGrp="1"/>
          </p:cNvSpPr>
          <p:nvPr>
            <p:ph type="ctrTitle"/>
          </p:nvPr>
        </p:nvSpPr>
        <p:spPr>
          <a:xfrm>
            <a:off x="383382" y="3467101"/>
            <a:ext cx="5437187" cy="2986234"/>
          </a:xfrm>
        </p:spPr>
        <p:txBody>
          <a:bodyPr anchor="b">
            <a:normAutofit/>
          </a:bodyPr>
          <a:lstStyle/>
          <a:p>
            <a:r>
              <a:rPr lang="en-CA" dirty="0"/>
              <a:t>Elevating the Sparks</a:t>
            </a:r>
            <a:endParaRPr lang="en-US" dirty="0"/>
          </a:p>
        </p:txBody>
      </p:sp>
      <p:sp>
        <p:nvSpPr>
          <p:cNvPr id="3" name="Subtitle 2">
            <a:extLst>
              <a:ext uri="{FF2B5EF4-FFF2-40B4-BE49-F238E27FC236}">
                <a16:creationId xmlns:a16="http://schemas.microsoft.com/office/drawing/2014/main" id="{CC7162F7-3C0D-5DF5-43B2-BE6BECDB9319}"/>
              </a:ext>
            </a:extLst>
          </p:cNvPr>
          <p:cNvSpPr>
            <a:spLocks noGrp="1"/>
          </p:cNvSpPr>
          <p:nvPr>
            <p:ph type="subTitle" idx="1"/>
          </p:nvPr>
        </p:nvSpPr>
        <p:spPr>
          <a:xfrm>
            <a:off x="6203951" y="3827610"/>
            <a:ext cx="5437187" cy="2265216"/>
          </a:xfrm>
        </p:spPr>
        <p:txBody>
          <a:bodyPr>
            <a:normAutofit/>
          </a:bodyPr>
          <a:lstStyle/>
          <a:p>
            <a:r>
              <a:rPr lang="en-CA" b="1" dirty="0">
                <a:solidFill>
                  <a:srgbClr val="FF0000">
                    <a:alpha val="60000"/>
                  </a:srgbClr>
                </a:solidFill>
              </a:rPr>
              <a:t>Why The Vilna Gaon Banned </a:t>
            </a:r>
            <a:r>
              <a:rPr lang="en-CA" b="1" dirty="0" err="1">
                <a:solidFill>
                  <a:srgbClr val="FF0000">
                    <a:alpha val="60000"/>
                  </a:srgbClr>
                </a:solidFill>
              </a:rPr>
              <a:t>Chassidut</a:t>
            </a:r>
            <a:r>
              <a:rPr lang="en-CA" b="1" dirty="0">
                <a:solidFill>
                  <a:srgbClr val="FF0000">
                    <a:alpha val="60000"/>
                  </a:srgbClr>
                </a:solidFill>
              </a:rPr>
              <a:t> And What We Can Learn From IT</a:t>
            </a:r>
            <a:endParaRPr lang="en-US" b="1" dirty="0">
              <a:solidFill>
                <a:srgbClr val="FF0000">
                  <a:alpha val="60000"/>
                </a:srgbClr>
              </a:solidFill>
            </a:endParaRPr>
          </a:p>
        </p:txBody>
      </p:sp>
    </p:spTree>
    <p:extLst>
      <p:ext uri="{BB962C8B-B14F-4D97-AF65-F5344CB8AC3E}">
        <p14:creationId xmlns:p14="http://schemas.microsoft.com/office/powerpoint/2010/main" val="13086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891B-F281-A3A5-AD48-E3DCB4FAC102}"/>
              </a:ext>
            </a:extLst>
          </p:cNvPr>
          <p:cNvSpPr>
            <a:spLocks noGrp="1"/>
          </p:cNvSpPr>
          <p:nvPr>
            <p:ph type="title"/>
          </p:nvPr>
        </p:nvSpPr>
        <p:spPr/>
        <p:txBody>
          <a:bodyPr/>
          <a:lstStyle/>
          <a:p>
            <a:pPr algn="ctr"/>
            <a:r>
              <a:rPr lang="en-US" dirty="0"/>
              <a:t>Danger of Unbridled Mysticism</a:t>
            </a:r>
          </a:p>
        </p:txBody>
      </p:sp>
      <p:sp>
        <p:nvSpPr>
          <p:cNvPr id="3" name="Content Placeholder 2">
            <a:extLst>
              <a:ext uri="{FF2B5EF4-FFF2-40B4-BE49-F238E27FC236}">
                <a16:creationId xmlns:a16="http://schemas.microsoft.com/office/drawing/2014/main" id="{BFEC3C12-C31B-94D1-5874-DE96470C53B5}"/>
              </a:ext>
            </a:extLst>
          </p:cNvPr>
          <p:cNvSpPr>
            <a:spLocks noGrp="1"/>
          </p:cNvSpPr>
          <p:nvPr>
            <p:ph idx="1"/>
          </p:nvPr>
        </p:nvSpPr>
        <p:spPr/>
        <p:txBody>
          <a:bodyPr/>
          <a:lstStyle/>
          <a:p>
            <a:pPr>
              <a:lnSpc>
                <a:spcPct val="150000"/>
              </a:lnSpc>
            </a:pPr>
            <a:r>
              <a:rPr lang="en-US" dirty="0"/>
              <a:t>Additional Reason for Suspicion- The Rise of Chasidism immediately Followed Sabbateanism and </a:t>
            </a:r>
            <a:r>
              <a:rPr lang="en-US" dirty="0" err="1"/>
              <a:t>Frankism</a:t>
            </a:r>
            <a:r>
              <a:rPr lang="en-US" dirty="0"/>
              <a:t>- 2 Sects of False Messianism Heavily Steeped in Extreme Interpretations of Kabbalah.</a:t>
            </a:r>
          </a:p>
        </p:txBody>
      </p:sp>
    </p:spTree>
    <p:extLst>
      <p:ext uri="{BB962C8B-B14F-4D97-AF65-F5344CB8AC3E}">
        <p14:creationId xmlns:p14="http://schemas.microsoft.com/office/powerpoint/2010/main" val="40509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D94B-5716-AE10-CE87-435B3F31800E}"/>
              </a:ext>
            </a:extLst>
          </p:cNvPr>
          <p:cNvSpPr>
            <a:spLocks noGrp="1"/>
          </p:cNvSpPr>
          <p:nvPr>
            <p:ph type="title"/>
          </p:nvPr>
        </p:nvSpPr>
        <p:spPr/>
        <p:txBody>
          <a:bodyPr/>
          <a:lstStyle/>
          <a:p>
            <a:pPr algn="ctr"/>
            <a:r>
              <a:rPr lang="en-US" dirty="0"/>
              <a:t>Followers of the Ari</a:t>
            </a:r>
          </a:p>
        </p:txBody>
      </p:sp>
      <p:sp>
        <p:nvSpPr>
          <p:cNvPr id="3" name="Content Placeholder 2">
            <a:extLst>
              <a:ext uri="{FF2B5EF4-FFF2-40B4-BE49-F238E27FC236}">
                <a16:creationId xmlns:a16="http://schemas.microsoft.com/office/drawing/2014/main" id="{3FAA1CB4-5618-4B15-C459-F7B5F1C0B86F}"/>
              </a:ext>
            </a:extLst>
          </p:cNvPr>
          <p:cNvSpPr>
            <a:spLocks noGrp="1"/>
          </p:cNvSpPr>
          <p:nvPr>
            <p:ph idx="1"/>
          </p:nvPr>
        </p:nvSpPr>
        <p:spPr/>
        <p:txBody>
          <a:bodyPr>
            <a:normAutofit fontScale="92500"/>
          </a:bodyPr>
          <a:lstStyle/>
          <a:p>
            <a:pPr marL="0" indent="0">
              <a:lnSpc>
                <a:spcPct val="150000"/>
              </a:lnSpc>
              <a:buNone/>
            </a:pPr>
            <a:r>
              <a:rPr lang="en-US" dirty="0"/>
              <a:t>“God fearing and perfect in the following the customs of the Ari… who stand at the heights of the universe and receive the tradition of Elijah.. Can one say of them that theirs are new customs unimagined by our forefathers? </a:t>
            </a:r>
          </a:p>
          <a:p>
            <a:pPr marL="0" indent="0">
              <a:lnSpc>
                <a:spcPct val="150000"/>
              </a:lnSpc>
              <a:buNone/>
            </a:pPr>
            <a:r>
              <a:rPr lang="en-US" dirty="0"/>
              <a:t>“One who fears God, even though he is not well known, should be allowed to observe God in prayer with all his strength and to be rigorous in any way possible , be it in his clothing or his offering at the house of the Lord. He can do so much, so little, so long as he direct his heart to heaven</a:t>
            </a:r>
          </a:p>
          <a:p>
            <a:pPr marL="0" indent="0">
              <a:lnSpc>
                <a:spcPct val="150000"/>
              </a:lnSpc>
              <a:buNone/>
            </a:pPr>
            <a:r>
              <a:rPr lang="en-US" dirty="0"/>
              <a:t>Rabbi Shmuel </a:t>
            </a:r>
            <a:r>
              <a:rPr lang="en-US" dirty="0" err="1"/>
              <a:t>Shmelke</a:t>
            </a:r>
            <a:r>
              <a:rPr lang="en-US" dirty="0"/>
              <a:t> Horowitz (Wilensky, </a:t>
            </a:r>
            <a:r>
              <a:rPr lang="en-US" i="1" dirty="0"/>
              <a:t>Hasidim and </a:t>
            </a:r>
            <a:r>
              <a:rPr lang="en-US" i="1" dirty="0" err="1"/>
              <a:t>Mitnagedim</a:t>
            </a:r>
            <a:r>
              <a:rPr lang="en-US" i="1" dirty="0"/>
              <a:t> pg. 84-88)</a:t>
            </a:r>
            <a:endParaRPr lang="en-US" dirty="0"/>
          </a:p>
        </p:txBody>
      </p:sp>
    </p:spTree>
    <p:extLst>
      <p:ext uri="{BB962C8B-B14F-4D97-AF65-F5344CB8AC3E}">
        <p14:creationId xmlns:p14="http://schemas.microsoft.com/office/powerpoint/2010/main" val="315843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FCE7-463D-B7C6-DC1D-5C5893134A77}"/>
              </a:ext>
            </a:extLst>
          </p:cNvPr>
          <p:cNvSpPr>
            <a:spLocks noGrp="1"/>
          </p:cNvSpPr>
          <p:nvPr>
            <p:ph type="title"/>
          </p:nvPr>
        </p:nvSpPr>
        <p:spPr/>
        <p:txBody>
          <a:bodyPr/>
          <a:lstStyle/>
          <a:p>
            <a:pPr algn="ctr"/>
            <a:r>
              <a:rPr lang="en-CA" dirty="0"/>
              <a:t>Spread of </a:t>
            </a:r>
            <a:r>
              <a:rPr lang="en-CA" dirty="0" err="1"/>
              <a:t>Chassidut</a:t>
            </a:r>
            <a:endParaRPr lang="en-US" dirty="0"/>
          </a:p>
        </p:txBody>
      </p:sp>
      <p:sp>
        <p:nvSpPr>
          <p:cNvPr id="3" name="Content Placeholder 2">
            <a:extLst>
              <a:ext uri="{FF2B5EF4-FFF2-40B4-BE49-F238E27FC236}">
                <a16:creationId xmlns:a16="http://schemas.microsoft.com/office/drawing/2014/main" id="{6F68E7E1-46C2-2FED-E2A4-C4A6DB704916}"/>
              </a:ext>
            </a:extLst>
          </p:cNvPr>
          <p:cNvSpPr>
            <a:spLocks noGrp="1"/>
          </p:cNvSpPr>
          <p:nvPr>
            <p:ph idx="1"/>
          </p:nvPr>
        </p:nvSpPr>
        <p:spPr/>
        <p:txBody>
          <a:bodyPr>
            <a:normAutofit fontScale="92500"/>
          </a:bodyPr>
          <a:lstStyle/>
          <a:p>
            <a:pPr>
              <a:lnSpc>
                <a:spcPct val="150000"/>
              </a:lnSpc>
            </a:pPr>
            <a:r>
              <a:rPr lang="en-CA" b="1" dirty="0"/>
              <a:t> The Chassidic Movement and the followers of the Baal Shem Tov spread rapidly in the 2</a:t>
            </a:r>
            <a:r>
              <a:rPr lang="en-CA" b="1" baseline="30000" dirty="0"/>
              <a:t>nd</a:t>
            </a:r>
            <a:r>
              <a:rPr lang="en-CA" b="1" dirty="0"/>
              <a:t> half of the 18</a:t>
            </a:r>
            <a:r>
              <a:rPr lang="en-CA" b="1" baseline="30000" dirty="0"/>
              <a:t>th</a:t>
            </a:r>
            <a:r>
              <a:rPr lang="en-CA" b="1" dirty="0"/>
              <a:t> century and in the beginning of the 19</a:t>
            </a:r>
            <a:r>
              <a:rPr lang="en-CA" b="1" baseline="30000" dirty="0"/>
              <a:t>th</a:t>
            </a:r>
            <a:r>
              <a:rPr lang="en-CA" b="1" dirty="0"/>
              <a:t> Century through Ukraine, Russia, Poland and Hungary.</a:t>
            </a:r>
          </a:p>
          <a:p>
            <a:pPr>
              <a:lnSpc>
                <a:spcPct val="150000"/>
              </a:lnSpc>
            </a:pPr>
            <a:r>
              <a:rPr lang="en-CA" b="1" dirty="0"/>
              <a:t>While the Baal Shem Tov was alive (until 1760), he and his followers faced relatively little opposition.</a:t>
            </a:r>
          </a:p>
          <a:p>
            <a:pPr>
              <a:lnSpc>
                <a:spcPct val="150000"/>
              </a:lnSpc>
            </a:pPr>
            <a:r>
              <a:rPr lang="en-CA" b="1" dirty="0"/>
              <a:t>However, soon after his death, the leader of the rabbinic establishment radically opposed the disciples of the Baal Shem Tov and a fierce ideological and social battle ensued.</a:t>
            </a:r>
            <a:endParaRPr lang="en-US" b="1" dirty="0"/>
          </a:p>
        </p:txBody>
      </p:sp>
    </p:spTree>
    <p:extLst>
      <p:ext uri="{BB962C8B-B14F-4D97-AF65-F5344CB8AC3E}">
        <p14:creationId xmlns:p14="http://schemas.microsoft.com/office/powerpoint/2010/main" val="216654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BBDE-E00A-62DC-82DA-20F493F42671}"/>
              </a:ext>
            </a:extLst>
          </p:cNvPr>
          <p:cNvSpPr>
            <a:spLocks noGrp="1"/>
          </p:cNvSpPr>
          <p:nvPr>
            <p:ph type="title"/>
          </p:nvPr>
        </p:nvSpPr>
        <p:spPr/>
        <p:txBody>
          <a:bodyPr/>
          <a:lstStyle/>
          <a:p>
            <a:pPr algn="ctr"/>
            <a:r>
              <a:rPr lang="en-CA" dirty="0"/>
              <a:t>Excommunication and Exile</a:t>
            </a:r>
            <a:endParaRPr lang="en-US" dirty="0"/>
          </a:p>
        </p:txBody>
      </p:sp>
      <p:sp>
        <p:nvSpPr>
          <p:cNvPr id="3" name="Content Placeholder 2">
            <a:extLst>
              <a:ext uri="{FF2B5EF4-FFF2-40B4-BE49-F238E27FC236}">
                <a16:creationId xmlns:a16="http://schemas.microsoft.com/office/drawing/2014/main" id="{C88AB25B-BFF2-D330-7ED1-1E5853C169AC}"/>
              </a:ext>
            </a:extLst>
          </p:cNvPr>
          <p:cNvSpPr>
            <a:spLocks noGrp="1"/>
          </p:cNvSpPr>
          <p:nvPr>
            <p:ph idx="1"/>
          </p:nvPr>
        </p:nvSpPr>
        <p:spPr/>
        <p:txBody>
          <a:bodyPr>
            <a:normAutofit fontScale="77500" lnSpcReduction="20000"/>
          </a:bodyPr>
          <a:lstStyle/>
          <a:p>
            <a:pPr algn="ctr">
              <a:lnSpc>
                <a:spcPct val="150000"/>
              </a:lnSpc>
            </a:pPr>
            <a:r>
              <a:rPr lang="en-CA" sz="2300" b="1" dirty="0"/>
              <a:t>1772- Vilna Gaon (Elijah of Vilna</a:t>
            </a:r>
            <a:r>
              <a:rPr lang="he-IL" sz="2300" b="1" dirty="0"/>
              <a:t>(</a:t>
            </a:r>
            <a:r>
              <a:rPr lang="en-US" sz="2300" b="1" dirty="0"/>
              <a:t> signed a letter putting the Chassidim in Cherem</a:t>
            </a:r>
          </a:p>
          <a:p>
            <a:pPr algn="just">
              <a:lnSpc>
                <a:spcPct val="170000"/>
              </a:lnSpc>
              <a:spcBef>
                <a:spcPts val="100"/>
              </a:spcBef>
            </a:pPr>
            <a:r>
              <a:rPr lang="en-US" sz="2300" i="1" dirty="0"/>
              <a:t>Our brethren, the house of Israel, you know newcomers  have arrived recently that our ancestors never imagined, who formed a cult of suspects [...] and make associations for themselves and their laws differ from all the people of Israel in the prayers [...] and also roar  in their Amidah ugly foreign words and act with bewilderment, And they say that their thoughts wander in all worlds [...] They completely cancel Talmud </a:t>
            </a:r>
            <a:r>
              <a:rPr lang="en-US" sz="2300" i="1" dirty="0" err="1"/>
              <a:t>Torah,and</a:t>
            </a:r>
            <a:r>
              <a:rPr lang="en-US" sz="2300" i="1" dirty="0"/>
              <a:t> in their mouths they constantly proclaim they will decrease their learning and not to be very sorry for transgressions that have come to them [...] ] And we have already uprooted this evil thought from our place, and just as we have uprooted from this place so will uproot from all places</a:t>
            </a:r>
          </a:p>
        </p:txBody>
      </p:sp>
    </p:spTree>
    <p:extLst>
      <p:ext uri="{BB962C8B-B14F-4D97-AF65-F5344CB8AC3E}">
        <p14:creationId xmlns:p14="http://schemas.microsoft.com/office/powerpoint/2010/main" val="329433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C449-7C28-AE18-76B3-D020D225DDD7}"/>
              </a:ext>
            </a:extLst>
          </p:cNvPr>
          <p:cNvSpPr>
            <a:spLocks noGrp="1"/>
          </p:cNvSpPr>
          <p:nvPr>
            <p:ph type="title"/>
          </p:nvPr>
        </p:nvSpPr>
        <p:spPr/>
        <p:txBody>
          <a:bodyPr/>
          <a:lstStyle/>
          <a:p>
            <a:pPr algn="ctr"/>
            <a:r>
              <a:rPr lang="en-CA" dirty="0"/>
              <a:t>Excommunication and Exile</a:t>
            </a:r>
            <a:endParaRPr lang="en-US" dirty="0"/>
          </a:p>
        </p:txBody>
      </p:sp>
      <p:sp>
        <p:nvSpPr>
          <p:cNvPr id="3" name="Content Placeholder 2">
            <a:extLst>
              <a:ext uri="{FF2B5EF4-FFF2-40B4-BE49-F238E27FC236}">
                <a16:creationId xmlns:a16="http://schemas.microsoft.com/office/drawing/2014/main" id="{F9920229-CD93-26A7-2711-D44D1B14177C}"/>
              </a:ext>
            </a:extLst>
          </p:cNvPr>
          <p:cNvSpPr>
            <a:spLocks noGrp="1"/>
          </p:cNvSpPr>
          <p:nvPr>
            <p:ph idx="1"/>
          </p:nvPr>
        </p:nvSpPr>
        <p:spPr/>
        <p:txBody>
          <a:bodyPr/>
          <a:lstStyle/>
          <a:p>
            <a:r>
              <a:rPr lang="en-CA" dirty="0"/>
              <a:t>Rabbi </a:t>
            </a:r>
            <a:r>
              <a:rPr lang="en-CA" dirty="0" err="1"/>
              <a:t>Schneur</a:t>
            </a:r>
            <a:r>
              <a:rPr lang="en-CA" dirty="0"/>
              <a:t> </a:t>
            </a:r>
            <a:r>
              <a:rPr lang="en-CA" dirty="0" err="1"/>
              <a:t>Zalman</a:t>
            </a:r>
            <a:r>
              <a:rPr lang="en-CA" dirty="0"/>
              <a:t> of </a:t>
            </a:r>
            <a:r>
              <a:rPr lang="en-CA" dirty="0" err="1"/>
              <a:t>Lyady</a:t>
            </a:r>
            <a:r>
              <a:rPr lang="en-CA" dirty="0"/>
              <a:t>- Imprisoned in Russia due to </a:t>
            </a:r>
            <a:r>
              <a:rPr lang="en-CA" dirty="0" err="1"/>
              <a:t>Mitnagedic</a:t>
            </a:r>
            <a:r>
              <a:rPr lang="en-CA" dirty="0"/>
              <a:t> Slander</a:t>
            </a:r>
          </a:p>
          <a:p>
            <a:r>
              <a:rPr lang="en-CA" dirty="0"/>
              <a:t>Rabbi Levi Yitzchak of </a:t>
            </a:r>
            <a:r>
              <a:rPr lang="en-CA" dirty="0" err="1"/>
              <a:t>Berditchev</a:t>
            </a:r>
            <a:r>
              <a:rPr lang="en-CA" dirty="0"/>
              <a:t>- lost rabbinic positions in Pinsk and </a:t>
            </a:r>
            <a:r>
              <a:rPr lang="en-CA" dirty="0" err="1"/>
              <a:t>Zhelekov</a:t>
            </a:r>
            <a:endParaRPr lang="en-CA" dirty="0"/>
          </a:p>
          <a:p>
            <a:r>
              <a:rPr lang="en-CA" dirty="0"/>
              <a:t>Rabbi Yaakov Yosef of </a:t>
            </a:r>
            <a:r>
              <a:rPr lang="en-CA" dirty="0" err="1"/>
              <a:t>Polonnoye</a:t>
            </a:r>
            <a:r>
              <a:rPr lang="en-CA" dirty="0"/>
              <a:t> lost a position in Podolia</a:t>
            </a:r>
            <a:endParaRPr lang="en-US" dirty="0"/>
          </a:p>
        </p:txBody>
      </p:sp>
    </p:spTree>
    <p:extLst>
      <p:ext uri="{BB962C8B-B14F-4D97-AF65-F5344CB8AC3E}">
        <p14:creationId xmlns:p14="http://schemas.microsoft.com/office/powerpoint/2010/main" val="323064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55C5-B27C-2E07-9695-59DFA38E5E98}"/>
              </a:ext>
            </a:extLst>
          </p:cNvPr>
          <p:cNvSpPr>
            <a:spLocks noGrp="1"/>
          </p:cNvSpPr>
          <p:nvPr>
            <p:ph type="title"/>
          </p:nvPr>
        </p:nvSpPr>
        <p:spPr/>
        <p:txBody>
          <a:bodyPr/>
          <a:lstStyle/>
          <a:p>
            <a:pPr algn="ctr"/>
            <a:r>
              <a:rPr lang="en-CA" dirty="0"/>
              <a:t>Six Objections- (PP 94- 96</a:t>
            </a:r>
            <a:endParaRPr lang="en-US" dirty="0"/>
          </a:p>
        </p:txBody>
      </p:sp>
      <p:sp>
        <p:nvSpPr>
          <p:cNvPr id="3" name="Content Placeholder 2">
            <a:extLst>
              <a:ext uri="{FF2B5EF4-FFF2-40B4-BE49-F238E27FC236}">
                <a16:creationId xmlns:a16="http://schemas.microsoft.com/office/drawing/2014/main" id="{326E0650-264F-E95D-852C-3FC5048E0626}"/>
              </a:ext>
            </a:extLst>
          </p:cNvPr>
          <p:cNvSpPr>
            <a:spLocks noGrp="1"/>
          </p:cNvSpPr>
          <p:nvPr>
            <p:ph idx="1"/>
          </p:nvPr>
        </p:nvSpPr>
        <p:spPr/>
        <p:txBody>
          <a:bodyPr/>
          <a:lstStyle/>
          <a:p>
            <a:pPr marL="457200" indent="-457200">
              <a:buFont typeface="+mj-lt"/>
              <a:buAutoNum type="arabicPeriod"/>
            </a:pPr>
            <a:r>
              <a:rPr lang="en-CA" dirty="0"/>
              <a:t>Rejection of Prevailing Ashkenazic Traditions in Prayer (Siddur </a:t>
            </a:r>
            <a:r>
              <a:rPr lang="en-CA" dirty="0" err="1"/>
              <a:t>HaAri</a:t>
            </a:r>
            <a:r>
              <a:rPr lang="en-CA" dirty="0"/>
              <a:t>)</a:t>
            </a:r>
          </a:p>
          <a:p>
            <a:pPr marL="457200" indent="-457200">
              <a:buFont typeface="+mj-lt"/>
              <a:buAutoNum type="arabicPeriod"/>
            </a:pPr>
            <a:r>
              <a:rPr lang="en-CA" dirty="0"/>
              <a:t>Rejection of Prevailing Ashkenazic Tradition in Ritual- 2 pairs of Tefillin, Tefillin at </a:t>
            </a:r>
            <a:r>
              <a:rPr lang="en-CA" dirty="0" err="1"/>
              <a:t>Mincha</a:t>
            </a:r>
            <a:endParaRPr lang="en-CA" dirty="0"/>
          </a:p>
          <a:p>
            <a:pPr marL="457200" indent="-457200">
              <a:buFont typeface="+mj-lt"/>
              <a:buAutoNum type="arabicPeriod"/>
            </a:pPr>
            <a:r>
              <a:rPr lang="en-CA" dirty="0"/>
              <a:t>Rejection of Prevailing Ashkenazic Tradition in Ritual- Stricter standards, sharper knives for </a:t>
            </a:r>
            <a:r>
              <a:rPr lang="en-CA" dirty="0" err="1"/>
              <a:t>shechitah</a:t>
            </a:r>
            <a:endParaRPr lang="en-CA" dirty="0"/>
          </a:p>
          <a:p>
            <a:pPr marL="457200" indent="-457200">
              <a:buFont typeface="+mj-lt"/>
              <a:buAutoNum type="arabicPeriod"/>
            </a:pPr>
            <a:r>
              <a:rPr lang="en-CA" dirty="0"/>
              <a:t>Spiritual Priorities- Who can Study Kabbalah?</a:t>
            </a:r>
          </a:p>
          <a:p>
            <a:pPr marL="457200" indent="-457200">
              <a:buFont typeface="+mj-lt"/>
              <a:buAutoNum type="arabicPeriod"/>
            </a:pPr>
            <a:r>
              <a:rPr lang="en-CA" dirty="0"/>
              <a:t>Contempt for the Torah and its Scholars</a:t>
            </a:r>
          </a:p>
          <a:p>
            <a:pPr marL="457200" indent="-457200">
              <a:buFont typeface="+mj-lt"/>
              <a:buAutoNum type="arabicPeriod"/>
            </a:pPr>
            <a:r>
              <a:rPr lang="en-CA" dirty="0"/>
              <a:t>Subversive Activity- Accusations of Heresy </a:t>
            </a:r>
            <a:r>
              <a:rPr lang="en-CA" dirty="0" err="1"/>
              <a:t>Shabbateanism</a:t>
            </a:r>
            <a:endParaRPr lang="en-US" dirty="0"/>
          </a:p>
        </p:txBody>
      </p:sp>
    </p:spTree>
    <p:extLst>
      <p:ext uri="{BB962C8B-B14F-4D97-AF65-F5344CB8AC3E}">
        <p14:creationId xmlns:p14="http://schemas.microsoft.com/office/powerpoint/2010/main" val="116018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76E1-87FB-B295-D0E5-567719C2EAD1}"/>
              </a:ext>
            </a:extLst>
          </p:cNvPr>
          <p:cNvSpPr>
            <a:spLocks noGrp="1"/>
          </p:cNvSpPr>
          <p:nvPr>
            <p:ph type="title"/>
          </p:nvPr>
        </p:nvSpPr>
        <p:spPr/>
        <p:txBody>
          <a:bodyPr/>
          <a:lstStyle/>
          <a:p>
            <a:pPr algn="ctr"/>
            <a:r>
              <a:rPr lang="en-CA" dirty="0"/>
              <a:t>Changes IN Customs</a:t>
            </a:r>
            <a:endParaRPr lang="en-US" dirty="0"/>
          </a:p>
        </p:txBody>
      </p:sp>
      <p:sp>
        <p:nvSpPr>
          <p:cNvPr id="3" name="Content Placeholder 2">
            <a:extLst>
              <a:ext uri="{FF2B5EF4-FFF2-40B4-BE49-F238E27FC236}">
                <a16:creationId xmlns:a16="http://schemas.microsoft.com/office/drawing/2014/main" id="{82427E62-63AA-EF25-35B5-55054251906A}"/>
              </a:ext>
            </a:extLst>
          </p:cNvPr>
          <p:cNvSpPr>
            <a:spLocks noGrp="1"/>
          </p:cNvSpPr>
          <p:nvPr>
            <p:ph idx="1"/>
          </p:nvPr>
        </p:nvSpPr>
        <p:spPr>
          <a:xfrm>
            <a:off x="685800" y="2194560"/>
            <a:ext cx="10820400" cy="4135120"/>
          </a:xfrm>
        </p:spPr>
        <p:txBody>
          <a:bodyPr>
            <a:normAutofit lnSpcReduction="10000"/>
          </a:bodyPr>
          <a:lstStyle/>
          <a:p>
            <a:pPr>
              <a:lnSpc>
                <a:spcPct val="150000"/>
              </a:lnSpc>
            </a:pPr>
            <a:r>
              <a:rPr lang="en-CA" dirty="0"/>
              <a:t>The Chassidim did indeed change the </a:t>
            </a:r>
            <a:r>
              <a:rPr lang="en-CA" i="1" dirty="0" err="1"/>
              <a:t>nusach</a:t>
            </a:r>
            <a:r>
              <a:rPr lang="en-CA" i="1" dirty="0"/>
              <a:t> </a:t>
            </a:r>
            <a:r>
              <a:rPr lang="en-CA" i="1" dirty="0" err="1"/>
              <a:t>hatefillah</a:t>
            </a:r>
            <a:r>
              <a:rPr lang="en-CA" dirty="0"/>
              <a:t> and incorporated new customs and new stringencies.</a:t>
            </a:r>
          </a:p>
          <a:p>
            <a:pPr>
              <a:lnSpc>
                <a:spcPct val="150000"/>
              </a:lnSpc>
            </a:pPr>
            <a:r>
              <a:rPr lang="en-CA" dirty="0"/>
              <a:t>However, they never felt these changes constituted a break from tradition</a:t>
            </a:r>
          </a:p>
          <a:p>
            <a:pPr lvl="1">
              <a:lnSpc>
                <a:spcPct val="150000"/>
              </a:lnSpc>
            </a:pPr>
            <a:r>
              <a:rPr lang="en-CA" dirty="0"/>
              <a:t>1) They were initiated by the Ari and his followers during the rise of the kabbalists in the 16</a:t>
            </a:r>
            <a:r>
              <a:rPr lang="en-CA" baseline="30000" dirty="0"/>
              <a:t>th</a:t>
            </a:r>
            <a:r>
              <a:rPr lang="en-CA" dirty="0"/>
              <a:t> century.</a:t>
            </a:r>
          </a:p>
          <a:p>
            <a:pPr lvl="1">
              <a:lnSpc>
                <a:spcPct val="150000"/>
              </a:lnSpc>
            </a:pPr>
            <a:r>
              <a:rPr lang="en-CA" dirty="0"/>
              <a:t>2) They followed the authority of the Tzaddikim, their charismatic leaders who were in touch with mystical inspiration</a:t>
            </a:r>
          </a:p>
          <a:p>
            <a:pPr marL="457200" lvl="1" indent="0" algn="ctr">
              <a:lnSpc>
                <a:spcPct val="150000"/>
              </a:lnSpc>
              <a:buNone/>
            </a:pPr>
            <a:r>
              <a:rPr lang="en-US" sz="2400" dirty="0"/>
              <a:t>Who deserves religious authority?</a:t>
            </a:r>
          </a:p>
        </p:txBody>
      </p:sp>
    </p:spTree>
    <p:extLst>
      <p:ext uri="{BB962C8B-B14F-4D97-AF65-F5344CB8AC3E}">
        <p14:creationId xmlns:p14="http://schemas.microsoft.com/office/powerpoint/2010/main" val="335441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6943-F84F-719C-E322-EDC1E41E3458}"/>
              </a:ext>
            </a:extLst>
          </p:cNvPr>
          <p:cNvSpPr>
            <a:spLocks noGrp="1"/>
          </p:cNvSpPr>
          <p:nvPr>
            <p:ph type="title"/>
          </p:nvPr>
        </p:nvSpPr>
        <p:spPr/>
        <p:txBody>
          <a:bodyPr/>
          <a:lstStyle/>
          <a:p>
            <a:pPr algn="ctr"/>
            <a:r>
              <a:rPr lang="en-CA" dirty="0"/>
              <a:t>The Common Man</a:t>
            </a:r>
            <a:endParaRPr lang="en-US" dirty="0"/>
          </a:p>
        </p:txBody>
      </p:sp>
      <p:sp>
        <p:nvSpPr>
          <p:cNvPr id="3" name="Content Placeholder 2">
            <a:extLst>
              <a:ext uri="{FF2B5EF4-FFF2-40B4-BE49-F238E27FC236}">
                <a16:creationId xmlns:a16="http://schemas.microsoft.com/office/drawing/2014/main" id="{2408D106-54AF-4B8F-570D-673E1A6187F1}"/>
              </a:ext>
            </a:extLst>
          </p:cNvPr>
          <p:cNvSpPr>
            <a:spLocks noGrp="1"/>
          </p:cNvSpPr>
          <p:nvPr>
            <p:ph idx="1"/>
          </p:nvPr>
        </p:nvSpPr>
        <p:spPr/>
        <p:txBody>
          <a:bodyPr>
            <a:normAutofit/>
          </a:bodyPr>
          <a:lstStyle/>
          <a:p>
            <a:pPr>
              <a:lnSpc>
                <a:spcPct val="150000"/>
              </a:lnSpc>
            </a:pPr>
            <a:r>
              <a:rPr lang="en-CA" sz="2000" dirty="0"/>
              <a:t>Many of the changes the Chassidim implemented had precedent but were limited to a select few pious individuals.</a:t>
            </a:r>
          </a:p>
          <a:p>
            <a:pPr>
              <a:lnSpc>
                <a:spcPct val="150000"/>
              </a:lnSpc>
            </a:pPr>
            <a:r>
              <a:rPr lang="en-US" sz="2000" dirty="0"/>
              <a:t>Similarly, in the past the study and implementation of kabbalah was traditionally limited to great Torah scholars who lived lives of extreme asceticism</a:t>
            </a:r>
          </a:p>
          <a:p>
            <a:pPr>
              <a:lnSpc>
                <a:spcPct val="150000"/>
              </a:lnSpc>
            </a:pPr>
            <a:r>
              <a:rPr lang="en-US" sz="2000" dirty="0"/>
              <a:t>Due to their focus on Divine Imminence, the Chassidim disseminated these customs, teachings, and practices to the general public….Anyone can connect to Hashem at Any Time!</a:t>
            </a:r>
          </a:p>
        </p:txBody>
      </p:sp>
    </p:spTree>
    <p:extLst>
      <p:ext uri="{BB962C8B-B14F-4D97-AF65-F5344CB8AC3E}">
        <p14:creationId xmlns:p14="http://schemas.microsoft.com/office/powerpoint/2010/main" val="228220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E379-3D1D-C94C-D011-8358D35D00FB}"/>
              </a:ext>
            </a:extLst>
          </p:cNvPr>
          <p:cNvSpPr>
            <a:spLocks noGrp="1"/>
          </p:cNvSpPr>
          <p:nvPr>
            <p:ph type="title"/>
          </p:nvPr>
        </p:nvSpPr>
        <p:spPr/>
        <p:txBody>
          <a:bodyPr/>
          <a:lstStyle/>
          <a:p>
            <a:pPr algn="ctr"/>
            <a:r>
              <a:rPr lang="en-CA" dirty="0"/>
              <a:t>Torah Learning and Torah Scholars</a:t>
            </a:r>
            <a:endParaRPr lang="en-US" dirty="0"/>
          </a:p>
        </p:txBody>
      </p:sp>
      <p:sp>
        <p:nvSpPr>
          <p:cNvPr id="3" name="Content Placeholder 2">
            <a:extLst>
              <a:ext uri="{FF2B5EF4-FFF2-40B4-BE49-F238E27FC236}">
                <a16:creationId xmlns:a16="http://schemas.microsoft.com/office/drawing/2014/main" id="{11E78D99-D1B3-8316-4408-A076F3E35E94}"/>
              </a:ext>
            </a:extLst>
          </p:cNvPr>
          <p:cNvSpPr>
            <a:spLocks noGrp="1"/>
          </p:cNvSpPr>
          <p:nvPr>
            <p:ph idx="1"/>
          </p:nvPr>
        </p:nvSpPr>
        <p:spPr/>
        <p:txBody>
          <a:bodyPr>
            <a:normAutofit fontScale="92500"/>
          </a:bodyPr>
          <a:lstStyle/>
          <a:p>
            <a:pPr>
              <a:lnSpc>
                <a:spcPct val="150000"/>
              </a:lnSpc>
            </a:pPr>
            <a:r>
              <a:rPr lang="en-CA" dirty="0"/>
              <a:t>Chassidim certainly valued Torah learning and those who mastered it.</a:t>
            </a:r>
          </a:p>
          <a:p>
            <a:pPr>
              <a:lnSpc>
                <a:spcPct val="150000"/>
              </a:lnSpc>
            </a:pPr>
            <a:r>
              <a:rPr lang="en-CA" dirty="0"/>
              <a:t>However, they followed unique Charismatic leaders who gained authority through their mystical superiority and wondrous deeds.</a:t>
            </a:r>
          </a:p>
          <a:p>
            <a:pPr>
              <a:lnSpc>
                <a:spcPct val="150000"/>
              </a:lnSpc>
            </a:pPr>
            <a:r>
              <a:rPr lang="en-CA" dirty="0"/>
              <a:t>This was interpreted as a rebellion against the traditional rabbinic establishment which did not outwardly preach in the same mystical way.</a:t>
            </a:r>
          </a:p>
          <a:p>
            <a:pPr>
              <a:lnSpc>
                <a:spcPct val="150000"/>
              </a:lnSpc>
            </a:pPr>
            <a:r>
              <a:rPr lang="en-CA" dirty="0"/>
              <a:t>Additionally, a renewed emphasis on prayer, and new methodology to concentrate on prayer for lengthy periods of time was seen as a devaluing of Torah study.</a:t>
            </a:r>
            <a:endParaRPr lang="en-US" dirty="0"/>
          </a:p>
        </p:txBody>
      </p:sp>
    </p:spTree>
    <p:extLst>
      <p:ext uri="{BB962C8B-B14F-4D97-AF65-F5344CB8AC3E}">
        <p14:creationId xmlns:p14="http://schemas.microsoft.com/office/powerpoint/2010/main" val="348913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0213-0055-A787-C615-9FB13468AF7B}"/>
              </a:ext>
            </a:extLst>
          </p:cNvPr>
          <p:cNvSpPr>
            <a:spLocks noGrp="1"/>
          </p:cNvSpPr>
          <p:nvPr>
            <p:ph type="title"/>
          </p:nvPr>
        </p:nvSpPr>
        <p:spPr/>
        <p:txBody>
          <a:bodyPr/>
          <a:lstStyle/>
          <a:p>
            <a:pPr algn="ctr"/>
            <a:r>
              <a:rPr lang="en-CA" dirty="0" err="1"/>
              <a:t>Seperatism</a:t>
            </a:r>
            <a:endParaRPr lang="en-US" dirty="0"/>
          </a:p>
        </p:txBody>
      </p:sp>
      <p:sp>
        <p:nvSpPr>
          <p:cNvPr id="3" name="Content Placeholder 2">
            <a:extLst>
              <a:ext uri="{FF2B5EF4-FFF2-40B4-BE49-F238E27FC236}">
                <a16:creationId xmlns:a16="http://schemas.microsoft.com/office/drawing/2014/main" id="{E907C0C5-1EA8-4E5B-AFD4-3CBF28537959}"/>
              </a:ext>
            </a:extLst>
          </p:cNvPr>
          <p:cNvSpPr>
            <a:spLocks noGrp="1"/>
          </p:cNvSpPr>
          <p:nvPr>
            <p:ph idx="1"/>
          </p:nvPr>
        </p:nvSpPr>
        <p:spPr/>
        <p:txBody>
          <a:bodyPr/>
          <a:lstStyle/>
          <a:p>
            <a:pPr>
              <a:lnSpc>
                <a:spcPct val="150000"/>
              </a:lnSpc>
            </a:pPr>
            <a:r>
              <a:rPr lang="en-CA" dirty="0"/>
              <a:t>Because the Chassidim had different prayerbooks, different standards for slaughtering, and different religious leaders they formed their own congregations and institutions and separated (and stopped paying) the previous established religious and communal institutions.</a:t>
            </a:r>
          </a:p>
          <a:p>
            <a:pPr marL="0" indent="0">
              <a:lnSpc>
                <a:spcPct val="150000"/>
              </a:lnSpc>
              <a:buNone/>
            </a:pPr>
            <a:endParaRPr lang="en-US" dirty="0"/>
          </a:p>
        </p:txBody>
      </p:sp>
    </p:spTree>
    <p:extLst>
      <p:ext uri="{BB962C8B-B14F-4D97-AF65-F5344CB8AC3E}">
        <p14:creationId xmlns:p14="http://schemas.microsoft.com/office/powerpoint/2010/main" val="38186319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230</TotalTime>
  <Words>802</Words>
  <Application>Microsoft Office PowerPoint</Application>
  <PresentationFormat>Widescreen</PresentationFormat>
  <Paragraphs>43</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Elevating the Sparks</vt:lpstr>
      <vt:lpstr>Spread of Chassidut</vt:lpstr>
      <vt:lpstr>Excommunication and Exile</vt:lpstr>
      <vt:lpstr>Excommunication and Exile</vt:lpstr>
      <vt:lpstr>Six Objections- (PP 94- 96</vt:lpstr>
      <vt:lpstr>Changes IN Customs</vt:lpstr>
      <vt:lpstr>The Common Man</vt:lpstr>
      <vt:lpstr>Torah Learning and Torah Scholars</vt:lpstr>
      <vt:lpstr>Seperatism</vt:lpstr>
      <vt:lpstr>Danger of Unbridled Mysticism</vt:lpstr>
      <vt:lpstr>Followers of the 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the Sparks</dc:title>
  <dc:creator>Sammy Bergman</dc:creator>
  <cp:lastModifiedBy>Sammy Bergman</cp:lastModifiedBy>
  <cp:revision>1</cp:revision>
  <dcterms:created xsi:type="dcterms:W3CDTF">2022-07-11T20:17:48Z</dcterms:created>
  <dcterms:modified xsi:type="dcterms:W3CDTF">2022-07-12T00:08:06Z</dcterms:modified>
</cp:coreProperties>
</file>