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9982" autoAdjust="0"/>
    <p:restoredTop sz="94660"/>
  </p:normalViewPr>
  <p:slideViewPr>
    <p:cSldViewPr snapToGrid="0">
      <p:cViewPr varScale="1">
        <p:scale>
          <a:sx n="98" d="100"/>
          <a:sy n="98" d="100"/>
        </p:scale>
        <p:origin x="69"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vigdor Rosensweig" userId="2c23bf757acee734" providerId="LiveId" clId="{9D5AA487-AE2F-4903-B272-9F537157CF5B}"/>
    <pc:docChg chg="custSel modSld">
      <pc:chgData name="Avigdor Rosensweig" userId="2c23bf757acee734" providerId="LiveId" clId="{9D5AA487-AE2F-4903-B272-9F537157CF5B}" dt="2024-03-03T17:27:59.220" v="4" actId="14100"/>
      <pc:docMkLst>
        <pc:docMk/>
      </pc:docMkLst>
      <pc:sldChg chg="delSp modSp mod">
        <pc:chgData name="Avigdor Rosensweig" userId="2c23bf757acee734" providerId="LiveId" clId="{9D5AA487-AE2F-4903-B272-9F537157CF5B}" dt="2024-03-03T17:27:59.220" v="4" actId="14100"/>
        <pc:sldMkLst>
          <pc:docMk/>
          <pc:sldMk cId="3329529086" sldId="269"/>
        </pc:sldMkLst>
        <pc:spChg chg="del">
          <ac:chgData name="Avigdor Rosensweig" userId="2c23bf757acee734" providerId="LiveId" clId="{9D5AA487-AE2F-4903-B272-9F537157CF5B}" dt="2024-03-03T17:27:48.417" v="0" actId="478"/>
          <ac:spMkLst>
            <pc:docMk/>
            <pc:sldMk cId="3329529086" sldId="269"/>
            <ac:spMk id="2" creationId="{EB23724A-6BA9-D806-583F-781A76CE68CB}"/>
          </ac:spMkLst>
        </pc:spChg>
        <pc:spChg chg="mod">
          <ac:chgData name="Avigdor Rosensweig" userId="2c23bf757acee734" providerId="LiveId" clId="{9D5AA487-AE2F-4903-B272-9F537157CF5B}" dt="2024-03-03T17:27:59.220" v="4" actId="14100"/>
          <ac:spMkLst>
            <pc:docMk/>
            <pc:sldMk cId="3329529086" sldId="269"/>
            <ac:spMk id="3" creationId="{7641E53C-C263-F044-60D7-F0B26768B91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AF0A8848-4B2F-47D8-B51A-CFE2141BBA82}" type="datetimeFigureOut">
              <a:rPr lang="he-IL" smtClean="0"/>
              <a:t>כ"ג/אדר א/תשפ"ד</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13224FFA-62A6-4D0F-8DE8-E47352267793}" type="slidenum">
              <a:rPr lang="he-IL" smtClean="0"/>
              <a:t>‹#›</a:t>
            </a:fld>
            <a:endParaRPr lang="he-IL"/>
          </a:p>
        </p:txBody>
      </p:sp>
    </p:spTree>
    <p:extLst>
      <p:ext uri="{BB962C8B-B14F-4D97-AF65-F5344CB8AC3E}">
        <p14:creationId xmlns:p14="http://schemas.microsoft.com/office/powerpoint/2010/main" val="157371005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משמע שזה טוב לכוון, אבל אינו מעכב. </a:t>
            </a:r>
          </a:p>
        </p:txBody>
      </p:sp>
      <p:sp>
        <p:nvSpPr>
          <p:cNvPr id="4" name="מציין מיקום של מספר שקופית 3"/>
          <p:cNvSpPr>
            <a:spLocks noGrp="1"/>
          </p:cNvSpPr>
          <p:nvPr>
            <p:ph type="sldNum" sz="quarter" idx="5"/>
          </p:nvPr>
        </p:nvSpPr>
        <p:spPr/>
        <p:txBody>
          <a:bodyPr/>
          <a:lstStyle/>
          <a:p>
            <a:fld id="{13224FFA-62A6-4D0F-8DE8-E47352267793}" type="slidenum">
              <a:rPr lang="he-IL" smtClean="0"/>
              <a:t>2</a:t>
            </a:fld>
            <a:endParaRPr lang="he-IL"/>
          </a:p>
        </p:txBody>
      </p:sp>
    </p:spTree>
    <p:extLst>
      <p:ext uri="{BB962C8B-B14F-4D97-AF65-F5344CB8AC3E}">
        <p14:creationId xmlns:p14="http://schemas.microsoft.com/office/powerpoint/2010/main" val="41070359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משמע שכוונה כן מעכב</a:t>
            </a:r>
          </a:p>
        </p:txBody>
      </p:sp>
      <p:sp>
        <p:nvSpPr>
          <p:cNvPr id="4" name="מציין מיקום של מספר שקופית 3"/>
          <p:cNvSpPr>
            <a:spLocks noGrp="1"/>
          </p:cNvSpPr>
          <p:nvPr>
            <p:ph type="sldNum" sz="quarter" idx="5"/>
          </p:nvPr>
        </p:nvSpPr>
        <p:spPr/>
        <p:txBody>
          <a:bodyPr/>
          <a:lstStyle/>
          <a:p>
            <a:fld id="{13224FFA-62A6-4D0F-8DE8-E47352267793}" type="slidenum">
              <a:rPr lang="he-IL" smtClean="0"/>
              <a:t>3</a:t>
            </a:fld>
            <a:endParaRPr lang="he-IL"/>
          </a:p>
        </p:txBody>
      </p:sp>
    </p:spTree>
    <p:extLst>
      <p:ext uri="{BB962C8B-B14F-4D97-AF65-F5344CB8AC3E}">
        <p14:creationId xmlns:p14="http://schemas.microsoft.com/office/powerpoint/2010/main" val="3593122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כוונה </a:t>
            </a:r>
            <a:r>
              <a:rPr lang="he-IL" dirty="0" err="1"/>
              <a:t>מכעבת</a:t>
            </a:r>
            <a:r>
              <a:rPr lang="he-IL" dirty="0"/>
              <a:t> רק בברכה </a:t>
            </a:r>
            <a:r>
              <a:rPr lang="he-IL" dirty="0" err="1"/>
              <a:t>ראושנה</a:t>
            </a:r>
            <a:r>
              <a:rPr lang="he-IL" dirty="0"/>
              <a:t> (או ברכה אחת)</a:t>
            </a:r>
          </a:p>
        </p:txBody>
      </p:sp>
      <p:sp>
        <p:nvSpPr>
          <p:cNvPr id="4" name="מציין מיקום של מספר שקופית 3"/>
          <p:cNvSpPr>
            <a:spLocks noGrp="1"/>
          </p:cNvSpPr>
          <p:nvPr>
            <p:ph type="sldNum" sz="quarter" idx="5"/>
          </p:nvPr>
        </p:nvSpPr>
        <p:spPr/>
        <p:txBody>
          <a:bodyPr/>
          <a:lstStyle/>
          <a:p>
            <a:fld id="{13224FFA-62A6-4D0F-8DE8-E47352267793}" type="slidenum">
              <a:rPr lang="he-IL" smtClean="0"/>
              <a:t>4</a:t>
            </a:fld>
            <a:endParaRPr lang="he-IL"/>
          </a:p>
        </p:txBody>
      </p:sp>
    </p:spTree>
    <p:extLst>
      <p:ext uri="{BB962C8B-B14F-4D97-AF65-F5344CB8AC3E}">
        <p14:creationId xmlns:p14="http://schemas.microsoft.com/office/powerpoint/2010/main" val="28516733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אם אתה לא יכול לכוון אל תתפלל, אבל אינו מעכב. </a:t>
            </a:r>
          </a:p>
        </p:txBody>
      </p:sp>
      <p:sp>
        <p:nvSpPr>
          <p:cNvPr id="4" name="מציין מיקום של מספר שקופית 3"/>
          <p:cNvSpPr>
            <a:spLocks noGrp="1"/>
          </p:cNvSpPr>
          <p:nvPr>
            <p:ph type="sldNum" sz="quarter" idx="5"/>
          </p:nvPr>
        </p:nvSpPr>
        <p:spPr/>
        <p:txBody>
          <a:bodyPr/>
          <a:lstStyle/>
          <a:p>
            <a:fld id="{13224FFA-62A6-4D0F-8DE8-E47352267793}" type="slidenum">
              <a:rPr lang="he-IL" smtClean="0"/>
              <a:t>5</a:t>
            </a:fld>
            <a:endParaRPr lang="he-IL"/>
          </a:p>
        </p:txBody>
      </p:sp>
    </p:spTree>
    <p:extLst>
      <p:ext uri="{BB962C8B-B14F-4D97-AF65-F5344CB8AC3E}">
        <p14:creationId xmlns:p14="http://schemas.microsoft.com/office/powerpoint/2010/main" val="4041173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E464CC8-1096-645F-6DC2-2991FE14B26B}"/>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0B5BB368-FB27-3C1D-B154-C67356CFB5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64CC290C-7DC2-F2D1-91A7-E4A099186419}"/>
              </a:ext>
            </a:extLst>
          </p:cNvPr>
          <p:cNvSpPr>
            <a:spLocks noGrp="1"/>
          </p:cNvSpPr>
          <p:nvPr>
            <p:ph type="dt" sz="half" idx="10"/>
          </p:nvPr>
        </p:nvSpPr>
        <p:spPr/>
        <p:txBody>
          <a:bodyPr/>
          <a:lstStyle/>
          <a:p>
            <a:fld id="{ECFDCC04-538F-4FC0-B485-79DB1DBADE63}" type="datetimeFigureOut">
              <a:rPr lang="he-IL" smtClean="0"/>
              <a:t>כ"ג/אדר א/תשפ"ד</a:t>
            </a:fld>
            <a:endParaRPr lang="he-IL"/>
          </a:p>
        </p:txBody>
      </p:sp>
      <p:sp>
        <p:nvSpPr>
          <p:cNvPr id="5" name="מציין מיקום של כותרת תחתונה 4">
            <a:extLst>
              <a:ext uri="{FF2B5EF4-FFF2-40B4-BE49-F238E27FC236}">
                <a16:creationId xmlns:a16="http://schemas.microsoft.com/office/drawing/2014/main" id="{2B1B9ECC-135E-1AC4-FCE2-2FDD35C7FB52}"/>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BA086464-496A-18F1-5453-3E72A1C2E2B3}"/>
              </a:ext>
            </a:extLst>
          </p:cNvPr>
          <p:cNvSpPr>
            <a:spLocks noGrp="1"/>
          </p:cNvSpPr>
          <p:nvPr>
            <p:ph type="sldNum" sz="quarter" idx="12"/>
          </p:nvPr>
        </p:nvSpPr>
        <p:spPr/>
        <p:txBody>
          <a:bodyPr/>
          <a:lstStyle/>
          <a:p>
            <a:fld id="{4A3409B3-896C-435D-8241-7B228B280A77}" type="slidenum">
              <a:rPr lang="he-IL" smtClean="0"/>
              <a:t>‹#›</a:t>
            </a:fld>
            <a:endParaRPr lang="he-IL"/>
          </a:p>
        </p:txBody>
      </p:sp>
    </p:spTree>
    <p:extLst>
      <p:ext uri="{BB962C8B-B14F-4D97-AF65-F5344CB8AC3E}">
        <p14:creationId xmlns:p14="http://schemas.microsoft.com/office/powerpoint/2010/main" val="1199662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D642735-B525-96C9-A10C-D21E6163FFCF}"/>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3317B65D-43E5-7131-E35A-C7ACA6339C24}"/>
              </a:ext>
            </a:extLst>
          </p:cNvPr>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356B6E48-E674-C70D-37C5-CC739CA04D05}"/>
              </a:ext>
            </a:extLst>
          </p:cNvPr>
          <p:cNvSpPr>
            <a:spLocks noGrp="1"/>
          </p:cNvSpPr>
          <p:nvPr>
            <p:ph type="dt" sz="half" idx="10"/>
          </p:nvPr>
        </p:nvSpPr>
        <p:spPr/>
        <p:txBody>
          <a:bodyPr/>
          <a:lstStyle/>
          <a:p>
            <a:fld id="{ECFDCC04-538F-4FC0-B485-79DB1DBADE63}" type="datetimeFigureOut">
              <a:rPr lang="he-IL" smtClean="0"/>
              <a:t>כ"ג/אדר א/תשפ"ד</a:t>
            </a:fld>
            <a:endParaRPr lang="he-IL"/>
          </a:p>
        </p:txBody>
      </p:sp>
      <p:sp>
        <p:nvSpPr>
          <p:cNvPr id="5" name="מציין מיקום של כותרת תחתונה 4">
            <a:extLst>
              <a:ext uri="{FF2B5EF4-FFF2-40B4-BE49-F238E27FC236}">
                <a16:creationId xmlns:a16="http://schemas.microsoft.com/office/drawing/2014/main" id="{9359C4E5-0969-C4A2-A742-183B8118BA0E}"/>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36D853DB-BD6A-D36C-0F49-52CF056CF22C}"/>
              </a:ext>
            </a:extLst>
          </p:cNvPr>
          <p:cNvSpPr>
            <a:spLocks noGrp="1"/>
          </p:cNvSpPr>
          <p:nvPr>
            <p:ph type="sldNum" sz="quarter" idx="12"/>
          </p:nvPr>
        </p:nvSpPr>
        <p:spPr/>
        <p:txBody>
          <a:bodyPr/>
          <a:lstStyle/>
          <a:p>
            <a:fld id="{4A3409B3-896C-435D-8241-7B228B280A77}" type="slidenum">
              <a:rPr lang="he-IL" smtClean="0"/>
              <a:t>‹#›</a:t>
            </a:fld>
            <a:endParaRPr lang="he-IL"/>
          </a:p>
        </p:txBody>
      </p:sp>
    </p:spTree>
    <p:extLst>
      <p:ext uri="{BB962C8B-B14F-4D97-AF65-F5344CB8AC3E}">
        <p14:creationId xmlns:p14="http://schemas.microsoft.com/office/powerpoint/2010/main" val="2375736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737EA8F4-E1AF-8E09-2FD1-091A77431603}"/>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5D19EB29-EC49-554C-3717-7291CCDA8933}"/>
              </a:ext>
            </a:extLst>
          </p:cNvPr>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62F1C859-8F7D-1D06-0CBA-D7E3E7CE0599}"/>
              </a:ext>
            </a:extLst>
          </p:cNvPr>
          <p:cNvSpPr>
            <a:spLocks noGrp="1"/>
          </p:cNvSpPr>
          <p:nvPr>
            <p:ph type="dt" sz="half" idx="10"/>
          </p:nvPr>
        </p:nvSpPr>
        <p:spPr/>
        <p:txBody>
          <a:bodyPr/>
          <a:lstStyle/>
          <a:p>
            <a:fld id="{ECFDCC04-538F-4FC0-B485-79DB1DBADE63}" type="datetimeFigureOut">
              <a:rPr lang="he-IL" smtClean="0"/>
              <a:t>כ"ג/אדר א/תשפ"ד</a:t>
            </a:fld>
            <a:endParaRPr lang="he-IL"/>
          </a:p>
        </p:txBody>
      </p:sp>
      <p:sp>
        <p:nvSpPr>
          <p:cNvPr id="5" name="מציין מיקום של כותרת תחתונה 4">
            <a:extLst>
              <a:ext uri="{FF2B5EF4-FFF2-40B4-BE49-F238E27FC236}">
                <a16:creationId xmlns:a16="http://schemas.microsoft.com/office/drawing/2014/main" id="{4CDDC19F-2240-44CE-4989-06384C628572}"/>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907C917E-DE11-8928-C38C-3B4A733968A7}"/>
              </a:ext>
            </a:extLst>
          </p:cNvPr>
          <p:cNvSpPr>
            <a:spLocks noGrp="1"/>
          </p:cNvSpPr>
          <p:nvPr>
            <p:ph type="sldNum" sz="quarter" idx="12"/>
          </p:nvPr>
        </p:nvSpPr>
        <p:spPr/>
        <p:txBody>
          <a:bodyPr/>
          <a:lstStyle/>
          <a:p>
            <a:fld id="{4A3409B3-896C-435D-8241-7B228B280A77}" type="slidenum">
              <a:rPr lang="he-IL" smtClean="0"/>
              <a:t>‹#›</a:t>
            </a:fld>
            <a:endParaRPr lang="he-IL"/>
          </a:p>
        </p:txBody>
      </p:sp>
    </p:spTree>
    <p:extLst>
      <p:ext uri="{BB962C8B-B14F-4D97-AF65-F5344CB8AC3E}">
        <p14:creationId xmlns:p14="http://schemas.microsoft.com/office/powerpoint/2010/main" val="187493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D948E56-2734-3024-33C2-534EAC334431}"/>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F31BA4F4-DF19-EB3A-D9A5-E27B184CB944}"/>
              </a:ext>
            </a:extLst>
          </p:cNvPr>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78559889-69F0-E830-3221-63DDB8A045FD}"/>
              </a:ext>
            </a:extLst>
          </p:cNvPr>
          <p:cNvSpPr>
            <a:spLocks noGrp="1"/>
          </p:cNvSpPr>
          <p:nvPr>
            <p:ph type="dt" sz="half" idx="10"/>
          </p:nvPr>
        </p:nvSpPr>
        <p:spPr/>
        <p:txBody>
          <a:bodyPr/>
          <a:lstStyle/>
          <a:p>
            <a:fld id="{ECFDCC04-538F-4FC0-B485-79DB1DBADE63}" type="datetimeFigureOut">
              <a:rPr lang="he-IL" smtClean="0"/>
              <a:t>כ"ג/אדר א/תשפ"ד</a:t>
            </a:fld>
            <a:endParaRPr lang="he-IL"/>
          </a:p>
        </p:txBody>
      </p:sp>
      <p:sp>
        <p:nvSpPr>
          <p:cNvPr id="5" name="מציין מיקום של כותרת תחתונה 4">
            <a:extLst>
              <a:ext uri="{FF2B5EF4-FFF2-40B4-BE49-F238E27FC236}">
                <a16:creationId xmlns:a16="http://schemas.microsoft.com/office/drawing/2014/main" id="{1BB6628D-599E-74A2-1481-3EC5032B31BF}"/>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28B65619-070B-280C-4067-0E4C3182BF25}"/>
              </a:ext>
            </a:extLst>
          </p:cNvPr>
          <p:cNvSpPr>
            <a:spLocks noGrp="1"/>
          </p:cNvSpPr>
          <p:nvPr>
            <p:ph type="sldNum" sz="quarter" idx="12"/>
          </p:nvPr>
        </p:nvSpPr>
        <p:spPr/>
        <p:txBody>
          <a:bodyPr/>
          <a:lstStyle/>
          <a:p>
            <a:fld id="{4A3409B3-896C-435D-8241-7B228B280A77}" type="slidenum">
              <a:rPr lang="he-IL" smtClean="0"/>
              <a:t>‹#›</a:t>
            </a:fld>
            <a:endParaRPr lang="he-IL"/>
          </a:p>
        </p:txBody>
      </p:sp>
    </p:spTree>
    <p:extLst>
      <p:ext uri="{BB962C8B-B14F-4D97-AF65-F5344CB8AC3E}">
        <p14:creationId xmlns:p14="http://schemas.microsoft.com/office/powerpoint/2010/main" val="4177034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34DF8DE-E77D-E3C6-631C-B79F31966AA9}"/>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E77575A6-053A-A548-B42F-F06EDD53D89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he-IL"/>
              <a:t>לחץ כדי לערוך סגנונות טקסט של תבנית בסיס</a:t>
            </a:r>
          </a:p>
        </p:txBody>
      </p:sp>
      <p:sp>
        <p:nvSpPr>
          <p:cNvPr id="4" name="מציין מיקום של תאריך 3">
            <a:extLst>
              <a:ext uri="{FF2B5EF4-FFF2-40B4-BE49-F238E27FC236}">
                <a16:creationId xmlns:a16="http://schemas.microsoft.com/office/drawing/2014/main" id="{7C00BE28-164A-ED00-F97F-A5DE711D4819}"/>
              </a:ext>
            </a:extLst>
          </p:cNvPr>
          <p:cNvSpPr>
            <a:spLocks noGrp="1"/>
          </p:cNvSpPr>
          <p:nvPr>
            <p:ph type="dt" sz="half" idx="10"/>
          </p:nvPr>
        </p:nvSpPr>
        <p:spPr/>
        <p:txBody>
          <a:bodyPr/>
          <a:lstStyle/>
          <a:p>
            <a:fld id="{ECFDCC04-538F-4FC0-B485-79DB1DBADE63}" type="datetimeFigureOut">
              <a:rPr lang="he-IL" smtClean="0"/>
              <a:t>כ"ג/אדר א/תשפ"ד</a:t>
            </a:fld>
            <a:endParaRPr lang="he-IL"/>
          </a:p>
        </p:txBody>
      </p:sp>
      <p:sp>
        <p:nvSpPr>
          <p:cNvPr id="5" name="מציין מיקום של כותרת תחתונה 4">
            <a:extLst>
              <a:ext uri="{FF2B5EF4-FFF2-40B4-BE49-F238E27FC236}">
                <a16:creationId xmlns:a16="http://schemas.microsoft.com/office/drawing/2014/main" id="{E48D5CEB-8AFE-A8CB-9190-A68BFFF04E3C}"/>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E20CEAE0-CA04-69CC-1C35-F145810B0E09}"/>
              </a:ext>
            </a:extLst>
          </p:cNvPr>
          <p:cNvSpPr>
            <a:spLocks noGrp="1"/>
          </p:cNvSpPr>
          <p:nvPr>
            <p:ph type="sldNum" sz="quarter" idx="12"/>
          </p:nvPr>
        </p:nvSpPr>
        <p:spPr/>
        <p:txBody>
          <a:bodyPr/>
          <a:lstStyle/>
          <a:p>
            <a:fld id="{4A3409B3-896C-435D-8241-7B228B280A77}" type="slidenum">
              <a:rPr lang="he-IL" smtClean="0"/>
              <a:t>‹#›</a:t>
            </a:fld>
            <a:endParaRPr lang="he-IL"/>
          </a:p>
        </p:txBody>
      </p:sp>
    </p:spTree>
    <p:extLst>
      <p:ext uri="{BB962C8B-B14F-4D97-AF65-F5344CB8AC3E}">
        <p14:creationId xmlns:p14="http://schemas.microsoft.com/office/powerpoint/2010/main" val="309617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9A7F192-5E3F-6B71-C4F8-15DC195EA048}"/>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E04AE8A7-32B0-35E1-3A87-D308FB5750F9}"/>
              </a:ext>
            </a:extLst>
          </p:cNvPr>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2DC1D7D3-3D7D-7CA1-5FCE-F26F16B5B4C4}"/>
              </a:ext>
            </a:extLst>
          </p:cNvPr>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BCF21155-FBD0-17A3-A026-7863D77615D4}"/>
              </a:ext>
            </a:extLst>
          </p:cNvPr>
          <p:cNvSpPr>
            <a:spLocks noGrp="1"/>
          </p:cNvSpPr>
          <p:nvPr>
            <p:ph type="dt" sz="half" idx="10"/>
          </p:nvPr>
        </p:nvSpPr>
        <p:spPr/>
        <p:txBody>
          <a:bodyPr/>
          <a:lstStyle/>
          <a:p>
            <a:fld id="{ECFDCC04-538F-4FC0-B485-79DB1DBADE63}" type="datetimeFigureOut">
              <a:rPr lang="he-IL" smtClean="0"/>
              <a:t>כ"ג/אדר א/תשפ"ד</a:t>
            </a:fld>
            <a:endParaRPr lang="he-IL"/>
          </a:p>
        </p:txBody>
      </p:sp>
      <p:sp>
        <p:nvSpPr>
          <p:cNvPr id="6" name="מציין מיקום של כותרת תחתונה 5">
            <a:extLst>
              <a:ext uri="{FF2B5EF4-FFF2-40B4-BE49-F238E27FC236}">
                <a16:creationId xmlns:a16="http://schemas.microsoft.com/office/drawing/2014/main" id="{78E90F99-AB5D-31D9-216F-3290C10CACAE}"/>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653369C5-C8E8-4D21-987E-BB3570F81777}"/>
              </a:ext>
            </a:extLst>
          </p:cNvPr>
          <p:cNvSpPr>
            <a:spLocks noGrp="1"/>
          </p:cNvSpPr>
          <p:nvPr>
            <p:ph type="sldNum" sz="quarter" idx="12"/>
          </p:nvPr>
        </p:nvSpPr>
        <p:spPr/>
        <p:txBody>
          <a:bodyPr/>
          <a:lstStyle/>
          <a:p>
            <a:fld id="{4A3409B3-896C-435D-8241-7B228B280A77}" type="slidenum">
              <a:rPr lang="he-IL" smtClean="0"/>
              <a:t>‹#›</a:t>
            </a:fld>
            <a:endParaRPr lang="he-IL"/>
          </a:p>
        </p:txBody>
      </p:sp>
    </p:spTree>
    <p:extLst>
      <p:ext uri="{BB962C8B-B14F-4D97-AF65-F5344CB8AC3E}">
        <p14:creationId xmlns:p14="http://schemas.microsoft.com/office/powerpoint/2010/main" val="949967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FD1B51C-BDA4-E372-6841-EC016F2326B4}"/>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E52B26AD-7295-4A95-678C-B8B66C9540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a:extLst>
              <a:ext uri="{FF2B5EF4-FFF2-40B4-BE49-F238E27FC236}">
                <a16:creationId xmlns:a16="http://schemas.microsoft.com/office/drawing/2014/main" id="{AFDB412E-B9FC-6C0C-88FC-C9A876F7EBBF}"/>
              </a:ext>
            </a:extLst>
          </p:cNvPr>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74FA6E15-AD5E-BD4D-28BE-DF05AEB6CD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a:extLst>
              <a:ext uri="{FF2B5EF4-FFF2-40B4-BE49-F238E27FC236}">
                <a16:creationId xmlns:a16="http://schemas.microsoft.com/office/drawing/2014/main" id="{5EAA3F1B-DBBB-9477-B3DF-521E3A4F2602}"/>
              </a:ext>
            </a:extLst>
          </p:cNvPr>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4C938515-E2DE-3FF1-721B-F601FB3A7A55}"/>
              </a:ext>
            </a:extLst>
          </p:cNvPr>
          <p:cNvSpPr>
            <a:spLocks noGrp="1"/>
          </p:cNvSpPr>
          <p:nvPr>
            <p:ph type="dt" sz="half" idx="10"/>
          </p:nvPr>
        </p:nvSpPr>
        <p:spPr/>
        <p:txBody>
          <a:bodyPr/>
          <a:lstStyle/>
          <a:p>
            <a:fld id="{ECFDCC04-538F-4FC0-B485-79DB1DBADE63}" type="datetimeFigureOut">
              <a:rPr lang="he-IL" smtClean="0"/>
              <a:t>כ"ג/אדר א/תשפ"ד</a:t>
            </a:fld>
            <a:endParaRPr lang="he-IL"/>
          </a:p>
        </p:txBody>
      </p:sp>
      <p:sp>
        <p:nvSpPr>
          <p:cNvPr id="8" name="מציין מיקום של כותרת תחתונה 7">
            <a:extLst>
              <a:ext uri="{FF2B5EF4-FFF2-40B4-BE49-F238E27FC236}">
                <a16:creationId xmlns:a16="http://schemas.microsoft.com/office/drawing/2014/main" id="{63287C06-6CF1-0EA4-5A00-CB6196815400}"/>
              </a:ext>
            </a:extLst>
          </p:cNvPr>
          <p:cNvSpPr>
            <a:spLocks noGrp="1"/>
          </p:cNvSpPr>
          <p:nvPr>
            <p:ph type="ftr" sz="quarter" idx="11"/>
          </p:nvPr>
        </p:nvSpPr>
        <p:spPr/>
        <p:txBody>
          <a:bodyPr/>
          <a:lstStyle/>
          <a:p>
            <a:endParaRPr lang="he-IL"/>
          </a:p>
        </p:txBody>
      </p:sp>
      <p:sp>
        <p:nvSpPr>
          <p:cNvPr id="9" name="מציין מיקום של מספר שקופית 8">
            <a:extLst>
              <a:ext uri="{FF2B5EF4-FFF2-40B4-BE49-F238E27FC236}">
                <a16:creationId xmlns:a16="http://schemas.microsoft.com/office/drawing/2014/main" id="{5FDBFD24-DB74-4ECB-BF23-D7FAD08D618B}"/>
              </a:ext>
            </a:extLst>
          </p:cNvPr>
          <p:cNvSpPr>
            <a:spLocks noGrp="1"/>
          </p:cNvSpPr>
          <p:nvPr>
            <p:ph type="sldNum" sz="quarter" idx="12"/>
          </p:nvPr>
        </p:nvSpPr>
        <p:spPr/>
        <p:txBody>
          <a:bodyPr/>
          <a:lstStyle/>
          <a:p>
            <a:fld id="{4A3409B3-896C-435D-8241-7B228B280A77}" type="slidenum">
              <a:rPr lang="he-IL" smtClean="0"/>
              <a:t>‹#›</a:t>
            </a:fld>
            <a:endParaRPr lang="he-IL"/>
          </a:p>
        </p:txBody>
      </p:sp>
    </p:spTree>
    <p:extLst>
      <p:ext uri="{BB962C8B-B14F-4D97-AF65-F5344CB8AC3E}">
        <p14:creationId xmlns:p14="http://schemas.microsoft.com/office/powerpoint/2010/main" val="4136644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EBA1744-9C83-B736-4013-94635C6DEE83}"/>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A46F875C-7FBD-3C02-8049-3DC072815001}"/>
              </a:ext>
            </a:extLst>
          </p:cNvPr>
          <p:cNvSpPr>
            <a:spLocks noGrp="1"/>
          </p:cNvSpPr>
          <p:nvPr>
            <p:ph type="dt" sz="half" idx="10"/>
          </p:nvPr>
        </p:nvSpPr>
        <p:spPr/>
        <p:txBody>
          <a:bodyPr/>
          <a:lstStyle/>
          <a:p>
            <a:fld id="{ECFDCC04-538F-4FC0-B485-79DB1DBADE63}" type="datetimeFigureOut">
              <a:rPr lang="he-IL" smtClean="0"/>
              <a:t>כ"ג/אדר א/תשפ"ד</a:t>
            </a:fld>
            <a:endParaRPr lang="he-IL"/>
          </a:p>
        </p:txBody>
      </p:sp>
      <p:sp>
        <p:nvSpPr>
          <p:cNvPr id="4" name="מציין מיקום של כותרת תחתונה 3">
            <a:extLst>
              <a:ext uri="{FF2B5EF4-FFF2-40B4-BE49-F238E27FC236}">
                <a16:creationId xmlns:a16="http://schemas.microsoft.com/office/drawing/2014/main" id="{B23C31E6-BC89-F57D-EEC9-7B6E75E76E31}"/>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F9F34F01-C859-C57A-855A-5F678EFD8A30}"/>
              </a:ext>
            </a:extLst>
          </p:cNvPr>
          <p:cNvSpPr>
            <a:spLocks noGrp="1"/>
          </p:cNvSpPr>
          <p:nvPr>
            <p:ph type="sldNum" sz="quarter" idx="12"/>
          </p:nvPr>
        </p:nvSpPr>
        <p:spPr/>
        <p:txBody>
          <a:bodyPr/>
          <a:lstStyle/>
          <a:p>
            <a:fld id="{4A3409B3-896C-435D-8241-7B228B280A77}" type="slidenum">
              <a:rPr lang="he-IL" smtClean="0"/>
              <a:t>‹#›</a:t>
            </a:fld>
            <a:endParaRPr lang="he-IL"/>
          </a:p>
        </p:txBody>
      </p:sp>
    </p:spTree>
    <p:extLst>
      <p:ext uri="{BB962C8B-B14F-4D97-AF65-F5344CB8AC3E}">
        <p14:creationId xmlns:p14="http://schemas.microsoft.com/office/powerpoint/2010/main" val="2558411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4AFE0F6D-125F-CFDB-8C74-6E057E9D3E04}"/>
              </a:ext>
            </a:extLst>
          </p:cNvPr>
          <p:cNvSpPr>
            <a:spLocks noGrp="1"/>
          </p:cNvSpPr>
          <p:nvPr>
            <p:ph type="dt" sz="half" idx="10"/>
          </p:nvPr>
        </p:nvSpPr>
        <p:spPr/>
        <p:txBody>
          <a:bodyPr/>
          <a:lstStyle/>
          <a:p>
            <a:fld id="{ECFDCC04-538F-4FC0-B485-79DB1DBADE63}" type="datetimeFigureOut">
              <a:rPr lang="he-IL" smtClean="0"/>
              <a:t>כ"ג/אדר א/תשפ"ד</a:t>
            </a:fld>
            <a:endParaRPr lang="he-IL"/>
          </a:p>
        </p:txBody>
      </p:sp>
      <p:sp>
        <p:nvSpPr>
          <p:cNvPr id="3" name="מציין מיקום של כותרת תחתונה 2">
            <a:extLst>
              <a:ext uri="{FF2B5EF4-FFF2-40B4-BE49-F238E27FC236}">
                <a16:creationId xmlns:a16="http://schemas.microsoft.com/office/drawing/2014/main" id="{F71DEF8B-F81F-0AAE-D3EE-18CAA76CABDE}"/>
              </a:ext>
            </a:extLst>
          </p:cNvPr>
          <p:cNvSpPr>
            <a:spLocks noGrp="1"/>
          </p:cNvSpPr>
          <p:nvPr>
            <p:ph type="ftr" sz="quarter" idx="11"/>
          </p:nvPr>
        </p:nvSpPr>
        <p:spPr/>
        <p:txBody>
          <a:bodyPr/>
          <a:lstStyle/>
          <a:p>
            <a:endParaRPr lang="he-IL"/>
          </a:p>
        </p:txBody>
      </p:sp>
      <p:sp>
        <p:nvSpPr>
          <p:cNvPr id="4" name="מציין מיקום של מספר שקופית 3">
            <a:extLst>
              <a:ext uri="{FF2B5EF4-FFF2-40B4-BE49-F238E27FC236}">
                <a16:creationId xmlns:a16="http://schemas.microsoft.com/office/drawing/2014/main" id="{C1E82C4D-002F-B29A-24B4-F99F920A1A30}"/>
              </a:ext>
            </a:extLst>
          </p:cNvPr>
          <p:cNvSpPr>
            <a:spLocks noGrp="1"/>
          </p:cNvSpPr>
          <p:nvPr>
            <p:ph type="sldNum" sz="quarter" idx="12"/>
          </p:nvPr>
        </p:nvSpPr>
        <p:spPr/>
        <p:txBody>
          <a:bodyPr/>
          <a:lstStyle/>
          <a:p>
            <a:fld id="{4A3409B3-896C-435D-8241-7B228B280A77}" type="slidenum">
              <a:rPr lang="he-IL" smtClean="0"/>
              <a:t>‹#›</a:t>
            </a:fld>
            <a:endParaRPr lang="he-IL"/>
          </a:p>
        </p:txBody>
      </p:sp>
    </p:spTree>
    <p:extLst>
      <p:ext uri="{BB962C8B-B14F-4D97-AF65-F5344CB8AC3E}">
        <p14:creationId xmlns:p14="http://schemas.microsoft.com/office/powerpoint/2010/main" val="259136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1341CA5-84FB-AEA1-0EE3-F13F77CFA372}"/>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460128CB-C64A-7728-7631-D63A0F4CFD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ED8D3C64-9895-03FF-55B2-89019B4188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0A2C385E-3B62-922A-9641-43958FEDD1DD}"/>
              </a:ext>
            </a:extLst>
          </p:cNvPr>
          <p:cNvSpPr>
            <a:spLocks noGrp="1"/>
          </p:cNvSpPr>
          <p:nvPr>
            <p:ph type="dt" sz="half" idx="10"/>
          </p:nvPr>
        </p:nvSpPr>
        <p:spPr/>
        <p:txBody>
          <a:bodyPr/>
          <a:lstStyle/>
          <a:p>
            <a:fld id="{ECFDCC04-538F-4FC0-B485-79DB1DBADE63}" type="datetimeFigureOut">
              <a:rPr lang="he-IL" smtClean="0"/>
              <a:t>כ"ג/אדר א/תשפ"ד</a:t>
            </a:fld>
            <a:endParaRPr lang="he-IL"/>
          </a:p>
        </p:txBody>
      </p:sp>
      <p:sp>
        <p:nvSpPr>
          <p:cNvPr id="6" name="מציין מיקום של כותרת תחתונה 5">
            <a:extLst>
              <a:ext uri="{FF2B5EF4-FFF2-40B4-BE49-F238E27FC236}">
                <a16:creationId xmlns:a16="http://schemas.microsoft.com/office/drawing/2014/main" id="{AB1C1109-469C-8B8B-4129-CC31EB1C1FBD}"/>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0DC4F215-DD3A-FD30-6D2C-B8BF5F645813}"/>
              </a:ext>
            </a:extLst>
          </p:cNvPr>
          <p:cNvSpPr>
            <a:spLocks noGrp="1"/>
          </p:cNvSpPr>
          <p:nvPr>
            <p:ph type="sldNum" sz="quarter" idx="12"/>
          </p:nvPr>
        </p:nvSpPr>
        <p:spPr/>
        <p:txBody>
          <a:bodyPr/>
          <a:lstStyle/>
          <a:p>
            <a:fld id="{4A3409B3-896C-435D-8241-7B228B280A77}" type="slidenum">
              <a:rPr lang="he-IL" smtClean="0"/>
              <a:t>‹#›</a:t>
            </a:fld>
            <a:endParaRPr lang="he-IL"/>
          </a:p>
        </p:txBody>
      </p:sp>
    </p:spTree>
    <p:extLst>
      <p:ext uri="{BB962C8B-B14F-4D97-AF65-F5344CB8AC3E}">
        <p14:creationId xmlns:p14="http://schemas.microsoft.com/office/powerpoint/2010/main" val="608386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19C50C1-D29B-11E1-4F42-6F96BC30ABB2}"/>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28F0B714-8314-3B06-414C-EAAFB8C5582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68AB0720-AF6A-F1D0-A6A8-0F770F9E59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15522EB7-BBB7-E1CA-3C65-E1D2F19DCF07}"/>
              </a:ext>
            </a:extLst>
          </p:cNvPr>
          <p:cNvSpPr>
            <a:spLocks noGrp="1"/>
          </p:cNvSpPr>
          <p:nvPr>
            <p:ph type="dt" sz="half" idx="10"/>
          </p:nvPr>
        </p:nvSpPr>
        <p:spPr/>
        <p:txBody>
          <a:bodyPr/>
          <a:lstStyle/>
          <a:p>
            <a:fld id="{ECFDCC04-538F-4FC0-B485-79DB1DBADE63}" type="datetimeFigureOut">
              <a:rPr lang="he-IL" smtClean="0"/>
              <a:t>כ"ג/אדר א/תשפ"ד</a:t>
            </a:fld>
            <a:endParaRPr lang="he-IL"/>
          </a:p>
        </p:txBody>
      </p:sp>
      <p:sp>
        <p:nvSpPr>
          <p:cNvPr id="6" name="מציין מיקום של כותרת תחתונה 5">
            <a:extLst>
              <a:ext uri="{FF2B5EF4-FFF2-40B4-BE49-F238E27FC236}">
                <a16:creationId xmlns:a16="http://schemas.microsoft.com/office/drawing/2014/main" id="{AA3EFC52-0354-E715-8F41-7816A59C2E0F}"/>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1FE8DFBE-E2E1-6AD4-083C-4A1EDB98BD02}"/>
              </a:ext>
            </a:extLst>
          </p:cNvPr>
          <p:cNvSpPr>
            <a:spLocks noGrp="1"/>
          </p:cNvSpPr>
          <p:nvPr>
            <p:ph type="sldNum" sz="quarter" idx="12"/>
          </p:nvPr>
        </p:nvSpPr>
        <p:spPr/>
        <p:txBody>
          <a:bodyPr/>
          <a:lstStyle/>
          <a:p>
            <a:fld id="{4A3409B3-896C-435D-8241-7B228B280A77}" type="slidenum">
              <a:rPr lang="he-IL" smtClean="0"/>
              <a:t>‹#›</a:t>
            </a:fld>
            <a:endParaRPr lang="he-IL"/>
          </a:p>
        </p:txBody>
      </p:sp>
    </p:spTree>
    <p:extLst>
      <p:ext uri="{BB962C8B-B14F-4D97-AF65-F5344CB8AC3E}">
        <p14:creationId xmlns:p14="http://schemas.microsoft.com/office/powerpoint/2010/main" val="329970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4B80AC05-44FB-73DD-6BDA-011F890A0FD1}"/>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D6202972-4855-B41E-CAB1-C859633FB5AF}"/>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24D5E2EF-7DDA-C13D-CC34-9D6F569F6767}"/>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82000"/>
                  </a:schemeClr>
                </a:solidFill>
              </a:defRPr>
            </a:lvl1pPr>
          </a:lstStyle>
          <a:p>
            <a:fld id="{ECFDCC04-538F-4FC0-B485-79DB1DBADE63}" type="datetimeFigureOut">
              <a:rPr lang="he-IL" smtClean="0"/>
              <a:t>כ"ג/אדר א/תשפ"ד</a:t>
            </a:fld>
            <a:endParaRPr lang="he-IL"/>
          </a:p>
        </p:txBody>
      </p:sp>
      <p:sp>
        <p:nvSpPr>
          <p:cNvPr id="5" name="מציין מיקום של כותרת תחתונה 4">
            <a:extLst>
              <a:ext uri="{FF2B5EF4-FFF2-40B4-BE49-F238E27FC236}">
                <a16:creationId xmlns:a16="http://schemas.microsoft.com/office/drawing/2014/main" id="{FFB0C605-4DFE-F58F-BBDA-2825F7ED25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82000"/>
                  </a:schemeClr>
                </a:solidFill>
              </a:defRPr>
            </a:lvl1pPr>
          </a:lstStyle>
          <a:p>
            <a:endParaRPr lang="he-IL"/>
          </a:p>
        </p:txBody>
      </p:sp>
      <p:sp>
        <p:nvSpPr>
          <p:cNvPr id="6" name="מציין מיקום של מספר שקופית 5">
            <a:extLst>
              <a:ext uri="{FF2B5EF4-FFF2-40B4-BE49-F238E27FC236}">
                <a16:creationId xmlns:a16="http://schemas.microsoft.com/office/drawing/2014/main" id="{5A25C0FA-A9A9-146D-3575-88FF4DA01E24}"/>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82000"/>
                  </a:schemeClr>
                </a:solidFill>
              </a:defRPr>
            </a:lvl1pPr>
          </a:lstStyle>
          <a:p>
            <a:fld id="{4A3409B3-896C-435D-8241-7B228B280A77}" type="slidenum">
              <a:rPr lang="he-IL" smtClean="0"/>
              <a:t>‹#›</a:t>
            </a:fld>
            <a:endParaRPr lang="he-IL"/>
          </a:p>
        </p:txBody>
      </p:sp>
    </p:spTree>
    <p:extLst>
      <p:ext uri="{BB962C8B-B14F-4D97-AF65-F5344CB8AC3E}">
        <p14:creationId xmlns:p14="http://schemas.microsoft.com/office/powerpoint/2010/main" val="33267732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_ftn7"/><Relationship Id="rId3" Type="http://schemas.openxmlformats.org/officeDocument/2006/relationships/hyperlink" Target="#_ftn2"/><Relationship Id="rId7" Type="http://schemas.openxmlformats.org/officeDocument/2006/relationships/hyperlink" Target="#_ftn6"/><Relationship Id="rId2" Type="http://schemas.openxmlformats.org/officeDocument/2006/relationships/hyperlink" Target="#_ftn1"/><Relationship Id="rId1" Type="http://schemas.openxmlformats.org/officeDocument/2006/relationships/slideLayout" Target="../slideLayouts/slideLayout2.xml"/><Relationship Id="rId6" Type="http://schemas.openxmlformats.org/officeDocument/2006/relationships/hyperlink" Target="#_ftn5"/><Relationship Id="rId5" Type="http://schemas.openxmlformats.org/officeDocument/2006/relationships/hyperlink" Target="#_ftn4"/><Relationship Id="rId4" Type="http://schemas.openxmlformats.org/officeDocument/2006/relationships/hyperlink" Target="#_ftn3"/><Relationship Id="rId9" Type="http://schemas.openxmlformats.org/officeDocument/2006/relationships/hyperlink" Target="#_ftn8"/></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220F2E1-4B7F-37AA-B298-B0ABC7232439}"/>
              </a:ext>
            </a:extLst>
          </p:cNvPr>
          <p:cNvSpPr>
            <a:spLocks noGrp="1"/>
          </p:cNvSpPr>
          <p:nvPr>
            <p:ph type="ctrTitle"/>
          </p:nvPr>
        </p:nvSpPr>
        <p:spPr/>
        <p:txBody>
          <a:bodyPr/>
          <a:lstStyle/>
          <a:p>
            <a:r>
              <a:rPr lang="he-IL" dirty="0"/>
              <a:t>כוונה בתפילה</a:t>
            </a:r>
          </a:p>
        </p:txBody>
      </p:sp>
      <p:sp>
        <p:nvSpPr>
          <p:cNvPr id="3" name="כותרת משנה 2">
            <a:extLst>
              <a:ext uri="{FF2B5EF4-FFF2-40B4-BE49-F238E27FC236}">
                <a16:creationId xmlns:a16="http://schemas.microsoft.com/office/drawing/2014/main" id="{CD0ACD13-FD87-5CD0-FD7D-C4FB6788DB5B}"/>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34439165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78F8FFF7-5CB0-F4BF-E169-2D5F05B72E90}"/>
              </a:ext>
            </a:extLst>
          </p:cNvPr>
          <p:cNvSpPr>
            <a:spLocks noGrp="1"/>
          </p:cNvSpPr>
          <p:nvPr>
            <p:ph idx="1"/>
          </p:nvPr>
        </p:nvSpPr>
        <p:spPr>
          <a:xfrm>
            <a:off x="838200" y="676072"/>
            <a:ext cx="10515600" cy="5500891"/>
          </a:xfrm>
        </p:spPr>
        <p:txBody>
          <a:bodyPr>
            <a:normAutofit fontScale="55000" lnSpcReduction="20000"/>
          </a:bodyPr>
          <a:lstStyle/>
          <a:p>
            <a:pPr marL="0" indent="0">
              <a:lnSpc>
                <a:spcPct val="170000"/>
              </a:lnSpc>
              <a:buNone/>
            </a:pPr>
            <a:r>
              <a:rPr lang="he-IL" dirty="0"/>
              <a:t>והנה </a:t>
            </a:r>
            <a:r>
              <a:rPr lang="he-IL" dirty="0" err="1"/>
              <a:t>בפ"ד</a:t>
            </a:r>
            <a:r>
              <a:rPr lang="he-IL" dirty="0"/>
              <a:t> גבי כוונת שיודע שהוא מתפלל כתב הרמב"ם ז"ל כוונת הלב כיצד כל תפלה שאינה בכוונה אינה תפלה ואם התפלל בלא כוונה חוזר ומתפלל בכוונה, מצא דעתו משובשת ולבו טרוד אסור לו להתפלל עד </a:t>
            </a:r>
            <a:r>
              <a:rPr lang="he-IL" dirty="0" err="1"/>
              <a:t>שתתישב</a:t>
            </a:r>
            <a:r>
              <a:rPr lang="he-IL" dirty="0"/>
              <a:t> דעתו, ובפ"י שם לא כתב הרמב"ם רק חד </a:t>
            </a:r>
            <a:r>
              <a:rPr lang="he-IL" dirty="0" err="1"/>
              <a:t>גוונא</a:t>
            </a:r>
            <a:r>
              <a:rPr lang="he-IL" dirty="0"/>
              <a:t> מי שהתפלל ולא כיון לבו יחזור ויתפלל בכוונה, ואינך תרי בבי </a:t>
            </a:r>
            <a:r>
              <a:rPr lang="he-IL" dirty="0" err="1"/>
              <a:t>שימוד</a:t>
            </a:r>
            <a:r>
              <a:rPr lang="he-IL" dirty="0"/>
              <a:t> דעתו אם יכול לכוון וכן הא </a:t>
            </a:r>
            <a:r>
              <a:rPr lang="he-IL" dirty="0" err="1"/>
              <a:t>דבלא</a:t>
            </a:r>
            <a:r>
              <a:rPr lang="he-IL" dirty="0"/>
              <a:t> כיון הוי כלא התפלל השמיט. ונראה </a:t>
            </a:r>
            <a:r>
              <a:rPr lang="he-IL" dirty="0" err="1"/>
              <a:t>דדעת</a:t>
            </a:r>
            <a:r>
              <a:rPr lang="he-IL" dirty="0"/>
              <a:t> הרמב"ם דשני מחלקות הן בתפלה, זאת הכוונה שהוא מכוון ומכיר שהוא עומד בתפלה </a:t>
            </a:r>
            <a:r>
              <a:rPr lang="he-IL" dirty="0" err="1"/>
              <a:t>דזה</a:t>
            </a:r>
            <a:r>
              <a:rPr lang="he-IL" dirty="0"/>
              <a:t> הוי משום דין מתעסק ומשום דין מצות צריכות כוונה, </a:t>
            </a:r>
            <a:r>
              <a:rPr lang="he-IL" dirty="0" err="1"/>
              <a:t>דזה</a:t>
            </a:r>
            <a:r>
              <a:rPr lang="he-IL" dirty="0"/>
              <a:t> הדין והעיכוב הלא נוהג בכל התורה ובכל המצות לחוד. </a:t>
            </a:r>
            <a:r>
              <a:rPr lang="he-IL" dirty="0" err="1"/>
              <a:t>וכונת</a:t>
            </a:r>
            <a:r>
              <a:rPr lang="he-IL" dirty="0"/>
              <a:t> פירוש המלות לחוד. </a:t>
            </a:r>
            <a:r>
              <a:rPr lang="he-IL" b="1" dirty="0"/>
              <a:t>ותרי גווני חיובי המה בתפלה, מחויב הוא לכוון שהוא עומד בתפלה משום דלא </a:t>
            </a:r>
            <a:r>
              <a:rPr lang="he-IL" b="1" dirty="0" err="1"/>
              <a:t>שניא</a:t>
            </a:r>
            <a:r>
              <a:rPr lang="he-IL" b="1" dirty="0"/>
              <a:t> תפלה משאר המצות, ומחויב הוא בכוונת פירוש הדברים משום חובת כוונה המסוים רק בתפלה. ושני החיובים אין </a:t>
            </a:r>
            <a:r>
              <a:rPr lang="he-IL" b="1" dirty="0" err="1"/>
              <a:t>מעכבין</a:t>
            </a:r>
            <a:r>
              <a:rPr lang="he-IL" b="1" dirty="0"/>
              <a:t> זה את זה, אלא </a:t>
            </a:r>
            <a:r>
              <a:rPr lang="he-IL" b="1" dirty="0" err="1"/>
              <a:t>דיוצא</a:t>
            </a:r>
            <a:r>
              <a:rPr lang="he-IL" b="1" dirty="0"/>
              <a:t> מזה ממילא, דאם הוא מתעסק או חסר לו דין כוונה של כל המצות א"כ הרי בטל עיקר </a:t>
            </a:r>
            <a:r>
              <a:rPr lang="he-IL" b="1" dirty="0" err="1"/>
              <a:t>המצוה</a:t>
            </a:r>
            <a:r>
              <a:rPr lang="he-IL" b="1" dirty="0"/>
              <a:t>, וממילא דהרי הוא כלא התפלל, ואם אינו יכול לכוון אל יתפלל כיון דאין זה תפלה כלל. אכן בחובת כוונה של פירוש הדברים כיון </a:t>
            </a:r>
            <a:r>
              <a:rPr lang="he-IL" b="1" dirty="0" err="1"/>
              <a:t>דהויא</a:t>
            </a:r>
            <a:r>
              <a:rPr lang="he-IL" b="1" dirty="0"/>
              <a:t> מסוימת רק בתפלה ע"כ </a:t>
            </a:r>
            <a:r>
              <a:rPr lang="he-IL" b="1" dirty="0" err="1"/>
              <a:t>אמרינן</a:t>
            </a:r>
            <a:r>
              <a:rPr lang="he-IL" b="1" dirty="0"/>
              <a:t> </a:t>
            </a:r>
            <a:r>
              <a:rPr lang="he-IL" b="1" dirty="0" err="1"/>
              <a:t>דאע"ג</a:t>
            </a:r>
            <a:r>
              <a:rPr lang="he-IL" b="1" dirty="0"/>
              <a:t> דאינו יכול לקיימה מ"מ שפיר </a:t>
            </a:r>
            <a:r>
              <a:rPr lang="he-IL" b="1" dirty="0" err="1"/>
              <a:t>חיילא</a:t>
            </a:r>
            <a:r>
              <a:rPr lang="he-IL" b="1" dirty="0"/>
              <a:t> עליה חובת תפלה שיעשה אותה ככל המצות </a:t>
            </a:r>
            <a:r>
              <a:rPr lang="he-IL" b="1" dirty="0" err="1"/>
              <a:t>ואית</a:t>
            </a:r>
            <a:r>
              <a:rPr lang="he-IL" b="1" dirty="0"/>
              <a:t> בה דין תפלה</a:t>
            </a:r>
            <a:r>
              <a:rPr lang="he-IL" dirty="0"/>
              <a:t>.</a:t>
            </a:r>
          </a:p>
          <a:p>
            <a:pPr marL="0" indent="0">
              <a:lnSpc>
                <a:spcPct val="170000"/>
              </a:lnSpc>
              <a:buNone/>
            </a:pPr>
            <a:r>
              <a:rPr lang="he-IL" b="1" dirty="0"/>
              <a:t>ואם שיוכל להיות כן גם בלא טעמא. אבל יש להוסיף עוד, לדעת הרמב"ם </a:t>
            </a:r>
            <a:r>
              <a:rPr lang="he-IL" b="1" dirty="0" err="1"/>
              <a:t>דחובת</a:t>
            </a:r>
            <a:r>
              <a:rPr lang="he-IL" b="1" dirty="0"/>
              <a:t> התפלה </a:t>
            </a:r>
            <a:r>
              <a:rPr lang="he-IL" b="1" dirty="0" err="1"/>
              <a:t>ומצותה</a:t>
            </a:r>
            <a:r>
              <a:rPr lang="he-IL" b="1" dirty="0"/>
              <a:t> הוא מדין תורה, ואפילו </a:t>
            </a:r>
            <a:r>
              <a:rPr lang="he-IL" b="1" dirty="0" err="1"/>
              <a:t>להחולקים</a:t>
            </a:r>
            <a:r>
              <a:rPr lang="he-IL" b="1" dirty="0"/>
              <a:t> על הרמב"ם היינו רק בחיובה אבל קיומה וענינה הוי </a:t>
            </a:r>
            <a:r>
              <a:rPr lang="he-IL" b="1" dirty="0" err="1"/>
              <a:t>לכו"ע</a:t>
            </a:r>
            <a:r>
              <a:rPr lang="he-IL" b="1" dirty="0"/>
              <a:t> מדין תורה, וא"כ מתעסק דהוי דין דאורייתא בכל התורה כולה </a:t>
            </a:r>
            <a:r>
              <a:rPr lang="he-IL" b="1" dirty="0" err="1"/>
              <a:t>דמתעסק</a:t>
            </a:r>
            <a:r>
              <a:rPr lang="he-IL" b="1" dirty="0"/>
              <a:t> אינו כלום מדין תורה</a:t>
            </a:r>
            <a:r>
              <a:rPr lang="he-IL" dirty="0"/>
              <a:t>, וכן הא </a:t>
            </a:r>
            <a:r>
              <a:rPr lang="he-IL" dirty="0" err="1"/>
              <a:t>דמצות</a:t>
            </a:r>
            <a:r>
              <a:rPr lang="he-IL" dirty="0"/>
              <a:t> צריכות כונה </a:t>
            </a:r>
            <a:r>
              <a:rPr lang="he-IL" dirty="0" err="1"/>
              <a:t>דנוהג</a:t>
            </a:r>
            <a:r>
              <a:rPr lang="he-IL" dirty="0"/>
              <a:t> בכל מצות התורה, הוי ג"כ דין עיכוב שלו מדין תורה ואינה תפלה מדין תורה, ע"כ לא יתפלל, </a:t>
            </a:r>
            <a:r>
              <a:rPr lang="he-IL" b="1" dirty="0" err="1"/>
              <a:t>משא"כ</a:t>
            </a:r>
            <a:r>
              <a:rPr lang="he-IL" b="1" dirty="0"/>
              <a:t> דין כונה של פירוש הדברים המסוים רק בתפלה הרי גם בתפלה עצמה אינו רק מתקנת חכמים, וא"כ שפיר נוכל לומר כיון </a:t>
            </a:r>
            <a:r>
              <a:rPr lang="he-IL" b="1" dirty="0" err="1"/>
              <a:t>דמדאורייתא</a:t>
            </a:r>
            <a:r>
              <a:rPr lang="he-IL" b="1" dirty="0"/>
              <a:t> </a:t>
            </a:r>
            <a:r>
              <a:rPr lang="he-IL" b="1" dirty="0" err="1"/>
              <a:t>מיהא</a:t>
            </a:r>
            <a:r>
              <a:rPr lang="he-IL" b="1" dirty="0"/>
              <a:t> </a:t>
            </a:r>
            <a:r>
              <a:rPr lang="he-IL" b="1" dirty="0" err="1"/>
              <a:t>הויא</a:t>
            </a:r>
            <a:r>
              <a:rPr lang="he-IL" b="1" dirty="0"/>
              <a:t> תפלה על כן יתפלל גם בלא יכול לכוון זאת</a:t>
            </a:r>
            <a:r>
              <a:rPr lang="he-IL" dirty="0"/>
              <a:t>. ואך אם יכול לכוון רק שהתפלל בלא כוונה יחזור ויתפלל משום הך כוונה שחיובה מדבריהם, וע"כ לא הביא הרמב"ם רק שיחזור ויתפלל ולא יותר וכמו שנתבאר. </a:t>
            </a:r>
          </a:p>
        </p:txBody>
      </p:sp>
    </p:spTree>
    <p:extLst>
      <p:ext uri="{BB962C8B-B14F-4D97-AF65-F5344CB8AC3E}">
        <p14:creationId xmlns:p14="http://schemas.microsoft.com/office/powerpoint/2010/main" val="32050663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9AEAA41-E1D0-B0CC-B268-05A23ECF382C}"/>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2C61CBEC-2FCF-F783-1BD8-9BECC76A9528}"/>
              </a:ext>
            </a:extLst>
          </p:cNvPr>
          <p:cNvSpPr>
            <a:spLocks noGrp="1"/>
          </p:cNvSpPr>
          <p:nvPr>
            <p:ph idx="1"/>
          </p:nvPr>
        </p:nvSpPr>
        <p:spPr/>
        <p:txBody>
          <a:bodyPr/>
          <a:lstStyle/>
          <a:p>
            <a:endParaRPr lang="he-IL"/>
          </a:p>
        </p:txBody>
      </p:sp>
    </p:spTree>
    <p:extLst>
      <p:ext uri="{BB962C8B-B14F-4D97-AF65-F5344CB8AC3E}">
        <p14:creationId xmlns:p14="http://schemas.microsoft.com/office/powerpoint/2010/main" val="4268276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1B9BCE0-8F7F-02F4-3844-E360E9A7A3CE}"/>
              </a:ext>
            </a:extLst>
          </p:cNvPr>
          <p:cNvSpPr>
            <a:spLocks noGrp="1"/>
          </p:cNvSpPr>
          <p:nvPr>
            <p:ph type="title"/>
          </p:nvPr>
        </p:nvSpPr>
        <p:spPr/>
        <p:txBody>
          <a:bodyPr/>
          <a:lstStyle/>
          <a:p>
            <a:r>
              <a:rPr lang="he-IL" sz="1800" dirty="0">
                <a:effectLst/>
                <a:latin typeface="Aptos" panose="020B0004020202020204" pitchFamily="34" charset="0"/>
                <a:ea typeface="Aptos" panose="020B0004020202020204" pitchFamily="34" charset="0"/>
                <a:cs typeface="Arial" panose="020B0604020202020204" pitchFamily="34" charset="0"/>
              </a:rPr>
              <a:t>ספר מורה הנבוכים חלק ג פרק נא </a:t>
            </a:r>
            <a:endParaRPr lang="he-IL" dirty="0"/>
          </a:p>
        </p:txBody>
      </p:sp>
      <p:sp>
        <p:nvSpPr>
          <p:cNvPr id="3" name="מציין מיקום תוכן 2">
            <a:extLst>
              <a:ext uri="{FF2B5EF4-FFF2-40B4-BE49-F238E27FC236}">
                <a16:creationId xmlns:a16="http://schemas.microsoft.com/office/drawing/2014/main" id="{1BD46766-1340-2FFA-76C8-797A2348861B}"/>
              </a:ext>
            </a:extLst>
          </p:cNvPr>
          <p:cNvSpPr>
            <a:spLocks noGrp="1"/>
          </p:cNvSpPr>
          <p:nvPr>
            <p:ph idx="1"/>
          </p:nvPr>
        </p:nvSpPr>
        <p:spPr/>
        <p:txBody>
          <a:bodyPr>
            <a:normAutofit fontScale="77500" lnSpcReduction="20000"/>
          </a:bodyPr>
          <a:lstStyle/>
          <a:p>
            <a:pPr marL="0" indent="0">
              <a:lnSpc>
                <a:spcPct val="160000"/>
              </a:lnSpc>
              <a:buNone/>
            </a:pPr>
            <a:r>
              <a:rPr lang="he-IL" sz="1800" b="1" dirty="0">
                <a:effectLst/>
                <a:latin typeface="Aptos" panose="020B0004020202020204" pitchFamily="34" charset="0"/>
                <a:ea typeface="Aptos" panose="020B0004020202020204" pitchFamily="34" charset="0"/>
                <a:cs typeface="Arial" panose="020B0604020202020204" pitchFamily="34" charset="0"/>
              </a:rPr>
              <a:t>הערה הלא </a:t>
            </a:r>
            <a:r>
              <a:rPr lang="he-IL" sz="1800" b="1" dirty="0" err="1">
                <a:effectLst/>
                <a:latin typeface="Aptos" panose="020B0004020202020204" pitchFamily="34" charset="0"/>
                <a:ea typeface="Aptos" panose="020B0004020202020204" pitchFamily="34" charset="0"/>
                <a:cs typeface="Arial" panose="020B0604020202020204" pitchFamily="34" charset="0"/>
              </a:rPr>
              <a:t>בארתי</a:t>
            </a:r>
            <a:r>
              <a:rPr lang="he-IL" sz="1800" b="1" dirty="0">
                <a:effectLst/>
                <a:latin typeface="Aptos" panose="020B0004020202020204" pitchFamily="34" charset="0"/>
                <a:ea typeface="Aptos" panose="020B0004020202020204" pitchFamily="34" charset="0"/>
                <a:cs typeface="Arial" panose="020B0604020202020204" pitchFamily="34" charset="0"/>
              </a:rPr>
              <a:t> לך שזה השכל אשר שפע עלינו מהשם יתעלה, הוא הדבוק אשר בינינו ובינו, והרשות נתונה לך אם תרצה לחזק הדבוק הזה תעשה, ואם תרצה להחלישו מעט מעט עד שתפסקהו תעשה, ולא יתחזק זה הדבוק רק בהשתמשך בו באהבת השם ושתהיה </a:t>
            </a:r>
            <a:r>
              <a:rPr lang="he-IL" sz="1800" b="1" dirty="0" err="1">
                <a:effectLst/>
                <a:latin typeface="Aptos" panose="020B0004020202020204" pitchFamily="34" charset="0"/>
                <a:ea typeface="Aptos" panose="020B0004020202020204" pitchFamily="34" charset="0"/>
                <a:cs typeface="Arial" panose="020B0604020202020204" pitchFamily="34" charset="0"/>
              </a:rPr>
              <a:t>כונתך</a:t>
            </a:r>
            <a:r>
              <a:rPr lang="he-IL" sz="1800" b="1" dirty="0">
                <a:effectLst/>
                <a:latin typeface="Aptos" panose="020B0004020202020204" pitchFamily="34" charset="0"/>
                <a:ea typeface="Aptos" panose="020B0004020202020204" pitchFamily="34" charset="0"/>
                <a:cs typeface="Arial" panose="020B0604020202020204" pitchFamily="34" charset="0"/>
              </a:rPr>
              <a:t> אליה כמו שבארנו</a:t>
            </a:r>
            <a:r>
              <a:rPr lang="he-IL" sz="1800" dirty="0">
                <a:effectLst/>
                <a:latin typeface="Aptos" panose="020B0004020202020204" pitchFamily="34" charset="0"/>
                <a:ea typeface="Aptos" panose="020B0004020202020204" pitchFamily="34" charset="0"/>
                <a:cs typeface="Arial" panose="020B0604020202020204" pitchFamily="34" charset="0"/>
              </a:rPr>
              <a:t>, </a:t>
            </a:r>
            <a:r>
              <a:rPr lang="he-IL" sz="1800" dirty="0" err="1">
                <a:effectLst/>
                <a:latin typeface="Aptos" panose="020B0004020202020204" pitchFamily="34" charset="0"/>
                <a:ea typeface="Aptos" panose="020B0004020202020204" pitchFamily="34" charset="0"/>
                <a:cs typeface="Arial" panose="020B0604020202020204" pitchFamily="34" charset="0"/>
              </a:rPr>
              <a:t>וחלשתו</a:t>
            </a:r>
            <a:r>
              <a:rPr lang="he-IL" sz="1800" dirty="0">
                <a:effectLst/>
                <a:latin typeface="Aptos" panose="020B0004020202020204" pitchFamily="34" charset="0"/>
                <a:ea typeface="Aptos" panose="020B0004020202020204" pitchFamily="34" charset="0"/>
                <a:cs typeface="Arial" panose="020B0604020202020204" pitchFamily="34" charset="0"/>
              </a:rPr>
              <a:t> תהיה בשומך מחשבתך בדבר זולתו. </a:t>
            </a:r>
            <a:r>
              <a:rPr lang="he-IL" sz="1800" b="1" dirty="0">
                <a:effectLst/>
                <a:latin typeface="Aptos" panose="020B0004020202020204" pitchFamily="34" charset="0"/>
                <a:ea typeface="Aptos" panose="020B0004020202020204" pitchFamily="34" charset="0"/>
                <a:cs typeface="Arial" panose="020B0604020202020204" pitchFamily="34" charset="0"/>
              </a:rPr>
              <a:t>ודע שאתה ולו היית החכם שבבני אדם </a:t>
            </a:r>
            <a:r>
              <a:rPr lang="he-IL" sz="1800" b="1" dirty="0" err="1">
                <a:effectLst/>
                <a:latin typeface="Aptos" panose="020B0004020202020204" pitchFamily="34" charset="0"/>
                <a:ea typeface="Aptos" panose="020B0004020202020204" pitchFamily="34" charset="0"/>
                <a:cs typeface="Arial" panose="020B0604020202020204" pitchFamily="34" charset="0"/>
              </a:rPr>
              <a:t>באמתת</a:t>
            </a:r>
            <a:r>
              <a:rPr lang="he-IL" sz="1800" b="1" dirty="0">
                <a:effectLst/>
                <a:latin typeface="Aptos" panose="020B0004020202020204" pitchFamily="34" charset="0"/>
                <a:ea typeface="Aptos" panose="020B0004020202020204" pitchFamily="34" charset="0"/>
                <a:cs typeface="Arial" panose="020B0604020202020204" pitchFamily="34" charset="0"/>
              </a:rPr>
              <a:t> החכמה </a:t>
            </a:r>
            <a:r>
              <a:rPr lang="he-IL" sz="1800" b="1" dirty="0" err="1">
                <a:effectLst/>
                <a:latin typeface="Aptos" panose="020B0004020202020204" pitchFamily="34" charset="0"/>
                <a:ea typeface="Aptos" panose="020B0004020202020204" pitchFamily="34" charset="0"/>
                <a:cs typeface="Arial" panose="020B0604020202020204" pitchFamily="34" charset="0"/>
              </a:rPr>
              <a:t>האלהית</a:t>
            </a:r>
            <a:r>
              <a:rPr lang="he-IL" sz="1800" b="1" dirty="0">
                <a:effectLst/>
                <a:latin typeface="Aptos" panose="020B0004020202020204" pitchFamily="34" charset="0"/>
                <a:ea typeface="Aptos" panose="020B0004020202020204" pitchFamily="34" charset="0"/>
                <a:cs typeface="Arial" panose="020B0604020202020204" pitchFamily="34" charset="0"/>
              </a:rPr>
              <a:t>, כשתפנה מחשבתך למאכל צריך, או לעסק צריך, כבר פסקת הדבוק ההוא אשר בינך ובין הש"י, ואינך עמו אז וכן הוא אינו עמך, כי היחס ההוא אשר בינך ובינו כבר נפסק בפעל בעת ההיא, ומפני זה היו מקפידים החסידים על השעות שהיו בטלים בהם מלחשוב בשם</a:t>
            </a:r>
            <a:r>
              <a:rPr lang="he-IL" sz="1800" dirty="0">
                <a:effectLst/>
                <a:latin typeface="Aptos" panose="020B0004020202020204" pitchFamily="34" charset="0"/>
                <a:ea typeface="Aptos" panose="020B0004020202020204" pitchFamily="34" charset="0"/>
                <a:cs typeface="Arial" panose="020B0604020202020204" pitchFamily="34" charset="0"/>
              </a:rPr>
              <a:t>, והזהירו ממנו ואמרו, אל תפנו אל מדעתכם, ואמר דוד </a:t>
            </a:r>
            <a:r>
              <a:rPr lang="he-IL" sz="1800" dirty="0" err="1">
                <a:effectLst/>
                <a:latin typeface="Aptos" panose="020B0004020202020204" pitchFamily="34" charset="0"/>
                <a:ea typeface="Aptos" panose="020B0004020202020204" pitchFamily="34" charset="0"/>
                <a:cs typeface="Arial" panose="020B0604020202020204" pitchFamily="34" charset="0"/>
              </a:rPr>
              <a:t>שויתי</a:t>
            </a:r>
            <a:r>
              <a:rPr lang="he-IL" sz="1800" dirty="0">
                <a:effectLst/>
                <a:latin typeface="Aptos" panose="020B0004020202020204" pitchFamily="34" charset="0"/>
                <a:ea typeface="Aptos" panose="020B0004020202020204" pitchFamily="34" charset="0"/>
                <a:cs typeface="Arial" panose="020B0604020202020204" pitchFamily="34" charset="0"/>
              </a:rPr>
              <a:t> ה' לנגדי תמיד כי מימיני בל </a:t>
            </a:r>
            <a:r>
              <a:rPr lang="he-IL" sz="1800" dirty="0" err="1">
                <a:effectLst/>
                <a:latin typeface="Aptos" panose="020B0004020202020204" pitchFamily="34" charset="0"/>
                <a:ea typeface="Aptos" panose="020B0004020202020204" pitchFamily="34" charset="0"/>
                <a:cs typeface="Arial" panose="020B0604020202020204" pitchFamily="34" charset="0"/>
              </a:rPr>
              <a:t>אמוט</a:t>
            </a:r>
            <a:r>
              <a:rPr lang="he-IL" sz="1800" dirty="0">
                <a:effectLst/>
                <a:latin typeface="Aptos" panose="020B0004020202020204" pitchFamily="34" charset="0"/>
                <a:ea typeface="Aptos" panose="020B0004020202020204" pitchFamily="34" charset="0"/>
                <a:cs typeface="Arial" panose="020B0604020202020204" pitchFamily="34" charset="0"/>
              </a:rPr>
              <a:t>, הוא אומר איני מפנה מחשבתי ממנו, וכאלו הוא יד ימיני אשר לא ישכחה האדם כהרף עין לקלות תנועתה, ומפני זה לא </a:t>
            </a:r>
            <a:r>
              <a:rPr lang="he-IL" sz="1800" dirty="0" err="1">
                <a:effectLst/>
                <a:latin typeface="Aptos" panose="020B0004020202020204" pitchFamily="34" charset="0"/>
                <a:ea typeface="Aptos" panose="020B0004020202020204" pitchFamily="34" charset="0"/>
                <a:cs typeface="Arial" panose="020B0604020202020204" pitchFamily="34" charset="0"/>
              </a:rPr>
              <a:t>אמוט</a:t>
            </a:r>
            <a:r>
              <a:rPr lang="he-IL" sz="1800" dirty="0">
                <a:effectLst/>
                <a:latin typeface="Aptos" panose="020B0004020202020204" pitchFamily="34" charset="0"/>
                <a:ea typeface="Aptos" panose="020B0004020202020204" pitchFamily="34" charset="0"/>
                <a:cs typeface="Arial" panose="020B0604020202020204" pitchFamily="34" charset="0"/>
              </a:rPr>
              <a:t> כלומר לא אפול. </a:t>
            </a:r>
            <a:r>
              <a:rPr lang="he-IL" sz="1800" b="1" dirty="0">
                <a:effectLst/>
                <a:latin typeface="Aptos" panose="020B0004020202020204" pitchFamily="34" charset="0"/>
                <a:ea typeface="Aptos" panose="020B0004020202020204" pitchFamily="34" charset="0"/>
                <a:cs typeface="Arial" panose="020B0604020202020204" pitchFamily="34" charset="0"/>
              </a:rPr>
              <a:t>ודע שמעשה העבודות האלו כלם, כקריאת התורה, והתפלה, ועשות שאר המצות, אין תכלית </a:t>
            </a:r>
            <a:r>
              <a:rPr lang="he-IL" sz="1800" b="1" dirty="0" err="1">
                <a:effectLst/>
                <a:latin typeface="Aptos" panose="020B0004020202020204" pitchFamily="34" charset="0"/>
                <a:ea typeface="Aptos" panose="020B0004020202020204" pitchFamily="34" charset="0"/>
                <a:cs typeface="Arial" panose="020B0604020202020204" pitchFamily="34" charset="0"/>
              </a:rPr>
              <a:t>כונתם</a:t>
            </a:r>
            <a:r>
              <a:rPr lang="he-IL" sz="1800" b="1" dirty="0">
                <a:effectLst/>
                <a:latin typeface="Aptos" panose="020B0004020202020204" pitchFamily="34" charset="0"/>
                <a:ea typeface="Aptos" panose="020B0004020202020204" pitchFamily="34" charset="0"/>
                <a:cs typeface="Arial" panose="020B0604020202020204" pitchFamily="34" charset="0"/>
              </a:rPr>
              <a:t> רק להתלמד ולהתעסק במצות הש"י ולהפנות מעסקי העולם, וכאלו אתה התעסקת בו יתעלה ובטלת מכל דבר זולתו, אבל אם תתפלל בהנעת שפתיך ופניך אל הכותל ואתה חושב </a:t>
            </a:r>
            <a:r>
              <a:rPr lang="he-IL" sz="1800" b="1" dirty="0" err="1">
                <a:effectLst/>
                <a:latin typeface="Aptos" panose="020B0004020202020204" pitchFamily="34" charset="0"/>
                <a:ea typeface="Aptos" panose="020B0004020202020204" pitchFamily="34" charset="0"/>
                <a:cs typeface="Arial" panose="020B0604020202020204" pitchFamily="34" charset="0"/>
              </a:rPr>
              <a:t>במקחך</a:t>
            </a:r>
            <a:r>
              <a:rPr lang="he-IL" sz="1800" b="1" dirty="0">
                <a:effectLst/>
                <a:latin typeface="Aptos" panose="020B0004020202020204" pitchFamily="34" charset="0"/>
                <a:ea typeface="Aptos" panose="020B0004020202020204" pitchFamily="34" charset="0"/>
                <a:cs typeface="Arial" panose="020B0604020202020204" pitchFamily="34" charset="0"/>
              </a:rPr>
              <a:t> וממכרך, ותקרא התורה בלשונך </a:t>
            </a:r>
            <a:r>
              <a:rPr lang="he-IL" sz="1800" b="1" dirty="0" err="1">
                <a:effectLst/>
                <a:latin typeface="Aptos" panose="020B0004020202020204" pitchFamily="34" charset="0"/>
                <a:ea typeface="Aptos" panose="020B0004020202020204" pitchFamily="34" charset="0"/>
                <a:cs typeface="Arial" panose="020B0604020202020204" pitchFamily="34" charset="0"/>
              </a:rPr>
              <a:t>ולבך</a:t>
            </a:r>
            <a:r>
              <a:rPr lang="he-IL" sz="1800" b="1" dirty="0">
                <a:effectLst/>
                <a:latin typeface="Aptos" panose="020B0004020202020204" pitchFamily="34" charset="0"/>
                <a:ea typeface="Aptos" panose="020B0004020202020204" pitchFamily="34" charset="0"/>
                <a:cs typeface="Arial" panose="020B0604020202020204" pitchFamily="34" charset="0"/>
              </a:rPr>
              <a:t> </a:t>
            </a:r>
            <a:r>
              <a:rPr lang="he-IL" sz="1800" b="1" dirty="0" err="1">
                <a:effectLst/>
                <a:latin typeface="Aptos" panose="020B0004020202020204" pitchFamily="34" charset="0"/>
                <a:ea typeface="Aptos" panose="020B0004020202020204" pitchFamily="34" charset="0"/>
                <a:cs typeface="Arial" panose="020B0604020202020204" pitchFamily="34" charset="0"/>
              </a:rPr>
              <a:t>בבנין</a:t>
            </a:r>
            <a:r>
              <a:rPr lang="he-IL" sz="1800" b="1" dirty="0">
                <a:effectLst/>
                <a:latin typeface="Aptos" panose="020B0004020202020204" pitchFamily="34" charset="0"/>
                <a:ea typeface="Aptos" panose="020B0004020202020204" pitchFamily="34" charset="0"/>
                <a:cs typeface="Arial" panose="020B0604020202020204" pitchFamily="34" charset="0"/>
              </a:rPr>
              <a:t> ביתך, מבלי בחינה במה שתקראהו, וכן כל אשר תעשה מצוה תעשנה באבריך, כמי שיחפור חפירה בקרקע או יחטוב עצים מן היער, מבלי בחינת ענין המעשה ההוא, לא מי </a:t>
            </a:r>
            <a:r>
              <a:rPr lang="he-IL" sz="1800" b="1" dirty="0" err="1">
                <a:effectLst/>
                <a:latin typeface="Aptos" panose="020B0004020202020204" pitchFamily="34" charset="0"/>
                <a:ea typeface="Aptos" panose="020B0004020202020204" pitchFamily="34" charset="0"/>
                <a:cs typeface="Arial" panose="020B0604020202020204" pitchFamily="34" charset="0"/>
              </a:rPr>
              <a:t>שצוה</a:t>
            </a:r>
            <a:r>
              <a:rPr lang="he-IL" sz="1800" b="1" dirty="0">
                <a:effectLst/>
                <a:latin typeface="Aptos" panose="020B0004020202020204" pitchFamily="34" charset="0"/>
                <a:ea typeface="Aptos" panose="020B0004020202020204" pitchFamily="34" charset="0"/>
                <a:cs typeface="Arial" panose="020B0604020202020204" pitchFamily="34" charset="0"/>
              </a:rPr>
              <a:t> לעשותו ולא מה תכלית </a:t>
            </a:r>
            <a:r>
              <a:rPr lang="he-IL" sz="1800" b="1" dirty="0" err="1">
                <a:effectLst/>
                <a:latin typeface="Aptos" panose="020B0004020202020204" pitchFamily="34" charset="0"/>
                <a:ea typeface="Aptos" panose="020B0004020202020204" pitchFamily="34" charset="0"/>
                <a:cs typeface="Arial" panose="020B0604020202020204" pitchFamily="34" charset="0"/>
              </a:rPr>
              <a:t>כונתו</a:t>
            </a:r>
            <a:r>
              <a:rPr lang="he-IL" sz="1800" b="1" dirty="0">
                <a:effectLst/>
                <a:latin typeface="Aptos" panose="020B0004020202020204" pitchFamily="34" charset="0"/>
                <a:ea typeface="Aptos" panose="020B0004020202020204" pitchFamily="34" charset="0"/>
                <a:cs typeface="Arial" panose="020B0604020202020204" pitchFamily="34" charset="0"/>
              </a:rPr>
              <a:t>, לא תחשוב שהגעת לתכלית,</a:t>
            </a:r>
            <a:r>
              <a:rPr lang="he-IL" sz="1800" dirty="0">
                <a:effectLst/>
                <a:latin typeface="Aptos" panose="020B0004020202020204" pitchFamily="34" charset="0"/>
                <a:ea typeface="Aptos" panose="020B0004020202020204" pitchFamily="34" charset="0"/>
                <a:cs typeface="Arial" panose="020B0604020202020204" pitchFamily="34" charset="0"/>
              </a:rPr>
              <a:t> אבל תהיה אז קרוב ממי שנאמר בהם, קרוב אתה בפיהם ורחוק מכליותיהם. </a:t>
            </a:r>
            <a:r>
              <a:rPr lang="he-IL" sz="1800" b="1" dirty="0">
                <a:effectLst/>
                <a:latin typeface="Aptos" panose="020B0004020202020204" pitchFamily="34" charset="0"/>
                <a:ea typeface="Aptos" panose="020B0004020202020204" pitchFamily="34" charset="0"/>
                <a:cs typeface="Arial" panose="020B0604020202020204" pitchFamily="34" charset="0"/>
              </a:rPr>
              <a:t>ומכאן אתחיל </a:t>
            </a:r>
            <a:r>
              <a:rPr lang="he-IL" sz="1800" b="1" dirty="0" err="1">
                <a:effectLst/>
                <a:latin typeface="Aptos" panose="020B0004020202020204" pitchFamily="34" charset="0"/>
                <a:ea typeface="Aptos" panose="020B0004020202020204" pitchFamily="34" charset="0"/>
                <a:cs typeface="Arial" panose="020B0604020202020204" pitchFamily="34" charset="0"/>
              </a:rPr>
              <a:t>להיישירך</a:t>
            </a:r>
            <a:r>
              <a:rPr lang="he-IL" sz="1800" b="1" dirty="0">
                <a:effectLst/>
                <a:latin typeface="Aptos" panose="020B0004020202020204" pitchFamily="34" charset="0"/>
                <a:ea typeface="Aptos" panose="020B0004020202020204" pitchFamily="34" charset="0"/>
                <a:cs typeface="Arial" panose="020B0604020202020204" pitchFamily="34" charset="0"/>
              </a:rPr>
              <a:t> אל תכונת ההרגל והלמוד, עד שתגיע לזאת התכלית הגדולה. </a:t>
            </a:r>
            <a:r>
              <a:rPr lang="he-IL" sz="1800" b="1" dirty="0" err="1">
                <a:effectLst/>
                <a:latin typeface="Aptos" panose="020B0004020202020204" pitchFamily="34" charset="0"/>
                <a:ea typeface="Aptos" panose="020B0004020202020204" pitchFamily="34" charset="0"/>
                <a:cs typeface="Arial" panose="020B0604020202020204" pitchFamily="34" charset="0"/>
              </a:rPr>
              <a:t>תחלת</a:t>
            </a:r>
            <a:r>
              <a:rPr lang="he-IL" sz="1800" b="1" dirty="0">
                <a:effectLst/>
                <a:latin typeface="Aptos" panose="020B0004020202020204" pitchFamily="34" charset="0"/>
                <a:ea typeface="Aptos" panose="020B0004020202020204" pitchFamily="34" charset="0"/>
                <a:cs typeface="Arial" panose="020B0604020202020204" pitchFamily="34" charset="0"/>
              </a:rPr>
              <a:t> מה שתתחיל לעשות שתפנה מחשבתך מכל דבר, כשתקרא ק"ש ותתפלל, ולא יספיק לך מן הכונה בק"ש בפסוק ראשון ובתפלה בברכה ראשונה, וכשתרגיל על זה ויתחזק בידך שנים רבות, תתחיל אחר כך כל אשר תקרא בתורה ותשמענה, שתשים כל לבבך וכל מחשבתך להבין מה שתשמע או שתקרא</a:t>
            </a:r>
            <a:r>
              <a:rPr lang="he-IL" sz="1800" dirty="0">
                <a:effectLst/>
                <a:latin typeface="Aptos" panose="020B0004020202020204" pitchFamily="34" charset="0"/>
                <a:ea typeface="Aptos" panose="020B0004020202020204" pitchFamily="34" charset="0"/>
                <a:cs typeface="Arial" panose="020B0604020202020204" pitchFamily="34" charset="0"/>
              </a:rPr>
              <a:t>,</a:t>
            </a:r>
            <a:endParaRPr lang="he-IL" dirty="0"/>
          </a:p>
        </p:txBody>
      </p:sp>
    </p:spTree>
    <p:extLst>
      <p:ext uri="{BB962C8B-B14F-4D97-AF65-F5344CB8AC3E}">
        <p14:creationId xmlns:p14="http://schemas.microsoft.com/office/powerpoint/2010/main" val="2733959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A6572FD-185F-1B09-25D4-A24824A2FC3D}"/>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99D62AED-6CE7-705D-961C-53C273060D60}"/>
              </a:ext>
            </a:extLst>
          </p:cNvPr>
          <p:cNvSpPr>
            <a:spLocks noGrp="1"/>
          </p:cNvSpPr>
          <p:nvPr>
            <p:ph idx="1"/>
          </p:nvPr>
        </p:nvSpPr>
        <p:spPr/>
        <p:txBody>
          <a:bodyPr>
            <a:normAutofit fontScale="77500" lnSpcReduction="20000"/>
          </a:bodyPr>
          <a:lstStyle/>
          <a:p>
            <a:pPr marL="0" indent="0" algn="r" rtl="1">
              <a:lnSpc>
                <a:spcPct val="160000"/>
              </a:lnSpc>
              <a:spcAft>
                <a:spcPts val="800"/>
              </a:spcAft>
              <a:buNone/>
            </a:pPr>
            <a:r>
              <a:rPr lang="he-IL" sz="1800" kern="0" dirty="0">
                <a:solidFill>
                  <a:srgbClr val="000000"/>
                </a:solidFill>
                <a:effectLst/>
                <a:latin typeface="Aptos" panose="020B0004020202020204" pitchFamily="34" charset="0"/>
                <a:ea typeface="Aptos" panose="020B0004020202020204" pitchFamily="34" charset="0"/>
                <a:cs typeface="Arial" panose="020B0604020202020204" pitchFamily="34" charset="0"/>
              </a:rPr>
              <a:t>שו"ת הרמב"ם סימן </a:t>
            </a:r>
            <a:r>
              <a:rPr lang="he-IL" sz="1800" kern="0" dirty="0" err="1">
                <a:solidFill>
                  <a:srgbClr val="000000"/>
                </a:solidFill>
                <a:effectLst/>
                <a:latin typeface="Aptos" panose="020B0004020202020204" pitchFamily="34" charset="0"/>
                <a:ea typeface="Aptos" panose="020B0004020202020204" pitchFamily="34" charset="0"/>
                <a:cs typeface="Arial" panose="020B0604020202020204" pitchFamily="34" charset="0"/>
              </a:rPr>
              <a:t>רסא</a:t>
            </a:r>
            <a:r>
              <a:rPr lang="he-IL" sz="1800" kern="0" dirty="0">
                <a:solidFill>
                  <a:srgbClr val="000000"/>
                </a:solidFill>
                <a:effectLst/>
                <a:latin typeface="Aptos" panose="020B0004020202020204" pitchFamily="34" charset="0"/>
                <a:ea typeface="Aptos" panose="020B0004020202020204" pitchFamily="34" charset="0"/>
                <a:cs typeface="Arial" panose="020B0604020202020204" pitchFamily="34" charset="0"/>
              </a:rPr>
              <a:t> </a:t>
            </a:r>
            <a:r>
              <a:rPr lang="he-IL" sz="1800" kern="0" dirty="0">
                <a:effectLst/>
                <a:latin typeface="Aptos" panose="020B0004020202020204" pitchFamily="34" charset="0"/>
                <a:ea typeface="Aptos" panose="020B0004020202020204" pitchFamily="34" charset="0"/>
                <a:cs typeface="Arial" panose="020B0604020202020204" pitchFamily="34" charset="0"/>
              </a:rPr>
              <a:t> </a:t>
            </a: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pPr marL="0" indent="0" algn="r" rtl="1">
              <a:lnSpc>
                <a:spcPct val="160000"/>
              </a:lnSpc>
              <a:spcAft>
                <a:spcPts val="800"/>
              </a:spcAft>
              <a:buNone/>
            </a:pPr>
            <a:r>
              <a:rPr lang="he-IL" sz="1800" kern="0" dirty="0" err="1">
                <a:solidFill>
                  <a:srgbClr val="000000"/>
                </a:solidFill>
                <a:effectLst/>
                <a:latin typeface="Aptos" panose="020B0004020202020204" pitchFamily="34" charset="0"/>
                <a:ea typeface="Aptos" panose="020B0004020202020204" pitchFamily="34" charset="0"/>
                <a:cs typeface="Arial" panose="020B0604020202020204" pitchFamily="34" charset="0"/>
              </a:rPr>
              <a:t>שאלה</a:t>
            </a:r>
            <a:r>
              <a:rPr lang="he-IL" sz="1800" kern="0" baseline="30000" dirty="0" err="1">
                <a:solidFill>
                  <a:srgbClr val="0000FF"/>
                </a:solidFill>
                <a:effectLst/>
                <a:latin typeface="Aptos" panose="020B0004020202020204" pitchFamily="34" charset="0"/>
                <a:ea typeface="Aptos" panose="020B0004020202020204" pitchFamily="34" charset="0"/>
                <a:cs typeface="Arial" panose="020B0604020202020204" pitchFamily="34" charset="0"/>
                <a:hlinkClick r:id="rId2"/>
              </a:rPr>
              <a:t>א</a:t>
            </a:r>
            <a:r>
              <a:rPr lang="he-IL" sz="1800" kern="0" dirty="0">
                <a:solidFill>
                  <a:srgbClr val="000000"/>
                </a:solidFill>
                <a:effectLst/>
                <a:latin typeface="Aptos" panose="020B0004020202020204" pitchFamily="34" charset="0"/>
                <a:ea typeface="Aptos" panose="020B0004020202020204" pitchFamily="34" charset="0"/>
                <a:cs typeface="Arial" panose="020B0604020202020204" pitchFamily="34" charset="0"/>
              </a:rPr>
              <a:t> ילמדנו רבנו בדבר קריאת מזמורים ותפלות.</a:t>
            </a: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pPr marL="0" indent="0" algn="r" rtl="1">
              <a:lnSpc>
                <a:spcPct val="160000"/>
              </a:lnSpc>
              <a:spcAft>
                <a:spcPts val="800"/>
              </a:spcAft>
              <a:buNone/>
            </a:pPr>
            <a:r>
              <a:rPr lang="he-IL" sz="1800" kern="0" dirty="0">
                <a:solidFill>
                  <a:srgbClr val="000000"/>
                </a:solidFill>
                <a:effectLst/>
                <a:latin typeface="Aptos" panose="020B0004020202020204" pitchFamily="34" charset="0"/>
                <a:ea typeface="Aptos" panose="020B0004020202020204" pitchFamily="34" charset="0"/>
                <a:cs typeface="Arial" panose="020B0604020202020204" pitchFamily="34" charset="0"/>
              </a:rPr>
              <a:t>התשובה אלה התוספות בקריאת מזמורים או תפלות, כגון תפלות ר' סעדיה </a:t>
            </a:r>
            <a:r>
              <a:rPr lang="he-IL" sz="1800" kern="0" dirty="0" err="1">
                <a:solidFill>
                  <a:srgbClr val="000000"/>
                </a:solidFill>
                <a:effectLst/>
                <a:latin typeface="Aptos" panose="020B0004020202020204" pitchFamily="34" charset="0"/>
                <a:ea typeface="Aptos" panose="020B0004020202020204" pitchFamily="34" charset="0"/>
                <a:cs typeface="Arial" panose="020B0604020202020204" pitchFamily="34" charset="0"/>
              </a:rPr>
              <a:t>ז"ל</a:t>
            </a:r>
            <a:r>
              <a:rPr lang="he-IL" sz="1800" kern="0" baseline="30000" dirty="0" err="1">
                <a:solidFill>
                  <a:srgbClr val="0000FF"/>
                </a:solidFill>
                <a:effectLst/>
                <a:latin typeface="Aptos" panose="020B0004020202020204" pitchFamily="34" charset="0"/>
                <a:ea typeface="Aptos" panose="020B0004020202020204" pitchFamily="34" charset="0"/>
                <a:cs typeface="Arial" panose="020B0604020202020204" pitchFamily="34" charset="0"/>
                <a:hlinkClick r:id="rId3"/>
              </a:rPr>
              <a:t>ב</a:t>
            </a:r>
            <a:r>
              <a:rPr lang="he-IL" sz="1800" kern="0" dirty="0">
                <a:solidFill>
                  <a:srgbClr val="000000"/>
                </a:solidFill>
                <a:effectLst/>
                <a:latin typeface="Aptos" panose="020B0004020202020204" pitchFamily="34" charset="0"/>
                <a:ea typeface="Aptos" panose="020B0004020202020204" pitchFamily="34" charset="0"/>
                <a:cs typeface="Arial" panose="020B0604020202020204" pitchFamily="34" charset="0"/>
              </a:rPr>
              <a:t> וזולתן, מדברי דרשנות ומוסר לפני תפלת החובה, כל זה יפה מאד ורצוי </a:t>
            </a:r>
            <a:r>
              <a:rPr lang="he-IL" sz="1800" b="1" u="sng" kern="0" dirty="0">
                <a:solidFill>
                  <a:srgbClr val="000000"/>
                </a:solidFill>
                <a:effectLst/>
                <a:latin typeface="Aptos" panose="020B0004020202020204" pitchFamily="34" charset="0"/>
                <a:ea typeface="Aptos" panose="020B0004020202020204" pitchFamily="34" charset="0"/>
                <a:cs typeface="Arial" panose="020B0604020202020204" pitchFamily="34" charset="0"/>
              </a:rPr>
              <a:t>כדי לעורר הכוונה</a:t>
            </a:r>
            <a:r>
              <a:rPr lang="he-IL" sz="1800" kern="0" dirty="0">
                <a:solidFill>
                  <a:srgbClr val="000000"/>
                </a:solidFill>
                <a:effectLst/>
                <a:latin typeface="Aptos" panose="020B0004020202020204" pitchFamily="34" charset="0"/>
                <a:ea typeface="Aptos" panose="020B0004020202020204" pitchFamily="34" charset="0"/>
                <a:cs typeface="Arial" panose="020B0604020202020204" pitchFamily="34" charset="0"/>
              </a:rPr>
              <a:t>, וכבר אמרו ז"ל חסידים הראשונים היו </a:t>
            </a:r>
            <a:r>
              <a:rPr lang="he-IL" sz="1800" kern="0" dirty="0" err="1">
                <a:solidFill>
                  <a:srgbClr val="000000"/>
                </a:solidFill>
                <a:effectLst/>
                <a:latin typeface="Aptos" panose="020B0004020202020204" pitchFamily="34" charset="0"/>
                <a:ea typeface="Aptos" panose="020B0004020202020204" pitchFamily="34" charset="0"/>
                <a:cs typeface="Arial" panose="020B0604020202020204" pitchFamily="34" charset="0"/>
              </a:rPr>
              <a:t>שוהין</a:t>
            </a:r>
            <a:r>
              <a:rPr lang="he-IL" sz="1800" kern="0" dirty="0">
                <a:solidFill>
                  <a:srgbClr val="000000"/>
                </a:solidFill>
                <a:effectLst/>
                <a:latin typeface="Aptos" panose="020B0004020202020204" pitchFamily="34" charset="0"/>
                <a:ea typeface="Aptos" panose="020B0004020202020204" pitchFamily="34" charset="0"/>
                <a:cs typeface="Arial" panose="020B0604020202020204" pitchFamily="34" charset="0"/>
              </a:rPr>
              <a:t> שעה אחת </a:t>
            </a:r>
            <a:r>
              <a:rPr lang="he-IL" sz="1800" kern="0" dirty="0" err="1">
                <a:solidFill>
                  <a:srgbClr val="000000"/>
                </a:solidFill>
                <a:effectLst/>
                <a:latin typeface="Aptos" panose="020B0004020202020204" pitchFamily="34" charset="0"/>
                <a:ea typeface="Aptos" panose="020B0004020202020204" pitchFamily="34" charset="0"/>
                <a:cs typeface="Arial" panose="020B0604020202020204" pitchFamily="34" charset="0"/>
              </a:rPr>
              <a:t>ומתפללים</a:t>
            </a:r>
            <a:r>
              <a:rPr lang="he-IL" sz="1800" kern="0" baseline="30000" dirty="0" err="1">
                <a:solidFill>
                  <a:srgbClr val="0000FF"/>
                </a:solidFill>
                <a:effectLst/>
                <a:latin typeface="Aptos" panose="020B0004020202020204" pitchFamily="34" charset="0"/>
                <a:ea typeface="Aptos" panose="020B0004020202020204" pitchFamily="34" charset="0"/>
                <a:cs typeface="Arial" panose="020B0604020202020204" pitchFamily="34" charset="0"/>
                <a:hlinkClick r:id="rId4"/>
              </a:rPr>
              <a:t>ג</a:t>
            </a:r>
            <a:r>
              <a:rPr lang="he-IL" sz="1800" kern="0" dirty="0">
                <a:solidFill>
                  <a:srgbClr val="000000"/>
                </a:solidFill>
                <a:effectLst/>
                <a:latin typeface="Aptos" panose="020B0004020202020204" pitchFamily="34" charset="0"/>
                <a:ea typeface="Aptos" panose="020B0004020202020204" pitchFamily="34" charset="0"/>
                <a:cs typeface="Arial" panose="020B0604020202020204" pitchFamily="34" charset="0"/>
              </a:rPr>
              <a:t> </a:t>
            </a:r>
            <a:r>
              <a:rPr lang="he-IL" sz="1800" b="1" kern="0" dirty="0">
                <a:solidFill>
                  <a:srgbClr val="000000"/>
                </a:solidFill>
                <a:effectLst/>
                <a:latin typeface="Aptos" panose="020B0004020202020204" pitchFamily="34" charset="0"/>
                <a:ea typeface="Aptos" panose="020B0004020202020204" pitchFamily="34" charset="0"/>
                <a:cs typeface="Arial" panose="020B0604020202020204" pitchFamily="34" charset="0"/>
              </a:rPr>
              <a:t>אבל זה רצוי ליחיד או </a:t>
            </a:r>
            <a:r>
              <a:rPr lang="he-IL" sz="1800" b="1" kern="0" dirty="0" err="1">
                <a:solidFill>
                  <a:srgbClr val="000000"/>
                </a:solidFill>
                <a:effectLst/>
                <a:latin typeface="Aptos" panose="020B0004020202020204" pitchFamily="34" charset="0"/>
                <a:ea typeface="Aptos" panose="020B0004020202020204" pitchFamily="34" charset="0"/>
                <a:cs typeface="Arial" panose="020B0604020202020204" pitchFamily="34" charset="0"/>
              </a:rPr>
              <a:t>ליחידים</a:t>
            </a:r>
            <a:r>
              <a:rPr lang="he-IL" sz="1800" b="1" kern="0" baseline="30000" dirty="0" err="1">
                <a:solidFill>
                  <a:srgbClr val="0000FF"/>
                </a:solidFill>
                <a:effectLst/>
                <a:latin typeface="Aptos" panose="020B0004020202020204" pitchFamily="34" charset="0"/>
                <a:ea typeface="Aptos" panose="020B0004020202020204" pitchFamily="34" charset="0"/>
                <a:cs typeface="Arial" panose="020B0604020202020204" pitchFamily="34" charset="0"/>
                <a:hlinkClick r:id="rId5"/>
              </a:rPr>
              <a:t>ד</a:t>
            </a:r>
            <a:r>
              <a:rPr lang="he-IL" sz="1800" b="1" kern="0" dirty="0">
                <a:solidFill>
                  <a:srgbClr val="000000"/>
                </a:solidFill>
                <a:effectLst/>
                <a:latin typeface="Aptos" panose="020B0004020202020204" pitchFamily="34" charset="0"/>
                <a:ea typeface="Aptos" panose="020B0004020202020204" pitchFamily="34" charset="0"/>
                <a:cs typeface="Arial" panose="020B0604020202020204" pitchFamily="34" charset="0"/>
              </a:rPr>
              <a:t> שיכלו (לעשות) זאת בבתיהם, אבל בבתי הכנסיות הוא לדעתי טעות</a:t>
            </a:r>
            <a:r>
              <a:rPr lang="he-IL" sz="1800" b="1" kern="0" baseline="30000" dirty="0">
                <a:solidFill>
                  <a:srgbClr val="0000FF"/>
                </a:solidFill>
                <a:effectLst/>
                <a:latin typeface="Aptos" panose="020B0004020202020204" pitchFamily="34" charset="0"/>
                <a:ea typeface="Aptos" panose="020B0004020202020204" pitchFamily="34" charset="0"/>
                <a:cs typeface="Arial" panose="020B0604020202020204" pitchFamily="34" charset="0"/>
                <a:hlinkClick r:id="rId6"/>
              </a:rPr>
              <a:t>ה</a:t>
            </a:r>
            <a:r>
              <a:rPr lang="he-IL" sz="1800" b="1" kern="0" dirty="0">
                <a:solidFill>
                  <a:srgbClr val="000000"/>
                </a:solidFill>
                <a:effectLst/>
                <a:latin typeface="Aptos" panose="020B0004020202020204" pitchFamily="34" charset="0"/>
                <a:ea typeface="Aptos" panose="020B0004020202020204" pitchFamily="34" charset="0"/>
                <a:cs typeface="Arial" panose="020B0604020202020204" pitchFamily="34" charset="0"/>
              </a:rPr>
              <a:t> משום שבתי הכנסיות (הם) לרבים. ולו היה שם איש אחד זקן או חלש או נימול ונתאחר דקה מתפלת הציבור, היה ניזוק בזה. ובכל זה נקרא בשם ציבור החלש שבהם, ומשתדלים להקל עליהם בכל פנים ואין מוסיפים עליהם בטורח עבודת ה'.</a:t>
            </a:r>
            <a:r>
              <a:rPr lang="he-IL" sz="1800" kern="0" dirty="0">
                <a:solidFill>
                  <a:srgbClr val="000000"/>
                </a:solidFill>
                <a:effectLst/>
                <a:latin typeface="Aptos" panose="020B0004020202020204" pitchFamily="34" charset="0"/>
                <a:ea typeface="Aptos" panose="020B0004020202020204" pitchFamily="34" charset="0"/>
                <a:cs typeface="Arial" panose="020B0604020202020204" pitchFamily="34" charset="0"/>
              </a:rPr>
              <a:t> ומעניין קריאת מאה </a:t>
            </a:r>
            <a:r>
              <a:rPr lang="he-IL" sz="1800" kern="0" dirty="0" err="1">
                <a:solidFill>
                  <a:srgbClr val="000000"/>
                </a:solidFill>
                <a:effectLst/>
                <a:latin typeface="Aptos" panose="020B0004020202020204" pitchFamily="34" charset="0"/>
                <a:ea typeface="Aptos" panose="020B0004020202020204" pitchFamily="34" charset="0"/>
                <a:cs typeface="Arial" panose="020B0604020202020204" pitchFamily="34" charset="0"/>
              </a:rPr>
              <a:t>הברכות</a:t>
            </a:r>
            <a:r>
              <a:rPr lang="he-IL" sz="1800" kern="0" baseline="30000" dirty="0" err="1">
                <a:solidFill>
                  <a:srgbClr val="0000FF"/>
                </a:solidFill>
                <a:effectLst/>
                <a:latin typeface="Aptos" panose="020B0004020202020204" pitchFamily="34" charset="0"/>
                <a:ea typeface="Aptos" panose="020B0004020202020204" pitchFamily="34" charset="0"/>
                <a:cs typeface="Arial" panose="020B0604020202020204" pitchFamily="34" charset="0"/>
                <a:hlinkClick r:id="rId7"/>
              </a:rPr>
              <a:t>ו</a:t>
            </a:r>
            <a:r>
              <a:rPr lang="he-IL" sz="1800" kern="0" dirty="0">
                <a:solidFill>
                  <a:srgbClr val="000000"/>
                </a:solidFill>
                <a:effectLst/>
                <a:latin typeface="Aptos" panose="020B0004020202020204" pitchFamily="34" charset="0"/>
                <a:ea typeface="Aptos" panose="020B0004020202020204" pitchFamily="34" charset="0"/>
                <a:cs typeface="Arial" panose="020B0604020202020204" pitchFamily="34" charset="0"/>
              </a:rPr>
              <a:t> או </a:t>
            </a:r>
            <a:r>
              <a:rPr lang="he-IL" sz="1800" kern="0" dirty="0" err="1">
                <a:solidFill>
                  <a:srgbClr val="000000"/>
                </a:solidFill>
                <a:effectLst/>
                <a:latin typeface="Aptos" panose="020B0004020202020204" pitchFamily="34" charset="0"/>
                <a:ea typeface="Aptos" panose="020B0004020202020204" pitchFamily="34" charset="0"/>
                <a:cs typeface="Arial" panose="020B0604020202020204" pitchFamily="34" charset="0"/>
              </a:rPr>
              <a:t>הזמירות</a:t>
            </a:r>
            <a:r>
              <a:rPr lang="he-IL" sz="1800" kern="0" baseline="30000" dirty="0" err="1">
                <a:solidFill>
                  <a:srgbClr val="0000FF"/>
                </a:solidFill>
                <a:effectLst/>
                <a:latin typeface="Aptos" panose="020B0004020202020204" pitchFamily="34" charset="0"/>
                <a:ea typeface="Aptos" panose="020B0004020202020204" pitchFamily="34" charset="0"/>
                <a:cs typeface="Arial" panose="020B0604020202020204" pitchFamily="34" charset="0"/>
                <a:hlinkClick r:id="rId8"/>
              </a:rPr>
              <a:t>ז</a:t>
            </a:r>
            <a:r>
              <a:rPr lang="he-IL" sz="1800" kern="0" dirty="0">
                <a:solidFill>
                  <a:srgbClr val="000000"/>
                </a:solidFill>
                <a:effectLst/>
                <a:latin typeface="Aptos" panose="020B0004020202020204" pitchFamily="34" charset="0"/>
                <a:ea typeface="Aptos" panose="020B0004020202020204" pitchFamily="34" charset="0"/>
                <a:cs typeface="Arial" panose="020B0604020202020204" pitchFamily="34" charset="0"/>
              </a:rPr>
              <a:t> בחיפזון ובמהירות הרי היא טעות גמורה, /הכוונה לחטא גמור/ ומי שאינו מוכיח החזנים על זאת, חוטא, </a:t>
            </a:r>
            <a:r>
              <a:rPr lang="he-IL" sz="1800" b="1" u="sng" kern="0" dirty="0">
                <a:solidFill>
                  <a:srgbClr val="000000"/>
                </a:solidFill>
                <a:effectLst/>
                <a:latin typeface="Aptos" panose="020B0004020202020204" pitchFamily="34" charset="0"/>
                <a:ea typeface="Aptos" panose="020B0004020202020204" pitchFamily="34" charset="0"/>
                <a:cs typeface="Arial" panose="020B0604020202020204" pitchFamily="34" charset="0"/>
              </a:rPr>
              <a:t>משום שכל אלה הסוגים של עבודת ה', אשר הם (בצורת) דיבור, אין הכוונה בהם אלא שיהרהרו בהם כשיאמרום ויכוון אומרם את לבו וידע,</a:t>
            </a:r>
            <a:r>
              <a:rPr lang="he-IL" sz="1800" kern="0" dirty="0">
                <a:solidFill>
                  <a:srgbClr val="000000"/>
                </a:solidFill>
                <a:effectLst/>
                <a:latin typeface="Aptos" panose="020B0004020202020204" pitchFamily="34" charset="0"/>
                <a:ea typeface="Aptos" panose="020B0004020202020204" pitchFamily="34" charset="0"/>
                <a:cs typeface="Arial" panose="020B0604020202020204" pitchFamily="34" charset="0"/>
              </a:rPr>
              <a:t> שעם אדון כל העולם מדבר בהם, בין שיבקש ממנו או יודה לו וישבחהו או יתאר פעליו וחסדיו או יתאר נפלאותיו בברואיו </a:t>
            </a:r>
            <a:r>
              <a:rPr lang="he-IL" sz="1800" kern="0" dirty="0" err="1">
                <a:solidFill>
                  <a:srgbClr val="000000"/>
                </a:solidFill>
                <a:effectLst/>
                <a:latin typeface="Aptos" panose="020B0004020202020204" pitchFamily="34" charset="0"/>
                <a:ea typeface="Aptos" panose="020B0004020202020204" pitchFamily="34" charset="0"/>
                <a:cs typeface="Arial" panose="020B0604020202020204" pitchFamily="34" charset="0"/>
              </a:rPr>
              <a:t>ויכולתו</a:t>
            </a:r>
            <a:r>
              <a:rPr lang="he-IL" sz="1800" kern="0" baseline="30000" dirty="0" err="1">
                <a:solidFill>
                  <a:srgbClr val="0000FF"/>
                </a:solidFill>
                <a:effectLst/>
                <a:latin typeface="Aptos" panose="020B0004020202020204" pitchFamily="34" charset="0"/>
                <a:ea typeface="Aptos" panose="020B0004020202020204" pitchFamily="34" charset="0"/>
                <a:cs typeface="Arial" panose="020B0604020202020204" pitchFamily="34" charset="0"/>
                <a:hlinkClick r:id="rId9"/>
              </a:rPr>
              <a:t>ח</a:t>
            </a:r>
            <a:r>
              <a:rPr lang="he-IL" sz="1800" kern="0" dirty="0">
                <a:solidFill>
                  <a:srgbClr val="000000"/>
                </a:solidFill>
                <a:effectLst/>
                <a:latin typeface="Aptos" panose="020B0004020202020204" pitchFamily="34" charset="0"/>
                <a:ea typeface="Aptos" panose="020B0004020202020204" pitchFamily="34" charset="0"/>
                <a:cs typeface="Arial" panose="020B0604020202020204" pitchFamily="34" charset="0"/>
              </a:rPr>
              <a:t> ואלו הם הסוגים הכוללים לכל ברכה מן הברכות או זמירות או פיסוקי </a:t>
            </a:r>
            <a:r>
              <a:rPr lang="he-IL" sz="1800" kern="0" dirty="0" err="1">
                <a:solidFill>
                  <a:srgbClr val="000000"/>
                </a:solidFill>
                <a:effectLst/>
                <a:latin typeface="Aptos" panose="020B0004020202020204" pitchFamily="34" charset="0"/>
                <a:ea typeface="Aptos" panose="020B0004020202020204" pitchFamily="34" charset="0"/>
                <a:cs typeface="Arial" panose="020B0604020202020204" pitchFamily="34" charset="0"/>
              </a:rPr>
              <a:t>זמרא</a:t>
            </a:r>
            <a:r>
              <a:rPr lang="he-IL" sz="1800" kern="0" dirty="0">
                <a:solidFill>
                  <a:srgbClr val="000000"/>
                </a:solidFill>
                <a:effectLst/>
                <a:latin typeface="Aptos" panose="020B0004020202020204" pitchFamily="34" charset="0"/>
                <a:ea typeface="Aptos" panose="020B0004020202020204" pitchFamily="34" charset="0"/>
                <a:cs typeface="Arial" panose="020B0604020202020204" pitchFamily="34" charset="0"/>
              </a:rPr>
              <a:t>. ואם </a:t>
            </a:r>
            <a:r>
              <a:rPr lang="he-IL" sz="1800" kern="0" dirty="0" err="1">
                <a:solidFill>
                  <a:srgbClr val="000000"/>
                </a:solidFill>
                <a:effectLst/>
                <a:latin typeface="Aptos" panose="020B0004020202020204" pitchFamily="34" charset="0"/>
                <a:ea typeface="Aptos" panose="020B0004020202020204" pitchFamily="34" charset="0"/>
                <a:cs typeface="Arial" panose="020B0604020202020204" pitchFamily="34" charset="0"/>
              </a:rPr>
              <a:t>הכל</a:t>
            </a:r>
            <a:r>
              <a:rPr lang="he-IL" sz="1800" kern="0" dirty="0">
                <a:solidFill>
                  <a:srgbClr val="000000"/>
                </a:solidFill>
                <a:effectLst/>
                <a:latin typeface="Aptos" panose="020B0004020202020204" pitchFamily="34" charset="0"/>
                <a:ea typeface="Aptos" panose="020B0004020202020204" pitchFamily="34" charset="0"/>
                <a:cs typeface="Arial" panose="020B0604020202020204" pitchFamily="34" charset="0"/>
              </a:rPr>
              <a:t> דיבור עמו יתעלה, כיצד מותר למהר בזה ולהסיח הדעת ממה שנאמר, אלא למי שאינו יודע מה הוא אומר ואינו מבינו, אלא דינו בתפלתו דין התוכי והשוטה, החוזרים על המלים, שבני האדם לימדום וכתב משה. </a:t>
            </a:r>
            <a:endParaRPr lang="en-US" sz="1800" kern="100" dirty="0">
              <a:effectLst/>
              <a:latin typeface="Aptos" panose="020B0004020202020204" pitchFamily="34" charset="0"/>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25334473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7641E53C-C263-F044-60D7-F0B26768B913}"/>
              </a:ext>
            </a:extLst>
          </p:cNvPr>
          <p:cNvSpPr>
            <a:spLocks noGrp="1"/>
          </p:cNvSpPr>
          <p:nvPr>
            <p:ph idx="1"/>
          </p:nvPr>
        </p:nvSpPr>
        <p:spPr>
          <a:xfrm>
            <a:off x="838200" y="462064"/>
            <a:ext cx="10515600" cy="5714898"/>
          </a:xfrm>
        </p:spPr>
        <p:txBody>
          <a:bodyPr>
            <a:normAutofit/>
          </a:bodyPr>
          <a:lstStyle/>
          <a:p>
            <a:pPr marL="0" indent="0" algn="r" rtl="1">
              <a:lnSpc>
                <a:spcPct val="170000"/>
              </a:lnSpc>
              <a:spcAft>
                <a:spcPts val="800"/>
              </a:spcAft>
              <a:buNone/>
            </a:pPr>
            <a:r>
              <a:rPr lang="he-IL" sz="1000" kern="100" dirty="0">
                <a:effectLst/>
                <a:latin typeface="Aptos" panose="020B0004020202020204" pitchFamily="34" charset="0"/>
                <a:ea typeface="Aptos" panose="020B0004020202020204" pitchFamily="34" charset="0"/>
              </a:rPr>
              <a:t>שו"ת הרשב"א חלק א סימן שמד </a:t>
            </a:r>
            <a:endParaRPr lang="en-US" sz="1000" kern="100" dirty="0">
              <a:effectLst/>
              <a:latin typeface="Aptos" panose="020B0004020202020204" pitchFamily="34" charset="0"/>
              <a:ea typeface="Aptos" panose="020B0004020202020204" pitchFamily="34" charset="0"/>
            </a:endParaRPr>
          </a:p>
          <a:p>
            <a:pPr marL="0" indent="0" algn="r" rtl="1">
              <a:lnSpc>
                <a:spcPct val="170000"/>
              </a:lnSpc>
              <a:spcAft>
                <a:spcPts val="800"/>
              </a:spcAft>
              <a:buNone/>
            </a:pPr>
            <a:r>
              <a:rPr lang="he-IL" sz="1000" kern="100" dirty="0">
                <a:effectLst/>
                <a:latin typeface="Aptos" panose="020B0004020202020204" pitchFamily="34" charset="0"/>
                <a:ea typeface="Aptos" panose="020B0004020202020204" pitchFamily="34" charset="0"/>
              </a:rPr>
              <a:t>שאלת המתפלל ולא כיון לבו צריך לחזור ולהתפלל אם לא? </a:t>
            </a:r>
            <a:r>
              <a:rPr lang="he-IL" sz="1000" kern="100" dirty="0" err="1">
                <a:effectLst/>
                <a:latin typeface="Aptos" panose="020B0004020202020204" pitchFamily="34" charset="0"/>
                <a:ea typeface="Aptos" panose="020B0004020202020204" pitchFamily="34" charset="0"/>
              </a:rPr>
              <a:t>ונסתפקתי</a:t>
            </a:r>
            <a:r>
              <a:rPr lang="he-IL" sz="1000" kern="100" dirty="0">
                <a:effectLst/>
                <a:latin typeface="Aptos" panose="020B0004020202020204" pitchFamily="34" charset="0"/>
                <a:ea typeface="Aptos" panose="020B0004020202020204" pitchFamily="34" charset="0"/>
              </a:rPr>
              <a:t> בזה מפני שמצאתי לרב ר' יונה ז"ל שפסק שצריך לחזור באגרת התשובה. וכן נראה ממה שאמרו בשלהי תפלת השחר (דף ל"א ב) דילמא מעיקרא לא כיון </a:t>
            </a:r>
            <a:r>
              <a:rPr lang="he-IL" sz="1000" kern="100" dirty="0" err="1">
                <a:effectLst/>
                <a:latin typeface="Aptos" panose="020B0004020202020204" pitchFamily="34" charset="0"/>
                <a:ea typeface="Aptos" panose="020B0004020202020204" pitchFamily="34" charset="0"/>
              </a:rPr>
              <a:t>דעתיה</a:t>
            </a:r>
            <a:r>
              <a:rPr lang="he-IL" sz="1000" kern="100" dirty="0">
                <a:effectLst/>
                <a:latin typeface="Aptos" panose="020B0004020202020204" pitchFamily="34" charset="0"/>
                <a:ea typeface="Aptos" panose="020B0004020202020204" pitchFamily="34" charset="0"/>
              </a:rPr>
              <a:t> </a:t>
            </a:r>
            <a:r>
              <a:rPr lang="he-IL" sz="1000" kern="100" dirty="0" err="1">
                <a:effectLst/>
                <a:latin typeface="Aptos" panose="020B0004020202020204" pitchFamily="34" charset="0"/>
                <a:ea typeface="Aptos" panose="020B0004020202020204" pitchFamily="34" charset="0"/>
              </a:rPr>
              <a:t>והשתא</a:t>
            </a:r>
            <a:r>
              <a:rPr lang="he-IL" sz="1000" kern="100" dirty="0">
                <a:effectLst/>
                <a:latin typeface="Aptos" panose="020B0004020202020204" pitchFamily="34" charset="0"/>
                <a:ea typeface="Aptos" panose="020B0004020202020204" pitchFamily="34" charset="0"/>
              </a:rPr>
              <a:t> כיון </a:t>
            </a:r>
            <a:r>
              <a:rPr lang="he-IL" sz="1000" kern="100" dirty="0" err="1">
                <a:effectLst/>
                <a:latin typeface="Aptos" panose="020B0004020202020204" pitchFamily="34" charset="0"/>
                <a:ea typeface="Aptos" panose="020B0004020202020204" pitchFamily="34" charset="0"/>
              </a:rPr>
              <a:t>דעתיה</a:t>
            </a:r>
            <a:r>
              <a:rPr lang="he-IL" sz="1000" kern="100" dirty="0">
                <a:effectLst/>
                <a:latin typeface="Aptos" panose="020B0004020202020204" pitchFamily="34" charset="0"/>
                <a:ea typeface="Aptos" panose="020B0004020202020204" pitchFamily="34" charset="0"/>
              </a:rPr>
              <a:t>. </a:t>
            </a:r>
            <a:r>
              <a:rPr lang="he-IL" sz="1000" kern="100" dirty="0" err="1">
                <a:effectLst/>
                <a:latin typeface="Aptos" panose="020B0004020202020204" pitchFamily="34" charset="0"/>
                <a:ea typeface="Aptos" panose="020B0004020202020204" pitchFamily="34" charset="0"/>
              </a:rPr>
              <a:t>וקשיא</a:t>
            </a:r>
            <a:r>
              <a:rPr lang="he-IL" sz="1000" kern="100" dirty="0">
                <a:effectLst/>
                <a:latin typeface="Aptos" panose="020B0004020202020204" pitchFamily="34" charset="0"/>
                <a:ea typeface="Aptos" panose="020B0004020202020204" pitchFamily="34" charset="0"/>
              </a:rPr>
              <a:t> לי והא קיימא לן </a:t>
            </a:r>
            <a:r>
              <a:rPr lang="he-IL" sz="1000" kern="100" dirty="0" err="1">
                <a:effectLst/>
                <a:latin typeface="Aptos" panose="020B0004020202020204" pitchFamily="34" charset="0"/>
                <a:ea typeface="Aptos" panose="020B0004020202020204" pitchFamily="34" charset="0"/>
              </a:rPr>
              <a:t>דמצות</a:t>
            </a:r>
            <a:r>
              <a:rPr lang="he-IL" sz="1000" kern="100" dirty="0">
                <a:effectLst/>
                <a:latin typeface="Aptos" panose="020B0004020202020204" pitchFamily="34" charset="0"/>
                <a:ea typeface="Aptos" panose="020B0004020202020204" pitchFamily="34" charset="0"/>
              </a:rPr>
              <a:t> אין צריכות כונה? וכן נראה לי מדבריך שתפסת על הרמב"ם ז"ל שפסק שאם לא כיון דעתו בפסוק ראשון של ק"ש =קריאת שמע= שחוזר. ושמא הרב רבי יונה ז"ל סובר מצות צריכות כונה. </a:t>
            </a:r>
            <a:endParaRPr lang="en-US" sz="1000" kern="100" dirty="0">
              <a:effectLst/>
              <a:latin typeface="Aptos" panose="020B0004020202020204" pitchFamily="34" charset="0"/>
              <a:ea typeface="Aptos" panose="020B0004020202020204" pitchFamily="34" charset="0"/>
            </a:endParaRPr>
          </a:p>
          <a:p>
            <a:pPr marL="0" indent="0" algn="r" rtl="1">
              <a:lnSpc>
                <a:spcPct val="170000"/>
              </a:lnSpc>
              <a:spcAft>
                <a:spcPts val="800"/>
              </a:spcAft>
              <a:buNone/>
            </a:pPr>
            <a:r>
              <a:rPr lang="he-IL" sz="1000" dirty="0"/>
              <a:t>...</a:t>
            </a:r>
            <a:r>
              <a:rPr lang="he-IL" sz="1000" b="1" kern="100" dirty="0">
                <a:effectLst/>
                <a:latin typeface="Aptos" panose="020B0004020202020204" pitchFamily="34" charset="0"/>
                <a:ea typeface="Aptos" panose="020B0004020202020204" pitchFamily="34" charset="0"/>
              </a:rPr>
              <a:t> ומדעתי שאין זה תלוי </a:t>
            </a:r>
            <a:r>
              <a:rPr lang="he-IL" sz="1000" b="1" kern="100" dirty="0" err="1">
                <a:effectLst/>
                <a:latin typeface="Aptos" panose="020B0004020202020204" pitchFamily="34" charset="0"/>
                <a:ea typeface="Aptos" panose="020B0004020202020204" pitchFamily="34" charset="0"/>
              </a:rPr>
              <a:t>באידך</a:t>
            </a:r>
            <a:r>
              <a:rPr lang="he-IL" sz="1000" b="1" kern="100" dirty="0">
                <a:effectLst/>
                <a:latin typeface="Aptos" panose="020B0004020202020204" pitchFamily="34" charset="0"/>
                <a:ea typeface="Aptos" panose="020B0004020202020204" pitchFamily="34" charset="0"/>
              </a:rPr>
              <a:t> </a:t>
            </a:r>
            <a:r>
              <a:rPr lang="he-IL" sz="1000" b="1" kern="100" dirty="0" err="1">
                <a:effectLst/>
                <a:latin typeface="Aptos" panose="020B0004020202020204" pitchFamily="34" charset="0"/>
                <a:ea typeface="Aptos" panose="020B0004020202020204" pitchFamily="34" charset="0"/>
              </a:rPr>
              <a:t>דמצות</a:t>
            </a:r>
            <a:r>
              <a:rPr lang="he-IL" sz="1000" b="1" kern="100" dirty="0">
                <a:effectLst/>
                <a:latin typeface="Aptos" panose="020B0004020202020204" pitchFamily="34" charset="0"/>
                <a:ea typeface="Aptos" panose="020B0004020202020204" pitchFamily="34" charset="0"/>
              </a:rPr>
              <a:t> צריכות כונה או אין צריכות כונה</a:t>
            </a:r>
            <a:r>
              <a:rPr lang="he-IL" sz="1000" kern="100" dirty="0">
                <a:effectLst/>
                <a:latin typeface="Aptos" panose="020B0004020202020204" pitchFamily="34" charset="0"/>
                <a:ea typeface="Aptos" panose="020B0004020202020204" pitchFamily="34" charset="0"/>
              </a:rPr>
              <a:t>. שאם אתה אומר כן אין הפרש בין הראשונה לשאר. או </a:t>
            </a:r>
            <a:r>
              <a:rPr lang="he-IL" sz="1000" kern="100" dirty="0" err="1">
                <a:effectLst/>
                <a:latin typeface="Aptos" panose="020B0004020202020204" pitchFamily="34" charset="0"/>
                <a:ea typeface="Aptos" panose="020B0004020202020204" pitchFamily="34" charset="0"/>
              </a:rPr>
              <a:t>נצריך</a:t>
            </a:r>
            <a:r>
              <a:rPr lang="he-IL" sz="1000" kern="100" dirty="0">
                <a:effectLst/>
                <a:latin typeface="Aptos" panose="020B0004020202020204" pitchFamily="34" charset="0"/>
                <a:ea typeface="Aptos" panose="020B0004020202020204" pitchFamily="34" charset="0"/>
              </a:rPr>
              <a:t> אותו </a:t>
            </a:r>
            <a:r>
              <a:rPr lang="he-IL" sz="1000" kern="100" dirty="0" err="1">
                <a:effectLst/>
                <a:latin typeface="Aptos" panose="020B0004020202020204" pitchFamily="34" charset="0"/>
                <a:ea typeface="Aptos" panose="020B0004020202020204" pitchFamily="34" charset="0"/>
              </a:rPr>
              <a:t>לכוין</a:t>
            </a:r>
            <a:r>
              <a:rPr lang="he-IL" sz="1000" kern="100" dirty="0">
                <a:effectLst/>
                <a:latin typeface="Aptos" panose="020B0004020202020204" pitchFamily="34" charset="0"/>
                <a:ea typeface="Aptos" panose="020B0004020202020204" pitchFamily="34" charset="0"/>
              </a:rPr>
              <a:t> </a:t>
            </a:r>
            <a:r>
              <a:rPr lang="he-IL" sz="1000" kern="100" dirty="0" err="1">
                <a:effectLst/>
                <a:latin typeface="Aptos" panose="020B0004020202020204" pitchFamily="34" charset="0"/>
                <a:ea typeface="Aptos" panose="020B0004020202020204" pitchFamily="34" charset="0"/>
              </a:rPr>
              <a:t>בכלן</a:t>
            </a:r>
            <a:r>
              <a:rPr lang="he-IL" sz="1000" kern="100" dirty="0">
                <a:effectLst/>
                <a:latin typeface="Aptos" panose="020B0004020202020204" pitchFamily="34" charset="0"/>
                <a:ea typeface="Aptos" panose="020B0004020202020204" pitchFamily="34" charset="0"/>
              </a:rPr>
              <a:t> או נפטור אותו אפילו בלא אחת מהן. ועוד דמה שאמרו מצות צריכות כונה אינו אלא </a:t>
            </a:r>
            <a:r>
              <a:rPr lang="he-IL" sz="1000" kern="100" dirty="0" err="1">
                <a:effectLst/>
                <a:latin typeface="Aptos" panose="020B0004020202020204" pitchFamily="34" charset="0"/>
                <a:ea typeface="Aptos" panose="020B0004020202020204" pitchFamily="34" charset="0"/>
              </a:rPr>
              <a:t>שיכוין</a:t>
            </a:r>
            <a:r>
              <a:rPr lang="he-IL" sz="1000" kern="100" dirty="0">
                <a:effectLst/>
                <a:latin typeface="Aptos" panose="020B0004020202020204" pitchFamily="34" charset="0"/>
                <a:ea typeface="Aptos" panose="020B0004020202020204" pitchFamily="34" charset="0"/>
              </a:rPr>
              <a:t> לבו לצאת ולא יעשה </a:t>
            </a:r>
            <a:r>
              <a:rPr lang="he-IL" sz="1000" kern="100" dirty="0" err="1">
                <a:effectLst/>
                <a:latin typeface="Aptos" panose="020B0004020202020204" pitchFamily="34" charset="0"/>
                <a:ea typeface="Aptos" panose="020B0004020202020204" pitchFamily="34" charset="0"/>
              </a:rPr>
              <a:t>כמתעס</a:t>
            </a:r>
            <a:r>
              <a:rPr lang="he-IL" sz="1000" kern="100" dirty="0">
                <a:effectLst/>
                <a:latin typeface="Aptos" panose="020B0004020202020204" pitchFamily="34" charset="0"/>
                <a:ea typeface="Aptos" panose="020B0004020202020204" pitchFamily="34" charset="0"/>
              </a:rPr>
              <a:t>' בעלמא </a:t>
            </a:r>
            <a:r>
              <a:rPr lang="he-IL" sz="1000" kern="100" dirty="0" err="1">
                <a:effectLst/>
                <a:latin typeface="Aptos" panose="020B0004020202020204" pitchFamily="34" charset="0"/>
                <a:ea typeface="Aptos" panose="020B0004020202020204" pitchFamily="34" charset="0"/>
              </a:rPr>
              <a:t>וכענין</a:t>
            </a:r>
            <a:r>
              <a:rPr lang="he-IL" sz="1000" kern="100" dirty="0">
                <a:effectLst/>
                <a:latin typeface="Aptos" panose="020B0004020202020204" pitchFamily="34" charset="0"/>
                <a:ea typeface="Aptos" panose="020B0004020202020204" pitchFamily="34" charset="0"/>
              </a:rPr>
              <a:t> שאמרו בתקיעת שופר </a:t>
            </a:r>
            <a:r>
              <a:rPr lang="he-IL" sz="1000" kern="100" dirty="0" err="1">
                <a:effectLst/>
                <a:latin typeface="Aptos" panose="020B0004020202020204" pitchFamily="34" charset="0"/>
                <a:ea typeface="Aptos" panose="020B0004020202020204" pitchFamily="34" charset="0"/>
              </a:rPr>
              <a:t>ובכפאוהו</a:t>
            </a:r>
            <a:r>
              <a:rPr lang="he-IL" sz="1000" kern="100" dirty="0">
                <a:effectLst/>
                <a:latin typeface="Aptos" panose="020B0004020202020204" pitchFamily="34" charset="0"/>
                <a:ea typeface="Aptos" panose="020B0004020202020204" pitchFamily="34" charset="0"/>
              </a:rPr>
              <a:t> ואכל מצה. </a:t>
            </a:r>
            <a:r>
              <a:rPr lang="he-IL" sz="1000" b="1" kern="100" dirty="0">
                <a:effectLst/>
                <a:latin typeface="Aptos" panose="020B0004020202020204" pitchFamily="34" charset="0"/>
                <a:ea typeface="Aptos" panose="020B0004020202020204" pitchFamily="34" charset="0"/>
              </a:rPr>
              <a:t>וזה שהתפלל הרי </a:t>
            </a:r>
            <a:r>
              <a:rPr lang="he-IL" sz="1000" b="1" kern="100" dirty="0" err="1">
                <a:effectLst/>
                <a:latin typeface="Aptos" panose="020B0004020202020204" pitchFamily="34" charset="0"/>
                <a:ea typeface="Aptos" panose="020B0004020202020204" pitchFamily="34" charset="0"/>
              </a:rPr>
              <a:t>נתכוין</a:t>
            </a:r>
            <a:r>
              <a:rPr lang="he-IL" sz="1000" b="1" kern="100" dirty="0">
                <a:effectLst/>
                <a:latin typeface="Aptos" panose="020B0004020202020204" pitchFamily="34" charset="0"/>
                <a:ea typeface="Aptos" panose="020B0004020202020204" pitchFamily="34" charset="0"/>
              </a:rPr>
              <a:t> לצאת</a:t>
            </a:r>
            <a:r>
              <a:rPr lang="he-IL" sz="1000" kern="100" dirty="0">
                <a:effectLst/>
                <a:latin typeface="Aptos" panose="020B0004020202020204" pitchFamily="34" charset="0"/>
                <a:ea typeface="Aptos" panose="020B0004020202020204" pitchFamily="34" charset="0"/>
              </a:rPr>
              <a:t>. ואפי' למאן </a:t>
            </a:r>
            <a:r>
              <a:rPr lang="he-IL" sz="1000" kern="100" dirty="0" err="1">
                <a:effectLst/>
                <a:latin typeface="Aptos" panose="020B0004020202020204" pitchFamily="34" charset="0"/>
                <a:ea typeface="Aptos" panose="020B0004020202020204" pitchFamily="34" charset="0"/>
              </a:rPr>
              <a:t>דאמר</a:t>
            </a:r>
            <a:r>
              <a:rPr lang="he-IL" sz="1000" kern="100" dirty="0">
                <a:effectLst/>
                <a:latin typeface="Aptos" panose="020B0004020202020204" pitchFamily="34" charset="0"/>
                <a:ea typeface="Aptos" panose="020B0004020202020204" pitchFamily="34" charset="0"/>
              </a:rPr>
              <a:t> מצות צריכות כונה יצא בין כיון לבו ולא הרהר בדברים אחרים בתוך תפלתו בין הרהר בדברים אחרים. וכאותה שאמרו בירושלמי </a:t>
            </a:r>
            <a:r>
              <a:rPr lang="he-IL" sz="1000" kern="100" dirty="0" err="1">
                <a:effectLst/>
                <a:latin typeface="Aptos" panose="020B0004020202020204" pitchFamily="34" charset="0"/>
                <a:ea typeface="Aptos" panose="020B0004020202020204" pitchFamily="34" charset="0"/>
              </a:rPr>
              <a:t>זימנא</a:t>
            </a:r>
            <a:r>
              <a:rPr lang="he-IL" sz="1000" kern="100" dirty="0">
                <a:effectLst/>
                <a:latin typeface="Aptos" panose="020B0004020202020204" pitchFamily="34" charset="0"/>
                <a:ea typeface="Aptos" panose="020B0004020202020204" pitchFamily="34" charset="0"/>
              </a:rPr>
              <a:t> </a:t>
            </a:r>
            <a:r>
              <a:rPr lang="he-IL" sz="1000" kern="100" dirty="0" err="1">
                <a:effectLst/>
                <a:latin typeface="Aptos" panose="020B0004020202020204" pitchFamily="34" charset="0"/>
                <a:ea typeface="Aptos" panose="020B0004020202020204" pitchFamily="34" charset="0"/>
              </a:rPr>
              <a:t>חדא</a:t>
            </a:r>
            <a:r>
              <a:rPr lang="he-IL" sz="1000" kern="100" dirty="0">
                <a:effectLst/>
                <a:latin typeface="Aptos" panose="020B0004020202020204" pitchFamily="34" charset="0"/>
                <a:ea typeface="Aptos" panose="020B0004020202020204" pitchFamily="34" charset="0"/>
              </a:rPr>
              <a:t> בעיתי כווני ומניתי </a:t>
            </a:r>
            <a:r>
              <a:rPr lang="he-IL" sz="1000" kern="100" dirty="0" err="1">
                <a:effectLst/>
                <a:latin typeface="Aptos" panose="020B0004020202020204" pitchFamily="34" charset="0"/>
                <a:ea typeface="Aptos" panose="020B0004020202020204" pitchFamily="34" charset="0"/>
              </a:rPr>
              <a:t>אפרחייא</a:t>
            </a:r>
            <a:r>
              <a:rPr lang="he-IL" sz="1000" kern="100" dirty="0">
                <a:effectLst/>
                <a:latin typeface="Aptos" panose="020B0004020202020204" pitchFamily="34" charset="0"/>
                <a:ea typeface="Aptos" panose="020B0004020202020204" pitchFamily="34" charset="0"/>
              </a:rPr>
              <a:t>. </a:t>
            </a:r>
            <a:r>
              <a:rPr lang="he-IL" sz="1000" b="1" kern="100" dirty="0" err="1">
                <a:effectLst/>
                <a:latin typeface="Aptos" panose="020B0004020202020204" pitchFamily="34" charset="0"/>
                <a:ea typeface="Aptos" panose="020B0004020202020204" pitchFamily="34" charset="0"/>
              </a:rPr>
              <a:t>דמכל</a:t>
            </a:r>
            <a:r>
              <a:rPr lang="he-IL" sz="1000" b="1" kern="100" dirty="0">
                <a:effectLst/>
                <a:latin typeface="Aptos" panose="020B0004020202020204" pitchFamily="34" charset="0"/>
                <a:ea typeface="Aptos" panose="020B0004020202020204" pitchFamily="34" charset="0"/>
              </a:rPr>
              <a:t> מקום הרי </a:t>
            </a:r>
            <a:r>
              <a:rPr lang="he-IL" sz="1000" b="1" kern="100" dirty="0" err="1">
                <a:effectLst/>
                <a:latin typeface="Aptos" panose="020B0004020202020204" pitchFamily="34" charset="0"/>
                <a:ea typeface="Aptos" panose="020B0004020202020204" pitchFamily="34" charset="0"/>
              </a:rPr>
              <a:t>נתכוין</a:t>
            </a:r>
            <a:r>
              <a:rPr lang="he-IL" sz="1000" b="1" kern="100" dirty="0">
                <a:effectLst/>
                <a:latin typeface="Aptos" panose="020B0004020202020204" pitchFamily="34" charset="0"/>
                <a:ea typeface="Aptos" panose="020B0004020202020204" pitchFamily="34" charset="0"/>
              </a:rPr>
              <a:t> להתפלל ולצאת ידי חובה</a:t>
            </a:r>
            <a:r>
              <a:rPr lang="he-IL" sz="1000" kern="100" dirty="0">
                <a:effectLst/>
                <a:latin typeface="Aptos" panose="020B0004020202020204" pitchFamily="34" charset="0"/>
                <a:ea typeface="Aptos" panose="020B0004020202020204" pitchFamily="34" charset="0"/>
              </a:rPr>
              <a:t>. </a:t>
            </a:r>
            <a:endParaRPr lang="en-US" sz="1000" kern="100" dirty="0">
              <a:effectLst/>
              <a:latin typeface="Aptos" panose="020B0004020202020204" pitchFamily="34" charset="0"/>
              <a:ea typeface="Aptos" panose="020B0004020202020204" pitchFamily="34" charset="0"/>
            </a:endParaRPr>
          </a:p>
          <a:p>
            <a:pPr marL="0" indent="0" algn="r" rtl="1">
              <a:lnSpc>
                <a:spcPct val="170000"/>
              </a:lnSpc>
              <a:spcAft>
                <a:spcPts val="800"/>
              </a:spcAft>
              <a:buNone/>
            </a:pPr>
            <a:r>
              <a:rPr lang="he-IL" sz="1000" b="1" kern="100" dirty="0">
                <a:effectLst/>
                <a:latin typeface="Aptos" panose="020B0004020202020204" pitchFamily="34" charset="0"/>
                <a:ea typeface="Aptos" panose="020B0004020202020204" pitchFamily="34" charset="0"/>
              </a:rPr>
              <a:t>אלא שהתפלה </a:t>
            </a:r>
            <a:r>
              <a:rPr lang="he-IL" sz="1000" b="1" kern="100" dirty="0" err="1">
                <a:effectLst/>
                <a:latin typeface="Aptos" panose="020B0004020202020204" pitchFamily="34" charset="0"/>
                <a:ea typeface="Aptos" panose="020B0004020202020204" pitchFamily="34" charset="0"/>
              </a:rPr>
              <a:t>וקרית</a:t>
            </a:r>
            <a:r>
              <a:rPr lang="he-IL" sz="1000" b="1" kern="100" dirty="0">
                <a:effectLst/>
                <a:latin typeface="Aptos" panose="020B0004020202020204" pitchFamily="34" charset="0"/>
                <a:ea typeface="Aptos" panose="020B0004020202020204" pitchFamily="34" charset="0"/>
              </a:rPr>
              <a:t> /קריאת/ שמע יש בהן כונה אחרת. והיא </a:t>
            </a:r>
            <a:r>
              <a:rPr lang="he-IL" sz="1000" b="1" kern="100" dirty="0" err="1">
                <a:effectLst/>
                <a:latin typeface="Aptos" panose="020B0004020202020204" pitchFamily="34" charset="0"/>
                <a:ea typeface="Aptos" panose="020B0004020202020204" pitchFamily="34" charset="0"/>
              </a:rPr>
              <a:t>כונת</a:t>
            </a:r>
            <a:r>
              <a:rPr lang="he-IL" sz="1000" b="1" kern="100" dirty="0">
                <a:effectLst/>
                <a:latin typeface="Aptos" panose="020B0004020202020204" pitchFamily="34" charset="0"/>
                <a:ea typeface="Aptos" panose="020B0004020202020204" pitchFamily="34" charset="0"/>
              </a:rPr>
              <a:t> הלב שלא להרהר בהן בדברים אחרים כדי שיהיו פיו ולבו </a:t>
            </a:r>
            <a:r>
              <a:rPr lang="he-IL" sz="1000" b="1" kern="100" dirty="0" err="1">
                <a:effectLst/>
                <a:latin typeface="Aptos" panose="020B0004020202020204" pitchFamily="34" charset="0"/>
                <a:ea typeface="Aptos" panose="020B0004020202020204" pitchFamily="34" charset="0"/>
              </a:rPr>
              <a:t>שוים</a:t>
            </a:r>
            <a:r>
              <a:rPr lang="he-IL" sz="1000" b="1" kern="100" dirty="0">
                <a:effectLst/>
                <a:latin typeface="Aptos" panose="020B0004020202020204" pitchFamily="34" charset="0"/>
                <a:ea typeface="Aptos" panose="020B0004020202020204" pitchFamily="34" charset="0"/>
              </a:rPr>
              <a:t> בבקשת הרחמים ובייחוד /וביחוד/ ובקבלת עול מלכות שמים ובסדור השבחים</a:t>
            </a:r>
            <a:r>
              <a:rPr lang="he-IL" sz="1000" kern="100" dirty="0">
                <a:effectLst/>
                <a:latin typeface="Aptos" panose="020B0004020202020204" pitchFamily="34" charset="0"/>
                <a:ea typeface="Aptos" panose="020B0004020202020204" pitchFamily="34" charset="0"/>
              </a:rPr>
              <a:t>. וכנגד הכונה הראשונה שהיא העסק בהן לצאת ידי חובה הוא מה ששאלו בגמרא גבי </a:t>
            </a:r>
            <a:r>
              <a:rPr lang="he-IL" sz="1000" kern="100" dirty="0" err="1">
                <a:effectLst/>
                <a:latin typeface="Aptos" panose="020B0004020202020204" pitchFamily="34" charset="0"/>
                <a:ea typeface="Aptos" panose="020B0004020202020204" pitchFamily="34" charset="0"/>
              </a:rPr>
              <a:t>מתניתין</a:t>
            </a:r>
            <a:r>
              <a:rPr lang="he-IL" sz="1000" kern="100" dirty="0">
                <a:effectLst/>
                <a:latin typeface="Aptos" panose="020B0004020202020204" pitchFamily="34" charset="0"/>
                <a:ea typeface="Aptos" panose="020B0004020202020204" pitchFamily="34" charset="0"/>
              </a:rPr>
              <a:t> </a:t>
            </a:r>
            <a:r>
              <a:rPr lang="he-IL" sz="1000" kern="100" dirty="0" err="1">
                <a:effectLst/>
                <a:latin typeface="Aptos" panose="020B0004020202020204" pitchFamily="34" charset="0"/>
                <a:ea typeface="Aptos" panose="020B0004020202020204" pitchFamily="34" charset="0"/>
              </a:rPr>
              <a:t>דהיה</a:t>
            </a:r>
            <a:r>
              <a:rPr lang="he-IL" sz="1000" kern="100" dirty="0">
                <a:effectLst/>
                <a:latin typeface="Aptos" panose="020B0004020202020204" pitchFamily="34" charset="0"/>
                <a:ea typeface="Aptos" panose="020B0004020202020204" pitchFamily="34" charset="0"/>
              </a:rPr>
              <a:t> קורא בתורה /ברכות/ (דף י"ג) אם כיון לבו יצא שמעת מינה מצות צריכות כונה. דהוה ס"ד =סלק דעתך= דאם כיון לבו למצות קריאה </a:t>
            </a:r>
            <a:r>
              <a:rPr lang="he-IL" sz="1000" kern="100" dirty="0" err="1">
                <a:effectLst/>
                <a:latin typeface="Aptos" panose="020B0004020202020204" pitchFamily="34" charset="0"/>
                <a:ea typeface="Aptos" panose="020B0004020202020204" pitchFamily="34" charset="0"/>
              </a:rPr>
              <a:t>קאמר</a:t>
            </a:r>
            <a:r>
              <a:rPr lang="he-IL" sz="1000" kern="100" dirty="0">
                <a:effectLst/>
                <a:latin typeface="Aptos" panose="020B0004020202020204" pitchFamily="34" charset="0"/>
                <a:ea typeface="Aptos" panose="020B0004020202020204" pitchFamily="34" charset="0"/>
              </a:rPr>
              <a:t>. ודחי בקורא להגיה והכי </a:t>
            </a:r>
            <a:r>
              <a:rPr lang="he-IL" sz="1000" kern="100" dirty="0" err="1">
                <a:effectLst/>
                <a:latin typeface="Aptos" panose="020B0004020202020204" pitchFamily="34" charset="0"/>
                <a:ea typeface="Aptos" panose="020B0004020202020204" pitchFamily="34" charset="0"/>
              </a:rPr>
              <a:t>קאמר</a:t>
            </a:r>
            <a:r>
              <a:rPr lang="he-IL" sz="1000" kern="100" dirty="0">
                <a:effectLst/>
                <a:latin typeface="Aptos" panose="020B0004020202020204" pitchFamily="34" charset="0"/>
                <a:ea typeface="Aptos" panose="020B0004020202020204" pitchFamily="34" charset="0"/>
              </a:rPr>
              <a:t> אם כיון לבו לקרות /לקרוא/ יצא. אבל </a:t>
            </a:r>
            <a:r>
              <a:rPr lang="he-IL" sz="1000" kern="100" dirty="0" err="1">
                <a:effectLst/>
                <a:latin typeface="Aptos" panose="020B0004020202020204" pitchFamily="34" charset="0"/>
                <a:ea typeface="Aptos" panose="020B0004020202020204" pitchFamily="34" charset="0"/>
              </a:rPr>
              <a:t>כונת</a:t>
            </a:r>
            <a:r>
              <a:rPr lang="he-IL" sz="1000" kern="100" dirty="0">
                <a:effectLst/>
                <a:latin typeface="Aptos" panose="020B0004020202020204" pitchFamily="34" charset="0"/>
                <a:ea typeface="Aptos" panose="020B0004020202020204" pitchFamily="34" charset="0"/>
              </a:rPr>
              <a:t> קריאה לשם מצוה אינו צריך. וכנגד הכונה </a:t>
            </a:r>
            <a:r>
              <a:rPr lang="he-IL" sz="1000" kern="100" dirty="0" err="1">
                <a:effectLst/>
                <a:latin typeface="Aptos" panose="020B0004020202020204" pitchFamily="34" charset="0"/>
                <a:ea typeface="Aptos" panose="020B0004020202020204" pitchFamily="34" charset="0"/>
              </a:rPr>
              <a:t>השניה</a:t>
            </a:r>
            <a:r>
              <a:rPr lang="he-IL" sz="1000" kern="100" dirty="0">
                <a:effectLst/>
                <a:latin typeface="Aptos" panose="020B0004020202020204" pitchFamily="34" charset="0"/>
                <a:ea typeface="Aptos" panose="020B0004020202020204" pitchFamily="34" charset="0"/>
              </a:rPr>
              <a:t> שהיא </a:t>
            </a:r>
            <a:r>
              <a:rPr lang="he-IL" sz="1000" kern="100" dirty="0" err="1">
                <a:effectLst/>
                <a:latin typeface="Aptos" panose="020B0004020202020204" pitchFamily="34" charset="0"/>
                <a:ea typeface="Aptos" panose="020B0004020202020204" pitchFamily="34" charset="0"/>
              </a:rPr>
              <a:t>כונת</a:t>
            </a:r>
            <a:r>
              <a:rPr lang="he-IL" sz="1000" kern="100" dirty="0">
                <a:effectLst/>
                <a:latin typeface="Aptos" panose="020B0004020202020204" pitchFamily="34" charset="0"/>
                <a:ea typeface="Aptos" panose="020B0004020202020204" pitchFamily="34" charset="0"/>
              </a:rPr>
              <a:t> הלב הוא מה ששנינו </a:t>
            </a:r>
            <a:r>
              <a:rPr lang="he-IL" sz="1000" kern="100" dirty="0" err="1">
                <a:effectLst/>
                <a:latin typeface="Aptos" panose="020B0004020202020204" pitchFamily="34" charset="0"/>
                <a:ea typeface="Aptos" panose="020B0004020202020204" pitchFamily="34" charset="0"/>
              </a:rPr>
              <a:t>בברייתא</a:t>
            </a:r>
            <a:r>
              <a:rPr lang="he-IL" sz="1000" kern="100" dirty="0">
                <a:effectLst/>
                <a:latin typeface="Aptos" panose="020B0004020202020204" pitchFamily="34" charset="0"/>
                <a:ea typeface="Aptos" panose="020B0004020202020204" pitchFamily="34" charset="0"/>
              </a:rPr>
              <a:t>. הדברים על לבבך רבי </a:t>
            </a:r>
            <a:r>
              <a:rPr lang="he-IL" sz="1000" kern="100" dirty="0" err="1">
                <a:effectLst/>
                <a:latin typeface="Aptos" panose="020B0004020202020204" pitchFamily="34" charset="0"/>
                <a:ea typeface="Aptos" panose="020B0004020202020204" pitchFamily="34" charset="0"/>
              </a:rPr>
              <a:t>זוטרא</a:t>
            </a:r>
            <a:r>
              <a:rPr lang="he-IL" sz="1000" kern="100" dirty="0">
                <a:effectLst/>
                <a:latin typeface="Aptos" panose="020B0004020202020204" pitchFamily="34" charset="0"/>
                <a:ea typeface="Aptos" panose="020B0004020202020204" pitchFamily="34" charset="0"/>
              </a:rPr>
              <a:t> אומר עד כאן מצות כונה מכאן ואילך מצות קריאה. והיינו </a:t>
            </a:r>
            <a:r>
              <a:rPr lang="he-IL" sz="1000" kern="100" dirty="0" err="1">
                <a:effectLst/>
                <a:latin typeface="Aptos" panose="020B0004020202020204" pitchFamily="34" charset="0"/>
                <a:ea typeface="Aptos" panose="020B0004020202020204" pitchFamily="34" charset="0"/>
              </a:rPr>
              <a:t>דחלקו</a:t>
            </a:r>
            <a:r>
              <a:rPr lang="he-IL" sz="1000" kern="100" dirty="0">
                <a:effectLst/>
                <a:latin typeface="Aptos" panose="020B0004020202020204" pitchFamily="34" charset="0"/>
                <a:ea typeface="Aptos" panose="020B0004020202020204" pitchFamily="34" charset="0"/>
              </a:rPr>
              <a:t> בכך בין פסוק ראשון או פרשה ראשונה לשאר פרשיותיה. והיינו נמי טעמא </a:t>
            </a:r>
            <a:r>
              <a:rPr lang="he-IL" sz="1000" kern="100" dirty="0" err="1">
                <a:effectLst/>
                <a:latin typeface="Aptos" panose="020B0004020202020204" pitchFamily="34" charset="0"/>
                <a:ea typeface="Aptos" panose="020B0004020202020204" pitchFamily="34" charset="0"/>
              </a:rPr>
              <a:t>דתפלה</a:t>
            </a:r>
            <a:r>
              <a:rPr lang="he-IL" sz="1000" kern="100" dirty="0">
                <a:effectLst/>
                <a:latin typeface="Aptos" panose="020B0004020202020204" pitchFamily="34" charset="0"/>
                <a:ea typeface="Aptos" panose="020B0004020202020204" pitchFamily="34" charset="0"/>
              </a:rPr>
              <a:t> </a:t>
            </a:r>
            <a:r>
              <a:rPr lang="he-IL" sz="1000" kern="100" dirty="0" err="1">
                <a:effectLst/>
                <a:latin typeface="Aptos" panose="020B0004020202020204" pitchFamily="34" charset="0"/>
                <a:ea typeface="Aptos" panose="020B0004020202020204" pitchFamily="34" charset="0"/>
              </a:rPr>
              <a:t>דמחלקין</a:t>
            </a:r>
            <a:r>
              <a:rPr lang="he-IL" sz="1000" kern="100" dirty="0">
                <a:effectLst/>
                <a:latin typeface="Aptos" panose="020B0004020202020204" pitchFamily="34" charset="0"/>
                <a:ea typeface="Aptos" panose="020B0004020202020204" pitchFamily="34" charset="0"/>
              </a:rPr>
              <a:t> בין ברכה ראשונה לשאר הברכות. ומכל מקום יש בכלל כונה זו מצות קריאה ותפלה. </a:t>
            </a:r>
            <a:endParaRPr lang="en-US" sz="1000" kern="100" dirty="0">
              <a:effectLst/>
              <a:latin typeface="Aptos" panose="020B0004020202020204" pitchFamily="34" charset="0"/>
              <a:ea typeface="Aptos" panose="020B0004020202020204" pitchFamily="34" charset="0"/>
            </a:endParaRPr>
          </a:p>
          <a:p>
            <a:pPr marL="0" indent="0" algn="r" rtl="1">
              <a:lnSpc>
                <a:spcPct val="170000"/>
              </a:lnSpc>
              <a:spcAft>
                <a:spcPts val="800"/>
              </a:spcAft>
              <a:buNone/>
            </a:pPr>
            <a:r>
              <a:rPr lang="he-IL" sz="1000" kern="100" dirty="0">
                <a:effectLst/>
                <a:latin typeface="Aptos" panose="020B0004020202020204" pitchFamily="34" charset="0"/>
                <a:ea typeface="Aptos" panose="020B0004020202020204" pitchFamily="34" charset="0"/>
              </a:rPr>
              <a:t>ואם תאמר אם כן כל שאני מוסיף בה חיוב </a:t>
            </a:r>
            <a:r>
              <a:rPr lang="he-IL" sz="1000" kern="100" dirty="0" err="1">
                <a:effectLst/>
                <a:latin typeface="Aptos" panose="020B0004020202020204" pitchFamily="34" charset="0"/>
                <a:ea typeface="Aptos" panose="020B0004020202020204" pitchFamily="34" charset="0"/>
              </a:rPr>
              <a:t>כונת</a:t>
            </a:r>
            <a:r>
              <a:rPr lang="he-IL" sz="1000" kern="100" dirty="0">
                <a:effectLst/>
                <a:latin typeface="Aptos" panose="020B0004020202020204" pitchFamily="34" charset="0"/>
                <a:ea typeface="Aptos" panose="020B0004020202020204" pitchFamily="34" charset="0"/>
              </a:rPr>
              <a:t> הלב אני מוסיף לומר </a:t>
            </a:r>
            <a:r>
              <a:rPr lang="he-IL" sz="1000" kern="100" dirty="0" err="1">
                <a:effectLst/>
                <a:latin typeface="Aptos" panose="020B0004020202020204" pitchFamily="34" charset="0"/>
                <a:ea typeface="Aptos" panose="020B0004020202020204" pitchFamily="34" charset="0"/>
              </a:rPr>
              <a:t>דמצות</a:t>
            </a:r>
            <a:r>
              <a:rPr lang="he-IL" sz="1000" kern="100" dirty="0">
                <a:effectLst/>
                <a:latin typeface="Aptos" panose="020B0004020202020204" pitchFamily="34" charset="0"/>
                <a:ea typeface="Aptos" panose="020B0004020202020204" pitchFamily="34" charset="0"/>
              </a:rPr>
              <a:t> צריכות כונה. ועל </a:t>
            </a:r>
            <a:r>
              <a:rPr lang="he-IL" sz="1000" kern="100" dirty="0" err="1">
                <a:effectLst/>
                <a:latin typeface="Aptos" panose="020B0004020202020204" pitchFamily="34" charset="0"/>
                <a:ea typeface="Aptos" panose="020B0004020202020204" pitchFamily="34" charset="0"/>
              </a:rPr>
              <a:t>כרחין</a:t>
            </a:r>
            <a:r>
              <a:rPr lang="he-IL" sz="1000" kern="100" dirty="0">
                <a:effectLst/>
                <a:latin typeface="Aptos" panose="020B0004020202020204" pitchFamily="34" charset="0"/>
                <a:ea typeface="Aptos" panose="020B0004020202020204" pitchFamily="34" charset="0"/>
              </a:rPr>
              <a:t> מאן דאית ליה הכין כ"ש דאית ליה מצות צריכות כונה. לא היא. </a:t>
            </a:r>
            <a:r>
              <a:rPr lang="he-IL" sz="1000" b="1" kern="100" dirty="0" err="1">
                <a:effectLst/>
                <a:latin typeface="Aptos" panose="020B0004020202020204" pitchFamily="34" charset="0"/>
                <a:ea typeface="Aptos" panose="020B0004020202020204" pitchFamily="34" charset="0"/>
              </a:rPr>
              <a:t>דאפי</a:t>
            </a:r>
            <a:r>
              <a:rPr lang="he-IL" sz="1000" b="1" kern="100" dirty="0">
                <a:effectLst/>
                <a:latin typeface="Aptos" panose="020B0004020202020204" pitchFamily="34" charset="0"/>
                <a:ea typeface="Aptos" panose="020B0004020202020204" pitchFamily="34" charset="0"/>
              </a:rPr>
              <a:t>' למאן </a:t>
            </a:r>
            <a:r>
              <a:rPr lang="he-IL" sz="1000" b="1" kern="100" dirty="0" err="1">
                <a:effectLst/>
                <a:latin typeface="Aptos" panose="020B0004020202020204" pitchFamily="34" charset="0"/>
                <a:ea typeface="Aptos" panose="020B0004020202020204" pitchFamily="34" charset="0"/>
              </a:rPr>
              <a:t>דאמר</a:t>
            </a:r>
            <a:r>
              <a:rPr lang="he-IL" sz="1000" b="1" kern="100" dirty="0">
                <a:effectLst/>
                <a:latin typeface="Aptos" panose="020B0004020202020204" pitchFamily="34" charset="0"/>
                <a:ea typeface="Aptos" panose="020B0004020202020204" pitchFamily="34" charset="0"/>
              </a:rPr>
              <a:t> בעלמא מצות אין צריכות כונה הכא גבי תפלה שהיא סדור שבחיו של יוצר </a:t>
            </a:r>
            <a:r>
              <a:rPr lang="he-IL" sz="1000" b="1" kern="100" dirty="0" err="1">
                <a:effectLst/>
                <a:latin typeface="Aptos" panose="020B0004020202020204" pitchFamily="34" charset="0"/>
                <a:ea typeface="Aptos" panose="020B0004020202020204" pitchFamily="34" charset="0"/>
              </a:rPr>
              <a:t>הכל</a:t>
            </a:r>
            <a:r>
              <a:rPr lang="he-IL" sz="1000" b="1" kern="100" dirty="0">
                <a:effectLst/>
                <a:latin typeface="Aptos" panose="020B0004020202020204" pitchFamily="34" charset="0"/>
                <a:ea typeface="Aptos" panose="020B0004020202020204" pitchFamily="34" charset="0"/>
              </a:rPr>
              <a:t> </a:t>
            </a:r>
            <a:r>
              <a:rPr lang="he-IL" sz="1000" b="1" kern="100" dirty="0" err="1">
                <a:effectLst/>
                <a:latin typeface="Aptos" panose="020B0004020202020204" pitchFamily="34" charset="0"/>
                <a:ea typeface="Aptos" panose="020B0004020202020204" pitchFamily="34" charset="0"/>
              </a:rPr>
              <a:t>ית</a:t>
            </a:r>
            <a:r>
              <a:rPr lang="he-IL" sz="1000" b="1" kern="100" dirty="0">
                <a:effectLst/>
                <a:latin typeface="Aptos" panose="020B0004020202020204" pitchFamily="34" charset="0"/>
                <a:ea typeface="Aptos" panose="020B0004020202020204" pitchFamily="34" charset="0"/>
              </a:rPr>
              <a:t>*ברך ובקשת רחמים לפניו מודה. לפי שאינו בדין </a:t>
            </a:r>
            <a:r>
              <a:rPr lang="he-IL" sz="1000" b="1" kern="100" dirty="0" err="1">
                <a:effectLst/>
                <a:latin typeface="Aptos" panose="020B0004020202020204" pitchFamily="34" charset="0"/>
                <a:ea typeface="Aptos" panose="020B0004020202020204" pitchFamily="34" charset="0"/>
              </a:rPr>
              <a:t>שינהוג</a:t>
            </a:r>
            <a:r>
              <a:rPr lang="he-IL" sz="1000" b="1" kern="100" dirty="0">
                <a:effectLst/>
                <a:latin typeface="Aptos" panose="020B0004020202020204" pitchFamily="34" charset="0"/>
                <a:ea typeface="Aptos" panose="020B0004020202020204" pitchFamily="34" charset="0"/>
              </a:rPr>
              <a:t> בהן כבשאר המצות שהן מצות עשייה. דהתם כל שעשה הרי קיים מצות עשייתו אלא שאין זו מן המובחר.</a:t>
            </a:r>
            <a:r>
              <a:rPr lang="he-IL" sz="1000" kern="100" dirty="0">
                <a:effectLst/>
                <a:latin typeface="Aptos" panose="020B0004020202020204" pitchFamily="34" charset="0"/>
                <a:ea typeface="Aptos" panose="020B0004020202020204" pitchFamily="34" charset="0"/>
              </a:rPr>
              <a:t> ואפשר דהוא הדין נמי בפסוק ראשון של קריאת שמע או פרשה ראשונה למר כדאית ליה ולמר כדאית ליה. לפי שיש בפרשה ראשונה וכל שכן בפסוק ראשון יחוד השם וקבלת מלכות שמים. </a:t>
            </a:r>
            <a:r>
              <a:rPr lang="he-IL" sz="1000" b="1" kern="100" dirty="0">
                <a:effectLst/>
                <a:latin typeface="Aptos" panose="020B0004020202020204" pitchFamily="34" charset="0"/>
                <a:ea typeface="Aptos" panose="020B0004020202020204" pitchFamily="34" charset="0"/>
              </a:rPr>
              <a:t>ולפיכך צריך </a:t>
            </a:r>
            <a:r>
              <a:rPr lang="he-IL" sz="1000" b="1" kern="100" dirty="0" err="1">
                <a:effectLst/>
                <a:latin typeface="Aptos" panose="020B0004020202020204" pitchFamily="34" charset="0"/>
                <a:ea typeface="Aptos" panose="020B0004020202020204" pitchFamily="34" charset="0"/>
              </a:rPr>
              <a:t>כונת</a:t>
            </a:r>
            <a:r>
              <a:rPr lang="he-IL" sz="1000" b="1" kern="100" dirty="0">
                <a:effectLst/>
                <a:latin typeface="Aptos" panose="020B0004020202020204" pitchFamily="34" charset="0"/>
                <a:ea typeface="Aptos" panose="020B0004020202020204" pitchFamily="34" charset="0"/>
              </a:rPr>
              <a:t> הלב כדי שייחד בוראו יתברך בכוונה רצויה ובגמר*ת דעתו ויקבל בהסכמת הלב מלכותו יתברך</a:t>
            </a:r>
            <a:r>
              <a:rPr lang="he-IL" sz="1000" kern="100" dirty="0">
                <a:effectLst/>
                <a:latin typeface="Aptos" panose="020B0004020202020204" pitchFamily="34" charset="0"/>
                <a:ea typeface="Aptos" panose="020B0004020202020204" pitchFamily="34" charset="0"/>
              </a:rPr>
              <a:t>. אבל מכאן ואילך כל שקורא </a:t>
            </a:r>
            <a:r>
              <a:rPr lang="he-IL" sz="1000" kern="100" dirty="0" err="1">
                <a:effectLst/>
                <a:latin typeface="Aptos" panose="020B0004020202020204" pitchFamily="34" charset="0"/>
                <a:ea typeface="Aptos" panose="020B0004020202020204" pitchFamily="34" charset="0"/>
              </a:rPr>
              <a:t>מלותיה</a:t>
            </a:r>
            <a:r>
              <a:rPr lang="he-IL" sz="1000" kern="100" dirty="0">
                <a:effectLst/>
                <a:latin typeface="Aptos" panose="020B0004020202020204" pitchFamily="34" charset="0"/>
                <a:ea typeface="Aptos" panose="020B0004020202020204" pitchFamily="34" charset="0"/>
              </a:rPr>
              <a:t> כתקנן אף על פי שלא כיון לבו </a:t>
            </a:r>
            <a:r>
              <a:rPr lang="he-IL" sz="1000" kern="100" dirty="0" err="1">
                <a:effectLst/>
                <a:latin typeface="Aptos" panose="020B0004020202020204" pitchFamily="34" charset="0"/>
                <a:ea typeface="Aptos" panose="020B0004020202020204" pitchFamily="34" charset="0"/>
              </a:rPr>
              <a:t>בכונותיה</a:t>
            </a:r>
            <a:r>
              <a:rPr lang="he-IL" sz="1000" kern="100" dirty="0">
                <a:effectLst/>
                <a:latin typeface="Aptos" panose="020B0004020202020204" pitchFamily="34" charset="0"/>
                <a:ea typeface="Aptos" panose="020B0004020202020204" pitchFamily="34" charset="0"/>
              </a:rPr>
              <a:t> ובקבלת </a:t>
            </a:r>
            <a:r>
              <a:rPr lang="he-IL" sz="1000" kern="100" dirty="0" err="1">
                <a:effectLst/>
                <a:latin typeface="Aptos" panose="020B0004020202020204" pitchFamily="34" charset="0"/>
                <a:ea typeface="Aptos" panose="020B0004020202020204" pitchFamily="34" charset="0"/>
              </a:rPr>
              <a:t>עניניה</a:t>
            </a:r>
            <a:r>
              <a:rPr lang="he-IL" sz="1000" kern="100" dirty="0">
                <a:effectLst/>
                <a:latin typeface="Aptos" panose="020B0004020202020204" pitchFamily="34" charset="0"/>
                <a:ea typeface="Aptos" panose="020B0004020202020204" pitchFamily="34" charset="0"/>
              </a:rPr>
              <a:t> ואפילו לא כיון לצאת יצא </a:t>
            </a:r>
            <a:r>
              <a:rPr lang="he-IL" sz="1000" kern="100" dirty="0" err="1">
                <a:effectLst/>
                <a:latin typeface="Aptos" panose="020B0004020202020204" pitchFamily="34" charset="0"/>
                <a:ea typeface="Aptos" panose="020B0004020202020204" pitchFamily="34" charset="0"/>
              </a:rPr>
              <a:t>דמצות</a:t>
            </a:r>
            <a:r>
              <a:rPr lang="he-IL" sz="1000" kern="100" dirty="0">
                <a:effectLst/>
                <a:latin typeface="Aptos" panose="020B0004020202020204" pitchFamily="34" charset="0"/>
                <a:ea typeface="Aptos" panose="020B0004020202020204" pitchFamily="34" charset="0"/>
              </a:rPr>
              <a:t> אין צריכות כוונה.</a:t>
            </a:r>
            <a:endParaRPr lang="en-US" sz="1000" kern="100" dirty="0">
              <a:effectLst/>
              <a:latin typeface="Aptos" panose="020B0004020202020204" pitchFamily="34" charset="0"/>
              <a:ea typeface="Aptos" panose="020B0004020202020204" pitchFamily="34" charset="0"/>
            </a:endParaRPr>
          </a:p>
        </p:txBody>
      </p:sp>
    </p:spTree>
    <p:extLst>
      <p:ext uri="{BB962C8B-B14F-4D97-AF65-F5344CB8AC3E}">
        <p14:creationId xmlns:p14="http://schemas.microsoft.com/office/powerpoint/2010/main" val="3329529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490F77A-28EE-0790-D444-3003DE0F1E52}"/>
              </a:ext>
            </a:extLst>
          </p:cNvPr>
          <p:cNvSpPr>
            <a:spLocks noGrp="1"/>
          </p:cNvSpPr>
          <p:nvPr>
            <p:ph type="title"/>
          </p:nvPr>
        </p:nvSpPr>
        <p:spPr/>
        <p:txBody>
          <a:bodyPr/>
          <a:lstStyle/>
          <a:p>
            <a:endParaRPr lang="he-IL" dirty="0"/>
          </a:p>
        </p:txBody>
      </p:sp>
      <p:sp>
        <p:nvSpPr>
          <p:cNvPr id="3" name="מציין מיקום תוכן 2">
            <a:extLst>
              <a:ext uri="{FF2B5EF4-FFF2-40B4-BE49-F238E27FC236}">
                <a16:creationId xmlns:a16="http://schemas.microsoft.com/office/drawing/2014/main" id="{CA97A8E0-883E-2D3F-2CF3-0701A59B3275}"/>
              </a:ext>
            </a:extLst>
          </p:cNvPr>
          <p:cNvSpPr>
            <a:spLocks noGrp="1"/>
          </p:cNvSpPr>
          <p:nvPr>
            <p:ph idx="1"/>
          </p:nvPr>
        </p:nvSpPr>
        <p:spPr/>
        <p:txBody>
          <a:bodyPr>
            <a:normAutofit/>
          </a:bodyPr>
          <a:lstStyle/>
          <a:p>
            <a:pPr marL="0" indent="0">
              <a:lnSpc>
                <a:spcPct val="150000"/>
              </a:lnSpc>
              <a:buNone/>
            </a:pPr>
            <a:r>
              <a:rPr lang="he-IL" sz="2400" dirty="0">
                <a:effectLst/>
                <a:latin typeface="Aptos" panose="020B0004020202020204" pitchFamily="34" charset="0"/>
                <a:ea typeface="Aptos" panose="020B0004020202020204" pitchFamily="34" charset="0"/>
                <a:cs typeface="Arial" panose="020B0604020202020204" pitchFamily="34" charset="0"/>
              </a:rPr>
              <a:t>תלמוד בבלי מסכת ברכות דף </a:t>
            </a:r>
            <a:r>
              <a:rPr lang="he-IL" sz="2400" dirty="0" err="1">
                <a:effectLst/>
                <a:latin typeface="Aptos" panose="020B0004020202020204" pitchFamily="34" charset="0"/>
                <a:ea typeface="Aptos" panose="020B0004020202020204" pitchFamily="34" charset="0"/>
                <a:cs typeface="Arial" panose="020B0604020202020204" pitchFamily="34" charset="0"/>
              </a:rPr>
              <a:t>כח</a:t>
            </a:r>
            <a:r>
              <a:rPr lang="he-IL" sz="2400" dirty="0">
                <a:effectLst/>
                <a:latin typeface="Aptos" panose="020B0004020202020204" pitchFamily="34" charset="0"/>
                <a:ea typeface="Aptos" panose="020B0004020202020204" pitchFamily="34" charset="0"/>
                <a:cs typeface="Arial" panose="020B0604020202020204" pitchFamily="34" charset="0"/>
              </a:rPr>
              <a:t> עמוד ב </a:t>
            </a:r>
          </a:p>
          <a:p>
            <a:pPr marL="0" indent="0">
              <a:lnSpc>
                <a:spcPct val="150000"/>
              </a:lnSpc>
              <a:buNone/>
            </a:pPr>
            <a:r>
              <a:rPr lang="he-IL" sz="2400" dirty="0">
                <a:effectLst/>
                <a:latin typeface="Aptos" panose="020B0004020202020204" pitchFamily="34" charset="0"/>
                <a:ea typeface="Aptos" panose="020B0004020202020204" pitchFamily="34" charset="0"/>
                <a:cs typeface="Arial" panose="020B0604020202020204" pitchFamily="34" charset="0"/>
              </a:rPr>
              <a:t>תנו רבנן: כשחלה רבי אליעזר, נכנסו תלמידיו לבקרו. אמרו לו: רבינו, למדנו אורחות חיים ונזכה בהן לחיי העולם הבא. אמר להם: הזהרו בכבוד חבריכם, ומנעו בניכם מן </a:t>
            </a:r>
            <a:r>
              <a:rPr lang="he-IL" sz="2400" dirty="0" err="1">
                <a:effectLst/>
                <a:latin typeface="Aptos" panose="020B0004020202020204" pitchFamily="34" charset="0"/>
                <a:ea typeface="Aptos" panose="020B0004020202020204" pitchFamily="34" charset="0"/>
                <a:cs typeface="Arial" panose="020B0604020202020204" pitchFamily="34" charset="0"/>
              </a:rPr>
              <a:t>ההגיון</a:t>
            </a:r>
            <a:r>
              <a:rPr lang="he-IL" sz="2400" dirty="0">
                <a:effectLst/>
                <a:latin typeface="Aptos" panose="020B0004020202020204" pitchFamily="34" charset="0"/>
                <a:ea typeface="Aptos" panose="020B0004020202020204" pitchFamily="34" charset="0"/>
                <a:cs typeface="Arial" panose="020B0604020202020204" pitchFamily="34" charset="0"/>
              </a:rPr>
              <a:t>, והושיבום בין ברכי תלמידי חכמים, </a:t>
            </a:r>
            <a:r>
              <a:rPr lang="he-IL" sz="2400" b="1" u="sng" dirty="0">
                <a:effectLst/>
                <a:latin typeface="Aptos" panose="020B0004020202020204" pitchFamily="34" charset="0"/>
                <a:ea typeface="Aptos" panose="020B0004020202020204" pitchFamily="34" charset="0"/>
                <a:cs typeface="Arial" panose="020B0604020202020204" pitchFamily="34" charset="0"/>
              </a:rPr>
              <a:t>וכשאתם מתפללים - דעו לפני מי אתם עומדים</a:t>
            </a:r>
            <a:r>
              <a:rPr lang="he-IL" sz="2400" dirty="0">
                <a:effectLst/>
                <a:latin typeface="Aptos" panose="020B0004020202020204" pitchFamily="34" charset="0"/>
                <a:ea typeface="Aptos" panose="020B0004020202020204" pitchFamily="34" charset="0"/>
                <a:cs typeface="Arial" panose="020B0604020202020204" pitchFamily="34" charset="0"/>
              </a:rPr>
              <a:t>, ובשביל כך תזכו לחיי העולם הבא.</a:t>
            </a:r>
            <a:endParaRPr lang="he-IL" sz="3600" dirty="0"/>
          </a:p>
        </p:txBody>
      </p:sp>
    </p:spTree>
    <p:extLst>
      <p:ext uri="{BB962C8B-B14F-4D97-AF65-F5344CB8AC3E}">
        <p14:creationId xmlns:p14="http://schemas.microsoft.com/office/powerpoint/2010/main" val="3847886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47BCC4A-47C2-20FF-AB84-6DB5F7F27757}"/>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B86CFE18-C3C4-6966-1390-71432E42CEE5}"/>
              </a:ext>
            </a:extLst>
          </p:cNvPr>
          <p:cNvSpPr>
            <a:spLocks noGrp="1"/>
          </p:cNvSpPr>
          <p:nvPr>
            <p:ph idx="1"/>
          </p:nvPr>
        </p:nvSpPr>
        <p:spPr/>
        <p:txBody>
          <a:bodyPr/>
          <a:lstStyle/>
          <a:p>
            <a:pPr marL="0" indent="0" algn="r" rtl="1">
              <a:lnSpc>
                <a:spcPct val="150000"/>
              </a:lnSpc>
              <a:spcAft>
                <a:spcPts val="800"/>
              </a:spcAft>
              <a:buNone/>
            </a:pPr>
            <a:r>
              <a:rPr lang="he-IL" sz="1800" kern="100" dirty="0">
                <a:effectLst/>
                <a:latin typeface="Aptos" panose="020B0004020202020204" pitchFamily="34" charset="0"/>
                <a:ea typeface="Aptos" panose="020B0004020202020204" pitchFamily="34" charset="0"/>
                <a:cs typeface="Arial" panose="020B0604020202020204" pitchFamily="34" charset="0"/>
              </a:rPr>
              <a:t>תלמוד בבלי מסכת ברכות דף ל עמוד ב </a:t>
            </a: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pPr marL="0" indent="0" algn="r" rtl="1">
              <a:lnSpc>
                <a:spcPct val="150000"/>
              </a:lnSpc>
              <a:spcAft>
                <a:spcPts val="800"/>
              </a:spcAft>
              <a:buNone/>
            </a:pPr>
            <a:r>
              <a:rPr lang="he-IL" sz="1800" kern="100" dirty="0">
                <a:effectLst/>
                <a:latin typeface="Aptos" panose="020B0004020202020204" pitchFamily="34" charset="0"/>
                <a:ea typeface="Aptos" panose="020B0004020202020204" pitchFamily="34" charset="0"/>
                <a:cs typeface="Arial" panose="020B0604020202020204" pitchFamily="34" charset="0"/>
              </a:rPr>
              <a:t>אמר רבי יוחנן: אני ראיתי את רבי ינאי </a:t>
            </a:r>
            <a:r>
              <a:rPr lang="he-IL" sz="1800" kern="100" dirty="0" err="1">
                <a:effectLst/>
                <a:latin typeface="Aptos" panose="020B0004020202020204" pitchFamily="34" charset="0"/>
                <a:ea typeface="Aptos" panose="020B0004020202020204" pitchFamily="34" charset="0"/>
                <a:cs typeface="Arial" panose="020B0604020202020204" pitchFamily="34" charset="0"/>
              </a:rPr>
              <a:t>דצלי</a:t>
            </a:r>
            <a:r>
              <a:rPr lang="he-IL" sz="1800" kern="100" dirty="0">
                <a:effectLst/>
                <a:latin typeface="Aptos" panose="020B0004020202020204" pitchFamily="34" charset="0"/>
                <a:ea typeface="Aptos" panose="020B0004020202020204" pitchFamily="34" charset="0"/>
                <a:cs typeface="Arial" panose="020B0604020202020204" pitchFamily="34" charset="0"/>
              </a:rPr>
              <a:t> והדר צלי. אמר ליה רבי ירמיה לרבי </a:t>
            </a:r>
            <a:r>
              <a:rPr lang="he-IL" sz="1800" kern="100" dirty="0" err="1">
                <a:effectLst/>
                <a:latin typeface="Aptos" panose="020B0004020202020204" pitchFamily="34" charset="0"/>
                <a:ea typeface="Aptos" panose="020B0004020202020204" pitchFamily="34" charset="0"/>
                <a:cs typeface="Arial" panose="020B0604020202020204" pitchFamily="34" charset="0"/>
              </a:rPr>
              <a:t>זירא</a:t>
            </a:r>
            <a:r>
              <a:rPr lang="he-IL" sz="1800" kern="100" dirty="0">
                <a:effectLst/>
                <a:latin typeface="Aptos" panose="020B0004020202020204" pitchFamily="34" charset="0"/>
                <a:ea typeface="Aptos" panose="020B0004020202020204" pitchFamily="34" charset="0"/>
                <a:cs typeface="Arial" panose="020B0604020202020204" pitchFamily="34" charset="0"/>
              </a:rPr>
              <a:t>: </a:t>
            </a:r>
            <a:r>
              <a:rPr lang="he-IL" sz="1800" b="1" kern="100" dirty="0">
                <a:effectLst/>
                <a:latin typeface="Aptos" panose="020B0004020202020204" pitchFamily="34" charset="0"/>
                <a:ea typeface="Aptos" panose="020B0004020202020204" pitchFamily="34" charset="0"/>
                <a:cs typeface="Arial" panose="020B0604020202020204" pitchFamily="34" charset="0"/>
              </a:rPr>
              <a:t>ודילמא מעיקרא לא כוון </a:t>
            </a:r>
            <a:r>
              <a:rPr lang="he-IL" sz="1800" b="1" kern="100" dirty="0" err="1">
                <a:effectLst/>
                <a:latin typeface="Aptos" panose="020B0004020202020204" pitchFamily="34" charset="0"/>
                <a:ea typeface="Aptos" panose="020B0004020202020204" pitchFamily="34" charset="0"/>
                <a:cs typeface="Arial" panose="020B0604020202020204" pitchFamily="34" charset="0"/>
              </a:rPr>
              <a:t>דעתיה</a:t>
            </a:r>
            <a:r>
              <a:rPr lang="he-IL" sz="1800" b="1" kern="100" dirty="0">
                <a:effectLst/>
                <a:latin typeface="Aptos" panose="020B0004020202020204" pitchFamily="34" charset="0"/>
                <a:ea typeface="Aptos" panose="020B0004020202020204" pitchFamily="34" charset="0"/>
                <a:cs typeface="Arial" panose="020B0604020202020204" pitchFamily="34" charset="0"/>
              </a:rPr>
              <a:t>, ולבסוף כוון </a:t>
            </a:r>
            <a:r>
              <a:rPr lang="he-IL" sz="1800" b="1" kern="100" dirty="0" err="1">
                <a:effectLst/>
                <a:latin typeface="Aptos" panose="020B0004020202020204" pitchFamily="34" charset="0"/>
                <a:ea typeface="Aptos" panose="020B0004020202020204" pitchFamily="34" charset="0"/>
                <a:cs typeface="Arial" panose="020B0604020202020204" pitchFamily="34" charset="0"/>
              </a:rPr>
              <a:t>דעתיה</a:t>
            </a:r>
            <a:r>
              <a:rPr lang="he-IL" sz="1800" b="1" kern="100" dirty="0">
                <a:effectLst/>
                <a:latin typeface="Aptos" panose="020B0004020202020204" pitchFamily="34" charset="0"/>
                <a:ea typeface="Aptos" panose="020B0004020202020204" pitchFamily="34" charset="0"/>
                <a:cs typeface="Arial" panose="020B0604020202020204" pitchFamily="34" charset="0"/>
              </a:rPr>
              <a:t>?</a:t>
            </a:r>
            <a:r>
              <a:rPr lang="he-IL" sz="1800" kern="100" dirty="0">
                <a:effectLst/>
                <a:latin typeface="Aptos" panose="020B0004020202020204" pitchFamily="34" charset="0"/>
                <a:ea typeface="Aptos" panose="020B0004020202020204" pitchFamily="34" charset="0"/>
                <a:cs typeface="Arial" panose="020B0604020202020204" pitchFamily="34" charset="0"/>
              </a:rPr>
              <a:t> אמר ליה: חזי מאן גברא רבה </a:t>
            </a:r>
            <a:r>
              <a:rPr lang="he-IL" sz="1800" kern="100" dirty="0" err="1">
                <a:effectLst/>
                <a:latin typeface="Aptos" panose="020B0004020202020204" pitchFamily="34" charset="0"/>
                <a:ea typeface="Aptos" panose="020B0004020202020204" pitchFamily="34" charset="0"/>
                <a:cs typeface="Arial" panose="020B0604020202020204" pitchFamily="34" charset="0"/>
              </a:rPr>
              <a:t>דקמסהיד</a:t>
            </a:r>
            <a:r>
              <a:rPr lang="he-IL" sz="1800" kern="100" dirty="0">
                <a:effectLst/>
                <a:latin typeface="Aptos" panose="020B0004020202020204" pitchFamily="34" charset="0"/>
                <a:ea typeface="Aptos" panose="020B0004020202020204" pitchFamily="34" charset="0"/>
                <a:cs typeface="Arial" panose="020B0604020202020204" pitchFamily="34" charset="0"/>
              </a:rPr>
              <a:t> עליה!</a:t>
            </a:r>
            <a:endParaRPr lang="he-IL" dirty="0"/>
          </a:p>
          <a:p>
            <a:pPr marL="0" indent="0" algn="r" rtl="1">
              <a:lnSpc>
                <a:spcPct val="150000"/>
              </a:lnSpc>
              <a:spcAft>
                <a:spcPts val="800"/>
              </a:spcAft>
              <a:buNone/>
            </a:pPr>
            <a:r>
              <a:rPr lang="he-IL" sz="1800" kern="100" dirty="0">
                <a:effectLst/>
                <a:latin typeface="Aptos" panose="020B0004020202020204" pitchFamily="34" charset="0"/>
                <a:ea typeface="Aptos" panose="020B0004020202020204" pitchFamily="34" charset="0"/>
                <a:cs typeface="Arial" panose="020B0604020202020204" pitchFamily="34" charset="0"/>
              </a:rPr>
              <a:t>רש"י מסכת ברכות דף ל עמוד ב </a:t>
            </a: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pPr marL="0" indent="0" algn="r" rtl="1">
              <a:lnSpc>
                <a:spcPct val="150000"/>
              </a:lnSpc>
              <a:spcAft>
                <a:spcPts val="800"/>
              </a:spcAft>
              <a:buNone/>
            </a:pPr>
            <a:r>
              <a:rPr lang="he-IL" sz="1800" kern="100" dirty="0" err="1">
                <a:effectLst/>
                <a:latin typeface="Aptos" panose="020B0004020202020204" pitchFamily="34" charset="0"/>
                <a:ea typeface="Aptos" panose="020B0004020202020204" pitchFamily="34" charset="0"/>
                <a:cs typeface="Arial" panose="020B0604020202020204" pitchFamily="34" charset="0"/>
              </a:rPr>
              <a:t>דצלי</a:t>
            </a:r>
            <a:r>
              <a:rPr lang="he-IL" sz="1800" kern="100" dirty="0">
                <a:effectLst/>
                <a:latin typeface="Aptos" panose="020B0004020202020204" pitchFamily="34" charset="0"/>
                <a:ea typeface="Aptos" panose="020B0004020202020204" pitchFamily="34" charset="0"/>
                <a:cs typeface="Arial" panose="020B0604020202020204" pitchFamily="34" charset="0"/>
              </a:rPr>
              <a:t> והדר צלי - ולמה ליה שתי תפלות, אלא: אחת של שחרית ואחת של </a:t>
            </a:r>
            <a:r>
              <a:rPr lang="he-IL" sz="1800" kern="100" dirty="0" err="1">
                <a:effectLst/>
                <a:latin typeface="Aptos" panose="020B0004020202020204" pitchFamily="34" charset="0"/>
                <a:ea typeface="Aptos" panose="020B0004020202020204" pitchFamily="34" charset="0"/>
                <a:cs typeface="Arial" panose="020B0604020202020204" pitchFamily="34" charset="0"/>
              </a:rPr>
              <a:t>מוספין</a:t>
            </a:r>
            <a:r>
              <a:rPr lang="he-IL" sz="1800" kern="100" dirty="0">
                <a:effectLst/>
                <a:latin typeface="Aptos" panose="020B0004020202020204" pitchFamily="34" charset="0"/>
                <a:ea typeface="Aptos" panose="020B0004020202020204" pitchFamily="34" charset="0"/>
                <a:cs typeface="Arial" panose="020B0604020202020204" pitchFamily="34" charset="0"/>
              </a:rPr>
              <a:t>, שמע מינה לית ליה דרבי אלעזר בן עזריה.</a:t>
            </a:r>
          </a:p>
          <a:p>
            <a:pPr marL="0" indent="0" algn="r" rtl="1">
              <a:lnSpc>
                <a:spcPct val="150000"/>
              </a:lnSpc>
              <a:spcAft>
                <a:spcPts val="800"/>
              </a:spcAft>
              <a:buNone/>
            </a:pPr>
            <a:r>
              <a:rPr lang="he-IL" sz="1800" kern="100" dirty="0">
                <a:effectLst/>
                <a:latin typeface="Aptos" panose="020B0004020202020204" pitchFamily="34" charset="0"/>
                <a:ea typeface="Aptos" panose="020B0004020202020204" pitchFamily="34" charset="0"/>
                <a:cs typeface="Arial" panose="020B0604020202020204" pitchFamily="34" charset="0"/>
              </a:rPr>
              <a:t>ודילמא מעיקרא לא כוון </a:t>
            </a:r>
            <a:r>
              <a:rPr lang="he-IL" sz="1800" kern="100" dirty="0" err="1">
                <a:effectLst/>
                <a:latin typeface="Aptos" panose="020B0004020202020204" pitchFamily="34" charset="0"/>
                <a:ea typeface="Aptos" panose="020B0004020202020204" pitchFamily="34" charset="0"/>
                <a:cs typeface="Arial" panose="020B0604020202020204" pitchFamily="34" charset="0"/>
              </a:rPr>
              <a:t>דעתיה</a:t>
            </a:r>
            <a:r>
              <a:rPr lang="he-IL" sz="1800" kern="100" dirty="0">
                <a:effectLst/>
                <a:latin typeface="Aptos" panose="020B0004020202020204" pitchFamily="34" charset="0"/>
                <a:ea typeface="Aptos" panose="020B0004020202020204" pitchFamily="34" charset="0"/>
                <a:cs typeface="Arial" panose="020B0604020202020204" pitchFamily="34" charset="0"/>
              </a:rPr>
              <a:t> - </a:t>
            </a:r>
            <a:r>
              <a:rPr lang="he-IL" sz="1800" kern="100" dirty="0" err="1">
                <a:effectLst/>
                <a:latin typeface="Aptos" panose="020B0004020202020204" pitchFamily="34" charset="0"/>
                <a:ea typeface="Aptos" panose="020B0004020202020204" pitchFamily="34" charset="0"/>
                <a:cs typeface="Arial" panose="020B0604020202020204" pitchFamily="34" charset="0"/>
              </a:rPr>
              <a:t>ותרווייהו</a:t>
            </a:r>
            <a:r>
              <a:rPr lang="he-IL" sz="1800" kern="100" dirty="0">
                <a:effectLst/>
                <a:latin typeface="Aptos" panose="020B0004020202020204" pitchFamily="34" charset="0"/>
                <a:ea typeface="Aptos" panose="020B0004020202020204" pitchFamily="34" charset="0"/>
                <a:cs typeface="Arial" panose="020B0604020202020204" pitchFamily="34" charset="0"/>
              </a:rPr>
              <a:t> </a:t>
            </a:r>
            <a:r>
              <a:rPr lang="he-IL" sz="1800" kern="100" dirty="0" err="1">
                <a:effectLst/>
                <a:latin typeface="Aptos" panose="020B0004020202020204" pitchFamily="34" charset="0"/>
                <a:ea typeface="Aptos" panose="020B0004020202020204" pitchFamily="34" charset="0"/>
                <a:cs typeface="Arial" panose="020B0604020202020204" pitchFamily="34" charset="0"/>
              </a:rPr>
              <a:t>דשחרית</a:t>
            </a:r>
            <a:r>
              <a:rPr lang="he-IL" sz="1800" kern="100" dirty="0">
                <a:effectLst/>
                <a:latin typeface="Aptos" panose="020B0004020202020204" pitchFamily="34" charset="0"/>
                <a:ea typeface="Aptos" panose="020B0004020202020204" pitchFamily="34" charset="0"/>
                <a:cs typeface="Arial" panose="020B0604020202020204" pitchFamily="34" charset="0"/>
              </a:rPr>
              <a:t>.</a:t>
            </a:r>
            <a:endParaRPr lang="en-US" sz="1800" kern="100" dirty="0">
              <a:effectLst/>
              <a:latin typeface="Aptos" panose="020B0004020202020204" pitchFamily="34" charset="0"/>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2370860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0A85786-430A-DEBB-6B26-330C1D9ACDB0}"/>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82EF2177-9A94-26E6-D05D-67B3A7F504FC}"/>
              </a:ext>
            </a:extLst>
          </p:cNvPr>
          <p:cNvSpPr>
            <a:spLocks noGrp="1"/>
          </p:cNvSpPr>
          <p:nvPr>
            <p:ph idx="1"/>
          </p:nvPr>
        </p:nvSpPr>
        <p:spPr/>
        <p:txBody>
          <a:bodyPr/>
          <a:lstStyle/>
          <a:p>
            <a:pPr marL="0" indent="0" algn="r" rtl="1">
              <a:lnSpc>
                <a:spcPct val="150000"/>
              </a:lnSpc>
              <a:spcAft>
                <a:spcPts val="800"/>
              </a:spcAft>
              <a:buNone/>
            </a:pPr>
            <a:r>
              <a:rPr lang="he-IL" sz="1800" kern="100" dirty="0">
                <a:effectLst/>
                <a:latin typeface="Aptos" panose="020B0004020202020204" pitchFamily="34" charset="0"/>
                <a:ea typeface="Aptos" panose="020B0004020202020204" pitchFamily="34" charset="0"/>
                <a:cs typeface="Arial" panose="020B0604020202020204" pitchFamily="34" charset="0"/>
              </a:rPr>
              <a:t>תלמוד בבלי מסכת ברכות דף לד עמוד ב </a:t>
            </a: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pPr marL="0" indent="0" algn="r" rtl="1">
              <a:lnSpc>
                <a:spcPct val="150000"/>
              </a:lnSpc>
              <a:spcAft>
                <a:spcPts val="800"/>
              </a:spcAft>
              <a:buNone/>
            </a:pPr>
            <a:r>
              <a:rPr lang="he-IL" sz="1800" kern="100" dirty="0">
                <a:effectLst/>
                <a:latin typeface="Aptos" panose="020B0004020202020204" pitchFamily="34" charset="0"/>
                <a:ea typeface="Aptos" panose="020B0004020202020204" pitchFamily="34" charset="0"/>
                <a:cs typeface="Arial" panose="020B0604020202020204" pitchFamily="34" charset="0"/>
              </a:rPr>
              <a:t>משנה. המתפלל וטעה - סימן רע לו, ואם שליח צבור הוא - סימן רע לשולחיו, מפני </a:t>
            </a:r>
            <a:r>
              <a:rPr lang="he-IL" sz="1800" kern="100" dirty="0" err="1">
                <a:effectLst/>
                <a:latin typeface="Aptos" panose="020B0004020202020204" pitchFamily="34" charset="0"/>
                <a:ea typeface="Aptos" panose="020B0004020202020204" pitchFamily="34" charset="0"/>
                <a:cs typeface="Arial" panose="020B0604020202020204" pitchFamily="34" charset="0"/>
              </a:rPr>
              <a:t>ששלוחו</a:t>
            </a:r>
            <a:r>
              <a:rPr lang="he-IL" sz="1800" kern="100" dirty="0">
                <a:effectLst/>
                <a:latin typeface="Aptos" panose="020B0004020202020204" pitchFamily="34" charset="0"/>
                <a:ea typeface="Aptos" panose="020B0004020202020204" pitchFamily="34" charset="0"/>
                <a:cs typeface="Arial" panose="020B0604020202020204" pitchFamily="34" charset="0"/>
              </a:rPr>
              <a:t> של אדם כמותו. אמרו עליו על רבי </a:t>
            </a:r>
            <a:r>
              <a:rPr lang="he-IL" sz="1800" kern="100" dirty="0" err="1">
                <a:effectLst/>
                <a:latin typeface="Aptos" panose="020B0004020202020204" pitchFamily="34" charset="0"/>
                <a:ea typeface="Aptos" panose="020B0004020202020204" pitchFamily="34" charset="0"/>
                <a:cs typeface="Arial" panose="020B0604020202020204" pitchFamily="34" charset="0"/>
              </a:rPr>
              <a:t>חנינא</a:t>
            </a:r>
            <a:r>
              <a:rPr lang="he-IL" sz="1800" kern="100" dirty="0">
                <a:effectLst/>
                <a:latin typeface="Aptos" panose="020B0004020202020204" pitchFamily="34" charset="0"/>
                <a:ea typeface="Aptos" panose="020B0004020202020204" pitchFamily="34" charset="0"/>
                <a:cs typeface="Arial" panose="020B0604020202020204" pitchFamily="34" charset="0"/>
              </a:rPr>
              <a:t> בן </a:t>
            </a:r>
            <a:r>
              <a:rPr lang="he-IL" sz="1800" kern="100" dirty="0" err="1">
                <a:effectLst/>
                <a:latin typeface="Aptos" panose="020B0004020202020204" pitchFamily="34" charset="0"/>
                <a:ea typeface="Aptos" panose="020B0004020202020204" pitchFamily="34" charset="0"/>
                <a:cs typeface="Arial" panose="020B0604020202020204" pitchFamily="34" charset="0"/>
              </a:rPr>
              <a:t>דוסא</a:t>
            </a:r>
            <a:r>
              <a:rPr lang="he-IL" sz="1800" kern="100" dirty="0">
                <a:effectLst/>
                <a:latin typeface="Aptos" panose="020B0004020202020204" pitchFamily="34" charset="0"/>
                <a:ea typeface="Aptos" panose="020B0004020202020204" pitchFamily="34" charset="0"/>
                <a:cs typeface="Arial" panose="020B0604020202020204" pitchFamily="34" charset="0"/>
              </a:rPr>
              <a:t>, שהיה מתפלל על החולים ואומר, זה חי וזה מת. אמרו לו: מנין אתה יודע? אמר להם: אם שגורה תפלתי בפי - יודע אני שהוא מקובל, ואם לאו - יודע אני שהוא מטורף. </a:t>
            </a: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pPr marL="0" indent="0" algn="r" rtl="1">
              <a:lnSpc>
                <a:spcPct val="150000"/>
              </a:lnSpc>
              <a:spcAft>
                <a:spcPts val="800"/>
              </a:spcAft>
              <a:buNone/>
            </a:pPr>
            <a:r>
              <a:rPr lang="he-IL" sz="1800" kern="100" dirty="0">
                <a:effectLst/>
                <a:latin typeface="Aptos" panose="020B0004020202020204" pitchFamily="34" charset="0"/>
                <a:ea typeface="Aptos" panose="020B0004020202020204" pitchFamily="34" charset="0"/>
                <a:cs typeface="Arial" panose="020B0604020202020204" pitchFamily="34" charset="0"/>
              </a:rPr>
              <a:t>גמרא. </a:t>
            </a:r>
            <a:r>
              <a:rPr lang="he-IL" sz="1800" kern="100" dirty="0" err="1">
                <a:effectLst/>
                <a:latin typeface="Aptos" panose="020B0004020202020204" pitchFamily="34" charset="0"/>
                <a:ea typeface="Aptos" panose="020B0004020202020204" pitchFamily="34" charset="0"/>
                <a:cs typeface="Arial" panose="020B0604020202020204" pitchFamily="34" charset="0"/>
              </a:rPr>
              <a:t>אהייא</a:t>
            </a:r>
            <a:r>
              <a:rPr lang="he-IL" sz="1800" kern="100" dirty="0">
                <a:effectLst/>
                <a:latin typeface="Aptos" panose="020B0004020202020204" pitchFamily="34" charset="0"/>
                <a:ea typeface="Aptos" panose="020B0004020202020204" pitchFamily="34" charset="0"/>
                <a:cs typeface="Arial" panose="020B0604020202020204" pitchFamily="34" charset="0"/>
              </a:rPr>
              <a:t>? אמר רב </a:t>
            </a:r>
            <a:r>
              <a:rPr lang="he-IL" sz="1800" kern="100" dirty="0" err="1">
                <a:effectLst/>
                <a:latin typeface="Aptos" panose="020B0004020202020204" pitchFamily="34" charset="0"/>
                <a:ea typeface="Aptos" panose="020B0004020202020204" pitchFamily="34" charset="0"/>
                <a:cs typeface="Arial" panose="020B0604020202020204" pitchFamily="34" charset="0"/>
              </a:rPr>
              <a:t>חייא</a:t>
            </a:r>
            <a:r>
              <a:rPr lang="he-IL" sz="1800" kern="100" dirty="0">
                <a:effectLst/>
                <a:latin typeface="Aptos" panose="020B0004020202020204" pitchFamily="34" charset="0"/>
                <a:ea typeface="Aptos" panose="020B0004020202020204" pitchFamily="34" charset="0"/>
                <a:cs typeface="Arial" panose="020B0604020202020204" pitchFamily="34" charset="0"/>
              </a:rPr>
              <a:t> אמר רב ספרא משום חד דבי רבי: באבות. </a:t>
            </a:r>
            <a:r>
              <a:rPr lang="he-IL" sz="1800" b="1" kern="100" dirty="0">
                <a:effectLst/>
                <a:latin typeface="Aptos" panose="020B0004020202020204" pitchFamily="34" charset="0"/>
                <a:ea typeface="Aptos" panose="020B0004020202020204" pitchFamily="34" charset="0"/>
                <a:cs typeface="Arial" panose="020B0604020202020204" pitchFamily="34" charset="0"/>
              </a:rPr>
              <a:t>איכא דמתני לה </a:t>
            </a:r>
            <a:r>
              <a:rPr lang="he-IL" sz="1800" b="1" kern="100" dirty="0" err="1">
                <a:effectLst/>
                <a:latin typeface="Aptos" panose="020B0004020202020204" pitchFamily="34" charset="0"/>
                <a:ea typeface="Aptos" panose="020B0004020202020204" pitchFamily="34" charset="0"/>
                <a:cs typeface="Arial" panose="020B0604020202020204" pitchFamily="34" charset="0"/>
              </a:rPr>
              <a:t>אברייתא</a:t>
            </a:r>
            <a:r>
              <a:rPr lang="he-IL" sz="1800" b="1" kern="100" dirty="0">
                <a:effectLst/>
                <a:latin typeface="Aptos" panose="020B0004020202020204" pitchFamily="34" charset="0"/>
                <a:ea typeface="Aptos" panose="020B0004020202020204" pitchFamily="34" charset="0"/>
                <a:cs typeface="Arial" panose="020B0604020202020204" pitchFamily="34" charset="0"/>
              </a:rPr>
              <a:t>: המתפלל צריך </a:t>
            </a:r>
            <a:r>
              <a:rPr lang="he-IL" sz="1800" b="1" kern="100" dirty="0" err="1">
                <a:effectLst/>
                <a:latin typeface="Aptos" panose="020B0004020202020204" pitchFamily="34" charset="0"/>
                <a:ea typeface="Aptos" panose="020B0004020202020204" pitchFamily="34" charset="0"/>
                <a:cs typeface="Arial" panose="020B0604020202020204" pitchFamily="34" charset="0"/>
              </a:rPr>
              <a:t>שיכוין</a:t>
            </a:r>
            <a:r>
              <a:rPr lang="he-IL" sz="1800" b="1" kern="100" dirty="0">
                <a:effectLst/>
                <a:latin typeface="Aptos" panose="020B0004020202020204" pitchFamily="34" charset="0"/>
                <a:ea typeface="Aptos" panose="020B0004020202020204" pitchFamily="34" charset="0"/>
                <a:cs typeface="Arial" panose="020B0604020202020204" pitchFamily="34" charset="0"/>
              </a:rPr>
              <a:t> את לבו בכולן, ואם אינו יכול </a:t>
            </a:r>
            <a:r>
              <a:rPr lang="he-IL" sz="1800" b="1" kern="100" dirty="0" err="1">
                <a:effectLst/>
                <a:latin typeface="Aptos" panose="020B0004020202020204" pitchFamily="34" charset="0"/>
                <a:ea typeface="Aptos" panose="020B0004020202020204" pitchFamily="34" charset="0"/>
                <a:cs typeface="Arial" panose="020B0604020202020204" pitchFamily="34" charset="0"/>
              </a:rPr>
              <a:t>לכוין</a:t>
            </a:r>
            <a:r>
              <a:rPr lang="he-IL" sz="1800" b="1" kern="100" dirty="0">
                <a:effectLst/>
                <a:latin typeface="Aptos" panose="020B0004020202020204" pitchFamily="34" charset="0"/>
                <a:ea typeface="Aptos" panose="020B0004020202020204" pitchFamily="34" charset="0"/>
                <a:cs typeface="Arial" panose="020B0604020202020204" pitchFamily="34" charset="0"/>
              </a:rPr>
              <a:t> בכולן - </a:t>
            </a:r>
            <a:r>
              <a:rPr lang="he-IL" sz="1800" b="1" kern="100" dirty="0" err="1">
                <a:effectLst/>
                <a:latin typeface="Aptos" panose="020B0004020202020204" pitchFamily="34" charset="0"/>
                <a:ea typeface="Aptos" panose="020B0004020202020204" pitchFamily="34" charset="0"/>
                <a:cs typeface="Arial" panose="020B0604020202020204" pitchFamily="34" charset="0"/>
              </a:rPr>
              <a:t>יכוין</a:t>
            </a:r>
            <a:r>
              <a:rPr lang="he-IL" sz="1800" b="1" kern="100" dirty="0">
                <a:effectLst/>
                <a:latin typeface="Aptos" panose="020B0004020202020204" pitchFamily="34" charset="0"/>
                <a:ea typeface="Aptos" panose="020B0004020202020204" pitchFamily="34" charset="0"/>
                <a:cs typeface="Arial" panose="020B0604020202020204" pitchFamily="34" charset="0"/>
              </a:rPr>
              <a:t> את לבו באחת; אמר רבי </a:t>
            </a:r>
            <a:r>
              <a:rPr lang="he-IL" sz="1800" b="1" kern="100" dirty="0" err="1">
                <a:effectLst/>
                <a:latin typeface="Aptos" panose="020B0004020202020204" pitchFamily="34" charset="0"/>
                <a:ea typeface="Aptos" panose="020B0004020202020204" pitchFamily="34" charset="0"/>
                <a:cs typeface="Arial" panose="020B0604020202020204" pitchFamily="34" charset="0"/>
              </a:rPr>
              <a:t>חייא</a:t>
            </a:r>
            <a:r>
              <a:rPr lang="he-IL" sz="1800" b="1" kern="100" dirty="0">
                <a:effectLst/>
                <a:latin typeface="Aptos" panose="020B0004020202020204" pitchFamily="34" charset="0"/>
                <a:ea typeface="Aptos" panose="020B0004020202020204" pitchFamily="34" charset="0"/>
                <a:cs typeface="Arial" panose="020B0604020202020204" pitchFamily="34" charset="0"/>
              </a:rPr>
              <a:t> אמר רב ספרא משום חד דבי רבי: באבות. </a:t>
            </a:r>
            <a:r>
              <a:rPr lang="he-IL" sz="1800" kern="100" dirty="0">
                <a:effectLst/>
                <a:latin typeface="Aptos" panose="020B0004020202020204" pitchFamily="34" charset="0"/>
                <a:ea typeface="Aptos" panose="020B0004020202020204" pitchFamily="34" charset="0"/>
                <a:cs typeface="Arial" panose="020B0604020202020204" pitchFamily="34" charset="0"/>
              </a:rPr>
              <a:t>אמרו עליו על רבי </a:t>
            </a:r>
            <a:r>
              <a:rPr lang="he-IL" sz="1800" kern="100" dirty="0" err="1">
                <a:effectLst/>
                <a:latin typeface="Aptos" panose="020B0004020202020204" pitchFamily="34" charset="0"/>
                <a:ea typeface="Aptos" panose="020B0004020202020204" pitchFamily="34" charset="0"/>
                <a:cs typeface="Arial" panose="020B0604020202020204" pitchFamily="34" charset="0"/>
              </a:rPr>
              <a:t>חנינא</a:t>
            </a:r>
            <a:r>
              <a:rPr lang="he-IL" sz="1800" kern="100" dirty="0">
                <a:effectLst/>
                <a:latin typeface="Aptos" panose="020B0004020202020204" pitchFamily="34" charset="0"/>
                <a:ea typeface="Aptos" panose="020B0004020202020204" pitchFamily="34" charset="0"/>
                <a:cs typeface="Arial" panose="020B0604020202020204" pitchFamily="34" charset="0"/>
              </a:rPr>
              <a:t> </a:t>
            </a:r>
            <a:r>
              <a:rPr lang="he-IL" sz="1800" kern="100" dirty="0" err="1">
                <a:effectLst/>
                <a:latin typeface="Aptos" panose="020B0004020202020204" pitchFamily="34" charset="0"/>
                <a:ea typeface="Aptos" panose="020B0004020202020204" pitchFamily="34" charset="0"/>
                <a:cs typeface="Arial" panose="020B0604020202020204" pitchFamily="34" charset="0"/>
              </a:rPr>
              <a:t>וכו</a:t>
            </a:r>
            <a:r>
              <a:rPr lang="he-IL" sz="1800" kern="100" dirty="0">
                <a:effectLst/>
                <a:latin typeface="Aptos" panose="020B0004020202020204" pitchFamily="34" charset="0"/>
                <a:ea typeface="Aptos" panose="020B0004020202020204" pitchFamily="34" charset="0"/>
                <a:cs typeface="Arial" panose="020B0604020202020204" pitchFamily="34" charset="0"/>
              </a:rPr>
              <a:t>'. מנא הני מילי? אמר רבי יהושע בן לוי, </a:t>
            </a:r>
            <a:r>
              <a:rPr lang="he-IL" sz="1800" kern="100" dirty="0" err="1">
                <a:effectLst/>
                <a:latin typeface="Aptos" panose="020B0004020202020204" pitchFamily="34" charset="0"/>
                <a:ea typeface="Aptos" panose="020B0004020202020204" pitchFamily="34" charset="0"/>
                <a:cs typeface="Arial" panose="020B0604020202020204" pitchFamily="34" charset="0"/>
              </a:rPr>
              <a:t>דאמר</a:t>
            </a:r>
            <a:r>
              <a:rPr lang="he-IL" sz="1800" kern="100" dirty="0">
                <a:effectLst/>
                <a:latin typeface="Aptos" panose="020B0004020202020204" pitchFamily="34" charset="0"/>
                <a:ea typeface="Aptos" panose="020B0004020202020204" pitchFamily="34" charset="0"/>
                <a:cs typeface="Arial" panose="020B0604020202020204" pitchFamily="34" charset="0"/>
              </a:rPr>
              <a:t> קרא: בורא ניב שפתים שלום </a:t>
            </a:r>
            <a:r>
              <a:rPr lang="he-IL" sz="1800" kern="100" dirty="0" err="1">
                <a:effectLst/>
                <a:latin typeface="Aptos" panose="020B0004020202020204" pitchFamily="34" charset="0"/>
                <a:ea typeface="Aptos" panose="020B0004020202020204" pitchFamily="34" charset="0"/>
                <a:cs typeface="Arial" panose="020B0604020202020204" pitchFamily="34" charset="0"/>
              </a:rPr>
              <a:t>שלום</a:t>
            </a:r>
            <a:r>
              <a:rPr lang="he-IL" sz="1800" kern="100" dirty="0">
                <a:effectLst/>
                <a:latin typeface="Aptos" panose="020B0004020202020204" pitchFamily="34" charset="0"/>
                <a:ea typeface="Aptos" panose="020B0004020202020204" pitchFamily="34" charset="0"/>
                <a:cs typeface="Arial" panose="020B0604020202020204" pitchFamily="34" charset="0"/>
              </a:rPr>
              <a:t> לרחוק ולקרוב אמר ה' </a:t>
            </a:r>
            <a:r>
              <a:rPr lang="he-IL" sz="1800" kern="100" dirty="0" err="1">
                <a:effectLst/>
                <a:latin typeface="Aptos" panose="020B0004020202020204" pitchFamily="34" charset="0"/>
                <a:ea typeface="Aptos" panose="020B0004020202020204" pitchFamily="34" charset="0"/>
                <a:cs typeface="Arial" panose="020B0604020202020204" pitchFamily="34" charset="0"/>
              </a:rPr>
              <a:t>ורפאתיו</a:t>
            </a:r>
            <a:r>
              <a:rPr lang="he-IL" sz="1800" kern="100" dirty="0">
                <a:effectLst/>
                <a:latin typeface="Aptos" panose="020B0004020202020204" pitchFamily="34" charset="0"/>
                <a:ea typeface="Aptos" panose="020B0004020202020204" pitchFamily="34" charset="0"/>
                <a:cs typeface="Arial" panose="020B0604020202020204" pitchFamily="34" charset="0"/>
              </a:rPr>
              <a:t>.</a:t>
            </a:r>
            <a:endParaRPr lang="en-US" sz="1800" kern="100" dirty="0">
              <a:effectLst/>
              <a:latin typeface="Aptos" panose="020B0004020202020204" pitchFamily="34" charset="0"/>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517702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01D0F0D-B6B0-0F73-EBFA-129F6F9B2C1E}"/>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345BA9B0-993A-31EE-41E0-10E0695D519A}"/>
              </a:ext>
            </a:extLst>
          </p:cNvPr>
          <p:cNvSpPr>
            <a:spLocks noGrp="1"/>
          </p:cNvSpPr>
          <p:nvPr>
            <p:ph idx="1"/>
          </p:nvPr>
        </p:nvSpPr>
        <p:spPr/>
        <p:txBody>
          <a:bodyPr/>
          <a:lstStyle/>
          <a:p>
            <a:pPr marL="0" indent="0" algn="r" rtl="1">
              <a:lnSpc>
                <a:spcPct val="150000"/>
              </a:lnSpc>
              <a:spcAft>
                <a:spcPts val="800"/>
              </a:spcAft>
              <a:buNone/>
            </a:pPr>
            <a:r>
              <a:rPr lang="he-IL" sz="1800" kern="100" dirty="0">
                <a:effectLst/>
                <a:latin typeface="Aptos" panose="020B0004020202020204" pitchFamily="34" charset="0"/>
                <a:ea typeface="Aptos" panose="020B0004020202020204" pitchFamily="34" charset="0"/>
                <a:cs typeface="Arial" panose="020B0604020202020204" pitchFamily="34" charset="0"/>
              </a:rPr>
              <a:t>תלמוד ירושלמי (</a:t>
            </a:r>
            <a:r>
              <a:rPr lang="he-IL" sz="1800" kern="100" dirty="0" err="1">
                <a:effectLst/>
                <a:latin typeface="Aptos" panose="020B0004020202020204" pitchFamily="34" charset="0"/>
                <a:ea typeface="Aptos" panose="020B0004020202020204" pitchFamily="34" charset="0"/>
                <a:cs typeface="Arial" panose="020B0604020202020204" pitchFamily="34" charset="0"/>
              </a:rPr>
              <a:t>וילנא</a:t>
            </a:r>
            <a:r>
              <a:rPr lang="he-IL" sz="1800" kern="100" dirty="0">
                <a:effectLst/>
                <a:latin typeface="Aptos" panose="020B0004020202020204" pitchFamily="34" charset="0"/>
                <a:ea typeface="Aptos" panose="020B0004020202020204" pitchFamily="34" charset="0"/>
                <a:cs typeface="Arial" panose="020B0604020202020204" pitchFamily="34" charset="0"/>
              </a:rPr>
              <a:t>) מסכת ברכות פרק ב הלכה ד </a:t>
            </a: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pPr marL="0" indent="0" algn="r" rtl="1">
              <a:lnSpc>
                <a:spcPct val="150000"/>
              </a:lnSpc>
              <a:spcAft>
                <a:spcPts val="800"/>
              </a:spcAft>
              <a:buNone/>
            </a:pPr>
            <a:r>
              <a:rPr lang="he-IL" sz="1800" kern="100" dirty="0">
                <a:effectLst/>
                <a:latin typeface="Aptos" panose="020B0004020202020204" pitchFamily="34" charset="0"/>
                <a:ea typeface="Aptos" panose="020B0004020202020204" pitchFamily="34" charset="0"/>
                <a:cs typeface="Arial" panose="020B0604020202020204" pitchFamily="34" charset="0"/>
              </a:rPr>
              <a:t> קרא וטעה יחזור למקום שטעה. טעה בין כתיבת הראשונה לשנייה חוזר לכתיבת הראשונה טעה ואינו יודע היכן טעה יחזור כבתחילה למקום הברור לו. </a:t>
            </a:r>
            <a:r>
              <a:rPr lang="he-IL" sz="1800" kern="100" dirty="0" err="1">
                <a:effectLst/>
                <a:latin typeface="Aptos" panose="020B0004020202020204" pitchFamily="34" charset="0"/>
                <a:ea typeface="Aptos" panose="020B0004020202020204" pitchFamily="34" charset="0"/>
                <a:cs typeface="Arial" panose="020B0604020202020204" pitchFamily="34" charset="0"/>
              </a:rPr>
              <a:t>דלמא</a:t>
            </a:r>
            <a:r>
              <a:rPr lang="he-IL" sz="1800" kern="100" dirty="0">
                <a:effectLst/>
                <a:latin typeface="Aptos" panose="020B0004020202020204" pitchFamily="34" charset="0"/>
                <a:ea typeface="Aptos" panose="020B0004020202020204" pitchFamily="34" charset="0"/>
                <a:cs typeface="Arial" panose="020B0604020202020204" pitchFamily="34" charset="0"/>
              </a:rPr>
              <a:t> ר' </a:t>
            </a:r>
            <a:r>
              <a:rPr lang="he-IL" sz="1800" kern="100" dirty="0" err="1">
                <a:effectLst/>
                <a:latin typeface="Aptos" panose="020B0004020202020204" pitchFamily="34" charset="0"/>
                <a:ea typeface="Aptos" panose="020B0004020202020204" pitchFamily="34" charset="0"/>
                <a:cs typeface="Arial" panose="020B0604020202020204" pitchFamily="34" charset="0"/>
              </a:rPr>
              <a:t>חייא</a:t>
            </a:r>
            <a:r>
              <a:rPr lang="he-IL" sz="1800" kern="100" dirty="0">
                <a:effectLst/>
                <a:latin typeface="Aptos" panose="020B0004020202020204" pitchFamily="34" charset="0"/>
                <a:ea typeface="Aptos" panose="020B0004020202020204" pitchFamily="34" charset="0"/>
                <a:cs typeface="Arial" panose="020B0604020202020204" pitchFamily="34" charset="0"/>
              </a:rPr>
              <a:t> ר' </a:t>
            </a:r>
            <a:r>
              <a:rPr lang="he-IL" sz="1800" kern="100" dirty="0" err="1">
                <a:effectLst/>
                <a:latin typeface="Aptos" panose="020B0004020202020204" pitchFamily="34" charset="0"/>
                <a:ea typeface="Aptos" panose="020B0004020202020204" pitchFamily="34" charset="0"/>
                <a:cs typeface="Arial" panose="020B0604020202020204" pitchFamily="34" charset="0"/>
              </a:rPr>
              <a:t>יסא</a:t>
            </a:r>
            <a:r>
              <a:rPr lang="he-IL" sz="1800" kern="100" dirty="0">
                <a:effectLst/>
                <a:latin typeface="Aptos" panose="020B0004020202020204" pitchFamily="34" charset="0"/>
                <a:ea typeface="Aptos" panose="020B0004020202020204" pitchFamily="34" charset="0"/>
                <a:cs typeface="Arial" panose="020B0604020202020204" pitchFamily="34" charset="0"/>
              </a:rPr>
              <a:t> ר' אמי סלקון </a:t>
            </a:r>
            <a:r>
              <a:rPr lang="he-IL" sz="1800" kern="100" dirty="0" err="1">
                <a:effectLst/>
                <a:latin typeface="Aptos" panose="020B0004020202020204" pitchFamily="34" charset="0"/>
                <a:ea typeface="Aptos" panose="020B0004020202020204" pitchFamily="34" charset="0"/>
                <a:cs typeface="Arial" panose="020B0604020202020204" pitchFamily="34" charset="0"/>
              </a:rPr>
              <a:t>מיעבד</a:t>
            </a:r>
            <a:r>
              <a:rPr lang="he-IL" sz="1800" kern="100" dirty="0">
                <a:effectLst/>
                <a:latin typeface="Aptos" panose="020B0004020202020204" pitchFamily="34" charset="0"/>
                <a:ea typeface="Aptos" panose="020B0004020202020204" pitchFamily="34" charset="0"/>
                <a:cs typeface="Arial" panose="020B0604020202020204" pitchFamily="34" charset="0"/>
              </a:rPr>
              <a:t> גנוניה דר' אלעזר שמעון קליה דר' יוחנן אי </a:t>
            </a:r>
            <a:r>
              <a:rPr lang="he-IL" sz="1800" kern="100" dirty="0" err="1">
                <a:effectLst/>
                <a:latin typeface="Aptos" panose="020B0004020202020204" pitchFamily="34" charset="0"/>
                <a:ea typeface="Aptos" panose="020B0004020202020204" pitchFamily="34" charset="0"/>
                <a:cs typeface="Arial" panose="020B0604020202020204" pitchFamily="34" charset="0"/>
              </a:rPr>
              <a:t>מחדית</a:t>
            </a:r>
            <a:r>
              <a:rPr lang="he-IL" sz="1800" kern="100" dirty="0">
                <a:effectLst/>
                <a:latin typeface="Aptos" panose="020B0004020202020204" pitchFamily="34" charset="0"/>
                <a:ea typeface="Aptos" panose="020B0004020202020204" pitchFamily="34" charset="0"/>
                <a:cs typeface="Arial" panose="020B0604020202020204" pitchFamily="34" charset="0"/>
              </a:rPr>
              <a:t> מילה אמרין מן </a:t>
            </a:r>
            <a:r>
              <a:rPr lang="he-IL" sz="1800" kern="100" dirty="0" err="1">
                <a:effectLst/>
                <a:latin typeface="Aptos" panose="020B0004020202020204" pitchFamily="34" charset="0"/>
                <a:ea typeface="Aptos" panose="020B0004020202020204" pitchFamily="34" charset="0"/>
                <a:cs typeface="Arial" panose="020B0604020202020204" pitchFamily="34" charset="0"/>
              </a:rPr>
              <a:t>נחית</a:t>
            </a:r>
            <a:r>
              <a:rPr lang="he-IL" sz="1800" kern="100" dirty="0">
                <a:effectLst/>
                <a:latin typeface="Aptos" panose="020B0004020202020204" pitchFamily="34" charset="0"/>
                <a:ea typeface="Aptos" panose="020B0004020202020204" pitchFamily="34" charset="0"/>
                <a:cs typeface="Arial" panose="020B0604020202020204" pitchFamily="34" charset="0"/>
              </a:rPr>
              <a:t> שמע לה מיניה אמרין </a:t>
            </a:r>
            <a:r>
              <a:rPr lang="he-IL" sz="1800" kern="100" dirty="0" err="1">
                <a:effectLst/>
                <a:latin typeface="Aptos" panose="020B0004020202020204" pitchFamily="34" charset="0"/>
                <a:ea typeface="Aptos" panose="020B0004020202020204" pitchFamily="34" charset="0"/>
                <a:cs typeface="Arial" panose="020B0604020202020204" pitchFamily="34" charset="0"/>
              </a:rPr>
              <a:t>וייחות</a:t>
            </a:r>
            <a:r>
              <a:rPr lang="he-IL" sz="1800" kern="100" dirty="0">
                <a:effectLst/>
                <a:latin typeface="Aptos" panose="020B0004020202020204" pitchFamily="34" charset="0"/>
                <a:ea typeface="Aptos" panose="020B0004020202020204" pitchFamily="34" charset="0"/>
                <a:cs typeface="Arial" panose="020B0604020202020204" pitchFamily="34" charset="0"/>
              </a:rPr>
              <a:t> ר' אלעזר דהוא זריז סגין </a:t>
            </a:r>
            <a:r>
              <a:rPr lang="he-IL" sz="1800" kern="100" dirty="0" err="1">
                <a:effectLst/>
                <a:latin typeface="Aptos" panose="020B0004020202020204" pitchFamily="34" charset="0"/>
                <a:ea typeface="Aptos" panose="020B0004020202020204" pitchFamily="34" charset="0"/>
                <a:cs typeface="Arial" panose="020B0604020202020204" pitchFamily="34" charset="0"/>
              </a:rPr>
              <a:t>נחית</a:t>
            </a:r>
            <a:r>
              <a:rPr lang="he-IL" sz="1800" kern="100" dirty="0">
                <a:effectLst/>
                <a:latin typeface="Aptos" panose="020B0004020202020204" pitchFamily="34" charset="0"/>
                <a:ea typeface="Aptos" panose="020B0004020202020204" pitchFamily="34" charset="0"/>
                <a:cs typeface="Arial" panose="020B0604020202020204" pitchFamily="34" charset="0"/>
              </a:rPr>
              <a:t> וסליק אמר לון כן </a:t>
            </a:r>
            <a:r>
              <a:rPr lang="he-IL" sz="1800" kern="100" dirty="0" err="1">
                <a:effectLst/>
                <a:latin typeface="Aptos" panose="020B0004020202020204" pitchFamily="34" charset="0"/>
                <a:ea typeface="Aptos" panose="020B0004020202020204" pitchFamily="34" charset="0"/>
                <a:cs typeface="Arial" panose="020B0604020202020204" pitchFamily="34" charset="0"/>
              </a:rPr>
              <a:t>א"ר</a:t>
            </a:r>
            <a:r>
              <a:rPr lang="he-IL" sz="1800" kern="100" dirty="0">
                <a:effectLst/>
                <a:latin typeface="Aptos" panose="020B0004020202020204" pitchFamily="34" charset="0"/>
                <a:ea typeface="Aptos" panose="020B0004020202020204" pitchFamily="34" charset="0"/>
                <a:cs typeface="Arial" panose="020B0604020202020204" pitchFamily="34" charset="0"/>
              </a:rPr>
              <a:t> יוחנן קרא ומצא עצמו בלמען חזקה </a:t>
            </a:r>
            <a:r>
              <a:rPr lang="he-IL" sz="1800" kern="100" dirty="0" err="1">
                <a:effectLst/>
                <a:latin typeface="Aptos" panose="020B0004020202020204" pitchFamily="34" charset="0"/>
                <a:ea typeface="Aptos" panose="020B0004020202020204" pitchFamily="34" charset="0"/>
                <a:cs typeface="Arial" panose="020B0604020202020204" pitchFamily="34" charset="0"/>
              </a:rPr>
              <a:t>כוין</a:t>
            </a:r>
            <a:r>
              <a:rPr lang="he-IL" sz="1800" kern="100" dirty="0">
                <a:effectLst/>
                <a:latin typeface="Aptos" panose="020B0004020202020204" pitchFamily="34" charset="0"/>
                <a:ea typeface="Aptos" panose="020B0004020202020204" pitchFamily="34" charset="0"/>
                <a:cs typeface="Arial" panose="020B0604020202020204" pitchFamily="34" charset="0"/>
              </a:rPr>
              <a:t>. ר' לא ר' </a:t>
            </a:r>
            <a:r>
              <a:rPr lang="he-IL" sz="1800" kern="100" dirty="0" err="1">
                <a:effectLst/>
                <a:latin typeface="Aptos" panose="020B0004020202020204" pitchFamily="34" charset="0"/>
                <a:ea typeface="Aptos" panose="020B0004020202020204" pitchFamily="34" charset="0"/>
                <a:cs typeface="Arial" panose="020B0604020202020204" pitchFamily="34" charset="0"/>
              </a:rPr>
              <a:t>יסא</a:t>
            </a:r>
            <a:r>
              <a:rPr lang="he-IL" sz="1800" kern="100" dirty="0">
                <a:effectLst/>
                <a:latin typeface="Aptos" panose="020B0004020202020204" pitchFamily="34" charset="0"/>
                <a:ea typeface="Aptos" panose="020B0004020202020204" pitchFamily="34" charset="0"/>
                <a:cs typeface="Arial" panose="020B0604020202020204" pitchFamily="34" charset="0"/>
              </a:rPr>
              <a:t> בשם ר' אחא </a:t>
            </a:r>
            <a:r>
              <a:rPr lang="he-IL" sz="1800" kern="100" dirty="0" err="1">
                <a:effectLst/>
                <a:latin typeface="Aptos" panose="020B0004020202020204" pitchFamily="34" charset="0"/>
                <a:ea typeface="Aptos" panose="020B0004020202020204" pitchFamily="34" charset="0"/>
                <a:cs typeface="Arial" panose="020B0604020202020204" pitchFamily="34" charset="0"/>
              </a:rPr>
              <a:t>רובא</a:t>
            </a:r>
            <a:r>
              <a:rPr lang="he-IL" sz="1800" kern="100" dirty="0">
                <a:effectLst/>
                <a:latin typeface="Aptos" panose="020B0004020202020204" pitchFamily="34" charset="0"/>
                <a:ea typeface="Aptos" panose="020B0004020202020204" pitchFamily="34" charset="0"/>
                <a:cs typeface="Arial" panose="020B0604020202020204" pitchFamily="34" charset="0"/>
              </a:rPr>
              <a:t> נתפלל ומצא עצמו בשומע תפילה חזקה </a:t>
            </a:r>
            <a:r>
              <a:rPr lang="he-IL" sz="1800" kern="100" dirty="0" err="1">
                <a:effectLst/>
                <a:latin typeface="Aptos" panose="020B0004020202020204" pitchFamily="34" charset="0"/>
                <a:ea typeface="Aptos" panose="020B0004020202020204" pitchFamily="34" charset="0"/>
                <a:cs typeface="Arial" panose="020B0604020202020204" pitchFamily="34" charset="0"/>
              </a:rPr>
              <a:t>כוין</a:t>
            </a:r>
            <a:r>
              <a:rPr lang="he-IL" sz="1800" kern="100" dirty="0">
                <a:effectLst/>
                <a:latin typeface="Aptos" panose="020B0004020202020204" pitchFamily="34" charset="0"/>
                <a:ea typeface="Aptos" panose="020B0004020202020204" pitchFamily="34" charset="0"/>
                <a:cs typeface="Arial" panose="020B0604020202020204" pitchFamily="34" charset="0"/>
              </a:rPr>
              <a:t>. </a:t>
            </a:r>
            <a:r>
              <a:rPr lang="he-IL" sz="1800" b="1" kern="100" dirty="0">
                <a:effectLst/>
                <a:latin typeface="Aptos" panose="020B0004020202020204" pitchFamily="34" charset="0"/>
                <a:ea typeface="Aptos" panose="020B0004020202020204" pitchFamily="34" charset="0"/>
                <a:cs typeface="Arial" panose="020B0604020202020204" pitchFamily="34" charset="0"/>
              </a:rPr>
              <a:t>ר' ירמיה בשם ר' אלעזר נתפלל ולא </a:t>
            </a:r>
            <a:r>
              <a:rPr lang="he-IL" sz="1800" b="1" kern="100" dirty="0" err="1">
                <a:effectLst/>
                <a:latin typeface="Aptos" panose="020B0004020202020204" pitchFamily="34" charset="0"/>
                <a:ea typeface="Aptos" panose="020B0004020202020204" pitchFamily="34" charset="0"/>
                <a:cs typeface="Arial" panose="020B0604020202020204" pitchFamily="34" charset="0"/>
              </a:rPr>
              <a:t>כוין</a:t>
            </a:r>
            <a:r>
              <a:rPr lang="he-IL" sz="1800" b="1" kern="100" dirty="0">
                <a:effectLst/>
                <a:latin typeface="Aptos" panose="020B0004020202020204" pitchFamily="34" charset="0"/>
                <a:ea typeface="Aptos" panose="020B0004020202020204" pitchFamily="34" charset="0"/>
                <a:cs typeface="Arial" panose="020B0604020202020204" pitchFamily="34" charset="0"/>
              </a:rPr>
              <a:t> לבו אם יודע שהוא חוזר </a:t>
            </a:r>
            <a:r>
              <a:rPr lang="he-IL" sz="1800" b="1" kern="100" dirty="0" err="1">
                <a:effectLst/>
                <a:latin typeface="Aptos" panose="020B0004020202020204" pitchFamily="34" charset="0"/>
                <a:ea typeface="Aptos" panose="020B0004020202020204" pitchFamily="34" charset="0"/>
                <a:cs typeface="Arial" panose="020B0604020202020204" pitchFamily="34" charset="0"/>
              </a:rPr>
              <a:t>ומכוין</a:t>
            </a:r>
            <a:r>
              <a:rPr lang="he-IL" sz="1800" b="1" kern="100" dirty="0">
                <a:effectLst/>
                <a:latin typeface="Aptos" panose="020B0004020202020204" pitchFamily="34" charset="0"/>
                <a:ea typeface="Aptos" panose="020B0004020202020204" pitchFamily="34" charset="0"/>
                <a:cs typeface="Arial" panose="020B0604020202020204" pitchFamily="34" charset="0"/>
              </a:rPr>
              <a:t> את לבו יתפלל ואם לאו אל יתפלל.</a:t>
            </a:r>
            <a:r>
              <a:rPr lang="he-IL" sz="1800" kern="100" dirty="0">
                <a:effectLst/>
                <a:latin typeface="Aptos" panose="020B0004020202020204" pitchFamily="34" charset="0"/>
                <a:ea typeface="Aptos" panose="020B0004020202020204" pitchFamily="34" charset="0"/>
                <a:cs typeface="Arial" panose="020B0604020202020204" pitchFamily="34" charset="0"/>
              </a:rPr>
              <a:t> </a:t>
            </a:r>
            <a:r>
              <a:rPr lang="he-IL" sz="1800" kern="100" dirty="0" err="1">
                <a:effectLst/>
                <a:latin typeface="Aptos" panose="020B0004020202020204" pitchFamily="34" charset="0"/>
                <a:ea typeface="Aptos" panose="020B0004020202020204" pitchFamily="34" charset="0"/>
                <a:cs typeface="Arial" panose="020B0604020202020204" pitchFamily="34" charset="0"/>
              </a:rPr>
              <a:t>א"ר</a:t>
            </a:r>
            <a:r>
              <a:rPr lang="he-IL" sz="1800" kern="100" dirty="0">
                <a:effectLst/>
                <a:latin typeface="Aptos" panose="020B0004020202020204" pitchFamily="34" charset="0"/>
                <a:ea typeface="Aptos" panose="020B0004020202020204" pitchFamily="34" charset="0"/>
                <a:cs typeface="Arial" panose="020B0604020202020204" pitchFamily="34" charset="0"/>
              </a:rPr>
              <a:t> </a:t>
            </a:r>
            <a:r>
              <a:rPr lang="he-IL" sz="1800" kern="100" dirty="0" err="1">
                <a:effectLst/>
                <a:latin typeface="Aptos" panose="020B0004020202020204" pitchFamily="34" charset="0"/>
                <a:ea typeface="Aptos" panose="020B0004020202020204" pitchFamily="34" charset="0"/>
                <a:cs typeface="Arial" panose="020B0604020202020204" pitchFamily="34" charset="0"/>
              </a:rPr>
              <a:t>חייא</a:t>
            </a:r>
            <a:r>
              <a:rPr lang="he-IL" sz="1800" kern="100" dirty="0">
                <a:effectLst/>
                <a:latin typeface="Aptos" panose="020B0004020202020204" pitchFamily="34" charset="0"/>
                <a:ea typeface="Aptos" panose="020B0004020202020204" pitchFamily="34" charset="0"/>
                <a:cs typeface="Arial" panose="020B0604020202020204" pitchFamily="34" charset="0"/>
              </a:rPr>
              <a:t> </a:t>
            </a:r>
            <a:r>
              <a:rPr lang="he-IL" sz="1800" kern="100" dirty="0" err="1">
                <a:effectLst/>
                <a:latin typeface="Aptos" panose="020B0004020202020204" pitchFamily="34" charset="0"/>
                <a:ea typeface="Aptos" panose="020B0004020202020204" pitchFamily="34" charset="0"/>
                <a:cs typeface="Arial" panose="020B0604020202020204" pitchFamily="34" charset="0"/>
              </a:rPr>
              <a:t>רובא</a:t>
            </a:r>
            <a:r>
              <a:rPr lang="he-IL" sz="1800" kern="100" dirty="0">
                <a:effectLst/>
                <a:latin typeface="Aptos" panose="020B0004020202020204" pitchFamily="34" charset="0"/>
                <a:ea typeface="Aptos" panose="020B0004020202020204" pitchFamily="34" charset="0"/>
                <a:cs typeface="Arial" panose="020B0604020202020204" pitchFamily="34" charset="0"/>
              </a:rPr>
              <a:t> אנא מן יומי לא </a:t>
            </a:r>
            <a:r>
              <a:rPr lang="he-IL" sz="1800" kern="100" dirty="0" err="1">
                <a:effectLst/>
                <a:latin typeface="Aptos" panose="020B0004020202020204" pitchFamily="34" charset="0"/>
                <a:ea typeface="Aptos" panose="020B0004020202020204" pitchFamily="34" charset="0"/>
                <a:cs typeface="Arial" panose="020B0604020202020204" pitchFamily="34" charset="0"/>
              </a:rPr>
              <a:t>כוונית</a:t>
            </a:r>
            <a:r>
              <a:rPr lang="he-IL" sz="1800" kern="100" dirty="0">
                <a:effectLst/>
                <a:latin typeface="Aptos" panose="020B0004020202020204" pitchFamily="34" charset="0"/>
                <a:ea typeface="Aptos" panose="020B0004020202020204" pitchFamily="34" charset="0"/>
                <a:cs typeface="Arial" panose="020B0604020202020204" pitchFamily="34" charset="0"/>
              </a:rPr>
              <a:t> אלא חד זמן בעי מכוונה </a:t>
            </a:r>
            <a:r>
              <a:rPr lang="he-IL" sz="1800" kern="100" dirty="0" err="1">
                <a:effectLst/>
                <a:latin typeface="Aptos" panose="020B0004020202020204" pitchFamily="34" charset="0"/>
                <a:ea typeface="Aptos" panose="020B0004020202020204" pitchFamily="34" charset="0"/>
                <a:cs typeface="Arial" panose="020B0604020202020204" pitchFamily="34" charset="0"/>
              </a:rPr>
              <a:t>והרהרית</a:t>
            </a:r>
            <a:r>
              <a:rPr lang="he-IL" sz="1800" kern="100" dirty="0">
                <a:effectLst/>
                <a:latin typeface="Aptos" panose="020B0004020202020204" pitchFamily="34" charset="0"/>
                <a:ea typeface="Aptos" panose="020B0004020202020204" pitchFamily="34" charset="0"/>
                <a:cs typeface="Arial" panose="020B0604020202020204" pitchFamily="34" charset="0"/>
              </a:rPr>
              <a:t> </a:t>
            </a:r>
            <a:r>
              <a:rPr lang="he-IL" sz="1800" kern="100" dirty="0" err="1">
                <a:effectLst/>
                <a:latin typeface="Aptos" panose="020B0004020202020204" pitchFamily="34" charset="0"/>
                <a:ea typeface="Aptos" panose="020B0004020202020204" pitchFamily="34" charset="0"/>
                <a:cs typeface="Arial" panose="020B0604020202020204" pitchFamily="34" charset="0"/>
              </a:rPr>
              <a:t>בלבי</a:t>
            </a:r>
            <a:r>
              <a:rPr lang="he-IL" sz="1800" kern="100" dirty="0">
                <a:effectLst/>
                <a:latin typeface="Aptos" panose="020B0004020202020204" pitchFamily="34" charset="0"/>
                <a:ea typeface="Aptos" panose="020B0004020202020204" pitchFamily="34" charset="0"/>
                <a:cs typeface="Arial" panose="020B0604020202020204" pitchFamily="34" charset="0"/>
              </a:rPr>
              <a:t> </a:t>
            </a:r>
            <a:r>
              <a:rPr lang="he-IL" sz="1800" kern="100" dirty="0" err="1">
                <a:effectLst/>
                <a:latin typeface="Aptos" panose="020B0004020202020204" pitchFamily="34" charset="0"/>
                <a:ea typeface="Aptos" panose="020B0004020202020204" pitchFamily="34" charset="0"/>
                <a:cs typeface="Arial" panose="020B0604020202020204" pitchFamily="34" charset="0"/>
              </a:rPr>
              <a:t>ואמרית</a:t>
            </a:r>
            <a:r>
              <a:rPr lang="he-IL" sz="1800" kern="100" dirty="0">
                <a:effectLst/>
                <a:latin typeface="Aptos" panose="020B0004020202020204" pitchFamily="34" charset="0"/>
                <a:ea typeface="Aptos" panose="020B0004020202020204" pitchFamily="34" charset="0"/>
                <a:cs typeface="Arial" panose="020B0604020202020204" pitchFamily="34" charset="0"/>
              </a:rPr>
              <a:t> מאן </a:t>
            </a:r>
            <a:r>
              <a:rPr lang="he-IL" sz="1800" kern="100" dirty="0" err="1">
                <a:effectLst/>
                <a:latin typeface="Aptos" panose="020B0004020202020204" pitchFamily="34" charset="0"/>
                <a:ea typeface="Aptos" panose="020B0004020202020204" pitchFamily="34" charset="0"/>
                <a:cs typeface="Arial" panose="020B0604020202020204" pitchFamily="34" charset="0"/>
              </a:rPr>
              <a:t>עליל</a:t>
            </a:r>
            <a:r>
              <a:rPr lang="he-IL" sz="1800" kern="100" dirty="0">
                <a:effectLst/>
                <a:latin typeface="Aptos" panose="020B0004020202020204" pitchFamily="34" charset="0"/>
                <a:ea typeface="Aptos" panose="020B0004020202020204" pitchFamily="34" charset="0"/>
                <a:cs typeface="Arial" panose="020B0604020202020204" pitchFamily="34" charset="0"/>
              </a:rPr>
              <a:t> קומי </a:t>
            </a:r>
            <a:r>
              <a:rPr lang="he-IL" sz="1800" kern="100" dirty="0" err="1">
                <a:effectLst/>
                <a:latin typeface="Aptos" panose="020B0004020202020204" pitchFamily="34" charset="0"/>
                <a:ea typeface="Aptos" panose="020B0004020202020204" pitchFamily="34" charset="0"/>
                <a:cs typeface="Arial" panose="020B0604020202020204" pitchFamily="34" charset="0"/>
              </a:rPr>
              <a:t>מלכא</a:t>
            </a:r>
            <a:r>
              <a:rPr lang="he-IL" sz="1800" kern="100" dirty="0">
                <a:effectLst/>
                <a:latin typeface="Aptos" panose="020B0004020202020204" pitchFamily="34" charset="0"/>
                <a:ea typeface="Aptos" panose="020B0004020202020204" pitchFamily="34" charset="0"/>
                <a:cs typeface="Arial" panose="020B0604020202020204" pitchFamily="34" charset="0"/>
              </a:rPr>
              <a:t> קדמי </a:t>
            </a:r>
            <a:r>
              <a:rPr lang="he-IL" sz="1800" kern="100" dirty="0" err="1">
                <a:effectLst/>
                <a:latin typeface="Aptos" panose="020B0004020202020204" pitchFamily="34" charset="0"/>
                <a:ea typeface="Aptos" panose="020B0004020202020204" pitchFamily="34" charset="0"/>
                <a:cs typeface="Arial" panose="020B0604020202020204" pitchFamily="34" charset="0"/>
              </a:rPr>
              <a:t>ארקבסה</a:t>
            </a:r>
            <a:r>
              <a:rPr lang="he-IL" sz="1800" kern="100" dirty="0">
                <a:effectLst/>
                <a:latin typeface="Aptos" panose="020B0004020202020204" pitchFamily="34" charset="0"/>
                <a:ea typeface="Aptos" panose="020B0004020202020204" pitchFamily="34" charset="0"/>
                <a:cs typeface="Arial" panose="020B0604020202020204" pitchFamily="34" charset="0"/>
              </a:rPr>
              <a:t> אי ריש גלותא. </a:t>
            </a:r>
            <a:r>
              <a:rPr lang="he-IL" sz="1800" b="1" kern="100" dirty="0">
                <a:effectLst/>
                <a:latin typeface="Aptos" panose="020B0004020202020204" pitchFamily="34" charset="0"/>
                <a:ea typeface="Aptos" panose="020B0004020202020204" pitchFamily="34" charset="0"/>
                <a:cs typeface="Arial" panose="020B0604020202020204" pitchFamily="34" charset="0"/>
              </a:rPr>
              <a:t>שמואל אמר אנא מנית </a:t>
            </a:r>
            <a:r>
              <a:rPr lang="he-IL" sz="1800" b="1" kern="100" dirty="0" err="1">
                <a:effectLst/>
                <a:latin typeface="Aptos" panose="020B0004020202020204" pitchFamily="34" charset="0"/>
                <a:ea typeface="Aptos" panose="020B0004020202020204" pitchFamily="34" charset="0"/>
                <a:cs typeface="Arial" panose="020B0604020202020204" pitchFamily="34" charset="0"/>
              </a:rPr>
              <a:t>אפרוחיא</a:t>
            </a:r>
            <a:r>
              <a:rPr lang="he-IL" sz="1800" b="1" kern="100" dirty="0">
                <a:effectLst/>
                <a:latin typeface="Aptos" panose="020B0004020202020204" pitchFamily="34" charset="0"/>
                <a:ea typeface="Aptos" panose="020B0004020202020204" pitchFamily="34" charset="0"/>
                <a:cs typeface="Arial" panose="020B0604020202020204" pitchFamily="34" charset="0"/>
              </a:rPr>
              <a:t>. רבי בון בר </a:t>
            </a:r>
            <a:r>
              <a:rPr lang="he-IL" sz="1800" b="1" kern="100" dirty="0" err="1">
                <a:effectLst/>
                <a:latin typeface="Aptos" panose="020B0004020202020204" pitchFamily="34" charset="0"/>
                <a:ea typeface="Aptos" panose="020B0004020202020204" pitchFamily="34" charset="0"/>
                <a:cs typeface="Arial" panose="020B0604020202020204" pitchFamily="34" charset="0"/>
              </a:rPr>
              <a:t>חייא</a:t>
            </a:r>
            <a:r>
              <a:rPr lang="he-IL" sz="1800" b="1" kern="100" dirty="0">
                <a:effectLst/>
                <a:latin typeface="Aptos" panose="020B0004020202020204" pitchFamily="34" charset="0"/>
                <a:ea typeface="Aptos" panose="020B0004020202020204" pitchFamily="34" charset="0"/>
                <a:cs typeface="Arial" panose="020B0604020202020204" pitchFamily="34" charset="0"/>
              </a:rPr>
              <a:t> אמר אנא מנית </a:t>
            </a:r>
            <a:r>
              <a:rPr lang="he-IL" sz="1800" b="1" kern="100" dirty="0" err="1">
                <a:effectLst/>
                <a:latin typeface="Aptos" panose="020B0004020202020204" pitchFamily="34" charset="0"/>
                <a:ea typeface="Aptos" panose="020B0004020202020204" pitchFamily="34" charset="0"/>
                <a:cs typeface="Arial" panose="020B0604020202020204" pitchFamily="34" charset="0"/>
              </a:rPr>
              <a:t>דימוסיא</a:t>
            </a:r>
            <a:r>
              <a:rPr lang="he-IL" sz="1800" b="1" kern="100" dirty="0">
                <a:effectLst/>
                <a:latin typeface="Aptos" panose="020B0004020202020204" pitchFamily="34" charset="0"/>
                <a:ea typeface="Aptos" panose="020B0004020202020204" pitchFamily="34" charset="0"/>
                <a:cs typeface="Arial" panose="020B0604020202020204" pitchFamily="34" charset="0"/>
              </a:rPr>
              <a:t>. </a:t>
            </a:r>
            <a:r>
              <a:rPr lang="he-IL" sz="1800" b="1" kern="100" dirty="0" err="1">
                <a:effectLst/>
                <a:latin typeface="Aptos" panose="020B0004020202020204" pitchFamily="34" charset="0"/>
                <a:ea typeface="Aptos" panose="020B0004020202020204" pitchFamily="34" charset="0"/>
                <a:cs typeface="Arial" panose="020B0604020202020204" pitchFamily="34" charset="0"/>
              </a:rPr>
              <a:t>א"ר</a:t>
            </a:r>
            <a:r>
              <a:rPr lang="he-IL" sz="1800" b="1" kern="100" dirty="0">
                <a:effectLst/>
                <a:latin typeface="Aptos" panose="020B0004020202020204" pitchFamily="34" charset="0"/>
                <a:ea typeface="Aptos" panose="020B0004020202020204" pitchFamily="34" charset="0"/>
                <a:cs typeface="Arial" panose="020B0604020202020204" pitchFamily="34" charset="0"/>
              </a:rPr>
              <a:t> מתניה אנא מחזק טיבו לראשי </a:t>
            </a:r>
            <a:r>
              <a:rPr lang="he-IL" sz="1800" b="1" kern="100" dirty="0" err="1">
                <a:effectLst/>
                <a:latin typeface="Aptos" panose="020B0004020202020204" pitchFamily="34" charset="0"/>
                <a:ea typeface="Aptos" panose="020B0004020202020204" pitchFamily="34" charset="0"/>
                <a:cs typeface="Arial" panose="020B0604020202020204" pitchFamily="34" charset="0"/>
              </a:rPr>
              <a:t>דכד</a:t>
            </a:r>
            <a:r>
              <a:rPr lang="he-IL" sz="1800" b="1" kern="100" dirty="0">
                <a:effectLst/>
                <a:latin typeface="Aptos" panose="020B0004020202020204" pitchFamily="34" charset="0"/>
                <a:ea typeface="Aptos" panose="020B0004020202020204" pitchFamily="34" charset="0"/>
                <a:cs typeface="Arial" panose="020B0604020202020204" pitchFamily="34" charset="0"/>
              </a:rPr>
              <a:t> </a:t>
            </a:r>
            <a:r>
              <a:rPr lang="he-IL" sz="1800" b="1" kern="100" dirty="0" err="1">
                <a:effectLst/>
                <a:latin typeface="Aptos" panose="020B0004020202020204" pitchFamily="34" charset="0"/>
                <a:ea typeface="Aptos" panose="020B0004020202020204" pitchFamily="34" charset="0"/>
                <a:cs typeface="Arial" panose="020B0604020202020204" pitchFamily="34" charset="0"/>
              </a:rPr>
              <a:t>הוה</a:t>
            </a:r>
            <a:r>
              <a:rPr lang="he-IL" sz="1800" b="1" kern="100" dirty="0">
                <a:effectLst/>
                <a:latin typeface="Aptos" panose="020B0004020202020204" pitchFamily="34" charset="0"/>
                <a:ea typeface="Aptos" panose="020B0004020202020204" pitchFamily="34" charset="0"/>
                <a:cs typeface="Arial" panose="020B0604020202020204" pitchFamily="34" charset="0"/>
              </a:rPr>
              <a:t> מטי מודים הוא כרע מגרמיה</a:t>
            </a:r>
            <a:r>
              <a:rPr lang="he-IL" sz="1800" kern="100" dirty="0">
                <a:effectLst/>
                <a:latin typeface="Aptos" panose="020B0004020202020204" pitchFamily="34" charset="0"/>
                <a:ea typeface="Aptos" panose="020B0004020202020204" pitchFamily="34" charset="0"/>
                <a:cs typeface="Arial" panose="020B0604020202020204" pitchFamily="34" charset="0"/>
              </a:rPr>
              <a:t>:</a:t>
            </a:r>
          </a:p>
        </p:txBody>
      </p:sp>
    </p:spTree>
    <p:extLst>
      <p:ext uri="{BB962C8B-B14F-4D97-AF65-F5344CB8AC3E}">
        <p14:creationId xmlns:p14="http://schemas.microsoft.com/office/powerpoint/2010/main" val="2176184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7CFA0F0-8502-5E63-A026-673F3559DAD5}"/>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E521DF0D-3F21-BD19-9D1B-7542DB48E5DB}"/>
              </a:ext>
            </a:extLst>
          </p:cNvPr>
          <p:cNvSpPr>
            <a:spLocks noGrp="1"/>
          </p:cNvSpPr>
          <p:nvPr>
            <p:ph idx="1"/>
          </p:nvPr>
        </p:nvSpPr>
        <p:spPr/>
        <p:txBody>
          <a:bodyPr>
            <a:normAutofit fontScale="62500" lnSpcReduction="20000"/>
          </a:bodyPr>
          <a:lstStyle/>
          <a:p>
            <a:pPr algn="r" rtl="1">
              <a:lnSpc>
                <a:spcPct val="107000"/>
              </a:lnSpc>
              <a:spcAft>
                <a:spcPts val="800"/>
              </a:spcAft>
            </a:pPr>
            <a:r>
              <a:rPr lang="he-IL" sz="1800" kern="100" dirty="0">
                <a:effectLst/>
                <a:latin typeface="Aptos" panose="020B0004020202020204" pitchFamily="34" charset="0"/>
                <a:ea typeface="Aptos" panose="020B0004020202020204" pitchFamily="34" charset="0"/>
                <a:cs typeface="Arial" panose="020B0604020202020204" pitchFamily="34" charset="0"/>
              </a:rPr>
              <a:t>פני משה מסכת ברכות פרק ב הלכה ד</a:t>
            </a: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pPr algn="r" rtl="1">
              <a:lnSpc>
                <a:spcPct val="107000"/>
              </a:lnSpc>
              <a:spcAft>
                <a:spcPts val="800"/>
              </a:spcAft>
            </a:pPr>
            <a:r>
              <a:rPr lang="he-IL" sz="1800" kern="100" dirty="0">
                <a:effectLst/>
                <a:latin typeface="Aptos" panose="020B0004020202020204" pitchFamily="34" charset="0"/>
                <a:ea typeface="Aptos" panose="020B0004020202020204" pitchFamily="34" charset="0"/>
                <a:cs typeface="Arial" panose="020B0604020202020204" pitchFamily="34" charset="0"/>
              </a:rPr>
              <a:t>בין כתיבת הראשונה. בין וכתבתם שבפרשה הראשונה </a:t>
            </a:r>
            <a:r>
              <a:rPr lang="he-IL" sz="1800" kern="100" dirty="0" err="1">
                <a:effectLst/>
                <a:latin typeface="Aptos" panose="020B0004020202020204" pitchFamily="34" charset="0"/>
                <a:ea typeface="Aptos" panose="020B0004020202020204" pitchFamily="34" charset="0"/>
                <a:cs typeface="Arial" panose="020B0604020202020204" pitchFamily="34" charset="0"/>
              </a:rPr>
              <a:t>לוכתבתם</a:t>
            </a:r>
            <a:r>
              <a:rPr lang="he-IL" sz="1800" kern="100" dirty="0">
                <a:effectLst/>
                <a:latin typeface="Aptos" panose="020B0004020202020204" pitchFamily="34" charset="0"/>
                <a:ea typeface="Aptos" panose="020B0004020202020204" pitchFamily="34" charset="0"/>
                <a:cs typeface="Arial" panose="020B0604020202020204" pitchFamily="34" charset="0"/>
              </a:rPr>
              <a:t> </a:t>
            </a:r>
            <a:r>
              <a:rPr lang="he-IL" sz="1800" kern="100" dirty="0" err="1">
                <a:effectLst/>
                <a:latin typeface="Aptos" panose="020B0004020202020204" pitchFamily="34" charset="0"/>
                <a:ea typeface="Aptos" panose="020B0004020202020204" pitchFamily="34" charset="0"/>
                <a:cs typeface="Arial" panose="020B0604020202020204" pitchFamily="34" charset="0"/>
              </a:rPr>
              <a:t>שבשניה</a:t>
            </a:r>
            <a:r>
              <a:rPr lang="he-IL" sz="1800" kern="100" dirty="0">
                <a:effectLst/>
                <a:latin typeface="Aptos" panose="020B0004020202020204" pitchFamily="34" charset="0"/>
                <a:ea typeface="Aptos" panose="020B0004020202020204" pitchFamily="34" charset="0"/>
                <a:cs typeface="Arial" panose="020B0604020202020204" pitchFamily="34" charset="0"/>
              </a:rPr>
              <a:t> חוזר </a:t>
            </a:r>
            <a:r>
              <a:rPr lang="he-IL" sz="1800" kern="100" dirty="0" err="1">
                <a:effectLst/>
                <a:latin typeface="Aptos" panose="020B0004020202020204" pitchFamily="34" charset="0"/>
                <a:ea typeface="Aptos" panose="020B0004020202020204" pitchFamily="34" charset="0"/>
                <a:cs typeface="Arial" panose="020B0604020202020204" pitchFamily="34" charset="0"/>
              </a:rPr>
              <a:t>להראשונה</a:t>
            </a:r>
            <a:r>
              <a:rPr lang="he-IL" sz="1800" kern="100" dirty="0">
                <a:effectLst/>
                <a:latin typeface="Aptos" panose="020B0004020202020204" pitchFamily="34" charset="0"/>
                <a:ea typeface="Aptos" panose="020B0004020202020204" pitchFamily="34" charset="0"/>
                <a:cs typeface="Arial" panose="020B0604020202020204" pitchFamily="34" charset="0"/>
              </a:rPr>
              <a:t>:</a:t>
            </a: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pPr algn="r" rtl="1">
              <a:lnSpc>
                <a:spcPct val="107000"/>
              </a:lnSpc>
              <a:spcAft>
                <a:spcPts val="800"/>
              </a:spcAft>
            </a:pPr>
            <a:r>
              <a:rPr lang="he-IL" sz="1800" kern="100" dirty="0">
                <a:effectLst/>
                <a:latin typeface="Aptos" panose="020B0004020202020204" pitchFamily="34" charset="0"/>
                <a:ea typeface="Aptos" panose="020B0004020202020204" pitchFamily="34" charset="0"/>
                <a:cs typeface="Arial" panose="020B0604020202020204" pitchFamily="34" charset="0"/>
              </a:rPr>
              <a:t>יחזור כבתחילה למקום הברור לו. אם ברור הוא לו איזה פסוק שאמר </a:t>
            </a:r>
            <a:r>
              <a:rPr lang="he-IL" sz="1800" kern="100" dirty="0" err="1">
                <a:effectLst/>
                <a:latin typeface="Aptos" panose="020B0004020202020204" pitchFamily="34" charset="0"/>
                <a:ea typeface="Aptos" panose="020B0004020202020204" pitchFamily="34" charset="0"/>
                <a:cs typeface="Arial" panose="020B0604020202020204" pitchFamily="34" charset="0"/>
              </a:rPr>
              <a:t>בודאי</a:t>
            </a:r>
            <a:r>
              <a:rPr lang="he-IL" sz="1800" kern="100" dirty="0">
                <a:effectLst/>
                <a:latin typeface="Aptos" panose="020B0004020202020204" pitchFamily="34" charset="0"/>
                <a:ea typeface="Aptos" panose="020B0004020202020204" pitchFamily="34" charset="0"/>
                <a:cs typeface="Arial" panose="020B0604020202020204" pitchFamily="34" charset="0"/>
              </a:rPr>
              <a:t> יחזור בתפלה לאותו פסוק וא"צ לחזור </a:t>
            </a:r>
            <a:r>
              <a:rPr lang="he-IL" sz="1800" kern="100" dirty="0" err="1">
                <a:effectLst/>
                <a:latin typeface="Aptos" panose="020B0004020202020204" pitchFamily="34" charset="0"/>
                <a:ea typeface="Aptos" panose="020B0004020202020204" pitchFamily="34" charset="0"/>
                <a:cs typeface="Arial" panose="020B0604020202020204" pitchFamily="34" charset="0"/>
              </a:rPr>
              <a:t>להקודם</a:t>
            </a:r>
            <a:r>
              <a:rPr lang="he-IL" sz="1800" kern="100" dirty="0">
                <a:effectLst/>
                <a:latin typeface="Aptos" panose="020B0004020202020204" pitchFamily="34" charset="0"/>
                <a:ea typeface="Aptos" panose="020B0004020202020204" pitchFamily="34" charset="0"/>
                <a:cs typeface="Arial" panose="020B0604020202020204" pitchFamily="34" charset="0"/>
              </a:rPr>
              <a:t> לו:</a:t>
            </a: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pPr algn="r" rtl="1">
              <a:lnSpc>
                <a:spcPct val="107000"/>
              </a:lnSpc>
              <a:spcAft>
                <a:spcPts val="800"/>
              </a:spcAft>
            </a:pPr>
            <a:r>
              <a:rPr lang="he-IL" sz="1800" kern="100" dirty="0" err="1">
                <a:effectLst/>
                <a:latin typeface="Aptos" panose="020B0004020202020204" pitchFamily="34" charset="0"/>
                <a:ea typeface="Aptos" panose="020B0004020202020204" pitchFamily="34" charset="0"/>
                <a:cs typeface="Arial" panose="020B0604020202020204" pitchFamily="34" charset="0"/>
              </a:rPr>
              <a:t>דלמא</a:t>
            </a:r>
            <a:r>
              <a:rPr lang="he-IL" sz="1800" kern="100" dirty="0">
                <a:effectLst/>
                <a:latin typeface="Aptos" panose="020B0004020202020204" pitchFamily="34" charset="0"/>
                <a:ea typeface="Aptos" panose="020B0004020202020204" pitchFamily="34" charset="0"/>
                <a:cs typeface="Arial" panose="020B0604020202020204" pitchFamily="34" charset="0"/>
              </a:rPr>
              <a:t>. מעשה בר' </a:t>
            </a:r>
            <a:r>
              <a:rPr lang="he-IL" sz="1800" kern="100" dirty="0" err="1">
                <a:effectLst/>
                <a:latin typeface="Aptos" panose="020B0004020202020204" pitchFamily="34" charset="0"/>
                <a:ea typeface="Aptos" panose="020B0004020202020204" pitchFamily="34" charset="0"/>
                <a:cs typeface="Arial" panose="020B0604020202020204" pitchFamily="34" charset="0"/>
              </a:rPr>
              <a:t>חייא</a:t>
            </a:r>
            <a:r>
              <a:rPr lang="he-IL" sz="1800" kern="100" dirty="0">
                <a:effectLst/>
                <a:latin typeface="Aptos" panose="020B0004020202020204" pitchFamily="34" charset="0"/>
                <a:ea typeface="Aptos" panose="020B0004020202020204" pitchFamily="34" charset="0"/>
                <a:cs typeface="Arial" panose="020B0604020202020204" pitchFamily="34" charset="0"/>
              </a:rPr>
              <a:t> וכו' שעלו לתקן חופתו של ר' אלעזר ושמעו קולו של ר' יוחנן יושב בבית המדרש ודורש:</a:t>
            </a: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pPr algn="r" rtl="1">
              <a:lnSpc>
                <a:spcPct val="107000"/>
              </a:lnSpc>
              <a:spcAft>
                <a:spcPts val="800"/>
              </a:spcAft>
            </a:pPr>
            <a:r>
              <a:rPr lang="he-IL" sz="1800" kern="100" dirty="0">
                <a:effectLst/>
                <a:latin typeface="Aptos" panose="020B0004020202020204" pitchFamily="34" charset="0"/>
                <a:ea typeface="Aptos" panose="020B0004020202020204" pitchFamily="34" charset="0"/>
                <a:cs typeface="Arial" panose="020B0604020202020204" pitchFamily="34" charset="0"/>
              </a:rPr>
              <a:t>אי </a:t>
            </a:r>
            <a:r>
              <a:rPr lang="he-IL" sz="1800" kern="100" dirty="0" err="1">
                <a:effectLst/>
                <a:latin typeface="Aptos" panose="020B0004020202020204" pitchFamily="34" charset="0"/>
                <a:ea typeface="Aptos" panose="020B0004020202020204" pitchFamily="34" charset="0"/>
                <a:cs typeface="Arial" panose="020B0604020202020204" pitchFamily="34" charset="0"/>
              </a:rPr>
              <a:t>מחדית</a:t>
            </a:r>
            <a:r>
              <a:rPr lang="he-IL" sz="1800" kern="100" dirty="0">
                <a:effectLst/>
                <a:latin typeface="Aptos" panose="020B0004020202020204" pitchFamily="34" charset="0"/>
                <a:ea typeface="Aptos" panose="020B0004020202020204" pitchFamily="34" charset="0"/>
                <a:cs typeface="Arial" panose="020B0604020202020204" pitchFamily="34" charset="0"/>
              </a:rPr>
              <a:t> מילה אמרין </a:t>
            </a:r>
            <a:r>
              <a:rPr lang="he-IL" sz="1800" kern="100" dirty="0" err="1">
                <a:effectLst/>
                <a:latin typeface="Aptos" panose="020B0004020202020204" pitchFamily="34" charset="0"/>
                <a:ea typeface="Aptos" panose="020B0004020202020204" pitchFamily="34" charset="0"/>
                <a:cs typeface="Arial" panose="020B0604020202020204" pitchFamily="34" charset="0"/>
              </a:rPr>
              <a:t>וכו</a:t>
            </a:r>
            <a:r>
              <a:rPr lang="he-IL" sz="1800" kern="100" dirty="0">
                <a:effectLst/>
                <a:latin typeface="Aptos" panose="020B0004020202020204" pitchFamily="34" charset="0"/>
                <a:ea typeface="Aptos" panose="020B0004020202020204" pitchFamily="34" charset="0"/>
                <a:cs typeface="Arial" panose="020B0604020202020204" pitchFamily="34" charset="0"/>
              </a:rPr>
              <a:t>'. אמרו אם יחדש איזה דבר מאן </a:t>
            </a:r>
            <a:r>
              <a:rPr lang="he-IL" sz="1800" kern="100" dirty="0" err="1">
                <a:effectLst/>
                <a:latin typeface="Aptos" panose="020B0004020202020204" pitchFamily="34" charset="0"/>
                <a:ea typeface="Aptos" panose="020B0004020202020204" pitchFamily="34" charset="0"/>
                <a:cs typeface="Arial" panose="020B0604020202020204" pitchFamily="34" charset="0"/>
              </a:rPr>
              <a:t>נחית</a:t>
            </a:r>
            <a:r>
              <a:rPr lang="he-IL" sz="1800" kern="100" dirty="0">
                <a:effectLst/>
                <a:latin typeface="Aptos" panose="020B0004020202020204" pitchFamily="34" charset="0"/>
                <a:ea typeface="Aptos" panose="020B0004020202020204" pitchFamily="34" charset="0"/>
                <a:cs typeface="Arial" panose="020B0604020202020204" pitchFamily="34" charset="0"/>
              </a:rPr>
              <a:t> ושמע לה ממנו ויאמר לנו ואמרו וירד ר' אלעזר שהוא זריז הרבה וירד מן המקום שהיו </a:t>
            </a:r>
            <a:r>
              <a:rPr lang="he-IL" sz="1800" kern="100" dirty="0" err="1">
                <a:effectLst/>
                <a:latin typeface="Aptos" panose="020B0004020202020204" pitchFamily="34" charset="0"/>
                <a:ea typeface="Aptos" panose="020B0004020202020204" pitchFamily="34" charset="0"/>
                <a:cs typeface="Arial" panose="020B0604020202020204" pitchFamily="34" charset="0"/>
              </a:rPr>
              <a:t>עסוקין</a:t>
            </a:r>
            <a:r>
              <a:rPr lang="he-IL" sz="1800" kern="100" dirty="0">
                <a:effectLst/>
                <a:latin typeface="Aptos" panose="020B0004020202020204" pitchFamily="34" charset="0"/>
                <a:ea typeface="Aptos" panose="020B0004020202020204" pitchFamily="34" charset="0"/>
                <a:cs typeface="Arial" panose="020B0604020202020204" pitchFamily="34" charset="0"/>
              </a:rPr>
              <a:t> לתקן שם והלך וחזר ועלה ואמר להן הכי אמר ר' יוחנן קרא וטעה באיזה מקום ולא ידע אם בראשונה או </a:t>
            </a:r>
            <a:r>
              <a:rPr lang="he-IL" sz="1800" kern="100" dirty="0" err="1">
                <a:effectLst/>
                <a:latin typeface="Aptos" panose="020B0004020202020204" pitchFamily="34" charset="0"/>
                <a:ea typeface="Aptos" panose="020B0004020202020204" pitchFamily="34" charset="0"/>
                <a:cs typeface="Arial" panose="020B0604020202020204" pitchFamily="34" charset="0"/>
              </a:rPr>
              <a:t>בשניה</a:t>
            </a:r>
            <a:r>
              <a:rPr lang="he-IL" sz="1800" kern="100" dirty="0">
                <a:effectLst/>
                <a:latin typeface="Aptos" panose="020B0004020202020204" pitchFamily="34" charset="0"/>
                <a:ea typeface="Aptos" panose="020B0004020202020204" pitchFamily="34" charset="0"/>
                <a:cs typeface="Arial" panose="020B0604020202020204" pitchFamily="34" charset="0"/>
              </a:rPr>
              <a:t> ומצא עצמו בלמען ירבו חזקה כיון ואמר שעל הרגל לשונו הוא הולך ואין צריך לחזור </a:t>
            </a:r>
            <a:r>
              <a:rPr lang="he-IL" sz="1800" kern="100" dirty="0" err="1">
                <a:effectLst/>
                <a:latin typeface="Aptos" panose="020B0004020202020204" pitchFamily="34" charset="0"/>
                <a:ea typeface="Aptos" panose="020B0004020202020204" pitchFamily="34" charset="0"/>
                <a:cs typeface="Arial" panose="020B0604020202020204" pitchFamily="34" charset="0"/>
              </a:rPr>
              <a:t>לפ</a:t>
            </a:r>
            <a:r>
              <a:rPr lang="he-IL" sz="1800" kern="100" dirty="0">
                <a:effectLst/>
                <a:latin typeface="Aptos" panose="020B0004020202020204" pitchFamily="34" charset="0"/>
                <a:ea typeface="Aptos" panose="020B0004020202020204" pitchFamily="34" charset="0"/>
                <a:cs typeface="Arial" panose="020B0604020202020204" pitchFamily="34" charset="0"/>
              </a:rPr>
              <a:t>' הראשונה:</a:t>
            </a: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pPr algn="r" rtl="1">
              <a:lnSpc>
                <a:spcPct val="107000"/>
              </a:lnSpc>
              <a:spcAft>
                <a:spcPts val="800"/>
              </a:spcAft>
            </a:pPr>
            <a:r>
              <a:rPr lang="he-IL" sz="1800" kern="100" dirty="0">
                <a:effectLst/>
                <a:latin typeface="Aptos" panose="020B0004020202020204" pitchFamily="34" charset="0"/>
                <a:ea typeface="Aptos" panose="020B0004020202020204" pitchFamily="34" charset="0"/>
                <a:cs typeface="Arial" panose="020B0604020202020204" pitchFamily="34" charset="0"/>
              </a:rPr>
              <a:t>ומצא עצמו בשומע תפלה. וכן הדין בתפלה אם מצא עצמו בשומע תפלה ויודע שאמר לשומע תפלה חזקה כיון ואמר עד הנה וא"צ לחזור </a:t>
            </a:r>
            <a:r>
              <a:rPr lang="he-IL" sz="1800" kern="100" dirty="0" err="1">
                <a:effectLst/>
                <a:latin typeface="Aptos" panose="020B0004020202020204" pitchFamily="34" charset="0"/>
                <a:ea typeface="Aptos" panose="020B0004020202020204" pitchFamily="34" charset="0"/>
                <a:cs typeface="Arial" panose="020B0604020202020204" pitchFamily="34" charset="0"/>
              </a:rPr>
              <a:t>להקודם</a:t>
            </a:r>
            <a:r>
              <a:rPr lang="he-IL" sz="1800" kern="100" dirty="0">
                <a:effectLst/>
                <a:latin typeface="Aptos" panose="020B0004020202020204" pitchFamily="34" charset="0"/>
                <a:ea typeface="Aptos" panose="020B0004020202020204" pitchFamily="34" charset="0"/>
                <a:cs typeface="Arial" panose="020B0604020202020204" pitchFamily="34" charset="0"/>
              </a:rPr>
              <a:t>:</a:t>
            </a: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pPr algn="r" rtl="1">
              <a:lnSpc>
                <a:spcPct val="107000"/>
              </a:lnSpc>
              <a:spcAft>
                <a:spcPts val="800"/>
              </a:spcAft>
            </a:pPr>
            <a:r>
              <a:rPr lang="he-IL" sz="1800" kern="100" dirty="0">
                <a:effectLst/>
                <a:latin typeface="Aptos" panose="020B0004020202020204" pitchFamily="34" charset="0"/>
                <a:ea typeface="Aptos" panose="020B0004020202020204" pitchFamily="34" charset="0"/>
                <a:cs typeface="Arial" panose="020B0604020202020204" pitchFamily="34" charset="0"/>
              </a:rPr>
              <a:t>אנא מן יומי לא כיונית. לפי שטרוד בהרהור תורה היה וכן כל אלו דלקמן:</a:t>
            </a: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pPr algn="r" rtl="1">
              <a:lnSpc>
                <a:spcPct val="107000"/>
              </a:lnSpc>
              <a:spcAft>
                <a:spcPts val="800"/>
              </a:spcAft>
            </a:pPr>
            <a:r>
              <a:rPr lang="he-IL" sz="1800" kern="100" dirty="0" err="1">
                <a:effectLst/>
                <a:latin typeface="Aptos" panose="020B0004020202020204" pitchFamily="34" charset="0"/>
                <a:ea typeface="Aptos" panose="020B0004020202020204" pitchFamily="34" charset="0"/>
                <a:cs typeface="Arial" panose="020B0604020202020204" pitchFamily="34" charset="0"/>
              </a:rPr>
              <a:t>ארקבסא</a:t>
            </a:r>
            <a:r>
              <a:rPr lang="he-IL" sz="1800" kern="100" dirty="0">
                <a:effectLst/>
                <a:latin typeface="Aptos" panose="020B0004020202020204" pitchFamily="34" charset="0"/>
                <a:ea typeface="Aptos" panose="020B0004020202020204" pitchFamily="34" charset="0"/>
                <a:cs typeface="Arial" panose="020B0604020202020204" pitchFamily="34" charset="0"/>
              </a:rPr>
              <a:t>. </a:t>
            </a:r>
            <a:r>
              <a:rPr lang="he-IL" sz="1800" kern="100" dirty="0" err="1">
                <a:effectLst/>
                <a:latin typeface="Aptos" panose="020B0004020202020204" pitchFamily="34" charset="0"/>
                <a:ea typeface="Aptos" panose="020B0004020202020204" pitchFamily="34" charset="0"/>
                <a:cs typeface="Arial" panose="020B0604020202020204" pitchFamily="34" charset="0"/>
              </a:rPr>
              <a:t>אלקפטא</a:t>
            </a:r>
            <a:r>
              <a:rPr lang="he-IL" sz="1800" kern="100" dirty="0">
                <a:effectLst/>
                <a:latin typeface="Aptos" panose="020B0004020202020204" pitchFamily="34" charset="0"/>
                <a:ea typeface="Aptos" panose="020B0004020202020204" pitchFamily="34" charset="0"/>
                <a:cs typeface="Arial" panose="020B0604020202020204" pitchFamily="34" charset="0"/>
              </a:rPr>
              <a:t> שהוא למעלה מריש גלותא וכלו' אם </a:t>
            </a:r>
            <a:r>
              <a:rPr lang="he-IL" sz="1800" kern="100" dirty="0" err="1">
                <a:effectLst/>
                <a:latin typeface="Aptos" panose="020B0004020202020204" pitchFamily="34" charset="0"/>
                <a:ea typeface="Aptos" panose="020B0004020202020204" pitchFamily="34" charset="0"/>
                <a:cs typeface="Arial" panose="020B0604020202020204" pitchFamily="34" charset="0"/>
              </a:rPr>
              <a:t>נכנסין</a:t>
            </a:r>
            <a:r>
              <a:rPr lang="he-IL" sz="1800" kern="100" dirty="0">
                <a:effectLst/>
                <a:latin typeface="Aptos" panose="020B0004020202020204" pitchFamily="34" charset="0"/>
                <a:ea typeface="Aptos" panose="020B0004020202020204" pitchFamily="34" charset="0"/>
                <a:cs typeface="Arial" panose="020B0604020202020204" pitchFamily="34" charset="0"/>
              </a:rPr>
              <a:t> </a:t>
            </a:r>
            <a:r>
              <a:rPr lang="he-IL" sz="1800" kern="100" dirty="0" err="1">
                <a:effectLst/>
                <a:latin typeface="Aptos" panose="020B0004020202020204" pitchFamily="34" charset="0"/>
                <a:ea typeface="Aptos" panose="020B0004020202020204" pitchFamily="34" charset="0"/>
                <a:cs typeface="Arial" panose="020B0604020202020204" pitchFamily="34" charset="0"/>
              </a:rPr>
              <a:t>להמלך</a:t>
            </a:r>
            <a:r>
              <a:rPr lang="he-IL" sz="1800" kern="100" dirty="0">
                <a:effectLst/>
                <a:latin typeface="Aptos" panose="020B0004020202020204" pitchFamily="34" charset="0"/>
                <a:ea typeface="Aptos" panose="020B0004020202020204" pitchFamily="34" charset="0"/>
                <a:cs typeface="Arial" panose="020B0604020202020204" pitchFamily="34" charset="0"/>
              </a:rPr>
              <a:t> לסדר ממטה למעלה או ממעלה למטה </a:t>
            </a:r>
            <a:r>
              <a:rPr lang="he-IL" sz="1800" kern="100" dirty="0" err="1">
                <a:effectLst/>
                <a:latin typeface="Aptos" panose="020B0004020202020204" pitchFamily="34" charset="0"/>
                <a:ea typeface="Aptos" panose="020B0004020202020204" pitchFamily="34" charset="0"/>
                <a:cs typeface="Arial" panose="020B0604020202020204" pitchFamily="34" charset="0"/>
              </a:rPr>
              <a:t>ואלקפטא</a:t>
            </a:r>
            <a:r>
              <a:rPr lang="he-IL" sz="1800" kern="100" dirty="0">
                <a:effectLst/>
                <a:latin typeface="Aptos" panose="020B0004020202020204" pitchFamily="34" charset="0"/>
                <a:ea typeface="Aptos" panose="020B0004020202020204" pitchFamily="34" charset="0"/>
                <a:cs typeface="Arial" panose="020B0604020202020204" pitchFamily="34" charset="0"/>
              </a:rPr>
              <a:t> קודם </a:t>
            </a:r>
            <a:r>
              <a:rPr lang="he-IL" sz="1800" kern="100" dirty="0" err="1">
                <a:effectLst/>
                <a:latin typeface="Aptos" panose="020B0004020202020204" pitchFamily="34" charset="0"/>
                <a:ea typeface="Aptos" panose="020B0004020202020204" pitchFamily="34" charset="0"/>
                <a:cs typeface="Arial" panose="020B0604020202020204" pitchFamily="34" charset="0"/>
              </a:rPr>
              <a:t>להריש</a:t>
            </a:r>
            <a:r>
              <a:rPr lang="he-IL" sz="1800" kern="100" dirty="0">
                <a:effectLst/>
                <a:latin typeface="Aptos" panose="020B0004020202020204" pitchFamily="34" charset="0"/>
                <a:ea typeface="Aptos" panose="020B0004020202020204" pitchFamily="34" charset="0"/>
                <a:cs typeface="Arial" panose="020B0604020202020204" pitchFamily="34" charset="0"/>
              </a:rPr>
              <a:t> גלותא:</a:t>
            </a: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pPr algn="r" rtl="1">
              <a:lnSpc>
                <a:spcPct val="107000"/>
              </a:lnSpc>
              <a:spcAft>
                <a:spcPts val="800"/>
              </a:spcAft>
            </a:pPr>
            <a:r>
              <a:rPr lang="he-IL" sz="1800" kern="100" dirty="0">
                <a:effectLst/>
                <a:latin typeface="Aptos" panose="020B0004020202020204" pitchFamily="34" charset="0"/>
                <a:ea typeface="Aptos" panose="020B0004020202020204" pitchFamily="34" charset="0"/>
                <a:cs typeface="Arial" panose="020B0604020202020204" pitchFamily="34" charset="0"/>
              </a:rPr>
              <a:t>אנא מניתי </a:t>
            </a:r>
            <a:r>
              <a:rPr lang="he-IL" sz="1800" kern="100" dirty="0" err="1">
                <a:effectLst/>
                <a:latin typeface="Aptos" panose="020B0004020202020204" pitchFamily="34" charset="0"/>
                <a:ea typeface="Aptos" panose="020B0004020202020204" pitchFamily="34" charset="0"/>
                <a:cs typeface="Arial" panose="020B0604020202020204" pitchFamily="34" charset="0"/>
              </a:rPr>
              <a:t>אפרוחייא</a:t>
            </a:r>
            <a:r>
              <a:rPr lang="he-IL" sz="1800" kern="100" dirty="0">
                <a:effectLst/>
                <a:latin typeface="Aptos" panose="020B0004020202020204" pitchFamily="34" charset="0"/>
                <a:ea typeface="Aptos" panose="020B0004020202020204" pitchFamily="34" charset="0"/>
                <a:cs typeface="Arial" panose="020B0604020202020204" pitchFamily="34" charset="0"/>
              </a:rPr>
              <a:t>. הפורחים מחמת הרהור התורה:</a:t>
            </a: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pPr algn="r" rtl="1">
              <a:lnSpc>
                <a:spcPct val="107000"/>
              </a:lnSpc>
              <a:spcAft>
                <a:spcPts val="800"/>
              </a:spcAft>
            </a:pPr>
            <a:r>
              <a:rPr lang="he-IL" sz="1800" kern="100" dirty="0" err="1">
                <a:effectLst/>
                <a:latin typeface="Aptos" panose="020B0004020202020204" pitchFamily="34" charset="0"/>
                <a:ea typeface="Aptos" panose="020B0004020202020204" pitchFamily="34" charset="0"/>
                <a:cs typeface="Arial" panose="020B0604020202020204" pitchFamily="34" charset="0"/>
              </a:rPr>
              <a:t>דימוסיא</a:t>
            </a:r>
            <a:r>
              <a:rPr lang="he-IL" sz="1800" kern="100" dirty="0">
                <a:effectLst/>
                <a:latin typeface="Aptos" panose="020B0004020202020204" pitchFamily="34" charset="0"/>
                <a:ea typeface="Aptos" panose="020B0004020202020204" pitchFamily="34" charset="0"/>
                <a:cs typeface="Arial" panose="020B0604020202020204" pitchFamily="34" charset="0"/>
              </a:rPr>
              <a:t>. שורות </a:t>
            </a:r>
            <a:r>
              <a:rPr lang="he-IL" sz="1800" kern="100" dirty="0" err="1">
                <a:effectLst/>
                <a:latin typeface="Aptos" panose="020B0004020202020204" pitchFamily="34" charset="0"/>
                <a:ea typeface="Aptos" panose="020B0004020202020204" pitchFamily="34" charset="0"/>
                <a:cs typeface="Arial" panose="020B0604020202020204" pitchFamily="34" charset="0"/>
              </a:rPr>
              <a:t>הבנין</a:t>
            </a:r>
            <a:r>
              <a:rPr lang="he-IL" sz="1800" kern="100" dirty="0">
                <a:effectLst/>
                <a:latin typeface="Aptos" panose="020B0004020202020204" pitchFamily="34" charset="0"/>
                <a:ea typeface="Aptos" panose="020B0004020202020204" pitchFamily="34" charset="0"/>
                <a:cs typeface="Arial" panose="020B0604020202020204" pitchFamily="34" charset="0"/>
              </a:rPr>
              <a:t>:</a:t>
            </a: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pPr algn="r" rtl="1">
              <a:lnSpc>
                <a:spcPct val="107000"/>
              </a:lnSpc>
              <a:spcAft>
                <a:spcPts val="800"/>
              </a:spcAft>
            </a:pPr>
            <a:r>
              <a:rPr lang="he-IL" sz="1800" kern="100" dirty="0">
                <a:effectLst/>
                <a:latin typeface="Aptos" panose="020B0004020202020204" pitchFamily="34" charset="0"/>
                <a:ea typeface="Aptos" panose="020B0004020202020204" pitchFamily="34" charset="0"/>
                <a:cs typeface="Arial" panose="020B0604020202020204" pitchFamily="34" charset="0"/>
              </a:rPr>
              <a:t>הוא כרע מגרמיה. ואף שאני טרוד בהרהור התורה:</a:t>
            </a: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endParaRPr lang="he-IL" dirty="0"/>
          </a:p>
        </p:txBody>
      </p:sp>
    </p:spTree>
    <p:extLst>
      <p:ext uri="{BB962C8B-B14F-4D97-AF65-F5344CB8AC3E}">
        <p14:creationId xmlns:p14="http://schemas.microsoft.com/office/powerpoint/2010/main" val="1974482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B2035C2-E904-36C2-AEAD-1F25DA3B8511}"/>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C269BC18-9DF6-88EC-2130-4D68CF27197F}"/>
              </a:ext>
            </a:extLst>
          </p:cNvPr>
          <p:cNvSpPr>
            <a:spLocks noGrp="1"/>
          </p:cNvSpPr>
          <p:nvPr>
            <p:ph idx="1"/>
          </p:nvPr>
        </p:nvSpPr>
        <p:spPr/>
        <p:txBody>
          <a:bodyPr>
            <a:normAutofit fontScale="85000" lnSpcReduction="10000"/>
          </a:bodyPr>
          <a:lstStyle/>
          <a:p>
            <a:pPr marL="0" indent="0" algn="r" rtl="1">
              <a:lnSpc>
                <a:spcPct val="170000"/>
              </a:lnSpc>
              <a:spcAft>
                <a:spcPts val="800"/>
              </a:spcAft>
              <a:buNone/>
            </a:pPr>
            <a:r>
              <a:rPr lang="he-IL" sz="1800" kern="100" dirty="0">
                <a:effectLst/>
                <a:latin typeface="Aptos" panose="020B0004020202020204" pitchFamily="34" charset="0"/>
                <a:ea typeface="Aptos" panose="020B0004020202020204" pitchFamily="34" charset="0"/>
                <a:cs typeface="Arial" panose="020B0604020202020204" pitchFamily="34" charset="0"/>
              </a:rPr>
              <a:t>רמב"ם הלכות תפילה ונשיאת כפים פרק ד </a:t>
            </a: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pPr marL="0" indent="0" algn="r" rtl="1">
              <a:lnSpc>
                <a:spcPct val="170000"/>
              </a:lnSpc>
              <a:spcAft>
                <a:spcPts val="800"/>
              </a:spcAft>
              <a:buNone/>
            </a:pPr>
            <a:r>
              <a:rPr lang="he-IL" sz="1800" kern="100" dirty="0">
                <a:effectLst/>
                <a:latin typeface="Aptos" panose="020B0004020202020204" pitchFamily="34" charset="0"/>
                <a:ea typeface="Aptos" panose="020B0004020202020204" pitchFamily="34" charset="0"/>
                <a:cs typeface="Arial" panose="020B0604020202020204" pitchFamily="34" charset="0"/>
              </a:rPr>
              <a:t>הלכה א- חמשה דברים </a:t>
            </a:r>
            <a:r>
              <a:rPr lang="he-IL" sz="1800" b="1" kern="100" dirty="0" err="1">
                <a:effectLst/>
                <a:latin typeface="Aptos" panose="020B0004020202020204" pitchFamily="34" charset="0"/>
                <a:ea typeface="Aptos" panose="020B0004020202020204" pitchFamily="34" charset="0"/>
                <a:cs typeface="Arial" panose="020B0604020202020204" pitchFamily="34" charset="0"/>
              </a:rPr>
              <a:t>מעכבין</a:t>
            </a:r>
            <a:r>
              <a:rPr lang="he-IL" sz="1800" b="1" kern="100" dirty="0">
                <a:effectLst/>
                <a:latin typeface="Aptos" panose="020B0004020202020204" pitchFamily="34" charset="0"/>
                <a:ea typeface="Aptos" panose="020B0004020202020204" pitchFamily="34" charset="0"/>
                <a:cs typeface="Arial" panose="020B0604020202020204" pitchFamily="34" charset="0"/>
              </a:rPr>
              <a:t> את התפלה </a:t>
            </a:r>
            <a:r>
              <a:rPr lang="he-IL" sz="1800" kern="100" dirty="0">
                <a:effectLst/>
                <a:latin typeface="Aptos" panose="020B0004020202020204" pitchFamily="34" charset="0"/>
                <a:ea typeface="Aptos" panose="020B0004020202020204" pitchFamily="34" charset="0"/>
                <a:cs typeface="Arial" panose="020B0604020202020204" pitchFamily="34" charset="0"/>
              </a:rPr>
              <a:t>אף על פי שהגיע זמנה, טהרת ידים, וכיסוי הערוה, וטהרת מקום תפלה, ודברים החופזים אותו, </a:t>
            </a:r>
            <a:r>
              <a:rPr lang="he-IL" sz="1800" b="1" kern="100" dirty="0">
                <a:effectLst/>
                <a:latin typeface="Aptos" panose="020B0004020202020204" pitchFamily="34" charset="0"/>
                <a:ea typeface="Aptos" panose="020B0004020202020204" pitchFamily="34" charset="0"/>
                <a:cs typeface="Arial" panose="020B0604020202020204" pitchFamily="34" charset="0"/>
              </a:rPr>
              <a:t>וכוונת הלב</a:t>
            </a:r>
            <a:r>
              <a:rPr lang="he-IL" sz="1800" kern="100" dirty="0">
                <a:effectLst/>
                <a:latin typeface="Aptos" panose="020B0004020202020204" pitchFamily="34" charset="0"/>
                <a:ea typeface="Aptos" panose="020B0004020202020204" pitchFamily="34" charset="0"/>
                <a:cs typeface="Arial" panose="020B0604020202020204" pitchFamily="34" charset="0"/>
              </a:rPr>
              <a:t>.</a:t>
            </a: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pPr marL="0" indent="0" algn="r" rtl="1">
              <a:lnSpc>
                <a:spcPct val="170000"/>
              </a:lnSpc>
              <a:spcAft>
                <a:spcPts val="800"/>
              </a:spcAft>
              <a:buNone/>
            </a:pPr>
            <a:r>
              <a:rPr lang="he-IL" sz="1800" kern="100" dirty="0">
                <a:effectLst/>
                <a:latin typeface="Aptos" panose="020B0004020202020204" pitchFamily="34" charset="0"/>
                <a:ea typeface="Aptos" panose="020B0004020202020204" pitchFamily="34" charset="0"/>
                <a:cs typeface="Arial" panose="020B0604020202020204" pitchFamily="34" charset="0"/>
              </a:rPr>
              <a:t>הלכה טו- </a:t>
            </a:r>
            <a:r>
              <a:rPr lang="he-IL" sz="1800" b="1" kern="100" dirty="0">
                <a:effectLst/>
                <a:latin typeface="Aptos" panose="020B0004020202020204" pitchFamily="34" charset="0"/>
                <a:ea typeface="Aptos" panose="020B0004020202020204" pitchFamily="34" charset="0"/>
                <a:cs typeface="Arial" panose="020B0604020202020204" pitchFamily="34" charset="0"/>
              </a:rPr>
              <a:t>כוונת הלב כיצד </a:t>
            </a:r>
            <a:r>
              <a:rPr lang="he-IL" sz="1800" b="1" u="sng" kern="100" dirty="0">
                <a:effectLst/>
                <a:latin typeface="Aptos" panose="020B0004020202020204" pitchFamily="34" charset="0"/>
                <a:ea typeface="Aptos" panose="020B0004020202020204" pitchFamily="34" charset="0"/>
                <a:cs typeface="Arial" panose="020B0604020202020204" pitchFamily="34" charset="0"/>
              </a:rPr>
              <a:t>כל תפלה שאינה בכוונה אינה תפלה</a:t>
            </a:r>
            <a:r>
              <a:rPr lang="he-IL" sz="1800" kern="100" dirty="0">
                <a:effectLst/>
                <a:latin typeface="Aptos" panose="020B0004020202020204" pitchFamily="34" charset="0"/>
                <a:ea typeface="Aptos" panose="020B0004020202020204" pitchFamily="34" charset="0"/>
                <a:cs typeface="Arial" panose="020B0604020202020204" pitchFamily="34" charset="0"/>
              </a:rPr>
              <a:t>, ואם התפלל בלא כוונה </a:t>
            </a:r>
            <a:r>
              <a:rPr lang="he-IL" sz="1800" b="1" kern="100" dirty="0">
                <a:effectLst/>
                <a:latin typeface="Aptos" panose="020B0004020202020204" pitchFamily="34" charset="0"/>
                <a:ea typeface="Aptos" panose="020B0004020202020204" pitchFamily="34" charset="0"/>
                <a:cs typeface="Arial" panose="020B0604020202020204" pitchFamily="34" charset="0"/>
              </a:rPr>
              <a:t>חוזר ומתפלל</a:t>
            </a:r>
            <a:r>
              <a:rPr lang="he-IL" sz="1800" kern="100" dirty="0">
                <a:effectLst/>
                <a:latin typeface="Aptos" panose="020B0004020202020204" pitchFamily="34" charset="0"/>
                <a:ea typeface="Aptos" panose="020B0004020202020204" pitchFamily="34" charset="0"/>
                <a:cs typeface="Arial" panose="020B0604020202020204" pitchFamily="34" charset="0"/>
              </a:rPr>
              <a:t> בכוונה, מצא דעתו משובשת ולבו טרוד </a:t>
            </a:r>
            <a:r>
              <a:rPr lang="he-IL" sz="1800" b="1" kern="100" dirty="0">
                <a:effectLst/>
                <a:latin typeface="Aptos" panose="020B0004020202020204" pitchFamily="34" charset="0"/>
                <a:ea typeface="Aptos" panose="020B0004020202020204" pitchFamily="34" charset="0"/>
                <a:cs typeface="Arial" panose="020B0604020202020204" pitchFamily="34" charset="0"/>
              </a:rPr>
              <a:t>אסור לו להתפלל עד שתתיישב דעתו, </a:t>
            </a:r>
            <a:r>
              <a:rPr lang="he-IL" sz="1800" kern="100" dirty="0">
                <a:effectLst/>
                <a:latin typeface="Aptos" panose="020B0004020202020204" pitchFamily="34" charset="0"/>
                <a:ea typeface="Aptos" panose="020B0004020202020204" pitchFamily="34" charset="0"/>
                <a:cs typeface="Arial" panose="020B0604020202020204" pitchFamily="34" charset="0"/>
              </a:rPr>
              <a:t>לפיכך הבא מן הדרך והוא </a:t>
            </a:r>
            <a:r>
              <a:rPr lang="he-IL" sz="1800" kern="100" dirty="0" err="1">
                <a:effectLst/>
                <a:latin typeface="Aptos" panose="020B0004020202020204" pitchFamily="34" charset="0"/>
                <a:ea typeface="Aptos" panose="020B0004020202020204" pitchFamily="34" charset="0"/>
                <a:cs typeface="Arial" panose="020B0604020202020204" pitchFamily="34" charset="0"/>
              </a:rPr>
              <a:t>עיף</a:t>
            </a:r>
            <a:r>
              <a:rPr lang="he-IL" sz="1800" kern="100" dirty="0">
                <a:effectLst/>
                <a:latin typeface="Aptos" panose="020B0004020202020204" pitchFamily="34" charset="0"/>
                <a:ea typeface="Aptos" panose="020B0004020202020204" pitchFamily="34" charset="0"/>
                <a:cs typeface="Arial" panose="020B0604020202020204" pitchFamily="34" charset="0"/>
              </a:rPr>
              <a:t> או מיצר אסור לו להתפלל עד שתתיישב דעתו, אמרו חכמים ישהה שלשה ימים עד שינוח ותתקרר דעתו ואח"כ יתפלל. </a:t>
            </a: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pPr marL="0" indent="0" algn="r" rtl="1">
              <a:lnSpc>
                <a:spcPct val="170000"/>
              </a:lnSpc>
              <a:spcAft>
                <a:spcPts val="800"/>
              </a:spcAft>
              <a:buNone/>
            </a:pPr>
            <a:r>
              <a:rPr lang="he-IL" sz="1800" kern="100" dirty="0">
                <a:effectLst/>
                <a:latin typeface="Aptos" panose="020B0004020202020204" pitchFamily="34" charset="0"/>
                <a:ea typeface="Aptos" panose="020B0004020202020204" pitchFamily="34" charset="0"/>
                <a:cs typeface="Arial" panose="020B0604020202020204" pitchFamily="34" charset="0"/>
              </a:rPr>
              <a:t>הלכה </a:t>
            </a:r>
            <a:r>
              <a:rPr lang="he-IL" sz="1800" kern="100" dirty="0" err="1">
                <a:effectLst/>
                <a:latin typeface="Aptos" panose="020B0004020202020204" pitchFamily="34" charset="0"/>
                <a:ea typeface="Aptos" panose="020B0004020202020204" pitchFamily="34" charset="0"/>
                <a:cs typeface="Arial" panose="020B0604020202020204" pitchFamily="34" charset="0"/>
              </a:rPr>
              <a:t>טז</a:t>
            </a:r>
            <a:r>
              <a:rPr lang="he-IL" sz="1800" kern="100" dirty="0">
                <a:effectLst/>
                <a:latin typeface="Aptos" panose="020B0004020202020204" pitchFamily="34" charset="0"/>
                <a:ea typeface="Aptos" panose="020B0004020202020204" pitchFamily="34" charset="0"/>
                <a:cs typeface="Arial" panose="020B0604020202020204" pitchFamily="34" charset="0"/>
              </a:rPr>
              <a:t>-  </a:t>
            </a:r>
            <a:r>
              <a:rPr lang="he-IL" sz="1800" b="1" kern="100" dirty="0">
                <a:effectLst/>
                <a:latin typeface="Aptos" panose="020B0004020202020204" pitchFamily="34" charset="0"/>
                <a:ea typeface="Aptos" panose="020B0004020202020204" pitchFamily="34" charset="0"/>
                <a:cs typeface="Arial" panose="020B0604020202020204" pitchFamily="34" charset="0"/>
              </a:rPr>
              <a:t>כיצד היא הכוונה שיפנה את לבו מכל המחשבות ויראה עצמו כאלו הוא </a:t>
            </a:r>
            <a:r>
              <a:rPr lang="he-IL" sz="1800" b="1" u="sng" kern="100" dirty="0">
                <a:effectLst/>
                <a:latin typeface="Aptos" panose="020B0004020202020204" pitchFamily="34" charset="0"/>
                <a:ea typeface="Aptos" panose="020B0004020202020204" pitchFamily="34" charset="0"/>
                <a:cs typeface="Arial" panose="020B0604020202020204" pitchFamily="34" charset="0"/>
              </a:rPr>
              <a:t>עומד לפני השכינה</a:t>
            </a:r>
            <a:r>
              <a:rPr lang="he-IL" sz="1800" kern="100" dirty="0">
                <a:effectLst/>
                <a:latin typeface="Aptos" panose="020B0004020202020204" pitchFamily="34" charset="0"/>
                <a:ea typeface="Aptos" panose="020B0004020202020204" pitchFamily="34" charset="0"/>
                <a:cs typeface="Arial" panose="020B0604020202020204" pitchFamily="34" charset="0"/>
              </a:rPr>
              <a:t>, לפיכך צריך </a:t>
            </a:r>
            <a:r>
              <a:rPr lang="he-IL" sz="1800" kern="100" dirty="0" err="1">
                <a:effectLst/>
                <a:latin typeface="Aptos" panose="020B0004020202020204" pitchFamily="34" charset="0"/>
                <a:ea typeface="Aptos" panose="020B0004020202020204" pitchFamily="34" charset="0"/>
                <a:cs typeface="Arial" panose="020B0604020202020204" pitchFamily="34" charset="0"/>
              </a:rPr>
              <a:t>לישב</a:t>
            </a:r>
            <a:r>
              <a:rPr lang="he-IL" sz="1800" kern="100" dirty="0">
                <a:effectLst/>
                <a:latin typeface="Aptos" panose="020B0004020202020204" pitchFamily="34" charset="0"/>
                <a:ea typeface="Aptos" panose="020B0004020202020204" pitchFamily="34" charset="0"/>
                <a:cs typeface="Arial" panose="020B0604020202020204" pitchFamily="34" charset="0"/>
              </a:rPr>
              <a:t> מעט קודם התפלה כדי </a:t>
            </a:r>
            <a:r>
              <a:rPr lang="he-IL" sz="1800" kern="100" dirty="0" err="1">
                <a:effectLst/>
                <a:latin typeface="Aptos" panose="020B0004020202020204" pitchFamily="34" charset="0"/>
                <a:ea typeface="Aptos" panose="020B0004020202020204" pitchFamily="34" charset="0"/>
                <a:cs typeface="Arial" panose="020B0604020202020204" pitchFamily="34" charset="0"/>
              </a:rPr>
              <a:t>לכוין</a:t>
            </a:r>
            <a:r>
              <a:rPr lang="he-IL" sz="1800" kern="100" dirty="0">
                <a:effectLst/>
                <a:latin typeface="Aptos" panose="020B0004020202020204" pitchFamily="34" charset="0"/>
                <a:ea typeface="Aptos" panose="020B0004020202020204" pitchFamily="34" charset="0"/>
                <a:cs typeface="Arial" panose="020B0604020202020204" pitchFamily="34" charset="0"/>
              </a:rPr>
              <a:t> את לבו ואחר כך יתפלל בנחת ובתחנונים ולא יעשה תפלתו כמי שהיה נושא </a:t>
            </a:r>
            <a:r>
              <a:rPr lang="he-IL" sz="1800" kern="100" dirty="0" err="1">
                <a:effectLst/>
                <a:latin typeface="Aptos" panose="020B0004020202020204" pitchFamily="34" charset="0"/>
                <a:ea typeface="Aptos" panose="020B0004020202020204" pitchFamily="34" charset="0"/>
                <a:cs typeface="Arial" panose="020B0604020202020204" pitchFamily="34" charset="0"/>
              </a:rPr>
              <a:t>משאוי</a:t>
            </a:r>
            <a:r>
              <a:rPr lang="he-IL" sz="1800" kern="100" dirty="0">
                <a:effectLst/>
                <a:latin typeface="Aptos" panose="020B0004020202020204" pitchFamily="34" charset="0"/>
                <a:ea typeface="Aptos" panose="020B0004020202020204" pitchFamily="34" charset="0"/>
                <a:cs typeface="Arial" panose="020B0604020202020204" pitchFamily="34" charset="0"/>
              </a:rPr>
              <a:t> ומשליכו והולך לו, לפיכך צריך </a:t>
            </a:r>
            <a:r>
              <a:rPr lang="he-IL" sz="1800" kern="100" dirty="0" err="1">
                <a:effectLst/>
                <a:latin typeface="Aptos" panose="020B0004020202020204" pitchFamily="34" charset="0"/>
                <a:ea typeface="Aptos" panose="020B0004020202020204" pitchFamily="34" charset="0"/>
                <a:cs typeface="Arial" panose="020B0604020202020204" pitchFamily="34" charset="0"/>
              </a:rPr>
              <a:t>לישב</a:t>
            </a:r>
            <a:r>
              <a:rPr lang="he-IL" sz="1800" kern="100" dirty="0">
                <a:effectLst/>
                <a:latin typeface="Aptos" panose="020B0004020202020204" pitchFamily="34" charset="0"/>
                <a:ea typeface="Aptos" panose="020B0004020202020204" pitchFamily="34" charset="0"/>
                <a:cs typeface="Arial" panose="020B0604020202020204" pitchFamily="34" charset="0"/>
              </a:rPr>
              <a:t> מעט אחר התפלה ואחר כך יפטר, חסידים הראשונים היו </a:t>
            </a:r>
            <a:r>
              <a:rPr lang="he-IL" sz="1800" kern="100" dirty="0" err="1">
                <a:effectLst/>
                <a:latin typeface="Aptos" panose="020B0004020202020204" pitchFamily="34" charset="0"/>
                <a:ea typeface="Aptos" panose="020B0004020202020204" pitchFamily="34" charset="0"/>
                <a:cs typeface="Arial" panose="020B0604020202020204" pitchFamily="34" charset="0"/>
              </a:rPr>
              <a:t>שוהין</a:t>
            </a:r>
            <a:r>
              <a:rPr lang="he-IL" sz="1800" kern="100" dirty="0">
                <a:effectLst/>
                <a:latin typeface="Aptos" panose="020B0004020202020204" pitchFamily="34" charset="0"/>
                <a:ea typeface="Aptos" panose="020B0004020202020204" pitchFamily="34" charset="0"/>
                <a:cs typeface="Arial" panose="020B0604020202020204" pitchFamily="34" charset="0"/>
              </a:rPr>
              <a:t> שעה אחת קודם תפלה ושעה אחת לאחר תפלה </a:t>
            </a:r>
            <a:r>
              <a:rPr lang="he-IL" sz="1800" kern="100" dirty="0" err="1">
                <a:effectLst/>
                <a:latin typeface="Aptos" panose="020B0004020202020204" pitchFamily="34" charset="0"/>
                <a:ea typeface="Aptos" panose="020B0004020202020204" pitchFamily="34" charset="0"/>
                <a:cs typeface="Arial" panose="020B0604020202020204" pitchFamily="34" charset="0"/>
              </a:rPr>
              <a:t>ומאריכין</a:t>
            </a:r>
            <a:r>
              <a:rPr lang="he-IL" sz="1800" kern="100" dirty="0">
                <a:effectLst/>
                <a:latin typeface="Aptos" panose="020B0004020202020204" pitchFamily="34" charset="0"/>
                <a:ea typeface="Aptos" panose="020B0004020202020204" pitchFamily="34" charset="0"/>
                <a:cs typeface="Arial" panose="020B0604020202020204" pitchFamily="34" charset="0"/>
              </a:rPr>
              <a:t> בתפלה שעה.</a:t>
            </a: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pPr marL="0" indent="0">
              <a:lnSpc>
                <a:spcPct val="170000"/>
              </a:lnSpc>
              <a:buNone/>
            </a:pPr>
            <a:endParaRPr lang="he-IL" dirty="0"/>
          </a:p>
        </p:txBody>
      </p:sp>
    </p:spTree>
    <p:extLst>
      <p:ext uri="{BB962C8B-B14F-4D97-AF65-F5344CB8AC3E}">
        <p14:creationId xmlns:p14="http://schemas.microsoft.com/office/powerpoint/2010/main" val="1626631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86B779B-A2B1-F5E6-7421-72C4D5EF673D}"/>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6BF46FA2-13C4-8642-4958-02F49B5DA5A1}"/>
              </a:ext>
            </a:extLst>
          </p:cNvPr>
          <p:cNvSpPr>
            <a:spLocks noGrp="1"/>
          </p:cNvSpPr>
          <p:nvPr>
            <p:ph idx="1"/>
          </p:nvPr>
        </p:nvSpPr>
        <p:spPr/>
        <p:txBody>
          <a:bodyPr/>
          <a:lstStyle/>
          <a:p>
            <a:pPr marL="0" indent="0" algn="r" rtl="1">
              <a:lnSpc>
                <a:spcPct val="150000"/>
              </a:lnSpc>
              <a:spcAft>
                <a:spcPts val="800"/>
              </a:spcAft>
              <a:buNone/>
            </a:pPr>
            <a:r>
              <a:rPr lang="he-IL" sz="1800" kern="100" dirty="0">
                <a:effectLst/>
                <a:latin typeface="Aptos" panose="020B0004020202020204" pitchFamily="34" charset="0"/>
                <a:ea typeface="Aptos" panose="020B0004020202020204" pitchFamily="34" charset="0"/>
                <a:cs typeface="Arial" panose="020B0604020202020204" pitchFamily="34" charset="0"/>
              </a:rPr>
              <a:t>רמב"ם הלכות תפילה ונשיאת כפים פרק י הלכה א</a:t>
            </a: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pPr marL="0" indent="0" algn="r" rtl="1">
              <a:lnSpc>
                <a:spcPct val="150000"/>
              </a:lnSpc>
              <a:spcAft>
                <a:spcPts val="800"/>
              </a:spcAft>
              <a:buNone/>
            </a:pPr>
            <a:r>
              <a:rPr lang="he-IL" sz="1800" kern="100" dirty="0">
                <a:effectLst/>
                <a:latin typeface="Aptos" panose="020B0004020202020204" pitchFamily="34" charset="0"/>
                <a:ea typeface="Aptos" panose="020B0004020202020204" pitchFamily="34" charset="0"/>
                <a:cs typeface="Arial" panose="020B0604020202020204" pitchFamily="34" charset="0"/>
              </a:rPr>
              <a:t>מי שהתפלל ולא כיון את לבו יחזור ויתפלל בכוונה, </a:t>
            </a:r>
            <a:r>
              <a:rPr lang="he-IL" sz="1800" b="1" kern="100" dirty="0">
                <a:effectLst/>
                <a:latin typeface="Aptos" panose="020B0004020202020204" pitchFamily="34" charset="0"/>
                <a:ea typeface="Aptos" panose="020B0004020202020204" pitchFamily="34" charset="0"/>
                <a:cs typeface="Arial" panose="020B0604020202020204" pitchFamily="34" charset="0"/>
              </a:rPr>
              <a:t>ואם כיון את לבו בברכה ראשונה שוב אינו צריך </a:t>
            </a:r>
            <a:r>
              <a:rPr lang="he-IL" sz="1800" kern="100" dirty="0">
                <a:effectLst/>
                <a:latin typeface="Aptos" panose="020B0004020202020204" pitchFamily="34" charset="0"/>
                <a:ea typeface="Aptos" panose="020B0004020202020204" pitchFamily="34" charset="0"/>
                <a:cs typeface="Arial" panose="020B0604020202020204" pitchFamily="34" charset="0"/>
              </a:rPr>
              <a:t>*, מי שטעה באחת משלש ברכות הראשונות חוזר לראש, ואם טעה באחת משלש ברכות אחרונות יחזור לעבודה, ואם טעה באחת מן האמצעיות ב חוזר </a:t>
            </a:r>
            <a:r>
              <a:rPr lang="he-IL" sz="1800" kern="100" dirty="0" err="1">
                <a:effectLst/>
                <a:latin typeface="Aptos" panose="020B0004020202020204" pitchFamily="34" charset="0"/>
                <a:ea typeface="Aptos" panose="020B0004020202020204" pitchFamily="34" charset="0"/>
                <a:cs typeface="Arial" panose="020B0604020202020204" pitchFamily="34" charset="0"/>
              </a:rPr>
              <a:t>לתחלת</a:t>
            </a:r>
            <a:r>
              <a:rPr lang="he-IL" sz="1800" kern="100" dirty="0">
                <a:effectLst/>
                <a:latin typeface="Aptos" panose="020B0004020202020204" pitchFamily="34" charset="0"/>
                <a:ea typeface="Aptos" panose="020B0004020202020204" pitchFamily="34" charset="0"/>
                <a:cs typeface="Arial" panose="020B0604020202020204" pitchFamily="34" charset="0"/>
              </a:rPr>
              <a:t> ברכה שטעה בה ומשלים תפלתו על הסדר, וכן ש"צ שטעה כשהוא מתפלל בקול רם על דרך זו הוא חוזר.</a:t>
            </a:r>
            <a:endParaRPr lang="en-US" sz="1800" kern="100" dirty="0">
              <a:effectLst/>
              <a:latin typeface="Aptos" panose="020B0004020202020204" pitchFamily="34" charset="0"/>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1600682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B366A81-548C-A6BB-1522-F70651E8F2A2}"/>
              </a:ext>
            </a:extLst>
          </p:cNvPr>
          <p:cNvSpPr>
            <a:spLocks noGrp="1"/>
          </p:cNvSpPr>
          <p:nvPr>
            <p:ph type="title"/>
          </p:nvPr>
        </p:nvSpPr>
        <p:spPr>
          <a:xfrm>
            <a:off x="838200" y="365126"/>
            <a:ext cx="10515600" cy="636824"/>
          </a:xfrm>
        </p:spPr>
        <p:txBody>
          <a:bodyPr>
            <a:normAutofit fontScale="90000"/>
          </a:bodyPr>
          <a:lstStyle/>
          <a:p>
            <a:r>
              <a:rPr lang="he-IL" dirty="0"/>
              <a:t>חידושי ר' חיים הלוי הלכות תפילה ד:א</a:t>
            </a:r>
          </a:p>
        </p:txBody>
      </p:sp>
      <p:sp>
        <p:nvSpPr>
          <p:cNvPr id="3" name="מציין מיקום תוכן 2">
            <a:extLst>
              <a:ext uri="{FF2B5EF4-FFF2-40B4-BE49-F238E27FC236}">
                <a16:creationId xmlns:a16="http://schemas.microsoft.com/office/drawing/2014/main" id="{C760ACC0-30FD-C8DD-2034-A0F8039DA978}"/>
              </a:ext>
            </a:extLst>
          </p:cNvPr>
          <p:cNvSpPr>
            <a:spLocks noGrp="1"/>
          </p:cNvSpPr>
          <p:nvPr>
            <p:ph idx="1"/>
          </p:nvPr>
        </p:nvSpPr>
        <p:spPr>
          <a:xfrm>
            <a:off x="838200" y="1181911"/>
            <a:ext cx="10515600" cy="4995052"/>
          </a:xfrm>
        </p:spPr>
        <p:txBody>
          <a:bodyPr>
            <a:normAutofit fontScale="92500" lnSpcReduction="10000"/>
          </a:bodyPr>
          <a:lstStyle/>
          <a:p>
            <a:pPr marL="0" indent="0">
              <a:lnSpc>
                <a:spcPct val="170000"/>
              </a:lnSpc>
              <a:buNone/>
            </a:pPr>
            <a:r>
              <a:rPr lang="he-IL" sz="1400" dirty="0"/>
              <a:t>[א] ה' דברים </a:t>
            </a:r>
            <a:r>
              <a:rPr lang="he-IL" sz="1400" dirty="0" err="1"/>
              <a:t>מעכבין</a:t>
            </a:r>
            <a:r>
              <a:rPr lang="he-IL" sz="1400" dirty="0"/>
              <a:t> את התפלה אף על פי שהגיע זמנה וכו' וכוונת הלב וכו' כיצד כל תפלה שאינה בכוונה אינה תפלה ואם התפלל בלא כוונה חוזר ומתפלל בכוונה מצא דעתו משובשת ולבו טרוד אסור לו להתפלל עד </a:t>
            </a:r>
            <a:r>
              <a:rPr lang="he-IL" sz="1400" dirty="0" err="1"/>
              <a:t>שתתישב</a:t>
            </a:r>
            <a:r>
              <a:rPr lang="he-IL" sz="1400" dirty="0"/>
              <a:t> דעתו עכ"ל. מסתימת לשון הרמב"ם מבואר דדין כוונה הוא על כל התפלה שכל התפלה הכוונה מעכבת בה, וקשה ממה שפסק הרמב"ם בפ"י שם ז"ל מי שהתפלל ולא כיון את לבו יחזור ויתפלל בכוונה ואם כיון את לבו בברכה ראשונה שוב אינו צריך, </a:t>
            </a:r>
            <a:r>
              <a:rPr lang="he-IL" sz="1400" dirty="0" err="1"/>
              <a:t>דמבואר</a:t>
            </a:r>
            <a:r>
              <a:rPr lang="he-IL" sz="1400" dirty="0"/>
              <a:t> </a:t>
            </a:r>
            <a:r>
              <a:rPr lang="he-IL" sz="1400" dirty="0" err="1"/>
              <a:t>להדיא</a:t>
            </a:r>
            <a:r>
              <a:rPr lang="he-IL" sz="1400" dirty="0"/>
              <a:t> </a:t>
            </a:r>
            <a:r>
              <a:rPr lang="he-IL" sz="1400" dirty="0" err="1"/>
              <a:t>דהכוונה</a:t>
            </a:r>
            <a:r>
              <a:rPr lang="he-IL" sz="1400" dirty="0"/>
              <a:t> אינה מעכבת רק בברכה ראשונה, וצ"ע.</a:t>
            </a:r>
          </a:p>
          <a:p>
            <a:pPr marL="0" indent="0">
              <a:lnSpc>
                <a:spcPct val="170000"/>
              </a:lnSpc>
              <a:buNone/>
            </a:pPr>
            <a:r>
              <a:rPr lang="he-IL" sz="1400" b="1" u="sng" dirty="0"/>
              <a:t>ונראה לומר </a:t>
            </a:r>
            <a:r>
              <a:rPr lang="he-IL" sz="1400" b="1" u="sng" dirty="0" err="1"/>
              <a:t>דתרי</a:t>
            </a:r>
            <a:r>
              <a:rPr lang="he-IL" sz="1400" b="1" u="sng" dirty="0"/>
              <a:t> גווני כוונות יש בתפלה, האחת כוונה של פירוש הדברים, ויסודה הוא דין כוונה, ושנית שיכוון שהוא עומד בתפלה לפני ד'.</a:t>
            </a:r>
            <a:r>
              <a:rPr lang="he-IL" sz="1400" dirty="0"/>
              <a:t> כמבואר בדבריו פ"ד שם ז"ל ומה היא הכוונה שיפנה את לבו מכל המחשבות ויראה עצמו כאלו עומד לפני השכינה. </a:t>
            </a:r>
            <a:r>
              <a:rPr lang="he-IL" sz="1400" b="1" dirty="0"/>
              <a:t>ונראה </a:t>
            </a:r>
            <a:r>
              <a:rPr lang="he-IL" sz="1400" b="1" dirty="0" err="1"/>
              <a:t>דכוונה</a:t>
            </a:r>
            <a:r>
              <a:rPr lang="he-IL" sz="1400" b="1" dirty="0"/>
              <a:t> זו אינה מדין כוונה רק שהוא מעצם מעשה התפלה, ואם אין לבו פנוי ואינו רואה את עצמו שעומד לפני ד' ומתפלל אין זה מעשה תפלה, והרי הוא בכלל מתעסק דאין בו דין מעשה</a:t>
            </a:r>
            <a:r>
              <a:rPr lang="he-IL" sz="1400" dirty="0"/>
              <a:t>. </a:t>
            </a:r>
            <a:r>
              <a:rPr lang="he-IL" sz="1400" b="1" dirty="0"/>
              <a:t>וע"כ מעכבת כוונה זו בכל התפלה, </a:t>
            </a:r>
            <a:r>
              <a:rPr lang="he-IL" sz="1400" b="1" dirty="0" err="1"/>
              <a:t>דבמקום</a:t>
            </a:r>
            <a:r>
              <a:rPr lang="he-IL" sz="1400" b="1" dirty="0"/>
              <a:t> שהיה מתעסק דינו כלא התפלל כלל, וכאלו דלג מלות אלה</a:t>
            </a:r>
            <a:r>
              <a:rPr lang="he-IL" sz="1400" dirty="0"/>
              <a:t>, והלא ודאי </a:t>
            </a:r>
            <a:r>
              <a:rPr lang="he-IL" sz="1400" dirty="0" err="1"/>
              <a:t>דלענין</a:t>
            </a:r>
            <a:r>
              <a:rPr lang="he-IL" sz="1400" dirty="0"/>
              <a:t> עצם התפלה כל </a:t>
            </a:r>
            <a:r>
              <a:rPr lang="he-IL" sz="1400" dirty="0" err="1"/>
              <a:t>הי"ט</a:t>
            </a:r>
            <a:r>
              <a:rPr lang="he-IL" sz="1400" dirty="0"/>
              <a:t> ברכות </a:t>
            </a:r>
            <a:r>
              <a:rPr lang="he-IL" sz="1400" dirty="0" err="1"/>
              <a:t>מעכבין</a:t>
            </a:r>
            <a:r>
              <a:rPr lang="he-IL" sz="1400" dirty="0"/>
              <a:t>. ורק </a:t>
            </a:r>
            <a:r>
              <a:rPr lang="he-IL" sz="1400" dirty="0" err="1"/>
              <a:t>היכא</a:t>
            </a:r>
            <a:r>
              <a:rPr lang="he-IL" sz="1400" dirty="0"/>
              <a:t> שמכוון ומכיר מעשיו ויודע שהוא עומד בתפלה אלא שאינו יודע פירוש הדברים שזה דין מסוים רק בתפלה לבד, הוספת דין כוונה. בזה הוא </a:t>
            </a:r>
            <a:r>
              <a:rPr lang="he-IL" sz="1400" dirty="0" err="1"/>
              <a:t>דאיירי</a:t>
            </a:r>
            <a:r>
              <a:rPr lang="he-IL" sz="1400" dirty="0"/>
              <a:t> </a:t>
            </a:r>
            <a:r>
              <a:rPr lang="he-IL" sz="1400" dirty="0" err="1"/>
              <a:t>הסוגיא</a:t>
            </a:r>
            <a:r>
              <a:rPr lang="he-IL" sz="1400" dirty="0"/>
              <a:t> </a:t>
            </a:r>
            <a:r>
              <a:rPr lang="he-IL" sz="1400" dirty="0" err="1"/>
              <a:t>דברכות</a:t>
            </a:r>
            <a:r>
              <a:rPr lang="he-IL" sz="1400" dirty="0"/>
              <a:t> דף ל"ד [ע"א] המתפלל צריך שיכוון לבו בכל הברכות ואם אינו יכול לכוון את לבו בכולם יכוון באחת מהן, אמר ר' </a:t>
            </a:r>
            <a:r>
              <a:rPr lang="he-IL" sz="1400" dirty="0" err="1"/>
              <a:t>חייא</a:t>
            </a:r>
            <a:r>
              <a:rPr lang="he-IL" sz="1400" dirty="0"/>
              <a:t> </a:t>
            </a:r>
            <a:r>
              <a:rPr lang="he-IL" sz="1400" dirty="0" err="1"/>
              <a:t>א"ר</a:t>
            </a:r>
            <a:r>
              <a:rPr lang="he-IL" sz="1400" dirty="0"/>
              <a:t> ספרא משום חד דבי רבי באבות. </a:t>
            </a:r>
            <a:r>
              <a:rPr lang="he-IL" sz="1400" b="1" dirty="0"/>
              <a:t>ובאמת דגם בדין כוונה תרי דינים יש בזה, </a:t>
            </a:r>
            <a:r>
              <a:rPr lang="he-IL" sz="1400" b="1" dirty="0" err="1"/>
              <a:t>חדא</a:t>
            </a:r>
            <a:r>
              <a:rPr lang="he-IL" sz="1400" b="1" dirty="0"/>
              <a:t> דין כוונה שמכוון לעשות </a:t>
            </a:r>
            <a:r>
              <a:rPr lang="he-IL" sz="1400" b="1" dirty="0" err="1"/>
              <a:t>המצוה</a:t>
            </a:r>
            <a:r>
              <a:rPr lang="he-IL" sz="1400" b="1" dirty="0"/>
              <a:t> </a:t>
            </a:r>
            <a:r>
              <a:rPr lang="he-IL" sz="1400" b="1" dirty="0" err="1"/>
              <a:t>והוי</a:t>
            </a:r>
            <a:r>
              <a:rPr lang="he-IL" sz="1400" b="1" dirty="0"/>
              <a:t> מדין כוונה של כל המצות </a:t>
            </a:r>
            <a:r>
              <a:rPr lang="he-IL" sz="1400" b="1" dirty="0" err="1"/>
              <a:t>דקי"ל</a:t>
            </a:r>
            <a:r>
              <a:rPr lang="he-IL" sz="1400" b="1" dirty="0"/>
              <a:t> מצות צריכות כוונה. ובזה אין חילוק בין ברכה ראשונה לשאר התפלה</a:t>
            </a:r>
            <a:r>
              <a:rPr lang="he-IL" sz="1400" dirty="0"/>
              <a:t>, כיון דהוא דין הנוהג בכל המצות, וכשאר המצות דכל </a:t>
            </a:r>
            <a:r>
              <a:rPr lang="he-IL" sz="1400" dirty="0" err="1"/>
              <a:t>המצוה</a:t>
            </a:r>
            <a:r>
              <a:rPr lang="he-IL" sz="1400" dirty="0"/>
              <a:t> כולה צריכה כוונה ולא מהני כוונת מקצתה, הכי נמי בתפלה </a:t>
            </a:r>
            <a:r>
              <a:rPr lang="he-IL" sz="1400" dirty="0" err="1"/>
              <a:t>דכוותה</a:t>
            </a:r>
            <a:r>
              <a:rPr lang="he-IL" sz="1400" dirty="0"/>
              <a:t> כולה צריכה כוונה. </a:t>
            </a:r>
            <a:r>
              <a:rPr lang="he-IL" sz="1400" b="1" dirty="0"/>
              <a:t>וזהו שפסק כן הרמב"ם דהא </a:t>
            </a:r>
            <a:r>
              <a:rPr lang="he-IL" sz="1400" b="1" dirty="0" err="1"/>
              <a:t>דבעינן</a:t>
            </a:r>
            <a:r>
              <a:rPr lang="he-IL" sz="1400" b="1" dirty="0"/>
              <a:t> שידע שהוא עומד בתפלה מעכב בכל התפלה כולה. והיינו מתרי טעמי, </a:t>
            </a:r>
            <a:r>
              <a:rPr lang="he-IL" sz="1400" b="1" dirty="0" err="1"/>
              <a:t>חדא</a:t>
            </a:r>
            <a:r>
              <a:rPr lang="he-IL" sz="1400" b="1" dirty="0"/>
              <a:t> משום </a:t>
            </a:r>
            <a:r>
              <a:rPr lang="he-IL" sz="1400" b="1" dirty="0" err="1"/>
              <a:t>דבלאו</a:t>
            </a:r>
            <a:r>
              <a:rPr lang="he-IL" sz="1400" b="1" dirty="0"/>
              <a:t> הכי הוי מתעסק. ועוד משום דין מצות צריכות כוונה, </a:t>
            </a:r>
            <a:r>
              <a:rPr lang="he-IL" sz="1400" b="1" dirty="0" err="1"/>
              <a:t>דתרווייהו</a:t>
            </a:r>
            <a:r>
              <a:rPr lang="he-IL" sz="1400" b="1" dirty="0"/>
              <a:t> מעכבי בכל התפלה כמו בכל המצות. ורק בכוונת פירוש הדברים דהוא דין מסוים רק בתפלה בזה הוא </a:t>
            </a:r>
            <a:r>
              <a:rPr lang="he-IL" sz="1400" b="1" dirty="0" err="1"/>
              <a:t>דקי"ל</a:t>
            </a:r>
            <a:r>
              <a:rPr lang="he-IL" sz="1400" b="1" dirty="0"/>
              <a:t> דלא </a:t>
            </a:r>
            <a:r>
              <a:rPr lang="he-IL" sz="1400" b="1" dirty="0" err="1"/>
              <a:t>מעכבא</a:t>
            </a:r>
            <a:r>
              <a:rPr lang="he-IL" sz="1400" b="1" dirty="0"/>
              <a:t> רק בברכה ראשונה דאבות </a:t>
            </a:r>
            <a:r>
              <a:rPr lang="he-IL" sz="1400" dirty="0"/>
              <a:t>וכמבואר </a:t>
            </a:r>
            <a:r>
              <a:rPr lang="he-IL" sz="1400" dirty="0" err="1"/>
              <a:t>בהסוגיא</a:t>
            </a:r>
            <a:r>
              <a:rPr lang="he-IL" sz="1400" dirty="0"/>
              <a:t> </a:t>
            </a:r>
            <a:r>
              <a:rPr lang="he-IL" sz="1400" dirty="0" err="1"/>
              <a:t>דברכות</a:t>
            </a:r>
            <a:r>
              <a:rPr lang="he-IL" sz="1400" dirty="0"/>
              <a:t> דף ל"ד.</a:t>
            </a:r>
          </a:p>
        </p:txBody>
      </p:sp>
    </p:spTree>
    <p:extLst>
      <p:ext uri="{BB962C8B-B14F-4D97-AF65-F5344CB8AC3E}">
        <p14:creationId xmlns:p14="http://schemas.microsoft.com/office/powerpoint/2010/main" val="1982352272"/>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91</TotalTime>
  <Words>2954</Words>
  <Application>Microsoft Office PowerPoint</Application>
  <PresentationFormat>מסך רחב</PresentationFormat>
  <Paragraphs>53</Paragraphs>
  <Slides>14</Slides>
  <Notes>4</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14</vt:i4>
      </vt:variant>
    </vt:vector>
  </HeadingPairs>
  <TitlesOfParts>
    <vt:vector size="18" baseType="lpstr">
      <vt:lpstr>Aptos</vt:lpstr>
      <vt:lpstr>Aptos Display</vt:lpstr>
      <vt:lpstr>Arial</vt:lpstr>
      <vt:lpstr>ערכת נושא Office</vt:lpstr>
      <vt:lpstr>כוונה בתפילה</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חידושי ר' חיים הלוי הלכות תפילה ד:א</vt:lpstr>
      <vt:lpstr>מצגת של PowerPoint‏</vt:lpstr>
      <vt:lpstr>מצגת של PowerPoint‏</vt:lpstr>
      <vt:lpstr>ספר מורה הנבוכים חלק ג פרק נא </vt:lpstr>
      <vt:lpstr>מצגת של PowerPoint‏</vt:lpstr>
      <vt:lpstr>מצגת של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כוונה בתפילה</dc:title>
  <dc:creator>Avigdor Rosensweig</dc:creator>
  <cp:lastModifiedBy>Avigdor Rosensweig</cp:lastModifiedBy>
  <cp:revision>1</cp:revision>
  <dcterms:created xsi:type="dcterms:W3CDTF">2024-02-28T13:01:52Z</dcterms:created>
  <dcterms:modified xsi:type="dcterms:W3CDTF">2024-03-03T17:28:06Z</dcterms:modified>
</cp:coreProperties>
</file>