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4" r:id="rId2"/>
    <p:sldId id="273" r:id="rId3"/>
    <p:sldId id="279" r:id="rId4"/>
    <p:sldId id="265" r:id="rId5"/>
    <p:sldId id="260" r:id="rId6"/>
    <p:sldId id="261" r:id="rId7"/>
    <p:sldId id="275" r:id="rId8"/>
    <p:sldId id="281" r:id="rId9"/>
    <p:sldId id="276" r:id="rId10"/>
    <p:sldId id="280" r:id="rId11"/>
    <p:sldId id="282" r:id="rId12"/>
    <p:sldId id="28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5" autoAdjust="0"/>
    <p:restoredTop sz="92998" autoAdjust="0"/>
  </p:normalViewPr>
  <p:slideViewPr>
    <p:cSldViewPr>
      <p:cViewPr varScale="1">
        <p:scale>
          <a:sx n="55" d="100"/>
          <a:sy n="55" d="100"/>
        </p:scale>
        <p:origin x="-90" y="-3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36809B-C268-4B83-9C4F-E245AF5BFB06}" type="datetimeFigureOut">
              <a:rPr lang="en-US" smtClean="0"/>
              <a:t>3/14/2024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4F0BDB-C329-4F0F-8C76-2AB0CB44F478}" type="slidenum">
              <a:rPr lang="en-US" smtClean="0"/>
              <a:t>‹#›</a:t>
            </a:fld>
            <a:endParaRPr lang="en-US"/>
          </a:p>
        </p:txBody>
      </p:sp>
    </p:spTree>
    <p:extLst>
      <p:ext uri="{BB962C8B-B14F-4D97-AF65-F5344CB8AC3E}">
        <p14:creationId xmlns:p14="http://schemas.microsoft.com/office/powerpoint/2010/main" val="2758113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2</a:t>
            </a:fld>
            <a:endParaRPr lang="en-US"/>
          </a:p>
        </p:txBody>
      </p:sp>
    </p:spTree>
    <p:extLst>
      <p:ext uri="{BB962C8B-B14F-4D97-AF65-F5344CB8AC3E}">
        <p14:creationId xmlns:p14="http://schemas.microsoft.com/office/powerpoint/2010/main" val="1015453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12</a:t>
            </a:fld>
            <a:endParaRPr lang="en-US"/>
          </a:p>
        </p:txBody>
      </p:sp>
    </p:spTree>
    <p:extLst>
      <p:ext uri="{BB962C8B-B14F-4D97-AF65-F5344CB8AC3E}">
        <p14:creationId xmlns:p14="http://schemas.microsoft.com/office/powerpoint/2010/main" val="384327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3</a:t>
            </a:fld>
            <a:endParaRPr lang="en-US"/>
          </a:p>
        </p:txBody>
      </p:sp>
    </p:spTree>
    <p:extLst>
      <p:ext uri="{BB962C8B-B14F-4D97-AF65-F5344CB8AC3E}">
        <p14:creationId xmlns:p14="http://schemas.microsoft.com/office/powerpoint/2010/main" val="51609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5</a:t>
            </a:fld>
            <a:endParaRPr lang="en-US"/>
          </a:p>
        </p:txBody>
      </p:sp>
    </p:spTree>
    <p:extLst>
      <p:ext uri="{BB962C8B-B14F-4D97-AF65-F5344CB8AC3E}">
        <p14:creationId xmlns:p14="http://schemas.microsoft.com/office/powerpoint/2010/main" val="657640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6</a:t>
            </a:fld>
            <a:endParaRPr lang="en-US"/>
          </a:p>
        </p:txBody>
      </p:sp>
    </p:spTree>
    <p:extLst>
      <p:ext uri="{BB962C8B-B14F-4D97-AF65-F5344CB8AC3E}">
        <p14:creationId xmlns:p14="http://schemas.microsoft.com/office/powerpoint/2010/main" val="1197060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7</a:t>
            </a:fld>
            <a:endParaRPr lang="en-US"/>
          </a:p>
        </p:txBody>
      </p:sp>
    </p:spTree>
    <p:extLst>
      <p:ext uri="{BB962C8B-B14F-4D97-AF65-F5344CB8AC3E}">
        <p14:creationId xmlns:p14="http://schemas.microsoft.com/office/powerpoint/2010/main" val="2824102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8</a:t>
            </a:fld>
            <a:endParaRPr lang="en-US"/>
          </a:p>
        </p:txBody>
      </p:sp>
    </p:spTree>
    <p:extLst>
      <p:ext uri="{BB962C8B-B14F-4D97-AF65-F5344CB8AC3E}">
        <p14:creationId xmlns:p14="http://schemas.microsoft.com/office/powerpoint/2010/main" val="384327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9</a:t>
            </a:fld>
            <a:endParaRPr lang="en-US"/>
          </a:p>
        </p:txBody>
      </p:sp>
    </p:spTree>
    <p:extLst>
      <p:ext uri="{BB962C8B-B14F-4D97-AF65-F5344CB8AC3E}">
        <p14:creationId xmlns:p14="http://schemas.microsoft.com/office/powerpoint/2010/main" val="384327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10</a:t>
            </a:fld>
            <a:endParaRPr lang="en-US"/>
          </a:p>
        </p:txBody>
      </p:sp>
    </p:spTree>
    <p:extLst>
      <p:ext uri="{BB962C8B-B14F-4D97-AF65-F5344CB8AC3E}">
        <p14:creationId xmlns:p14="http://schemas.microsoft.com/office/powerpoint/2010/main" val="384327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11</a:t>
            </a:fld>
            <a:endParaRPr lang="en-US"/>
          </a:p>
        </p:txBody>
      </p:sp>
    </p:spTree>
    <p:extLst>
      <p:ext uri="{BB962C8B-B14F-4D97-AF65-F5344CB8AC3E}">
        <p14:creationId xmlns:p14="http://schemas.microsoft.com/office/powerpoint/2010/main" val="384327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467964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3049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153610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169603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49977A-F6F6-4889-8E3E-578F2A0B5E9F}" type="datetimeFigureOut">
              <a:rPr lang="en-US" smtClean="0"/>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262102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49977A-F6F6-4889-8E3E-578F2A0B5E9F}"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218772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49977A-F6F6-4889-8E3E-578F2A0B5E9F}" type="datetimeFigureOut">
              <a:rPr lang="en-US" smtClean="0"/>
              <a:t>3/14/2024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527961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49977A-F6F6-4889-8E3E-578F2A0B5E9F}" type="datetimeFigureOut">
              <a:rPr lang="en-US" smtClean="0"/>
              <a:t>3/14/2024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175727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9977A-F6F6-4889-8E3E-578F2A0B5E9F}" type="datetimeFigureOut">
              <a:rPr lang="en-US" smtClean="0"/>
              <a:t>3/14/2024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55494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9977A-F6F6-4889-8E3E-578F2A0B5E9F}"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220542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9977A-F6F6-4889-8E3E-578F2A0B5E9F}" type="datetimeFigureOut">
              <a:rPr lang="en-US" smtClean="0"/>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7438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9977A-F6F6-4889-8E3E-578F2A0B5E9F}" type="datetimeFigureOut">
              <a:rPr lang="en-US" smtClean="0"/>
              <a:t>3/14/2024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5C979-D1AF-48C8-9475-51521DCAFEE4}" type="slidenum">
              <a:rPr lang="en-US" smtClean="0"/>
              <a:t>‹#›</a:t>
            </a:fld>
            <a:endParaRPr lang="en-US"/>
          </a:p>
        </p:txBody>
      </p:sp>
    </p:spTree>
    <p:extLst>
      <p:ext uri="{BB962C8B-B14F-4D97-AF65-F5344CB8AC3E}">
        <p14:creationId xmlns:p14="http://schemas.microsoft.com/office/powerpoint/2010/main" val="138754916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63000" cy="5509200"/>
          </a:xfrm>
          <a:prstGeom prst="rect">
            <a:avLst/>
          </a:prstGeom>
          <a:noFill/>
        </p:spPr>
        <p:txBody>
          <a:bodyPr wrap="square" rtlCol="0">
            <a:spAutoFit/>
          </a:bodyPr>
          <a:lstStyle/>
          <a:p>
            <a:pPr algn="r" rtl="1"/>
            <a:r>
              <a:rPr lang="he-IL" sz="3200" dirty="0"/>
              <a:t>ויקרא פרק יח, א-ל</a:t>
            </a:r>
            <a:endParaRPr lang="en-US" sz="3200" dirty="0"/>
          </a:p>
          <a:p>
            <a:pPr algn="r" rtl="1"/>
            <a:r>
              <a:rPr lang="he-IL" sz="3200" dirty="0"/>
              <a:t> (ו) אִישׁ אִישׁ אֶל כָּל שְׁאֵר בְּשָׂרוֹ </a:t>
            </a:r>
            <a:r>
              <a:rPr lang="he-IL" sz="3200" b="1" dirty="0"/>
              <a:t>לֹא תִקְרְבוּ </a:t>
            </a:r>
            <a:r>
              <a:rPr lang="he-IL" sz="3200" dirty="0"/>
              <a:t>לְגַלּוֹת עֶרְוָה</a:t>
            </a:r>
            <a:r>
              <a:rPr lang="he-IL" sz="3200" b="1" dirty="0"/>
              <a:t> </a:t>
            </a:r>
            <a:r>
              <a:rPr lang="he-IL" sz="3200" dirty="0"/>
              <a:t>אֲנִי ה': </a:t>
            </a:r>
            <a:r>
              <a:rPr lang="he-IL" sz="3200" dirty="0" smtClean="0"/>
              <a:t>... </a:t>
            </a:r>
            <a:endParaRPr lang="en-US" sz="3200" dirty="0" smtClean="0"/>
          </a:p>
          <a:p>
            <a:pPr algn="r" rtl="1"/>
            <a:r>
              <a:rPr lang="he-IL" sz="3200" dirty="0" smtClean="0"/>
              <a:t>(</a:t>
            </a:r>
            <a:r>
              <a:rPr lang="he-IL" sz="3200" dirty="0"/>
              <a:t>יט) וְאֶל אִשָּׁה בְּנִדַּת טֻמְאָתָהּ ל</a:t>
            </a:r>
            <a:r>
              <a:rPr lang="he-IL" sz="3200" b="1" dirty="0"/>
              <a:t>ֹא תִקְרַב </a:t>
            </a:r>
            <a:r>
              <a:rPr lang="he-IL" sz="3200" dirty="0"/>
              <a:t>לְגַלּוֹת עֶרְוָתָהּ:</a:t>
            </a:r>
            <a:endParaRPr lang="en-US" sz="3200" dirty="0"/>
          </a:p>
          <a:p>
            <a:pPr algn="r" rtl="1"/>
            <a:endParaRPr lang="en-US" sz="3200" dirty="0" smtClean="0"/>
          </a:p>
          <a:p>
            <a:pPr algn="r" rtl="1"/>
            <a:r>
              <a:rPr lang="he-IL" sz="3200" dirty="0"/>
              <a:t>העמק דבר ויקרא פרשת אחרי מות פרק יח פסוק יט</a:t>
            </a:r>
            <a:endParaRPr lang="en-US" sz="3200" dirty="0"/>
          </a:p>
          <a:p>
            <a:pPr algn="r" rtl="1"/>
            <a:r>
              <a:rPr lang="he-IL" sz="3200" dirty="0"/>
              <a:t>(יט) ואל אשה בנדת טומאתה לא תקרב. פירשה תורה בנדה אזהרה על הקריבה, משום </a:t>
            </a:r>
            <a:r>
              <a:rPr lang="he-IL" sz="3200" b="1" dirty="0"/>
              <a:t>דנדה קיל מכל עריות דמותרת ביחוד</a:t>
            </a:r>
            <a:r>
              <a:rPr lang="he-IL" sz="3200" dirty="0"/>
              <a:t>, מש"ה פירשה דמכל מקום שארי קורבות אסור.</a:t>
            </a:r>
            <a:endParaRPr lang="en-US" sz="3200" dirty="0"/>
          </a:p>
          <a:p>
            <a:pPr algn="r" rtl="1"/>
            <a:endParaRPr lang="en-US" sz="3200" dirty="0"/>
          </a:p>
        </p:txBody>
      </p:sp>
    </p:spTree>
    <p:extLst>
      <p:ext uri="{BB962C8B-B14F-4D97-AF65-F5344CB8AC3E}">
        <p14:creationId xmlns:p14="http://schemas.microsoft.com/office/powerpoint/2010/main" val="3479138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5262979"/>
          </a:xfrm>
          <a:prstGeom prst="rect">
            <a:avLst/>
          </a:prstGeom>
          <a:noFill/>
        </p:spPr>
        <p:txBody>
          <a:bodyPr wrap="square" rtlCol="0">
            <a:spAutoFit/>
          </a:bodyPr>
          <a:lstStyle/>
          <a:p>
            <a:pPr algn="r" rtl="1"/>
            <a:r>
              <a:rPr lang="he-IL" sz="2800" dirty="0"/>
              <a:t>שו"ת הרשב"א המיוחסות לרמב"ן סימן קכ"ז </a:t>
            </a:r>
            <a:endParaRPr lang="en-US" sz="2800" dirty="0"/>
          </a:p>
          <a:p>
            <a:pPr algn="just" rtl="1"/>
            <a:r>
              <a:rPr lang="he-IL" sz="2800" dirty="0"/>
              <a:t>שאלה: בעל המבין ברפואות, ואשתו נדה וחולה, </a:t>
            </a:r>
            <a:r>
              <a:rPr lang="he-IL" sz="2800" b="1" dirty="0"/>
              <a:t>ויש בעיר רופאים מוחזקין שמבינין כמותו</a:t>
            </a:r>
            <a:r>
              <a:rPr lang="he-IL" sz="2800" dirty="0"/>
              <a:t>, או יותר: היוכל הבעל למשש בדפק שלה, ביחוד ושלא ביחוד...מי אמרינן: כיון דנגיעה בעלמא, אינה אלא משום </a:t>
            </a:r>
            <a:r>
              <a:rPr lang="he-IL" sz="2800" b="1" dirty="0"/>
              <a:t>שבות</a:t>
            </a:r>
            <a:r>
              <a:rPr lang="he-IL" sz="2800" dirty="0"/>
              <a:t> /כלומר: איסור מדרבנן/, ושבות הותרה בחולי שאין בו סכנה; הא נמי דכוותה? א"ד שאני הכא, דיצרו תקפו. ולך; אמרין נזירא: סחור סחור לכרמא, לא תקרב? </a:t>
            </a:r>
            <a:endParaRPr lang="en-US" sz="2800" dirty="0"/>
          </a:p>
          <a:p>
            <a:pPr algn="just" rtl="1"/>
            <a:r>
              <a:rPr lang="he-IL" sz="2800" dirty="0"/>
              <a:t>תשובה: </a:t>
            </a:r>
            <a:r>
              <a:rPr lang="he-IL" sz="2800" b="1" dirty="0"/>
              <a:t>מסתברא שאסור</a:t>
            </a:r>
            <a:r>
              <a:rPr lang="he-IL" sz="2800" dirty="0"/>
              <a:t>. חדא, דאפשר דכל קריבה דאורייתא, כדאמר פרק קמא דשבת (דף י"ג... אלא מאן דאסר שום קריבה, משום: לך לך; אמרין נזירא כו'; אפ"ה איסור דרבנן, איסור הוא. דכיון דהוא חולי שאין בו סכנה, לא נתיר בו איסור דרבנן. שלא כל השבותים שוין</a:t>
            </a:r>
            <a:r>
              <a:rPr lang="he-IL" sz="2800" dirty="0" smtClean="0"/>
              <a:t>...</a:t>
            </a:r>
            <a:endParaRPr lang="en-US" sz="2800" dirty="0"/>
          </a:p>
        </p:txBody>
      </p:sp>
    </p:spTree>
    <p:extLst>
      <p:ext uri="{BB962C8B-B14F-4D97-AF65-F5344CB8AC3E}">
        <p14:creationId xmlns:p14="http://schemas.microsoft.com/office/powerpoint/2010/main" val="2712383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763000" cy="6863417"/>
          </a:xfrm>
          <a:prstGeom prst="rect">
            <a:avLst/>
          </a:prstGeom>
          <a:noFill/>
        </p:spPr>
        <p:txBody>
          <a:bodyPr wrap="square" rtlCol="0">
            <a:spAutoFit/>
          </a:bodyPr>
          <a:lstStyle/>
          <a:p>
            <a:pPr algn="r" rtl="1"/>
            <a:r>
              <a:rPr lang="he-IL" sz="2200" dirty="0"/>
              <a:t>ש"ך יורה דעה סימן קצה ס"ק כ</a:t>
            </a:r>
            <a:endParaRPr lang="en-US" sz="2200" dirty="0"/>
          </a:p>
          <a:p>
            <a:pPr algn="r" rtl="1"/>
            <a:r>
              <a:rPr lang="he-IL" sz="2200" dirty="0"/>
              <a:t>... וצ"ע עכ"ל ב"י, וכ"כ העט"ז ואין נראה דודאי </a:t>
            </a:r>
            <a:r>
              <a:rPr lang="he-IL" sz="2200" b="1" dirty="0"/>
              <a:t>אף להרמב"ם ליכא איסור דאורייתא אלא כשעושה כן דרך תאוה</a:t>
            </a:r>
            <a:r>
              <a:rPr lang="he-IL" sz="2200" dirty="0"/>
              <a:t> וחיבת ביאה כמש"ל סי' קנ"ז ס"ק י' מה שאין כן הכא </a:t>
            </a:r>
            <a:r>
              <a:rPr lang="he-IL" sz="2200" b="1" dirty="0"/>
              <a:t>וכן המנהג פשוט שרופאים ישראלים ממששים הדפק של אשה אפילו אשת איש</a:t>
            </a:r>
            <a:r>
              <a:rPr lang="he-IL" sz="2200" dirty="0"/>
              <a:t> או עובדת כוכבים אף על פי שיש רופאים אחרים עובדי כוכבים וכן עושים שאר מיני משמושים ע"פ דרכי הרפואה אלא הדבר פשוט כמ"ש... מ"מ באין סכנה אסור לבעלה למשש הדפק כשהיא נדה וכדאיתא בתשובת הרמב"ן ובדברי הרב:</a:t>
            </a:r>
            <a:endParaRPr lang="en-US" sz="2200" dirty="0"/>
          </a:p>
          <a:p>
            <a:pPr algn="r" rtl="1"/>
            <a:endParaRPr lang="en-US" sz="800" dirty="0" smtClean="0"/>
          </a:p>
          <a:p>
            <a:pPr algn="r" rtl="1"/>
            <a:r>
              <a:rPr lang="he-IL" sz="2200" dirty="0"/>
              <a:t>שו"ת אגרות משה חלק אה"ע ב סימן יד </a:t>
            </a:r>
            <a:endParaRPr lang="en-US" sz="2200" dirty="0"/>
          </a:p>
          <a:p>
            <a:pPr algn="r" rtl="1"/>
            <a:r>
              <a:rPr lang="he-IL" sz="2200" dirty="0"/>
              <a:t>...וכן ליכא איסור מהאי טעמא גם לישב אצל אשה כשליכא מקום אחר דג"כ </a:t>
            </a:r>
            <a:r>
              <a:rPr lang="he-IL" sz="2200" b="1" dirty="0"/>
              <a:t>אין זה דרך תאוה וחבה</a:t>
            </a:r>
            <a:r>
              <a:rPr lang="he-IL" sz="2200" dirty="0"/>
              <a:t>. ועם </a:t>
            </a:r>
            <a:r>
              <a:rPr lang="he-IL" sz="2200" b="1" dirty="0"/>
              <a:t>אשתו נדה</a:t>
            </a:r>
            <a:r>
              <a:rPr lang="he-IL" sz="2200" dirty="0"/>
              <a:t> כשצריכין לישב דחוקים </a:t>
            </a:r>
            <a:r>
              <a:rPr lang="he-IL" sz="2200" b="1" dirty="0"/>
              <a:t>יש אולי לאסור להב"י</a:t>
            </a:r>
            <a:r>
              <a:rPr lang="he-IL" sz="2200" dirty="0"/>
              <a:t>, אבל כיון </a:t>
            </a:r>
            <a:r>
              <a:rPr lang="he-IL" sz="2200" b="1" dirty="0"/>
              <a:t>שרוב האחרונים משמע שסברי כהש"ך</a:t>
            </a:r>
            <a:r>
              <a:rPr lang="he-IL" sz="2200" dirty="0"/>
              <a:t>, וגם להב"י אין ברור לאיסור דאפשר שאף בישיבה סמוכים </a:t>
            </a:r>
            <a:r>
              <a:rPr lang="he-IL" sz="2200" b="1" dirty="0"/>
              <a:t>אין לחוש לכוונת הנאה</a:t>
            </a:r>
            <a:r>
              <a:rPr lang="he-IL" sz="2200" dirty="0"/>
              <a:t> לכן אין לאסור. </a:t>
            </a:r>
            <a:endParaRPr lang="en-US" sz="2200" dirty="0"/>
          </a:p>
          <a:p>
            <a:pPr algn="r" rtl="1"/>
            <a:r>
              <a:rPr lang="he-IL" sz="2200" dirty="0"/>
              <a:t>אבל </a:t>
            </a:r>
            <a:r>
              <a:rPr lang="he-IL" sz="2200" b="1" dirty="0"/>
              <a:t>אם יודע שהוא יבוא לידי הרהור יש לו למנוע</a:t>
            </a:r>
            <a:r>
              <a:rPr lang="he-IL" sz="2200" dirty="0"/>
              <a:t> מללכת אז אם אין נחוץ לו, ואם מוכרח לילך אז ג"כ לעבודתו אין לאסור לו אף בכה"ג, ויתחזק להסיח דעתו מהן</a:t>
            </a:r>
            <a:r>
              <a:rPr lang="he-IL" sz="2200" b="1" dirty="0"/>
              <a:t> ולהרהר בדברי תורה</a:t>
            </a:r>
            <a:r>
              <a:rPr lang="he-IL" sz="2200" dirty="0"/>
              <a:t> כעצת הרמב"ם שם הי"ט וע"ז יוכל לסמוך ולילך לעבודתו. ואם יודע שטבעו רע ויבוא מזה לידי קישוי אבר אסור לו לילך אז גם לעבודתו. </a:t>
            </a:r>
            <a:r>
              <a:rPr lang="he-IL" sz="2200" b="1" dirty="0"/>
              <a:t>אבל ח"ו לאדם להיות כן</a:t>
            </a:r>
            <a:r>
              <a:rPr lang="he-IL" sz="2200" dirty="0"/>
              <a:t> דבא זה מבטלה כדאיתא בכתובות דף נ"ט על האשה וה"ה על האיש וצריך לעסוק בתורה ובמלאכה ולא יהיה כך. </a:t>
            </a:r>
            <a:endParaRPr lang="en-US" sz="2200" dirty="0"/>
          </a:p>
        </p:txBody>
      </p:sp>
    </p:spTree>
    <p:extLst>
      <p:ext uri="{BB962C8B-B14F-4D97-AF65-F5344CB8AC3E}">
        <p14:creationId xmlns:p14="http://schemas.microsoft.com/office/powerpoint/2010/main" val="3029029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6555641"/>
          </a:xfrm>
          <a:prstGeom prst="rect">
            <a:avLst/>
          </a:prstGeom>
          <a:noFill/>
        </p:spPr>
        <p:txBody>
          <a:bodyPr wrap="square" rtlCol="0">
            <a:spAutoFit/>
          </a:bodyPr>
          <a:lstStyle/>
          <a:p>
            <a:pPr algn="r" rtl="1"/>
            <a:r>
              <a:rPr lang="he-IL" sz="2800" dirty="0"/>
              <a:t>תלמוד בבלי מסכת שבת דף יג.-יג: </a:t>
            </a:r>
            <a:endParaRPr lang="en-US" sz="2800" dirty="0"/>
          </a:p>
          <a:p>
            <a:pPr algn="just" rtl="1"/>
            <a:r>
              <a:rPr lang="he-IL" sz="2800" dirty="0"/>
              <a:t>תני דבי אליהו: מעשה ב</a:t>
            </a:r>
            <a:r>
              <a:rPr lang="he-IL" sz="2800" b="1" dirty="0"/>
              <a:t>תלמיד</a:t>
            </a:r>
            <a:r>
              <a:rPr lang="he-IL" sz="2800" dirty="0"/>
              <a:t> אחד </a:t>
            </a:r>
            <a:r>
              <a:rPr lang="he-IL" sz="2800" b="1" dirty="0"/>
              <a:t>ששנה הרבה</a:t>
            </a:r>
            <a:r>
              <a:rPr lang="he-IL" sz="2800" dirty="0"/>
              <a:t> וקרא הרבה, ושימש תלמידי חכמים הרבה, </a:t>
            </a:r>
            <a:r>
              <a:rPr lang="he-IL" sz="2800" b="1" dirty="0"/>
              <a:t>ומת</a:t>
            </a:r>
            <a:r>
              <a:rPr lang="he-IL" sz="2800" dirty="0"/>
              <a:t> בחצי ימיו. והיתה אשתו נוטלת תפיליו ומחזרתם בבתי כנסיות ובבתי מדרשות, ואמרה להם: כתיב בתורה כי הוא חייך ואורך ימיך, בעלי ששנה הרבה וקרא הרבה, ושימש תלמידי חכמים הרבה - מפני מה מת בחצי ימיו? ולא היה אדם מחזירה דבר. פעם אחת נתארחתי אצלה והיתה מסיחה כל אותו מאורע. ואמרתי לה: בתי, בימי נדותך מה הוא אצלך? אמרה לי: חס ושלום, </a:t>
            </a:r>
            <a:r>
              <a:rPr lang="he-IL" sz="2800" b="1" dirty="0"/>
              <a:t>אפילו באצבע קטנה לא נגע בי</a:t>
            </a:r>
            <a:r>
              <a:rPr lang="he-IL" sz="2800" dirty="0"/>
              <a:t>. - בימי לבוניך מהו אצלך? - </a:t>
            </a:r>
            <a:r>
              <a:rPr lang="he-IL" sz="2800" b="1" u="sng" dirty="0"/>
              <a:t>אכל עמי, ושתה עמי, וישן עמי בקירוב בשר, ולא עלתה דעתו על דבר אחר</a:t>
            </a:r>
            <a:r>
              <a:rPr lang="he-IL" sz="2800" dirty="0"/>
              <a:t>. ואמרתי לה: ברוך המקום שהרגו, שלא נשא פנים לתורה, שהרי אמרה תורה ואל אשה </a:t>
            </a:r>
            <a:r>
              <a:rPr lang="he-IL" sz="2800" b="1" dirty="0"/>
              <a:t>בנדת טומאתה לא תקרב</a:t>
            </a:r>
            <a:r>
              <a:rPr lang="he-IL" sz="2800" dirty="0"/>
              <a:t>. כי אתא רב דימי אמר: מטה חדא הואי. במערבא אמרי, אמר רב יצחק בר יוסף: סינר מפסיק בינו לבינה</a:t>
            </a:r>
            <a:r>
              <a:rPr lang="he-IL" sz="2800" dirty="0" smtClean="0"/>
              <a:t>.</a:t>
            </a:r>
            <a:endParaRPr lang="en-US" sz="2800" dirty="0"/>
          </a:p>
        </p:txBody>
      </p:sp>
    </p:spTree>
    <p:extLst>
      <p:ext uri="{BB962C8B-B14F-4D97-AF65-F5344CB8AC3E}">
        <p14:creationId xmlns:p14="http://schemas.microsoft.com/office/powerpoint/2010/main" val="4107151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63000" cy="6863417"/>
          </a:xfrm>
          <a:prstGeom prst="rect">
            <a:avLst/>
          </a:prstGeom>
          <a:noFill/>
        </p:spPr>
        <p:txBody>
          <a:bodyPr wrap="square" rtlCol="0">
            <a:spAutoFit/>
          </a:bodyPr>
          <a:lstStyle/>
          <a:p>
            <a:pPr algn="r" rtl="1"/>
            <a:r>
              <a:rPr lang="he-IL" sz="2200" dirty="0"/>
              <a:t>תלמוד בבלי מסכת שבת דף יא.</a:t>
            </a:r>
            <a:endParaRPr lang="en-US" sz="2200" dirty="0"/>
          </a:p>
          <a:p>
            <a:pPr algn="r" rtl="1"/>
            <a:r>
              <a:rPr lang="he-IL" sz="2200" dirty="0"/>
              <a:t>משנה. לא יצא החייט במחטו סמוך לחשכה - שמא ישכח ויצא, ולא הלבלר בקולמוסו. ולא יפלה את כליו, ולא יקרא לאור הנר. באמת אמרו: החזן רואה היכן תינוקות קוראין, אבל הוא לא יקרא. </a:t>
            </a:r>
            <a:r>
              <a:rPr lang="he-IL" sz="2200" b="1" dirty="0"/>
              <a:t>כיוצא בו: לא יאכל הזב עם הזבה, מפני הרגל עבירה.</a:t>
            </a:r>
            <a:endParaRPr lang="en-US" sz="2200" dirty="0"/>
          </a:p>
          <a:p>
            <a:pPr algn="r" rtl="1"/>
            <a:endParaRPr lang="en-US" sz="2200" dirty="0" smtClean="0"/>
          </a:p>
          <a:p>
            <a:pPr algn="r" rtl="1"/>
            <a:r>
              <a:rPr lang="he-IL" sz="2200" dirty="0"/>
              <a:t>תלמוד בבלי מסכת שבת דף יג.-יג:</a:t>
            </a:r>
            <a:endParaRPr lang="en-US" sz="2200" dirty="0"/>
          </a:p>
          <a:p>
            <a:pPr algn="r" rtl="1"/>
            <a:r>
              <a:rPr lang="he-IL" sz="2200" dirty="0"/>
              <a:t>איבעיא להו: </a:t>
            </a:r>
            <a:r>
              <a:rPr lang="he-IL" sz="2200" b="1" dirty="0"/>
              <a:t>נדה</a:t>
            </a:r>
            <a:r>
              <a:rPr lang="he-IL" sz="2200" dirty="0"/>
              <a:t>, מהו שתישן עם בעלה </a:t>
            </a:r>
            <a:r>
              <a:rPr lang="he-IL" sz="2200" b="1" dirty="0"/>
              <a:t>היא בבגדה והוא בבגדו</a:t>
            </a:r>
            <a:r>
              <a:rPr lang="he-IL" sz="2200" dirty="0"/>
              <a:t>?  אמר רב יוסף, תא שמע: </a:t>
            </a:r>
            <a:r>
              <a:rPr lang="he-IL" sz="2200" b="1" dirty="0"/>
              <a:t>העוף עולה עם הגבינה</a:t>
            </a:r>
            <a:r>
              <a:rPr lang="he-IL" sz="2200" dirty="0"/>
              <a:t> על השלחן ואינו נאכל, דברי בית שמאי... שאני התם דליכא </a:t>
            </a:r>
            <a:r>
              <a:rPr lang="he-IL" sz="2200" b="1" dirty="0"/>
              <a:t>דיעות</a:t>
            </a:r>
            <a:r>
              <a:rPr lang="he-IL" sz="2200" dirty="0"/>
              <a:t>. הכי נמי מסתברא, דהיכא דאיכא דיעות שאני... שני אכסניים אוכלין על שלחן אחד, זה אוכל בשר וזה אוכל גבינה - ואין חוששין... לא שנו אלא שאין </a:t>
            </a:r>
            <a:r>
              <a:rPr lang="he-IL" sz="2200" b="1" dirty="0"/>
              <a:t>מכירין</a:t>
            </a:r>
            <a:r>
              <a:rPr lang="he-IL" sz="2200" dirty="0"/>
              <a:t> זה את זה, אבל מכירין זה את זה - אסורים. </a:t>
            </a:r>
            <a:r>
              <a:rPr lang="he-IL" sz="2200" b="1" dirty="0"/>
              <a:t>והני נמי - מכירין</a:t>
            </a:r>
            <a:r>
              <a:rPr lang="he-IL" sz="2200" dirty="0"/>
              <a:t> זה את זה נינהו - הכי השתא! </a:t>
            </a:r>
            <a:r>
              <a:rPr lang="he-IL" sz="2200" b="1" dirty="0"/>
              <a:t>התם - דיעות איכא, שינוי ליכא</a:t>
            </a:r>
            <a:r>
              <a:rPr lang="he-IL" sz="2200" dirty="0"/>
              <a:t>. הכא - איכא דיעות, ואיכא שינוי... תא שמע: לא יאכל הזב עם הזבה משום הרגל עבירה. - הכי נמי: דיעות - איכא, שינוי ליכא. - תא שמע: ... ואת אשת רעהו לא טמא ואל אשה נדה לא יקרב, מקיש אשה נדה לאשת רעהו. </a:t>
            </a:r>
            <a:r>
              <a:rPr lang="he-IL" sz="2200" b="1" dirty="0"/>
              <a:t>מה אשת רעהו - הוא בבגדו והיא בבגדה אסור, אף אשתו נדה - הוא בבגדו והיא בבגדה אסור</a:t>
            </a:r>
            <a:r>
              <a:rPr lang="he-IL" sz="2200" dirty="0"/>
              <a:t>. שמע מינה. ופליגא דרבי פדת, דאמר רבי פדת: </a:t>
            </a:r>
            <a:r>
              <a:rPr lang="he-IL" sz="2200" b="1" dirty="0"/>
              <a:t>לא אסרה תורה אלא קורבה של גלוי עריות בלבד</a:t>
            </a:r>
            <a:r>
              <a:rPr lang="he-IL" sz="2200" dirty="0"/>
              <a:t>, שנאמר איש איש אל כל שאר בשרו לא תקרבו לגלות ערוה.</a:t>
            </a:r>
            <a:endParaRPr lang="en-US" sz="2200" dirty="0"/>
          </a:p>
          <a:p>
            <a:pPr algn="r" rtl="1"/>
            <a:endParaRPr lang="en-US" sz="2200" dirty="0"/>
          </a:p>
        </p:txBody>
      </p:sp>
    </p:spTree>
    <p:extLst>
      <p:ext uri="{BB962C8B-B14F-4D97-AF65-F5344CB8AC3E}">
        <p14:creationId xmlns:p14="http://schemas.microsoft.com/office/powerpoint/2010/main" val="3607983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991600" cy="6247864"/>
          </a:xfrm>
          <a:prstGeom prst="rect">
            <a:avLst/>
          </a:prstGeom>
          <a:noFill/>
        </p:spPr>
        <p:txBody>
          <a:bodyPr wrap="square" rtlCol="0">
            <a:spAutoFit/>
          </a:bodyPr>
          <a:lstStyle/>
          <a:p>
            <a:pPr algn="r" rtl="1"/>
            <a:r>
              <a:rPr lang="he-IL" sz="2000" dirty="0"/>
              <a:t>אור זרוע </a:t>
            </a:r>
            <a:r>
              <a:rPr lang="ar-SA" sz="2000" dirty="0"/>
              <a:t>(</a:t>
            </a:r>
            <a:r>
              <a:rPr lang="he-IL" sz="2000" dirty="0"/>
              <a:t>מז</a:t>
            </a:r>
            <a:r>
              <a:rPr lang="ar-SA" sz="2000" dirty="0"/>
              <a:t>, </a:t>
            </a:r>
            <a:r>
              <a:rPr lang="he-IL" sz="2000" dirty="0"/>
              <a:t>מובא בבדי השלחן ציונים סק</a:t>
            </a:r>
            <a:r>
              <a:rPr lang="ar-SA" sz="2000" dirty="0"/>
              <a:t>"</a:t>
            </a:r>
            <a:r>
              <a:rPr lang="he-IL" sz="2000" dirty="0"/>
              <a:t>ג</a:t>
            </a:r>
            <a:r>
              <a:rPr lang="ar-SA" sz="2000" dirty="0"/>
              <a:t>): </a:t>
            </a:r>
            <a:endParaRPr lang="en-US" sz="2000" dirty="0"/>
          </a:p>
          <a:p>
            <a:pPr algn="r" rtl="1"/>
            <a:r>
              <a:rPr lang="he-IL" sz="2000" dirty="0"/>
              <a:t>כל מה שיכול אדם להחמיר בנדה </a:t>
            </a:r>
            <a:r>
              <a:rPr lang="he-IL" sz="2000" b="1" dirty="0"/>
              <a:t>יחמיר</a:t>
            </a:r>
            <a:r>
              <a:rPr lang="he-IL" sz="2000" dirty="0"/>
              <a:t> ותבוא עליו ברכה ולהרחיק מאשתו נדה שפיר דמי </a:t>
            </a:r>
            <a:r>
              <a:rPr lang="he-IL" sz="2000" b="1" dirty="0"/>
              <a:t>שמתוך כך חביבה עליו בעת טבילתה</a:t>
            </a:r>
            <a:r>
              <a:rPr lang="ar-SA" sz="2000" dirty="0"/>
              <a:t>.</a:t>
            </a:r>
            <a:endParaRPr lang="en-US" sz="2000" dirty="0"/>
          </a:p>
          <a:p>
            <a:pPr algn="r" rtl="1"/>
            <a:endParaRPr lang="en-US" sz="1000" dirty="0" smtClean="0"/>
          </a:p>
          <a:p>
            <a:pPr algn="r" rtl="1"/>
            <a:r>
              <a:rPr lang="he-IL" sz="2000" dirty="0"/>
              <a:t>רש"י שבת דף יא. ד"ה מפני הרגל עבירה</a:t>
            </a:r>
            <a:endParaRPr lang="en-US" sz="2000" dirty="0"/>
          </a:p>
          <a:p>
            <a:pPr algn="r" rtl="1"/>
            <a:r>
              <a:rPr lang="he-IL" sz="2000" dirty="0"/>
              <a:t>מפני </a:t>
            </a:r>
            <a:r>
              <a:rPr lang="he-IL" sz="2000" b="1" dirty="0"/>
              <a:t>שמתוך שמתיחדין יבא</a:t>
            </a:r>
            <a:r>
              <a:rPr lang="he-IL" sz="2000" dirty="0"/>
              <a:t> לבעול זבה שהיא בכרת</a:t>
            </a:r>
            <a:endParaRPr lang="en-US" sz="2000" dirty="0"/>
          </a:p>
          <a:p>
            <a:pPr algn="r" rtl="1"/>
            <a:endParaRPr lang="en-US" sz="1000" dirty="0" smtClean="0"/>
          </a:p>
          <a:p>
            <a:pPr algn="r" rtl="1"/>
            <a:r>
              <a:rPr lang="he-IL" sz="2000" dirty="0"/>
              <a:t>הרא"ש בסוף קיצור הל' נדה</a:t>
            </a:r>
            <a:endParaRPr lang="en-US" sz="2000" dirty="0"/>
          </a:p>
          <a:p>
            <a:pPr algn="r" rtl="1"/>
            <a:r>
              <a:rPr lang="he-IL" sz="2000" dirty="0"/>
              <a:t>ובשביל שמתייחד </a:t>
            </a:r>
            <a:r>
              <a:rPr lang="he-IL" sz="2000" b="1" dirty="0"/>
              <a:t>תדיר</a:t>
            </a:r>
            <a:r>
              <a:rPr lang="he-IL" sz="2000" dirty="0"/>
              <a:t> עמה עשו גדר וסייג שיזכור את נדותיה ואמרו (שבת ד' יד א) שלא יאכלו על השלחן אחד בימיהם שהיו שלחנות שלהם קטנים ובפני כל אחד היו נותנים שלחן. והאידנא שכל בני הבית אוכלין על שלחן אחד אוכלת עמו על השולחן. אבל יעשה קצת </a:t>
            </a:r>
            <a:r>
              <a:rPr lang="he-IL" sz="2000" b="1" dirty="0"/>
              <a:t>היכירא</a:t>
            </a:r>
            <a:r>
              <a:rPr lang="he-IL" sz="2000" dirty="0"/>
              <a:t> ישים קנקן על השלחן ביניהם.</a:t>
            </a:r>
            <a:endParaRPr lang="en-US" sz="2000" dirty="0"/>
          </a:p>
          <a:p>
            <a:pPr algn="r" rtl="1"/>
            <a:endParaRPr lang="en-US" sz="1000" dirty="0" smtClean="0"/>
          </a:p>
          <a:p>
            <a:pPr algn="r" rtl="1"/>
            <a:r>
              <a:rPr lang="he-IL" sz="2000" dirty="0"/>
              <a:t>שו"ת הרשב"א ח"א אלף קפ"ח</a:t>
            </a:r>
            <a:endParaRPr lang="en-US" sz="2000" dirty="0"/>
          </a:p>
          <a:p>
            <a:pPr algn="r" rtl="1"/>
            <a:r>
              <a:rPr lang="he-IL" sz="2000" dirty="0"/>
              <a:t>אפילו הושטת כלי מיד אשתו נדה לידו אסור לפי </a:t>
            </a:r>
            <a:r>
              <a:rPr lang="he-IL" sz="2000" b="1" dirty="0"/>
              <a:t>שלבו גס בה</a:t>
            </a:r>
            <a:r>
              <a:rPr lang="he-IL" sz="2000" dirty="0"/>
              <a:t>. ובקריבות מעט איכא למיחש </a:t>
            </a:r>
            <a:r>
              <a:rPr lang="he-IL" sz="2000" b="1" dirty="0"/>
              <a:t>להרגל עבירה</a:t>
            </a:r>
            <a:r>
              <a:rPr lang="he-IL" sz="2000" dirty="0"/>
              <a:t> אבל בשאר נשים שאין לבו גס בהן בדברים אלו כגון הושטת כלי וכיוצא בו אין בהם משום הרגל עברה במי שאין לבו גס בה ...</a:t>
            </a:r>
            <a:endParaRPr lang="en-US" sz="2000" dirty="0"/>
          </a:p>
          <a:p>
            <a:pPr algn="r" rtl="1"/>
            <a:endParaRPr lang="en-US" sz="1000" dirty="0" smtClean="0"/>
          </a:p>
          <a:p>
            <a:pPr algn="r" rtl="1"/>
            <a:r>
              <a:rPr lang="he-IL" sz="2000" dirty="0"/>
              <a:t>רש"י מסכת יבמות דף מא.</a:t>
            </a:r>
            <a:endParaRPr lang="en-US" sz="2000" dirty="0"/>
          </a:p>
          <a:p>
            <a:pPr algn="r" rtl="1"/>
            <a:r>
              <a:rPr lang="he-IL" sz="2000" dirty="0"/>
              <a:t>חוץ מארוסה שביהודה - דתנן פרק קמא דכתובות (דף יב) ביהודה היו מייחדים החתן והכלה קודם כניסתן לחופה </a:t>
            </a:r>
            <a:r>
              <a:rPr lang="he-IL" sz="2000" b="1" dirty="0"/>
              <a:t>כדי שיהא לבו גס בה</a:t>
            </a:r>
            <a:r>
              <a:rPr lang="he-IL" sz="2000" dirty="0"/>
              <a:t> כלומר רגיל ומצחק עמה </a:t>
            </a:r>
            <a:r>
              <a:rPr lang="he-IL" sz="2000" b="1" dirty="0"/>
              <a:t>שלא יהיו בושין זה מזה</a:t>
            </a:r>
            <a:r>
              <a:rPr lang="he-IL" sz="2000" dirty="0"/>
              <a:t> בבעילת מצוה</a:t>
            </a:r>
            <a:r>
              <a:rPr lang="he-IL" sz="2000" dirty="0" smtClean="0"/>
              <a:t>...</a:t>
            </a:r>
            <a:endParaRPr lang="en-US" sz="2000" dirty="0"/>
          </a:p>
        </p:txBody>
      </p:sp>
    </p:spTree>
    <p:extLst>
      <p:ext uri="{BB962C8B-B14F-4D97-AF65-F5344CB8AC3E}">
        <p14:creationId xmlns:p14="http://schemas.microsoft.com/office/powerpoint/2010/main" val="1411858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1"/>
            <a:ext cx="8991600" cy="6124754"/>
          </a:xfrm>
          <a:prstGeom prst="rect">
            <a:avLst/>
          </a:prstGeom>
          <a:noFill/>
        </p:spPr>
        <p:txBody>
          <a:bodyPr wrap="square" rtlCol="0">
            <a:spAutoFit/>
          </a:bodyPr>
          <a:lstStyle/>
          <a:p>
            <a:pPr algn="r" rtl="1"/>
            <a:r>
              <a:rPr lang="he-IL" sz="2800" dirty="0"/>
              <a:t>הגהות הגאון ר' אליעזר משה הורוויץ (בסוף הש"ס דפוס ווילנא, שבת דף יא ע"א) </a:t>
            </a:r>
            <a:endParaRPr lang="en-US" sz="2800" dirty="0"/>
          </a:p>
          <a:p>
            <a:pPr algn="r" rtl="1"/>
            <a:r>
              <a:rPr lang="he-IL" sz="2800" dirty="0"/>
              <a:t>נראה דכיון שהתירו לייחד החמירו בזה... ולפי"ז חתן שפירסה כלתו נדה קודם שבעל </a:t>
            </a:r>
            <a:r>
              <a:rPr lang="he-IL" sz="2800" b="1" dirty="0"/>
              <a:t>מותר לאכול עמה ובשארי התקרבות ככל הנשים</a:t>
            </a:r>
            <a:r>
              <a:rPr lang="he-IL" sz="2800" dirty="0"/>
              <a:t>, ומ"מ בלבו גס בה יש להחמיר וכו' </a:t>
            </a:r>
            <a:endParaRPr lang="en-US" sz="2800" dirty="0"/>
          </a:p>
          <a:p>
            <a:pPr algn="r" rtl="1"/>
            <a:endParaRPr lang="en-US" sz="2800" dirty="0" smtClean="0"/>
          </a:p>
          <a:p>
            <a:pPr algn="r" rtl="1"/>
            <a:r>
              <a:rPr lang="he-IL" sz="2800" dirty="0"/>
              <a:t>פסק הגריש</a:t>
            </a:r>
            <a:r>
              <a:rPr lang="ar-SA" sz="2800" dirty="0"/>
              <a:t>"</a:t>
            </a:r>
            <a:r>
              <a:rPr lang="he-IL" sz="2800" dirty="0"/>
              <a:t>א זצ</a:t>
            </a:r>
            <a:r>
              <a:rPr lang="ar-SA" sz="2800" dirty="0"/>
              <a:t>"</a:t>
            </a:r>
            <a:r>
              <a:rPr lang="he-IL" sz="2800" dirty="0"/>
              <a:t>ל (עי''' קובץ תשובות ח"ג סי' קצ"א, אוצרות הטהרה עמ' תתק"ד אות ט"ו, אשרי האיש יו"ד פרק כ"ח אות ס"ה) </a:t>
            </a:r>
            <a:endParaRPr lang="en-US" sz="2800" dirty="0"/>
          </a:p>
          <a:p>
            <a:pPr algn="r" rtl="1"/>
            <a:r>
              <a:rPr lang="he-IL" sz="2800" dirty="0"/>
              <a:t>הבאר היטב ... ובפתחי תשובה ... הני תרי רבנן מאשרים </a:t>
            </a:r>
            <a:r>
              <a:rPr lang="he-IL" sz="2800" b="1" dirty="0"/>
              <a:t>שהמנהג הוא לא לשנות נתינת הטבעת</a:t>
            </a:r>
            <a:r>
              <a:rPr lang="he-IL" sz="2800" dirty="0"/>
              <a:t>. גם אנא ידענא שכן הוא המנהג. ואנן הרי עבדינן </a:t>
            </a:r>
            <a:r>
              <a:rPr lang="he-IL" sz="2800" b="1" dirty="0"/>
              <a:t>כל טצדקי שלא יוודע הדבר לרבים</a:t>
            </a:r>
            <a:r>
              <a:rPr lang="he-IL" sz="2800" dirty="0"/>
              <a:t>. ואף בנוגע לחדר הייחוד מתכננים כל מיני תכניות שלא ירגישו אחרים בדבר, והואיל ועיני כל צופיות לסידור הקדושין למה אם כן להחמיר ולגרום צער ועגמת נפש להחתן והכלה ביום שמחת לבם</a:t>
            </a:r>
            <a:r>
              <a:rPr lang="he-IL" sz="2800" dirty="0" smtClean="0"/>
              <a:t>.</a:t>
            </a:r>
            <a:endParaRPr lang="en-US" sz="2800" dirty="0"/>
          </a:p>
        </p:txBody>
      </p:sp>
    </p:spTree>
    <p:extLst>
      <p:ext uri="{BB962C8B-B14F-4D97-AF65-F5344CB8AC3E}">
        <p14:creationId xmlns:p14="http://schemas.microsoft.com/office/powerpoint/2010/main" val="3444797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462" y="152400"/>
            <a:ext cx="8839200" cy="6001643"/>
          </a:xfrm>
          <a:prstGeom prst="rect">
            <a:avLst/>
          </a:prstGeom>
          <a:noFill/>
        </p:spPr>
        <p:txBody>
          <a:bodyPr wrap="square" rtlCol="0">
            <a:spAutoFit/>
          </a:bodyPr>
          <a:lstStyle/>
          <a:p>
            <a:pPr algn="r" rtl="1"/>
            <a:r>
              <a:rPr lang="he-IL" sz="3200" dirty="0"/>
              <a:t>אגרות משה יו"ד ח"ב סי' ע"ז ד"ה ומטעם</a:t>
            </a:r>
            <a:endParaRPr lang="en-US" sz="3200" dirty="0"/>
          </a:p>
          <a:p>
            <a:pPr algn="just" rtl="1"/>
            <a:r>
              <a:rPr lang="he-IL" sz="3200" dirty="0"/>
              <a:t>ומטעם שהוא כבזיון לה ויש בזה משום כבוד הבריות לא חששו, משום </a:t>
            </a:r>
            <a:r>
              <a:rPr lang="he-IL" sz="3200" b="1" dirty="0"/>
              <a:t>שאין בזה בזיון כ"כ</a:t>
            </a:r>
            <a:r>
              <a:rPr lang="he-IL" sz="3200" dirty="0"/>
              <a:t> דידוע לכל שהנשים הן נדות י"ב יום בכל חדש כשאינן זקנות ולא מעוברות וצריכין להתרחק מבעליהן באיזה דברים, ואדרבה הא הרבה היו לובשות בגדים מיוחדים לימי הנדות ומזה היו יודעות השכנות שהיא נדה אלמא שלא היו מתביישות בזה. ומה שמתביישות כשהיא נמצאת </a:t>
            </a:r>
            <a:r>
              <a:rPr lang="he-IL" sz="3200" b="1" dirty="0"/>
              <a:t>עם אלו שאינן שומרות דיני התורה אין להחשיב בושת כזה</a:t>
            </a:r>
            <a:r>
              <a:rPr lang="he-IL" sz="3200" dirty="0"/>
              <a:t> לכבוד הבריות להתיר איסורים ואף לא מנהג ישראל בשביל זה, כיון דאדרבה </a:t>
            </a:r>
            <a:r>
              <a:rPr lang="he-IL" sz="3200" b="1" dirty="0"/>
              <a:t>טוב שלא תתבייש</a:t>
            </a:r>
            <a:r>
              <a:rPr lang="he-IL" sz="3200" dirty="0"/>
              <a:t> אף לפניהן בקיום מצות התורה</a:t>
            </a:r>
            <a:r>
              <a:rPr lang="he-IL" sz="3200" dirty="0" smtClean="0"/>
              <a:t>...</a:t>
            </a:r>
            <a:endParaRPr lang="en-US" sz="3200" dirty="0"/>
          </a:p>
        </p:txBody>
      </p:sp>
    </p:spTree>
    <p:extLst>
      <p:ext uri="{BB962C8B-B14F-4D97-AF65-F5344CB8AC3E}">
        <p14:creationId xmlns:p14="http://schemas.microsoft.com/office/powerpoint/2010/main" val="1592475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534400" cy="6370975"/>
          </a:xfrm>
          <a:prstGeom prst="rect">
            <a:avLst/>
          </a:prstGeom>
          <a:noFill/>
        </p:spPr>
        <p:txBody>
          <a:bodyPr wrap="square" rtlCol="0">
            <a:spAutoFit/>
          </a:bodyPr>
          <a:lstStyle/>
          <a:p>
            <a:pPr algn="r" rtl="1"/>
            <a:r>
              <a:rPr lang="he-IL" sz="2400" dirty="0"/>
              <a:t>שולחן ערוך אבן העזר הלכות אישות סימן כא סעיף א</a:t>
            </a:r>
            <a:endParaRPr lang="en-US" sz="2400" dirty="0"/>
          </a:p>
          <a:p>
            <a:pPr algn="r" rtl="1"/>
            <a:r>
              <a:rPr lang="he-IL" sz="2400" dirty="0"/>
              <a:t> צריך אדם להתרחק מהנשים </a:t>
            </a:r>
            <a:r>
              <a:rPr lang="he-IL" sz="2400" b="1" dirty="0"/>
              <a:t>מאד מאד</a:t>
            </a:r>
            <a:r>
              <a:rPr lang="he-IL" sz="2400" dirty="0" smtClean="0"/>
              <a:t>.</a:t>
            </a:r>
            <a:endParaRPr lang="en-US" sz="2400" dirty="0" smtClean="0"/>
          </a:p>
          <a:p>
            <a:pPr algn="r" rtl="1"/>
            <a:endParaRPr lang="en-US" sz="1200" dirty="0" smtClean="0"/>
          </a:p>
          <a:p>
            <a:pPr algn="r" rtl="1"/>
            <a:r>
              <a:rPr lang="he-IL" sz="2400" dirty="0"/>
              <a:t>שולחן ערוך אבן העזר הלכות אישות סימן כא סעיף ה</a:t>
            </a:r>
            <a:endParaRPr lang="en-US" sz="2400" dirty="0"/>
          </a:p>
          <a:p>
            <a:pPr algn="r" rtl="1"/>
            <a:r>
              <a:rPr lang="he-IL" sz="2400" dirty="0"/>
              <a:t>אסור להשתמש באשה כלל, בין גדולה בין קטנה, בין שפחה בין משוחררת, </a:t>
            </a:r>
            <a:r>
              <a:rPr lang="he-IL" sz="2400" b="1" dirty="0"/>
              <a:t>שמא יבא לידי הרהור עבירה</a:t>
            </a:r>
            <a:r>
              <a:rPr lang="he-IL" sz="2400" dirty="0"/>
              <a:t>. באיזה שמוש אמרו, ברחיצת פניו ידיו ורגליו, אפילו ליצוק לו מים לרחוץ פניו ידיו ורגליו אפילו אינה נוגעת בו, והצעת המטה בפניו, ומזיגת הכוס. </a:t>
            </a:r>
            <a:endParaRPr lang="en-US" sz="2400" dirty="0"/>
          </a:p>
          <a:p>
            <a:pPr algn="r" rtl="1"/>
            <a:r>
              <a:rPr lang="he-IL" sz="2400" dirty="0"/>
              <a:t>הגה: </a:t>
            </a:r>
            <a:r>
              <a:rPr lang="he-IL" sz="2400" b="1" dirty="0"/>
              <a:t>וי"א דהוא הדין</a:t>
            </a:r>
            <a:r>
              <a:rPr lang="he-IL" sz="2400" dirty="0"/>
              <a:t> באכילה עמה בקערה נמי אסור </a:t>
            </a:r>
            <a:r>
              <a:rPr lang="he-IL" sz="2400" b="1" dirty="0"/>
              <a:t>בכל ערוה</a:t>
            </a:r>
            <a:r>
              <a:rPr lang="he-IL" sz="2400" dirty="0"/>
              <a:t> כמו באשתו נדה (בנימין זאב סימן קמ"ג). </a:t>
            </a:r>
            <a:r>
              <a:rPr lang="he-IL" sz="2400" b="1" dirty="0"/>
              <a:t>ויש מקילין</a:t>
            </a:r>
            <a:r>
              <a:rPr lang="he-IL" sz="2400" dirty="0"/>
              <a:t> בכל אלה, דלא אסרו דברים של חבה </a:t>
            </a:r>
            <a:r>
              <a:rPr lang="he-IL" sz="2400" b="1" dirty="0"/>
              <a:t>רק באשתו נדה</a:t>
            </a:r>
            <a:r>
              <a:rPr lang="he-IL" sz="2400" dirty="0"/>
              <a:t> (רשב"א אלף קמ"ח /קפ"ח/)...</a:t>
            </a:r>
            <a:endParaRPr lang="en-US" sz="2400" dirty="0"/>
          </a:p>
          <a:p>
            <a:pPr algn="r" rtl="1"/>
            <a:endParaRPr lang="en-US" sz="1200" dirty="0" smtClean="0"/>
          </a:p>
          <a:p>
            <a:pPr algn="r" rtl="1"/>
            <a:r>
              <a:rPr lang="he-IL" sz="2400" dirty="0"/>
              <a:t>של"ה </a:t>
            </a:r>
            <a:r>
              <a:rPr lang="ar-SA" sz="2400" dirty="0"/>
              <a:t>(</a:t>
            </a:r>
            <a:r>
              <a:rPr lang="he-IL" sz="2400" dirty="0"/>
              <a:t>שער האותיות אות ז' - אות י</a:t>
            </a:r>
            <a:r>
              <a:rPr lang="he-IL" sz="2400" dirty="0" smtClean="0"/>
              <a:t>') </a:t>
            </a:r>
            <a:endParaRPr lang="en-US" sz="2400" dirty="0"/>
          </a:p>
          <a:p>
            <a:pPr algn="r" rtl="1"/>
            <a:r>
              <a:rPr lang="he-IL" sz="2400" dirty="0"/>
              <a:t>יראה לי דכל מה שאסור לאדם באשתו נדה, כגון הא דתנן (שבת יא, א), לא יאכל הזב עם הזבה, ואיסור נגיעה והושטה וכיוצא בהן, </a:t>
            </a:r>
            <a:r>
              <a:rPr lang="he-IL" sz="2400" b="1" dirty="0"/>
              <a:t>כולן אסורין מקל וחומר באשת איש</a:t>
            </a:r>
            <a:r>
              <a:rPr lang="he-IL" sz="2400" dirty="0"/>
              <a:t>, ומה נדה שמותרת ביחוד עם בעלה אסורה בכל אלו, אשת איש שאסורה ביחוד, קל וחומר דאסור בכל אלה ... אבל אין העולם נזהרין, ואפילו המדקדקים אוכלים עם אשת איש בקערה אחת</a:t>
            </a:r>
            <a:r>
              <a:rPr lang="he-IL" sz="2400" dirty="0" smtClean="0"/>
              <a:t>...</a:t>
            </a:r>
            <a:endParaRPr lang="en-US" sz="2400" dirty="0"/>
          </a:p>
        </p:txBody>
      </p:sp>
    </p:spTree>
    <p:extLst>
      <p:ext uri="{BB962C8B-B14F-4D97-AF65-F5344CB8AC3E}">
        <p14:creationId xmlns:p14="http://schemas.microsoft.com/office/powerpoint/2010/main" val="2697431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1582"/>
            <a:ext cx="8839200" cy="5539978"/>
          </a:xfrm>
          <a:prstGeom prst="rect">
            <a:avLst/>
          </a:prstGeom>
          <a:noFill/>
        </p:spPr>
        <p:txBody>
          <a:bodyPr wrap="square" rtlCol="0">
            <a:spAutoFit/>
          </a:bodyPr>
          <a:lstStyle/>
          <a:p>
            <a:pPr algn="r" rtl="1"/>
            <a:r>
              <a:rPr lang="he-IL" sz="2800" dirty="0"/>
              <a:t>רמב"ם בספר המצוות (ל"ת שנ"ג) כתב:</a:t>
            </a:r>
            <a:endParaRPr lang="en-US" sz="2800" dirty="0"/>
          </a:p>
          <a:p>
            <a:pPr algn="r" rtl="1"/>
            <a:r>
              <a:rPr lang="he-IL" sz="2800" dirty="0"/>
              <a:t>היא שהזהירנו מקרוב לאחת מכל אלו העריות </a:t>
            </a:r>
            <a:r>
              <a:rPr lang="he-IL" sz="2800" b="1" dirty="0"/>
              <a:t>ואפילו בלא ביאה</a:t>
            </a:r>
            <a:r>
              <a:rPr lang="he-IL" sz="2800" dirty="0"/>
              <a:t>. כגון </a:t>
            </a:r>
            <a:r>
              <a:rPr lang="he-IL" sz="2800" b="1" dirty="0"/>
              <a:t>חבוק ונשיקה והדומה להם מפעולות הזנות.</a:t>
            </a:r>
            <a:r>
              <a:rPr lang="he-IL" sz="2800" dirty="0"/>
              <a:t> והוא אמרו יתעלה באזהרה מזה (אח"מ יח ו) איש איש אל כל שאר בשרו לא תקרבו לגלות ערוה. כאילו יאמר לא תקרבו מהן </a:t>
            </a:r>
            <a:r>
              <a:rPr lang="he-IL" sz="2800" b="1" dirty="0"/>
              <a:t>קירוב יביא לגלות ערוה</a:t>
            </a:r>
            <a:r>
              <a:rPr lang="he-IL" sz="2800" dirty="0"/>
              <a:t>...</a:t>
            </a:r>
            <a:endParaRPr lang="en-US" sz="2800" dirty="0"/>
          </a:p>
          <a:p>
            <a:pPr algn="r" rtl="1"/>
            <a:endParaRPr lang="en-US" sz="2400" dirty="0" smtClean="0"/>
          </a:p>
          <a:p>
            <a:pPr algn="r" rtl="1"/>
            <a:r>
              <a:rPr lang="he-IL" sz="2800" dirty="0"/>
              <a:t>רמב"ם הלכות איסורי ביאה (פכ"א ה"א):</a:t>
            </a:r>
            <a:endParaRPr lang="en-US" sz="2800" dirty="0"/>
          </a:p>
          <a:p>
            <a:pPr algn="r" rtl="1"/>
            <a:r>
              <a:rPr lang="he-IL" sz="2800" dirty="0"/>
              <a:t>כל הבא על ערוה מן העריות דרך איברים או </a:t>
            </a:r>
            <a:r>
              <a:rPr lang="he-IL" sz="2800" b="1" dirty="0"/>
              <a:t>שחבק ונשק דרך תאוה ונהנה בקרוב בשר</a:t>
            </a:r>
            <a:r>
              <a:rPr lang="he-IL" sz="2800" dirty="0"/>
              <a:t> הרי זה לוקה מן התורה, שנאמר לבלתי עשות מחקות התועבות וגו' ונאמר לא תקרבו לגלות ערוה, כלומר לא תקרבו לדברים המביאין לידי גילוי ערוה.</a:t>
            </a:r>
            <a:endParaRPr lang="en-US" sz="2800" dirty="0"/>
          </a:p>
          <a:p>
            <a:pPr algn="r" rtl="1"/>
            <a:endParaRPr lang="en-US" sz="2400" dirty="0"/>
          </a:p>
        </p:txBody>
      </p:sp>
    </p:spTree>
    <p:extLst>
      <p:ext uri="{BB962C8B-B14F-4D97-AF65-F5344CB8AC3E}">
        <p14:creationId xmlns:p14="http://schemas.microsoft.com/office/powerpoint/2010/main" val="877545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6247864"/>
          </a:xfrm>
          <a:prstGeom prst="rect">
            <a:avLst/>
          </a:prstGeom>
          <a:noFill/>
        </p:spPr>
        <p:txBody>
          <a:bodyPr wrap="square" rtlCol="0">
            <a:spAutoFit/>
          </a:bodyPr>
          <a:lstStyle/>
          <a:p>
            <a:pPr algn="r" rtl="1"/>
            <a:r>
              <a:rPr lang="he-IL" sz="2000" dirty="0"/>
              <a:t>השגות הרמב"ן לספר המצוות לרמב"ם מצות לא תעשה שנג</a:t>
            </a:r>
            <a:endParaRPr lang="en-US" sz="2000" dirty="0"/>
          </a:p>
          <a:p>
            <a:pPr algn="just" rtl="1"/>
            <a:r>
              <a:rPr lang="he-IL" sz="2000" dirty="0"/>
              <a:t>... והנה הרב מצא הברייתא הזו המפורשת ותלה דבריו באילן גדול. </a:t>
            </a:r>
            <a:r>
              <a:rPr lang="he-IL" sz="2000" b="1" dirty="0"/>
              <a:t>אבל כפי העיון בתלמוד אין הדבר כן שיהיה בקריבה שאין בה גלוי ערוה כגון חבוק ונשוק לאו ומלקות. שהרי בגמר שבת</a:t>
            </a:r>
            <a:r>
              <a:rPr lang="he-IL" sz="2000" dirty="0"/>
              <a:t> (יג א) שאלו בנדה אם מותר שישכב בעלה עמה במטה אחת היא בבגדה והוא בבגדו והיו מהם מי שאסר והעלו ופליגא דרבי פדת דאמר רבי פדת לא אסרה תורה אלא קריבה שלגלוי ערוה בלבד שנא' איש איש אל כל שאר בשרו לא תקרבו לגלות ערוה. </a:t>
            </a:r>
            <a:r>
              <a:rPr lang="he-IL" sz="2000" b="1" dirty="0"/>
              <a:t>והנה אין לא תקרבו לגלות ערוה נדרש להם לאו בפני עצמו כברייתא השנויה בספרא אבל ידרשוהו בקריבה שלגלוי ערוה בלבד</a:t>
            </a:r>
            <a:r>
              <a:rPr lang="he-IL" sz="2000" dirty="0"/>
              <a:t>. ומן הידוע עוד ממנהגם בתלמוד שאם היתה הברייתא הזו אצלם אמת והיו דבריו שלרבי פדת חלוקין בכך היו בעלי הגמרא מביאים אותה עליו לתיובתא ואומרים מתיבי אילו נאמר ואל אשה וכו' ומעלים ממנה תיובתא דרבי פדת תיובתא. </a:t>
            </a:r>
            <a:r>
              <a:rPr lang="he-IL" sz="2000" b="1" u="sng" dirty="0"/>
              <a:t>וכיון שלא עשו כן נבין מהם כי אצלם זה האיסור מדרבנן, או יהיה מן התורה דכל דמתהני מאיסורא איסורא הוא כענין בחצי שיעור, אבל אין זה עיקר מדרש בלאו הזה אלא קרא אסמכתא בעלמא</a:t>
            </a:r>
            <a:r>
              <a:rPr lang="he-IL" sz="2000" dirty="0"/>
              <a:t>. והרבה מאד כן בסיפרא ובסיפרי. ודע כי הקריבה לאשה בכתוב תאמר על הביאה כענין (תצא כב) ואקרב אליה ולא מצאתי לה בתולים וכתיב (ישעי' ח) ואקרב אל הנביאה ותהר ותלד בן</a:t>
            </a:r>
            <a:r>
              <a:rPr lang="he-IL" sz="2000" dirty="0" smtClean="0"/>
              <a:t>.</a:t>
            </a:r>
            <a:endParaRPr lang="en-US" sz="2000" dirty="0" smtClean="0"/>
          </a:p>
          <a:p>
            <a:pPr algn="just" rtl="1"/>
            <a:endParaRPr lang="en-US" sz="2000" dirty="0"/>
          </a:p>
          <a:p>
            <a:pPr algn="r" rtl="1"/>
            <a:r>
              <a:rPr lang="he-IL" sz="2000" dirty="0"/>
              <a:t>תלמוד בבלי מסכת שבת דף יג.-יג:</a:t>
            </a:r>
            <a:endParaRPr lang="en-US" sz="2000" dirty="0"/>
          </a:p>
          <a:p>
            <a:pPr algn="r" rtl="1"/>
            <a:r>
              <a:rPr lang="he-IL" sz="2000" dirty="0"/>
              <a:t>עולא כי הוי אתי מבי רב הוה </a:t>
            </a:r>
            <a:r>
              <a:rPr lang="he-IL" sz="2000" b="1" dirty="0"/>
              <a:t>מנשק להו לאחוותיה</a:t>
            </a:r>
            <a:r>
              <a:rPr lang="he-IL" sz="2000" dirty="0"/>
              <a:t> אבי חדייהו, ואמרי לה אבי ידייהו. ופליגא דידיה אדידיה, דאמר עולא: אפילו שום קורבה אסור, משום לך לך אמרי נזירא סחור סחור, לכרמא לא תקרב</a:t>
            </a:r>
            <a:r>
              <a:rPr lang="he-IL" sz="2000" dirty="0" smtClean="0"/>
              <a:t>.</a:t>
            </a:r>
            <a:endParaRPr lang="en-US" sz="2000" dirty="0"/>
          </a:p>
        </p:txBody>
      </p:sp>
    </p:spTree>
    <p:extLst>
      <p:ext uri="{BB962C8B-B14F-4D97-AF65-F5344CB8AC3E}">
        <p14:creationId xmlns:p14="http://schemas.microsoft.com/office/powerpoint/2010/main" val="755669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532558"/>
          </a:xfrm>
          <a:prstGeom prst="rect">
            <a:avLst/>
          </a:prstGeom>
          <a:noFill/>
        </p:spPr>
        <p:txBody>
          <a:bodyPr wrap="square" rtlCol="0">
            <a:spAutoFit/>
          </a:bodyPr>
          <a:lstStyle/>
          <a:p>
            <a:pPr algn="r" rtl="1"/>
            <a:r>
              <a:rPr lang="he-IL" sz="2400" dirty="0"/>
              <a:t>שולחן ערוך יורה דעה הלכות נדה סימן קצה סעיף יז</a:t>
            </a:r>
            <a:endParaRPr lang="en-US" sz="2400" dirty="0"/>
          </a:p>
          <a:p>
            <a:pPr algn="r" rtl="1"/>
            <a:r>
              <a:rPr lang="he-IL" sz="2400" dirty="0"/>
              <a:t> אם בעלה רופא, אסור </a:t>
            </a:r>
            <a:r>
              <a:rPr lang="he-IL" sz="2400" b="1" dirty="0"/>
              <a:t>למשש לה הדפק</a:t>
            </a:r>
            <a:r>
              <a:rPr lang="he-IL" sz="2400" dirty="0"/>
              <a:t>. הגה: ולפי מה שכתבתי דנוהגין היתר אם צריכה אליו דמשמש לה, כ"ש דמותר למשש לה הדפק אם אין רופא אחר וצריכה אליו ויש סכנה בחליה, (כך דקדק הב"י מלשון הרמב"ן סימן קכ"ז)...</a:t>
            </a:r>
            <a:endParaRPr lang="en-US" sz="2400" dirty="0"/>
          </a:p>
          <a:p>
            <a:pPr algn="r" rtl="1"/>
            <a:endParaRPr lang="en-US" sz="1050" dirty="0" smtClean="0"/>
          </a:p>
          <a:p>
            <a:pPr algn="r" rtl="1"/>
            <a:r>
              <a:rPr lang="he-IL" sz="2400" dirty="0"/>
              <a:t>בית יוסף יורה דעה סימן קצה</a:t>
            </a:r>
            <a:endParaRPr lang="en-US" sz="2400" dirty="0"/>
          </a:p>
          <a:p>
            <a:pPr algn="r" rtl="1"/>
            <a:r>
              <a:rPr lang="he-IL" sz="2400" dirty="0"/>
              <a:t>וכתב עוד בתרומת הדשן (סי' רנב) בשם גדול אחד דאשה [נדה] חולה ובעלה רופא אסור למשש לה הדפק ונראה מדבריו </a:t>
            </a:r>
            <a:r>
              <a:rPr lang="he-IL" sz="2400" b="1" dirty="0"/>
              <a:t>שאפילו בשאין רופא זולתו אסור</a:t>
            </a:r>
            <a:r>
              <a:rPr lang="he-IL" sz="2400" dirty="0"/>
              <a:t> וגם בתשובות להרמב"ן סימן קכ"ז אסר לבעל למשש דפק אשתו נדה ואף על פי שלשון השאלה היה </a:t>
            </a:r>
            <a:r>
              <a:rPr lang="he-IL" sz="2400" b="1" dirty="0"/>
              <a:t>בשיש שם רופאים אחרים</a:t>
            </a:r>
            <a:r>
              <a:rPr lang="he-IL" sz="2400" dirty="0"/>
              <a:t> אלא דבעלה ניחא לה </a:t>
            </a:r>
            <a:r>
              <a:rPr lang="he-IL" sz="2400" b="1" dirty="0"/>
              <a:t>משום דמזומן תדיר</a:t>
            </a:r>
            <a:r>
              <a:rPr lang="he-IL" sz="2400" dirty="0"/>
              <a:t> נראה דלמאי דאסר לא שני לן בין יש שם רופאים אחרים לאינם ומיהו אם החולי מסוכן ואין שם רופאים </a:t>
            </a:r>
            <a:r>
              <a:rPr lang="he-IL" sz="2400" b="1" dirty="0"/>
              <a:t>משמע קצת מדבריו דשרי משום פיקוח נפש</a:t>
            </a:r>
            <a:r>
              <a:rPr lang="he-IL" sz="2400" dirty="0"/>
              <a:t> אלא דאיכא למימר דלטעמיה אזיל (בהשגות על סה"מ ל"ת שנג) </a:t>
            </a:r>
            <a:r>
              <a:rPr lang="he-IL" sz="2400" b="1" dirty="0"/>
              <a:t>דסבר דנגיעת נדה אינה אסורה אלא מדרבנן אבל להרמב"ם</a:t>
            </a:r>
            <a:r>
              <a:rPr lang="he-IL" sz="2400" dirty="0"/>
              <a:t> (סה"מ שם, והל' איסו"ב פכ"א ה"א) דנגיעת ערוה אסורה מן התורה הכא </a:t>
            </a:r>
            <a:r>
              <a:rPr lang="he-IL" sz="2400" b="1" dirty="0"/>
              <a:t>אף על פי שיש בו פיקוח נפש אפשר דאסור</a:t>
            </a:r>
            <a:r>
              <a:rPr lang="he-IL" sz="2400" dirty="0"/>
              <a:t> משום דהוי אביזרא דגילוי עריות </a:t>
            </a:r>
            <a:r>
              <a:rPr lang="he-IL" sz="2400" b="1" dirty="0"/>
              <a:t>וצ"ע</a:t>
            </a:r>
            <a:r>
              <a:rPr lang="he-IL" sz="2400" dirty="0" smtClean="0"/>
              <a:t>:</a:t>
            </a:r>
            <a:endParaRPr lang="en-US" sz="2400" dirty="0"/>
          </a:p>
        </p:txBody>
      </p:sp>
    </p:spTree>
    <p:extLst>
      <p:ext uri="{BB962C8B-B14F-4D97-AF65-F5344CB8AC3E}">
        <p14:creationId xmlns:p14="http://schemas.microsoft.com/office/powerpoint/2010/main" val="1705727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1218</TotalTime>
  <Words>2179</Words>
  <Application>Microsoft Office PowerPoint</Application>
  <PresentationFormat>On-screen Show (4:3)</PresentationFormat>
  <Paragraphs>77</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YSF</dc:creator>
  <cp:lastModifiedBy>YSF</cp:lastModifiedBy>
  <cp:revision>209</cp:revision>
  <dcterms:created xsi:type="dcterms:W3CDTF">2023-11-01T19:13:09Z</dcterms:created>
  <dcterms:modified xsi:type="dcterms:W3CDTF">2024-03-14T20:15:03Z</dcterms:modified>
</cp:coreProperties>
</file>