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74" r:id="rId2"/>
    <p:sldId id="273" r:id="rId3"/>
    <p:sldId id="279" r:id="rId4"/>
    <p:sldId id="265" r:id="rId5"/>
    <p:sldId id="260" r:id="rId6"/>
    <p:sldId id="261" r:id="rId7"/>
    <p:sldId id="275" r:id="rId8"/>
    <p:sldId id="281" r:id="rId9"/>
    <p:sldId id="276" r:id="rId10"/>
    <p:sldId id="280" r:id="rId11"/>
    <p:sldId id="28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05" autoAdjust="0"/>
    <p:restoredTop sz="93178" autoAdjust="0"/>
  </p:normalViewPr>
  <p:slideViewPr>
    <p:cSldViewPr>
      <p:cViewPr varScale="1">
        <p:scale>
          <a:sx n="56" d="100"/>
          <a:sy n="56" d="100"/>
        </p:scale>
        <p:origin x="-102" y="-34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36809B-C268-4B83-9C4F-E245AF5BFB06}" type="datetimeFigureOut">
              <a:rPr lang="en-US" smtClean="0"/>
              <a:t>3/21/2024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4F0BDB-C329-4F0F-8C76-2AB0CB44F478}" type="slidenum">
              <a:rPr lang="en-US" smtClean="0"/>
              <a:t>‹#›</a:t>
            </a:fld>
            <a:endParaRPr lang="en-US"/>
          </a:p>
        </p:txBody>
      </p:sp>
    </p:spTree>
    <p:extLst>
      <p:ext uri="{BB962C8B-B14F-4D97-AF65-F5344CB8AC3E}">
        <p14:creationId xmlns:p14="http://schemas.microsoft.com/office/powerpoint/2010/main" val="27581130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1</a:t>
            </a:fld>
            <a:endParaRPr lang="en-US"/>
          </a:p>
        </p:txBody>
      </p:sp>
    </p:spTree>
    <p:extLst>
      <p:ext uri="{BB962C8B-B14F-4D97-AF65-F5344CB8AC3E}">
        <p14:creationId xmlns:p14="http://schemas.microsoft.com/office/powerpoint/2010/main" val="40783513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11</a:t>
            </a:fld>
            <a:endParaRPr lang="en-US"/>
          </a:p>
        </p:txBody>
      </p:sp>
    </p:spTree>
    <p:extLst>
      <p:ext uri="{BB962C8B-B14F-4D97-AF65-F5344CB8AC3E}">
        <p14:creationId xmlns:p14="http://schemas.microsoft.com/office/powerpoint/2010/main" val="384327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2</a:t>
            </a:fld>
            <a:endParaRPr lang="en-US"/>
          </a:p>
        </p:txBody>
      </p:sp>
    </p:spTree>
    <p:extLst>
      <p:ext uri="{BB962C8B-B14F-4D97-AF65-F5344CB8AC3E}">
        <p14:creationId xmlns:p14="http://schemas.microsoft.com/office/powerpoint/2010/main" val="10154536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3</a:t>
            </a:fld>
            <a:endParaRPr lang="en-US"/>
          </a:p>
        </p:txBody>
      </p:sp>
    </p:spTree>
    <p:extLst>
      <p:ext uri="{BB962C8B-B14F-4D97-AF65-F5344CB8AC3E}">
        <p14:creationId xmlns:p14="http://schemas.microsoft.com/office/powerpoint/2010/main" val="51609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5</a:t>
            </a:fld>
            <a:endParaRPr lang="en-US"/>
          </a:p>
        </p:txBody>
      </p:sp>
    </p:spTree>
    <p:extLst>
      <p:ext uri="{BB962C8B-B14F-4D97-AF65-F5344CB8AC3E}">
        <p14:creationId xmlns:p14="http://schemas.microsoft.com/office/powerpoint/2010/main" val="6576400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6</a:t>
            </a:fld>
            <a:endParaRPr lang="en-US"/>
          </a:p>
        </p:txBody>
      </p:sp>
    </p:spTree>
    <p:extLst>
      <p:ext uri="{BB962C8B-B14F-4D97-AF65-F5344CB8AC3E}">
        <p14:creationId xmlns:p14="http://schemas.microsoft.com/office/powerpoint/2010/main" val="1197060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7</a:t>
            </a:fld>
            <a:endParaRPr lang="en-US"/>
          </a:p>
        </p:txBody>
      </p:sp>
    </p:spTree>
    <p:extLst>
      <p:ext uri="{BB962C8B-B14F-4D97-AF65-F5344CB8AC3E}">
        <p14:creationId xmlns:p14="http://schemas.microsoft.com/office/powerpoint/2010/main" val="2824102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8</a:t>
            </a:fld>
            <a:endParaRPr lang="en-US"/>
          </a:p>
        </p:txBody>
      </p:sp>
    </p:spTree>
    <p:extLst>
      <p:ext uri="{BB962C8B-B14F-4D97-AF65-F5344CB8AC3E}">
        <p14:creationId xmlns:p14="http://schemas.microsoft.com/office/powerpoint/2010/main" val="384327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9</a:t>
            </a:fld>
            <a:endParaRPr lang="en-US"/>
          </a:p>
        </p:txBody>
      </p:sp>
    </p:spTree>
    <p:extLst>
      <p:ext uri="{BB962C8B-B14F-4D97-AF65-F5344CB8AC3E}">
        <p14:creationId xmlns:p14="http://schemas.microsoft.com/office/powerpoint/2010/main" val="3843277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4F0BDB-C329-4F0F-8C76-2AB0CB44F478}" type="slidenum">
              <a:rPr lang="en-US" smtClean="0"/>
              <a:t>10</a:t>
            </a:fld>
            <a:endParaRPr lang="en-US"/>
          </a:p>
        </p:txBody>
      </p:sp>
    </p:spTree>
    <p:extLst>
      <p:ext uri="{BB962C8B-B14F-4D97-AF65-F5344CB8AC3E}">
        <p14:creationId xmlns:p14="http://schemas.microsoft.com/office/powerpoint/2010/main" val="3843277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467964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3049617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536101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49977A-F6F6-4889-8E3E-578F2A0B5E9F}"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696038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49977A-F6F6-4889-8E3E-578F2A0B5E9F}" type="datetimeFigureOut">
              <a:rPr lang="en-US" smtClean="0"/>
              <a:t>3/21/2024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2621025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49977A-F6F6-4889-8E3E-578F2A0B5E9F}" type="datetimeFigureOut">
              <a:rPr lang="en-US" smtClean="0"/>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2187726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49977A-F6F6-4889-8E3E-578F2A0B5E9F}" type="datetimeFigureOut">
              <a:rPr lang="en-US" smtClean="0"/>
              <a:t>3/21/2024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527961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49977A-F6F6-4889-8E3E-578F2A0B5E9F}" type="datetimeFigureOut">
              <a:rPr lang="en-US" smtClean="0"/>
              <a:t>3/21/2024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175727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9977A-F6F6-4889-8E3E-578F2A0B5E9F}" type="datetimeFigureOut">
              <a:rPr lang="en-US" smtClean="0"/>
              <a:t>3/21/2024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55494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9977A-F6F6-4889-8E3E-578F2A0B5E9F}" type="datetimeFigureOut">
              <a:rPr lang="en-US" smtClean="0"/>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2205429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49977A-F6F6-4889-8E3E-578F2A0B5E9F}" type="datetimeFigureOut">
              <a:rPr lang="en-US" smtClean="0"/>
              <a:t>3/21/2024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85C979-D1AF-48C8-9475-51521DCAFEE4}" type="slidenum">
              <a:rPr lang="en-US" smtClean="0"/>
              <a:t>‹#›</a:t>
            </a:fld>
            <a:endParaRPr lang="en-US"/>
          </a:p>
        </p:txBody>
      </p:sp>
    </p:spTree>
    <p:extLst>
      <p:ext uri="{BB962C8B-B14F-4D97-AF65-F5344CB8AC3E}">
        <p14:creationId xmlns:p14="http://schemas.microsoft.com/office/powerpoint/2010/main" val="374383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49977A-F6F6-4889-8E3E-578F2A0B5E9F}" type="datetimeFigureOut">
              <a:rPr lang="en-US" smtClean="0"/>
              <a:t>3/21/2024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85C979-D1AF-48C8-9475-51521DCAFEE4}" type="slidenum">
              <a:rPr lang="en-US" smtClean="0"/>
              <a:t>‹#›</a:t>
            </a:fld>
            <a:endParaRPr lang="en-US"/>
          </a:p>
        </p:txBody>
      </p:sp>
    </p:spTree>
    <p:extLst>
      <p:ext uri="{BB962C8B-B14F-4D97-AF65-F5344CB8AC3E}">
        <p14:creationId xmlns:p14="http://schemas.microsoft.com/office/powerpoint/2010/main" val="1387549161"/>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6986528"/>
          </a:xfrm>
          <a:prstGeom prst="rect">
            <a:avLst/>
          </a:prstGeom>
          <a:noFill/>
        </p:spPr>
        <p:txBody>
          <a:bodyPr wrap="square" rtlCol="0">
            <a:spAutoFit/>
          </a:bodyPr>
          <a:lstStyle/>
          <a:p>
            <a:pPr algn="r" rtl="1"/>
            <a:r>
              <a:rPr lang="he-IL" sz="3200" dirty="0"/>
              <a:t>חידושי הריטב"א מסכת קידושין דף פב.</a:t>
            </a:r>
            <a:endParaRPr lang="en-US" sz="3200" dirty="0"/>
          </a:p>
          <a:p>
            <a:pPr algn="r" rtl="1"/>
            <a:r>
              <a:rPr lang="he-IL" sz="3200" dirty="0"/>
              <a:t>וכן הלכתא דהכל כפי מה </a:t>
            </a:r>
            <a:r>
              <a:rPr lang="he-IL" sz="3200" b="1" dirty="0"/>
              <a:t>שאדם מכיר בעצמו</a:t>
            </a:r>
            <a:r>
              <a:rPr lang="he-IL" sz="3200" dirty="0"/>
              <a:t>, אם ראוי לו לעשות הרחקה ליצרו עושה ואפילו </a:t>
            </a:r>
            <a:r>
              <a:rPr lang="he-IL" sz="3200" b="1" dirty="0"/>
              <a:t>להסתכל בבגדי צבעונין</a:t>
            </a:r>
            <a:r>
              <a:rPr lang="he-IL" sz="3200" dirty="0"/>
              <a:t> של אשה אסור כדאיתא במסכת עבודה זרה (כ' ב'), ואם מכיר בעצמו שיצרו נכנע וכפוף לו ואין מעלה טינא כלל </a:t>
            </a:r>
            <a:r>
              <a:rPr lang="he-IL" sz="3200" b="1" dirty="0"/>
              <a:t>מותר לו להסתכל ולדבר עם הערוה ולשאול בשלום אשת איש</a:t>
            </a:r>
            <a:r>
              <a:rPr lang="he-IL" sz="3200" dirty="0"/>
              <a:t>, והיינו ההיא דרבי יוחנן (ב"מ פ"ד א') דיתיב אשערי טבילה ולא חייש איצר הרע... ורב אדא בר אהבה שאמרו בכתובות (י"ז א') דנקיט כלה אכתפיה ורקיד בה ולא חייש להרהורא מטעמא דאמרן, אלא </a:t>
            </a:r>
            <a:r>
              <a:rPr lang="he-IL" sz="3200" b="1" dirty="0"/>
              <a:t>שאין ראוי להקל בזה אלא לחסיד גדול שמכיר ביצרו</a:t>
            </a:r>
            <a:r>
              <a:rPr lang="he-IL" sz="3200" dirty="0"/>
              <a:t>, ולא כל תלמידי חכמים בוטחין ביצריהן... ואשרי מי שגובר על יצרו ועמלו ואומנתו בתורה...</a:t>
            </a:r>
            <a:endParaRPr lang="en-US" sz="3200" dirty="0"/>
          </a:p>
          <a:p>
            <a:pPr algn="r" rtl="1"/>
            <a:endParaRPr lang="en-US" sz="3200" dirty="0"/>
          </a:p>
        </p:txBody>
      </p:sp>
    </p:spTree>
    <p:extLst>
      <p:ext uri="{BB962C8B-B14F-4D97-AF65-F5344CB8AC3E}">
        <p14:creationId xmlns:p14="http://schemas.microsoft.com/office/powerpoint/2010/main" val="34791383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6001643"/>
          </a:xfrm>
          <a:prstGeom prst="rect">
            <a:avLst/>
          </a:prstGeom>
          <a:noFill/>
        </p:spPr>
        <p:txBody>
          <a:bodyPr wrap="square" rtlCol="0">
            <a:spAutoFit/>
          </a:bodyPr>
          <a:lstStyle/>
          <a:p>
            <a:pPr algn="r" rtl="1"/>
            <a:r>
              <a:rPr lang="he-IL" sz="2200" dirty="0"/>
              <a:t>תשב"ץ ח"ג סי' נ"ח אות ה', סי' ר"ל</a:t>
            </a:r>
            <a:endParaRPr lang="en-US" sz="2200" dirty="0"/>
          </a:p>
          <a:p>
            <a:pPr algn="r" rtl="1"/>
            <a:r>
              <a:rPr lang="he-IL" sz="2200" dirty="0"/>
              <a:t>וליטול מידה התינוק נראה שמותר </a:t>
            </a:r>
            <a:r>
              <a:rPr lang="he-IL" sz="2200" b="1" dirty="0"/>
              <a:t>דחי נושא את עצמו</a:t>
            </a:r>
            <a:r>
              <a:rPr lang="he-IL" sz="2200" dirty="0"/>
              <a:t>. ולהשליך מידו לידה מותר שלא אסרו אלא על ידי חבור בהושטה</a:t>
            </a:r>
            <a:endParaRPr lang="en-US" sz="2200" dirty="0"/>
          </a:p>
          <a:p>
            <a:pPr algn="r" rtl="1"/>
            <a:endParaRPr lang="en-US" sz="1000" dirty="0" smtClean="0"/>
          </a:p>
          <a:p>
            <a:pPr algn="r" rtl="1"/>
            <a:r>
              <a:rPr lang="he-IL" sz="2200" dirty="0"/>
              <a:t>פתחי תשובה ס"ק ג'</a:t>
            </a:r>
            <a:endParaRPr lang="en-US" sz="2200" dirty="0"/>
          </a:p>
          <a:p>
            <a:pPr algn="r" rtl="1"/>
            <a:r>
              <a:rPr lang="he-IL" sz="2200" dirty="0"/>
              <a:t>ונראה דאם התינוק </a:t>
            </a:r>
            <a:r>
              <a:rPr lang="he-IL" sz="2200" b="1" dirty="0"/>
              <a:t>קטן </a:t>
            </a:r>
            <a:r>
              <a:rPr lang="he-IL" sz="2200" dirty="0"/>
              <a:t>או חולה או כפות אסור דאז לא שייך לומר חי נושא את עצמו</a:t>
            </a:r>
            <a:endParaRPr lang="en-US" sz="2200" dirty="0"/>
          </a:p>
          <a:p>
            <a:pPr algn="r" rtl="1"/>
            <a:endParaRPr lang="en-US" sz="1000" dirty="0" smtClean="0"/>
          </a:p>
          <a:p>
            <a:pPr algn="r" rtl="1"/>
            <a:r>
              <a:rPr lang="he-IL" sz="2200" dirty="0"/>
              <a:t>שבט הלוי ח"ב סי' צ"ב, סי' ק' על סעי' ב', ח"ד סי' קי"ב אות ב', ששבה"ל ס"ק ג' ד"ה עוד, סיכום אות ו'</a:t>
            </a:r>
            <a:endParaRPr lang="en-US" sz="2200" dirty="0"/>
          </a:p>
          <a:p>
            <a:pPr algn="r" rtl="1"/>
            <a:r>
              <a:rPr lang="he-IL" sz="2200" dirty="0"/>
              <a:t>נראה דהתשב"ץ עצמו לשיטתו בזה שכ' בסי' נ"ח דלהשליך מידו לידה מותר שלא אסרו אלא ע"י חבור בהושטה, אבל </a:t>
            </a:r>
            <a:r>
              <a:rPr lang="he-IL" sz="2200" b="1" dirty="0"/>
              <a:t>לדידן דקיי"ל דע"י זריקה מידה לידו נמי אסור</a:t>
            </a:r>
            <a:r>
              <a:rPr lang="he-IL" sz="2200" dirty="0"/>
              <a:t>, לא גרע הושטת תינוק עם כל סברות המקילים מזריקה דאסורה</a:t>
            </a:r>
            <a:endParaRPr lang="en-US" sz="2200" dirty="0"/>
          </a:p>
          <a:p>
            <a:pPr algn="r" rtl="1"/>
            <a:endParaRPr lang="en-US" sz="1000" dirty="0" smtClean="0"/>
          </a:p>
          <a:p>
            <a:pPr algn="r" rtl="1"/>
            <a:r>
              <a:rPr lang="he-IL" sz="2200" dirty="0"/>
              <a:t>והרב איידר מביא מהאגר"מ</a:t>
            </a:r>
            <a:r>
              <a:rPr lang="en-US" sz="2200" dirty="0"/>
              <a:t>:</a:t>
            </a:r>
          </a:p>
          <a:p>
            <a:pPr algn="r" rtl="1"/>
            <a:r>
              <a:rPr lang="he-IL" sz="2200" dirty="0"/>
              <a:t>היכא דקשה להשתמט כיון דהוא ברבים במקום מצוה </a:t>
            </a:r>
            <a:r>
              <a:rPr lang="he-IL" sz="2200" b="1" dirty="0"/>
              <a:t>יש להקל בזה </a:t>
            </a:r>
            <a:r>
              <a:rPr lang="he-IL" sz="2200" dirty="0"/>
              <a:t>.</a:t>
            </a:r>
            <a:endParaRPr lang="en-US" sz="2200" dirty="0"/>
          </a:p>
          <a:p>
            <a:pPr algn="r" rtl="1"/>
            <a:endParaRPr lang="en-US" sz="1000" dirty="0" smtClean="0"/>
          </a:p>
          <a:p>
            <a:pPr algn="r" rtl="1"/>
            <a:r>
              <a:rPr lang="he-IL" sz="2200" dirty="0"/>
              <a:t>שו"ת תשב"ץ ח"ג סי' נ"ח אות ה' </a:t>
            </a:r>
            <a:endParaRPr lang="en-US" sz="2200" dirty="0"/>
          </a:p>
          <a:p>
            <a:pPr algn="r" rtl="1"/>
            <a:r>
              <a:rPr lang="he-IL" sz="2200" dirty="0"/>
              <a:t>ולהשליך מידו לידה מותר שלא אסרו אלא </a:t>
            </a:r>
            <a:r>
              <a:rPr lang="he-IL" sz="2200" b="1" dirty="0"/>
              <a:t>על ידי חבור </a:t>
            </a:r>
            <a:r>
              <a:rPr lang="he-IL" sz="2200" b="1" dirty="0" smtClean="0"/>
              <a:t>בהושטה</a:t>
            </a:r>
            <a:endParaRPr lang="en-US" sz="2200" dirty="0"/>
          </a:p>
        </p:txBody>
      </p:sp>
    </p:spTree>
    <p:extLst>
      <p:ext uri="{BB962C8B-B14F-4D97-AF65-F5344CB8AC3E}">
        <p14:creationId xmlns:p14="http://schemas.microsoft.com/office/powerpoint/2010/main" val="27123836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763000" cy="6186309"/>
          </a:xfrm>
          <a:prstGeom prst="rect">
            <a:avLst/>
          </a:prstGeom>
          <a:noFill/>
        </p:spPr>
        <p:txBody>
          <a:bodyPr wrap="square" rtlCol="0">
            <a:spAutoFit/>
          </a:bodyPr>
          <a:lstStyle/>
          <a:p>
            <a:pPr algn="r" rtl="1"/>
            <a:r>
              <a:rPr lang="he-IL" sz="2200" dirty="0" smtClean="0"/>
              <a:t>פתחי תשובה יורה דעה סימן קצה ס"ק י</a:t>
            </a:r>
            <a:endParaRPr lang="en-US" sz="2200" dirty="0" smtClean="0"/>
          </a:p>
          <a:p>
            <a:pPr algn="r" rtl="1"/>
            <a:r>
              <a:rPr lang="he-IL" sz="2200" dirty="0" smtClean="0"/>
              <a:t>צ"ע אי מותר </a:t>
            </a:r>
            <a:r>
              <a:rPr lang="he-IL" sz="2200" b="1" dirty="0" smtClean="0"/>
              <a:t>לשמוע קול זמר שלה</a:t>
            </a:r>
            <a:r>
              <a:rPr lang="he-IL" sz="2200" dirty="0" smtClean="0"/>
              <a:t> מאחר דבגמרא דשבת דף י"ג אמר מקיש אשה נדה לאשת רעהו רק דיחוד שרי משום דהתורה העידה סוגה בשושנים... א"כ </a:t>
            </a:r>
            <a:r>
              <a:rPr lang="he-IL" sz="2200" b="1" dirty="0" smtClean="0"/>
              <a:t>נראה דאסור </a:t>
            </a:r>
            <a:r>
              <a:rPr lang="he-IL" sz="2200" dirty="0" smtClean="0"/>
              <a:t>דהא באשת רעהו אסור כמ"ש בברכות דף כ"ד קול באשה ערוה וכתב הרא"ש שם פירוש לשמוע וכ"כ כל הפוסקים </a:t>
            </a:r>
            <a:r>
              <a:rPr lang="he-IL" sz="2200" b="1" dirty="0" smtClean="0"/>
              <a:t>וצ"ע</a:t>
            </a:r>
            <a:r>
              <a:rPr lang="he-IL" sz="2200" dirty="0" smtClean="0"/>
              <a:t>:</a:t>
            </a:r>
            <a:endParaRPr lang="en-US" sz="2200" dirty="0" smtClean="0"/>
          </a:p>
          <a:p>
            <a:pPr algn="r" rtl="1"/>
            <a:endParaRPr lang="en-US" sz="2200" dirty="0" smtClean="0"/>
          </a:p>
          <a:p>
            <a:pPr algn="r" rtl="1"/>
            <a:r>
              <a:rPr lang="he-IL" sz="2200" dirty="0" smtClean="0"/>
              <a:t>שו"ת יביע אומר חלק ד יו"ד סימן טו</a:t>
            </a:r>
            <a:endParaRPr lang="en-US" sz="2200" dirty="0" smtClean="0"/>
          </a:p>
          <a:p>
            <a:pPr algn="r" rtl="1"/>
            <a:r>
              <a:rPr lang="he-IL" sz="2200" dirty="0" smtClean="0"/>
              <a:t>ג. ותבט עיני להרב לחם ושמלה (סי' קצה בלחם סק"כ), שכ' </a:t>
            </a:r>
            <a:r>
              <a:rPr lang="he-IL" sz="2200" b="1" dirty="0" smtClean="0"/>
              <a:t>לאסור בפשיטות</a:t>
            </a:r>
            <a:r>
              <a:rPr lang="he-IL" sz="2200" dirty="0" smtClean="0"/>
              <a:t> לשמוע קול זמר של אשתו נדה. וכן פסק עוד בספרו קיצור ש"ע (סימן קנג אות י). גם בפתחי תשובה (סי' קצה סק"י) </a:t>
            </a:r>
            <a:r>
              <a:rPr lang="he-IL" sz="2200" b="1" dirty="0" smtClean="0"/>
              <a:t>צידד לאסור</a:t>
            </a:r>
            <a:r>
              <a:rPr lang="he-IL" sz="2200" dirty="0" smtClean="0"/>
              <a:t>, משום דבשבת יג מקשינן אשתו נדה לאשת רעהו, וה"נ י"ל שמכיון דבא"א קי"ל קול באשה ערוה ה"נ באשתו נדה. </a:t>
            </a:r>
            <a:r>
              <a:rPr lang="he-IL" sz="2200" b="1" dirty="0" smtClean="0"/>
              <a:t>והניח בצ"ע</a:t>
            </a:r>
            <a:r>
              <a:rPr lang="he-IL" sz="2200" dirty="0" smtClean="0"/>
              <a:t>. גם בערוך השלחן (שם ס"ק כג) כ' </a:t>
            </a:r>
            <a:r>
              <a:rPr lang="he-IL" sz="2200" b="1" dirty="0" smtClean="0"/>
              <a:t>לאסור</a:t>
            </a:r>
            <a:r>
              <a:rPr lang="he-IL" sz="2200" dirty="0" smtClean="0"/>
              <a:t> בפשיטות. ע"ש. אולם </a:t>
            </a:r>
            <a:r>
              <a:rPr lang="he-IL" sz="2200" b="1" dirty="0" smtClean="0"/>
              <a:t>לפע"ד אין דבריהם מוכרחים כלל...</a:t>
            </a:r>
            <a:r>
              <a:rPr lang="he-IL" sz="2200" dirty="0" smtClean="0"/>
              <a:t> ואע"פ שהרוצה לחוש </a:t>
            </a:r>
            <a:r>
              <a:rPr lang="he-IL" sz="2200" b="1" dirty="0" smtClean="0"/>
              <a:t>להמחמירים תע"ב, מ"מ המיקל לא הפסיד</a:t>
            </a:r>
            <a:r>
              <a:rPr lang="he-IL" sz="2200" dirty="0" smtClean="0"/>
              <a:t>...</a:t>
            </a:r>
            <a:endParaRPr lang="en-US" sz="2200" dirty="0" smtClean="0"/>
          </a:p>
          <a:p>
            <a:pPr algn="r" rtl="1"/>
            <a:endParaRPr lang="en-US" sz="2200" dirty="0" smtClean="0"/>
          </a:p>
          <a:p>
            <a:pPr algn="r" rtl="1"/>
            <a:r>
              <a:rPr lang="he-IL" sz="2200" dirty="0" smtClean="0"/>
              <a:t>שו"ת אגרות משה יורה דעה חלק ב סימן עה</a:t>
            </a:r>
            <a:endParaRPr lang="en-US" sz="2200" dirty="0" smtClean="0"/>
          </a:p>
          <a:p>
            <a:pPr algn="r" rtl="1"/>
            <a:r>
              <a:rPr lang="he-IL" sz="2200" dirty="0" smtClean="0"/>
              <a:t>ובדבר קול באשתו נדה אם מותר לשמוע כשמזמרת, הנה הפ"ת סימן קצ"ה סק"י נשאר בצ"ע </a:t>
            </a:r>
            <a:r>
              <a:rPr lang="he-IL" sz="2200" b="1" dirty="0" smtClean="0"/>
              <a:t>ולכן מהראוי להחמיר...</a:t>
            </a:r>
            <a:endParaRPr lang="en-US" sz="2200" dirty="0" smtClean="0"/>
          </a:p>
        </p:txBody>
      </p:sp>
    </p:spTree>
    <p:extLst>
      <p:ext uri="{BB962C8B-B14F-4D97-AF65-F5344CB8AC3E}">
        <p14:creationId xmlns:p14="http://schemas.microsoft.com/office/powerpoint/2010/main" val="3029029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763000" cy="6894195"/>
          </a:xfrm>
          <a:prstGeom prst="rect">
            <a:avLst/>
          </a:prstGeom>
          <a:noFill/>
        </p:spPr>
        <p:txBody>
          <a:bodyPr wrap="square" rtlCol="0">
            <a:spAutoFit/>
          </a:bodyPr>
          <a:lstStyle/>
          <a:p>
            <a:pPr algn="r" rtl="1"/>
            <a:r>
              <a:rPr lang="he-IL" sz="2000" dirty="0"/>
              <a:t>שולחן ערוך יורה דעה הלכות נדה סימן קצה סעיף א</a:t>
            </a:r>
            <a:endParaRPr lang="en-US" sz="2000" dirty="0"/>
          </a:p>
          <a:p>
            <a:pPr algn="r" rtl="1"/>
            <a:r>
              <a:rPr lang="he-IL" sz="2000" dirty="0"/>
              <a:t>חייב אדם </a:t>
            </a:r>
            <a:r>
              <a:rPr lang="he-IL" sz="2000" b="1" dirty="0"/>
              <a:t>לפרוש מאשתו בימי טומאתה</a:t>
            </a:r>
            <a:r>
              <a:rPr lang="he-IL" sz="2000" dirty="0"/>
              <a:t> עד שתספור ותטבול. (ואפילו שהתה זמן ארוך ולא טבלה, תמיד היא בנדתה עד שתטבול) (ב"י בשם הפוסקים)...</a:t>
            </a:r>
            <a:endParaRPr lang="en-US" sz="2000" dirty="0"/>
          </a:p>
          <a:p>
            <a:pPr algn="r" rtl="1"/>
            <a:endParaRPr lang="en-US" sz="2000" dirty="0" smtClean="0"/>
          </a:p>
          <a:p>
            <a:pPr algn="r" rtl="1"/>
            <a:r>
              <a:rPr lang="he-IL" sz="2000" dirty="0"/>
              <a:t>גמרא שבת ס"ד:</a:t>
            </a:r>
            <a:endParaRPr lang="en-US" sz="2000" dirty="0"/>
          </a:p>
          <a:p>
            <a:pPr algn="r" rtl="1"/>
            <a:r>
              <a:rPr lang="he-IL" sz="2000" dirty="0"/>
              <a:t>ר"ע -"מה ת"ל: 'והדוה בנידתה' </a:t>
            </a:r>
            <a:r>
              <a:rPr lang="en-US" sz="2000" dirty="0"/>
              <a:t>-</a:t>
            </a:r>
            <a:r>
              <a:rPr lang="he-IL" sz="2000" dirty="0"/>
              <a:t> בנידתה תהא </a:t>
            </a:r>
            <a:r>
              <a:rPr lang="he-IL" sz="2000" b="1" dirty="0"/>
              <a:t>עד שתבוא במים</a:t>
            </a:r>
            <a:r>
              <a:rPr lang="he-IL" sz="2000" dirty="0"/>
              <a:t>". </a:t>
            </a:r>
            <a:endParaRPr lang="en-US" sz="2000" dirty="0"/>
          </a:p>
          <a:p>
            <a:pPr algn="r" rtl="1"/>
            <a:endParaRPr lang="en-US" sz="2000" dirty="0" smtClean="0"/>
          </a:p>
          <a:p>
            <a:pPr algn="r" rtl="1"/>
            <a:r>
              <a:rPr lang="he-IL" sz="2000" dirty="0"/>
              <a:t>דרכי משה הקצר יורה דעה סימן קצה ס"ק ח</a:t>
            </a:r>
            <a:endParaRPr lang="en-US" sz="2000" dirty="0"/>
          </a:p>
          <a:p>
            <a:pPr algn="r" rtl="1"/>
            <a:r>
              <a:rPr lang="he-IL" sz="2000" dirty="0"/>
              <a:t>...מצאתי הגהה במרדכי בשם אבי"ה וזה לשונו </a:t>
            </a:r>
            <a:r>
              <a:rPr lang="he-IL" sz="2000" b="1" dirty="0"/>
              <a:t>אחר ימי ליבון ליכא הרגל עבירה וטוב לאכול עמה כדי שתרצה לטבול</a:t>
            </a:r>
            <a:r>
              <a:rPr lang="he-IL" sz="2000" dirty="0"/>
              <a:t> אם יכולה לטבול עכ"ל ועל זה ראיתי רבים מקילין בימי ליבונה ואין נראה לי לסמוך על זה וראבי"ה יחיד הוא בדבר זה:</a:t>
            </a:r>
            <a:endParaRPr lang="en-US" sz="2000" dirty="0"/>
          </a:p>
          <a:p>
            <a:pPr algn="r" rtl="1"/>
            <a:endParaRPr lang="en-US" sz="2000" dirty="0" smtClean="0"/>
          </a:p>
          <a:p>
            <a:pPr algn="r" rtl="1"/>
            <a:r>
              <a:rPr lang="he-IL" sz="2000" dirty="0"/>
              <a:t>שולחן ערוך יורה דעה הלכות נדה סימן קצה סעיף יד</a:t>
            </a:r>
            <a:endParaRPr lang="en-US" sz="2000" dirty="0"/>
          </a:p>
          <a:p>
            <a:pPr algn="r" rtl="1"/>
            <a:r>
              <a:rPr lang="he-IL" sz="2000" dirty="0"/>
              <a:t>כל אלו ההרחקות צריך להרחיק בין בימי נדותה </a:t>
            </a:r>
            <a:r>
              <a:rPr lang="he-IL" sz="2000" b="1" dirty="0"/>
              <a:t>בין בימי ליבונה</a:t>
            </a:r>
            <a:r>
              <a:rPr lang="he-IL" sz="2000" dirty="0"/>
              <a:t>, שהם כל ימי ספירתה, ואין חילוק בכל אלו בין רואה ממש למוצאת כתם. הגה: </a:t>
            </a:r>
            <a:r>
              <a:rPr lang="he-IL" sz="2000" b="1" dirty="0"/>
              <a:t>וי"א דאין להחמיר בימי ליבונה בענין איסור אכילה עמו בקערה</a:t>
            </a:r>
            <a:r>
              <a:rPr lang="he-IL" sz="2000" dirty="0"/>
              <a:t> (הגה במרדכי בשם ראבי"ה), </a:t>
            </a:r>
            <a:r>
              <a:rPr lang="he-IL" sz="2000" b="1" dirty="0"/>
              <a:t>וכן נוהגין להקל בזה, ויש להחמיר</a:t>
            </a:r>
            <a:r>
              <a:rPr lang="he-IL" sz="2000" dirty="0"/>
              <a:t>.</a:t>
            </a:r>
            <a:endParaRPr lang="en-US" sz="2000" dirty="0"/>
          </a:p>
          <a:p>
            <a:pPr algn="r" rtl="1"/>
            <a:endParaRPr lang="en-US" sz="2000" dirty="0" smtClean="0"/>
          </a:p>
          <a:p>
            <a:pPr algn="r" rtl="1"/>
            <a:r>
              <a:rPr lang="he-IL" sz="2000" dirty="0"/>
              <a:t>ט"ז ס"ק ט </a:t>
            </a:r>
            <a:endParaRPr lang="en-US" sz="2000" dirty="0"/>
          </a:p>
          <a:p>
            <a:pPr algn="r" rtl="1"/>
            <a:r>
              <a:rPr lang="he-IL" sz="2000" dirty="0"/>
              <a:t>ונראה לי עוד דאפילו </a:t>
            </a:r>
            <a:r>
              <a:rPr lang="he-IL" sz="2000" b="1" dirty="0"/>
              <a:t>יש להחמיר יותר</a:t>
            </a:r>
            <a:r>
              <a:rPr lang="he-IL" sz="2000" dirty="0"/>
              <a:t> בימי לבון דאם נתיר לו באיזה קולא </a:t>
            </a:r>
            <a:r>
              <a:rPr lang="he-IL" sz="2000" b="1" dirty="0"/>
              <a:t>יותר יש חשש שיבא לידי הרגל דבר</a:t>
            </a:r>
            <a:r>
              <a:rPr lang="he-IL" sz="2000" dirty="0"/>
              <a:t> מאחר שרואה שהיא אינה טמאה </a:t>
            </a:r>
            <a:r>
              <a:rPr lang="he-IL" sz="2000" b="1" dirty="0"/>
              <a:t>כל כך</a:t>
            </a:r>
            <a:endParaRPr lang="en-US" sz="2000" dirty="0"/>
          </a:p>
          <a:p>
            <a:pPr algn="r" rtl="1"/>
            <a:endParaRPr lang="en-US" sz="2000" dirty="0"/>
          </a:p>
        </p:txBody>
      </p:sp>
    </p:spTree>
    <p:extLst>
      <p:ext uri="{BB962C8B-B14F-4D97-AF65-F5344CB8AC3E}">
        <p14:creationId xmlns:p14="http://schemas.microsoft.com/office/powerpoint/2010/main" val="3607983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52400"/>
            <a:ext cx="8991600" cy="5509200"/>
          </a:xfrm>
          <a:prstGeom prst="rect">
            <a:avLst/>
          </a:prstGeom>
          <a:noFill/>
        </p:spPr>
        <p:txBody>
          <a:bodyPr wrap="square" rtlCol="0">
            <a:spAutoFit/>
          </a:bodyPr>
          <a:lstStyle/>
          <a:p>
            <a:pPr algn="r" rtl="1"/>
            <a:r>
              <a:rPr lang="he-IL" sz="3200" dirty="0"/>
              <a:t>פתחי תשובה יורה דעה סימן קצה</a:t>
            </a:r>
            <a:endParaRPr lang="en-US" sz="3200" dirty="0"/>
          </a:p>
          <a:p>
            <a:pPr algn="just" rtl="1"/>
            <a:r>
              <a:rPr lang="he-IL" sz="3200" dirty="0"/>
              <a:t>(ב) לא יגע בה (בתשו' </a:t>
            </a:r>
            <a:r>
              <a:rPr lang="he-IL" sz="3200" b="1" dirty="0"/>
              <a:t>נו"ב</a:t>
            </a:r>
            <a:r>
              <a:rPr lang="he-IL" sz="3200" dirty="0"/>
              <a:t> תניינא חי"ד סי' קכ"ב) נשאל באיש ואשה הדרים בכפר </a:t>
            </a:r>
            <a:r>
              <a:rPr lang="he-IL" sz="3200" b="1" dirty="0"/>
              <a:t>ואין שם יהודי או יהודית זולת הזוג לבדם</a:t>
            </a:r>
            <a:r>
              <a:rPr lang="he-IL" sz="3200" dirty="0"/>
              <a:t> אם מותר לבעלה </a:t>
            </a:r>
            <a:r>
              <a:rPr lang="he-IL" sz="3200" b="1" dirty="0"/>
              <a:t>לעמוד עליה כשהיא טובלת</a:t>
            </a:r>
            <a:r>
              <a:rPr lang="he-IL" sz="3200" dirty="0"/>
              <a:t> לראות שתהא כולה תחת המים ואם יכול </a:t>
            </a:r>
            <a:r>
              <a:rPr lang="he-IL" sz="3200" b="1" dirty="0"/>
              <a:t>לתמכה בידיו</a:t>
            </a:r>
            <a:r>
              <a:rPr lang="he-IL" sz="3200" dirty="0"/>
              <a:t> לדחפה תחת המים וכתב שמצד הסברא נראה </a:t>
            </a:r>
            <a:r>
              <a:rPr lang="he-IL" sz="3200" b="1" dirty="0"/>
              <a:t>כיון דאיסור נגיעה</a:t>
            </a:r>
            <a:r>
              <a:rPr lang="he-IL" sz="3200" dirty="0"/>
              <a:t> (כדעת הש"ך סק"כ) </a:t>
            </a:r>
            <a:r>
              <a:rPr lang="he-IL" sz="3200" b="1" dirty="0"/>
              <a:t>וכן איסור הסתכלות במקומות המכוסים הוא שמא יבא לידי הרגל דבר</a:t>
            </a:r>
            <a:r>
              <a:rPr lang="he-IL" sz="3200" b="1" u="sng" dirty="0"/>
              <a:t> ברגע זה לא חיישינן</a:t>
            </a:r>
            <a:r>
              <a:rPr lang="he-IL" sz="3200" dirty="0"/>
              <a:t> דלא שביק היתרא שתיכף ברגע זה מותרת בעליותה מן המים ולכן אם אי אפשר בענין אחר יש להתיר ע"ש</a:t>
            </a:r>
            <a:r>
              <a:rPr lang="he-IL" sz="3200" dirty="0" smtClean="0"/>
              <a:t>.</a:t>
            </a:r>
            <a:endParaRPr lang="en-US" sz="3200" dirty="0"/>
          </a:p>
        </p:txBody>
      </p:sp>
    </p:spTree>
    <p:extLst>
      <p:ext uri="{BB962C8B-B14F-4D97-AF65-F5344CB8AC3E}">
        <p14:creationId xmlns:p14="http://schemas.microsoft.com/office/powerpoint/2010/main" val="14118586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49941"/>
            <a:ext cx="8991600" cy="6001643"/>
          </a:xfrm>
          <a:prstGeom prst="rect">
            <a:avLst/>
          </a:prstGeom>
          <a:noFill/>
        </p:spPr>
        <p:txBody>
          <a:bodyPr wrap="square" rtlCol="0">
            <a:spAutoFit/>
          </a:bodyPr>
          <a:lstStyle/>
          <a:p>
            <a:pPr algn="r" rtl="1"/>
            <a:r>
              <a:rPr lang="he-IL" sz="2400" dirty="0"/>
              <a:t>שולחן ערוך יורה דעה הלכות נדה סימן קצה סעיף א</a:t>
            </a:r>
            <a:endParaRPr lang="en-US" sz="2400" dirty="0"/>
          </a:p>
          <a:p>
            <a:pPr algn="r" rtl="1"/>
            <a:r>
              <a:rPr lang="he-IL" sz="2400" b="1" dirty="0"/>
              <a:t>...ולא ישחוק ולא יקל ראש עמה</a:t>
            </a:r>
            <a:r>
              <a:rPr lang="he-IL" sz="2400" dirty="0"/>
              <a:t> (אפילו בדברים) (טור וב"י בשם רשב"א מאבות דר"ן) שמא ירגיל לעבירה; אבל מותר להתייחד עמה, דכיון שבא עליה פעם אחת תו לא תקיף יצריה (ל' עצמו).</a:t>
            </a:r>
            <a:endParaRPr lang="en-US" sz="2400" dirty="0"/>
          </a:p>
          <a:p>
            <a:pPr algn="r" rtl="1"/>
            <a:endParaRPr lang="en-US" sz="2400" dirty="0" smtClean="0"/>
          </a:p>
          <a:p>
            <a:pPr algn="r" rtl="1"/>
            <a:r>
              <a:rPr lang="he-IL" sz="2400" dirty="0"/>
              <a:t>אבות דרבי נתן נוסחא א פרק ב</a:t>
            </a:r>
            <a:endParaRPr lang="en-US" sz="2400" dirty="0"/>
          </a:p>
          <a:p>
            <a:pPr algn="r" rtl="1"/>
            <a:r>
              <a:rPr lang="he-IL" sz="2400" dirty="0"/>
              <a:t>איזהו סייג שעשתה תורה לדבריה הרי הוא אומר ואל אשה בנדת טומאתה לא תקרב (ויקרא י"ח י"ט) יכול יחבקנה וינשקנה </a:t>
            </a:r>
            <a:r>
              <a:rPr lang="he-IL" sz="2400" b="1" dirty="0"/>
              <a:t>וידבר עמה דברים בטלים</a:t>
            </a:r>
            <a:r>
              <a:rPr lang="he-IL" sz="2400" dirty="0"/>
              <a:t> ת"ל לא תקרב</a:t>
            </a:r>
            <a:r>
              <a:rPr lang="en-US" sz="2400" dirty="0"/>
              <a:t>. </a:t>
            </a:r>
          </a:p>
          <a:p>
            <a:pPr algn="r" rtl="1"/>
            <a:endParaRPr lang="en-US" sz="2400" dirty="0" smtClean="0"/>
          </a:p>
          <a:p>
            <a:pPr algn="r" rtl="1"/>
            <a:r>
              <a:rPr lang="he-IL" sz="2400" dirty="0"/>
              <a:t>טור (מובא בש"ך ס"ק ב)</a:t>
            </a:r>
            <a:endParaRPr lang="en-US" sz="2400" dirty="0"/>
          </a:p>
          <a:p>
            <a:pPr algn="r" rtl="1"/>
            <a:r>
              <a:rPr lang="he-IL" sz="2400" dirty="0"/>
              <a:t>בדברים אם מרגילים </a:t>
            </a:r>
            <a:r>
              <a:rPr lang="he-IL" sz="2400" b="1" dirty="0"/>
              <a:t>לערוה </a:t>
            </a:r>
            <a:r>
              <a:rPr lang="he-IL" sz="2400" dirty="0"/>
              <a:t>לא ידבר בהם עמה</a:t>
            </a:r>
            <a:endParaRPr lang="en-US" sz="2400" dirty="0"/>
          </a:p>
          <a:p>
            <a:pPr algn="r" rtl="1"/>
            <a:endParaRPr lang="en-US" sz="2400" dirty="0" smtClean="0"/>
          </a:p>
          <a:p>
            <a:pPr algn="r" rtl="1"/>
            <a:r>
              <a:rPr lang="he-IL" sz="2400" dirty="0"/>
              <a:t>מחצית השקל ס"ק ג</a:t>
            </a:r>
            <a:endParaRPr lang="en-US" sz="2400" dirty="0"/>
          </a:p>
          <a:p>
            <a:pPr algn="r" rtl="1"/>
            <a:r>
              <a:rPr lang="he-IL" sz="2400" dirty="0"/>
              <a:t>שאין אסור שום קירוב דעת, רק קירוב דעת בנגיעת דברים המביאים לידי קורבה דגילוי עריות, </a:t>
            </a:r>
            <a:r>
              <a:rPr lang="he-IL" sz="2400" b="1" dirty="0"/>
              <a:t>ולא תוסיפו פן תגרעו ח"ו</a:t>
            </a:r>
            <a:r>
              <a:rPr lang="he-IL" sz="2400" dirty="0" smtClean="0"/>
              <a:t>.</a:t>
            </a:r>
            <a:endParaRPr lang="en-US" sz="2400" dirty="0"/>
          </a:p>
        </p:txBody>
      </p:sp>
    </p:spTree>
    <p:extLst>
      <p:ext uri="{BB962C8B-B14F-4D97-AF65-F5344CB8AC3E}">
        <p14:creationId xmlns:p14="http://schemas.microsoft.com/office/powerpoint/2010/main" val="3444797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27462" y="152400"/>
            <a:ext cx="8839200" cy="6586418"/>
          </a:xfrm>
          <a:prstGeom prst="rect">
            <a:avLst/>
          </a:prstGeom>
          <a:noFill/>
        </p:spPr>
        <p:txBody>
          <a:bodyPr wrap="square" rtlCol="0">
            <a:spAutoFit/>
          </a:bodyPr>
          <a:lstStyle/>
          <a:p>
            <a:pPr algn="r" rtl="1"/>
            <a:r>
              <a:rPr lang="he-IL" sz="2200" dirty="0"/>
              <a:t>שו"ת משנה הלכות חלק ה סימן קנ</a:t>
            </a:r>
            <a:endParaRPr lang="en-US" sz="2200" dirty="0"/>
          </a:p>
          <a:p>
            <a:pPr algn="just" rtl="1"/>
            <a:r>
              <a:rPr lang="he-IL" sz="2200" dirty="0"/>
              <a:t>וגם לענין שחוק הנקרא שא"ך בלע"ז לפענ"ד לפי טעם ראשון יש מקום לאסור שהרי הכי נמי דרך שחוק הוא כי ידוע דשחוק של ש"ך הוא </a:t>
            </a:r>
            <a:r>
              <a:rPr lang="he-IL" sz="2200" b="1" dirty="0"/>
              <a:t>ענין של שעשוע והנאה וקירוב הדעת</a:t>
            </a:r>
            <a:r>
              <a:rPr lang="he-IL" sz="2200" dirty="0"/>
              <a:t> ובר מזה הרי השחוק הזה הוא על דף קצר וקטן וכשהם משחקים </a:t>
            </a:r>
            <a:r>
              <a:rPr lang="he-IL" sz="2200" b="1" dirty="0"/>
              <a:t>ומניחים ידיהם</a:t>
            </a:r>
            <a:r>
              <a:rPr lang="he-IL" sz="2200" dirty="0"/>
              <a:t> על הדף זה לעומת זה </a:t>
            </a:r>
            <a:r>
              <a:rPr lang="he-IL" sz="2200" b="1" dirty="0"/>
              <a:t>וכמעט היו לאחדים</a:t>
            </a:r>
            <a:r>
              <a:rPr lang="he-IL" sz="2200" dirty="0"/>
              <a:t> שלא ימלט </a:t>
            </a:r>
            <a:r>
              <a:rPr lang="he-IL" sz="2200" b="1" dirty="0"/>
              <a:t>שלא יבואו לידי נגיעה זה בזה</a:t>
            </a:r>
            <a:r>
              <a:rPr lang="he-IL" sz="2200" dirty="0"/>
              <a:t> והמה טרודים בהמשחק ולפעמים אחד נוטל את המשחק ושלא ברצון השני </a:t>
            </a:r>
            <a:r>
              <a:rPr lang="he-IL" sz="2200" b="1" dirty="0"/>
              <a:t>אינו מניחו</a:t>
            </a:r>
            <a:r>
              <a:rPr lang="he-IL" sz="2200" dirty="0"/>
              <a:t> ואומר עליו טעית וכיוצא בזה ואם </a:t>
            </a:r>
            <a:r>
              <a:rPr lang="he-IL" sz="2200" b="1" dirty="0"/>
              <a:t>לד"ת אמרו</a:t>
            </a:r>
            <a:r>
              <a:rPr lang="he-IL" sz="2200" dirty="0"/>
              <a:t> הקורא בתורה לאור הנר בשבת לא יקרא שמא יטה ואפילו אשתו משמרתו לא מהני וכ"ש הכי דטרידי תרווייהו וגם כי גם שחוק וקירוב הדעת יש כאן</a:t>
            </a:r>
            <a:endParaRPr lang="en-US" sz="2200" dirty="0"/>
          </a:p>
          <a:p>
            <a:pPr algn="r" rtl="1"/>
            <a:endParaRPr lang="en-US" sz="1000" dirty="0" smtClean="0"/>
          </a:p>
          <a:p>
            <a:pPr algn="r" rtl="1"/>
            <a:r>
              <a:rPr lang="he-IL" sz="2200" dirty="0"/>
              <a:t>באר משה ח"א סי' נ' אות ה' (ח"ב סי' ס"ז אות ח') </a:t>
            </a:r>
            <a:endParaRPr lang="en-US" sz="2200" dirty="0"/>
          </a:p>
          <a:p>
            <a:pPr algn="just" rtl="1"/>
            <a:r>
              <a:rPr lang="he-IL" sz="2200" dirty="0"/>
              <a:t>א) שחוק שא"ך כו"ע יודעים </a:t>
            </a:r>
            <a:r>
              <a:rPr lang="he-IL" sz="2200" b="1" dirty="0"/>
              <a:t>שאין בו שום קירוב הדעת </a:t>
            </a:r>
            <a:r>
              <a:rPr lang="he-IL" sz="2200" dirty="0"/>
              <a:t>של חיבה, ב) כו"ע יודעים שדרך המשחקים יושבים </a:t>
            </a:r>
            <a:r>
              <a:rPr lang="he-IL" sz="2200" b="1" dirty="0"/>
              <a:t>זה כנגד זה </a:t>
            </a:r>
            <a:r>
              <a:rPr lang="he-IL" sz="2200" dirty="0"/>
              <a:t>ולא זה אצל זה, ואין שום אחד מהמשחקים מניח ידו על הטבלא של השא"ך וא"א כלל שיגעו זה בזה, ג) ומה שחושש שאפשר בדרך טעות יגעו, הוא דבר </a:t>
            </a:r>
            <a:r>
              <a:rPr lang="he-IL" sz="2200" b="1" dirty="0"/>
              <a:t>שא"א לומר עפ"י הלכה לאסור בשבילו</a:t>
            </a:r>
            <a:r>
              <a:rPr lang="he-IL" sz="2200" dirty="0"/>
              <a:t>, באופן שבפרט זה אין דבריו אלא דברי תימה.</a:t>
            </a:r>
            <a:endParaRPr lang="en-US" sz="2200" dirty="0"/>
          </a:p>
          <a:p>
            <a:pPr algn="r" rtl="1"/>
            <a:endParaRPr lang="en-US" sz="1000" dirty="0" smtClean="0"/>
          </a:p>
          <a:p>
            <a:pPr algn="r" rtl="1"/>
            <a:r>
              <a:rPr lang="he-IL" sz="2200" dirty="0"/>
              <a:t>הגר"י ברקוביץ שליט"א (זרע שמואל הע' רס"ח) – </a:t>
            </a:r>
            <a:endParaRPr lang="en-US" sz="2200" dirty="0"/>
          </a:p>
          <a:p>
            <a:pPr algn="just" rtl="1"/>
            <a:r>
              <a:rPr lang="he-IL" sz="2200" dirty="0"/>
              <a:t>שכל זה דווקא בקלות ראש כגון ליצנות. אבל </a:t>
            </a:r>
            <a:r>
              <a:rPr lang="he-IL" sz="2200" b="1" dirty="0"/>
              <a:t>סתם להנות עמה ולשמוח עמה אין זה בגדר קלות ראש</a:t>
            </a:r>
            <a:r>
              <a:rPr lang="he-IL" sz="2200" dirty="0"/>
              <a:t>. ומותר אפילו לשחק עמה אם הוא </a:t>
            </a:r>
            <a:r>
              <a:rPr lang="he-IL" sz="2200" b="1" dirty="0"/>
              <a:t>משחק שרגיל</a:t>
            </a:r>
            <a:r>
              <a:rPr lang="he-IL" sz="2200" dirty="0"/>
              <a:t> לשחק בה</a:t>
            </a:r>
            <a:r>
              <a:rPr lang="he-IL" sz="2200" dirty="0" smtClean="0"/>
              <a:t>.</a:t>
            </a:r>
            <a:endParaRPr lang="en-US" sz="2200" dirty="0"/>
          </a:p>
        </p:txBody>
      </p:sp>
    </p:spTree>
    <p:extLst>
      <p:ext uri="{BB962C8B-B14F-4D97-AF65-F5344CB8AC3E}">
        <p14:creationId xmlns:p14="http://schemas.microsoft.com/office/powerpoint/2010/main" val="1592475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304800"/>
            <a:ext cx="8534400" cy="4832092"/>
          </a:xfrm>
          <a:prstGeom prst="rect">
            <a:avLst/>
          </a:prstGeom>
          <a:noFill/>
        </p:spPr>
        <p:txBody>
          <a:bodyPr wrap="square" rtlCol="0">
            <a:spAutoFit/>
          </a:bodyPr>
          <a:lstStyle/>
          <a:p>
            <a:pPr algn="r" rtl="1"/>
            <a:r>
              <a:rPr lang="he-IL" sz="2800" dirty="0"/>
              <a:t>משנה הלכות (פרק ה' אות ב') – </a:t>
            </a:r>
            <a:endParaRPr lang="en-US" sz="2800" dirty="0"/>
          </a:p>
          <a:p>
            <a:pPr algn="r" rtl="1"/>
            <a:r>
              <a:rPr lang="he-IL" sz="2800" dirty="0"/>
              <a:t>אין ליתן מתנה לאשתו בימי נדתה אולם </a:t>
            </a:r>
            <a:r>
              <a:rPr lang="he-IL" sz="2800" b="1" dirty="0"/>
              <a:t>ביום הטבילה מותר </a:t>
            </a:r>
            <a:r>
              <a:rPr lang="he-IL" sz="2800" dirty="0"/>
              <a:t>לתת לה מתנה כשרוצה לפייסה וכן מותר לתת מתנה </a:t>
            </a:r>
            <a:r>
              <a:rPr lang="he-IL" sz="2800" b="1" dirty="0"/>
              <a:t>יום הולדת או יום נישואים</a:t>
            </a:r>
            <a:r>
              <a:rPr lang="he-IL" sz="2800" dirty="0"/>
              <a:t> וכדו' אם חל בימי נדתה </a:t>
            </a:r>
            <a:r>
              <a:rPr lang="he-IL" sz="2800" b="1" dirty="0"/>
              <a:t>כיון שאין נותן את המתנה מחמת חיבה רק מחמת שזמנו באותו יום</a:t>
            </a:r>
            <a:r>
              <a:rPr lang="he-IL" sz="2800" dirty="0"/>
              <a:t>.</a:t>
            </a:r>
            <a:endParaRPr lang="en-US" sz="2800" dirty="0"/>
          </a:p>
          <a:p>
            <a:pPr algn="r" rtl="1"/>
            <a:endParaRPr lang="en-US" sz="2800" dirty="0" smtClean="0"/>
          </a:p>
          <a:p>
            <a:pPr algn="r" rtl="1"/>
            <a:r>
              <a:rPr lang="he-IL" sz="2800" dirty="0"/>
              <a:t>פתחי תשובה ס"ק א' </a:t>
            </a:r>
            <a:endParaRPr lang="en-US" sz="2800" dirty="0"/>
          </a:p>
          <a:p>
            <a:pPr algn="r" rtl="1"/>
            <a:r>
              <a:rPr lang="he-IL" sz="2800" dirty="0"/>
              <a:t>...בשם ברכי יוסף </a:t>
            </a:r>
            <a:r>
              <a:rPr lang="he-IL" sz="2800" b="1" dirty="0"/>
              <a:t>דאסור להריח מבשמים שלה</a:t>
            </a:r>
            <a:r>
              <a:rPr lang="he-IL" sz="2800" dirty="0"/>
              <a:t>... וה"ה בבשמים של אשתו נדה אם הסירה מעליה </a:t>
            </a:r>
            <a:r>
              <a:rPr lang="he-IL" sz="2800" b="1" dirty="0"/>
              <a:t>ומונחים על השולחן</a:t>
            </a:r>
            <a:r>
              <a:rPr lang="he-IL" sz="2800" dirty="0"/>
              <a:t> אפ"ה </a:t>
            </a:r>
            <a:r>
              <a:rPr lang="he-IL" sz="2800" b="1" dirty="0"/>
              <a:t>אסור</a:t>
            </a:r>
            <a:r>
              <a:rPr lang="he-IL" sz="2800" dirty="0"/>
              <a:t> להריח בהם</a:t>
            </a:r>
            <a:endParaRPr lang="en-US" sz="2800" dirty="0"/>
          </a:p>
          <a:p>
            <a:pPr algn="r" rtl="1"/>
            <a:endParaRPr lang="en-US" sz="2800" dirty="0"/>
          </a:p>
        </p:txBody>
      </p:sp>
    </p:spTree>
    <p:extLst>
      <p:ext uri="{BB962C8B-B14F-4D97-AF65-F5344CB8AC3E}">
        <p14:creationId xmlns:p14="http://schemas.microsoft.com/office/powerpoint/2010/main" val="26974319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51582"/>
            <a:ext cx="8839200" cy="6370975"/>
          </a:xfrm>
          <a:prstGeom prst="rect">
            <a:avLst/>
          </a:prstGeom>
          <a:noFill/>
        </p:spPr>
        <p:txBody>
          <a:bodyPr wrap="square" rtlCol="0">
            <a:spAutoFit/>
          </a:bodyPr>
          <a:lstStyle/>
          <a:p>
            <a:pPr algn="r" rtl="1"/>
            <a:r>
              <a:rPr lang="he-IL" sz="2400" dirty="0"/>
              <a:t>תוספות מסכת שבת דף יג:</a:t>
            </a:r>
            <a:endParaRPr lang="en-US" sz="2400" dirty="0"/>
          </a:p>
          <a:p>
            <a:pPr algn="r" rtl="1"/>
            <a:r>
              <a:rPr lang="he-IL" sz="2400" dirty="0"/>
              <a:t>ונראה לר"י שיש סמך מסדר אליהו דקתני אמר לה שמא הבאת לו את השמן שמא הבאת לו את הפך ומיהו התם מסיים </a:t>
            </a:r>
            <a:r>
              <a:rPr lang="he-IL" sz="2400" b="1" dirty="0"/>
              <a:t>ונגע ביך באצבע הקטנה</a:t>
            </a:r>
            <a:endParaRPr lang="en-US" sz="2400" dirty="0"/>
          </a:p>
          <a:p>
            <a:pPr algn="r" rtl="1"/>
            <a:endParaRPr lang="en-US" sz="2400" dirty="0" smtClean="0"/>
          </a:p>
          <a:p>
            <a:pPr algn="r" rtl="1"/>
            <a:r>
              <a:rPr lang="he-IL" sz="2400" dirty="0"/>
              <a:t>שולחן ערוך יורה דעה הלכות נדה סימן קצה סעיף ב</a:t>
            </a:r>
            <a:endParaRPr lang="en-US" sz="2400" dirty="0"/>
          </a:p>
          <a:p>
            <a:pPr algn="r" rtl="1"/>
            <a:r>
              <a:rPr lang="he-IL" sz="2400" b="1" dirty="0"/>
              <a:t>לא יגע בה אפילו באצבע קטנה</a:t>
            </a:r>
            <a:r>
              <a:rPr lang="he-IL" sz="2400" dirty="0"/>
              <a:t>, ולא </a:t>
            </a:r>
            <a:r>
              <a:rPr lang="he-IL" sz="2400" b="1" dirty="0"/>
              <a:t>יושיט</a:t>
            </a:r>
            <a:r>
              <a:rPr lang="he-IL" sz="2400" dirty="0"/>
              <a:t> מידו לידה שום דבר ולא יקבלנו מידה, שמא יגע בבשרה.  (וכן על ידי </a:t>
            </a:r>
            <a:r>
              <a:rPr lang="he-IL" sz="2400" b="1" dirty="0"/>
              <a:t>זריקה</a:t>
            </a:r>
            <a:r>
              <a:rPr lang="he-IL" sz="2400" dirty="0"/>
              <a:t> מידו לידה  או להיפך, אסור).</a:t>
            </a:r>
            <a:endParaRPr lang="en-US" sz="2400" dirty="0"/>
          </a:p>
          <a:p>
            <a:pPr algn="r" rtl="1"/>
            <a:endParaRPr lang="en-US" sz="2400" dirty="0" smtClean="0"/>
          </a:p>
          <a:p>
            <a:pPr algn="r" rtl="1"/>
            <a:r>
              <a:rPr lang="he-IL" sz="2400" dirty="0" smtClean="0"/>
              <a:t>חכמת </a:t>
            </a:r>
            <a:r>
              <a:rPr lang="he-IL" sz="2400" dirty="0"/>
              <a:t>אדם כלל קט"ז סעי' ב'</a:t>
            </a:r>
            <a:endParaRPr lang="en-US" sz="2400" dirty="0"/>
          </a:p>
          <a:p>
            <a:pPr algn="r" rtl="1"/>
            <a:r>
              <a:rPr lang="he-IL" sz="2400" dirty="0"/>
              <a:t>לא יגע בה </a:t>
            </a:r>
            <a:r>
              <a:rPr lang="he-IL" sz="2400" b="1" dirty="0"/>
              <a:t>אף על פי שאינו מכוין ליהנות</a:t>
            </a:r>
            <a:endParaRPr lang="en-US" sz="2400" b="1" dirty="0"/>
          </a:p>
          <a:p>
            <a:pPr algn="r" rtl="1"/>
            <a:endParaRPr lang="en-US" sz="2400" dirty="0" smtClean="0"/>
          </a:p>
          <a:p>
            <a:pPr algn="r" rtl="1"/>
            <a:r>
              <a:rPr lang="he-IL" sz="2400" dirty="0"/>
              <a:t>הגר"י ברקוביץ שליט"א (זרע שמואל הע' שי"ט) – </a:t>
            </a:r>
            <a:endParaRPr lang="en-US" sz="2400" dirty="0"/>
          </a:p>
          <a:p>
            <a:pPr algn="r" rtl="1"/>
            <a:r>
              <a:rPr lang="he-IL" sz="2400" dirty="0"/>
              <a:t>ושמעתי מרי"ב של' </a:t>
            </a:r>
            <a:r>
              <a:rPr lang="he-IL" sz="2400" b="1" dirty="0"/>
              <a:t>שלמעשה נגיעה ע"י דבר אחר מותר</a:t>
            </a:r>
            <a:r>
              <a:rPr lang="he-IL" sz="2400" dirty="0"/>
              <a:t>... </a:t>
            </a:r>
            <a:r>
              <a:rPr lang="he-IL" sz="2400" b="1" dirty="0"/>
              <a:t>בענין שבאמת אין כאן קלות ראש, מותר.</a:t>
            </a:r>
            <a:r>
              <a:rPr lang="he-IL" sz="2400" dirty="0"/>
              <a:t> כגון בעלה רופא שרוצה להכות את הברך שלה עם פטיש כדי לבודקה. וכן במקרה שהיא </a:t>
            </a:r>
            <a:r>
              <a:rPr lang="he-IL" sz="2400" b="1" dirty="0"/>
              <a:t>ישנה ונוחרת</a:t>
            </a:r>
            <a:r>
              <a:rPr lang="he-IL" sz="2400" dirty="0"/>
              <a:t>, ורוצה לדחוף אותה להיות בשקט... וכן מותר </a:t>
            </a:r>
            <a:r>
              <a:rPr lang="he-IL" sz="2400" b="1" dirty="0"/>
              <a:t>לשפוך מים על תינוק</a:t>
            </a:r>
            <a:r>
              <a:rPr lang="he-IL" sz="2400" dirty="0"/>
              <a:t> שבידה כדי לרחוץ התינוק (וזה מותר אף להשבה"ל)... והכל דווקא אם אינו שחוק וקלות ראש</a:t>
            </a:r>
            <a:r>
              <a:rPr lang="he-IL" sz="2400" dirty="0" smtClean="0"/>
              <a:t>.</a:t>
            </a:r>
            <a:endParaRPr lang="en-US" sz="2400" dirty="0"/>
          </a:p>
        </p:txBody>
      </p:sp>
    </p:spTree>
    <p:extLst>
      <p:ext uri="{BB962C8B-B14F-4D97-AF65-F5344CB8AC3E}">
        <p14:creationId xmlns:p14="http://schemas.microsoft.com/office/powerpoint/2010/main" val="877545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152400"/>
            <a:ext cx="8763000" cy="6940361"/>
          </a:xfrm>
          <a:prstGeom prst="rect">
            <a:avLst/>
          </a:prstGeom>
          <a:noFill/>
        </p:spPr>
        <p:txBody>
          <a:bodyPr wrap="square" rtlCol="0">
            <a:spAutoFit/>
          </a:bodyPr>
          <a:lstStyle/>
          <a:p>
            <a:pPr algn="r" rtl="1"/>
            <a:r>
              <a:rPr lang="he-IL" sz="2400" dirty="0"/>
              <a:t>אמת ליעקב (הע' פ', דברי חכמים יו"ד הע' נ"ז) – </a:t>
            </a:r>
            <a:endParaRPr lang="en-US" sz="2400" dirty="0"/>
          </a:p>
          <a:p>
            <a:pPr algn="r" rtl="1"/>
            <a:r>
              <a:rPr lang="he-IL" sz="2400" b="1" dirty="0"/>
              <a:t>אין</a:t>
            </a:r>
            <a:r>
              <a:rPr lang="he-IL" sz="2400" dirty="0"/>
              <a:t> לקרוא בספר א' עם אשתו נדה, אפילו אם רק האיש אוחז הספר והיא קוראת עמו.</a:t>
            </a:r>
            <a:endParaRPr lang="en-US" sz="2400" dirty="0"/>
          </a:p>
          <a:p>
            <a:pPr algn="r" rtl="1"/>
            <a:endParaRPr lang="en-US" sz="600" dirty="0" smtClean="0"/>
          </a:p>
          <a:p>
            <a:pPr algn="r" rtl="1"/>
            <a:r>
              <a:rPr lang="he-IL" sz="2400" dirty="0"/>
              <a:t>באר משה ח"ב סי' ס"ד אות ה', דברי חכמים יו"ד הע' נ"ז</a:t>
            </a:r>
            <a:endParaRPr lang="en-US" sz="2400" dirty="0"/>
          </a:p>
          <a:p>
            <a:pPr algn="r" rtl="1"/>
            <a:r>
              <a:rPr lang="he-IL" sz="2400" dirty="0"/>
              <a:t>שבודאי אסורין </a:t>
            </a:r>
            <a:r>
              <a:rPr lang="he-IL" sz="2400" b="1" dirty="0"/>
              <a:t>דדרך זה דרך חיבה הוא</a:t>
            </a:r>
            <a:r>
              <a:rPr lang="he-IL" sz="2400" dirty="0"/>
              <a:t> ... אבל שאחד ישב ואחד יעמוד בכה"ג שרי.</a:t>
            </a:r>
            <a:endParaRPr lang="en-US" sz="2400" dirty="0"/>
          </a:p>
          <a:p>
            <a:pPr algn="r" rtl="1"/>
            <a:endParaRPr lang="en-US" sz="600" dirty="0" smtClean="0"/>
          </a:p>
          <a:p>
            <a:pPr algn="r" rtl="1"/>
            <a:r>
              <a:rPr lang="he-IL" sz="2400" dirty="0"/>
              <a:t>קנה בושם ח"א סי' פ"ו אות ג' ד"ה ולענ"ד</a:t>
            </a:r>
            <a:endParaRPr lang="en-US" sz="2400" dirty="0"/>
          </a:p>
          <a:p>
            <a:pPr algn="r" rtl="1"/>
            <a:r>
              <a:rPr lang="he-IL" sz="2400" b="1" dirty="0"/>
              <a:t>לא מצינו שאסרו חז"ל</a:t>
            </a:r>
            <a:r>
              <a:rPr lang="he-IL" sz="2400" dirty="0"/>
              <a:t> התקרבות לאשתו נדה היכא שאין בו חשש נגיעה כמו לקרוא כתב שהיא אוחזת בידיה וכדומה לזה.</a:t>
            </a:r>
            <a:endParaRPr lang="en-US" sz="2400" dirty="0"/>
          </a:p>
          <a:p>
            <a:pPr algn="r" rtl="1"/>
            <a:endParaRPr lang="en-US" sz="600" dirty="0" smtClean="0"/>
          </a:p>
          <a:p>
            <a:pPr algn="r" rtl="1"/>
            <a:r>
              <a:rPr lang="he-IL" sz="2400" dirty="0"/>
              <a:t>אבני ישפה (אהל יעקב י"ב אלול תש"ע) – </a:t>
            </a:r>
            <a:endParaRPr lang="en-US" sz="2400" dirty="0"/>
          </a:p>
          <a:p>
            <a:pPr algn="r" rtl="1"/>
            <a:r>
              <a:rPr lang="he-IL" sz="2400" dirty="0"/>
              <a:t>אין איסור לקרוא ספר ביחד או </a:t>
            </a:r>
            <a:r>
              <a:rPr lang="he-IL" sz="2400" b="1" dirty="0"/>
              <a:t>ללכת תחת מטריה</a:t>
            </a:r>
            <a:r>
              <a:rPr lang="he-IL" sz="2400" dirty="0"/>
              <a:t> אחת כאשר היא נדה, ובלבד </a:t>
            </a:r>
            <a:r>
              <a:rPr lang="he-IL" sz="2400" b="1" dirty="0"/>
              <a:t>שיזהרו שלא יגעו זה בזה</a:t>
            </a:r>
            <a:r>
              <a:rPr lang="he-IL" sz="2400" dirty="0"/>
              <a:t> ולא יהיה קלות ראש.</a:t>
            </a:r>
            <a:endParaRPr lang="en-US" sz="2400" dirty="0"/>
          </a:p>
          <a:p>
            <a:pPr algn="r" rtl="1"/>
            <a:endParaRPr lang="en-US" sz="600" dirty="0" smtClean="0"/>
          </a:p>
          <a:p>
            <a:pPr algn="r" rtl="1"/>
            <a:r>
              <a:rPr lang="he-IL" sz="2400" dirty="0"/>
              <a:t>מראה כהן עמ' ס"ה סעי' י"ג, הע' ט"ז</a:t>
            </a:r>
            <a:endParaRPr lang="en-US" sz="2400" dirty="0"/>
          </a:p>
          <a:p>
            <a:pPr algn="r" rtl="1"/>
            <a:r>
              <a:rPr lang="he-IL" sz="2400" dirty="0"/>
              <a:t>בפוסקים לא נתפרש איסור בקריאה מתוך ספר אחד או הליכה משותפת מתחת למטריה אחת, אך כיון שפעולות אלו נעשות בדרך כלל ע"י שמתקרבים מאד זה לזה, </a:t>
            </a:r>
            <a:r>
              <a:rPr lang="he-IL" sz="2400" b="1" dirty="0"/>
              <a:t>מן הראוי להתרחק</a:t>
            </a:r>
            <a:r>
              <a:rPr lang="he-IL" sz="2400" dirty="0"/>
              <a:t> מהן. </a:t>
            </a:r>
            <a:r>
              <a:rPr lang="he-IL" sz="2400" b="1" dirty="0"/>
              <a:t>[וקשה ליתן בדבר זה קצבה והכל לפי הענין</a:t>
            </a:r>
            <a:r>
              <a:rPr lang="he-IL" sz="2400" b="1" dirty="0" smtClean="0"/>
              <a:t>]".</a:t>
            </a:r>
            <a:endParaRPr lang="en-US" sz="2400" dirty="0"/>
          </a:p>
        </p:txBody>
      </p:sp>
    </p:spTree>
    <p:extLst>
      <p:ext uri="{BB962C8B-B14F-4D97-AF65-F5344CB8AC3E}">
        <p14:creationId xmlns:p14="http://schemas.microsoft.com/office/powerpoint/2010/main" val="7556693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763000" cy="6647974"/>
          </a:xfrm>
          <a:prstGeom prst="rect">
            <a:avLst/>
          </a:prstGeom>
          <a:noFill/>
        </p:spPr>
        <p:txBody>
          <a:bodyPr wrap="square" rtlCol="0">
            <a:spAutoFit/>
          </a:bodyPr>
          <a:lstStyle/>
          <a:p>
            <a:pPr algn="r" rtl="1"/>
            <a:r>
              <a:rPr lang="he-IL" sz="2000" dirty="0"/>
              <a:t>תוספות מסכת כתובות דף סא.</a:t>
            </a:r>
            <a:endParaRPr lang="en-US" sz="2000" dirty="0"/>
          </a:p>
          <a:p>
            <a:pPr algn="r" rtl="1"/>
            <a:r>
              <a:rPr lang="he-IL" sz="2000" dirty="0"/>
              <a:t>מחלפא דביתהו בידא דשמאלא - במחזור ויטרי פי' הרב ר' שמעיה שהיה </a:t>
            </a:r>
            <a:r>
              <a:rPr lang="he-IL" sz="2000" b="1" dirty="0"/>
              <a:t>נזהר רש"י אפי' שלא ליתן מפתח</a:t>
            </a:r>
            <a:r>
              <a:rPr lang="he-IL" sz="2000" dirty="0"/>
              <a:t> מידו לידה ומכאן אין ראיה </a:t>
            </a:r>
            <a:r>
              <a:rPr lang="he-IL" sz="2000" b="1" dirty="0"/>
              <a:t>דשאני מזיגת כוס שהוא דבר של חיבה</a:t>
            </a:r>
            <a:r>
              <a:rPr lang="he-IL" sz="2000" dirty="0"/>
              <a:t> ואסורה אפילו להביא לפניו על השולחן</a:t>
            </a:r>
            <a:endParaRPr lang="en-US" sz="2000" dirty="0"/>
          </a:p>
          <a:p>
            <a:pPr algn="r" rtl="1"/>
            <a:endParaRPr lang="he-IL" sz="600" dirty="0" smtClean="0"/>
          </a:p>
          <a:p>
            <a:pPr algn="r" rtl="1"/>
            <a:r>
              <a:rPr lang="he-IL" sz="2000" dirty="0"/>
              <a:t>מרדכי (שבת של"ח) </a:t>
            </a:r>
            <a:endParaRPr lang="en-US" sz="2000" dirty="0"/>
          </a:p>
          <a:p>
            <a:pPr algn="r" rtl="1"/>
            <a:r>
              <a:rPr lang="he-IL" sz="2000" dirty="0"/>
              <a:t>ור"י פי' היינו דוקא הושטת כוס יין, </a:t>
            </a:r>
            <a:r>
              <a:rPr lang="he-IL" sz="2000" b="1" dirty="0"/>
              <a:t>שהוא דבר חיבה</a:t>
            </a:r>
            <a:r>
              <a:rPr lang="he-IL" sz="2000" dirty="0"/>
              <a:t>, אבל לא מים, והמחמיר תע"ב. </a:t>
            </a:r>
            <a:endParaRPr lang="en-US" sz="2000" dirty="0"/>
          </a:p>
          <a:p>
            <a:pPr algn="r" rtl="1"/>
            <a:endParaRPr lang="he-IL" sz="600" dirty="0" smtClean="0"/>
          </a:p>
          <a:p>
            <a:pPr algn="r" rtl="1"/>
            <a:r>
              <a:rPr lang="he-IL" sz="2000" dirty="0"/>
              <a:t>ספר התרומה (סי' פט, מובא בב"ח אות ז') הגביל את האיסור:</a:t>
            </a:r>
            <a:endParaRPr lang="en-US" sz="2000" dirty="0"/>
          </a:p>
          <a:p>
            <a:pPr algn="r" rtl="1"/>
            <a:r>
              <a:rPr lang="he-IL" sz="2000" dirty="0"/>
              <a:t>ויש נזהרין אפי' להושיט לה שום דבר, ולכל הפחות </a:t>
            </a:r>
            <a:r>
              <a:rPr lang="he-IL" sz="2000" b="1" dirty="0"/>
              <a:t>דבר מאכל ומשתה </a:t>
            </a:r>
            <a:r>
              <a:rPr lang="he-IL" sz="2000" dirty="0"/>
              <a:t>טוב ונכון ליזהר שלא יושיט מידו לידה.</a:t>
            </a:r>
            <a:endParaRPr lang="en-US" sz="2000" dirty="0"/>
          </a:p>
          <a:p>
            <a:pPr algn="r" rtl="1"/>
            <a:endParaRPr lang="en-US" sz="600" dirty="0" smtClean="0"/>
          </a:p>
          <a:p>
            <a:pPr algn="r" rtl="1"/>
            <a:r>
              <a:rPr lang="he-IL" sz="2000" dirty="0"/>
              <a:t>דרכי טהרה (עמ' מ"ב) – </a:t>
            </a:r>
            <a:endParaRPr lang="en-US" sz="2000" dirty="0"/>
          </a:p>
          <a:p>
            <a:pPr algn="r" rtl="1"/>
            <a:r>
              <a:rPr lang="he-IL" sz="2000" dirty="0"/>
              <a:t>אם אירע ושכח הבעל והושיט חפץ לאשה בפני רבים, לא חייבת לומר לו: 'אני נדה', כי </a:t>
            </a:r>
            <a:r>
              <a:rPr lang="he-IL" sz="2000" b="1" dirty="0"/>
              <a:t>גדול כבוד הבריות שדוחה את לא תעשה שבתורה</a:t>
            </a:r>
            <a:r>
              <a:rPr lang="he-IL" sz="2000" dirty="0"/>
              <a:t>, אלא תקבלנו במורת רוח ו</a:t>
            </a:r>
            <a:r>
              <a:rPr lang="he-IL" sz="2000" b="1" dirty="0"/>
              <a:t>בזהירות מרובה שלא לנגוע בבעלה</a:t>
            </a:r>
            <a:r>
              <a:rPr lang="he-IL" sz="2000" dirty="0"/>
              <a:t> ... וכן אם אירע ושכחה האשה והושיטה לבעלה חפץ, לא יאמר לה: "את נדה", אלא יקבלנו כנ"ל במורת רוח</a:t>
            </a:r>
            <a:r>
              <a:rPr lang="he-IL" sz="2000" dirty="0" smtClean="0"/>
              <a:t>.</a:t>
            </a:r>
            <a:endParaRPr lang="en-US" sz="2000" dirty="0" smtClean="0"/>
          </a:p>
          <a:p>
            <a:pPr algn="r" rtl="1"/>
            <a:endParaRPr lang="en-US" sz="600" dirty="0" smtClean="0"/>
          </a:p>
          <a:p>
            <a:pPr algn="r" rtl="1"/>
            <a:r>
              <a:rPr lang="he-IL" sz="2000" dirty="0" smtClean="0"/>
              <a:t>הרא"ש </a:t>
            </a:r>
            <a:r>
              <a:rPr lang="he-IL" sz="2000" dirty="0"/>
              <a:t>כתובות ה, כד</a:t>
            </a:r>
            <a:endParaRPr lang="en-US" sz="2000" dirty="0"/>
          </a:p>
          <a:p>
            <a:pPr algn="r" rtl="1"/>
            <a:r>
              <a:rPr lang="he-IL" sz="2000" dirty="0"/>
              <a:t>אסור </a:t>
            </a:r>
            <a:r>
              <a:rPr lang="he-IL" sz="2000" b="1" dirty="0"/>
              <a:t>שמא יגע</a:t>
            </a:r>
            <a:r>
              <a:rPr lang="he-IL" sz="2000" dirty="0"/>
              <a:t> בה</a:t>
            </a:r>
            <a:endParaRPr lang="en-US" sz="2000" dirty="0"/>
          </a:p>
          <a:p>
            <a:pPr algn="r" rtl="1"/>
            <a:endParaRPr lang="en-US" sz="600" dirty="0" smtClean="0"/>
          </a:p>
          <a:p>
            <a:pPr algn="r" rtl="1"/>
            <a:r>
              <a:rPr lang="he-IL" sz="2000" dirty="0"/>
              <a:t>תשובות הרשב"א חלק א' סימן אלף קפח</a:t>
            </a:r>
            <a:endParaRPr lang="en-US" sz="2000" dirty="0"/>
          </a:p>
          <a:p>
            <a:pPr algn="r" rtl="1"/>
            <a:r>
              <a:rPr lang="he-IL" sz="2000" dirty="0"/>
              <a:t>אפילו הושטת כלי מיד אשתו נדה לידו אסור לפי </a:t>
            </a:r>
            <a:r>
              <a:rPr lang="he-IL" sz="2000" b="1" dirty="0"/>
              <a:t>שלבו גס בה</a:t>
            </a:r>
            <a:r>
              <a:rPr lang="he-IL" sz="2000" dirty="0"/>
              <a:t>. ובקריבות מעט איכא למיחש להרגל </a:t>
            </a:r>
            <a:r>
              <a:rPr lang="he-IL" sz="2000" dirty="0" smtClean="0"/>
              <a:t>עבירה</a:t>
            </a:r>
            <a:endParaRPr lang="en-US" sz="2000" dirty="0"/>
          </a:p>
        </p:txBody>
      </p:sp>
    </p:spTree>
    <p:extLst>
      <p:ext uri="{BB962C8B-B14F-4D97-AF65-F5344CB8AC3E}">
        <p14:creationId xmlns:p14="http://schemas.microsoft.com/office/powerpoint/2010/main" val="17057275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1264</TotalTime>
  <Words>1841</Words>
  <Application>Microsoft Office PowerPoint</Application>
  <PresentationFormat>On-screen Show (4:3)</PresentationFormat>
  <Paragraphs>116</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YSF</dc:creator>
  <cp:lastModifiedBy>YSF</cp:lastModifiedBy>
  <cp:revision>226</cp:revision>
  <dcterms:created xsi:type="dcterms:W3CDTF">2023-11-01T19:13:09Z</dcterms:created>
  <dcterms:modified xsi:type="dcterms:W3CDTF">2024-03-21T19:01:16Z</dcterms:modified>
</cp:coreProperties>
</file>