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4" r:id="rId2"/>
    <p:sldId id="273" r:id="rId3"/>
    <p:sldId id="279" r:id="rId4"/>
    <p:sldId id="265" r:id="rId5"/>
    <p:sldId id="260" r:id="rId6"/>
    <p:sldId id="261" r:id="rId7"/>
    <p:sldId id="275" r:id="rId8"/>
    <p:sldId id="281" r:id="rId9"/>
    <p:sldId id="27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05" autoAdjust="0"/>
    <p:restoredTop sz="93178" autoAdjust="0"/>
  </p:normalViewPr>
  <p:slideViewPr>
    <p:cSldViewPr>
      <p:cViewPr varScale="1">
        <p:scale>
          <a:sx n="54" d="100"/>
          <a:sy n="54" d="100"/>
        </p:scale>
        <p:origin x="-96" y="-3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36809B-C268-4B83-9C4F-E245AF5BFB06}" type="datetimeFigureOut">
              <a:rPr lang="en-US" smtClean="0"/>
              <a:t>3/28/2024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4F0BDB-C329-4F0F-8C76-2AB0CB44F478}" type="slidenum">
              <a:rPr lang="en-US" smtClean="0"/>
              <a:t>‹#›</a:t>
            </a:fld>
            <a:endParaRPr lang="en-US"/>
          </a:p>
        </p:txBody>
      </p:sp>
    </p:spTree>
    <p:extLst>
      <p:ext uri="{BB962C8B-B14F-4D97-AF65-F5344CB8AC3E}">
        <p14:creationId xmlns:p14="http://schemas.microsoft.com/office/powerpoint/2010/main" val="2758113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1</a:t>
            </a:fld>
            <a:endParaRPr lang="en-US"/>
          </a:p>
        </p:txBody>
      </p:sp>
    </p:spTree>
    <p:extLst>
      <p:ext uri="{BB962C8B-B14F-4D97-AF65-F5344CB8AC3E}">
        <p14:creationId xmlns:p14="http://schemas.microsoft.com/office/powerpoint/2010/main" val="4078351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2</a:t>
            </a:fld>
            <a:endParaRPr lang="en-US"/>
          </a:p>
        </p:txBody>
      </p:sp>
    </p:spTree>
    <p:extLst>
      <p:ext uri="{BB962C8B-B14F-4D97-AF65-F5344CB8AC3E}">
        <p14:creationId xmlns:p14="http://schemas.microsoft.com/office/powerpoint/2010/main" val="1015453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3</a:t>
            </a:fld>
            <a:endParaRPr lang="en-US"/>
          </a:p>
        </p:txBody>
      </p:sp>
    </p:spTree>
    <p:extLst>
      <p:ext uri="{BB962C8B-B14F-4D97-AF65-F5344CB8AC3E}">
        <p14:creationId xmlns:p14="http://schemas.microsoft.com/office/powerpoint/2010/main" val="51609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5</a:t>
            </a:fld>
            <a:endParaRPr lang="en-US"/>
          </a:p>
        </p:txBody>
      </p:sp>
    </p:spTree>
    <p:extLst>
      <p:ext uri="{BB962C8B-B14F-4D97-AF65-F5344CB8AC3E}">
        <p14:creationId xmlns:p14="http://schemas.microsoft.com/office/powerpoint/2010/main" val="657640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6</a:t>
            </a:fld>
            <a:endParaRPr lang="en-US"/>
          </a:p>
        </p:txBody>
      </p:sp>
    </p:spTree>
    <p:extLst>
      <p:ext uri="{BB962C8B-B14F-4D97-AF65-F5344CB8AC3E}">
        <p14:creationId xmlns:p14="http://schemas.microsoft.com/office/powerpoint/2010/main" val="1197060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7</a:t>
            </a:fld>
            <a:endParaRPr lang="en-US"/>
          </a:p>
        </p:txBody>
      </p:sp>
    </p:spTree>
    <p:extLst>
      <p:ext uri="{BB962C8B-B14F-4D97-AF65-F5344CB8AC3E}">
        <p14:creationId xmlns:p14="http://schemas.microsoft.com/office/powerpoint/2010/main" val="2824102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8</a:t>
            </a:fld>
            <a:endParaRPr lang="en-US"/>
          </a:p>
        </p:txBody>
      </p:sp>
    </p:spTree>
    <p:extLst>
      <p:ext uri="{BB962C8B-B14F-4D97-AF65-F5344CB8AC3E}">
        <p14:creationId xmlns:p14="http://schemas.microsoft.com/office/powerpoint/2010/main" val="384327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9</a:t>
            </a:fld>
            <a:endParaRPr lang="en-US"/>
          </a:p>
        </p:txBody>
      </p:sp>
    </p:spTree>
    <p:extLst>
      <p:ext uri="{BB962C8B-B14F-4D97-AF65-F5344CB8AC3E}">
        <p14:creationId xmlns:p14="http://schemas.microsoft.com/office/powerpoint/2010/main" val="384327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49977A-F6F6-4889-8E3E-578F2A0B5E9F}"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467964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9977A-F6F6-4889-8E3E-578F2A0B5E9F}"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33049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9977A-F6F6-4889-8E3E-578F2A0B5E9F}"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1536101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9977A-F6F6-4889-8E3E-578F2A0B5E9F}"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1696038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49977A-F6F6-4889-8E3E-578F2A0B5E9F}"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262102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49977A-F6F6-4889-8E3E-578F2A0B5E9F}" type="datetimeFigureOut">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3218772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49977A-F6F6-4889-8E3E-578F2A0B5E9F}" type="datetimeFigureOut">
              <a:rPr lang="en-US" smtClean="0"/>
              <a:t>3/28/2024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3527961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49977A-F6F6-4889-8E3E-578F2A0B5E9F}" type="datetimeFigureOut">
              <a:rPr lang="en-US" smtClean="0"/>
              <a:t>3/28/2024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1757276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49977A-F6F6-4889-8E3E-578F2A0B5E9F}" type="datetimeFigureOut">
              <a:rPr lang="en-US" smtClean="0"/>
              <a:t>3/28/2024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554941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49977A-F6F6-4889-8E3E-578F2A0B5E9F}" type="datetimeFigureOut">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2205429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49977A-F6F6-4889-8E3E-578F2A0B5E9F}" type="datetimeFigureOut">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374383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49977A-F6F6-4889-8E3E-578F2A0B5E9F}" type="datetimeFigureOut">
              <a:rPr lang="en-US" smtClean="0"/>
              <a:t>3/28/2024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85C979-D1AF-48C8-9475-51521DCAFEE4}" type="slidenum">
              <a:rPr lang="en-US" smtClean="0"/>
              <a:t>‹#›</a:t>
            </a:fld>
            <a:endParaRPr lang="en-US"/>
          </a:p>
        </p:txBody>
      </p:sp>
    </p:spTree>
    <p:extLst>
      <p:ext uri="{BB962C8B-B14F-4D97-AF65-F5344CB8AC3E}">
        <p14:creationId xmlns:p14="http://schemas.microsoft.com/office/powerpoint/2010/main" val="138754916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63000" cy="6370975"/>
          </a:xfrm>
          <a:prstGeom prst="rect">
            <a:avLst/>
          </a:prstGeom>
          <a:noFill/>
        </p:spPr>
        <p:txBody>
          <a:bodyPr wrap="square" rtlCol="0">
            <a:spAutoFit/>
          </a:bodyPr>
          <a:lstStyle/>
          <a:p>
            <a:pPr algn="r" rtl="1"/>
            <a:r>
              <a:rPr lang="he-IL" sz="2400" dirty="0"/>
              <a:t>ילקוט שמעוני תורה פרשת כי תשא רמז שצא</a:t>
            </a:r>
            <a:r>
              <a:rPr lang="en-US" sz="2400" dirty="0"/>
              <a:t>: </a:t>
            </a:r>
          </a:p>
          <a:p>
            <a:pPr algn="r" rtl="1"/>
            <a:r>
              <a:rPr lang="he-IL" sz="2400" dirty="0"/>
              <a:t>כל דבר ודבר שנתנו ישראל </a:t>
            </a:r>
            <a:r>
              <a:rPr lang="he-IL" sz="2400" b="1" dirty="0"/>
              <a:t>נפשן</a:t>
            </a:r>
            <a:r>
              <a:rPr lang="he-IL" sz="2400" dirty="0"/>
              <a:t> עליהן </a:t>
            </a:r>
            <a:r>
              <a:rPr lang="he-IL" sz="2400" b="1" dirty="0"/>
              <a:t>נתקיימו בידן</a:t>
            </a:r>
            <a:r>
              <a:rPr lang="he-IL" sz="2400" dirty="0"/>
              <a:t> ודבר שלא נתנו נפשן עליו לא נתקיימו בידן כגון השבת והמילה ותלמוד תורה </a:t>
            </a:r>
            <a:r>
              <a:rPr lang="he-IL" sz="2400" b="1" dirty="0"/>
              <a:t>וטבילה</a:t>
            </a:r>
            <a:r>
              <a:rPr lang="he-IL" sz="2400" dirty="0"/>
              <a:t> שנתנו נפשן עליהן נתקיימו בידן וכגון בית המקדש והדינין שמיטין ויובלות שלא נתנו ישראל נפשן עליהן לא נתקיימו בידן</a:t>
            </a:r>
            <a:r>
              <a:rPr lang="en-US" sz="2400" dirty="0"/>
              <a:t>.</a:t>
            </a:r>
          </a:p>
          <a:p>
            <a:pPr algn="r" rtl="1"/>
            <a:endParaRPr lang="en-US" sz="2400" dirty="0" smtClean="0"/>
          </a:p>
          <a:p>
            <a:pPr algn="r" rtl="1"/>
            <a:r>
              <a:rPr lang="he-IL" sz="2400" dirty="0"/>
              <a:t>רמב"ם הלכות מקוואות פרק יא הלכה יב</a:t>
            </a:r>
            <a:endParaRPr lang="en-US" sz="2400" dirty="0"/>
          </a:p>
          <a:p>
            <a:pPr algn="r" rtl="1"/>
            <a:r>
              <a:rPr lang="he-IL" sz="2400" dirty="0"/>
              <a:t>...רמז יש בדבר כשם שהמכוין לבו לטהר כיון שטבל טהור ואף על פי שלא נתחדש בגופו דבר כך המכוין לבו </a:t>
            </a:r>
            <a:r>
              <a:rPr lang="he-IL" sz="2400" b="1" dirty="0"/>
              <a:t>לטהר נפשו מטומאות הנפשות שהן מחשבות האון ודעות הרעות</a:t>
            </a:r>
            <a:r>
              <a:rPr lang="he-IL" sz="2400" dirty="0"/>
              <a:t>, כיון שהסכים בלבו לפרוש מאותן העצות והביא נפשו במי הדעת טהור...</a:t>
            </a:r>
            <a:endParaRPr lang="en-US" sz="2400" dirty="0"/>
          </a:p>
          <a:p>
            <a:pPr algn="r" rtl="1"/>
            <a:endParaRPr lang="en-US" sz="2400" dirty="0" smtClean="0"/>
          </a:p>
          <a:p>
            <a:pPr algn="r" rtl="1"/>
            <a:r>
              <a:rPr lang="he-IL" sz="2400" dirty="0"/>
              <a:t>ספר החינוך, מצוה קעג (מצות הטהרה מן הצרעת), מצוה קעה (מצות טבילה לטמאים)</a:t>
            </a:r>
            <a:endParaRPr lang="en-US" sz="2400" dirty="0"/>
          </a:p>
          <a:p>
            <a:pPr algn="r" rtl="1"/>
            <a:r>
              <a:rPr lang="he-IL" sz="2400" dirty="0"/>
              <a:t>ובטעם המים שיטהרו כל טמא, אחשוב על צד הפשט כי הענין הוא כדי </a:t>
            </a:r>
            <a:r>
              <a:rPr lang="he-IL" sz="2400" b="1" dirty="0"/>
              <a:t>שיראה האדם את עצמו אחר הטבילה כאילו נברא באותה שעה...</a:t>
            </a:r>
            <a:endParaRPr lang="en-US" sz="2400" dirty="0"/>
          </a:p>
          <a:p>
            <a:pPr algn="r" rtl="1"/>
            <a:endParaRPr lang="en-US" sz="2400" dirty="0"/>
          </a:p>
        </p:txBody>
      </p:sp>
    </p:spTree>
    <p:extLst>
      <p:ext uri="{BB962C8B-B14F-4D97-AF65-F5344CB8AC3E}">
        <p14:creationId xmlns:p14="http://schemas.microsoft.com/office/powerpoint/2010/main" val="3479138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76200"/>
            <a:ext cx="8763000" cy="6863417"/>
          </a:xfrm>
          <a:prstGeom prst="rect">
            <a:avLst/>
          </a:prstGeom>
          <a:noFill/>
        </p:spPr>
        <p:txBody>
          <a:bodyPr wrap="square" rtlCol="0">
            <a:spAutoFit/>
          </a:bodyPr>
          <a:lstStyle/>
          <a:p>
            <a:pPr algn="r" rtl="1"/>
            <a:r>
              <a:rPr lang="he-IL" sz="2200" dirty="0"/>
              <a:t>תלמוד בבלי מסכת יומא דף ח.</a:t>
            </a:r>
            <a:endParaRPr lang="en-US" sz="2200" dirty="0"/>
          </a:p>
          <a:p>
            <a:pPr algn="r" rtl="1"/>
            <a:r>
              <a:rPr lang="he-IL" sz="2200" dirty="0"/>
              <a:t>דתניא: אחד זה ואחד זה מזין עליו כל שבעה מכל חטאות שהיו שם, דברי רבי מאיר.  רבי יוסי אומר: אין מזין עליו אלא שלישי ושביעי בלבד...  והכא בהא קמיפלגי; רבי מאיר סבר: אמרינן </a:t>
            </a:r>
            <a:r>
              <a:rPr lang="he-IL" sz="2200" b="1" dirty="0"/>
              <a:t>טבילה בזמנה מצוה</a:t>
            </a:r>
            <a:r>
              <a:rPr lang="he-IL" sz="2200" dirty="0"/>
              <a:t>, ורבי יוסי סבר: לא אמרינן טבילה בזמנה מצוה.</a:t>
            </a:r>
            <a:endParaRPr lang="en-US" sz="2200" dirty="0"/>
          </a:p>
          <a:p>
            <a:pPr algn="r" rtl="1"/>
            <a:endParaRPr lang="en-US" sz="2200" dirty="0" smtClean="0"/>
          </a:p>
          <a:p>
            <a:pPr algn="r" rtl="1"/>
            <a:r>
              <a:rPr lang="he-IL" sz="2200" dirty="0"/>
              <a:t>תוס' שם:</a:t>
            </a:r>
            <a:endParaRPr lang="en-US" sz="2200" dirty="0"/>
          </a:p>
          <a:p>
            <a:pPr algn="r" rtl="1"/>
            <a:r>
              <a:rPr lang="he-IL" sz="2200" b="1" dirty="0"/>
              <a:t>ר"ת</a:t>
            </a:r>
            <a:r>
              <a:rPr lang="he-IL" sz="2200" dirty="0"/>
              <a:t> פסק דטבילה בזמנה </a:t>
            </a:r>
            <a:r>
              <a:rPr lang="he-IL" sz="2200" b="1" dirty="0"/>
              <a:t>לאו מצוה</a:t>
            </a:r>
            <a:r>
              <a:rPr lang="he-IL" sz="2200" dirty="0"/>
              <a:t> היא ...שהרי </a:t>
            </a:r>
            <a:r>
              <a:rPr lang="he-IL" sz="2200" b="1" dirty="0"/>
              <a:t>מעשים בכל יום שאין לך טובלת בזמנה</a:t>
            </a:r>
            <a:r>
              <a:rPr lang="he-IL" sz="2200" dirty="0"/>
              <a:t> טבילה של נדה ושל זבה ושל שומרת יום ... </a:t>
            </a:r>
            <a:r>
              <a:rPr lang="he-IL" sz="2200" b="1" dirty="0"/>
              <a:t>ור"ח</a:t>
            </a:r>
            <a:r>
              <a:rPr lang="he-IL" sz="2200" dirty="0"/>
              <a:t> פסק כב"ש וב"ה דפרק המפלת (שם דף ל. ושם) דסברי טבילה בזמנה </a:t>
            </a:r>
            <a:r>
              <a:rPr lang="he-IL" sz="2200" b="1" dirty="0"/>
              <a:t>מצוה</a:t>
            </a:r>
            <a:r>
              <a:rPr lang="he-IL" sz="2200" dirty="0"/>
              <a:t>... </a:t>
            </a:r>
            <a:endParaRPr lang="en-US" sz="2200" dirty="0"/>
          </a:p>
          <a:p>
            <a:pPr algn="r" rtl="1"/>
            <a:endParaRPr lang="en-US" sz="2200" dirty="0" smtClean="0"/>
          </a:p>
          <a:p>
            <a:pPr algn="r" rtl="1"/>
            <a:r>
              <a:rPr lang="he-IL" sz="2200" dirty="0"/>
              <a:t>תוספות ביצה דף יח:</a:t>
            </a:r>
            <a:endParaRPr lang="en-US" sz="2200" dirty="0"/>
          </a:p>
          <a:p>
            <a:pPr algn="r" rtl="1"/>
            <a:r>
              <a:rPr lang="he-IL" sz="2200" dirty="0"/>
              <a:t>כל חייבי טבילות טובלין כדרכן בין בתשעה באב בין ביום הכפורים - היינו דוקא להני שטובלין טבילת מצוה בזמנה אבל </a:t>
            </a:r>
            <a:r>
              <a:rPr lang="he-IL" sz="2200" b="1" dirty="0"/>
              <a:t>השתא שכל טבילות שנשותינו טובלות היינו טבילה שלא בזמנה</a:t>
            </a:r>
            <a:r>
              <a:rPr lang="he-IL" sz="2200" dirty="0"/>
              <a:t> דהן סופרות ז' נקיים מספק שהן זבות אינן טובלות בט' באב וביוה"כ... ועוד אומר ר"י דבזמן הזה אין טובלין לא ביוה"כ ולא בט' באב דדוקא הם </a:t>
            </a:r>
            <a:r>
              <a:rPr lang="he-IL" sz="2200" b="1" dirty="0"/>
              <a:t>שהיו עוסקין בטהרות</a:t>
            </a:r>
            <a:r>
              <a:rPr lang="he-IL" sz="2200" dirty="0"/>
              <a:t> היה צריך לטבול מיד כדי שלא יטמאו הטהרות אבל השתא דהטבילה אינה באה אלא לטהרה לבעלה יכולה היא לרחוץ ולחוף ערב יוה"כ כדי שתסרוק שערה וחופפת מעט למוצאי יום הכפורים משום דצריך חפיפה סמוך לטבילה וכן בט' באב</a:t>
            </a:r>
            <a:r>
              <a:rPr lang="he-IL" sz="2200" dirty="0" smtClean="0"/>
              <a:t>...</a:t>
            </a:r>
            <a:endParaRPr lang="en-US" sz="2200" dirty="0"/>
          </a:p>
        </p:txBody>
      </p:sp>
    </p:spTree>
    <p:extLst>
      <p:ext uri="{BB962C8B-B14F-4D97-AF65-F5344CB8AC3E}">
        <p14:creationId xmlns:p14="http://schemas.microsoft.com/office/powerpoint/2010/main" val="3607983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991600" cy="6247864"/>
          </a:xfrm>
          <a:prstGeom prst="rect">
            <a:avLst/>
          </a:prstGeom>
          <a:noFill/>
        </p:spPr>
        <p:txBody>
          <a:bodyPr wrap="square" rtlCol="0">
            <a:spAutoFit/>
          </a:bodyPr>
          <a:lstStyle/>
          <a:p>
            <a:pPr algn="r" rtl="1"/>
            <a:r>
              <a:rPr lang="he-IL" sz="2000" dirty="0"/>
              <a:t>טור סימן קצז</a:t>
            </a:r>
            <a:endParaRPr lang="en-US" sz="2000" dirty="0"/>
          </a:p>
          <a:p>
            <a:pPr algn="r" rtl="1"/>
            <a:r>
              <a:rPr lang="he-IL" sz="2000" dirty="0"/>
              <a:t>ור"ח פסק טבילה בזמנה מצוה </a:t>
            </a:r>
            <a:r>
              <a:rPr lang="he-IL" sz="2000" b="1" dirty="0"/>
              <a:t>הלכך</a:t>
            </a:r>
            <a:r>
              <a:rPr lang="he-IL" sz="2000" dirty="0"/>
              <a:t> מצוה שתטבול מיד אחר שיכלו ימי ספירתה ורבינו תם פסק דטבילה בזמנה לאו מצוה</a:t>
            </a:r>
            <a:endParaRPr lang="en-US" sz="2000" dirty="0"/>
          </a:p>
          <a:p>
            <a:pPr algn="r" rtl="1"/>
            <a:endParaRPr lang="en-US" sz="2000" dirty="0" smtClean="0"/>
          </a:p>
          <a:p>
            <a:pPr algn="r" rtl="1"/>
            <a:r>
              <a:rPr lang="he-IL" sz="2000" dirty="0"/>
              <a:t>בית יוסף שם:</a:t>
            </a:r>
            <a:endParaRPr lang="en-US" sz="2000" dirty="0"/>
          </a:p>
          <a:p>
            <a:pPr algn="r" rtl="1"/>
            <a:r>
              <a:rPr lang="he-IL" sz="2000" dirty="0"/>
              <a:t>איכא למידק מאי הילכך הלא זה בעצמו הוא מה שאומר רבינו חננאל טבילה בזמנה מצוה ופשוט הוא שר"ל שמיד אחר שיכלו ימי ספירתה תטבול וכיון שכן לא שייך למימר הילכך וי"ל דרבינו מיירי </a:t>
            </a:r>
            <a:r>
              <a:rPr lang="he-IL" sz="2000" b="1" dirty="0"/>
              <a:t>בנשי דידן</a:t>
            </a:r>
            <a:r>
              <a:rPr lang="he-IL" sz="2000" dirty="0"/>
              <a:t> דאפילו רואות טיפת דם יושבות עליו ז' נקיים </a:t>
            </a:r>
            <a:r>
              <a:rPr lang="he-IL" sz="2000" b="1" dirty="0"/>
              <a:t>ואיכא למימר</a:t>
            </a:r>
            <a:r>
              <a:rPr lang="he-IL" sz="2000" dirty="0"/>
              <a:t> דטבילה דידהו לאו בזמנה היא. </a:t>
            </a:r>
            <a:endParaRPr lang="en-US" sz="2000" dirty="0"/>
          </a:p>
          <a:p>
            <a:pPr algn="r" rtl="1"/>
            <a:endParaRPr lang="en-US" sz="2000" dirty="0" smtClean="0"/>
          </a:p>
          <a:p>
            <a:pPr algn="r" rtl="1"/>
            <a:r>
              <a:rPr lang="he-IL" sz="2000" dirty="0"/>
              <a:t>ירושלמי נדה ב:ד</a:t>
            </a:r>
            <a:endParaRPr lang="en-US" sz="2000" dirty="0"/>
          </a:p>
          <a:p>
            <a:pPr algn="r" rtl="1"/>
            <a:r>
              <a:rPr lang="he-IL" sz="2000" dirty="0"/>
              <a:t>זאת אומרת </a:t>
            </a:r>
            <a:r>
              <a:rPr lang="he-IL" sz="2000" b="1" dirty="0"/>
              <a:t>שאסור לאשה לשהות בטומאתה</a:t>
            </a:r>
            <a:r>
              <a:rPr lang="he-IL" sz="2000" dirty="0"/>
              <a:t> </a:t>
            </a:r>
            <a:endParaRPr lang="en-US" sz="2000" dirty="0"/>
          </a:p>
          <a:p>
            <a:pPr algn="r" rtl="1"/>
            <a:endParaRPr lang="en-US" sz="2000" dirty="0" smtClean="0"/>
          </a:p>
          <a:p>
            <a:pPr algn="r" rtl="1"/>
            <a:r>
              <a:rPr lang="he-IL" sz="2000" dirty="0"/>
              <a:t>ספר חסידים (צואת ר' יהודה החסיד אות ל"ו) </a:t>
            </a:r>
            <a:endParaRPr lang="en-US" sz="2000" dirty="0"/>
          </a:p>
          <a:p>
            <a:pPr algn="r" rtl="1"/>
            <a:r>
              <a:rPr lang="he-IL" sz="2000" b="1" dirty="0"/>
              <a:t>לא יניח</a:t>
            </a:r>
            <a:r>
              <a:rPr lang="he-IL" sz="2000" dirty="0"/>
              <a:t> אדם מלזקוק עם אשתו לילה שטבלה בו</a:t>
            </a:r>
            <a:endParaRPr lang="en-US" sz="2000" dirty="0"/>
          </a:p>
          <a:p>
            <a:pPr algn="r" rtl="1"/>
            <a:endParaRPr lang="en-US" sz="2000" dirty="0" smtClean="0"/>
          </a:p>
          <a:p>
            <a:pPr algn="r" rtl="1"/>
            <a:r>
              <a:rPr lang="he-IL" sz="2000" dirty="0"/>
              <a:t>בצל החכמה ח"ג סי' ע"א אות ד', אות י'</a:t>
            </a:r>
            <a:endParaRPr lang="en-US" sz="2000" dirty="0"/>
          </a:p>
          <a:p>
            <a:pPr algn="r" rtl="1"/>
            <a:r>
              <a:rPr lang="he-IL" sz="2000" dirty="0"/>
              <a:t>מש"כ בצוואת ריה"ח, שלא יניח מלזקוק עם אשתו לילה שטבלה בו, היא אזהרה להבעל לבד </a:t>
            </a:r>
            <a:r>
              <a:rPr lang="he-IL" sz="2000" b="1" dirty="0"/>
              <a:t>והיכא דאפשר לו</a:t>
            </a:r>
            <a:r>
              <a:rPr lang="he-IL" sz="2000" dirty="0"/>
              <a:t>, אבל בלא אפשר אינה צריכה לדחות טבילתה בשביל כך במקום שנוהגין לטבול גם כשאין בעלה בעיר</a:t>
            </a:r>
            <a:r>
              <a:rPr lang="he-IL" sz="2000" dirty="0" smtClean="0"/>
              <a:t>.</a:t>
            </a:r>
            <a:endParaRPr lang="en-US" sz="2000" dirty="0"/>
          </a:p>
        </p:txBody>
      </p:sp>
    </p:spTree>
    <p:extLst>
      <p:ext uri="{BB962C8B-B14F-4D97-AF65-F5344CB8AC3E}">
        <p14:creationId xmlns:p14="http://schemas.microsoft.com/office/powerpoint/2010/main" val="14118586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1"/>
            <a:ext cx="8991600" cy="6247864"/>
          </a:xfrm>
          <a:prstGeom prst="rect">
            <a:avLst/>
          </a:prstGeom>
          <a:noFill/>
        </p:spPr>
        <p:txBody>
          <a:bodyPr wrap="square" rtlCol="0">
            <a:spAutoFit/>
          </a:bodyPr>
          <a:lstStyle/>
          <a:p>
            <a:pPr algn="r" rtl="1"/>
            <a:r>
              <a:rPr lang="he-IL" sz="2000" dirty="0"/>
              <a:t>גמרא ביצה דף יח</a:t>
            </a:r>
            <a:endParaRPr lang="en-US" sz="2000" dirty="0"/>
          </a:p>
          <a:p>
            <a:pPr algn="r" rtl="1"/>
            <a:r>
              <a:rPr lang="he-IL" sz="2000" dirty="0"/>
              <a:t>גמרא. דכולי עלמא מיהת כלי בשבת לא, מאי טעמא? - אמר רבה: גזרה </a:t>
            </a:r>
            <a:r>
              <a:rPr lang="he-IL" sz="2000" b="1" dirty="0"/>
              <a:t>שמא יטלנו</a:t>
            </a:r>
            <a:r>
              <a:rPr lang="he-IL" sz="2000" dirty="0"/>
              <a:t> בידו ויעבירנו ארבע אמות ברשות הרבים</a:t>
            </a:r>
            <a:r>
              <a:rPr lang="en-US" sz="2000" dirty="0"/>
              <a:t>.</a:t>
            </a:r>
            <a:r>
              <a:rPr lang="he-IL" sz="2000" dirty="0"/>
              <a:t>.. רבא אמר: מפני </a:t>
            </a:r>
            <a:r>
              <a:rPr lang="he-IL" sz="2000" b="1" dirty="0"/>
              <a:t>שנראה כמתקן</a:t>
            </a:r>
            <a:r>
              <a:rPr lang="he-IL" sz="2000" dirty="0"/>
              <a:t> כלי. - אי הכי אדם נמי! - אדם </a:t>
            </a:r>
            <a:r>
              <a:rPr lang="he-IL" sz="2000" b="1" dirty="0"/>
              <a:t>נראה כמיקר</a:t>
            </a:r>
            <a:r>
              <a:rPr lang="he-IL" sz="2000" dirty="0"/>
              <a:t>.</a:t>
            </a:r>
            <a:endParaRPr lang="en-US" sz="2000" dirty="0"/>
          </a:p>
          <a:p>
            <a:pPr algn="r" rtl="1"/>
            <a:endParaRPr lang="en-US" sz="2000" dirty="0" smtClean="0"/>
          </a:p>
          <a:p>
            <a:pPr algn="r" rtl="1"/>
            <a:r>
              <a:rPr lang="he-IL" sz="2000" dirty="0"/>
              <a:t>בית </a:t>
            </a:r>
            <a:r>
              <a:rPr lang="he-IL" sz="2000" dirty="0" smtClean="0"/>
              <a:t>יוסף</a:t>
            </a:r>
            <a:endParaRPr lang="en-US" sz="2000" dirty="0" smtClean="0"/>
          </a:p>
          <a:p>
            <a:pPr algn="r" rtl="1"/>
            <a:r>
              <a:rPr lang="he-IL" sz="2000" dirty="0" smtClean="0"/>
              <a:t>אדרבה </a:t>
            </a:r>
            <a:r>
              <a:rPr lang="he-IL" sz="2000" dirty="0"/>
              <a:t>על מה שכתב המרדכי בשם רבינו תם שאסור לטבול בשבת משום דטבילה בזמנה אינה מצוה יש לתמוה דההיא דפרק ב' דביצה הויא </a:t>
            </a:r>
            <a:r>
              <a:rPr lang="he-IL" sz="2000" dirty="0" smtClean="0"/>
              <a:t>תיובתיה</a:t>
            </a:r>
            <a:endParaRPr lang="en-US" sz="2000" dirty="0"/>
          </a:p>
          <a:p>
            <a:pPr algn="r" rtl="1"/>
            <a:endParaRPr lang="en-US" sz="2000" dirty="0" smtClean="0"/>
          </a:p>
          <a:p>
            <a:pPr algn="r" rtl="1"/>
            <a:r>
              <a:rPr lang="he-IL" sz="2000" dirty="0"/>
              <a:t>תרומת הדשן רנה:</a:t>
            </a:r>
            <a:endParaRPr lang="en-US" sz="2000" dirty="0"/>
          </a:p>
          <a:p>
            <a:pPr algn="r" rtl="1"/>
            <a:r>
              <a:rPr lang="he-IL" sz="2000" dirty="0"/>
              <a:t>...מ"מ נראה דהאידנא בזמנינו דכ"ע </a:t>
            </a:r>
            <a:r>
              <a:rPr lang="he-IL" sz="2000" b="1" dirty="0"/>
              <a:t>זהירי שלא לרחוץ כלל בשבת</a:t>
            </a:r>
            <a:r>
              <a:rPr lang="he-IL" sz="2000" dirty="0"/>
              <a:t> אפי' להקר בין בנהר בין במקוה, ... </a:t>
            </a:r>
            <a:r>
              <a:rPr lang="he-IL" sz="2000" b="1" dirty="0"/>
              <a:t>וא"כ ליכא למימר דאדם נראה כמיקר</a:t>
            </a:r>
            <a:r>
              <a:rPr lang="he-IL" sz="2000" dirty="0"/>
              <a:t> דהא נזהרים להקיר, ומוכח מילתא דליטבול מכוון ונראה כמתקן. ומטעם זה נראה דנהגו הנשים ליזהר שלא לטבול בשבת כלל אא"כ בעלה בעיר ולא היה אפשר קודם</a:t>
            </a:r>
            <a:endParaRPr lang="en-US" sz="2000" dirty="0"/>
          </a:p>
          <a:p>
            <a:pPr algn="r" rtl="1"/>
            <a:endParaRPr lang="en-US" sz="2000" dirty="0" smtClean="0"/>
          </a:p>
          <a:p>
            <a:pPr algn="r" rtl="1"/>
            <a:r>
              <a:rPr lang="he-IL" sz="2000" dirty="0"/>
              <a:t>המשך הבית יוסף שם</a:t>
            </a:r>
            <a:endParaRPr lang="en-US" sz="2000" dirty="0"/>
          </a:p>
          <a:p>
            <a:pPr algn="r" rtl="1"/>
            <a:r>
              <a:rPr lang="he-IL" sz="2000" dirty="0"/>
              <a:t>... ויש לדחות דהא דאסר ר"ת לטבול בשבת היינו אין בעלה בעיר ואינה טובלת אלא משום טבילה בזמנה, ואהא פסק דלא קי"ל דמצוה היא. אבל בעלה בעיר מודה נמי דשרי </a:t>
            </a:r>
            <a:r>
              <a:rPr lang="he-IL" sz="2000" b="1" dirty="0"/>
              <a:t>משום מצות קיום עונה</a:t>
            </a:r>
            <a:r>
              <a:rPr lang="he-IL" sz="2000" dirty="0"/>
              <a:t>, ואפילו שלא בשעת עונה חשיבי מצוה מה שהאיש משמח אשתו בתשמיש המטה</a:t>
            </a:r>
            <a:r>
              <a:rPr lang="he-IL" sz="2000" dirty="0" smtClean="0"/>
              <a:t>...</a:t>
            </a:r>
            <a:endParaRPr lang="en-US" sz="2000" dirty="0"/>
          </a:p>
        </p:txBody>
      </p:sp>
    </p:spTree>
    <p:extLst>
      <p:ext uri="{BB962C8B-B14F-4D97-AF65-F5344CB8AC3E}">
        <p14:creationId xmlns:p14="http://schemas.microsoft.com/office/powerpoint/2010/main" val="3444797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7462" y="152400"/>
            <a:ext cx="8839200" cy="5632311"/>
          </a:xfrm>
          <a:prstGeom prst="rect">
            <a:avLst/>
          </a:prstGeom>
          <a:noFill/>
        </p:spPr>
        <p:txBody>
          <a:bodyPr wrap="square" rtlCol="0">
            <a:spAutoFit/>
          </a:bodyPr>
          <a:lstStyle/>
          <a:p>
            <a:pPr algn="r" rtl="1"/>
            <a:r>
              <a:rPr lang="he-IL" sz="3600" dirty="0" smtClean="0"/>
              <a:t>שו"ע </a:t>
            </a:r>
            <a:r>
              <a:rPr lang="he-IL" sz="3600" dirty="0"/>
              <a:t>קצז:ב</a:t>
            </a:r>
            <a:endParaRPr lang="en-US" sz="3600" dirty="0"/>
          </a:p>
          <a:p>
            <a:pPr algn="r" rtl="1"/>
            <a:r>
              <a:rPr lang="he-IL" sz="3600" b="1" dirty="0"/>
              <a:t>אם בעלה בעיר, מצוה</a:t>
            </a:r>
            <a:r>
              <a:rPr lang="he-IL" sz="3600" dirty="0"/>
              <a:t> לטבול בזמנה שלא לבטל מפריה ורביה אפילו לילה אחת. </a:t>
            </a:r>
            <a:endParaRPr lang="en-US" sz="3600" dirty="0"/>
          </a:p>
          <a:p>
            <a:pPr algn="r" rtl="1"/>
            <a:r>
              <a:rPr lang="he-IL" sz="3600" dirty="0"/>
              <a:t>הגה: </a:t>
            </a:r>
            <a:r>
              <a:rPr lang="he-IL" sz="3600" b="1" dirty="0"/>
              <a:t>ומותרת לטבול ליל</a:t>
            </a:r>
            <a:r>
              <a:rPr lang="he-IL" sz="3600" dirty="0"/>
              <a:t> שבת </a:t>
            </a:r>
            <a:r>
              <a:rPr lang="he-IL" sz="3600" b="1" dirty="0"/>
              <a:t>אם לא יכולה</a:t>
            </a:r>
            <a:r>
              <a:rPr lang="he-IL" sz="3600" dirty="0"/>
              <a:t> לטבול קודם לכן. </a:t>
            </a:r>
            <a:r>
              <a:rPr lang="he-IL" sz="3600" b="1" dirty="0"/>
              <a:t> ודוקא</a:t>
            </a:r>
            <a:r>
              <a:rPr lang="he-IL" sz="3600" dirty="0"/>
              <a:t> אם בעלה בעיר, אבל בלאו הכי </a:t>
            </a:r>
            <a:r>
              <a:rPr lang="he-IL" sz="3600" b="1" dirty="0"/>
              <a:t>אסור</a:t>
            </a:r>
            <a:r>
              <a:rPr lang="he-IL" sz="3600" dirty="0"/>
              <a:t>. ואם היה אפשר לה לטבול קודם לכן, כגון שהיה אחר לידה או שלא היה בעלה בעיר ובא בערב שבת, </a:t>
            </a:r>
            <a:r>
              <a:rPr lang="he-IL" sz="3600" b="1" dirty="0"/>
              <a:t>י"א שאסורה לטבול ; וכן נהגו</a:t>
            </a:r>
            <a:r>
              <a:rPr lang="he-IL" sz="3600" dirty="0"/>
              <a:t> במקצת מקומות, </a:t>
            </a:r>
            <a:r>
              <a:rPr lang="he-IL" sz="3600" b="1" dirty="0"/>
              <a:t>אבל במקום שאין מנהג אין להחמיר</a:t>
            </a:r>
            <a:r>
              <a:rPr lang="he-IL" sz="3600" dirty="0" smtClean="0"/>
              <a:t>...</a:t>
            </a:r>
            <a:endParaRPr lang="en-US" sz="3600" dirty="0"/>
          </a:p>
        </p:txBody>
      </p:sp>
    </p:spTree>
    <p:extLst>
      <p:ext uri="{BB962C8B-B14F-4D97-AF65-F5344CB8AC3E}">
        <p14:creationId xmlns:p14="http://schemas.microsoft.com/office/powerpoint/2010/main" val="1592475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534400" cy="6555641"/>
          </a:xfrm>
          <a:prstGeom prst="rect">
            <a:avLst/>
          </a:prstGeom>
          <a:noFill/>
        </p:spPr>
        <p:txBody>
          <a:bodyPr wrap="square" rtlCol="0">
            <a:spAutoFit/>
          </a:bodyPr>
          <a:lstStyle/>
          <a:p>
            <a:pPr algn="r" rtl="1"/>
            <a:r>
              <a:rPr lang="he-IL" sz="2800" dirty="0"/>
              <a:t>בית יוסף יורה דעה סימן קפג</a:t>
            </a:r>
            <a:endParaRPr lang="en-US" sz="2800" dirty="0"/>
          </a:p>
          <a:p>
            <a:pPr algn="r" rtl="1"/>
            <a:r>
              <a:rPr lang="he-IL" sz="2800" dirty="0"/>
              <a:t>כתב הריב"ש (סי' תכ"ה) שנשאל אם איסור נדה נוהג גם בפנויה והשיב שדבר פשוט הוא שנוהג בה והאריך בדבר </a:t>
            </a:r>
            <a:r>
              <a:rPr lang="he-IL" sz="2800" b="1" dirty="0"/>
              <a:t>וכתב שהטעם שלא תקנו טבילה לפנויה כדי שלא יבואו לידי מכשול</a:t>
            </a:r>
            <a:r>
              <a:rPr lang="he-IL" sz="2800" dirty="0"/>
              <a:t> בהסתלק ממנה איסור נדה החמור:</a:t>
            </a:r>
            <a:endParaRPr lang="en-US" sz="2800" dirty="0"/>
          </a:p>
          <a:p>
            <a:pPr algn="r" rtl="1"/>
            <a:endParaRPr lang="en-US" sz="2800" dirty="0" smtClean="0"/>
          </a:p>
          <a:p>
            <a:pPr algn="r" rtl="1"/>
            <a:r>
              <a:rPr lang="he-IL" sz="2800" dirty="0"/>
              <a:t>ספר מהרי"ל (מנהגים) הלכות ערב יום כיפור</a:t>
            </a:r>
            <a:endParaRPr lang="en-US" sz="2800" dirty="0"/>
          </a:p>
          <a:p>
            <a:pPr algn="r" rtl="1"/>
            <a:r>
              <a:rPr lang="he-IL" sz="2800" dirty="0"/>
              <a:t>[ג] טבילת ערב יום כפור... אמר מהר"י סג"ל דנראה לו להביא ראיה דמשום תשובה היא דהא נוהגין אז לטבול אנשים ונשים נערים ובתולות בר מצוה ובת מצוה, בשלמא אנשים טובלים משום טומאת קרי או שמא נגעו בשום טומאה, אך נשים אמאי טובלות הא (אינן) פולטות. וכן הזקנות וכן נערים ובתולות שברור להן שנקי גופם מטומאה, אלא ודאי </a:t>
            </a:r>
            <a:r>
              <a:rPr lang="he-IL" sz="2800" b="1" dirty="0"/>
              <a:t>משום תשובה היא</a:t>
            </a:r>
            <a:r>
              <a:rPr lang="he-IL" sz="2800" dirty="0"/>
              <a:t>. וכן בירושלמי</a:t>
            </a:r>
            <a:endParaRPr lang="en-US" sz="2800" dirty="0"/>
          </a:p>
          <a:p>
            <a:pPr algn="r" rtl="1"/>
            <a:endParaRPr lang="en-US" sz="2800" dirty="0"/>
          </a:p>
        </p:txBody>
      </p:sp>
    </p:spTree>
    <p:extLst>
      <p:ext uri="{BB962C8B-B14F-4D97-AF65-F5344CB8AC3E}">
        <p14:creationId xmlns:p14="http://schemas.microsoft.com/office/powerpoint/2010/main" val="2697431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51582"/>
            <a:ext cx="8839200" cy="4893647"/>
          </a:xfrm>
          <a:prstGeom prst="rect">
            <a:avLst/>
          </a:prstGeom>
          <a:noFill/>
        </p:spPr>
        <p:txBody>
          <a:bodyPr wrap="square" rtlCol="0">
            <a:spAutoFit/>
          </a:bodyPr>
          <a:lstStyle/>
          <a:p>
            <a:pPr algn="r" rtl="1"/>
            <a:r>
              <a:rPr lang="he-IL" sz="2400" dirty="0"/>
              <a:t>באר היטב א"ח סי' ש"ג ס"ק א' </a:t>
            </a:r>
            <a:endParaRPr lang="en-US" sz="2400" dirty="0"/>
          </a:p>
          <a:p>
            <a:pPr algn="r" rtl="1"/>
            <a:r>
              <a:rPr lang="he-IL" sz="2400" dirty="0"/>
              <a:t>טבילה- כבר הבאר היטב אשר לפני: ואם הבתולה אסורה משום גזרה זו צ"ע </a:t>
            </a:r>
            <a:r>
              <a:rPr lang="he-IL" sz="2400" b="1" dirty="0"/>
              <a:t>כי הבתולות אסורות לטבול</a:t>
            </a:r>
            <a:r>
              <a:rPr lang="he-IL" sz="2400" dirty="0"/>
              <a:t> כמ"ש בי"ד סי' קפ"ג ע"ש -ולא ידעתי למה מסופק בבתולה טפי מבזקנה דאין שייך נמי גבה טבילה, ולדידי אין ספק, </a:t>
            </a:r>
            <a:r>
              <a:rPr lang="he-IL" sz="2400" b="1" dirty="0"/>
              <a:t>דלא פלוג</a:t>
            </a:r>
            <a:r>
              <a:rPr lang="he-IL" sz="2400" dirty="0"/>
              <a:t> רבנן בתקנתא, וכן כתב הט"ז בס"ק ד ע"ש.</a:t>
            </a:r>
            <a:endParaRPr lang="en-US" sz="2400" dirty="0"/>
          </a:p>
          <a:p>
            <a:pPr algn="r" rtl="1"/>
            <a:endParaRPr lang="en-US" sz="2400" dirty="0" smtClean="0"/>
          </a:p>
          <a:p>
            <a:pPr algn="r" rtl="1"/>
            <a:r>
              <a:rPr lang="he-IL" sz="2400" dirty="0"/>
              <a:t>שו"ת רב פעלים חלק ד - יורה דעה סימן טז</a:t>
            </a:r>
            <a:endParaRPr lang="en-US" sz="2400" dirty="0"/>
          </a:p>
          <a:p>
            <a:pPr algn="r" rtl="1"/>
            <a:r>
              <a:rPr lang="he-IL" sz="2400" dirty="0"/>
              <a:t>...ורק </a:t>
            </a:r>
            <a:r>
              <a:rPr lang="he-IL" sz="2400" b="1" dirty="0"/>
              <a:t>בקיצור דברים</a:t>
            </a:r>
            <a:r>
              <a:rPr lang="he-IL" sz="2400" dirty="0"/>
              <a:t> אומר כי נראה שהנשים הללו שהם טובלות רק בערב ר"ה וערב יוה"כ בתוך השבעה נקיים שכונתם לש"ש </a:t>
            </a:r>
            <a:r>
              <a:rPr lang="he-IL" sz="2400" b="1" dirty="0"/>
              <a:t>בשביל טהרה אין למחות בידם</a:t>
            </a:r>
            <a:r>
              <a:rPr lang="he-IL" sz="2400" dirty="0"/>
              <a:t> חדא דאין זה דבר תמידי כאשר היו עושין בדורות הראשונים בכל פעם דלהכי חשו בדורות האחרונים לדעת הרמב"ן ובטלו מנהגם... </a:t>
            </a:r>
            <a:r>
              <a:rPr lang="he-IL" sz="2400" b="1" dirty="0"/>
              <a:t>רק משום טהרת הנפש</a:t>
            </a:r>
            <a:r>
              <a:rPr lang="he-IL" sz="2400" dirty="0"/>
              <a:t> ונקיות לעבודה ותפלה של ימים נוראים ולכן </a:t>
            </a:r>
            <a:r>
              <a:rPr lang="he-IL" sz="2400" b="1" dirty="0"/>
              <a:t>אין למחות בידם</a:t>
            </a:r>
            <a:r>
              <a:rPr lang="he-IL" sz="2400" dirty="0" smtClean="0"/>
              <a:t>...</a:t>
            </a:r>
            <a:endParaRPr lang="en-US" sz="2400" dirty="0"/>
          </a:p>
        </p:txBody>
      </p:sp>
    </p:spTree>
    <p:extLst>
      <p:ext uri="{BB962C8B-B14F-4D97-AF65-F5344CB8AC3E}">
        <p14:creationId xmlns:p14="http://schemas.microsoft.com/office/powerpoint/2010/main" val="877545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763000" cy="6586418"/>
          </a:xfrm>
          <a:prstGeom prst="rect">
            <a:avLst/>
          </a:prstGeom>
          <a:noFill/>
        </p:spPr>
        <p:txBody>
          <a:bodyPr wrap="square" rtlCol="0">
            <a:spAutoFit/>
          </a:bodyPr>
          <a:lstStyle/>
          <a:p>
            <a:pPr algn="r" rtl="1"/>
            <a:r>
              <a:rPr lang="he-IL" sz="2400" dirty="0"/>
              <a:t>תלמוד בבלי מסכת פסחים דף צ:</a:t>
            </a:r>
            <a:endParaRPr lang="en-US" sz="2400" dirty="0"/>
          </a:p>
          <a:p>
            <a:pPr algn="r" rtl="1"/>
            <a:r>
              <a:rPr lang="he-IL" sz="2400" dirty="0"/>
              <a:t>כדתניא כל חייבי טבילות טבילתן ביום</a:t>
            </a:r>
            <a:r>
              <a:rPr lang="he-IL" sz="2400" b="1" dirty="0"/>
              <a:t> נדה ויולדת טבילתן בלילה</a:t>
            </a:r>
            <a:r>
              <a:rPr lang="he-IL" sz="2400" dirty="0"/>
              <a:t> דתניא יכול תהא טובלת מבעוד יום תלמוד לומר (ויקרא טו) שבעת ימים תהיה בנדתה תהא בנדתה כל שבעה ויולדת איתקש לנדה</a:t>
            </a:r>
            <a:endParaRPr lang="en-US" sz="2400" dirty="0"/>
          </a:p>
          <a:p>
            <a:pPr algn="r" rtl="1"/>
            <a:endParaRPr lang="en-US" sz="1400" dirty="0" smtClean="0"/>
          </a:p>
          <a:p>
            <a:pPr algn="r" rtl="1"/>
            <a:r>
              <a:rPr lang="he-IL" sz="2400" dirty="0"/>
              <a:t>רש"י שם: </a:t>
            </a:r>
            <a:endParaRPr lang="en-US" sz="2400" dirty="0"/>
          </a:p>
          <a:p>
            <a:pPr algn="r" rtl="1"/>
            <a:r>
              <a:rPr lang="he-IL" sz="2400" dirty="0"/>
              <a:t>זבה טובלת ביום הז', דכתיב: "וספרה לה שבעת ימים ואחר תטהר" - </a:t>
            </a:r>
            <a:r>
              <a:rPr lang="he-IL" sz="2400" b="1" dirty="0"/>
              <a:t>אחר</a:t>
            </a:r>
            <a:r>
              <a:rPr lang="he-IL" sz="2400" dirty="0"/>
              <a:t> מעשה תטהר, כיון דסיימה לה ספירה תטהר, ובתחלת היום עבדה לה ספירה. אבל נדה דאורייתא, שאינה סופרת נקיים אלא ז' עם ימי ראייתה, אינה טובלת עד לאחר שקיעת החמה של ז'.</a:t>
            </a:r>
            <a:endParaRPr lang="en-US" sz="2400" dirty="0"/>
          </a:p>
          <a:p>
            <a:pPr algn="r" rtl="1"/>
            <a:endParaRPr lang="en-US" sz="2400" dirty="0" smtClean="0"/>
          </a:p>
          <a:p>
            <a:pPr algn="r" rtl="1"/>
            <a:r>
              <a:rPr lang="he-IL" sz="2400" dirty="0"/>
              <a:t>תלמוד בבלי מסכת נדה דף סז: </a:t>
            </a:r>
            <a:endParaRPr lang="en-US" sz="2400" dirty="0"/>
          </a:p>
          <a:p>
            <a:pPr algn="r" rtl="1"/>
            <a:r>
              <a:rPr lang="he-IL" sz="2400" dirty="0"/>
              <a:t>אמר רב: נדה בזמנה - אינה טובלת אלא בלילה, ושלא בזמנה - טובלת בין ביום בין בלילה. </a:t>
            </a:r>
            <a:endParaRPr lang="en-US" sz="2400" dirty="0"/>
          </a:p>
          <a:p>
            <a:pPr algn="r" rtl="1"/>
            <a:r>
              <a:rPr lang="he-IL" sz="2400" dirty="0"/>
              <a:t>רבי יוחנן אמר: בין בזמנה בין שלא בזמנה - אינה טובלת אלא בלילה, </a:t>
            </a:r>
            <a:r>
              <a:rPr lang="he-IL" sz="2400" b="1" dirty="0"/>
              <a:t>משום סרך בתה...</a:t>
            </a:r>
            <a:endParaRPr lang="en-US" sz="2400" dirty="0"/>
          </a:p>
          <a:p>
            <a:pPr algn="r" rtl="1"/>
            <a:r>
              <a:rPr lang="he-IL" sz="2400" dirty="0"/>
              <a:t>אתקין רב אידי בנרש למטבל ביומא דתמניא, משום </a:t>
            </a:r>
            <a:r>
              <a:rPr lang="he-IL" sz="2400" b="1" dirty="0"/>
              <a:t>אריותא</a:t>
            </a:r>
            <a:r>
              <a:rPr lang="he-IL" sz="2400" dirty="0"/>
              <a:t>. רב אחא בר יעקב בפפוניא משום </a:t>
            </a:r>
            <a:r>
              <a:rPr lang="he-IL" sz="2400" b="1" dirty="0"/>
              <a:t>גנבי</a:t>
            </a:r>
            <a:r>
              <a:rPr lang="he-IL" sz="2400" dirty="0"/>
              <a:t>. רב יהודה בפומבדיתא משום </a:t>
            </a:r>
            <a:r>
              <a:rPr lang="he-IL" sz="2400" b="1" dirty="0"/>
              <a:t>צנה</a:t>
            </a:r>
            <a:r>
              <a:rPr lang="he-IL" sz="2400" dirty="0" smtClean="0"/>
              <a:t>.</a:t>
            </a:r>
            <a:endParaRPr lang="en-US" sz="2400" dirty="0"/>
          </a:p>
        </p:txBody>
      </p:sp>
    </p:spTree>
    <p:extLst>
      <p:ext uri="{BB962C8B-B14F-4D97-AF65-F5344CB8AC3E}">
        <p14:creationId xmlns:p14="http://schemas.microsoft.com/office/powerpoint/2010/main" val="755669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763000" cy="6001643"/>
          </a:xfrm>
          <a:prstGeom prst="rect">
            <a:avLst/>
          </a:prstGeom>
          <a:noFill/>
        </p:spPr>
        <p:txBody>
          <a:bodyPr wrap="square" rtlCol="0">
            <a:spAutoFit/>
          </a:bodyPr>
          <a:lstStyle/>
          <a:p>
            <a:pPr algn="r" rtl="1"/>
            <a:r>
              <a:rPr lang="he-IL" sz="2400" dirty="0"/>
              <a:t>תוספות</a:t>
            </a:r>
            <a:endParaRPr lang="en-US" sz="2400" dirty="0"/>
          </a:p>
          <a:p>
            <a:pPr algn="r" rtl="1"/>
            <a:r>
              <a:rPr lang="he-IL" sz="2400" dirty="0"/>
              <a:t>אבל אמרו חכמים אסור לעשות כן </a:t>
            </a:r>
            <a:r>
              <a:rPr lang="he-IL" sz="2400" b="1" dirty="0"/>
              <a:t>שלא תבוא לידי ספק</a:t>
            </a:r>
            <a:r>
              <a:rPr lang="he-IL" sz="2400" dirty="0"/>
              <a:t> - צ"ל אסור לעשות כן לטבול דאי אתשמיש מהו שלא תבוא לידי ספק הא כבר באה בשעת תשמיש </a:t>
            </a:r>
            <a:r>
              <a:rPr lang="he-IL" sz="2400" b="1" dirty="0"/>
              <a:t>שמא תראה</a:t>
            </a:r>
            <a:r>
              <a:rPr lang="he-IL" sz="2400" dirty="0"/>
              <a:t> והוה ליה למימר שלא תבא לידי ודאי...וי"ל דה"פ ר"ש היא דאמר גבי ודאי זבה דאסור לעשות כן </a:t>
            </a:r>
            <a:r>
              <a:rPr lang="he-IL" sz="2400" b="1" dirty="0"/>
              <a:t>לטבול ביום</a:t>
            </a:r>
            <a:r>
              <a:rPr lang="he-IL" sz="2400" dirty="0"/>
              <a:t> שמא תבא לידי ספק לשמש שבעילתה תהא תלויה הילכך בהך טועה אע"ג דאיכא בה כמה ספקות דשמא לא היתה זבה כלל ואם היתה זבה אימר הרחיקה לידתה ושמא לא תראה אסורה לשמש לר' שמעון אבל טבילה תהא מותרת אפילו לר"ש דשרי לה לטבול משום טבילה בזמנה מצוה.</a:t>
            </a:r>
            <a:endParaRPr lang="en-US" sz="2400" dirty="0"/>
          </a:p>
          <a:p>
            <a:pPr algn="r" rtl="1"/>
            <a:endParaRPr lang="en-US" sz="2400" dirty="0" smtClean="0"/>
          </a:p>
          <a:p>
            <a:pPr algn="r" rtl="1"/>
            <a:r>
              <a:rPr lang="he-IL" sz="2400" dirty="0"/>
              <a:t>בעל המאור, השגות לבעל הנפש- בימינו אין מקום לחוש, ואין לדייק מהגמרא</a:t>
            </a:r>
            <a:endParaRPr lang="en-US" sz="2400" dirty="0"/>
          </a:p>
          <a:p>
            <a:pPr algn="r" rtl="1"/>
            <a:r>
              <a:rPr lang="he-IL" sz="2400" dirty="0"/>
              <a:t>ואני אומר שלא נאמרה שמועה זו אלא בזמן שהיו בנות ישראל עומדות על </a:t>
            </a:r>
            <a:r>
              <a:rPr lang="he-IL" sz="2400" b="1" dirty="0"/>
              <a:t>דין תורה</a:t>
            </a:r>
            <a:r>
              <a:rPr lang="he-IL" sz="2400" dirty="0"/>
              <a:t> אבל </a:t>
            </a:r>
            <a:r>
              <a:rPr lang="he-IL" sz="2400" b="1" dirty="0"/>
              <a:t>בזמן הזה שהן כלם ספק זבות אין לחוש</a:t>
            </a:r>
            <a:r>
              <a:rPr lang="he-IL" sz="2400" dirty="0"/>
              <a:t>... וטובלת לז' לספירתה שהוא שמיני לראיתה, ואפילו ביום.</a:t>
            </a:r>
            <a:endParaRPr lang="en-US" sz="2400" dirty="0"/>
          </a:p>
          <a:p>
            <a:pPr algn="r" rtl="1"/>
            <a:endParaRPr lang="en-US" sz="2400" dirty="0"/>
          </a:p>
        </p:txBody>
      </p:sp>
    </p:spTree>
    <p:extLst>
      <p:ext uri="{BB962C8B-B14F-4D97-AF65-F5344CB8AC3E}">
        <p14:creationId xmlns:p14="http://schemas.microsoft.com/office/powerpoint/2010/main" val="17057275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1379</TotalTime>
  <Words>1362</Words>
  <Application>Microsoft Office PowerPoint</Application>
  <PresentationFormat>On-screen Show (4:3)</PresentationFormat>
  <Paragraphs>77</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YSF</dc:creator>
  <cp:lastModifiedBy>YSF</cp:lastModifiedBy>
  <cp:revision>239</cp:revision>
  <dcterms:created xsi:type="dcterms:W3CDTF">2023-11-01T19:13:09Z</dcterms:created>
  <dcterms:modified xsi:type="dcterms:W3CDTF">2024-03-28T16:00:35Z</dcterms:modified>
</cp:coreProperties>
</file>