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5" r:id="rId3"/>
    <p:sldId id="295" r:id="rId4"/>
    <p:sldId id="286" r:id="rId5"/>
    <p:sldId id="289" r:id="rId6"/>
    <p:sldId id="293" r:id="rId7"/>
    <p:sldId id="294" r:id="rId8"/>
    <p:sldId id="291" r:id="rId9"/>
    <p:sldId id="302" r:id="rId10"/>
    <p:sldId id="298" r:id="rId11"/>
    <p:sldId id="300" r:id="rId12"/>
    <p:sldId id="292" r:id="rId13"/>
    <p:sldId id="299" r:id="rId14"/>
    <p:sldId id="303" r:id="rId15"/>
    <p:sldId id="287" r:id="rId16"/>
    <p:sldId id="296" r:id="rId17"/>
    <p:sldId id="297" r:id="rId18"/>
    <p:sldId id="28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84" d="100"/>
          <a:sy n="84" d="100"/>
        </p:scale>
        <p:origin x="518" y="125"/>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57252-D791-4A0E-8DE1-2B141AE63A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700F00-DFD3-4A1D-9D70-9763910CDE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617F65-C61C-4DB1-A04E-B6D4CE91FC2F}"/>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5" name="Footer Placeholder 4">
            <a:extLst>
              <a:ext uri="{FF2B5EF4-FFF2-40B4-BE49-F238E27FC236}">
                <a16:creationId xmlns:a16="http://schemas.microsoft.com/office/drawing/2014/main" id="{8F8E9BF2-EB0E-4808-AB68-28CEEDEE8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6F869-0B28-4E3C-B437-0426FFE50FE2}"/>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2334445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44E6-B62A-4B6C-9804-EFE64833B1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3ABA5F-9A9F-4A08-9CC9-6BA4F0ED9C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F390F-F968-456B-B153-547B9025E6A8}"/>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5" name="Footer Placeholder 4">
            <a:extLst>
              <a:ext uri="{FF2B5EF4-FFF2-40B4-BE49-F238E27FC236}">
                <a16:creationId xmlns:a16="http://schemas.microsoft.com/office/drawing/2014/main" id="{74711498-32C7-4DCA-BE39-9CE979F33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5917D1-6C8B-4FA3-A5B7-7AF68A4243B9}"/>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7212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5F63C-E6B9-41F0-ACFB-E82E5ECB02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C73AF7-B000-4610-900E-1E125E951D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C1708-C180-4A25-A57F-0B7E423AAD3E}"/>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5" name="Footer Placeholder 4">
            <a:extLst>
              <a:ext uri="{FF2B5EF4-FFF2-40B4-BE49-F238E27FC236}">
                <a16:creationId xmlns:a16="http://schemas.microsoft.com/office/drawing/2014/main" id="{557B7510-5D1D-4DC8-B991-E28633FA89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4D2E28-4992-4BFD-BAF2-073FEA7D3FC9}"/>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169243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8E1C9-7793-4A42-B5F5-54A9EF431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2D6495-8E48-4B2E-B783-02EE05836B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9CCE7-38EB-4BCA-9B61-32D3F2AFD71C}"/>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5" name="Footer Placeholder 4">
            <a:extLst>
              <a:ext uri="{FF2B5EF4-FFF2-40B4-BE49-F238E27FC236}">
                <a16:creationId xmlns:a16="http://schemas.microsoft.com/office/drawing/2014/main" id="{246E4CAC-E125-4946-81A1-BE266ED25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FCB47-43F0-4C66-B641-C35F756AB6E1}"/>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80197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47DD6-E568-4C50-94C2-FD761B0010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02BF2C-B9B5-4CCB-A6F9-9FB729930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C5406C-F86E-484E-AE66-264A8B8850A2}"/>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5" name="Footer Placeholder 4">
            <a:extLst>
              <a:ext uri="{FF2B5EF4-FFF2-40B4-BE49-F238E27FC236}">
                <a16:creationId xmlns:a16="http://schemas.microsoft.com/office/drawing/2014/main" id="{8D906D3C-6C0E-4281-BE79-0D0828AA9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51D57-EE46-4DC4-8259-79BD2CC0B651}"/>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128368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BDE01-C68A-48E7-90A3-7648AD11C9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BF3D41-7847-40F7-9833-AC77AA335D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BE3710-7FB1-4954-A3F6-6C02997C43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85575C-CD70-45F5-AE70-6CDEA2A504FD}"/>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6" name="Footer Placeholder 5">
            <a:extLst>
              <a:ext uri="{FF2B5EF4-FFF2-40B4-BE49-F238E27FC236}">
                <a16:creationId xmlns:a16="http://schemas.microsoft.com/office/drawing/2014/main" id="{C73B38BA-EB21-48A3-BA3E-BFE147869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7689C0-4FB2-43F3-BAAF-675308DFAECD}"/>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165029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F8C07-A0EC-487D-9815-E6F8FCD9D5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6501D9-769E-446E-A750-A2117347C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8F6CFE-30C2-40BC-9788-85EE4E0002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A8E797-0BF2-4C96-A1D5-7F4D316743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0D96B-44BD-4A29-92FC-F3AAEB585B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B1AAE2-9AD4-423B-B565-FA3AB7132C52}"/>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8" name="Footer Placeholder 7">
            <a:extLst>
              <a:ext uri="{FF2B5EF4-FFF2-40B4-BE49-F238E27FC236}">
                <a16:creationId xmlns:a16="http://schemas.microsoft.com/office/drawing/2014/main" id="{75B76560-8F01-48DC-B7F6-89BA6A62E7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4D260D-55FA-4982-BA02-382801CE5312}"/>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313189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E054-1247-4191-9727-F7FF495889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13E16-4788-4C5B-9786-AFE35E76A14A}"/>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4" name="Footer Placeholder 3">
            <a:extLst>
              <a:ext uri="{FF2B5EF4-FFF2-40B4-BE49-F238E27FC236}">
                <a16:creationId xmlns:a16="http://schemas.microsoft.com/office/drawing/2014/main" id="{72F50715-0635-450A-A0A7-DE09B4398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B089FC-B2C8-4B9B-889D-C058EDB0E35C}"/>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65905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0C16F7-3EA0-40D6-88A4-5D671BD96B6B}"/>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3" name="Footer Placeholder 2">
            <a:extLst>
              <a:ext uri="{FF2B5EF4-FFF2-40B4-BE49-F238E27FC236}">
                <a16:creationId xmlns:a16="http://schemas.microsoft.com/office/drawing/2014/main" id="{5311D805-6553-4751-B3AF-884F2A8A74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B57A76-EF33-4763-9D5E-7EA874B93909}"/>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2153158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6CC34-7D2D-4A87-A1D6-9D3C2625F2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B8F2F7-AED9-4F12-9FFB-648CF288B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09C863-69E8-4C58-B5B1-6A8015FB4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2405A-2376-4FF5-9BCA-7446934D2698}"/>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6" name="Footer Placeholder 5">
            <a:extLst>
              <a:ext uri="{FF2B5EF4-FFF2-40B4-BE49-F238E27FC236}">
                <a16:creationId xmlns:a16="http://schemas.microsoft.com/office/drawing/2014/main" id="{E0BA94AE-6EF1-4CEE-AD1F-5874B0CED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1AA7D3-9B8F-4C0E-B463-8CFA06B4E273}"/>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232307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9AA0D-8081-4335-95BC-1D729EA537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49173D-0529-48A2-80B1-7AE8653711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762EDF-60F1-4538-B2CD-EF7897603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7EC590-2362-478A-9524-3AD78ED4FA5F}"/>
              </a:ext>
            </a:extLst>
          </p:cNvPr>
          <p:cNvSpPr>
            <a:spLocks noGrp="1"/>
          </p:cNvSpPr>
          <p:nvPr>
            <p:ph type="dt" sz="half" idx="10"/>
          </p:nvPr>
        </p:nvSpPr>
        <p:spPr/>
        <p:txBody>
          <a:bodyPr/>
          <a:lstStyle/>
          <a:p>
            <a:fld id="{234E9BF0-9394-410E-9850-F5782B8DD48E}" type="datetimeFigureOut">
              <a:rPr lang="en-US" smtClean="0"/>
              <a:t>11/1/2021</a:t>
            </a:fld>
            <a:endParaRPr lang="en-US"/>
          </a:p>
        </p:txBody>
      </p:sp>
      <p:sp>
        <p:nvSpPr>
          <p:cNvPr id="6" name="Footer Placeholder 5">
            <a:extLst>
              <a:ext uri="{FF2B5EF4-FFF2-40B4-BE49-F238E27FC236}">
                <a16:creationId xmlns:a16="http://schemas.microsoft.com/office/drawing/2014/main" id="{AC5464C1-737D-47A5-8FD1-A36780D096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3A66BB-5017-4723-9CBC-58D5EDB5D352}"/>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582743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67BDA3-1290-44DE-9027-3AC4787338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5E45F9-FE7C-4DD4-85EE-2AD62E4E57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BAB9C-D9DC-49B3-9AD4-BC6023F20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E9BF0-9394-410E-9850-F5782B8DD48E}" type="datetimeFigureOut">
              <a:rPr lang="en-US" smtClean="0"/>
              <a:t>11/1/2021</a:t>
            </a:fld>
            <a:endParaRPr lang="en-US"/>
          </a:p>
        </p:txBody>
      </p:sp>
      <p:sp>
        <p:nvSpPr>
          <p:cNvPr id="5" name="Footer Placeholder 4">
            <a:extLst>
              <a:ext uri="{FF2B5EF4-FFF2-40B4-BE49-F238E27FC236}">
                <a16:creationId xmlns:a16="http://schemas.microsoft.com/office/drawing/2014/main" id="{CB3D1A22-9971-4E4F-97AD-B38BF9FB2D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B8CA41-EC6F-4D49-B386-007C2F7D1E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0C288-07CB-435F-A8A9-1B6B068CBD9C}" type="slidenum">
              <a:rPr lang="en-US" smtClean="0"/>
              <a:t>‹#›</a:t>
            </a:fld>
            <a:endParaRPr lang="en-US"/>
          </a:p>
        </p:txBody>
      </p:sp>
    </p:spTree>
    <p:extLst>
      <p:ext uri="{BB962C8B-B14F-4D97-AF65-F5344CB8AC3E}">
        <p14:creationId xmlns:p14="http://schemas.microsoft.com/office/powerpoint/2010/main" val="185033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hebrewbooks.org/37701"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Heinrich_Graetz" TargetMode="External"/><Relationship Id="rId3" Type="http://schemas.openxmlformats.org/officeDocument/2006/relationships/hyperlink" Target="https://en.wikipedia.org/wiki/OCLC_(identifier)" TargetMode="External"/><Relationship Id="rId7" Type="http://schemas.openxmlformats.org/officeDocument/2006/relationships/hyperlink" Target="https://en.wikipedia.org/wiki/Korban_Ha-Edah" TargetMode="External"/><Relationship Id="rId2" Type="http://schemas.openxmlformats.org/officeDocument/2006/relationships/hyperlink" Target="https://en.wikipedia.org/wiki/Marcus_Jastrow" TargetMode="External"/><Relationship Id="rId1" Type="http://schemas.openxmlformats.org/officeDocument/2006/relationships/slideLayout" Target="../slideLayouts/slideLayout4.xml"/><Relationship Id="rId6" Type="http://schemas.openxmlformats.org/officeDocument/2006/relationships/hyperlink" Target="https://en.wikipedia.org/wiki/Elijah_of_Fulda" TargetMode="External"/><Relationship Id="rId11" Type="http://schemas.openxmlformats.org/officeDocument/2006/relationships/hyperlink" Target="https://en.wikipedia.org/wiki/Midrash_Rabba" TargetMode="External"/><Relationship Id="rId5" Type="http://schemas.openxmlformats.org/officeDocument/2006/relationships/hyperlink" Target="https://en.wikipedia.org/wiki/Moses_Margolies" TargetMode="External"/><Relationship Id="rId10" Type="http://schemas.openxmlformats.org/officeDocument/2006/relationships/hyperlink" Target="https://en.wikipedia.org/wiki/Eliyahu_of_Vilna" TargetMode="External"/><Relationship Id="rId4" Type="http://schemas.openxmlformats.org/officeDocument/2006/relationships/hyperlink" Target="https://www.worldcat.org/oclc/614562238" TargetMode="External"/><Relationship Id="rId9" Type="http://schemas.openxmlformats.org/officeDocument/2006/relationships/hyperlink" Target="https://en.wikipedia.org/wiki/S.D._Luzzatt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3B8A-F8A9-4CC8-B47F-A8CDE5CBFE20}"/>
              </a:ext>
            </a:extLst>
          </p:cNvPr>
          <p:cNvSpPr>
            <a:spLocks noGrp="1"/>
          </p:cNvSpPr>
          <p:nvPr>
            <p:ph type="ctrTitle"/>
          </p:nvPr>
        </p:nvSpPr>
        <p:spPr>
          <a:xfrm>
            <a:off x="1524000" y="1122362"/>
            <a:ext cx="9144000" cy="3561317"/>
          </a:xfrm>
        </p:spPr>
        <p:txBody>
          <a:bodyPr>
            <a:normAutofit/>
          </a:bodyPr>
          <a:lstStyle/>
          <a:p>
            <a:r>
              <a:rPr lang="en-US" dirty="0" err="1"/>
              <a:t>Artscroll</a:t>
            </a:r>
            <a:r>
              <a:rPr lang="en-US" dirty="0"/>
              <a:t> Through the Ages: Aramaic Targum</a:t>
            </a:r>
            <a:br>
              <a:rPr lang="en-US" dirty="0"/>
            </a:br>
            <a:r>
              <a:rPr lang="en-US" dirty="0" err="1"/>
              <a:t>Bavel</a:t>
            </a:r>
            <a:r>
              <a:rPr lang="en-US" dirty="0"/>
              <a:t> and Israel</a:t>
            </a:r>
          </a:p>
        </p:txBody>
      </p:sp>
      <p:sp>
        <p:nvSpPr>
          <p:cNvPr id="3" name="Subtitle 2">
            <a:extLst>
              <a:ext uri="{FF2B5EF4-FFF2-40B4-BE49-F238E27FC236}">
                <a16:creationId xmlns:a16="http://schemas.microsoft.com/office/drawing/2014/main" id="{B8EDF404-6419-4AE0-AB98-7A4F0AAA1743}"/>
              </a:ext>
            </a:extLst>
          </p:cNvPr>
          <p:cNvSpPr>
            <a:spLocks noGrp="1"/>
          </p:cNvSpPr>
          <p:nvPr>
            <p:ph type="subTitle" idx="1"/>
          </p:nvPr>
        </p:nvSpPr>
        <p:spPr>
          <a:xfrm>
            <a:off x="1524000" y="4849091"/>
            <a:ext cx="9144000" cy="1374727"/>
          </a:xfrm>
        </p:spPr>
        <p:txBody>
          <a:bodyPr>
            <a:normAutofit/>
          </a:bodyPr>
          <a:lstStyle/>
          <a:p>
            <a:r>
              <a:rPr lang="en-US" dirty="0"/>
              <a:t>Rabbi Chaim Metzger </a:t>
            </a:r>
          </a:p>
          <a:p>
            <a:r>
              <a:rPr lang="en-US" dirty="0"/>
              <a:t>cmetzger@torontotorah.com</a:t>
            </a:r>
          </a:p>
        </p:txBody>
      </p:sp>
      <p:pic>
        <p:nvPicPr>
          <p:cNvPr id="4" name="Google Shape;56;p13">
            <a:extLst>
              <a:ext uri="{FF2B5EF4-FFF2-40B4-BE49-F238E27FC236}">
                <a16:creationId xmlns:a16="http://schemas.microsoft.com/office/drawing/2014/main" id="{6C016B1E-DE65-4321-8F05-44B122DFBDA8}"/>
              </a:ext>
            </a:extLst>
          </p:cNvPr>
          <p:cNvPicPr preferRelativeResize="0"/>
          <p:nvPr/>
        </p:nvPicPr>
        <p:blipFill rotWithShape="1">
          <a:blip r:embed="rId2">
            <a:alphaModFix/>
          </a:blip>
          <a:srcRect/>
          <a:stretch/>
        </p:blipFill>
        <p:spPr>
          <a:xfrm>
            <a:off x="187496" y="-33713"/>
            <a:ext cx="2216775" cy="2216775"/>
          </a:xfrm>
          <a:prstGeom prst="rect">
            <a:avLst/>
          </a:prstGeom>
          <a:noFill/>
          <a:ln>
            <a:noFill/>
          </a:ln>
        </p:spPr>
      </p:pic>
      <p:pic>
        <p:nvPicPr>
          <p:cNvPr id="5" name="Google Shape;57;p13">
            <a:extLst>
              <a:ext uri="{FF2B5EF4-FFF2-40B4-BE49-F238E27FC236}">
                <a16:creationId xmlns:a16="http://schemas.microsoft.com/office/drawing/2014/main" id="{DC38D81F-9E68-40BD-9F1A-967F365B0CEA}"/>
              </a:ext>
            </a:extLst>
          </p:cNvPr>
          <p:cNvPicPr preferRelativeResize="0"/>
          <p:nvPr/>
        </p:nvPicPr>
        <p:blipFill rotWithShape="1">
          <a:blip r:embed="rId3">
            <a:alphaModFix/>
          </a:blip>
          <a:srcRect l="40624" t="2243" r="44260" b="18748"/>
          <a:stretch/>
        </p:blipFill>
        <p:spPr>
          <a:xfrm>
            <a:off x="9787728" y="227075"/>
            <a:ext cx="2216776" cy="1790576"/>
          </a:xfrm>
          <a:prstGeom prst="rect">
            <a:avLst/>
          </a:prstGeom>
          <a:noFill/>
          <a:ln>
            <a:noFill/>
          </a:ln>
        </p:spPr>
      </p:pic>
    </p:spTree>
    <p:extLst>
      <p:ext uri="{BB962C8B-B14F-4D97-AF65-F5344CB8AC3E}">
        <p14:creationId xmlns:p14="http://schemas.microsoft.com/office/powerpoint/2010/main" val="91418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B6CAF-EB6C-4417-BA4A-A763B4397526}"/>
              </a:ext>
            </a:extLst>
          </p:cNvPr>
          <p:cNvSpPr>
            <a:spLocks noGrp="1"/>
          </p:cNvSpPr>
          <p:nvPr>
            <p:ph type="title"/>
          </p:nvPr>
        </p:nvSpPr>
        <p:spPr/>
        <p:txBody>
          <a:bodyPr/>
          <a:lstStyle/>
          <a:p>
            <a:r>
              <a:rPr lang="en-US" dirty="0"/>
              <a:t>Targum </a:t>
            </a:r>
            <a:r>
              <a:rPr lang="en-US" dirty="0" err="1"/>
              <a:t>Yonotan</a:t>
            </a:r>
            <a:r>
              <a:rPr lang="en-US" dirty="0"/>
              <a:t> (Pseudo Jonathan) (TJ1)</a:t>
            </a:r>
          </a:p>
        </p:txBody>
      </p:sp>
      <p:sp>
        <p:nvSpPr>
          <p:cNvPr id="3" name="Content Placeholder 2">
            <a:extLst>
              <a:ext uri="{FF2B5EF4-FFF2-40B4-BE49-F238E27FC236}">
                <a16:creationId xmlns:a16="http://schemas.microsoft.com/office/drawing/2014/main" id="{18A21D95-3CDE-4579-BFC3-4629B2F63111}"/>
              </a:ext>
            </a:extLst>
          </p:cNvPr>
          <p:cNvSpPr>
            <a:spLocks noGrp="1"/>
          </p:cNvSpPr>
          <p:nvPr>
            <p:ph sz="half" idx="1"/>
          </p:nvPr>
        </p:nvSpPr>
        <p:spPr/>
        <p:txBody>
          <a:bodyPr>
            <a:normAutofit fontScale="92500" lnSpcReduction="10000"/>
          </a:bodyPr>
          <a:lstStyle/>
          <a:p>
            <a:r>
              <a:rPr lang="en-US" dirty="0"/>
              <a:t>Written in Israel </a:t>
            </a:r>
          </a:p>
          <a:p>
            <a:r>
              <a:rPr lang="en-US" dirty="0"/>
              <a:t>Mistakenly called Targum Yonatan, because was abbreviated </a:t>
            </a:r>
            <a:r>
              <a:rPr lang="he-IL" dirty="0"/>
              <a:t>ת"י</a:t>
            </a:r>
            <a:endParaRPr lang="en-US" dirty="0"/>
          </a:p>
          <a:p>
            <a:r>
              <a:rPr lang="en-US" dirty="0"/>
              <a:t>Often contains long </a:t>
            </a:r>
            <a:r>
              <a:rPr lang="en-US" dirty="0" err="1"/>
              <a:t>midrashic</a:t>
            </a:r>
            <a:r>
              <a:rPr lang="en-US" dirty="0"/>
              <a:t> additions, mixture of types of Aramaic</a:t>
            </a:r>
            <a:endParaRPr lang="he-IL" dirty="0"/>
          </a:p>
          <a:p>
            <a:r>
              <a:rPr lang="en-US" dirty="0"/>
              <a:t>Written in Galilean Aramaic like that of Talmud </a:t>
            </a:r>
            <a:r>
              <a:rPr lang="en-US" dirty="0" err="1"/>
              <a:t>Yerushalmi</a:t>
            </a:r>
            <a:r>
              <a:rPr lang="en-US" dirty="0"/>
              <a:t> (4</a:t>
            </a:r>
            <a:r>
              <a:rPr lang="en-US" baseline="30000" dirty="0"/>
              <a:t>th</a:t>
            </a:r>
            <a:r>
              <a:rPr lang="en-US" dirty="0"/>
              <a:t> century CE)</a:t>
            </a:r>
          </a:p>
          <a:p>
            <a:r>
              <a:rPr lang="en-US" dirty="0"/>
              <a:t>Most likely final edits in 12</a:t>
            </a:r>
            <a:r>
              <a:rPr lang="en-US" baseline="30000" dirty="0"/>
              <a:t>th</a:t>
            </a:r>
            <a:r>
              <a:rPr lang="en-US" dirty="0"/>
              <a:t> century </a:t>
            </a:r>
          </a:p>
        </p:txBody>
      </p:sp>
      <p:sp>
        <p:nvSpPr>
          <p:cNvPr id="4" name="Content Placeholder 3">
            <a:extLst>
              <a:ext uri="{FF2B5EF4-FFF2-40B4-BE49-F238E27FC236}">
                <a16:creationId xmlns:a16="http://schemas.microsoft.com/office/drawing/2014/main" id="{FCE4BB05-6244-4835-BC67-A56A012837AC}"/>
              </a:ext>
            </a:extLst>
          </p:cNvPr>
          <p:cNvSpPr>
            <a:spLocks noGrp="1"/>
          </p:cNvSpPr>
          <p:nvPr>
            <p:ph sz="half" idx="2"/>
          </p:nvPr>
        </p:nvSpPr>
        <p:spPr/>
        <p:txBody>
          <a:bodyPr>
            <a:normAutofit fontScale="92500" lnSpcReduction="10000"/>
          </a:bodyPr>
          <a:lstStyle/>
          <a:p>
            <a:endParaRPr lang="en-US"/>
          </a:p>
        </p:txBody>
      </p:sp>
    </p:spTree>
    <p:extLst>
      <p:ext uri="{BB962C8B-B14F-4D97-AF65-F5344CB8AC3E}">
        <p14:creationId xmlns:p14="http://schemas.microsoft.com/office/powerpoint/2010/main" val="2471606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14393-493B-434B-8B6A-D8C404759C47}"/>
              </a:ext>
            </a:extLst>
          </p:cNvPr>
          <p:cNvSpPr>
            <a:spLocks noGrp="1"/>
          </p:cNvSpPr>
          <p:nvPr>
            <p:ph type="title"/>
          </p:nvPr>
        </p:nvSpPr>
        <p:spPr/>
        <p:txBody>
          <a:bodyPr/>
          <a:lstStyle/>
          <a:p>
            <a:r>
              <a:rPr lang="en-US" dirty="0"/>
              <a:t>Fragment Targum (TJ2) and Cairo </a:t>
            </a:r>
            <a:r>
              <a:rPr lang="en-US" dirty="0" err="1"/>
              <a:t>Geniza</a:t>
            </a:r>
            <a:r>
              <a:rPr lang="en-US" dirty="0"/>
              <a:t> (CG) Fragments</a:t>
            </a:r>
          </a:p>
        </p:txBody>
      </p:sp>
      <p:sp>
        <p:nvSpPr>
          <p:cNvPr id="3" name="Content Placeholder 2">
            <a:extLst>
              <a:ext uri="{FF2B5EF4-FFF2-40B4-BE49-F238E27FC236}">
                <a16:creationId xmlns:a16="http://schemas.microsoft.com/office/drawing/2014/main" id="{92073640-4B14-4A24-8DB6-B9B4DBB650D3}"/>
              </a:ext>
            </a:extLst>
          </p:cNvPr>
          <p:cNvSpPr>
            <a:spLocks noGrp="1"/>
          </p:cNvSpPr>
          <p:nvPr>
            <p:ph sz="half" idx="1"/>
          </p:nvPr>
        </p:nvSpPr>
        <p:spPr/>
        <p:txBody>
          <a:bodyPr/>
          <a:lstStyle/>
          <a:p>
            <a:r>
              <a:rPr lang="en-US" dirty="0"/>
              <a:t>Fragment Targum </a:t>
            </a:r>
          </a:p>
          <a:p>
            <a:r>
              <a:rPr lang="en-US" dirty="0"/>
              <a:t>Fragments of other </a:t>
            </a:r>
            <a:r>
              <a:rPr lang="en-US" dirty="0" err="1"/>
              <a:t>Targumim</a:t>
            </a:r>
            <a:r>
              <a:rPr lang="en-US" dirty="0"/>
              <a:t> were found in Cairo </a:t>
            </a:r>
            <a:r>
              <a:rPr lang="en-US" dirty="0" err="1"/>
              <a:t>Geniza</a:t>
            </a:r>
            <a:r>
              <a:rPr lang="en-US" dirty="0"/>
              <a:t> (earliest 7</a:t>
            </a:r>
            <a:r>
              <a:rPr lang="en-US" baseline="30000" dirty="0"/>
              <a:t>th</a:t>
            </a:r>
            <a:r>
              <a:rPr lang="en-US" dirty="0"/>
              <a:t> century CE)</a:t>
            </a:r>
          </a:p>
          <a:p>
            <a:r>
              <a:rPr lang="en-US" dirty="0"/>
              <a:t>Similar style to </a:t>
            </a:r>
            <a:r>
              <a:rPr lang="en-US" dirty="0" err="1"/>
              <a:t>PsJ</a:t>
            </a:r>
            <a:endParaRPr lang="en-US" dirty="0"/>
          </a:p>
        </p:txBody>
      </p:sp>
      <p:sp>
        <p:nvSpPr>
          <p:cNvPr id="4" name="Content Placeholder 3">
            <a:extLst>
              <a:ext uri="{FF2B5EF4-FFF2-40B4-BE49-F238E27FC236}">
                <a16:creationId xmlns:a16="http://schemas.microsoft.com/office/drawing/2014/main" id="{41A9F26B-DDA1-4C24-9CC6-0860D5554DE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110035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2A33-C298-4E4B-BEB6-DD9C11D27E37}"/>
              </a:ext>
            </a:extLst>
          </p:cNvPr>
          <p:cNvSpPr>
            <a:spLocks noGrp="1"/>
          </p:cNvSpPr>
          <p:nvPr>
            <p:ph type="title"/>
          </p:nvPr>
        </p:nvSpPr>
        <p:spPr/>
        <p:txBody>
          <a:bodyPr/>
          <a:lstStyle/>
          <a:p>
            <a:r>
              <a:rPr lang="en-US" dirty="0" err="1"/>
              <a:t>Neofiti</a:t>
            </a:r>
            <a:endParaRPr lang="en-US" dirty="0"/>
          </a:p>
        </p:txBody>
      </p:sp>
      <p:sp>
        <p:nvSpPr>
          <p:cNvPr id="3" name="Content Placeholder 2">
            <a:extLst>
              <a:ext uri="{FF2B5EF4-FFF2-40B4-BE49-F238E27FC236}">
                <a16:creationId xmlns:a16="http://schemas.microsoft.com/office/drawing/2014/main" id="{9484207C-D1D5-4583-A69C-0DFA23FB7FC4}"/>
              </a:ext>
            </a:extLst>
          </p:cNvPr>
          <p:cNvSpPr>
            <a:spLocks noGrp="1"/>
          </p:cNvSpPr>
          <p:nvPr>
            <p:ph sz="half" idx="1"/>
          </p:nvPr>
        </p:nvSpPr>
        <p:spPr/>
        <p:txBody>
          <a:bodyPr/>
          <a:lstStyle/>
          <a:p>
            <a:r>
              <a:rPr lang="en-US" dirty="0"/>
              <a:t>Discovered in Vatican in 1950’s having been mislabeled as </a:t>
            </a:r>
            <a:r>
              <a:rPr lang="en-US" dirty="0" err="1"/>
              <a:t>Onkelos</a:t>
            </a:r>
            <a:r>
              <a:rPr lang="en-US" dirty="0"/>
              <a:t> but was actually a complete Targum from Israel </a:t>
            </a:r>
          </a:p>
          <a:p>
            <a:r>
              <a:rPr lang="en-US" dirty="0"/>
              <a:t>Dating between 1-4</a:t>
            </a:r>
            <a:r>
              <a:rPr lang="en-US" baseline="30000" dirty="0"/>
              <a:t>th</a:t>
            </a:r>
            <a:r>
              <a:rPr lang="en-US" dirty="0"/>
              <a:t> century CE</a:t>
            </a:r>
          </a:p>
          <a:p>
            <a:endParaRPr lang="en-US" dirty="0"/>
          </a:p>
        </p:txBody>
      </p:sp>
      <p:pic>
        <p:nvPicPr>
          <p:cNvPr id="6" name="Content Placeholder 5">
            <a:extLst>
              <a:ext uri="{FF2B5EF4-FFF2-40B4-BE49-F238E27FC236}">
                <a16:creationId xmlns:a16="http://schemas.microsoft.com/office/drawing/2014/main" id="{BECCBA90-1E78-4A9F-AF05-7942B012C53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44136" y="50015"/>
            <a:ext cx="4688908" cy="6716546"/>
          </a:xfrm>
        </p:spPr>
      </p:pic>
    </p:spTree>
    <p:extLst>
      <p:ext uri="{BB962C8B-B14F-4D97-AF65-F5344CB8AC3E}">
        <p14:creationId xmlns:p14="http://schemas.microsoft.com/office/powerpoint/2010/main" val="252546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C4E58-8CF0-489C-ABE9-92DCB662B6BB}"/>
              </a:ext>
            </a:extLst>
          </p:cNvPr>
          <p:cNvSpPr>
            <a:spLocks noGrp="1"/>
          </p:cNvSpPr>
          <p:nvPr>
            <p:ph type="title"/>
          </p:nvPr>
        </p:nvSpPr>
        <p:spPr/>
        <p:txBody>
          <a:bodyPr/>
          <a:lstStyle/>
          <a:p>
            <a:r>
              <a:rPr lang="en-US" dirty="0"/>
              <a:t>Peshitta</a:t>
            </a:r>
          </a:p>
        </p:txBody>
      </p:sp>
      <p:sp>
        <p:nvSpPr>
          <p:cNvPr id="3" name="Content Placeholder 2">
            <a:extLst>
              <a:ext uri="{FF2B5EF4-FFF2-40B4-BE49-F238E27FC236}">
                <a16:creationId xmlns:a16="http://schemas.microsoft.com/office/drawing/2014/main" id="{43554060-CCE7-414E-ABE8-E33E7117DBE5}"/>
              </a:ext>
            </a:extLst>
          </p:cNvPr>
          <p:cNvSpPr>
            <a:spLocks noGrp="1"/>
          </p:cNvSpPr>
          <p:nvPr>
            <p:ph sz="half" idx="1"/>
          </p:nvPr>
        </p:nvSpPr>
        <p:spPr/>
        <p:txBody>
          <a:bodyPr/>
          <a:lstStyle/>
          <a:p>
            <a:r>
              <a:rPr lang="en-US" dirty="0"/>
              <a:t>Translated by Jews into Syriac Aramaic from Hebrew</a:t>
            </a:r>
          </a:p>
          <a:p>
            <a:pPr lvl="1"/>
            <a:r>
              <a:rPr lang="en-US" dirty="0"/>
              <a:t>Translated 2</a:t>
            </a:r>
            <a:r>
              <a:rPr lang="en-US" baseline="30000" dirty="0"/>
              <a:t>nd</a:t>
            </a:r>
            <a:r>
              <a:rPr lang="en-US" dirty="0"/>
              <a:t> century CE</a:t>
            </a:r>
            <a:endParaRPr lang="he-IL" dirty="0"/>
          </a:p>
          <a:p>
            <a:r>
              <a:rPr lang="en-US" dirty="0"/>
              <a:t>Often has Midrashic interpolations </a:t>
            </a:r>
          </a:p>
          <a:p>
            <a:r>
              <a:rPr lang="en-US" dirty="0"/>
              <a:t>Adopted and canonized by Syriac Church for Old Testament</a:t>
            </a:r>
          </a:p>
          <a:p>
            <a:r>
              <a:rPr lang="en-US" dirty="0"/>
              <a:t>Commentary on it by </a:t>
            </a:r>
            <a:r>
              <a:rPr lang="en-US" dirty="0">
                <a:hlinkClick r:id="rId2"/>
              </a:rPr>
              <a:t>R’ Chaim Heller</a:t>
            </a:r>
            <a:r>
              <a:rPr lang="en-US" dirty="0"/>
              <a:t> (1879-1960) and R’ </a:t>
            </a:r>
            <a:r>
              <a:rPr lang="en-US" dirty="0" err="1"/>
              <a:t>Ezer</a:t>
            </a:r>
            <a:r>
              <a:rPr lang="en-US" dirty="0"/>
              <a:t> </a:t>
            </a:r>
            <a:r>
              <a:rPr lang="en-US" dirty="0" err="1"/>
              <a:t>Diena</a:t>
            </a:r>
            <a:endParaRPr lang="en-US" dirty="0"/>
          </a:p>
        </p:txBody>
      </p:sp>
      <p:pic>
        <p:nvPicPr>
          <p:cNvPr id="6" name="Content Placeholder 5">
            <a:extLst>
              <a:ext uri="{FF2B5EF4-FFF2-40B4-BE49-F238E27FC236}">
                <a16:creationId xmlns:a16="http://schemas.microsoft.com/office/drawing/2014/main" id="{49849B5F-482F-4FF4-9AF2-1A718E1657C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838366" y="304290"/>
            <a:ext cx="3911674" cy="6249420"/>
          </a:xfrm>
        </p:spPr>
      </p:pic>
    </p:spTree>
    <p:extLst>
      <p:ext uri="{BB962C8B-B14F-4D97-AF65-F5344CB8AC3E}">
        <p14:creationId xmlns:p14="http://schemas.microsoft.com/office/powerpoint/2010/main" val="1789424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2B829-E88C-4370-9FA8-099567502A6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C1ADD29-FA91-4E53-9CB2-4D0B27937E31}"/>
              </a:ext>
            </a:extLst>
          </p:cNvPr>
          <p:cNvSpPr>
            <a:spLocks noGrp="1"/>
          </p:cNvSpPr>
          <p:nvPr>
            <p:ph sz="half" idx="1"/>
          </p:nvPr>
        </p:nvSpPr>
        <p:spPr>
          <a:xfrm>
            <a:off x="838200" y="1825625"/>
            <a:ext cx="8296656" cy="4360798"/>
          </a:xfrm>
        </p:spPr>
        <p:txBody>
          <a:bodyPr>
            <a:normAutofit/>
          </a:bodyPr>
          <a:lstStyle/>
          <a:p>
            <a:endParaRPr lang="en-US" dirty="0"/>
          </a:p>
          <a:p>
            <a:endParaRPr lang="en-US" dirty="0"/>
          </a:p>
          <a:p>
            <a:endParaRPr lang="en-US" dirty="0"/>
          </a:p>
          <a:p>
            <a:endParaRPr lang="en-US" dirty="0"/>
          </a:p>
          <a:p>
            <a:endParaRPr lang="en-US" dirty="0"/>
          </a:p>
          <a:p>
            <a:endParaRPr lang="en-US" dirty="0"/>
          </a:p>
          <a:p>
            <a:r>
              <a:rPr lang="en-US" dirty="0"/>
              <a:t>Thank you R’ Jeremy Wieder for annotation and teaching me Targum, and R’ </a:t>
            </a:r>
            <a:r>
              <a:rPr lang="en-US" dirty="0" err="1"/>
              <a:t>Ezer</a:t>
            </a:r>
            <a:r>
              <a:rPr lang="en-US" dirty="0"/>
              <a:t> </a:t>
            </a:r>
            <a:r>
              <a:rPr lang="en-US" dirty="0" err="1"/>
              <a:t>Diena</a:t>
            </a:r>
            <a:r>
              <a:rPr lang="en-US" dirty="0"/>
              <a:t> for </a:t>
            </a:r>
            <a:r>
              <a:rPr lang="en-US" dirty="0" err="1"/>
              <a:t>Peshitaa</a:t>
            </a:r>
            <a:endParaRPr lang="en-US" dirty="0"/>
          </a:p>
        </p:txBody>
      </p:sp>
      <p:sp>
        <p:nvSpPr>
          <p:cNvPr id="4" name="Content Placeholder 3">
            <a:extLst>
              <a:ext uri="{FF2B5EF4-FFF2-40B4-BE49-F238E27FC236}">
                <a16:creationId xmlns:a16="http://schemas.microsoft.com/office/drawing/2014/main" id="{01EDC224-D51A-4E1F-A91B-B13A2CAD2C0B}"/>
              </a:ext>
            </a:extLst>
          </p:cNvPr>
          <p:cNvSpPr>
            <a:spLocks noGrp="1"/>
          </p:cNvSpPr>
          <p:nvPr>
            <p:ph sz="half" idx="2"/>
          </p:nvPr>
        </p:nvSpPr>
        <p:spPr/>
        <p:txBody>
          <a:bodyPr>
            <a:normAutofit/>
          </a:bodyPr>
          <a:lstStyle/>
          <a:p>
            <a:endParaRPr lang="en-US"/>
          </a:p>
        </p:txBody>
      </p:sp>
      <p:pic>
        <p:nvPicPr>
          <p:cNvPr id="6" name="Picture 5">
            <a:extLst>
              <a:ext uri="{FF2B5EF4-FFF2-40B4-BE49-F238E27FC236}">
                <a16:creationId xmlns:a16="http://schemas.microsoft.com/office/drawing/2014/main" id="{936580B3-5985-4985-A29B-0238EABADD0C}"/>
              </a:ext>
            </a:extLst>
          </p:cNvPr>
          <p:cNvPicPr>
            <a:picLocks noChangeAspect="1"/>
          </p:cNvPicPr>
          <p:nvPr/>
        </p:nvPicPr>
        <p:blipFill>
          <a:blip r:embed="rId2"/>
          <a:stretch>
            <a:fillRect/>
          </a:stretch>
        </p:blipFill>
        <p:spPr>
          <a:xfrm>
            <a:off x="1001603" y="1816165"/>
            <a:ext cx="9902046" cy="3117532"/>
          </a:xfrm>
          <a:prstGeom prst="rect">
            <a:avLst/>
          </a:prstGeom>
        </p:spPr>
      </p:pic>
    </p:spTree>
    <p:extLst>
      <p:ext uri="{BB962C8B-B14F-4D97-AF65-F5344CB8AC3E}">
        <p14:creationId xmlns:p14="http://schemas.microsoft.com/office/powerpoint/2010/main" val="1866435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B5763-140A-4CCA-96CB-94391D8A0F60}"/>
              </a:ext>
            </a:extLst>
          </p:cNvPr>
          <p:cNvSpPr>
            <a:spLocks noGrp="1"/>
          </p:cNvSpPr>
          <p:nvPr>
            <p:ph type="title"/>
          </p:nvPr>
        </p:nvSpPr>
        <p:spPr/>
        <p:txBody>
          <a:bodyPr/>
          <a:lstStyle/>
          <a:p>
            <a:r>
              <a:rPr lang="en-US" dirty="0"/>
              <a:t>Usage of Targum in Shul</a:t>
            </a:r>
          </a:p>
        </p:txBody>
      </p:sp>
      <p:sp>
        <p:nvSpPr>
          <p:cNvPr id="3" name="Content Placeholder 2">
            <a:extLst>
              <a:ext uri="{FF2B5EF4-FFF2-40B4-BE49-F238E27FC236}">
                <a16:creationId xmlns:a16="http://schemas.microsoft.com/office/drawing/2014/main" id="{BB8323B8-BE20-4975-8073-51C529D7F67A}"/>
              </a:ext>
            </a:extLst>
          </p:cNvPr>
          <p:cNvSpPr>
            <a:spLocks noGrp="1"/>
          </p:cNvSpPr>
          <p:nvPr>
            <p:ph idx="1"/>
          </p:nvPr>
        </p:nvSpPr>
        <p:spPr/>
        <p:txBody>
          <a:bodyPr/>
          <a:lstStyle/>
          <a:p>
            <a:r>
              <a:rPr lang="en-US" dirty="0"/>
              <a:t>Starting when?</a:t>
            </a:r>
          </a:p>
          <a:p>
            <a:r>
              <a:rPr lang="en-US" dirty="0"/>
              <a:t>How?</a:t>
            </a:r>
          </a:p>
          <a:p>
            <a:r>
              <a:rPr lang="en-US" dirty="0"/>
              <a:t>Why?</a:t>
            </a:r>
          </a:p>
          <a:p>
            <a:r>
              <a:rPr lang="en-US" dirty="0"/>
              <a:t>Why’d we stop? (Besides Yemenites Jews)</a:t>
            </a:r>
          </a:p>
        </p:txBody>
      </p:sp>
    </p:spTree>
    <p:extLst>
      <p:ext uri="{BB962C8B-B14F-4D97-AF65-F5344CB8AC3E}">
        <p14:creationId xmlns:p14="http://schemas.microsoft.com/office/powerpoint/2010/main" val="63097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462A62-5B44-49B2-9200-5D0D1D0D6F68}"/>
              </a:ext>
            </a:extLst>
          </p:cNvPr>
          <p:cNvSpPr>
            <a:spLocks noGrp="1"/>
          </p:cNvSpPr>
          <p:nvPr>
            <p:ph type="title"/>
          </p:nvPr>
        </p:nvSpPr>
        <p:spPr/>
        <p:txBody>
          <a:bodyPr/>
          <a:lstStyle/>
          <a:p>
            <a:r>
              <a:rPr lang="en-US" dirty="0"/>
              <a:t>Since When </a:t>
            </a:r>
          </a:p>
        </p:txBody>
      </p:sp>
      <p:sp>
        <p:nvSpPr>
          <p:cNvPr id="5" name="Content Placeholder 4">
            <a:extLst>
              <a:ext uri="{FF2B5EF4-FFF2-40B4-BE49-F238E27FC236}">
                <a16:creationId xmlns:a16="http://schemas.microsoft.com/office/drawing/2014/main" id="{B6A30E68-66A7-4E5D-ACF3-7C4C5B894D9E}"/>
              </a:ext>
            </a:extLst>
          </p:cNvPr>
          <p:cNvSpPr>
            <a:spLocks noGrp="1"/>
          </p:cNvSpPr>
          <p:nvPr>
            <p:ph sz="half" idx="1"/>
          </p:nvPr>
        </p:nvSpPr>
        <p:spPr/>
        <p:txBody>
          <a:bodyPr/>
          <a:lstStyle/>
          <a:p>
            <a:pPr marL="0" indent="0">
              <a:buNone/>
            </a:pPr>
            <a:r>
              <a:rPr lang="en-US" sz="1800" b="1" u="sng" dirty="0" err="1">
                <a:effectLst/>
                <a:latin typeface="Times New Roman" panose="02020603050405020304" pitchFamily="18" charset="0"/>
                <a:ea typeface="Calibri" panose="020F0502020204030204" pitchFamily="34" charset="0"/>
                <a:cs typeface="Arial" panose="020B0604020202020204" pitchFamily="34" charset="0"/>
              </a:rPr>
              <a:t>Yerushalmi</a:t>
            </a:r>
            <a:r>
              <a:rPr lang="en-US" sz="1800" b="1" u="sng" dirty="0">
                <a:effectLst/>
                <a:latin typeface="Times New Roman" panose="02020603050405020304" pitchFamily="18" charset="0"/>
                <a:ea typeface="Calibri" panose="020F0502020204030204" pitchFamily="34" charset="0"/>
                <a:cs typeface="Arial" panose="020B0604020202020204" pitchFamily="34" charset="0"/>
              </a:rPr>
              <a:t> Megillah 4:1 (74d)</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[What is the biblical source for this custom?] Rabbi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Zeirah</a:t>
            </a:r>
            <a:r>
              <a:rPr lang="en-US" sz="1800" dirty="0">
                <a:effectLst/>
                <a:latin typeface="Times New Roman" panose="02020603050405020304" pitchFamily="18" charset="0"/>
                <a:ea typeface="Calibri" panose="020F0502020204030204" pitchFamily="34" charset="0"/>
                <a:cs typeface="Arial" panose="020B0604020202020204" pitchFamily="34" charset="0"/>
              </a:rPr>
              <a:t> [said] in the name of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Rav</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Hananel</a:t>
            </a:r>
            <a:r>
              <a:rPr lang="en-US" sz="1800" dirty="0">
                <a:effectLst/>
                <a:latin typeface="Times New Roman" panose="02020603050405020304" pitchFamily="18" charset="0"/>
                <a:ea typeface="Calibri" panose="020F0502020204030204" pitchFamily="34" charset="0"/>
                <a:cs typeface="Arial" panose="020B0604020202020204" pitchFamily="34" charset="0"/>
              </a:rPr>
              <a:t> — “And they read from the Book of the Law of God” [Neh. 8:8], this is the Bible; “clearly” — this is the Targum; “and they gave the sense” — these are the diacritical marks; “so that the people understood the reading” — this is tradition. Others say that these are the [halakhic] decisions. Others say that these are the beginnings of the verses. (Translation Z.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Safrai</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6" name="Content Placeholder 5">
            <a:extLst>
              <a:ext uri="{FF2B5EF4-FFF2-40B4-BE49-F238E27FC236}">
                <a16:creationId xmlns:a16="http://schemas.microsoft.com/office/drawing/2014/main" id="{06B79ED4-3F78-46F3-9C30-09AD24FE9EC0}"/>
              </a:ext>
            </a:extLst>
          </p:cNvPr>
          <p:cNvSpPr>
            <a:spLocks noGrp="1"/>
          </p:cNvSpPr>
          <p:nvPr>
            <p:ph sz="half" idx="2"/>
          </p:nvPr>
        </p:nvSpPr>
        <p:spPr/>
        <p:txBody>
          <a:bodyPr/>
          <a:lstStyle/>
          <a:p>
            <a:pPr marL="0" indent="0" algn="r" rtl="1">
              <a:buNone/>
            </a:pPr>
            <a:r>
              <a:rPr lang="he-IL" sz="1800" dirty="0">
                <a:effectLst/>
                <a:latin typeface="Calibri" panose="020F0502020204030204" pitchFamily="34" charset="0"/>
                <a:ea typeface="Calibri" panose="020F0502020204030204" pitchFamily="34" charset="0"/>
                <a:cs typeface="Times New Roman" panose="02020603050405020304" pitchFamily="18" charset="0"/>
              </a:rPr>
              <a:t>מִנַּיִין לַתַּרְגּוּם? רַבִּי זְעִירָה אמר בְּשֵׁם רַב חֲנַנְאֵל (נחמיה ח)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וַיִּקְרְאוּ בַסֵּפֶר בְּתוֹרַת ה'</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 זֶה הַמִּקְרָא.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מְפוֹרָשׁ</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 זֶה תַּרְגּוּם.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וְשׁוּם שֵׂכֶל</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אֵלּוּ הַטְּעָמִים.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וְיָבִינוּ בַּמִּקְרָא</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Times New Roman" panose="02020603050405020304" pitchFamily="18" charset="0"/>
              </a:rPr>
              <a:t>, זֶה הַמָּסוֹרֶת. וְיֵשׁ אוֹמְרִים אֵלּוּ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הַהֵכְרֵיעִים</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וְיֵשׁ אוֹמְרִים אֵלּוּ רָאשֵׁי פְּסוּקִים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5253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0B84-6B99-4D48-A0A0-3110002B6E03}"/>
              </a:ext>
            </a:extLst>
          </p:cNvPr>
          <p:cNvSpPr>
            <a:spLocks noGrp="1"/>
          </p:cNvSpPr>
          <p:nvPr>
            <p:ph type="title"/>
          </p:nvPr>
        </p:nvSpPr>
        <p:spPr/>
        <p:txBody>
          <a:bodyPr/>
          <a:lstStyle/>
          <a:p>
            <a:r>
              <a:rPr lang="en-US" sz="4400" dirty="0">
                <a:effectLst/>
                <a:latin typeface="Times New Roman" panose="02020603050405020304" pitchFamily="18" charset="0"/>
                <a:ea typeface="Calibri" panose="020F0502020204030204" pitchFamily="34" charset="0"/>
                <a:cs typeface="Arial" panose="020B0604020202020204" pitchFamily="34" charset="0"/>
              </a:rPr>
              <a:t>Why’d we stop? Tur </a:t>
            </a:r>
            <a:r>
              <a:rPr lang="en-US" sz="4400" dirty="0" err="1">
                <a:effectLst/>
                <a:latin typeface="Times New Roman" panose="02020603050405020304" pitchFamily="18" charset="0"/>
                <a:ea typeface="Calibri" panose="020F0502020204030204" pitchFamily="34" charset="0"/>
                <a:cs typeface="Arial" panose="020B0604020202020204" pitchFamily="34" charset="0"/>
              </a:rPr>
              <a:t>Orach</a:t>
            </a:r>
            <a:r>
              <a:rPr lang="en-US" sz="4400" dirty="0">
                <a:effectLst/>
                <a:latin typeface="Times New Roman" panose="02020603050405020304" pitchFamily="18" charset="0"/>
                <a:ea typeface="Calibri" panose="020F0502020204030204" pitchFamily="34" charset="0"/>
                <a:cs typeface="Arial" panose="020B0604020202020204" pitchFamily="34" charset="0"/>
              </a:rPr>
              <a:t> Chaim 145</a:t>
            </a:r>
            <a:endParaRPr lang="en-US" dirty="0"/>
          </a:p>
        </p:txBody>
      </p:sp>
      <p:sp>
        <p:nvSpPr>
          <p:cNvPr id="3" name="Content Placeholder 2">
            <a:extLst>
              <a:ext uri="{FF2B5EF4-FFF2-40B4-BE49-F238E27FC236}">
                <a16:creationId xmlns:a16="http://schemas.microsoft.com/office/drawing/2014/main" id="{A8EA1BB2-0976-4691-8D06-701D1AA0AE16}"/>
              </a:ext>
            </a:extLst>
          </p:cNvPr>
          <p:cNvSpPr>
            <a:spLocks noGrp="1"/>
          </p:cNvSpPr>
          <p:nvPr>
            <p:ph sz="half" idx="1"/>
          </p:nvPr>
        </p:nvSpPr>
        <p:spPr>
          <a:xfrm>
            <a:off x="408373" y="1526959"/>
            <a:ext cx="6755907" cy="4965916"/>
          </a:xfrm>
        </p:spPr>
        <p:txBody>
          <a:bodyPr>
            <a:normAutofit fontScale="62500" lnSpcReduction="20000"/>
          </a:bodyPr>
          <a:lstStyle/>
          <a:p>
            <a:pPr marL="0" indent="0" algn="just">
              <a:buNone/>
            </a:pPr>
            <a:r>
              <a:rPr lang="en-US" dirty="0"/>
              <a:t>In the time of the Talmud they used to translate using Targum in order that the people would understand because they only spoke Aramaic… </a:t>
            </a:r>
          </a:p>
          <a:p>
            <a:pPr marL="0" indent="0" algn="just">
              <a:buNone/>
            </a:pPr>
            <a:r>
              <a:rPr lang="en-US" dirty="0"/>
              <a:t>Rabbi </a:t>
            </a:r>
            <a:r>
              <a:rPr lang="en-US" dirty="0" err="1"/>
              <a:t>Natronai</a:t>
            </a:r>
            <a:r>
              <a:rPr lang="en-US" dirty="0"/>
              <a:t> Gaon (Sura, Babylonia d. 858CE) said that those who don’t read Targum during Torah reading, saying ‘we don’t need the Targum of our Sages, rather we want one in our language that we understand’ are not fulfilling their obligation [of Targum] and are required to use Targum. But if they refused to use Targum rebelliously they are sinners, and if they don’t know how to Targum they should learn how, and if they need someone to explain the Targum they can have another person explain the Targum. </a:t>
            </a:r>
          </a:p>
          <a:p>
            <a:pPr marL="0" indent="0" algn="just">
              <a:buNone/>
            </a:pPr>
            <a:r>
              <a:rPr lang="en-US" dirty="0"/>
              <a:t>But Tosafot (12</a:t>
            </a:r>
            <a:r>
              <a:rPr lang="en-US" baseline="30000" dirty="0"/>
              <a:t>th</a:t>
            </a:r>
            <a:r>
              <a:rPr lang="en-US" dirty="0"/>
              <a:t> century) write on the </a:t>
            </a:r>
            <a:r>
              <a:rPr lang="en-US" dirty="0" err="1"/>
              <a:t>Gemara</a:t>
            </a:r>
            <a:r>
              <a:rPr lang="en-US" dirty="0"/>
              <a:t> that discusses Targum …. It appears that even in the time of the Sages of the Talmud there were places that did not use Targum, and from here he supports our custom to not typically read Targum. And in the </a:t>
            </a:r>
            <a:r>
              <a:rPr lang="en-US" dirty="0" err="1"/>
              <a:t>Yerushalmi</a:t>
            </a:r>
            <a:r>
              <a:rPr lang="en-US" dirty="0"/>
              <a:t> we see that on fast days they read from the Torah and did not use Targum, it is not required. </a:t>
            </a:r>
          </a:p>
          <a:p>
            <a:pPr marL="0" indent="0" algn="just">
              <a:buNone/>
            </a:pPr>
            <a:r>
              <a:rPr lang="en-US" dirty="0"/>
              <a:t>It appears that they used to explain to the masses who spoke Aramaic, but for us what is the point of Targum when we don’t understand it?!? And we shouldn’t explain it to the people in a language they understand because one can say that Targum is different as it was written with </a:t>
            </a:r>
            <a:r>
              <a:rPr lang="en-US" dirty="0" err="1"/>
              <a:t>Ruach</a:t>
            </a:r>
            <a:r>
              <a:rPr lang="en-US" dirty="0"/>
              <a:t> </a:t>
            </a:r>
            <a:r>
              <a:rPr lang="en-US" dirty="0" err="1"/>
              <a:t>HaKodesh</a:t>
            </a:r>
            <a:r>
              <a:rPr lang="en-US" dirty="0"/>
              <a:t>.  </a:t>
            </a:r>
          </a:p>
        </p:txBody>
      </p:sp>
      <p:sp>
        <p:nvSpPr>
          <p:cNvPr id="4" name="Content Placeholder 3">
            <a:extLst>
              <a:ext uri="{FF2B5EF4-FFF2-40B4-BE49-F238E27FC236}">
                <a16:creationId xmlns:a16="http://schemas.microsoft.com/office/drawing/2014/main" id="{02A73B65-2E25-4CF5-AFD0-0C392BD11C5B}"/>
              </a:ext>
            </a:extLst>
          </p:cNvPr>
          <p:cNvSpPr>
            <a:spLocks noGrp="1"/>
          </p:cNvSpPr>
          <p:nvPr>
            <p:ph sz="half" idx="2"/>
          </p:nvPr>
        </p:nvSpPr>
        <p:spPr>
          <a:xfrm>
            <a:off x="7288567" y="1526959"/>
            <a:ext cx="4495060" cy="4650004"/>
          </a:xfrm>
        </p:spPr>
        <p:txBody>
          <a:bodyPr>
            <a:noAutofit/>
          </a:bodyPr>
          <a:lstStyle/>
          <a:p>
            <a:pPr marL="0" marR="0" indent="0" algn="just" rtl="1">
              <a:lnSpc>
                <a:spcPct val="107000"/>
              </a:lnSpc>
              <a:spcBef>
                <a:spcPts val="0"/>
              </a:spcBef>
              <a:spcAft>
                <a:spcPts val="800"/>
              </a:spcAft>
              <a:buNone/>
            </a:pPr>
            <a:r>
              <a:rPr lang="he-IL" sz="1600" dirty="0">
                <a:effectLst/>
                <a:latin typeface="Calibri" panose="020F0502020204030204" pitchFamily="34" charset="0"/>
                <a:ea typeface="Calibri" panose="020F0502020204030204" pitchFamily="34" charset="0"/>
                <a:cs typeface="Times New Roman" panose="02020603050405020304" pitchFamily="18" charset="0"/>
              </a:rPr>
              <a:t>בימי חכמי התלמוד היו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רגילין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לתרגם כדי שיבינו העם כי לשונם היה ארמי.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rtl="1">
              <a:lnSpc>
                <a:spcPct val="107000"/>
              </a:lnSpc>
              <a:spcBef>
                <a:spcPts val="0"/>
              </a:spcBef>
              <a:spcAft>
                <a:spcPts val="800"/>
              </a:spcAft>
              <a:buNone/>
            </a:pPr>
            <a:r>
              <a:rPr lang="he-IL" sz="1600" dirty="0">
                <a:effectLst/>
                <a:latin typeface="Calibri" panose="020F0502020204030204" pitchFamily="34" charset="0"/>
                <a:ea typeface="Calibri" panose="020F0502020204030204" pitchFamily="34" charset="0"/>
                <a:cs typeface="Times New Roman" panose="02020603050405020304" pitchFamily="18" charset="0"/>
              </a:rPr>
              <a:t>כתב רב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נטרונאי</a:t>
            </a:r>
            <a:r>
              <a:rPr lang="he-IL" sz="1600" dirty="0">
                <a:effectLst/>
                <a:latin typeface="Calibri" panose="020F0502020204030204" pitchFamily="34" charset="0"/>
                <a:ea typeface="Calibri" panose="020F0502020204030204" pitchFamily="34" charset="0"/>
                <a:cs typeface="Times New Roman" panose="02020603050405020304" pitchFamily="18" charset="0"/>
              </a:rPr>
              <a:t> אלו שאין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מתרגמין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ואומרים ג)אין אנו צריכים ד)תרגום דרבנן אלא בלשון שלנו בלשון שהציבור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מבינין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אין יוצאים י"ח אלא חייבים לתרגם</a:t>
            </a:r>
            <a:r>
              <a:rPr lang="en-US" sz="1600" dirty="0">
                <a:latin typeface="Calibri" panose="020F0502020204030204" pitchFamily="34" charset="0"/>
                <a:ea typeface="Calibri" panose="020F0502020204030204" pitchFamily="34" charset="0"/>
                <a:cs typeface="Times New Roman" panose="02020603050405020304" pitchFamily="18" charset="0"/>
              </a:rPr>
              <a:t>.</a:t>
            </a:r>
            <a:r>
              <a:rPr lang="he-IL" sz="1600" dirty="0">
                <a:effectLst/>
                <a:latin typeface="Calibri" panose="020F0502020204030204" pitchFamily="34" charset="0"/>
                <a:ea typeface="Calibri" panose="020F0502020204030204" pitchFamily="34" charset="0"/>
                <a:cs typeface="Times New Roman" panose="02020603050405020304" pitchFamily="18" charset="0"/>
              </a:rPr>
              <a:t> אבל אם אינן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מתרגמין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להכעיס בני עבירה הם ואם מפני שאינן יודעין לתרגמו ילמדו ויתרגמו ואם יש מקום שרוצים לפרש להם יעמוד אחר חוץ מן המתרגם ויפרש להם כרצונם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rtl="1">
              <a:lnSpc>
                <a:spcPct val="107000"/>
              </a:lnSpc>
              <a:spcBef>
                <a:spcPts val="0"/>
              </a:spcBef>
              <a:spcAft>
                <a:spcPts val="800"/>
              </a:spcAft>
              <a:buNone/>
            </a:pPr>
            <a:r>
              <a:rPr lang="he-IL" sz="1600" dirty="0">
                <a:effectLst/>
                <a:latin typeface="Calibri" panose="020F0502020204030204" pitchFamily="34" charset="0"/>
                <a:ea typeface="Calibri" panose="020F0502020204030204" pitchFamily="34" charset="0"/>
                <a:cs typeface="Times New Roman" panose="02020603050405020304" pitchFamily="18" charset="0"/>
              </a:rPr>
              <a:t>אבל התוספות כתבו על הא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דתניא</a:t>
            </a:r>
            <a:r>
              <a:rPr lang="he-IL" sz="1600" dirty="0">
                <a:effectLst/>
                <a:latin typeface="Calibri" panose="020F0502020204030204" pitchFamily="34" charset="0"/>
                <a:ea typeface="Calibri" panose="020F0502020204030204" pitchFamily="34" charset="0"/>
                <a:cs typeface="Times New Roman" panose="02020603050405020304" pitchFamily="18" charset="0"/>
              </a:rPr>
              <a:t> ר'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חלפתא</a:t>
            </a:r>
            <a:r>
              <a:rPr lang="he-IL" sz="1600" dirty="0">
                <a:effectLst/>
                <a:latin typeface="Calibri" panose="020F0502020204030204" pitchFamily="34" charset="0"/>
                <a:ea typeface="Calibri" panose="020F0502020204030204" pitchFamily="34" charset="0"/>
                <a:cs typeface="Times New Roman" panose="02020603050405020304" pitchFamily="18" charset="0"/>
              </a:rPr>
              <a:t> בן שאול אומר ה)</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ל"ש</a:t>
            </a:r>
            <a:r>
              <a:rPr lang="he-IL" sz="1600" dirty="0">
                <a:effectLst/>
                <a:latin typeface="Calibri" panose="020F0502020204030204" pitchFamily="34" charset="0"/>
                <a:ea typeface="Calibri" panose="020F0502020204030204" pitchFamily="34" charset="0"/>
                <a:cs typeface="Times New Roman" panose="02020603050405020304" pitchFamily="18" charset="0"/>
              </a:rPr>
              <a:t> ו)אלא במקום שאין תורגמן אבל במקום ז)שיש תורגמן פוסק משמע שגם בימי חכמי התלמוד היו מקומות שלא היו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מתרגמין</a:t>
            </a:r>
            <a:r>
              <a:rPr lang="he-IL" sz="1600" dirty="0">
                <a:latin typeface="Calibri" panose="020F0502020204030204" pitchFamily="34" charset="0"/>
                <a:ea typeface="Calibri" panose="020F0502020204030204" pitchFamily="34" charset="0"/>
                <a:cs typeface="Times New Roman" panose="02020603050405020304" pitchFamily="18" charset="0"/>
              </a:rPr>
              <a:t>,</a:t>
            </a:r>
            <a:r>
              <a:rPr lang="he-IL" sz="1600" dirty="0">
                <a:effectLst/>
                <a:latin typeface="Calibri" panose="020F0502020204030204" pitchFamily="34" charset="0"/>
                <a:ea typeface="Calibri" panose="020F0502020204030204" pitchFamily="34" charset="0"/>
                <a:cs typeface="Times New Roman" panose="02020603050405020304" pitchFamily="18" charset="0"/>
              </a:rPr>
              <a:t> מכאן סעד למנהג שלנו שאין אנו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רגילין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לתרגם</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r>
              <a:rPr lang="he-IL" sz="1600" dirty="0">
                <a:effectLst/>
                <a:latin typeface="Calibri" panose="020F0502020204030204" pitchFamily="34" charset="0"/>
                <a:ea typeface="Calibri" panose="020F0502020204030204" pitchFamily="34" charset="0"/>
                <a:cs typeface="Times New Roman" panose="02020603050405020304" pitchFamily="18" charset="0"/>
              </a:rPr>
              <a:t>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ואמרינן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נמי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בירוש</a:t>
            </a:r>
            <a:r>
              <a:rPr lang="he-IL" sz="1600" dirty="0">
                <a:effectLst/>
                <a:latin typeface="Calibri" panose="020F0502020204030204" pitchFamily="34" charset="0"/>
                <a:ea typeface="Calibri" panose="020F0502020204030204" pitchFamily="34" charset="0"/>
                <a:cs typeface="Times New Roman" panose="02020603050405020304" pitchFamily="18" charset="0"/>
              </a:rPr>
              <a:t>' ממה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דאנן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חמי רבנן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תפקי</a:t>
            </a:r>
            <a:r>
              <a:rPr lang="he-IL" sz="1600" dirty="0">
                <a:effectLst/>
                <a:latin typeface="Calibri" panose="020F0502020204030204" pitchFamily="34" charset="0"/>
                <a:ea typeface="Calibri" panose="020F0502020204030204" pitchFamily="34" charset="0"/>
                <a:cs typeface="Times New Roman" panose="02020603050405020304" pitchFamily="18" charset="0"/>
              </a:rPr>
              <a:t>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לתעניתא</a:t>
            </a:r>
            <a:r>
              <a:rPr lang="he-IL" sz="1600" dirty="0">
                <a:effectLst/>
                <a:latin typeface="Calibri" panose="020F0502020204030204" pitchFamily="34" charset="0"/>
                <a:ea typeface="Calibri" panose="020F0502020204030204" pitchFamily="34" charset="0"/>
                <a:cs typeface="Times New Roman" panose="02020603050405020304" pitchFamily="18" charset="0"/>
              </a:rPr>
              <a:t> וקראו ולא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מתרגמין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הדא</a:t>
            </a:r>
            <a:r>
              <a:rPr lang="he-IL" sz="1600" dirty="0">
                <a:effectLst/>
                <a:latin typeface="Calibri" panose="020F0502020204030204" pitchFamily="34" charset="0"/>
                <a:ea typeface="Calibri" panose="020F0502020204030204" pitchFamily="34" charset="0"/>
                <a:cs typeface="Times New Roman" panose="02020603050405020304" pitchFamily="18" charset="0"/>
              </a:rPr>
              <a:t> אמרה שאין התרגום מעכב</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r>
              <a:rPr lang="he-IL" sz="1600" dirty="0">
                <a:effectLst/>
                <a:latin typeface="Calibri" panose="020F0502020204030204" pitchFamily="34" charset="0"/>
                <a:ea typeface="Calibri" panose="020F0502020204030204" pitchFamily="34" charset="0"/>
                <a:cs typeface="Times New Roman" panose="02020603050405020304" pitchFamily="18" charset="0"/>
              </a:rPr>
              <a:t> ונראה שהם היו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רגילין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לפרש להמון העם שהיו מדברים ארמית אבל לדידן מה תועלת בתרגום כיון שאין אנו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מבינין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אותו. ואין לומר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נלמוד</a:t>
            </a:r>
            <a:r>
              <a:rPr lang="he-IL" sz="1600" dirty="0">
                <a:effectLst/>
                <a:latin typeface="Calibri" panose="020F0502020204030204" pitchFamily="34" charset="0"/>
                <a:ea typeface="Calibri" panose="020F0502020204030204" pitchFamily="34" charset="0"/>
                <a:cs typeface="Times New Roman" panose="02020603050405020304" pitchFamily="18" charset="0"/>
              </a:rPr>
              <a:t> מהם לפרש לעם בלשון שיבינו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די"ל</a:t>
            </a:r>
            <a:r>
              <a:rPr lang="he-IL" sz="1600" dirty="0">
                <a:effectLst/>
                <a:latin typeface="Calibri" panose="020F0502020204030204" pitchFamily="34" charset="0"/>
                <a:ea typeface="Calibri" panose="020F0502020204030204" pitchFamily="34" charset="0"/>
                <a:cs typeface="Times New Roman" panose="02020603050405020304" pitchFamily="18" charset="0"/>
              </a:rPr>
              <a:t> תרגום שאני שנתקן ברוח הקדש</a:t>
            </a:r>
            <a:r>
              <a:rPr lang="en-US" sz="1600" dirty="0">
                <a:effectLst/>
                <a:latin typeface="Times New Roman" panose="02020603050405020304" pitchFamily="18"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5367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F41C-DCA4-4482-91E0-74AD772E33E4}"/>
              </a:ext>
            </a:extLst>
          </p:cNvPr>
          <p:cNvSpPr>
            <a:spLocks noGrp="1"/>
          </p:cNvSpPr>
          <p:nvPr>
            <p:ph type="title"/>
          </p:nvPr>
        </p:nvSpPr>
        <p:spPr/>
        <p:txBody>
          <a:bodyPr/>
          <a:lstStyle/>
          <a:p>
            <a:r>
              <a:rPr lang="en-US" dirty="0"/>
              <a:t>Next Week Arabic Tafsir of Rabbi Saadia Gaon</a:t>
            </a:r>
          </a:p>
        </p:txBody>
      </p:sp>
      <p:sp>
        <p:nvSpPr>
          <p:cNvPr id="3" name="Content Placeholder 2">
            <a:extLst>
              <a:ext uri="{FF2B5EF4-FFF2-40B4-BE49-F238E27FC236}">
                <a16:creationId xmlns:a16="http://schemas.microsoft.com/office/drawing/2014/main" id="{E676E03E-EADE-4462-BACA-15D5F933CEF9}"/>
              </a:ext>
            </a:extLst>
          </p:cNvPr>
          <p:cNvSpPr>
            <a:spLocks noGrp="1"/>
          </p:cNvSpPr>
          <p:nvPr>
            <p:ph idx="1"/>
          </p:nvPr>
        </p:nvSpPr>
        <p:spPr/>
        <p:txBody>
          <a:bodyPr/>
          <a:lstStyle/>
          <a:p>
            <a:pPr marL="0" indent="0">
              <a:buNone/>
            </a:pPr>
            <a:r>
              <a:rPr lang="en-US" dirty="0"/>
              <a:t>tiny.cc/translated @8:15pm </a:t>
            </a:r>
          </a:p>
        </p:txBody>
      </p:sp>
    </p:spTree>
    <p:extLst>
      <p:ext uri="{BB962C8B-B14F-4D97-AF65-F5344CB8AC3E}">
        <p14:creationId xmlns:p14="http://schemas.microsoft.com/office/powerpoint/2010/main" val="373086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1E71-D409-4B3C-84FF-59D2EA51D65F}"/>
              </a:ext>
            </a:extLst>
          </p:cNvPr>
          <p:cNvSpPr>
            <a:spLocks noGrp="1"/>
          </p:cNvSpPr>
          <p:nvPr>
            <p:ph type="title"/>
          </p:nvPr>
        </p:nvSpPr>
        <p:spPr/>
        <p:txBody>
          <a:bodyPr/>
          <a:lstStyle/>
          <a:p>
            <a:r>
              <a:rPr lang="en-US" dirty="0"/>
              <a:t>What is Targum?</a:t>
            </a:r>
          </a:p>
        </p:txBody>
      </p:sp>
      <p:sp>
        <p:nvSpPr>
          <p:cNvPr id="3" name="Content Placeholder 2">
            <a:extLst>
              <a:ext uri="{FF2B5EF4-FFF2-40B4-BE49-F238E27FC236}">
                <a16:creationId xmlns:a16="http://schemas.microsoft.com/office/drawing/2014/main" id="{DDDC1868-DE8D-4C07-8551-71AE1FB8D4E8}"/>
              </a:ext>
            </a:extLst>
          </p:cNvPr>
          <p:cNvSpPr>
            <a:spLocks noGrp="1"/>
          </p:cNvSpPr>
          <p:nvPr>
            <p:ph idx="1"/>
          </p:nvPr>
        </p:nvSpPr>
        <p:spPr/>
        <p:txBody>
          <a:bodyPr/>
          <a:lstStyle/>
          <a:p>
            <a:r>
              <a:rPr lang="en-US" dirty="0"/>
              <a:t>Translation in Aramaic</a:t>
            </a:r>
          </a:p>
          <a:p>
            <a:r>
              <a:rPr lang="en-US" dirty="0"/>
              <a:t>Why do we have </a:t>
            </a:r>
            <a:r>
              <a:rPr lang="en-US" dirty="0" err="1"/>
              <a:t>Targumim</a:t>
            </a:r>
            <a:r>
              <a:rPr lang="en-US" dirty="0"/>
              <a:t>?</a:t>
            </a:r>
          </a:p>
          <a:p>
            <a:r>
              <a:rPr lang="en-US" dirty="0"/>
              <a:t>What </a:t>
            </a:r>
            <a:r>
              <a:rPr lang="en-US" dirty="0" err="1"/>
              <a:t>Targumim</a:t>
            </a:r>
            <a:r>
              <a:rPr lang="en-US" dirty="0"/>
              <a:t> are there?</a:t>
            </a:r>
          </a:p>
          <a:p>
            <a:r>
              <a:rPr lang="en-US" dirty="0"/>
              <a:t>Usage of Targum in Shul</a:t>
            </a:r>
          </a:p>
        </p:txBody>
      </p:sp>
    </p:spTree>
    <p:extLst>
      <p:ext uri="{BB962C8B-B14F-4D97-AF65-F5344CB8AC3E}">
        <p14:creationId xmlns:p14="http://schemas.microsoft.com/office/powerpoint/2010/main" val="115226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A3538-0FFF-4444-8B4F-FB0221E7F5BD}"/>
              </a:ext>
            </a:extLst>
          </p:cNvPr>
          <p:cNvSpPr>
            <a:spLocks noGrp="1"/>
          </p:cNvSpPr>
          <p:nvPr>
            <p:ph type="title"/>
          </p:nvPr>
        </p:nvSpPr>
        <p:spPr/>
        <p:txBody>
          <a:bodyPr/>
          <a:lstStyle/>
          <a:p>
            <a:r>
              <a:rPr lang="en-US" dirty="0"/>
              <a:t>Why do we have </a:t>
            </a:r>
            <a:r>
              <a:rPr lang="en-US" dirty="0" err="1"/>
              <a:t>Targumim</a:t>
            </a:r>
            <a:r>
              <a:rPr lang="en-US" dirty="0"/>
              <a:t>?</a:t>
            </a:r>
          </a:p>
        </p:txBody>
      </p:sp>
      <p:sp>
        <p:nvSpPr>
          <p:cNvPr id="3" name="Content Placeholder 2">
            <a:extLst>
              <a:ext uri="{FF2B5EF4-FFF2-40B4-BE49-F238E27FC236}">
                <a16:creationId xmlns:a16="http://schemas.microsoft.com/office/drawing/2014/main" id="{9F73C102-BAA4-4342-A975-2A2BC1CE668C}"/>
              </a:ext>
            </a:extLst>
          </p:cNvPr>
          <p:cNvSpPr>
            <a:spLocks noGrp="1"/>
          </p:cNvSpPr>
          <p:nvPr>
            <p:ph sz="half" idx="1"/>
          </p:nvPr>
        </p:nvSpPr>
        <p:spPr>
          <a:xfrm>
            <a:off x="838200" y="1825625"/>
            <a:ext cx="4230950" cy="4351338"/>
          </a:xfrm>
        </p:spPr>
        <p:txBody>
          <a:bodyPr>
            <a:normAutofit fontScale="77500" lnSpcReduction="20000"/>
          </a:bodyPr>
          <a:lstStyle/>
          <a:p>
            <a:r>
              <a:rPr lang="en-US" dirty="0"/>
              <a:t>People no longer fluent in Hebrew</a:t>
            </a:r>
          </a:p>
          <a:p>
            <a:r>
              <a:rPr lang="en-US" dirty="0"/>
              <a:t>Tradition from Har Sinai  </a:t>
            </a:r>
          </a:p>
        </p:txBody>
      </p:sp>
      <p:sp>
        <p:nvSpPr>
          <p:cNvPr id="4" name="Content Placeholder 3">
            <a:extLst>
              <a:ext uri="{FF2B5EF4-FFF2-40B4-BE49-F238E27FC236}">
                <a16:creationId xmlns:a16="http://schemas.microsoft.com/office/drawing/2014/main" id="{3EEFDD24-02BD-428B-8049-6C5CB6A55FFB}"/>
              </a:ext>
            </a:extLst>
          </p:cNvPr>
          <p:cNvSpPr>
            <a:spLocks noGrp="1"/>
          </p:cNvSpPr>
          <p:nvPr>
            <p:ph sz="half" idx="2"/>
          </p:nvPr>
        </p:nvSpPr>
        <p:spPr>
          <a:xfrm>
            <a:off x="5157926" y="1825625"/>
            <a:ext cx="6195874" cy="4351338"/>
          </a:xfrm>
        </p:spPr>
        <p:txBody>
          <a:bodyPr>
            <a:normAutofit fontScale="77500" lnSpcReduction="20000"/>
          </a:bodyPr>
          <a:lstStyle/>
          <a:p>
            <a:pPr marL="0" indent="0">
              <a:buNone/>
            </a:pPr>
            <a:r>
              <a:rPr lang="en-US" dirty="0"/>
              <a:t>Melachim II 18:26 </a:t>
            </a:r>
          </a:p>
          <a:p>
            <a:pPr marL="0" indent="0" algn="r" rtl="1">
              <a:buNone/>
            </a:pPr>
            <a:r>
              <a:rPr lang="he-IL" dirty="0"/>
              <a:t>וַיֹּ֣אמֶר אֶלְיָקִ֣ים </a:t>
            </a:r>
            <a:r>
              <a:rPr lang="he-IL" dirty="0" err="1"/>
              <a:t>בֶּן־חִ֠לְקִיָּ֠הו</a:t>
            </a:r>
            <a:r>
              <a:rPr lang="he-IL" dirty="0"/>
              <a:t>ּ וְשֶׁבְנָ֨ה </a:t>
            </a:r>
            <a:r>
              <a:rPr lang="he-IL" dirty="0" err="1"/>
              <a:t>וְיוֹאָ֜ח</a:t>
            </a:r>
            <a:r>
              <a:rPr lang="he-IL" dirty="0"/>
              <a:t> </a:t>
            </a:r>
            <a:r>
              <a:rPr lang="he-IL" dirty="0" err="1"/>
              <a:t>אֶל־רַבְשָׁקֵ֗ה</a:t>
            </a:r>
            <a:r>
              <a:rPr lang="he-IL" dirty="0"/>
              <a:t> </a:t>
            </a:r>
            <a:r>
              <a:rPr lang="he-IL" dirty="0" err="1"/>
              <a:t>דַּבֶּר־נָ֤א</a:t>
            </a:r>
            <a:r>
              <a:rPr lang="he-IL" dirty="0"/>
              <a:t> </a:t>
            </a:r>
            <a:r>
              <a:rPr lang="he-IL" dirty="0" err="1"/>
              <a:t>אֶל־עֲבָדֶ֙יך</a:t>
            </a:r>
            <a:r>
              <a:rPr lang="he-IL" dirty="0"/>
              <a:t>ָ֙ אֲרָמִ֔ית כִּ֥י שֹׁמְעִ֖ים אֲנָ֑חְנוּ </a:t>
            </a:r>
            <a:r>
              <a:rPr lang="he-IL" dirty="0" err="1"/>
              <a:t>וְאַל־תְּדַבֵּ֤ר</a:t>
            </a:r>
            <a:r>
              <a:rPr lang="he-IL" dirty="0"/>
              <a:t> עִמָּ֙נוּ֙ יְהוּדִ֔ית </a:t>
            </a:r>
            <a:r>
              <a:rPr lang="he-IL" dirty="0" err="1"/>
              <a:t>בְּאׇזְנֵ֣י</a:t>
            </a:r>
            <a:r>
              <a:rPr lang="he-IL" dirty="0"/>
              <a:t> הָעָ֔ם אֲשֶׁ֖ר </a:t>
            </a:r>
            <a:r>
              <a:rPr lang="he-IL" dirty="0" err="1"/>
              <a:t>עַל־הַחֹמָֽה</a:t>
            </a:r>
            <a:r>
              <a:rPr lang="he-IL" dirty="0"/>
              <a:t>׃ </a:t>
            </a:r>
            <a:endParaRPr lang="en-US" dirty="0"/>
          </a:p>
          <a:p>
            <a:pPr marL="0" indent="0">
              <a:buNone/>
            </a:pPr>
            <a:r>
              <a:rPr lang="en-US" dirty="0"/>
              <a:t>Eliakim son of Hilkiah, Shebna, and </a:t>
            </a:r>
            <a:r>
              <a:rPr lang="en-US" dirty="0" err="1"/>
              <a:t>Joah</a:t>
            </a:r>
            <a:r>
              <a:rPr lang="en-US" dirty="0"/>
              <a:t> replied to the Rabshakeh, “Please, speak to your servants in Aramaic, for we understand it; do not speak to us in Judean in the hearing of the people on the wall.”</a:t>
            </a:r>
          </a:p>
          <a:p>
            <a:pPr marL="0" indent="0">
              <a:buNone/>
            </a:pPr>
            <a:r>
              <a:rPr lang="en-US" dirty="0"/>
              <a:t>Nehemiah 13:24</a:t>
            </a:r>
          </a:p>
          <a:p>
            <a:pPr marL="0" indent="0" algn="r" rtl="1">
              <a:buNone/>
            </a:pPr>
            <a:r>
              <a:rPr lang="he-IL" dirty="0"/>
              <a:t>וּבְנֵיהֶ֗ם חֲצִי֙ מְדַבֵּ֣ר אַשְׁדּוֹדִ֔ית וְאֵינָ֥ם מַכִּירִ֖ים לְדַבֵּ֣ר יְהוּדִ֑ית וְכִלְשׁ֖וֹן עַ֥ם וָעָֽם׃ </a:t>
            </a:r>
            <a:endParaRPr lang="en-US" dirty="0"/>
          </a:p>
          <a:p>
            <a:pPr marL="0" indent="0">
              <a:buNone/>
            </a:pPr>
            <a:r>
              <a:rPr lang="en-US" dirty="0"/>
              <a:t>a good number of their children spoke the language of Ashdod and the language of those various peoples, and did not know how to speak Judean.</a:t>
            </a:r>
          </a:p>
          <a:p>
            <a:pPr marL="0" indent="0">
              <a:buNone/>
            </a:pPr>
            <a:endParaRPr lang="en-US" dirty="0"/>
          </a:p>
        </p:txBody>
      </p:sp>
    </p:spTree>
    <p:extLst>
      <p:ext uri="{BB962C8B-B14F-4D97-AF65-F5344CB8AC3E}">
        <p14:creationId xmlns:p14="http://schemas.microsoft.com/office/powerpoint/2010/main" val="238383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68D2-9611-48F7-95D2-554A6C3F0BE3}"/>
              </a:ext>
            </a:extLst>
          </p:cNvPr>
          <p:cNvSpPr>
            <a:spLocks noGrp="1"/>
          </p:cNvSpPr>
          <p:nvPr>
            <p:ph type="title"/>
          </p:nvPr>
        </p:nvSpPr>
        <p:spPr/>
        <p:txBody>
          <a:bodyPr/>
          <a:lstStyle/>
          <a:p>
            <a:r>
              <a:rPr lang="en-US" dirty="0"/>
              <a:t>What Aramaic </a:t>
            </a:r>
            <a:r>
              <a:rPr lang="en-US" dirty="0" err="1"/>
              <a:t>Targumim</a:t>
            </a:r>
            <a:r>
              <a:rPr lang="en-US" dirty="0"/>
              <a:t> are there?</a:t>
            </a:r>
          </a:p>
        </p:txBody>
      </p:sp>
      <p:sp>
        <p:nvSpPr>
          <p:cNvPr id="3" name="Content Placeholder 2">
            <a:extLst>
              <a:ext uri="{FF2B5EF4-FFF2-40B4-BE49-F238E27FC236}">
                <a16:creationId xmlns:a16="http://schemas.microsoft.com/office/drawing/2014/main" id="{01626E76-809C-4211-8BAC-D1DBF63779F3}"/>
              </a:ext>
            </a:extLst>
          </p:cNvPr>
          <p:cNvSpPr>
            <a:spLocks noGrp="1"/>
          </p:cNvSpPr>
          <p:nvPr>
            <p:ph idx="1"/>
          </p:nvPr>
        </p:nvSpPr>
        <p:spPr/>
        <p:txBody>
          <a:bodyPr/>
          <a:lstStyle/>
          <a:p>
            <a:r>
              <a:rPr lang="en-US" dirty="0"/>
              <a:t>Targum </a:t>
            </a:r>
            <a:r>
              <a:rPr lang="en-US" dirty="0" err="1"/>
              <a:t>Onkelos</a:t>
            </a:r>
            <a:endParaRPr lang="en-US" dirty="0"/>
          </a:p>
          <a:p>
            <a:pPr lvl="1"/>
            <a:r>
              <a:rPr lang="en-US" dirty="0"/>
              <a:t>Gold Standard or Torah mentioned in </a:t>
            </a:r>
            <a:r>
              <a:rPr lang="en-US" dirty="0" err="1"/>
              <a:t>Gemara</a:t>
            </a:r>
            <a:r>
              <a:rPr lang="en-US" dirty="0"/>
              <a:t> </a:t>
            </a:r>
          </a:p>
          <a:p>
            <a:r>
              <a:rPr lang="en-US" dirty="0"/>
              <a:t>Targum Yonatan on </a:t>
            </a:r>
            <a:r>
              <a:rPr lang="en-US" dirty="0" err="1"/>
              <a:t>Neviim</a:t>
            </a:r>
            <a:r>
              <a:rPr lang="en-US" dirty="0"/>
              <a:t> </a:t>
            </a:r>
          </a:p>
          <a:p>
            <a:r>
              <a:rPr lang="en-US" dirty="0"/>
              <a:t>Targum Pseudo Yonatan/</a:t>
            </a:r>
            <a:r>
              <a:rPr lang="en-US" dirty="0" err="1"/>
              <a:t>Yerushalmi</a:t>
            </a:r>
            <a:endParaRPr lang="en-US" dirty="0"/>
          </a:p>
          <a:p>
            <a:r>
              <a:rPr lang="en-US" dirty="0"/>
              <a:t>Targum </a:t>
            </a:r>
            <a:r>
              <a:rPr lang="en-US" dirty="0" err="1"/>
              <a:t>Neofiti</a:t>
            </a:r>
            <a:r>
              <a:rPr lang="en-US" dirty="0"/>
              <a:t> </a:t>
            </a:r>
          </a:p>
          <a:p>
            <a:r>
              <a:rPr lang="en-US" dirty="0"/>
              <a:t>Fragment Targums </a:t>
            </a:r>
          </a:p>
          <a:p>
            <a:r>
              <a:rPr lang="en-US" dirty="0"/>
              <a:t>Cairo Genizah Fragment Targums </a:t>
            </a:r>
          </a:p>
          <a:p>
            <a:r>
              <a:rPr lang="en-US" dirty="0"/>
              <a:t>Peshitta</a:t>
            </a:r>
          </a:p>
          <a:p>
            <a:endParaRPr lang="en-US" dirty="0"/>
          </a:p>
        </p:txBody>
      </p:sp>
    </p:spTree>
    <p:extLst>
      <p:ext uri="{BB962C8B-B14F-4D97-AF65-F5344CB8AC3E}">
        <p14:creationId xmlns:p14="http://schemas.microsoft.com/office/powerpoint/2010/main" val="67188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6F723A-F8E6-4F22-B273-649D347CA9DA}"/>
              </a:ext>
            </a:extLst>
          </p:cNvPr>
          <p:cNvSpPr>
            <a:spLocks noGrp="1"/>
          </p:cNvSpPr>
          <p:nvPr>
            <p:ph type="title"/>
          </p:nvPr>
        </p:nvSpPr>
        <p:spPr>
          <a:xfrm>
            <a:off x="506027" y="1"/>
            <a:ext cx="10847773" cy="950975"/>
          </a:xfrm>
        </p:spPr>
        <p:txBody>
          <a:bodyPr/>
          <a:lstStyle/>
          <a:p>
            <a:r>
              <a:rPr lang="en-US" dirty="0"/>
              <a:t>Targum </a:t>
            </a:r>
            <a:r>
              <a:rPr lang="en-US" dirty="0" err="1"/>
              <a:t>Onkelos</a:t>
            </a:r>
            <a:r>
              <a:rPr lang="en-US" dirty="0"/>
              <a:t> – </a:t>
            </a:r>
            <a:r>
              <a:rPr lang="en-US" dirty="0" err="1"/>
              <a:t>Bavli</a:t>
            </a:r>
            <a:r>
              <a:rPr lang="en-US" dirty="0"/>
              <a:t> Megillah 3a</a:t>
            </a:r>
          </a:p>
        </p:txBody>
      </p:sp>
      <p:sp>
        <p:nvSpPr>
          <p:cNvPr id="5" name="Content Placeholder 4">
            <a:extLst>
              <a:ext uri="{FF2B5EF4-FFF2-40B4-BE49-F238E27FC236}">
                <a16:creationId xmlns:a16="http://schemas.microsoft.com/office/drawing/2014/main" id="{2A29A2D9-186F-4D63-B957-F00E5B9189DB}"/>
              </a:ext>
            </a:extLst>
          </p:cNvPr>
          <p:cNvSpPr>
            <a:spLocks noGrp="1"/>
          </p:cNvSpPr>
          <p:nvPr>
            <p:ph sz="half" idx="1"/>
          </p:nvPr>
        </p:nvSpPr>
        <p:spPr>
          <a:xfrm>
            <a:off x="295923" y="950976"/>
            <a:ext cx="8661646" cy="5614416"/>
          </a:xfrm>
        </p:spPr>
        <p:txBody>
          <a:bodyPr>
            <a:normAutofit fontScale="55000" lnSpcReduction="20000"/>
          </a:bodyPr>
          <a:lstStyle/>
          <a:p>
            <a:pPr marL="0" indent="0">
              <a:buNone/>
            </a:pPr>
            <a:r>
              <a:rPr lang="en-US" b="1" dirty="0"/>
              <a:t>Rabbi </a:t>
            </a:r>
            <a:r>
              <a:rPr lang="en-US" b="1" dirty="0" err="1"/>
              <a:t>Yirmeya</a:t>
            </a:r>
            <a:r>
              <a:rPr lang="en-US" b="1" dirty="0"/>
              <a:t> said, and some say</a:t>
            </a:r>
            <a:r>
              <a:rPr lang="en-US" dirty="0"/>
              <a:t> that it was </a:t>
            </a:r>
            <a:r>
              <a:rPr lang="en-US" b="1" dirty="0"/>
              <a:t>Rabbi </a:t>
            </a:r>
            <a:r>
              <a:rPr lang="en-US" b="1" dirty="0" err="1"/>
              <a:t>Ḥiyya</a:t>
            </a:r>
            <a:r>
              <a:rPr lang="en-US" b="1" dirty="0"/>
              <a:t> bar Abba</a:t>
            </a:r>
            <a:r>
              <a:rPr lang="en-US" dirty="0"/>
              <a:t> who said: </a:t>
            </a:r>
            <a:r>
              <a:rPr lang="en-US" b="1" dirty="0"/>
              <a:t>The</a:t>
            </a:r>
            <a:r>
              <a:rPr lang="en-US" dirty="0"/>
              <a:t> Aramaic </a:t>
            </a:r>
            <a:r>
              <a:rPr lang="en-US" b="1" dirty="0"/>
              <a:t>translation of the Torah</a:t>
            </a:r>
            <a:r>
              <a:rPr lang="en-US" dirty="0"/>
              <a:t> used in the synagogues </a:t>
            </a:r>
            <a:r>
              <a:rPr lang="en-US" b="1" dirty="0"/>
              <a:t>was composed by </a:t>
            </a:r>
            <a:r>
              <a:rPr lang="en-US" b="1" dirty="0" err="1"/>
              <a:t>Onkelos</a:t>
            </a:r>
            <a:r>
              <a:rPr lang="en-US" b="1" dirty="0"/>
              <a:t> the convert based on</a:t>
            </a:r>
            <a:r>
              <a:rPr lang="en-US" dirty="0"/>
              <a:t> the teachings of </a:t>
            </a:r>
            <a:r>
              <a:rPr lang="en-US" b="1" dirty="0"/>
              <a:t>Rabbi Eliezer and Rabbi Yehoshua. The</a:t>
            </a:r>
            <a:r>
              <a:rPr lang="en-US" dirty="0"/>
              <a:t> Aramaic </a:t>
            </a:r>
            <a:r>
              <a:rPr lang="en-US" b="1" dirty="0"/>
              <a:t>translation of the Prophets was composed by Yonatan ben </a:t>
            </a:r>
            <a:r>
              <a:rPr lang="en-US" b="1" dirty="0" err="1"/>
              <a:t>Uzziel</a:t>
            </a:r>
            <a:r>
              <a:rPr lang="en-US" b="1" dirty="0"/>
              <a:t> based on</a:t>
            </a:r>
            <a:r>
              <a:rPr lang="en-US" dirty="0"/>
              <a:t> a tradition going back to the last prophets, </a:t>
            </a:r>
            <a:r>
              <a:rPr lang="en-US" b="1" dirty="0"/>
              <a:t>Haggai, Zechariah, and Malachi.</a:t>
            </a:r>
            <a:r>
              <a:rPr lang="en-US" dirty="0"/>
              <a:t> The </a:t>
            </a:r>
            <a:r>
              <a:rPr lang="en-US" dirty="0" err="1"/>
              <a:t>Gemara</a:t>
            </a:r>
            <a:r>
              <a:rPr lang="en-US" dirty="0"/>
              <a:t> relates that when Yonatan ben </a:t>
            </a:r>
            <a:r>
              <a:rPr lang="en-US" dirty="0" err="1"/>
              <a:t>Uzziel</a:t>
            </a:r>
            <a:r>
              <a:rPr lang="en-US" dirty="0"/>
              <a:t> wrote his translation, </a:t>
            </a:r>
            <a:r>
              <a:rPr lang="en-US" b="1" dirty="0"/>
              <a:t>Eretz Yisrael quaked</a:t>
            </a:r>
            <a:r>
              <a:rPr lang="en-US" dirty="0"/>
              <a:t> over an area of </a:t>
            </a:r>
            <a:r>
              <a:rPr lang="en-US" b="1" dirty="0"/>
              <a:t>four hundred parasangs [</a:t>
            </a:r>
            <a:r>
              <a:rPr lang="en-US" b="1" i="1" dirty="0" err="1"/>
              <a:t>parsa</a:t>
            </a:r>
            <a:r>
              <a:rPr lang="en-US" b="1" dirty="0"/>
              <a:t>] by four hundred parasangs,</a:t>
            </a:r>
            <a:r>
              <a:rPr lang="en-US" dirty="0"/>
              <a:t> and </a:t>
            </a:r>
            <a:r>
              <a:rPr lang="en-US" b="1" dirty="0"/>
              <a:t>a Divine Voice emerged and said: Who is this who has revealed My secrets to mankind?</a:t>
            </a:r>
            <a:r>
              <a:rPr lang="en-US" dirty="0"/>
              <a:t> </a:t>
            </a:r>
          </a:p>
          <a:p>
            <a:pPr marL="0" indent="0">
              <a:buNone/>
            </a:pPr>
            <a:r>
              <a:rPr lang="en-US" b="1" dirty="0"/>
              <a:t>Yonatan ben </a:t>
            </a:r>
            <a:r>
              <a:rPr lang="en-US" b="1" dirty="0" err="1"/>
              <a:t>Uzziel</a:t>
            </a:r>
            <a:r>
              <a:rPr lang="en-US" b="1" dirty="0"/>
              <a:t> stood up on his feet and said: I am the one who has revealed Your secrets to mankind</a:t>
            </a:r>
            <a:r>
              <a:rPr lang="en-US" dirty="0"/>
              <a:t> through my translation. However, </a:t>
            </a:r>
            <a:r>
              <a:rPr lang="en-US" b="1" dirty="0"/>
              <a:t>it is revealed and known to You that I did this not for my</a:t>
            </a:r>
            <a:r>
              <a:rPr lang="en-US" dirty="0"/>
              <a:t> own </a:t>
            </a:r>
            <a:r>
              <a:rPr lang="en-US" b="1" dirty="0"/>
              <a:t>honor, and not for the honor of the house of</a:t>
            </a:r>
            <a:r>
              <a:rPr lang="en-US" dirty="0"/>
              <a:t> my </a:t>
            </a:r>
            <a:r>
              <a:rPr lang="en-US" b="1" dirty="0"/>
              <a:t>father, but rather</a:t>
            </a:r>
            <a:r>
              <a:rPr lang="en-US" dirty="0"/>
              <a:t> it was </a:t>
            </a:r>
            <a:r>
              <a:rPr lang="en-US" b="1" dirty="0"/>
              <a:t>for Your honor</a:t>
            </a:r>
            <a:r>
              <a:rPr lang="en-US" dirty="0"/>
              <a:t> that </a:t>
            </a:r>
            <a:r>
              <a:rPr lang="en-US" b="1" dirty="0"/>
              <a:t>I did this, so that discord not increase among the Jewish people.</a:t>
            </a:r>
            <a:r>
              <a:rPr lang="en-US" dirty="0"/>
              <a:t> In the absence of an accepted translation, people will disagree about the meaning of obscure verses, but with a translation, the meaning will be clear. </a:t>
            </a:r>
          </a:p>
          <a:p>
            <a:pPr marL="0" indent="0">
              <a:buNone/>
            </a:pPr>
            <a:r>
              <a:rPr lang="en-US" b="1" dirty="0"/>
              <a:t>And</a:t>
            </a:r>
            <a:r>
              <a:rPr lang="en-US" dirty="0"/>
              <a:t> Yonatan ben </a:t>
            </a:r>
            <a:r>
              <a:rPr lang="en-US" dirty="0" err="1"/>
              <a:t>Uzziel</a:t>
            </a:r>
            <a:r>
              <a:rPr lang="en-US" dirty="0"/>
              <a:t> </a:t>
            </a:r>
            <a:r>
              <a:rPr lang="en-US" b="1" dirty="0"/>
              <a:t>also sought to reveal a translation of the Writings,</a:t>
            </a:r>
            <a:r>
              <a:rPr lang="en-US" dirty="0"/>
              <a:t> but </a:t>
            </a:r>
            <a:r>
              <a:rPr lang="en-US" b="1" dirty="0"/>
              <a:t>a Divine Voice emerged and said to him: It is enough for you</a:t>
            </a:r>
            <a:r>
              <a:rPr lang="en-US" dirty="0"/>
              <a:t> that you translated the Prophets. The </a:t>
            </a:r>
            <a:r>
              <a:rPr lang="en-US" dirty="0" err="1"/>
              <a:t>Gemara</a:t>
            </a:r>
            <a:r>
              <a:rPr lang="en-US" dirty="0"/>
              <a:t> explains: </a:t>
            </a:r>
            <a:r>
              <a:rPr lang="en-US" b="1" dirty="0"/>
              <a:t>What is the reason</a:t>
            </a:r>
            <a:r>
              <a:rPr lang="en-US" dirty="0"/>
              <a:t> that he was denied permission to translate the Writings? </a:t>
            </a:r>
            <a:r>
              <a:rPr lang="en-US" b="1" dirty="0"/>
              <a:t>Because it has in it</a:t>
            </a:r>
            <a:r>
              <a:rPr lang="en-US" dirty="0"/>
              <a:t> a revelation of </a:t>
            </a:r>
            <a:r>
              <a:rPr lang="en-US" b="1" dirty="0"/>
              <a:t>the end,</a:t>
            </a:r>
            <a:r>
              <a:rPr lang="en-US" dirty="0"/>
              <a:t> when the </a:t>
            </a:r>
            <a:r>
              <a:rPr lang="en-US" b="1" dirty="0"/>
              <a:t>Messiah</a:t>
            </a:r>
            <a:r>
              <a:rPr lang="en-US" dirty="0"/>
              <a:t> will arrive. The end is foretold in a cryptic manner in the book of Daniel, and were the book of Daniel translated, the end would become manifestly revealed to all. </a:t>
            </a:r>
          </a:p>
          <a:p>
            <a:pPr marL="0" indent="0">
              <a:buNone/>
            </a:pPr>
            <a:r>
              <a:rPr lang="en-US" dirty="0"/>
              <a:t>The </a:t>
            </a:r>
            <a:r>
              <a:rPr lang="en-US" dirty="0" err="1"/>
              <a:t>Gemara</a:t>
            </a:r>
            <a:r>
              <a:rPr lang="en-US" dirty="0"/>
              <a:t> asks: </a:t>
            </a:r>
            <a:r>
              <a:rPr lang="en-US" b="1" dirty="0"/>
              <a:t>Was the translation of the Torah</a:t>
            </a:r>
            <a:r>
              <a:rPr lang="en-US" dirty="0"/>
              <a:t> really </a:t>
            </a:r>
            <a:r>
              <a:rPr lang="en-US" b="1" dirty="0"/>
              <a:t>composed by </a:t>
            </a:r>
            <a:r>
              <a:rPr lang="en-US" b="1" dirty="0" err="1"/>
              <a:t>Onkelos</a:t>
            </a:r>
            <a:r>
              <a:rPr lang="en-US" b="1" dirty="0"/>
              <a:t> the convert? Didn’t </a:t>
            </a:r>
            <a:r>
              <a:rPr lang="en-US" b="1" dirty="0" err="1"/>
              <a:t>Rav</a:t>
            </a:r>
            <a:r>
              <a:rPr lang="en-US" b="1" dirty="0"/>
              <a:t> </a:t>
            </a:r>
            <a:r>
              <a:rPr lang="en-US" b="1" dirty="0" err="1"/>
              <a:t>Ika</a:t>
            </a:r>
            <a:r>
              <a:rPr lang="en-US" b="1" dirty="0"/>
              <a:t> bar </a:t>
            </a:r>
            <a:r>
              <a:rPr lang="en-US" b="1" dirty="0" err="1"/>
              <a:t>Avin</a:t>
            </a:r>
            <a:r>
              <a:rPr lang="en-US" b="1" dirty="0"/>
              <a:t> say</a:t>
            </a:r>
            <a:r>
              <a:rPr lang="en-US" dirty="0"/>
              <a:t> that </a:t>
            </a:r>
            <a:r>
              <a:rPr lang="en-US" b="1" dirty="0" err="1"/>
              <a:t>Rav</a:t>
            </a:r>
            <a:r>
              <a:rPr lang="en-US" b="1" dirty="0"/>
              <a:t> </a:t>
            </a:r>
            <a:r>
              <a:rPr lang="en-US" b="1" dirty="0" err="1"/>
              <a:t>Ḥananel</a:t>
            </a:r>
            <a:r>
              <a:rPr lang="en-US" b="1" dirty="0"/>
              <a:t> said</a:t>
            </a:r>
            <a:r>
              <a:rPr lang="en-US" dirty="0"/>
              <a:t> that </a:t>
            </a:r>
            <a:r>
              <a:rPr lang="en-US" b="1" dirty="0" err="1"/>
              <a:t>Rav</a:t>
            </a:r>
            <a:r>
              <a:rPr lang="en-US" b="1" dirty="0"/>
              <a:t> said: What is</a:t>
            </a:r>
            <a:r>
              <a:rPr lang="en-US" dirty="0"/>
              <a:t> the meaning of that </a:t>
            </a:r>
            <a:r>
              <a:rPr lang="en-US" b="1" dirty="0"/>
              <a:t>which is written</a:t>
            </a:r>
            <a:r>
              <a:rPr lang="en-US" dirty="0"/>
              <a:t> with respect to the days of Ezra: </a:t>
            </a:r>
            <a:r>
              <a:rPr lang="en-US" b="1" dirty="0"/>
              <a:t>“And they read in the book, the Torah of God, distinctly; and they gave the sense, and they caused them to understand the reading”</a:t>
            </a:r>
            <a:r>
              <a:rPr lang="en-US" dirty="0"/>
              <a:t> (Nehemiah 8:8)? The verse should be understood as follows: </a:t>
            </a:r>
            <a:r>
              <a:rPr lang="en-US" b="1" dirty="0"/>
              <a:t>“And they read in the book, the Torah of God,” this is the</a:t>
            </a:r>
            <a:r>
              <a:rPr lang="en-US" dirty="0"/>
              <a:t> scriptural </a:t>
            </a:r>
            <a:r>
              <a:rPr lang="en-US" b="1" dirty="0"/>
              <a:t>text; “distinctly,” this is the translation,</a:t>
            </a:r>
            <a:r>
              <a:rPr lang="en-US" dirty="0"/>
              <a:t> indicating that they immediately translated the text into Aramaic, as was customary during public Torah readings. </a:t>
            </a:r>
            <a:r>
              <a:rPr lang="en-US" b="1" dirty="0"/>
              <a:t>“And they gave the sense,” these are</a:t>
            </a:r>
            <a:r>
              <a:rPr lang="en-US" dirty="0"/>
              <a:t> the divisions of the text into separate </a:t>
            </a:r>
            <a:r>
              <a:rPr lang="en-US" b="1" dirty="0"/>
              <a:t>verses. “And they caused them to understand the reading,” these are the cantillation notes,</a:t>
            </a:r>
            <a:r>
              <a:rPr lang="en-US" dirty="0"/>
              <a:t> through which the meaning of the text is further clarified. </a:t>
            </a:r>
            <a:r>
              <a:rPr lang="en-US" b="1" dirty="0"/>
              <a:t>And some say</a:t>
            </a:r>
            <a:r>
              <a:rPr lang="en-US" dirty="0"/>
              <a:t> that </a:t>
            </a:r>
            <a:r>
              <a:rPr lang="en-US" b="1" dirty="0"/>
              <a:t>these are the</a:t>
            </a:r>
            <a:r>
              <a:rPr lang="en-US" dirty="0"/>
              <a:t> Masoretic </a:t>
            </a:r>
            <a:r>
              <a:rPr lang="en-US" b="1" dirty="0"/>
              <a:t>traditions</a:t>
            </a:r>
            <a:r>
              <a:rPr lang="en-US" dirty="0"/>
              <a:t> with regard to the manner in which each word is to be written. This indicates that the Aramaic translation already existed at the beginning of the Second Temple period, well before the time of </a:t>
            </a:r>
            <a:r>
              <a:rPr lang="en-US" dirty="0" err="1"/>
              <a:t>Onkelos</a:t>
            </a:r>
            <a:r>
              <a:rPr lang="en-US" dirty="0"/>
              <a:t>. </a:t>
            </a:r>
          </a:p>
          <a:p>
            <a:pPr marL="0" indent="0">
              <a:buNone/>
            </a:pPr>
            <a:r>
              <a:rPr lang="en-US" dirty="0"/>
              <a:t>The </a:t>
            </a:r>
            <a:r>
              <a:rPr lang="en-US" dirty="0" err="1"/>
              <a:t>Gemara</a:t>
            </a:r>
            <a:r>
              <a:rPr lang="en-US" dirty="0"/>
              <a:t> answers: </a:t>
            </a:r>
            <a:r>
              <a:rPr lang="en-US" b="1" dirty="0"/>
              <a:t>The</a:t>
            </a:r>
            <a:r>
              <a:rPr lang="en-US" dirty="0"/>
              <a:t> ancient Aramaic translation </a:t>
            </a:r>
            <a:r>
              <a:rPr lang="en-US" b="1" dirty="0"/>
              <a:t>was forgotten and then</a:t>
            </a:r>
            <a:r>
              <a:rPr lang="en-US" dirty="0"/>
              <a:t> </a:t>
            </a:r>
            <a:r>
              <a:rPr lang="en-US" dirty="0" err="1"/>
              <a:t>Onkelos</a:t>
            </a:r>
            <a:r>
              <a:rPr lang="en-US" dirty="0"/>
              <a:t> came and </a:t>
            </a:r>
            <a:r>
              <a:rPr lang="en-US" b="1" dirty="0"/>
              <a:t>reestablished it.</a:t>
            </a:r>
            <a:endParaRPr lang="en-US" dirty="0"/>
          </a:p>
        </p:txBody>
      </p:sp>
      <p:sp>
        <p:nvSpPr>
          <p:cNvPr id="6" name="Content Placeholder 5">
            <a:extLst>
              <a:ext uri="{FF2B5EF4-FFF2-40B4-BE49-F238E27FC236}">
                <a16:creationId xmlns:a16="http://schemas.microsoft.com/office/drawing/2014/main" id="{FEC7319E-4E18-4E00-984F-D373FC1EB7F5}"/>
              </a:ext>
            </a:extLst>
          </p:cNvPr>
          <p:cNvSpPr>
            <a:spLocks noGrp="1"/>
          </p:cNvSpPr>
          <p:nvPr>
            <p:ph sz="half" idx="2"/>
          </p:nvPr>
        </p:nvSpPr>
        <p:spPr>
          <a:xfrm>
            <a:off x="9244584" y="731520"/>
            <a:ext cx="2752344" cy="5468112"/>
          </a:xfrm>
        </p:spPr>
        <p:txBody>
          <a:bodyPr>
            <a:normAutofit fontScale="55000" lnSpcReduction="20000"/>
          </a:bodyPr>
          <a:lstStyle/>
          <a:p>
            <a:pPr marL="0" indent="0" algn="r" rtl="1">
              <a:buNone/>
            </a:pPr>
            <a:r>
              <a:rPr lang="en-US" dirty="0" err="1"/>
              <a:t>וְאָמַר</a:t>
            </a:r>
            <a:r>
              <a:rPr lang="en-US" dirty="0"/>
              <a:t> </a:t>
            </a:r>
            <a:r>
              <a:rPr lang="en-US" dirty="0" err="1"/>
              <a:t>רַב</a:t>
            </a:r>
            <a:r>
              <a:rPr lang="en-US" dirty="0"/>
              <a:t>ִּי </a:t>
            </a:r>
            <a:r>
              <a:rPr lang="en-US" dirty="0" err="1"/>
              <a:t>יִרְמְיָה</a:t>
            </a:r>
            <a:r>
              <a:rPr lang="en-US" dirty="0"/>
              <a:t> </a:t>
            </a:r>
            <a:r>
              <a:rPr lang="en-US" dirty="0" err="1"/>
              <a:t>וְאִית</a:t>
            </a:r>
            <a:r>
              <a:rPr lang="en-US" dirty="0"/>
              <a:t>ֵּ</a:t>
            </a:r>
            <a:r>
              <a:rPr lang="en-US" dirty="0" err="1"/>
              <a:t>ימָא</a:t>
            </a:r>
            <a:r>
              <a:rPr lang="en-US" dirty="0"/>
              <a:t> </a:t>
            </a:r>
            <a:r>
              <a:rPr lang="en-US" dirty="0" err="1"/>
              <a:t>רַב</a:t>
            </a:r>
            <a:r>
              <a:rPr lang="en-US" dirty="0"/>
              <a:t>ִּי </a:t>
            </a:r>
            <a:r>
              <a:rPr lang="en-US" dirty="0" err="1"/>
              <a:t>חִי</a:t>
            </a:r>
            <a:r>
              <a:rPr lang="en-US" dirty="0"/>
              <a:t>ָּ</a:t>
            </a:r>
            <a:r>
              <a:rPr lang="en-US" dirty="0" err="1"/>
              <a:t>יא</a:t>
            </a:r>
            <a:r>
              <a:rPr lang="en-US" dirty="0"/>
              <a:t> בַּר </a:t>
            </a:r>
            <a:r>
              <a:rPr lang="en-US" dirty="0" err="1"/>
              <a:t>אַב</a:t>
            </a:r>
            <a:r>
              <a:rPr lang="en-US" dirty="0"/>
              <a:t>ָּא</a:t>
            </a:r>
            <a:r>
              <a:rPr lang="he-IL" dirty="0"/>
              <a:t>:</a:t>
            </a:r>
            <a:r>
              <a:rPr lang="en-US" dirty="0"/>
              <a:t> תַּ</a:t>
            </a:r>
            <a:r>
              <a:rPr lang="en-US" dirty="0" err="1"/>
              <a:t>רְגּוּם</a:t>
            </a:r>
            <a:r>
              <a:rPr lang="en-US" dirty="0"/>
              <a:t> שֶׁל </a:t>
            </a:r>
            <a:r>
              <a:rPr lang="en-US" dirty="0" err="1"/>
              <a:t>תּוֹרָה</a:t>
            </a:r>
            <a:r>
              <a:rPr lang="en-US" dirty="0"/>
              <a:t> </a:t>
            </a:r>
            <a:r>
              <a:rPr lang="en-US" dirty="0" err="1"/>
              <a:t>אוּנְקְלוֹס</a:t>
            </a:r>
            <a:r>
              <a:rPr lang="en-US" dirty="0"/>
              <a:t> </a:t>
            </a:r>
            <a:r>
              <a:rPr lang="en-US" dirty="0" err="1"/>
              <a:t>הַג</a:t>
            </a:r>
            <a:r>
              <a:rPr lang="en-US" dirty="0"/>
              <a:t>ֵּר </a:t>
            </a:r>
            <a:r>
              <a:rPr lang="en-US" dirty="0" err="1"/>
              <a:t>אֲמָרו</a:t>
            </a:r>
            <a:r>
              <a:rPr lang="en-US" dirty="0"/>
              <a:t>ֹ </a:t>
            </a:r>
            <a:r>
              <a:rPr lang="en-US" dirty="0" err="1"/>
              <a:t>מִפ</a:t>
            </a:r>
            <a:r>
              <a:rPr lang="en-US" dirty="0"/>
              <a:t>ִּי </a:t>
            </a:r>
            <a:r>
              <a:rPr lang="en-US" dirty="0" err="1"/>
              <a:t>רַב</a:t>
            </a:r>
            <a:r>
              <a:rPr lang="en-US" dirty="0"/>
              <a:t>ִּי </a:t>
            </a:r>
            <a:r>
              <a:rPr lang="en-US" dirty="0" err="1"/>
              <a:t>אֱלִיעֶזֶר</a:t>
            </a:r>
            <a:r>
              <a:rPr lang="en-US" dirty="0"/>
              <a:t> </a:t>
            </a:r>
            <a:r>
              <a:rPr lang="en-US" dirty="0" err="1"/>
              <a:t>וְרַב</a:t>
            </a:r>
            <a:r>
              <a:rPr lang="en-US" dirty="0"/>
              <a:t>ִּי </a:t>
            </a:r>
            <a:r>
              <a:rPr lang="en-US" dirty="0" err="1"/>
              <a:t>יְהוֹש</a:t>
            </a:r>
            <a:r>
              <a:rPr lang="en-US" dirty="0"/>
              <a:t>ֻׁעַ</a:t>
            </a:r>
            <a:r>
              <a:rPr lang="he-IL" dirty="0"/>
              <a:t>.</a:t>
            </a:r>
            <a:r>
              <a:rPr lang="en-US" dirty="0"/>
              <a:t> תַּ</a:t>
            </a:r>
            <a:r>
              <a:rPr lang="en-US" dirty="0" err="1"/>
              <a:t>רְגּוּם</a:t>
            </a:r>
            <a:r>
              <a:rPr lang="en-US" dirty="0"/>
              <a:t> שֶׁל </a:t>
            </a:r>
            <a:r>
              <a:rPr lang="en-US" dirty="0" err="1"/>
              <a:t>נְבִיאִים</a:t>
            </a:r>
            <a:r>
              <a:rPr lang="en-US" dirty="0"/>
              <a:t> </a:t>
            </a:r>
            <a:r>
              <a:rPr lang="en-US" dirty="0" err="1"/>
              <a:t>יוֹנָתָן</a:t>
            </a:r>
            <a:r>
              <a:rPr lang="en-US" dirty="0"/>
              <a:t> בֶּן </a:t>
            </a:r>
            <a:r>
              <a:rPr lang="en-US" dirty="0" err="1"/>
              <a:t>עוּז</a:t>
            </a:r>
            <a:r>
              <a:rPr lang="en-US" dirty="0"/>
              <a:t>ִּ</a:t>
            </a:r>
            <a:r>
              <a:rPr lang="en-US" dirty="0" err="1"/>
              <a:t>יאֵל</a:t>
            </a:r>
            <a:r>
              <a:rPr lang="en-US" dirty="0"/>
              <a:t> </a:t>
            </a:r>
            <a:r>
              <a:rPr lang="en-US" dirty="0" err="1"/>
              <a:t>אֲמָרו</a:t>
            </a:r>
            <a:r>
              <a:rPr lang="en-US" dirty="0"/>
              <a:t>ֹ </a:t>
            </a:r>
            <a:r>
              <a:rPr lang="en-US" dirty="0" err="1"/>
              <a:t>מִפ</a:t>
            </a:r>
            <a:r>
              <a:rPr lang="en-US" dirty="0"/>
              <a:t>ִּי </a:t>
            </a:r>
            <a:r>
              <a:rPr lang="en-US" dirty="0" err="1"/>
              <a:t>חַג</a:t>
            </a:r>
            <a:r>
              <a:rPr lang="en-US" dirty="0"/>
              <a:t>ַּי</a:t>
            </a:r>
            <a:r>
              <a:rPr lang="he-IL" dirty="0"/>
              <a:t>,</a:t>
            </a:r>
            <a:r>
              <a:rPr lang="en-US" dirty="0"/>
              <a:t> </a:t>
            </a:r>
            <a:r>
              <a:rPr lang="en-US" dirty="0" err="1"/>
              <a:t>זְכַרְיָה</a:t>
            </a:r>
            <a:r>
              <a:rPr lang="he-IL" dirty="0"/>
              <a:t>,</a:t>
            </a:r>
            <a:r>
              <a:rPr lang="en-US" dirty="0"/>
              <a:t> </a:t>
            </a:r>
            <a:r>
              <a:rPr lang="en-US" dirty="0" err="1"/>
              <a:t>וּמַלְאָכִי</a:t>
            </a:r>
            <a:r>
              <a:rPr lang="he-IL" dirty="0"/>
              <a:t>,</a:t>
            </a:r>
            <a:r>
              <a:rPr lang="en-US" dirty="0"/>
              <a:t> </a:t>
            </a:r>
            <a:r>
              <a:rPr lang="en-US" dirty="0" err="1"/>
              <a:t>וְנִזְד</a:t>
            </a:r>
            <a:r>
              <a:rPr lang="en-US" dirty="0"/>
              <a:t>ַּ</a:t>
            </a:r>
            <a:r>
              <a:rPr lang="en-US" dirty="0" err="1"/>
              <a:t>עְזְעָה</a:t>
            </a:r>
            <a:r>
              <a:rPr lang="en-US" dirty="0"/>
              <a:t> </a:t>
            </a:r>
            <a:r>
              <a:rPr lang="en-US" dirty="0" err="1"/>
              <a:t>אֶרֶץ</a:t>
            </a:r>
            <a:r>
              <a:rPr lang="en-US" dirty="0"/>
              <a:t> </a:t>
            </a:r>
            <a:r>
              <a:rPr lang="en-US" dirty="0" err="1"/>
              <a:t>יִש</a:t>
            </a:r>
            <a:r>
              <a:rPr lang="en-US" dirty="0"/>
              <a:t>ְׂ</a:t>
            </a:r>
            <a:r>
              <a:rPr lang="en-US" dirty="0" err="1"/>
              <a:t>רָאֵל</a:t>
            </a:r>
            <a:r>
              <a:rPr lang="en-US" dirty="0"/>
              <a:t> </a:t>
            </a:r>
            <a:r>
              <a:rPr lang="en-US" dirty="0" err="1"/>
              <a:t>אַרְב</a:t>
            </a:r>
            <a:r>
              <a:rPr lang="en-US" dirty="0"/>
              <a:t>ַּע </a:t>
            </a:r>
            <a:r>
              <a:rPr lang="en-US" dirty="0" err="1"/>
              <a:t>מֵאוֹת</a:t>
            </a:r>
            <a:r>
              <a:rPr lang="en-US" dirty="0"/>
              <a:t> פַּ</a:t>
            </a:r>
            <a:r>
              <a:rPr lang="en-US" dirty="0" err="1"/>
              <a:t>רְסָה</a:t>
            </a:r>
            <a:r>
              <a:rPr lang="en-US" dirty="0"/>
              <a:t> </a:t>
            </a:r>
            <a:r>
              <a:rPr lang="en-US" dirty="0" err="1"/>
              <a:t>עַל</a:t>
            </a:r>
            <a:r>
              <a:rPr lang="en-US" dirty="0"/>
              <a:t> </a:t>
            </a:r>
            <a:r>
              <a:rPr lang="en-US" dirty="0" err="1"/>
              <a:t>אַרְב</a:t>
            </a:r>
            <a:r>
              <a:rPr lang="en-US" dirty="0"/>
              <a:t>ַּע </a:t>
            </a:r>
            <a:r>
              <a:rPr lang="en-US" dirty="0" err="1"/>
              <a:t>מֵאוֹת</a:t>
            </a:r>
            <a:r>
              <a:rPr lang="en-US" dirty="0"/>
              <a:t> פַּ</a:t>
            </a:r>
            <a:r>
              <a:rPr lang="en-US" dirty="0" err="1"/>
              <a:t>רְסָה</a:t>
            </a:r>
            <a:r>
              <a:rPr lang="he-IL" dirty="0"/>
              <a:t>.</a:t>
            </a:r>
            <a:r>
              <a:rPr lang="en-US" dirty="0"/>
              <a:t> </a:t>
            </a:r>
            <a:r>
              <a:rPr lang="en-US" dirty="0" err="1"/>
              <a:t>יָצְתָה</a:t>
            </a:r>
            <a:r>
              <a:rPr lang="en-US" dirty="0"/>
              <a:t> בַּת </a:t>
            </a:r>
            <a:r>
              <a:rPr lang="en-US" dirty="0" err="1"/>
              <a:t>קוֹל</a:t>
            </a:r>
            <a:r>
              <a:rPr lang="en-US" dirty="0"/>
              <a:t> </a:t>
            </a:r>
            <a:r>
              <a:rPr lang="en-US" dirty="0" err="1"/>
              <a:t>וְאָמְרָה</a:t>
            </a:r>
            <a:r>
              <a:rPr lang="he-IL" dirty="0"/>
              <a:t>:</a:t>
            </a:r>
            <a:r>
              <a:rPr lang="en-US" dirty="0"/>
              <a:t> </a:t>
            </a:r>
            <a:r>
              <a:rPr lang="he-IL" dirty="0"/>
              <a:t>"</a:t>
            </a:r>
            <a:r>
              <a:rPr lang="en-US" dirty="0" err="1"/>
              <a:t>מִי</a:t>
            </a:r>
            <a:r>
              <a:rPr lang="en-US" dirty="0"/>
              <a:t> </a:t>
            </a:r>
            <a:r>
              <a:rPr lang="en-US" dirty="0" err="1"/>
              <a:t>הוּא</a:t>
            </a:r>
            <a:r>
              <a:rPr lang="en-US" dirty="0"/>
              <a:t> </a:t>
            </a:r>
            <a:r>
              <a:rPr lang="en-US" dirty="0" err="1"/>
              <a:t>זֶה</a:t>
            </a:r>
            <a:r>
              <a:rPr lang="en-US" dirty="0"/>
              <a:t> שֶׁגִּ</a:t>
            </a:r>
            <a:r>
              <a:rPr lang="en-US" dirty="0" err="1"/>
              <a:t>יל</a:t>
            </a:r>
            <a:r>
              <a:rPr lang="en-US" dirty="0"/>
              <a:t>ָּה </a:t>
            </a:r>
            <a:r>
              <a:rPr lang="en-US" dirty="0" err="1"/>
              <a:t>סְתָרַיי</a:t>
            </a:r>
            <a:r>
              <a:rPr lang="en-US" dirty="0"/>
              <a:t> </a:t>
            </a:r>
            <a:r>
              <a:rPr lang="en-US" dirty="0" err="1"/>
              <a:t>לִבְנֵי</a:t>
            </a:r>
            <a:r>
              <a:rPr lang="en-US" dirty="0"/>
              <a:t> </a:t>
            </a:r>
            <a:r>
              <a:rPr lang="en-US" dirty="0" err="1"/>
              <a:t>אָדָם</a:t>
            </a:r>
            <a:r>
              <a:rPr lang="he-IL" dirty="0"/>
              <a:t>?"</a:t>
            </a:r>
            <a:r>
              <a:rPr lang="en-US" dirty="0"/>
              <a:t> §</a:t>
            </a:r>
          </a:p>
          <a:p>
            <a:pPr marL="0" indent="0" algn="r" rtl="1">
              <a:buNone/>
            </a:pPr>
            <a:r>
              <a:rPr lang="en-US" dirty="0"/>
              <a:t> </a:t>
            </a:r>
            <a:r>
              <a:rPr lang="en-US" dirty="0" err="1"/>
              <a:t>עָמַד</a:t>
            </a:r>
            <a:r>
              <a:rPr lang="en-US" dirty="0"/>
              <a:t> </a:t>
            </a:r>
            <a:r>
              <a:rPr lang="en-US" dirty="0" err="1"/>
              <a:t>יוֹנָתָן</a:t>
            </a:r>
            <a:r>
              <a:rPr lang="en-US" dirty="0"/>
              <a:t> בֶּן </a:t>
            </a:r>
            <a:r>
              <a:rPr lang="en-US" dirty="0" err="1"/>
              <a:t>עוּז</a:t>
            </a:r>
            <a:r>
              <a:rPr lang="en-US" dirty="0"/>
              <a:t>ִּ</a:t>
            </a:r>
            <a:r>
              <a:rPr lang="en-US" dirty="0" err="1"/>
              <a:t>יאֵל</a:t>
            </a:r>
            <a:r>
              <a:rPr lang="en-US" dirty="0"/>
              <a:t> </a:t>
            </a:r>
            <a:r>
              <a:rPr lang="en-US" dirty="0" err="1"/>
              <a:t>עַל</a:t>
            </a:r>
            <a:r>
              <a:rPr lang="en-US" dirty="0"/>
              <a:t> </a:t>
            </a:r>
            <a:r>
              <a:rPr lang="en-US" dirty="0" err="1"/>
              <a:t>רַגְלָיו</a:t>
            </a:r>
            <a:r>
              <a:rPr lang="en-US" dirty="0"/>
              <a:t> </a:t>
            </a:r>
            <a:r>
              <a:rPr lang="en-US" dirty="0" err="1"/>
              <a:t>וְאָמַר</a:t>
            </a:r>
            <a:r>
              <a:rPr lang="he-IL" dirty="0"/>
              <a:t>:</a:t>
            </a:r>
            <a:r>
              <a:rPr lang="en-US" dirty="0"/>
              <a:t> </a:t>
            </a:r>
            <a:r>
              <a:rPr lang="he-IL" dirty="0"/>
              <a:t>"</a:t>
            </a:r>
            <a:r>
              <a:rPr lang="en-US" dirty="0" err="1"/>
              <a:t>אֲנִי</a:t>
            </a:r>
            <a:r>
              <a:rPr lang="en-US" dirty="0"/>
              <a:t> </a:t>
            </a:r>
            <a:r>
              <a:rPr lang="en-US" dirty="0" err="1"/>
              <a:t>הוּא</a:t>
            </a:r>
            <a:r>
              <a:rPr lang="en-US" dirty="0"/>
              <a:t> שֶׁגִּלִּ</a:t>
            </a:r>
            <a:r>
              <a:rPr lang="en-US" dirty="0" err="1"/>
              <a:t>יתִי</a:t>
            </a:r>
            <a:r>
              <a:rPr lang="en-US" dirty="0"/>
              <a:t> </a:t>
            </a:r>
            <a:r>
              <a:rPr lang="en-US" dirty="0" err="1"/>
              <a:t>סְתָרֶיך</a:t>
            </a:r>
            <a:r>
              <a:rPr lang="en-US" dirty="0"/>
              <a:t>ָ </a:t>
            </a:r>
            <a:r>
              <a:rPr lang="en-US" dirty="0" err="1"/>
              <a:t>לִבְנֵי</a:t>
            </a:r>
            <a:r>
              <a:rPr lang="en-US" dirty="0"/>
              <a:t> </a:t>
            </a:r>
            <a:r>
              <a:rPr lang="en-US" dirty="0" err="1"/>
              <a:t>אָדָם</a:t>
            </a:r>
            <a:r>
              <a:rPr lang="en-US" dirty="0"/>
              <a:t> גָּ</a:t>
            </a:r>
            <a:r>
              <a:rPr lang="en-US" dirty="0" err="1"/>
              <a:t>לוּי</a:t>
            </a:r>
            <a:r>
              <a:rPr lang="en-US" dirty="0"/>
              <a:t> </a:t>
            </a:r>
            <a:r>
              <a:rPr lang="en-US" dirty="0" err="1"/>
              <a:t>וְיָדוּע</a:t>
            </a:r>
            <a:r>
              <a:rPr lang="en-US" dirty="0"/>
              <a:t>ַ </a:t>
            </a:r>
            <a:r>
              <a:rPr lang="en-US" dirty="0" err="1"/>
              <a:t>לְפָנֶיך</a:t>
            </a:r>
            <a:r>
              <a:rPr lang="en-US" dirty="0"/>
              <a:t>ָ שֶׁלֹּא </a:t>
            </a:r>
            <a:r>
              <a:rPr lang="en-US" dirty="0" err="1"/>
              <a:t>לִכְבוֹדִי</a:t>
            </a:r>
            <a:r>
              <a:rPr lang="en-US" dirty="0"/>
              <a:t> </a:t>
            </a:r>
            <a:r>
              <a:rPr lang="en-US" dirty="0" err="1"/>
              <a:t>עָש</a:t>
            </a:r>
            <a:r>
              <a:rPr lang="en-US" dirty="0"/>
              <a:t>ִׂ</a:t>
            </a:r>
            <a:r>
              <a:rPr lang="en-US" dirty="0" err="1"/>
              <a:t>יתִי</a:t>
            </a:r>
            <a:r>
              <a:rPr lang="en-US" dirty="0"/>
              <a:t> </a:t>
            </a:r>
            <a:r>
              <a:rPr lang="en-US" dirty="0" err="1"/>
              <a:t>וְלֹא</a:t>
            </a:r>
            <a:r>
              <a:rPr lang="en-US" dirty="0"/>
              <a:t> </a:t>
            </a:r>
            <a:r>
              <a:rPr lang="en-US" dirty="0" err="1"/>
              <a:t>לִכְבוֹד</a:t>
            </a:r>
            <a:r>
              <a:rPr lang="en-US" dirty="0"/>
              <a:t> בֵּ</a:t>
            </a:r>
            <a:r>
              <a:rPr lang="en-US" dirty="0" err="1"/>
              <a:t>ית</a:t>
            </a:r>
            <a:r>
              <a:rPr lang="en-US" dirty="0"/>
              <a:t> </a:t>
            </a:r>
            <a:r>
              <a:rPr lang="en-US" dirty="0" err="1"/>
              <a:t>אַב</a:t>
            </a:r>
            <a:r>
              <a:rPr lang="en-US" dirty="0"/>
              <a:t>ָּא </a:t>
            </a:r>
            <a:r>
              <a:rPr lang="en-US" dirty="0" err="1"/>
              <a:t>אֶל</a:t>
            </a:r>
            <a:r>
              <a:rPr lang="en-US" dirty="0"/>
              <a:t>ָּא </a:t>
            </a:r>
            <a:r>
              <a:rPr lang="en-US" dirty="0" err="1"/>
              <a:t>לִכְבוֹדְך</a:t>
            </a:r>
            <a:r>
              <a:rPr lang="en-US" dirty="0"/>
              <a:t>ָ </a:t>
            </a:r>
            <a:r>
              <a:rPr lang="en-US" dirty="0" err="1"/>
              <a:t>עָש</a:t>
            </a:r>
            <a:r>
              <a:rPr lang="en-US" dirty="0"/>
              <a:t>ִׂ</a:t>
            </a:r>
            <a:r>
              <a:rPr lang="en-US" dirty="0" err="1"/>
              <a:t>יתִי</a:t>
            </a:r>
            <a:r>
              <a:rPr lang="en-US" dirty="0"/>
              <a:t> שֶׁלֹּא </a:t>
            </a:r>
            <a:r>
              <a:rPr lang="en-US" dirty="0" err="1"/>
              <a:t>יִרְבּו</a:t>
            </a:r>
            <a:r>
              <a:rPr lang="en-US" dirty="0"/>
              <a:t>ּ </a:t>
            </a:r>
            <a:r>
              <a:rPr lang="en-US" dirty="0" err="1"/>
              <a:t>מַחֲלוֹקֹת</a:t>
            </a:r>
            <a:r>
              <a:rPr lang="en-US" dirty="0"/>
              <a:t> בְּ</a:t>
            </a:r>
            <a:r>
              <a:rPr lang="en-US" dirty="0" err="1"/>
              <a:t>יִש</a:t>
            </a:r>
            <a:r>
              <a:rPr lang="en-US" dirty="0"/>
              <a:t>ְׂ</a:t>
            </a:r>
            <a:r>
              <a:rPr lang="en-US" dirty="0" err="1"/>
              <a:t>רָאֵל</a:t>
            </a:r>
            <a:r>
              <a:rPr lang="he-IL" dirty="0"/>
              <a:t>."</a:t>
            </a:r>
            <a:r>
              <a:rPr lang="en-US" dirty="0"/>
              <a:t> </a:t>
            </a:r>
            <a:r>
              <a:rPr lang="en-US" dirty="0" err="1"/>
              <a:t>וְעוֹד</a:t>
            </a:r>
            <a:r>
              <a:rPr lang="en-US" dirty="0"/>
              <a:t> בִּ</a:t>
            </a:r>
            <a:r>
              <a:rPr lang="en-US" dirty="0" err="1"/>
              <a:t>יק</a:t>
            </a:r>
            <a:r>
              <a:rPr lang="en-US" dirty="0"/>
              <a:t>ֵּשׁ </a:t>
            </a:r>
            <a:r>
              <a:rPr lang="en-US" dirty="0" err="1"/>
              <a:t>לְגַלּוֹת</a:t>
            </a:r>
            <a:r>
              <a:rPr lang="en-US" dirty="0"/>
              <a:t> תַּ</a:t>
            </a:r>
            <a:r>
              <a:rPr lang="en-US" dirty="0" err="1"/>
              <a:t>רְגּוּם</a:t>
            </a:r>
            <a:r>
              <a:rPr lang="en-US" dirty="0"/>
              <a:t> שֶׁל כְּ</a:t>
            </a:r>
            <a:r>
              <a:rPr lang="en-US" dirty="0" err="1"/>
              <a:t>תוּבִים</a:t>
            </a:r>
            <a:r>
              <a:rPr lang="he-IL" dirty="0"/>
              <a:t>,</a:t>
            </a:r>
            <a:r>
              <a:rPr lang="en-US" dirty="0"/>
              <a:t> </a:t>
            </a:r>
            <a:r>
              <a:rPr lang="en-US" dirty="0" err="1"/>
              <a:t>יָצְתָה</a:t>
            </a:r>
            <a:r>
              <a:rPr lang="en-US" dirty="0"/>
              <a:t> בַּת </a:t>
            </a:r>
            <a:r>
              <a:rPr lang="en-US" dirty="0" err="1"/>
              <a:t>קוֹל</a:t>
            </a:r>
            <a:r>
              <a:rPr lang="en-US" dirty="0"/>
              <a:t> </a:t>
            </a:r>
            <a:r>
              <a:rPr lang="en-US" dirty="0" err="1"/>
              <a:t>וְאָמְרָה</a:t>
            </a:r>
            <a:r>
              <a:rPr lang="en-US" dirty="0"/>
              <a:t> </a:t>
            </a:r>
            <a:r>
              <a:rPr lang="en-US" dirty="0" err="1"/>
              <a:t>לו</a:t>
            </a:r>
            <a:r>
              <a:rPr lang="en-US" dirty="0"/>
              <a:t>ֹ דַּיֶּ</a:t>
            </a:r>
            <a:r>
              <a:rPr lang="en-US" dirty="0" err="1"/>
              <a:t>יך</a:t>
            </a:r>
            <a:r>
              <a:rPr lang="en-US" dirty="0"/>
              <a:t>ָּ</a:t>
            </a:r>
            <a:r>
              <a:rPr lang="he-IL" dirty="0"/>
              <a:t>.</a:t>
            </a:r>
            <a:r>
              <a:rPr lang="en-US" dirty="0"/>
              <a:t> </a:t>
            </a:r>
            <a:r>
              <a:rPr lang="en-US" dirty="0" err="1"/>
              <a:t>מַאי</a:t>
            </a:r>
            <a:r>
              <a:rPr lang="en-US" dirty="0"/>
              <a:t> </a:t>
            </a:r>
            <a:r>
              <a:rPr lang="en-US" dirty="0" err="1"/>
              <a:t>טַעְמָא</a:t>
            </a:r>
            <a:r>
              <a:rPr lang="he-IL" dirty="0"/>
              <a:t>?</a:t>
            </a:r>
            <a:r>
              <a:rPr lang="en-US" dirty="0"/>
              <a:t> </a:t>
            </a:r>
            <a:r>
              <a:rPr lang="en-US" dirty="0" err="1"/>
              <a:t>מִש</a:t>
            </a:r>
            <a:r>
              <a:rPr lang="en-US" dirty="0"/>
              <a:t>ּׁ</a:t>
            </a:r>
            <a:r>
              <a:rPr lang="en-US" dirty="0" err="1"/>
              <a:t>וּם</a:t>
            </a:r>
            <a:r>
              <a:rPr lang="en-US" dirty="0"/>
              <a:t> דְּ</a:t>
            </a:r>
            <a:r>
              <a:rPr lang="en-US" dirty="0" err="1"/>
              <a:t>אִית</a:t>
            </a:r>
            <a:r>
              <a:rPr lang="en-US" dirty="0"/>
              <a:t> בֵּ</a:t>
            </a:r>
            <a:r>
              <a:rPr lang="en-US" dirty="0" err="1"/>
              <a:t>יה</a:t>
            </a:r>
            <a:r>
              <a:rPr lang="en-US" dirty="0"/>
              <a:t>ּ </a:t>
            </a:r>
            <a:r>
              <a:rPr lang="en-US" dirty="0" err="1"/>
              <a:t>קֵץ</a:t>
            </a:r>
            <a:r>
              <a:rPr lang="en-US" dirty="0"/>
              <a:t> </a:t>
            </a:r>
            <a:r>
              <a:rPr lang="en-US" dirty="0" err="1"/>
              <a:t>מָש</a:t>
            </a:r>
            <a:r>
              <a:rPr lang="en-US" dirty="0"/>
              <a:t>ִׁ</a:t>
            </a:r>
            <a:r>
              <a:rPr lang="en-US" dirty="0" err="1"/>
              <a:t>יח</a:t>
            </a:r>
            <a:r>
              <a:rPr lang="en-US" dirty="0"/>
              <a:t>ַ</a:t>
            </a:r>
            <a:r>
              <a:rPr lang="he-IL" dirty="0"/>
              <a:t>.</a:t>
            </a:r>
            <a:r>
              <a:rPr lang="en-US" dirty="0"/>
              <a:t> </a:t>
            </a:r>
          </a:p>
          <a:p>
            <a:pPr marL="0" indent="0" algn="r" rtl="1">
              <a:buNone/>
            </a:pPr>
            <a:r>
              <a:rPr lang="en-US" dirty="0" err="1"/>
              <a:t>וְתַרְגּוּם</a:t>
            </a:r>
            <a:r>
              <a:rPr lang="en-US" dirty="0"/>
              <a:t> שֶׁל </a:t>
            </a:r>
            <a:r>
              <a:rPr lang="en-US" dirty="0" err="1"/>
              <a:t>תּוֹרָה</a:t>
            </a:r>
            <a:r>
              <a:rPr lang="en-US" dirty="0"/>
              <a:t> </a:t>
            </a:r>
            <a:r>
              <a:rPr lang="en-US" dirty="0" err="1"/>
              <a:t>אוּנְקְלוֹס</a:t>
            </a:r>
            <a:r>
              <a:rPr lang="en-US" dirty="0"/>
              <a:t> </a:t>
            </a:r>
            <a:r>
              <a:rPr lang="en-US" dirty="0" err="1"/>
              <a:t>הַג</a:t>
            </a:r>
            <a:r>
              <a:rPr lang="en-US" dirty="0"/>
              <a:t>ֵּר </a:t>
            </a:r>
            <a:r>
              <a:rPr lang="en-US" dirty="0" err="1"/>
              <a:t>אֲמָרו</a:t>
            </a:r>
            <a:r>
              <a:rPr lang="en-US" dirty="0"/>
              <a:t>ֹ</a:t>
            </a:r>
            <a:r>
              <a:rPr lang="he-IL" dirty="0"/>
              <a:t>.</a:t>
            </a:r>
            <a:r>
              <a:rPr lang="en-US" dirty="0"/>
              <a:t> </a:t>
            </a:r>
            <a:r>
              <a:rPr lang="en-US" dirty="0" err="1"/>
              <a:t>וְהָא</a:t>
            </a:r>
            <a:r>
              <a:rPr lang="en-US" dirty="0"/>
              <a:t> </a:t>
            </a:r>
            <a:r>
              <a:rPr lang="en-US" dirty="0" err="1"/>
              <a:t>אָמַר</a:t>
            </a:r>
            <a:r>
              <a:rPr lang="en-US" dirty="0"/>
              <a:t> </a:t>
            </a:r>
            <a:r>
              <a:rPr lang="en-US" dirty="0" err="1"/>
              <a:t>רַב</a:t>
            </a:r>
            <a:r>
              <a:rPr lang="en-US" dirty="0"/>
              <a:t> </a:t>
            </a:r>
            <a:r>
              <a:rPr lang="en-US" dirty="0" err="1"/>
              <a:t>אִיקָא</a:t>
            </a:r>
            <a:r>
              <a:rPr lang="en-US" dirty="0"/>
              <a:t> בַּר </a:t>
            </a:r>
            <a:r>
              <a:rPr lang="en-US" dirty="0" err="1"/>
              <a:t>אָבִין</a:t>
            </a:r>
            <a:r>
              <a:rPr lang="en-US" dirty="0"/>
              <a:t> </a:t>
            </a:r>
            <a:r>
              <a:rPr lang="en-US" dirty="0" err="1"/>
              <a:t>אָמַר</a:t>
            </a:r>
            <a:r>
              <a:rPr lang="en-US" dirty="0"/>
              <a:t> </a:t>
            </a:r>
            <a:r>
              <a:rPr lang="en-US" dirty="0" err="1"/>
              <a:t>רַב</a:t>
            </a:r>
            <a:r>
              <a:rPr lang="en-US" dirty="0"/>
              <a:t> </a:t>
            </a:r>
            <a:r>
              <a:rPr lang="en-US" dirty="0" err="1"/>
              <a:t>חֲנַנְאֵל</a:t>
            </a:r>
            <a:r>
              <a:rPr lang="en-US" dirty="0"/>
              <a:t> </a:t>
            </a:r>
            <a:r>
              <a:rPr lang="en-US" dirty="0" err="1"/>
              <a:t>אָמַר</a:t>
            </a:r>
            <a:r>
              <a:rPr lang="en-US" dirty="0"/>
              <a:t> </a:t>
            </a:r>
            <a:r>
              <a:rPr lang="en-US" dirty="0" err="1"/>
              <a:t>רַב</a:t>
            </a:r>
            <a:r>
              <a:rPr lang="en-US" dirty="0"/>
              <a:t> </a:t>
            </a:r>
            <a:r>
              <a:rPr lang="en-US" dirty="0" err="1"/>
              <a:t>מַאי</a:t>
            </a:r>
            <a:r>
              <a:rPr lang="en-US" dirty="0"/>
              <a:t> דִּ</a:t>
            </a:r>
            <a:r>
              <a:rPr lang="en-US" dirty="0" err="1"/>
              <a:t>כְתִיב</a:t>
            </a:r>
            <a:r>
              <a:rPr lang="en-US" dirty="0"/>
              <a:t> </a:t>
            </a:r>
            <a:r>
              <a:rPr lang="en-US" dirty="0" err="1"/>
              <a:t>וַי</a:t>
            </a:r>
            <a:r>
              <a:rPr lang="en-US" dirty="0"/>
              <a:t>ִּ</a:t>
            </a:r>
            <a:r>
              <a:rPr lang="en-US" dirty="0" err="1"/>
              <a:t>קְרְאו</a:t>
            </a:r>
            <a:r>
              <a:rPr lang="en-US" dirty="0"/>
              <a:t>ּ בְּ</a:t>
            </a:r>
            <a:r>
              <a:rPr lang="en-US" dirty="0" err="1"/>
              <a:t>סֵפֶר</a:t>
            </a:r>
            <a:r>
              <a:rPr lang="en-US" dirty="0"/>
              <a:t> </a:t>
            </a:r>
            <a:r>
              <a:rPr lang="en-US" dirty="0" err="1"/>
              <a:t>תּוֹרַת</a:t>
            </a:r>
            <a:r>
              <a:rPr lang="en-US" dirty="0"/>
              <a:t> </a:t>
            </a:r>
            <a:r>
              <a:rPr lang="en-US" dirty="0" err="1"/>
              <a:t>הָאֱלֹהִים</a:t>
            </a:r>
            <a:r>
              <a:rPr lang="en-US" dirty="0"/>
              <a:t> </a:t>
            </a:r>
            <a:r>
              <a:rPr lang="en-US" dirty="0" err="1"/>
              <a:t>מְפוֹרָש</a:t>
            </a:r>
            <a:r>
              <a:rPr lang="en-US" dirty="0"/>
              <a:t>ׁ </a:t>
            </a:r>
            <a:r>
              <a:rPr lang="en-US" dirty="0" err="1"/>
              <a:t>וְשׂוֹם</a:t>
            </a:r>
            <a:r>
              <a:rPr lang="en-US" dirty="0"/>
              <a:t> שֶׂ</a:t>
            </a:r>
            <a:r>
              <a:rPr lang="en-US" dirty="0" err="1"/>
              <a:t>כֶל</a:t>
            </a:r>
            <a:r>
              <a:rPr lang="en-US" dirty="0"/>
              <a:t> </a:t>
            </a:r>
            <a:r>
              <a:rPr lang="en-US" dirty="0" err="1"/>
              <a:t>וַי</a:t>
            </a:r>
            <a:r>
              <a:rPr lang="en-US" dirty="0"/>
              <a:t>ָּ</a:t>
            </a:r>
            <a:r>
              <a:rPr lang="en-US" dirty="0" err="1"/>
              <a:t>בִינו</a:t>
            </a:r>
            <a:r>
              <a:rPr lang="en-US" dirty="0"/>
              <a:t>ּ בַּמִּ</a:t>
            </a:r>
            <a:r>
              <a:rPr lang="en-US" dirty="0" err="1"/>
              <a:t>קְרָא</a:t>
            </a:r>
            <a:r>
              <a:rPr lang="en-US" dirty="0"/>
              <a:t> </a:t>
            </a:r>
            <a:r>
              <a:rPr lang="en-US" dirty="0" err="1"/>
              <a:t>וַי</a:t>
            </a:r>
            <a:r>
              <a:rPr lang="en-US" dirty="0"/>
              <a:t>ִּ</a:t>
            </a:r>
            <a:r>
              <a:rPr lang="en-US" dirty="0" err="1"/>
              <a:t>קְרְאו</a:t>
            </a:r>
            <a:r>
              <a:rPr lang="en-US" dirty="0"/>
              <a:t>ּ בְּ</a:t>
            </a:r>
            <a:r>
              <a:rPr lang="en-US" dirty="0" err="1"/>
              <a:t>סֵפֶר</a:t>
            </a:r>
            <a:r>
              <a:rPr lang="en-US" dirty="0"/>
              <a:t> </a:t>
            </a:r>
            <a:r>
              <a:rPr lang="en-US" dirty="0" err="1"/>
              <a:t>תּוֹרַת</a:t>
            </a:r>
            <a:r>
              <a:rPr lang="en-US" dirty="0"/>
              <a:t> </a:t>
            </a:r>
            <a:r>
              <a:rPr lang="en-US" dirty="0" err="1"/>
              <a:t>הָאֱלֹהִים</a:t>
            </a:r>
            <a:r>
              <a:rPr lang="en-US" dirty="0"/>
              <a:t> </a:t>
            </a:r>
            <a:r>
              <a:rPr lang="en-US" dirty="0" err="1"/>
              <a:t>זֶה</a:t>
            </a:r>
            <a:r>
              <a:rPr lang="en-US" dirty="0"/>
              <a:t> </a:t>
            </a:r>
            <a:r>
              <a:rPr lang="en-US" dirty="0" err="1"/>
              <a:t>מִקְרָא</a:t>
            </a:r>
            <a:r>
              <a:rPr lang="en-US" dirty="0"/>
              <a:t> </a:t>
            </a:r>
            <a:r>
              <a:rPr lang="en-US" dirty="0" err="1"/>
              <a:t>מְפוֹרָש</a:t>
            </a:r>
            <a:r>
              <a:rPr lang="en-US" dirty="0"/>
              <a:t>ׁ </a:t>
            </a:r>
            <a:r>
              <a:rPr lang="en-US" dirty="0" err="1"/>
              <a:t>זֶה</a:t>
            </a:r>
            <a:r>
              <a:rPr lang="en-US" dirty="0"/>
              <a:t> תַּ</a:t>
            </a:r>
            <a:r>
              <a:rPr lang="en-US" dirty="0" err="1"/>
              <a:t>רְגּוּם</a:t>
            </a:r>
            <a:r>
              <a:rPr lang="en-US" dirty="0"/>
              <a:t> </a:t>
            </a:r>
            <a:r>
              <a:rPr lang="en-US" dirty="0" err="1"/>
              <a:t>וְשׂוֹם</a:t>
            </a:r>
            <a:r>
              <a:rPr lang="en-US" dirty="0"/>
              <a:t> שֶׂ</a:t>
            </a:r>
            <a:r>
              <a:rPr lang="en-US" dirty="0" err="1"/>
              <a:t>כֶל</a:t>
            </a:r>
            <a:r>
              <a:rPr lang="en-US" dirty="0"/>
              <a:t> </a:t>
            </a:r>
            <a:r>
              <a:rPr lang="en-US" dirty="0" err="1"/>
              <a:t>אֵלּו</a:t>
            </a:r>
            <a:r>
              <a:rPr lang="en-US" dirty="0"/>
              <a:t>ּ </a:t>
            </a:r>
            <a:r>
              <a:rPr lang="en-US" dirty="0" err="1"/>
              <a:t>הַפ</a:t>
            </a:r>
            <a:r>
              <a:rPr lang="en-US" dirty="0"/>
              <a:t>ְּ</a:t>
            </a:r>
            <a:r>
              <a:rPr lang="en-US" dirty="0" err="1"/>
              <a:t>סוּקִין</a:t>
            </a:r>
            <a:r>
              <a:rPr lang="en-US" dirty="0"/>
              <a:t> </a:t>
            </a:r>
            <a:r>
              <a:rPr lang="en-US" dirty="0" err="1"/>
              <a:t>וַי</a:t>
            </a:r>
            <a:r>
              <a:rPr lang="en-US" dirty="0"/>
              <a:t>ָּ</a:t>
            </a:r>
            <a:r>
              <a:rPr lang="en-US" dirty="0" err="1"/>
              <a:t>בִינו</a:t>
            </a:r>
            <a:r>
              <a:rPr lang="en-US" dirty="0"/>
              <a:t>ּ בַּמִּ</a:t>
            </a:r>
            <a:r>
              <a:rPr lang="en-US" dirty="0" err="1"/>
              <a:t>קְרָא</a:t>
            </a:r>
            <a:r>
              <a:rPr lang="en-US" dirty="0"/>
              <a:t> </a:t>
            </a:r>
            <a:r>
              <a:rPr lang="en-US" dirty="0" err="1"/>
              <a:t>אֵלּו</a:t>
            </a:r>
            <a:r>
              <a:rPr lang="en-US" dirty="0"/>
              <a:t>ּ פִּ</a:t>
            </a:r>
            <a:r>
              <a:rPr lang="en-US" dirty="0" err="1"/>
              <a:t>יסְקֵי</a:t>
            </a:r>
            <a:r>
              <a:rPr lang="en-US" dirty="0"/>
              <a:t> </a:t>
            </a:r>
            <a:r>
              <a:rPr lang="en-US" dirty="0" err="1"/>
              <a:t>טְעָמִים</a:t>
            </a:r>
            <a:r>
              <a:rPr lang="en-US" dirty="0"/>
              <a:t> </a:t>
            </a:r>
            <a:r>
              <a:rPr lang="en-US" dirty="0" err="1"/>
              <a:t>וְאָמְרִי</a:t>
            </a:r>
            <a:r>
              <a:rPr lang="en-US" dirty="0"/>
              <a:t> </a:t>
            </a:r>
            <a:r>
              <a:rPr lang="en-US" dirty="0" err="1"/>
              <a:t>לַה</a:t>
            </a:r>
            <a:r>
              <a:rPr lang="en-US" dirty="0"/>
              <a:t>ּ </a:t>
            </a:r>
            <a:r>
              <a:rPr lang="en-US" dirty="0" err="1"/>
              <a:t>אֵלּו</a:t>
            </a:r>
            <a:r>
              <a:rPr lang="en-US" dirty="0"/>
              <a:t>ּ </a:t>
            </a:r>
            <a:r>
              <a:rPr lang="en-US" dirty="0" err="1"/>
              <a:t>הַמ</a:t>
            </a:r>
            <a:r>
              <a:rPr lang="en-US" dirty="0"/>
              <a:t>ָּ</a:t>
            </a:r>
            <a:r>
              <a:rPr lang="en-US" dirty="0" err="1"/>
              <a:t>סוֹרֹת</a:t>
            </a:r>
            <a:r>
              <a:rPr lang="he-IL" dirty="0"/>
              <a:t>?</a:t>
            </a:r>
            <a:r>
              <a:rPr lang="en-US" dirty="0"/>
              <a:t> שְׁ</a:t>
            </a:r>
            <a:r>
              <a:rPr lang="en-US" dirty="0" err="1"/>
              <a:t>כָחוּם</a:t>
            </a:r>
            <a:r>
              <a:rPr lang="en-US" dirty="0"/>
              <a:t> </a:t>
            </a:r>
            <a:r>
              <a:rPr lang="en-US" dirty="0" err="1"/>
              <a:t>וְחָזְרו</a:t>
            </a:r>
            <a:r>
              <a:rPr lang="en-US" dirty="0"/>
              <a:t>ּ </a:t>
            </a:r>
            <a:r>
              <a:rPr lang="en-US" dirty="0" err="1"/>
              <a:t>וְיִס</a:t>
            </a:r>
            <a:r>
              <a:rPr lang="en-US" dirty="0"/>
              <a:t>ְּ</a:t>
            </a:r>
            <a:r>
              <a:rPr lang="en-US" dirty="0" err="1"/>
              <a:t>דוּם</a:t>
            </a:r>
            <a:endParaRPr lang="en-US" dirty="0"/>
          </a:p>
        </p:txBody>
      </p:sp>
    </p:spTree>
    <p:extLst>
      <p:ext uri="{BB962C8B-B14F-4D97-AF65-F5344CB8AC3E}">
        <p14:creationId xmlns:p14="http://schemas.microsoft.com/office/powerpoint/2010/main" val="292949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2B4F-3C1D-436C-9097-8EA04C91C1F8}"/>
              </a:ext>
            </a:extLst>
          </p:cNvPr>
          <p:cNvSpPr>
            <a:spLocks noGrp="1"/>
          </p:cNvSpPr>
          <p:nvPr>
            <p:ph type="title"/>
          </p:nvPr>
        </p:nvSpPr>
        <p:spPr/>
        <p:txBody>
          <a:bodyPr/>
          <a:lstStyle/>
          <a:p>
            <a:r>
              <a:rPr lang="en-US" dirty="0"/>
              <a:t>Who is </a:t>
            </a:r>
            <a:r>
              <a:rPr lang="en-US" dirty="0" err="1"/>
              <a:t>Onkelos</a:t>
            </a:r>
            <a:r>
              <a:rPr lang="en-US" dirty="0"/>
              <a:t> (Avodah </a:t>
            </a:r>
            <a:r>
              <a:rPr lang="en-US" dirty="0" err="1"/>
              <a:t>Zarah</a:t>
            </a:r>
            <a:r>
              <a:rPr lang="en-US" dirty="0"/>
              <a:t> 11a)</a:t>
            </a:r>
          </a:p>
        </p:txBody>
      </p:sp>
      <p:sp>
        <p:nvSpPr>
          <p:cNvPr id="3" name="Content Placeholder 2">
            <a:extLst>
              <a:ext uri="{FF2B5EF4-FFF2-40B4-BE49-F238E27FC236}">
                <a16:creationId xmlns:a16="http://schemas.microsoft.com/office/drawing/2014/main" id="{38D3F350-4162-4233-B4A8-1A07A3D734D8}"/>
              </a:ext>
            </a:extLst>
          </p:cNvPr>
          <p:cNvSpPr>
            <a:spLocks noGrp="1"/>
          </p:cNvSpPr>
          <p:nvPr>
            <p:ph sz="half" idx="1"/>
          </p:nvPr>
        </p:nvSpPr>
        <p:spPr>
          <a:xfrm>
            <a:off x="355107" y="1825625"/>
            <a:ext cx="8194089" cy="4930282"/>
          </a:xfrm>
        </p:spPr>
        <p:txBody>
          <a:bodyPr>
            <a:normAutofit fontScale="55000" lnSpcReduction="20000"/>
          </a:bodyPr>
          <a:lstStyle/>
          <a:p>
            <a:pPr marL="0" indent="0" algn="just">
              <a:buNone/>
            </a:pPr>
            <a:r>
              <a:rPr lang="en-US" b="1" dirty="0" err="1"/>
              <a:t>Onkelos</a:t>
            </a:r>
            <a:r>
              <a:rPr lang="en-US" b="1" dirty="0"/>
              <a:t> bar </a:t>
            </a:r>
            <a:r>
              <a:rPr lang="en-US" b="1" dirty="0" err="1"/>
              <a:t>Kelonimos</a:t>
            </a:r>
            <a:r>
              <a:rPr lang="en-US" b="1" dirty="0"/>
              <a:t> converted</a:t>
            </a:r>
            <a:r>
              <a:rPr lang="en-US" dirty="0"/>
              <a:t> to Judaism. The Roman </a:t>
            </a:r>
            <a:r>
              <a:rPr lang="en-US" b="1" dirty="0"/>
              <a:t>emperor sent a troop [</a:t>
            </a:r>
            <a:r>
              <a:rPr lang="en-US" b="1" i="1" dirty="0" err="1"/>
              <a:t>gunda</a:t>
            </a:r>
            <a:r>
              <a:rPr lang="en-US" b="1" dirty="0"/>
              <a:t>] of Roman</a:t>
            </a:r>
            <a:r>
              <a:rPr lang="en-US" dirty="0"/>
              <a:t> soldiers </a:t>
            </a:r>
            <a:r>
              <a:rPr lang="en-US" b="1" dirty="0"/>
              <a:t>after him</a:t>
            </a:r>
            <a:r>
              <a:rPr lang="en-US" dirty="0"/>
              <a:t> to seize </a:t>
            </a:r>
            <a:r>
              <a:rPr lang="en-US" dirty="0" err="1"/>
              <a:t>Onkelos</a:t>
            </a:r>
            <a:r>
              <a:rPr lang="en-US" dirty="0"/>
              <a:t> and bring him to the emperor. </a:t>
            </a:r>
            <a:r>
              <a:rPr lang="en-US" dirty="0" err="1"/>
              <a:t>Onkelos</a:t>
            </a:r>
            <a:r>
              <a:rPr lang="en-US" dirty="0"/>
              <a:t> </a:t>
            </a:r>
            <a:r>
              <a:rPr lang="en-US" b="1" dirty="0"/>
              <a:t>drew them</a:t>
            </a:r>
            <a:r>
              <a:rPr lang="en-US" dirty="0"/>
              <a:t> toward him </a:t>
            </a:r>
            <a:r>
              <a:rPr lang="en-US" b="1" dirty="0"/>
              <a:t>with verses</a:t>
            </a:r>
            <a:r>
              <a:rPr lang="en-US" dirty="0"/>
              <a:t> that he cited and learned with them, and </a:t>
            </a:r>
            <a:r>
              <a:rPr lang="en-US" b="1" dirty="0"/>
              <a:t>they converted.</a:t>
            </a:r>
            <a:r>
              <a:rPr lang="en-US" dirty="0"/>
              <a:t> The emperor </a:t>
            </a:r>
            <a:r>
              <a:rPr lang="en-US" b="1" dirty="0"/>
              <a:t>then sent another troop of Roman</a:t>
            </a:r>
            <a:r>
              <a:rPr lang="en-US" dirty="0"/>
              <a:t> soldiers </a:t>
            </a:r>
            <a:r>
              <a:rPr lang="en-US" b="1" dirty="0"/>
              <a:t>after him,</a:t>
            </a:r>
            <a:r>
              <a:rPr lang="en-US" dirty="0"/>
              <a:t> and </a:t>
            </a:r>
            <a:r>
              <a:rPr lang="en-US" b="1" dirty="0"/>
              <a:t>said to them: Do not say anything to him,</a:t>
            </a:r>
            <a:r>
              <a:rPr lang="en-US" dirty="0"/>
              <a:t> so that he cannot convince you with his arguments. The troops followed this instruction, and took </a:t>
            </a:r>
            <a:r>
              <a:rPr lang="en-US" dirty="0" err="1"/>
              <a:t>Onkelos</a:t>
            </a:r>
            <a:r>
              <a:rPr lang="en-US" dirty="0"/>
              <a:t> with them. </a:t>
            </a:r>
          </a:p>
          <a:p>
            <a:pPr marL="0" indent="0" algn="just">
              <a:buNone/>
            </a:pPr>
            <a:r>
              <a:rPr lang="en-US" b="1" dirty="0"/>
              <a:t>When they were walking,</a:t>
            </a:r>
            <a:r>
              <a:rPr lang="en-US" dirty="0"/>
              <a:t> </a:t>
            </a:r>
            <a:r>
              <a:rPr lang="en-US" dirty="0" err="1"/>
              <a:t>Onkelos</a:t>
            </a:r>
            <a:r>
              <a:rPr lang="en-US" dirty="0"/>
              <a:t> </a:t>
            </a:r>
            <a:r>
              <a:rPr lang="en-US" b="1" dirty="0"/>
              <a:t>said to</a:t>
            </a:r>
            <a:r>
              <a:rPr lang="en-US" dirty="0"/>
              <a:t> the troop of soldiers: </a:t>
            </a:r>
            <a:r>
              <a:rPr lang="en-US" b="1" dirty="0"/>
              <a:t>I will say a mere statement to you: A minor official [</a:t>
            </a:r>
            <a:r>
              <a:rPr lang="en-US" b="1" i="1" dirty="0" err="1"/>
              <a:t>nifyora</a:t>
            </a:r>
            <a:r>
              <a:rPr lang="en-US" b="1" dirty="0"/>
              <a:t>] holds a torch before a high official [</a:t>
            </a:r>
            <a:r>
              <a:rPr lang="en-US" b="1" i="1" dirty="0" err="1"/>
              <a:t>apifyora</a:t>
            </a:r>
            <a:r>
              <a:rPr lang="en-US" b="1" dirty="0"/>
              <a:t>], the high official</a:t>
            </a:r>
            <a:r>
              <a:rPr lang="en-US" dirty="0"/>
              <a:t> holds a torch </a:t>
            </a:r>
            <a:r>
              <a:rPr lang="en-US" b="1" dirty="0"/>
              <a:t>for a duke [</a:t>
            </a:r>
            <a:r>
              <a:rPr lang="en-US" b="1" i="1" dirty="0" err="1"/>
              <a:t>dukasa</a:t>
            </a:r>
            <a:r>
              <a:rPr lang="en-US" b="1" dirty="0"/>
              <a:t>], a duke for the governor,</a:t>
            </a:r>
            <a:r>
              <a:rPr lang="en-US" dirty="0"/>
              <a:t> and </a:t>
            </a:r>
            <a:r>
              <a:rPr lang="en-US" b="1" dirty="0"/>
              <a:t>the governor for the ruler [</a:t>
            </a:r>
            <a:r>
              <a:rPr lang="en-US" b="1" i="1" dirty="0" err="1"/>
              <a:t>koma</a:t>
            </a:r>
            <a:r>
              <a:rPr lang="en-US" b="1" dirty="0"/>
              <a:t>]. Does the ruler hold a torch before</a:t>
            </a:r>
            <a:r>
              <a:rPr lang="en-US" dirty="0"/>
              <a:t> the common </a:t>
            </a:r>
            <a:r>
              <a:rPr lang="en-US" b="1" dirty="0"/>
              <a:t>people?</a:t>
            </a:r>
            <a:r>
              <a:rPr lang="en-US" dirty="0"/>
              <a:t> The soldiers </a:t>
            </a:r>
            <a:r>
              <a:rPr lang="en-US" b="1" dirty="0"/>
              <a:t>said to</a:t>
            </a:r>
            <a:r>
              <a:rPr lang="en-US" dirty="0"/>
              <a:t> </a:t>
            </a:r>
            <a:r>
              <a:rPr lang="en-US" dirty="0" err="1"/>
              <a:t>Onkelos</a:t>
            </a:r>
            <a:r>
              <a:rPr lang="en-US" dirty="0"/>
              <a:t>: </a:t>
            </a:r>
            <a:r>
              <a:rPr lang="en-US" b="1" dirty="0"/>
              <a:t>No.</a:t>
            </a:r>
            <a:r>
              <a:rPr lang="en-US" dirty="0"/>
              <a:t> </a:t>
            </a:r>
            <a:r>
              <a:rPr lang="en-US" dirty="0" err="1"/>
              <a:t>Onkelos</a:t>
            </a:r>
            <a:r>
              <a:rPr lang="en-US" dirty="0"/>
              <a:t> </a:t>
            </a:r>
            <a:r>
              <a:rPr lang="en-US" b="1" dirty="0"/>
              <a:t>said to them:</a:t>
            </a:r>
            <a:r>
              <a:rPr lang="en-US" dirty="0"/>
              <a:t> Yet </a:t>
            </a:r>
            <a:r>
              <a:rPr lang="en-US" b="1" dirty="0"/>
              <a:t>the Holy One, Blessed be He, holds a torch before the Jewish people, as it is written: “And the Lord went before them by day</a:t>
            </a:r>
            <a:r>
              <a:rPr lang="en-US" dirty="0"/>
              <a:t> in a pillar of cloud, to lead them the way, and by night in a pillar of fire, to give them light” (Exodus 13:21). </a:t>
            </a:r>
            <a:r>
              <a:rPr lang="en-US" b="1" dirty="0"/>
              <a:t>They all converted.</a:t>
            </a:r>
            <a:r>
              <a:rPr lang="en-US" dirty="0"/>
              <a:t> </a:t>
            </a:r>
          </a:p>
          <a:p>
            <a:pPr marL="0" indent="0" algn="just">
              <a:buNone/>
            </a:pPr>
            <a:r>
              <a:rPr lang="en-US" dirty="0"/>
              <a:t>The emperor </a:t>
            </a:r>
            <a:r>
              <a:rPr lang="en-US" b="1" dirty="0"/>
              <a:t>then sent another troop</a:t>
            </a:r>
            <a:r>
              <a:rPr lang="en-US" dirty="0"/>
              <a:t> of soldiers </a:t>
            </a:r>
            <a:r>
              <a:rPr lang="en-US" b="1" dirty="0"/>
              <a:t>after him,</a:t>
            </a:r>
            <a:r>
              <a:rPr lang="en-US" dirty="0"/>
              <a:t> to bring </a:t>
            </a:r>
            <a:r>
              <a:rPr lang="en-US" dirty="0" err="1"/>
              <a:t>Onkelos</a:t>
            </a:r>
            <a:r>
              <a:rPr lang="en-US" dirty="0"/>
              <a:t>, and </a:t>
            </a:r>
            <a:r>
              <a:rPr lang="en-US" b="1" dirty="0"/>
              <a:t>said to them: Do not converse with him at all.</a:t>
            </a:r>
            <a:r>
              <a:rPr lang="en-US" dirty="0"/>
              <a:t> The troops followed this instruction, and took </a:t>
            </a:r>
            <a:r>
              <a:rPr lang="en-US" dirty="0" err="1"/>
              <a:t>Onkelos</a:t>
            </a:r>
            <a:r>
              <a:rPr lang="en-US" dirty="0"/>
              <a:t> with them. </a:t>
            </a:r>
            <a:r>
              <a:rPr lang="en-US" b="1" dirty="0"/>
              <a:t>While they grabbed him and were walking,</a:t>
            </a:r>
            <a:r>
              <a:rPr lang="en-US" dirty="0"/>
              <a:t> </a:t>
            </a:r>
            <a:r>
              <a:rPr lang="en-US" dirty="0" err="1"/>
              <a:t>Onkelos</a:t>
            </a:r>
            <a:r>
              <a:rPr lang="en-US" dirty="0"/>
              <a:t> </a:t>
            </a:r>
            <a:r>
              <a:rPr lang="en-US" b="1" dirty="0"/>
              <a:t>saw a </a:t>
            </a:r>
            <a:r>
              <a:rPr lang="en-US" b="1" i="1" dirty="0"/>
              <a:t>mezuza</a:t>
            </a:r>
            <a:r>
              <a:rPr lang="en-US" b="1" dirty="0"/>
              <a:t> that was placed on the doorway. He placed his hand upon it and said to</a:t>
            </a:r>
            <a:r>
              <a:rPr lang="en-US" dirty="0"/>
              <a:t> the soldiers: </a:t>
            </a:r>
            <a:r>
              <a:rPr lang="en-US" b="1" dirty="0"/>
              <a:t>What is this? They said to him: You tell us.</a:t>
            </a:r>
            <a:r>
              <a:rPr lang="en-US" dirty="0"/>
              <a:t> </a:t>
            </a:r>
          </a:p>
          <a:p>
            <a:pPr marL="0" indent="0" algn="just">
              <a:buNone/>
            </a:pPr>
            <a:r>
              <a:rPr lang="en-US" dirty="0" err="1"/>
              <a:t>Onkelos</a:t>
            </a:r>
            <a:r>
              <a:rPr lang="en-US" dirty="0"/>
              <a:t> </a:t>
            </a:r>
            <a:r>
              <a:rPr lang="en-US" b="1" dirty="0"/>
              <a:t>said to them: The</a:t>
            </a:r>
            <a:r>
              <a:rPr lang="en-US" dirty="0"/>
              <a:t> standard </a:t>
            </a:r>
            <a:r>
              <a:rPr lang="en-US" b="1" dirty="0"/>
              <a:t>practice</a:t>
            </a:r>
            <a:r>
              <a:rPr lang="en-US" dirty="0"/>
              <a:t> throughout the </a:t>
            </a:r>
            <a:r>
              <a:rPr lang="en-US" b="1" dirty="0"/>
              <a:t>world</a:t>
            </a:r>
            <a:r>
              <a:rPr lang="en-US" dirty="0"/>
              <a:t> is that </a:t>
            </a:r>
            <a:r>
              <a:rPr lang="en-US" b="1" dirty="0"/>
              <a:t>a king</a:t>
            </a:r>
            <a:r>
              <a:rPr lang="en-US" dirty="0"/>
              <a:t> of </a:t>
            </a:r>
            <a:r>
              <a:rPr lang="en-US" b="1" dirty="0"/>
              <a:t>flesh and blood sits inside</a:t>
            </a:r>
            <a:r>
              <a:rPr lang="en-US" dirty="0"/>
              <a:t> his palace, </a:t>
            </a:r>
            <a:r>
              <a:rPr lang="en-US" b="1" dirty="0"/>
              <a:t>and his servants</a:t>
            </a:r>
            <a:r>
              <a:rPr lang="en-US" dirty="0"/>
              <a:t> stand </a:t>
            </a:r>
            <a:r>
              <a:rPr lang="en-US" b="1" dirty="0"/>
              <a:t>guard,</a:t>
            </a:r>
            <a:r>
              <a:rPr lang="en-US" dirty="0"/>
              <a:t> protecting </a:t>
            </a:r>
            <a:r>
              <a:rPr lang="en-US" b="1" dirty="0"/>
              <a:t>him outside; but</a:t>
            </a:r>
            <a:r>
              <a:rPr lang="en-US" dirty="0"/>
              <a:t> with regard to </a:t>
            </a:r>
            <a:r>
              <a:rPr lang="en-US" b="1" dirty="0"/>
              <a:t>the Holy One, Blessed be He, His servants,</a:t>
            </a:r>
            <a:r>
              <a:rPr lang="en-US" dirty="0"/>
              <a:t> the Jewish people, sit </a:t>
            </a:r>
            <a:r>
              <a:rPr lang="en-US" b="1" dirty="0"/>
              <a:t>inside</a:t>
            </a:r>
            <a:r>
              <a:rPr lang="en-US" dirty="0"/>
              <a:t> their homes </a:t>
            </a:r>
            <a:r>
              <a:rPr lang="en-US" b="1" dirty="0"/>
              <a:t>and He guards over them outside. As it is stated: “The Lord shall guard your going out and your coming in, from now and forever”</a:t>
            </a:r>
            <a:r>
              <a:rPr lang="en-US" dirty="0"/>
              <a:t> (Psalms 121:8). Upon hearing this, those soldiers also </a:t>
            </a:r>
            <a:r>
              <a:rPr lang="en-US" b="1" dirty="0"/>
              <a:t>converted</a:t>
            </a:r>
            <a:r>
              <a:rPr lang="en-US" dirty="0"/>
              <a:t> to Judaism. After that, the emperor </a:t>
            </a:r>
            <a:r>
              <a:rPr lang="en-US" b="1" dirty="0"/>
              <a:t>sent no more</a:t>
            </a:r>
            <a:r>
              <a:rPr lang="en-US" dirty="0"/>
              <a:t> soldiers </a:t>
            </a:r>
            <a:r>
              <a:rPr lang="en-US" b="1" dirty="0"/>
              <a:t>after him.</a:t>
            </a:r>
            <a:endParaRPr lang="en-US" dirty="0"/>
          </a:p>
        </p:txBody>
      </p:sp>
      <p:sp>
        <p:nvSpPr>
          <p:cNvPr id="4" name="Content Placeholder 3">
            <a:extLst>
              <a:ext uri="{FF2B5EF4-FFF2-40B4-BE49-F238E27FC236}">
                <a16:creationId xmlns:a16="http://schemas.microsoft.com/office/drawing/2014/main" id="{DD69A9C1-18C4-459F-9153-86C86B3E8217}"/>
              </a:ext>
            </a:extLst>
          </p:cNvPr>
          <p:cNvSpPr>
            <a:spLocks noGrp="1"/>
          </p:cNvSpPr>
          <p:nvPr>
            <p:ph sz="half" idx="2"/>
          </p:nvPr>
        </p:nvSpPr>
        <p:spPr>
          <a:xfrm>
            <a:off x="8549196" y="1825625"/>
            <a:ext cx="2804604" cy="4823750"/>
          </a:xfrm>
        </p:spPr>
        <p:txBody>
          <a:bodyPr>
            <a:normAutofit fontScale="55000" lnSpcReduction="20000"/>
          </a:bodyPr>
          <a:lstStyle/>
          <a:p>
            <a:pPr marL="0" indent="0" algn="just" rtl="1">
              <a:buNone/>
            </a:pPr>
            <a:r>
              <a:rPr lang="he-IL" dirty="0"/>
              <a:t>אונקלוס בר </a:t>
            </a:r>
            <a:r>
              <a:rPr lang="he-IL" dirty="0" err="1"/>
              <a:t>קלונימוס</a:t>
            </a:r>
            <a:r>
              <a:rPr lang="he-IL" dirty="0"/>
              <a:t> </a:t>
            </a:r>
            <a:r>
              <a:rPr lang="he-IL" dirty="0" err="1"/>
              <a:t>איגייר</a:t>
            </a:r>
            <a:r>
              <a:rPr lang="he-IL" dirty="0"/>
              <a:t> שדר קיסר </a:t>
            </a:r>
            <a:r>
              <a:rPr lang="he-IL" dirty="0" err="1"/>
              <a:t>גונדא</a:t>
            </a:r>
            <a:r>
              <a:rPr lang="he-IL" dirty="0"/>
              <a:t> </a:t>
            </a:r>
            <a:r>
              <a:rPr lang="he-IL" dirty="0" err="1"/>
              <a:t>דרומאי</a:t>
            </a:r>
            <a:r>
              <a:rPr lang="he-IL" dirty="0"/>
              <a:t> </a:t>
            </a:r>
            <a:r>
              <a:rPr lang="he-IL" dirty="0" err="1"/>
              <a:t>אבתריה</a:t>
            </a:r>
            <a:r>
              <a:rPr lang="he-IL" dirty="0"/>
              <a:t> משכינהו בקראי </a:t>
            </a:r>
            <a:r>
              <a:rPr lang="he-IL" dirty="0" err="1"/>
              <a:t>איגיור</a:t>
            </a:r>
            <a:r>
              <a:rPr lang="he-IL" dirty="0"/>
              <a:t> הדר שדר </a:t>
            </a:r>
            <a:r>
              <a:rPr lang="he-IL" dirty="0" err="1"/>
              <a:t>גונדא</a:t>
            </a:r>
            <a:r>
              <a:rPr lang="he-IL" dirty="0"/>
              <a:t> </a:t>
            </a:r>
            <a:r>
              <a:rPr lang="he-IL" dirty="0" err="1"/>
              <a:t>דרומאי</a:t>
            </a:r>
            <a:r>
              <a:rPr lang="he-IL" dirty="0"/>
              <a:t> [</a:t>
            </a:r>
            <a:r>
              <a:rPr lang="he-IL" dirty="0" err="1"/>
              <a:t>אחרינא</a:t>
            </a:r>
            <a:r>
              <a:rPr lang="he-IL" dirty="0"/>
              <a:t>] </a:t>
            </a:r>
            <a:r>
              <a:rPr lang="he-IL" dirty="0" err="1"/>
              <a:t>אבתריה</a:t>
            </a:r>
            <a:r>
              <a:rPr lang="he-IL" dirty="0"/>
              <a:t> אמר להו לא </a:t>
            </a:r>
            <a:r>
              <a:rPr lang="he-IL" dirty="0" err="1"/>
              <a:t>תימרו</a:t>
            </a:r>
            <a:r>
              <a:rPr lang="he-IL" dirty="0"/>
              <a:t> ליה ולא מידי §</a:t>
            </a:r>
            <a:endParaRPr lang="en-US" dirty="0"/>
          </a:p>
          <a:p>
            <a:pPr marL="0" indent="0" algn="just" rtl="1">
              <a:buNone/>
            </a:pPr>
            <a:r>
              <a:rPr lang="he-IL" dirty="0"/>
              <a:t> כי הוו שקלו ואזלו אמר להו אימא לכו מילתא בעלמא </a:t>
            </a:r>
            <a:r>
              <a:rPr lang="he-IL" dirty="0" err="1"/>
              <a:t>ניפיורא</a:t>
            </a:r>
            <a:r>
              <a:rPr lang="he-IL" dirty="0"/>
              <a:t> נקט נורא קמי </a:t>
            </a:r>
            <a:r>
              <a:rPr lang="he-IL" dirty="0" err="1"/>
              <a:t>פיפיורא</a:t>
            </a:r>
            <a:r>
              <a:rPr lang="he-IL" dirty="0"/>
              <a:t> </a:t>
            </a:r>
            <a:r>
              <a:rPr lang="he-IL" dirty="0" err="1"/>
              <a:t>פיפיורא</a:t>
            </a:r>
            <a:r>
              <a:rPr lang="he-IL" dirty="0"/>
              <a:t> </a:t>
            </a:r>
            <a:r>
              <a:rPr lang="he-IL" dirty="0" err="1"/>
              <a:t>לדוכסא</a:t>
            </a:r>
            <a:r>
              <a:rPr lang="he-IL" dirty="0"/>
              <a:t> </a:t>
            </a:r>
            <a:r>
              <a:rPr lang="he-IL" dirty="0" err="1"/>
              <a:t>דוכסא</a:t>
            </a:r>
            <a:r>
              <a:rPr lang="he-IL" dirty="0"/>
              <a:t> </a:t>
            </a:r>
            <a:r>
              <a:rPr lang="he-IL" dirty="0" err="1"/>
              <a:t>להגמונא</a:t>
            </a:r>
            <a:r>
              <a:rPr lang="he-IL" dirty="0"/>
              <a:t> </a:t>
            </a:r>
            <a:r>
              <a:rPr lang="he-IL" dirty="0" err="1"/>
              <a:t>הגמונא</a:t>
            </a:r>
            <a:r>
              <a:rPr lang="he-IL" dirty="0"/>
              <a:t> </a:t>
            </a:r>
            <a:r>
              <a:rPr lang="he-IL" dirty="0" err="1"/>
              <a:t>לקומא</a:t>
            </a:r>
            <a:r>
              <a:rPr lang="he-IL" dirty="0"/>
              <a:t> </a:t>
            </a:r>
            <a:r>
              <a:rPr lang="he-IL" dirty="0" err="1"/>
              <a:t>קומא</a:t>
            </a:r>
            <a:r>
              <a:rPr lang="he-IL" dirty="0"/>
              <a:t> מי נקט נורא מקמי </a:t>
            </a:r>
            <a:r>
              <a:rPr lang="he-IL" dirty="0" err="1"/>
              <a:t>אינשי</a:t>
            </a:r>
            <a:r>
              <a:rPr lang="he-IL" dirty="0"/>
              <a:t> אמרי ליה לא אמר להו הקב"ה נקט נורא קמי ישראל </a:t>
            </a:r>
            <a:r>
              <a:rPr lang="he-IL" dirty="0" err="1"/>
              <a:t>דכתיב</a:t>
            </a:r>
            <a:r>
              <a:rPr lang="he-IL" dirty="0"/>
              <a:t> (שמות </a:t>
            </a:r>
            <a:r>
              <a:rPr lang="he-IL" dirty="0" err="1"/>
              <a:t>יג</a:t>
            </a:r>
            <a:r>
              <a:rPr lang="he-IL" dirty="0"/>
              <a:t>, </a:t>
            </a:r>
            <a:r>
              <a:rPr lang="he-IL" dirty="0" err="1"/>
              <a:t>כא</a:t>
            </a:r>
            <a:r>
              <a:rPr lang="he-IL" dirty="0"/>
              <a:t>) וה' הולך לפניהם יומם וגו' </a:t>
            </a:r>
            <a:r>
              <a:rPr lang="he-IL" dirty="0" err="1"/>
              <a:t>איגיור</a:t>
            </a:r>
            <a:r>
              <a:rPr lang="he-IL" dirty="0"/>
              <a:t> [</a:t>
            </a:r>
            <a:r>
              <a:rPr lang="he-IL" dirty="0" err="1"/>
              <a:t>כולהו</a:t>
            </a:r>
            <a:r>
              <a:rPr lang="he-IL" dirty="0"/>
              <a:t>] </a:t>
            </a:r>
            <a:endParaRPr lang="en-US" dirty="0"/>
          </a:p>
          <a:p>
            <a:pPr marL="0" indent="0" algn="just" rtl="1">
              <a:buNone/>
            </a:pPr>
            <a:r>
              <a:rPr lang="he-IL" dirty="0"/>
              <a:t>הדר שדר </a:t>
            </a:r>
            <a:r>
              <a:rPr lang="he-IL" dirty="0" err="1"/>
              <a:t>גונדא</a:t>
            </a:r>
            <a:r>
              <a:rPr lang="he-IL" dirty="0"/>
              <a:t> </a:t>
            </a:r>
            <a:r>
              <a:rPr lang="he-IL" dirty="0" err="1"/>
              <a:t>אחרינא</a:t>
            </a:r>
            <a:r>
              <a:rPr lang="he-IL" dirty="0"/>
              <a:t> </a:t>
            </a:r>
            <a:r>
              <a:rPr lang="he-IL" dirty="0" err="1"/>
              <a:t>אבתריה</a:t>
            </a:r>
            <a:r>
              <a:rPr lang="he-IL" dirty="0"/>
              <a:t> אמר להו לא תשתעו מידי בהדיה כי נקטי ליה ואזלי </a:t>
            </a:r>
            <a:r>
              <a:rPr lang="he-IL" dirty="0" err="1"/>
              <a:t>חזא</a:t>
            </a:r>
            <a:r>
              <a:rPr lang="he-IL" dirty="0"/>
              <a:t> </a:t>
            </a:r>
            <a:r>
              <a:rPr lang="he-IL" dirty="0" err="1"/>
              <a:t>מזוזתא</a:t>
            </a:r>
            <a:r>
              <a:rPr lang="he-IL" dirty="0"/>
              <a:t> [</a:t>
            </a:r>
            <a:r>
              <a:rPr lang="he-IL" dirty="0" err="1"/>
              <a:t>דמנחא</a:t>
            </a:r>
            <a:r>
              <a:rPr lang="he-IL" dirty="0"/>
              <a:t> </a:t>
            </a:r>
            <a:r>
              <a:rPr lang="he-IL" dirty="0" err="1"/>
              <a:t>אפתחא</a:t>
            </a:r>
            <a:r>
              <a:rPr lang="he-IL" dirty="0"/>
              <a:t>] </a:t>
            </a:r>
            <a:r>
              <a:rPr lang="he-IL" dirty="0" err="1"/>
              <a:t>אותיב</a:t>
            </a:r>
            <a:r>
              <a:rPr lang="he-IL" dirty="0"/>
              <a:t> ידיה עלה ואמר להו מאי האי אמרו ליה אימא לן את </a:t>
            </a:r>
            <a:endParaRPr lang="en-US" dirty="0"/>
          </a:p>
          <a:p>
            <a:pPr marL="0" indent="0" algn="just" rtl="1">
              <a:buNone/>
            </a:pPr>
            <a:r>
              <a:rPr lang="he-IL" dirty="0"/>
              <a:t>אמר להו מנהגו של עולם מלך בשר ודם יושב מבפנים ועבדיו משמרים אותו מבחוץ ואילו הקב"ה עבדיו מבפנים והוא משמרן מבחוץ שנאמר (תהלים </a:t>
            </a:r>
            <a:r>
              <a:rPr lang="he-IL" dirty="0" err="1"/>
              <a:t>קכא</a:t>
            </a:r>
            <a:r>
              <a:rPr lang="he-IL" dirty="0"/>
              <a:t>, ח) ה' ישמר צאתך ובואך מעתה ועד עולם </a:t>
            </a:r>
            <a:r>
              <a:rPr lang="he-IL" dirty="0" err="1"/>
              <a:t>איגיור</a:t>
            </a:r>
            <a:r>
              <a:rPr lang="he-IL" dirty="0"/>
              <a:t> תו לא שדר בתריה</a:t>
            </a:r>
            <a:endParaRPr lang="en-US" dirty="0"/>
          </a:p>
        </p:txBody>
      </p:sp>
    </p:spTree>
    <p:extLst>
      <p:ext uri="{BB962C8B-B14F-4D97-AF65-F5344CB8AC3E}">
        <p14:creationId xmlns:p14="http://schemas.microsoft.com/office/powerpoint/2010/main" val="913250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126D-6D57-447A-9AE0-25B9E5907573}"/>
              </a:ext>
            </a:extLst>
          </p:cNvPr>
          <p:cNvSpPr>
            <a:spLocks noGrp="1"/>
          </p:cNvSpPr>
          <p:nvPr>
            <p:ph type="title"/>
          </p:nvPr>
        </p:nvSpPr>
        <p:spPr>
          <a:xfrm>
            <a:off x="838200" y="365126"/>
            <a:ext cx="10515600" cy="493670"/>
          </a:xfrm>
        </p:spPr>
        <p:txBody>
          <a:bodyPr>
            <a:normAutofit fontScale="90000"/>
          </a:bodyPr>
          <a:lstStyle/>
          <a:p>
            <a:r>
              <a:rPr lang="en-US" dirty="0" err="1"/>
              <a:t>Gittin</a:t>
            </a:r>
            <a:r>
              <a:rPr lang="en-US" dirty="0"/>
              <a:t> 56b-57a</a:t>
            </a:r>
          </a:p>
        </p:txBody>
      </p:sp>
      <p:sp>
        <p:nvSpPr>
          <p:cNvPr id="3" name="Content Placeholder 2">
            <a:extLst>
              <a:ext uri="{FF2B5EF4-FFF2-40B4-BE49-F238E27FC236}">
                <a16:creationId xmlns:a16="http://schemas.microsoft.com/office/drawing/2014/main" id="{87C4FFF6-3164-4107-9B0E-FAB5C9146547}"/>
              </a:ext>
            </a:extLst>
          </p:cNvPr>
          <p:cNvSpPr>
            <a:spLocks noGrp="1"/>
          </p:cNvSpPr>
          <p:nvPr>
            <p:ph sz="half" idx="1"/>
          </p:nvPr>
        </p:nvSpPr>
        <p:spPr>
          <a:xfrm>
            <a:off x="346229" y="858796"/>
            <a:ext cx="7737067" cy="5862044"/>
          </a:xfrm>
        </p:spPr>
        <p:txBody>
          <a:bodyPr>
            <a:normAutofit fontScale="55000" lnSpcReduction="20000"/>
          </a:bodyPr>
          <a:lstStyle/>
          <a:p>
            <a:pPr marL="0" indent="0" algn="just">
              <a:buNone/>
            </a:pPr>
            <a:r>
              <a:rPr lang="en-US" dirty="0"/>
              <a:t>The </a:t>
            </a:r>
            <a:r>
              <a:rPr lang="en-US" dirty="0" err="1"/>
              <a:t>Gemara</a:t>
            </a:r>
            <a:r>
              <a:rPr lang="en-US" dirty="0"/>
              <a:t> relates: </a:t>
            </a:r>
            <a:r>
              <a:rPr lang="en-US" b="1" dirty="0" err="1"/>
              <a:t>Onkelos</a:t>
            </a:r>
            <a:r>
              <a:rPr lang="en-US" b="1" dirty="0"/>
              <a:t> bar </a:t>
            </a:r>
            <a:r>
              <a:rPr lang="en-US" b="1" dirty="0" err="1"/>
              <a:t>Kalonikos</a:t>
            </a:r>
            <a:r>
              <a:rPr lang="en-US" b="1" dirty="0"/>
              <a:t>, the son of Titus’s sister, wanted to convert</a:t>
            </a:r>
            <a:r>
              <a:rPr lang="en-US" dirty="0"/>
              <a:t> to Judaism. </a:t>
            </a:r>
            <a:r>
              <a:rPr lang="en-US" b="1" dirty="0"/>
              <a:t>He went</a:t>
            </a:r>
            <a:r>
              <a:rPr lang="en-US" dirty="0"/>
              <a:t> and </a:t>
            </a:r>
            <a:r>
              <a:rPr lang="en-US" b="1" dirty="0"/>
              <a:t>raised Titus</a:t>
            </a:r>
            <a:r>
              <a:rPr lang="en-US" dirty="0"/>
              <a:t> from the grave </a:t>
            </a:r>
            <a:r>
              <a:rPr lang="en-US" b="1" dirty="0"/>
              <a:t>through necromancy,</a:t>
            </a:r>
            <a:r>
              <a:rPr lang="en-US" dirty="0"/>
              <a:t> and </a:t>
            </a:r>
            <a:r>
              <a:rPr lang="en-US" b="1" dirty="0"/>
              <a:t>said to him: Who is</a:t>
            </a:r>
            <a:r>
              <a:rPr lang="en-US" dirty="0"/>
              <a:t> most </a:t>
            </a:r>
            <a:r>
              <a:rPr lang="en-US" b="1" dirty="0"/>
              <a:t>important in that world</a:t>
            </a:r>
            <a:r>
              <a:rPr lang="en-US" dirty="0"/>
              <a:t> where you are now? Titus </a:t>
            </a:r>
            <a:r>
              <a:rPr lang="en-US" b="1" dirty="0"/>
              <a:t>said to him: The Jewish people.</a:t>
            </a:r>
            <a:r>
              <a:rPr lang="en-US" dirty="0"/>
              <a:t> </a:t>
            </a:r>
            <a:r>
              <a:rPr lang="en-US" dirty="0" err="1"/>
              <a:t>Onkelos</a:t>
            </a:r>
            <a:r>
              <a:rPr lang="en-US" dirty="0"/>
              <a:t> asked him: </a:t>
            </a:r>
            <a:r>
              <a:rPr lang="en-US" b="1" dirty="0"/>
              <a:t>Should I</a:t>
            </a:r>
            <a:r>
              <a:rPr lang="en-US" dirty="0"/>
              <a:t> then </a:t>
            </a:r>
            <a:r>
              <a:rPr lang="en-US" b="1" dirty="0"/>
              <a:t>attach</a:t>
            </a:r>
            <a:r>
              <a:rPr lang="en-US" dirty="0"/>
              <a:t> myself </a:t>
            </a:r>
            <a:r>
              <a:rPr lang="en-US" b="1" dirty="0"/>
              <a:t>to them</a:t>
            </a:r>
            <a:r>
              <a:rPr lang="en-US" dirty="0"/>
              <a:t> here in this world? Titus </a:t>
            </a:r>
            <a:r>
              <a:rPr lang="en-US" b="1" dirty="0"/>
              <a:t>said to him: Their commandments are numerous, and you will not be able to fulfill them.</a:t>
            </a:r>
            <a:r>
              <a:rPr lang="en-US" dirty="0"/>
              <a:t> It is best that you do as follows: </a:t>
            </a:r>
            <a:r>
              <a:rPr lang="en-US" b="1" dirty="0"/>
              <a:t>Go</a:t>
            </a:r>
            <a:r>
              <a:rPr lang="en-US" dirty="0"/>
              <a:t> out and </a:t>
            </a:r>
            <a:r>
              <a:rPr lang="en-US" b="1" dirty="0"/>
              <a:t>battle against them in that world, and you will become the chief, as it is written: “Her adversaries [</a:t>
            </a:r>
            <a:r>
              <a:rPr lang="en-US" b="1" i="1" dirty="0" err="1"/>
              <a:t>tzareha</a:t>
            </a:r>
            <a:r>
              <a:rPr lang="en-US" b="1" dirty="0"/>
              <a:t>] have become the chief”</a:t>
            </a:r>
            <a:r>
              <a:rPr lang="en-US" dirty="0"/>
              <a:t> (Lamentations 1:5), which means: </a:t>
            </a:r>
            <a:r>
              <a:rPr lang="en-US" b="1" dirty="0"/>
              <a:t>Anyone who distresses [</a:t>
            </a:r>
            <a:r>
              <a:rPr lang="en-US" b="1" i="1" dirty="0" err="1"/>
              <a:t>meitzer</a:t>
            </a:r>
            <a:r>
              <a:rPr lang="en-US" b="1" dirty="0"/>
              <a:t>] Israel will become the chief.</a:t>
            </a:r>
            <a:r>
              <a:rPr lang="en-US" dirty="0"/>
              <a:t> </a:t>
            </a:r>
            <a:r>
              <a:rPr lang="en-US" dirty="0" err="1"/>
              <a:t>Onkelos</a:t>
            </a:r>
            <a:r>
              <a:rPr lang="en-US" dirty="0"/>
              <a:t> </a:t>
            </a:r>
            <a:r>
              <a:rPr lang="en-US" b="1" dirty="0"/>
              <a:t>said to him: What is the punishment of that man,</a:t>
            </a:r>
            <a:r>
              <a:rPr lang="en-US" dirty="0"/>
              <a:t> a euphemism for Titus himself, in the next world? Titus </a:t>
            </a:r>
            <a:r>
              <a:rPr lang="en-US" b="1" dirty="0"/>
              <a:t>said to him:</a:t>
            </a:r>
            <a:r>
              <a:rPr lang="en-US" dirty="0"/>
              <a:t> </a:t>
            </a:r>
          </a:p>
          <a:p>
            <a:pPr marL="0" indent="0" algn="just">
              <a:buNone/>
            </a:pPr>
            <a:r>
              <a:rPr lang="en-US" b="1" dirty="0"/>
              <a:t>That which he decreed against himself,</a:t>
            </a:r>
            <a:r>
              <a:rPr lang="en-US" dirty="0"/>
              <a:t> as he undergoes the following: </a:t>
            </a:r>
            <a:r>
              <a:rPr lang="en-US" b="1" dirty="0"/>
              <a:t>Every day his ashes are gathered, and they judge him, and they burn him, and they scatter him over the seven seas.</a:t>
            </a:r>
            <a:r>
              <a:rPr lang="en-US" dirty="0"/>
              <a:t> </a:t>
            </a:r>
          </a:p>
          <a:p>
            <a:pPr marL="0" indent="0" algn="just">
              <a:buNone/>
            </a:pPr>
            <a:r>
              <a:rPr lang="en-US" dirty="0" err="1"/>
              <a:t>Onkelos</a:t>
            </a:r>
            <a:r>
              <a:rPr lang="en-US" dirty="0"/>
              <a:t> then </a:t>
            </a:r>
            <a:r>
              <a:rPr lang="en-US" b="1" dirty="0"/>
              <a:t>went and raised Balaam</a:t>
            </a:r>
            <a:r>
              <a:rPr lang="en-US" dirty="0"/>
              <a:t> from the grave </a:t>
            </a:r>
            <a:r>
              <a:rPr lang="en-US" b="1" dirty="0"/>
              <a:t>through necromancy. He said to him: Who is</a:t>
            </a:r>
            <a:r>
              <a:rPr lang="en-US" dirty="0"/>
              <a:t> most </a:t>
            </a:r>
            <a:r>
              <a:rPr lang="en-US" b="1" dirty="0"/>
              <a:t>important in that world</a:t>
            </a:r>
            <a:r>
              <a:rPr lang="en-US" dirty="0"/>
              <a:t> where you are now? Balaam </a:t>
            </a:r>
            <a:r>
              <a:rPr lang="en-US" b="1" dirty="0"/>
              <a:t>said to him: The Jewish people.</a:t>
            </a:r>
            <a:r>
              <a:rPr lang="en-US" dirty="0"/>
              <a:t> </a:t>
            </a:r>
            <a:r>
              <a:rPr lang="en-US" dirty="0" err="1"/>
              <a:t>Onkelos</a:t>
            </a:r>
            <a:r>
              <a:rPr lang="en-US" dirty="0"/>
              <a:t> asked him: </a:t>
            </a:r>
            <a:r>
              <a:rPr lang="en-US" b="1" dirty="0"/>
              <a:t>Should I</a:t>
            </a:r>
            <a:r>
              <a:rPr lang="en-US" dirty="0"/>
              <a:t> then </a:t>
            </a:r>
            <a:r>
              <a:rPr lang="en-US" b="1" dirty="0"/>
              <a:t>attach</a:t>
            </a:r>
            <a:r>
              <a:rPr lang="en-US" dirty="0"/>
              <a:t> myself </a:t>
            </a:r>
            <a:r>
              <a:rPr lang="en-US" b="1" dirty="0"/>
              <a:t>to them</a:t>
            </a:r>
            <a:r>
              <a:rPr lang="en-US" dirty="0"/>
              <a:t> here in this world? Balaam </a:t>
            </a:r>
            <a:r>
              <a:rPr lang="en-US" b="1" dirty="0"/>
              <a:t>said to him: You shall not seek their peace or their welfare all the days</a:t>
            </a:r>
            <a:r>
              <a:rPr lang="en-US" dirty="0"/>
              <a:t> (see Deuteronomy 23:7). </a:t>
            </a:r>
            <a:r>
              <a:rPr lang="en-US" dirty="0" err="1"/>
              <a:t>Onkelos</a:t>
            </a:r>
            <a:r>
              <a:rPr lang="en-US" dirty="0"/>
              <a:t> </a:t>
            </a:r>
            <a:r>
              <a:rPr lang="en-US" b="1" dirty="0"/>
              <a:t>said to him: What is the punishment of that man,</a:t>
            </a:r>
            <a:r>
              <a:rPr lang="en-US" dirty="0"/>
              <a:t> a euphemism for Balaam himself, in the next world? Balaam </a:t>
            </a:r>
            <a:r>
              <a:rPr lang="en-US" b="1" dirty="0"/>
              <a:t>said to him:</a:t>
            </a:r>
            <a:r>
              <a:rPr lang="en-US" dirty="0"/>
              <a:t> He is cooked </a:t>
            </a:r>
            <a:r>
              <a:rPr lang="en-US" b="1" dirty="0"/>
              <a:t>in boiling semen,</a:t>
            </a:r>
            <a:r>
              <a:rPr lang="en-US" dirty="0"/>
              <a:t> as he caused Israel to engage in licentious behavior with the daughters of Moab. </a:t>
            </a:r>
          </a:p>
          <a:p>
            <a:pPr marL="0" indent="0" algn="just">
              <a:buNone/>
            </a:pPr>
            <a:r>
              <a:rPr lang="en-US" dirty="0" err="1"/>
              <a:t>Onkelos</a:t>
            </a:r>
            <a:r>
              <a:rPr lang="en-US" dirty="0"/>
              <a:t> then </a:t>
            </a:r>
            <a:r>
              <a:rPr lang="en-US" b="1" dirty="0"/>
              <a:t>went</a:t>
            </a:r>
            <a:r>
              <a:rPr lang="en-US" dirty="0"/>
              <a:t> and </a:t>
            </a:r>
            <a:r>
              <a:rPr lang="en-US" b="1" dirty="0"/>
              <a:t>raised Jesus the Nazarene</a:t>
            </a:r>
            <a:r>
              <a:rPr lang="en-US" dirty="0"/>
              <a:t> from the grave </a:t>
            </a:r>
            <a:r>
              <a:rPr lang="en-US" b="1" dirty="0"/>
              <a:t>through necromancy.</a:t>
            </a:r>
            <a:r>
              <a:rPr lang="en-US" dirty="0"/>
              <a:t> </a:t>
            </a:r>
            <a:r>
              <a:rPr lang="en-US" dirty="0" err="1"/>
              <a:t>Onkelos</a:t>
            </a:r>
            <a:r>
              <a:rPr lang="en-US" dirty="0"/>
              <a:t> </a:t>
            </a:r>
            <a:r>
              <a:rPr lang="en-US" b="1" dirty="0"/>
              <a:t>said to him: Who is</a:t>
            </a:r>
            <a:r>
              <a:rPr lang="en-US" dirty="0"/>
              <a:t> most </a:t>
            </a:r>
            <a:r>
              <a:rPr lang="en-US" b="1" dirty="0"/>
              <a:t>important in that world</a:t>
            </a:r>
            <a:r>
              <a:rPr lang="en-US" dirty="0"/>
              <a:t> where you are now? Jesus </a:t>
            </a:r>
            <a:r>
              <a:rPr lang="en-US" b="1" dirty="0"/>
              <a:t>said to him: The Jewish people.</a:t>
            </a:r>
            <a:r>
              <a:rPr lang="en-US" dirty="0"/>
              <a:t> </a:t>
            </a:r>
            <a:r>
              <a:rPr lang="en-US" dirty="0" err="1"/>
              <a:t>Onkelos</a:t>
            </a:r>
            <a:r>
              <a:rPr lang="en-US" dirty="0"/>
              <a:t> asked him: </a:t>
            </a:r>
            <a:r>
              <a:rPr lang="en-US" b="1" dirty="0"/>
              <a:t>Should I</a:t>
            </a:r>
            <a:r>
              <a:rPr lang="en-US" dirty="0"/>
              <a:t> then </a:t>
            </a:r>
            <a:r>
              <a:rPr lang="en-US" b="1" dirty="0"/>
              <a:t>attach</a:t>
            </a:r>
            <a:r>
              <a:rPr lang="en-US" dirty="0"/>
              <a:t> myself </a:t>
            </a:r>
            <a:r>
              <a:rPr lang="en-US" b="1" dirty="0"/>
              <a:t>to them</a:t>
            </a:r>
            <a:r>
              <a:rPr lang="en-US" dirty="0"/>
              <a:t> in this world? Jesus </a:t>
            </a:r>
            <a:r>
              <a:rPr lang="en-US" b="1" dirty="0"/>
              <a:t>said to him: Their welfare you shall seek, their misfortune you shall not seek,</a:t>
            </a:r>
            <a:r>
              <a:rPr lang="en-US" dirty="0"/>
              <a:t> for </a:t>
            </a:r>
            <a:r>
              <a:rPr lang="en-US" b="1" dirty="0"/>
              <a:t>anyone who touches them is</a:t>
            </a:r>
            <a:r>
              <a:rPr lang="en-US" dirty="0"/>
              <a:t> regarded </a:t>
            </a:r>
            <a:r>
              <a:rPr lang="en-US" b="1" dirty="0"/>
              <a:t>as if he were touching the apple of his eye</a:t>
            </a:r>
            <a:r>
              <a:rPr lang="en-US" dirty="0"/>
              <a:t> (see Zechariah 2:12). </a:t>
            </a:r>
          </a:p>
          <a:p>
            <a:pPr marL="0" indent="0" algn="just">
              <a:buNone/>
            </a:pPr>
            <a:r>
              <a:rPr lang="en-US" dirty="0" err="1"/>
              <a:t>Onkelos</a:t>
            </a:r>
            <a:r>
              <a:rPr lang="en-US" dirty="0"/>
              <a:t> </a:t>
            </a:r>
            <a:r>
              <a:rPr lang="en-US" b="1" dirty="0"/>
              <a:t>said to him: What is the punishment of that man,</a:t>
            </a:r>
            <a:r>
              <a:rPr lang="en-US" dirty="0"/>
              <a:t> a euphemism for Jesus himself, in the next world? Jesus </a:t>
            </a:r>
            <a:r>
              <a:rPr lang="en-US" b="1" dirty="0"/>
              <a:t>said to him:</a:t>
            </a:r>
            <a:r>
              <a:rPr lang="en-US" dirty="0"/>
              <a:t> He is punished </a:t>
            </a:r>
            <a:r>
              <a:rPr lang="en-US" b="1" dirty="0"/>
              <a:t>with boiling excrement. As the Master said: Anyone who mocks the words of the Sages will be sentenced to boiling excrement.</a:t>
            </a:r>
            <a:r>
              <a:rPr lang="en-US" dirty="0"/>
              <a:t> And this was his sin, as he mocked the words of the Sages. The </a:t>
            </a:r>
            <a:r>
              <a:rPr lang="en-US" dirty="0" err="1"/>
              <a:t>Gemara</a:t>
            </a:r>
            <a:r>
              <a:rPr lang="en-US" dirty="0"/>
              <a:t> comments: </a:t>
            </a:r>
            <a:r>
              <a:rPr lang="en-US" b="1" dirty="0"/>
              <a:t>Come</a:t>
            </a:r>
            <a:r>
              <a:rPr lang="en-US" dirty="0"/>
              <a:t> and </a:t>
            </a:r>
            <a:r>
              <a:rPr lang="en-US" b="1" dirty="0"/>
              <a:t>see the difference between the sinners of Israel and the prophets of the nations of the world.</a:t>
            </a:r>
            <a:r>
              <a:rPr lang="en-US" dirty="0"/>
              <a:t> As Balaam, who was a prophet, wished Israel harm, whereas Jesus the Nazarene, who was a Jewish sinner, sought their well-being. (WDT) </a:t>
            </a:r>
          </a:p>
        </p:txBody>
      </p:sp>
      <p:sp>
        <p:nvSpPr>
          <p:cNvPr id="4" name="Content Placeholder 3">
            <a:extLst>
              <a:ext uri="{FF2B5EF4-FFF2-40B4-BE49-F238E27FC236}">
                <a16:creationId xmlns:a16="http://schemas.microsoft.com/office/drawing/2014/main" id="{0D6E1C7E-2287-4099-8B0D-084EADF39548}"/>
              </a:ext>
            </a:extLst>
          </p:cNvPr>
          <p:cNvSpPr>
            <a:spLocks noGrp="1"/>
          </p:cNvSpPr>
          <p:nvPr>
            <p:ph sz="half" idx="2"/>
          </p:nvPr>
        </p:nvSpPr>
        <p:spPr>
          <a:xfrm>
            <a:off x="8302752" y="704088"/>
            <a:ext cx="3822192" cy="5472875"/>
          </a:xfrm>
        </p:spPr>
        <p:txBody>
          <a:bodyPr>
            <a:normAutofit fontScale="55000" lnSpcReduction="20000"/>
          </a:bodyPr>
          <a:lstStyle/>
          <a:p>
            <a:pPr marL="0" indent="0" algn="just" rtl="1">
              <a:buNone/>
            </a:pPr>
            <a:r>
              <a:rPr lang="he-IL" dirty="0"/>
              <a:t>אוּנְקְלוֹס בַּר </a:t>
            </a:r>
            <a:r>
              <a:rPr lang="he-IL" dirty="0" err="1"/>
              <a:t>קְלוֹנִיקוּס</a:t>
            </a:r>
            <a:r>
              <a:rPr lang="he-IL" dirty="0"/>
              <a:t> בַּר </a:t>
            </a:r>
            <a:r>
              <a:rPr lang="he-IL" dirty="0" err="1"/>
              <a:t>אֲחָתֵיה</a:t>
            </a:r>
            <a:r>
              <a:rPr lang="he-IL" dirty="0"/>
              <a:t>ּ </a:t>
            </a:r>
            <a:r>
              <a:rPr lang="he-IL" dirty="0" err="1"/>
              <a:t>דְּטִיטוּס</a:t>
            </a:r>
            <a:r>
              <a:rPr lang="he-IL" dirty="0"/>
              <a:t> </a:t>
            </a:r>
            <a:r>
              <a:rPr lang="he-IL" dirty="0" err="1"/>
              <a:t>הֲוָה</a:t>
            </a:r>
            <a:r>
              <a:rPr lang="he-IL" dirty="0"/>
              <a:t> בָּעֵי </a:t>
            </a:r>
            <a:r>
              <a:rPr lang="he-IL" dirty="0" err="1"/>
              <a:t>לְאִיגַּיּוֹרֵי</a:t>
            </a:r>
            <a:r>
              <a:rPr lang="he-IL" dirty="0"/>
              <a:t> אֲזַל </a:t>
            </a:r>
            <a:r>
              <a:rPr lang="he-IL" dirty="0" err="1"/>
              <a:t>אַסְּקֵיה</a:t>
            </a:r>
            <a:r>
              <a:rPr lang="he-IL" dirty="0"/>
              <a:t>ּ לְטִיטוּס </a:t>
            </a:r>
            <a:r>
              <a:rPr lang="he-IL" dirty="0" err="1"/>
              <a:t>בִּנְגִידָא</a:t>
            </a:r>
            <a:r>
              <a:rPr lang="he-IL" dirty="0"/>
              <a:t> אֲמַר לֵיהּ מַאן </a:t>
            </a:r>
            <a:r>
              <a:rPr lang="he-IL" dirty="0" err="1"/>
              <a:t>חֲשִׁיב</a:t>
            </a:r>
            <a:r>
              <a:rPr lang="he-IL" dirty="0"/>
              <a:t> </a:t>
            </a:r>
            <a:r>
              <a:rPr lang="he-IL" dirty="0" err="1"/>
              <a:t>בְּהָהוּא</a:t>
            </a:r>
            <a:r>
              <a:rPr lang="he-IL" dirty="0"/>
              <a:t> עָלְמָא אֲמַר לֵיהּ יִשְׂרָאֵל מַהוּ </a:t>
            </a:r>
            <a:r>
              <a:rPr lang="he-IL" dirty="0" err="1"/>
              <a:t>לְאִידַּבּוֹקֵי</a:t>
            </a:r>
            <a:r>
              <a:rPr lang="he-IL" dirty="0"/>
              <a:t> בְּהוּ אֲמַר לֵיהּ </a:t>
            </a:r>
            <a:r>
              <a:rPr lang="he-IL" dirty="0" err="1"/>
              <a:t>מִילַּיְיהו</a:t>
            </a:r>
            <a:r>
              <a:rPr lang="he-IL" dirty="0"/>
              <a:t>ּ </a:t>
            </a:r>
            <a:r>
              <a:rPr lang="he-IL" dirty="0" err="1"/>
              <a:t>נְפִישִׁין</a:t>
            </a:r>
            <a:r>
              <a:rPr lang="he-IL" dirty="0"/>
              <a:t> וְלָא מָצֵית </a:t>
            </a:r>
            <a:r>
              <a:rPr lang="he-IL" dirty="0" err="1"/>
              <a:t>לְקַיּוֹמִינְהו</a:t>
            </a:r>
            <a:r>
              <a:rPr lang="he-IL" dirty="0"/>
              <a:t>ּ </a:t>
            </a:r>
            <a:r>
              <a:rPr lang="he-IL" dirty="0" err="1"/>
              <a:t>זִיל</a:t>
            </a:r>
            <a:r>
              <a:rPr lang="he-IL" dirty="0"/>
              <a:t> </a:t>
            </a:r>
            <a:r>
              <a:rPr lang="he-IL" dirty="0" err="1"/>
              <a:t>אִיגָּרִי</a:t>
            </a:r>
            <a:r>
              <a:rPr lang="he-IL" dirty="0"/>
              <a:t> בְּהוּ </a:t>
            </a:r>
            <a:r>
              <a:rPr lang="he-IL" dirty="0" err="1"/>
              <a:t>בְּהָהוּא</a:t>
            </a:r>
            <a:r>
              <a:rPr lang="he-IL" dirty="0"/>
              <a:t> עָלְמָא </a:t>
            </a:r>
            <a:r>
              <a:rPr lang="he-IL" dirty="0" err="1"/>
              <a:t>וְהָוֵית</a:t>
            </a:r>
            <a:r>
              <a:rPr lang="he-IL" dirty="0"/>
              <a:t> רֵישָׁא </a:t>
            </a:r>
            <a:r>
              <a:rPr lang="he-IL" dirty="0" err="1"/>
              <a:t>דִּכְתִיב</a:t>
            </a:r>
            <a:r>
              <a:rPr lang="he-IL" dirty="0"/>
              <a:t> הָיוּ </a:t>
            </a:r>
            <a:r>
              <a:rPr lang="he-IL" dirty="0" err="1"/>
              <a:t>צָרֶיה</a:t>
            </a:r>
            <a:r>
              <a:rPr lang="he-IL" dirty="0"/>
              <a:t>ָ לְרֹאשׁ וְגוֹ׳ </a:t>
            </a:r>
            <a:r>
              <a:rPr lang="he-IL" dirty="0" err="1"/>
              <a:t>כׇּל</a:t>
            </a:r>
            <a:r>
              <a:rPr lang="he-IL" dirty="0"/>
              <a:t> הַמֵּיצַר לְיִשְׂרָאֵל נַעֲשָׂה רֹאשׁ אֲמַר לֵיהּ דִּינֵיהּ </a:t>
            </a:r>
            <a:r>
              <a:rPr lang="he-IL" dirty="0" err="1"/>
              <a:t>דְּהָהוּא</a:t>
            </a:r>
            <a:r>
              <a:rPr lang="he-IL" dirty="0"/>
              <a:t> גַּבְרָא בְּמַאי אֲמַר לֵיהּ § </a:t>
            </a:r>
            <a:endParaRPr lang="en-US" dirty="0"/>
          </a:p>
          <a:p>
            <a:pPr marL="0" indent="0" algn="just" rtl="1">
              <a:buNone/>
            </a:pPr>
            <a:r>
              <a:rPr lang="he-IL" dirty="0"/>
              <a:t>בְּמַאי </a:t>
            </a:r>
            <a:r>
              <a:rPr lang="he-IL" dirty="0" err="1"/>
              <a:t>דִּפְסַיק</a:t>
            </a:r>
            <a:r>
              <a:rPr lang="he-IL" dirty="0"/>
              <a:t> </a:t>
            </a:r>
            <a:r>
              <a:rPr lang="he-IL" dirty="0" err="1"/>
              <a:t>אַנַּפְשֵׁיה</a:t>
            </a:r>
            <a:r>
              <a:rPr lang="he-IL" dirty="0"/>
              <a:t>ּ כֹּל יוֹמָא </a:t>
            </a:r>
            <a:r>
              <a:rPr lang="he-IL" dirty="0" err="1"/>
              <a:t>מְכַנְּשִׁי</a:t>
            </a:r>
            <a:r>
              <a:rPr lang="he-IL" dirty="0"/>
              <a:t> לֵיהּ </a:t>
            </a:r>
            <a:r>
              <a:rPr lang="he-IL" dirty="0" err="1"/>
              <a:t>לְקִיטְמֵיה</a:t>
            </a:r>
            <a:r>
              <a:rPr lang="he-IL" dirty="0"/>
              <a:t>ּ וְדָיְינִי לֵיהּ וְקָלוּ לֵיהּ וּמְבַדְּרוּ [לֵיהּ] אַשַּׁב יַמֵּי </a:t>
            </a:r>
            <a:endParaRPr lang="en-US" dirty="0"/>
          </a:p>
          <a:p>
            <a:pPr marL="0" indent="0" algn="just" rtl="1">
              <a:buNone/>
            </a:pPr>
            <a:r>
              <a:rPr lang="he-IL" dirty="0"/>
              <a:t>אֲזַל </a:t>
            </a:r>
            <a:r>
              <a:rPr lang="he-IL" dirty="0" err="1"/>
              <a:t>אַסְּקֵיה</a:t>
            </a:r>
            <a:r>
              <a:rPr lang="he-IL" dirty="0"/>
              <a:t>ּ לְבִלְעָם </a:t>
            </a:r>
            <a:r>
              <a:rPr lang="he-IL" dirty="0" err="1"/>
              <a:t>בִּנְגִידָא</a:t>
            </a:r>
            <a:r>
              <a:rPr lang="he-IL" dirty="0"/>
              <a:t> אֲמַר לֵיהּ מַאן </a:t>
            </a:r>
            <a:r>
              <a:rPr lang="he-IL" dirty="0" err="1"/>
              <a:t>חֲשִׁיב</a:t>
            </a:r>
            <a:r>
              <a:rPr lang="he-IL" dirty="0"/>
              <a:t> </a:t>
            </a:r>
            <a:r>
              <a:rPr lang="he-IL" dirty="0" err="1"/>
              <a:t>בְּהָהוּא</a:t>
            </a:r>
            <a:r>
              <a:rPr lang="he-IL" dirty="0"/>
              <a:t> עָלְמָא אֲמַר לֵיהּ יִשְׂרָאֵל מַהוּ </a:t>
            </a:r>
            <a:r>
              <a:rPr lang="he-IL" dirty="0" err="1"/>
              <a:t>לְאִידַּבּוֹקֵי</a:t>
            </a:r>
            <a:r>
              <a:rPr lang="he-IL" dirty="0"/>
              <a:t> בְּהוּ אֲמַר לֵיהּ לֹא תִדְרוֹשׁ שְׁלוֹמָם וְטוֹבָתָם </a:t>
            </a:r>
            <a:r>
              <a:rPr lang="he-IL" dirty="0" err="1"/>
              <a:t>כׇּל</a:t>
            </a:r>
            <a:r>
              <a:rPr lang="he-IL" dirty="0"/>
              <a:t> הַיָּמִים אֲמַר לֵיהּ דִּינֵיהּ </a:t>
            </a:r>
            <a:r>
              <a:rPr lang="he-IL" dirty="0" err="1"/>
              <a:t>דְּהָהוּא</a:t>
            </a:r>
            <a:r>
              <a:rPr lang="he-IL" dirty="0"/>
              <a:t> גַּבְרָא בְּמַאי אֲמַר לֵיהּ בְּשִׁכְבַת זֶרַע רוֹתַחַת </a:t>
            </a:r>
            <a:endParaRPr lang="en-US" dirty="0"/>
          </a:p>
          <a:p>
            <a:pPr marL="0" indent="0" algn="just" rtl="1">
              <a:buNone/>
            </a:pPr>
            <a:r>
              <a:rPr lang="he-IL" dirty="0"/>
              <a:t>אֲזַל </a:t>
            </a:r>
            <a:r>
              <a:rPr lang="he-IL" dirty="0" err="1"/>
              <a:t>אַסְּקֵיה</a:t>
            </a:r>
            <a:r>
              <a:rPr lang="he-IL" dirty="0"/>
              <a:t>ּ </a:t>
            </a:r>
            <a:r>
              <a:rPr lang="he-IL" dirty="0" err="1"/>
              <a:t>בִּנְגִידָא</a:t>
            </a:r>
            <a:r>
              <a:rPr lang="he-IL" dirty="0"/>
              <a:t> לְיֵשׁוּ הַנּוֹצְרִי אֲמַר לֵיהּ מַאן </a:t>
            </a:r>
            <a:r>
              <a:rPr lang="he-IL" dirty="0" err="1"/>
              <a:t>חֲשִׁיב</a:t>
            </a:r>
            <a:r>
              <a:rPr lang="he-IL" dirty="0"/>
              <a:t> </a:t>
            </a:r>
            <a:r>
              <a:rPr lang="he-IL" dirty="0" err="1"/>
              <a:t>בְּהָהוּא</a:t>
            </a:r>
            <a:r>
              <a:rPr lang="he-IL" dirty="0"/>
              <a:t> עָלְמָא אֲמַר לֵיהּ יִשְׂרָאֵל מַהוּ </a:t>
            </a:r>
            <a:r>
              <a:rPr lang="he-IL" dirty="0" err="1"/>
              <a:t>לְאִדַּבּוֹקֵי</a:t>
            </a:r>
            <a:r>
              <a:rPr lang="he-IL" dirty="0"/>
              <a:t> בְּהוּ אֲמַר לֵיהּ טוֹבָתָם דְּרוֹשׁ רָעָתָם לֹא תִּדְרוֹשׁ </a:t>
            </a:r>
            <a:r>
              <a:rPr lang="he-IL" dirty="0" err="1"/>
              <a:t>כׇּל</a:t>
            </a:r>
            <a:r>
              <a:rPr lang="he-IL" dirty="0"/>
              <a:t> הַנּוֹגֵעַ בָּהֶן כְּאִילּוּ נוֹגֵעַ בְּבָבַת עֵינוֹ </a:t>
            </a:r>
            <a:endParaRPr lang="en-US" dirty="0"/>
          </a:p>
          <a:p>
            <a:pPr marL="0" indent="0" algn="just" rtl="1">
              <a:buNone/>
            </a:pPr>
            <a:r>
              <a:rPr lang="he-IL" dirty="0"/>
              <a:t>אֲמַר לֵיהּ דִּינֵיהּ </a:t>
            </a:r>
            <a:r>
              <a:rPr lang="he-IL" dirty="0" err="1"/>
              <a:t>דְּהָהוּא</a:t>
            </a:r>
            <a:r>
              <a:rPr lang="he-IL" dirty="0"/>
              <a:t> גַּבְרָא בְּמַאי אֲמַר לֵיהּ בְּצוֹאָה רוֹתַחַת </a:t>
            </a:r>
            <a:r>
              <a:rPr lang="he-IL" dirty="0" err="1"/>
              <a:t>דְּאָמַר</a:t>
            </a:r>
            <a:r>
              <a:rPr lang="he-IL" dirty="0"/>
              <a:t> מָר </a:t>
            </a:r>
            <a:r>
              <a:rPr lang="he-IL" dirty="0" err="1"/>
              <a:t>כׇּל</a:t>
            </a:r>
            <a:r>
              <a:rPr lang="he-IL" dirty="0"/>
              <a:t> הַמַּלְעִיג עַל דִּבְרֵי חֲכָמִים נִידּוֹן בְּצוֹאָה רוֹתַחַת תָּא חֲזִי מָה בֵּין פּוֹשְׁעֵי יִשְׂרָאֵל לִנְבִיאֵי אוּמּוֹת הָעוֹלָם</a:t>
            </a:r>
            <a:endParaRPr lang="en-US" dirty="0"/>
          </a:p>
        </p:txBody>
      </p:sp>
    </p:spTree>
    <p:extLst>
      <p:ext uri="{BB962C8B-B14F-4D97-AF65-F5344CB8AC3E}">
        <p14:creationId xmlns:p14="http://schemas.microsoft.com/office/powerpoint/2010/main" val="155457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4C906-3E62-4B1A-AECB-F6873B3F6ED7}"/>
              </a:ext>
            </a:extLst>
          </p:cNvPr>
          <p:cNvSpPr>
            <a:spLocks noGrp="1"/>
          </p:cNvSpPr>
          <p:nvPr>
            <p:ph type="title"/>
          </p:nvPr>
        </p:nvSpPr>
        <p:spPr/>
        <p:txBody>
          <a:bodyPr/>
          <a:lstStyle/>
          <a:p>
            <a:r>
              <a:rPr lang="en-US" dirty="0"/>
              <a:t>Who is </a:t>
            </a:r>
            <a:r>
              <a:rPr lang="en-US" dirty="0" err="1"/>
              <a:t>Onkelos</a:t>
            </a:r>
            <a:r>
              <a:rPr lang="en-US" dirty="0"/>
              <a:t>? Talmud </a:t>
            </a:r>
            <a:r>
              <a:rPr lang="en-US" dirty="0" err="1"/>
              <a:t>Yerushalmi</a:t>
            </a:r>
            <a:r>
              <a:rPr lang="en-US" dirty="0"/>
              <a:t> Megillah 1:9</a:t>
            </a:r>
          </a:p>
        </p:txBody>
      </p:sp>
      <p:sp>
        <p:nvSpPr>
          <p:cNvPr id="3" name="Content Placeholder 2">
            <a:extLst>
              <a:ext uri="{FF2B5EF4-FFF2-40B4-BE49-F238E27FC236}">
                <a16:creationId xmlns:a16="http://schemas.microsoft.com/office/drawing/2014/main" id="{F254569F-354D-496C-B26C-C5A09C1C5C95}"/>
              </a:ext>
            </a:extLst>
          </p:cNvPr>
          <p:cNvSpPr>
            <a:spLocks noGrp="1"/>
          </p:cNvSpPr>
          <p:nvPr>
            <p:ph sz="half" idx="1"/>
          </p:nvPr>
        </p:nvSpPr>
        <p:spPr>
          <a:xfrm>
            <a:off x="838200" y="1825625"/>
            <a:ext cx="5518212" cy="4351338"/>
          </a:xfrm>
        </p:spPr>
        <p:txBody>
          <a:bodyPr>
            <a:noAutofit/>
          </a:bodyPr>
          <a:lstStyle/>
          <a:p>
            <a:pPr marL="0" indent="0" algn="jus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Rabbi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Yirmiyah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said in the name of Rabbi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Chiya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Bar Ba that Aquilas the Convert translated the Torah before Rabbi Eliezer and Rabbi Yehoshua and they praised him. As it says in psalms 45: Beautiful things have come from man.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Yerushalmi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r>
              <a:rPr lang="en-US" sz="2400" b="1" dirty="0" err="1">
                <a:latin typeface="+mj-lt"/>
                <a:cs typeface="Times New Roman" panose="02020603050405020304" pitchFamily="18" charset="0"/>
              </a:rPr>
              <a:t>Bavli</a:t>
            </a:r>
            <a:r>
              <a:rPr lang="en-US" sz="2400" b="1" dirty="0">
                <a:latin typeface="+mj-lt"/>
                <a:cs typeface="Times New Roman" panose="02020603050405020304" pitchFamily="18" charset="0"/>
              </a:rPr>
              <a:t> </a:t>
            </a:r>
            <a:r>
              <a:rPr lang="en-US" sz="2400" b="1" dirty="0" err="1">
                <a:latin typeface="+mj-lt"/>
                <a:cs typeface="Times New Roman" panose="02020603050405020304" pitchFamily="18" charset="0"/>
              </a:rPr>
              <a:t>Megilla</a:t>
            </a:r>
            <a:r>
              <a:rPr lang="en-US" sz="2400" b="1" dirty="0">
                <a:latin typeface="+mj-lt"/>
                <a:cs typeface="Times New Roman" panose="02020603050405020304" pitchFamily="18" charset="0"/>
              </a:rPr>
              <a:t> 3a - Rabbi </a:t>
            </a:r>
            <a:r>
              <a:rPr lang="en-US" sz="2400" b="1" dirty="0" err="1">
                <a:latin typeface="+mj-lt"/>
                <a:cs typeface="Times New Roman" panose="02020603050405020304" pitchFamily="18" charset="0"/>
              </a:rPr>
              <a:t>Yirmeya</a:t>
            </a:r>
            <a:r>
              <a:rPr lang="en-US" sz="2400" b="1" dirty="0">
                <a:latin typeface="+mj-lt"/>
                <a:cs typeface="Times New Roman" panose="02020603050405020304" pitchFamily="18" charset="0"/>
              </a:rPr>
              <a:t> said, and some say</a:t>
            </a:r>
            <a:r>
              <a:rPr lang="en-US" sz="2400" dirty="0">
                <a:latin typeface="+mj-lt"/>
                <a:cs typeface="Times New Roman" panose="02020603050405020304" pitchFamily="18" charset="0"/>
              </a:rPr>
              <a:t> that it was </a:t>
            </a:r>
            <a:r>
              <a:rPr lang="en-US" sz="2400" b="1" dirty="0">
                <a:latin typeface="+mj-lt"/>
                <a:cs typeface="Times New Roman" panose="02020603050405020304" pitchFamily="18" charset="0"/>
              </a:rPr>
              <a:t>Rabbi </a:t>
            </a:r>
            <a:r>
              <a:rPr lang="en-US" sz="2400" b="1" dirty="0" err="1">
                <a:latin typeface="+mj-lt"/>
                <a:cs typeface="Times New Roman" panose="02020603050405020304" pitchFamily="18" charset="0"/>
              </a:rPr>
              <a:t>Ḥiyya</a:t>
            </a:r>
            <a:r>
              <a:rPr lang="en-US" sz="2400" b="1" dirty="0">
                <a:latin typeface="+mj-lt"/>
                <a:cs typeface="Times New Roman" panose="02020603050405020304" pitchFamily="18" charset="0"/>
              </a:rPr>
              <a:t> bar Abba</a:t>
            </a:r>
            <a:r>
              <a:rPr lang="en-US" sz="2400" dirty="0">
                <a:latin typeface="+mj-lt"/>
                <a:cs typeface="Times New Roman" panose="02020603050405020304" pitchFamily="18" charset="0"/>
              </a:rPr>
              <a:t> who said: </a:t>
            </a:r>
            <a:r>
              <a:rPr lang="en-US" sz="2400" b="1" dirty="0">
                <a:latin typeface="+mj-lt"/>
                <a:cs typeface="Times New Roman" panose="02020603050405020304" pitchFamily="18" charset="0"/>
              </a:rPr>
              <a:t>The</a:t>
            </a:r>
            <a:r>
              <a:rPr lang="en-US" sz="2400" dirty="0">
                <a:latin typeface="+mj-lt"/>
                <a:cs typeface="Times New Roman" panose="02020603050405020304" pitchFamily="18" charset="0"/>
              </a:rPr>
              <a:t> Aramaic </a:t>
            </a:r>
            <a:r>
              <a:rPr lang="en-US" sz="2400" b="1" dirty="0">
                <a:latin typeface="+mj-lt"/>
                <a:cs typeface="Times New Roman" panose="02020603050405020304" pitchFamily="18" charset="0"/>
              </a:rPr>
              <a:t>translation of the Torah</a:t>
            </a:r>
            <a:r>
              <a:rPr lang="en-US" sz="2400" dirty="0">
                <a:latin typeface="+mj-lt"/>
                <a:cs typeface="Times New Roman" panose="02020603050405020304" pitchFamily="18" charset="0"/>
              </a:rPr>
              <a:t> used in the synagogues </a:t>
            </a:r>
            <a:r>
              <a:rPr lang="en-US" sz="2400" b="1" dirty="0">
                <a:latin typeface="+mj-lt"/>
                <a:cs typeface="Times New Roman" panose="02020603050405020304" pitchFamily="18" charset="0"/>
              </a:rPr>
              <a:t>was composed by </a:t>
            </a:r>
            <a:r>
              <a:rPr lang="en-US" sz="2400" b="1" dirty="0" err="1">
                <a:latin typeface="+mj-lt"/>
                <a:cs typeface="Times New Roman" panose="02020603050405020304" pitchFamily="18" charset="0"/>
              </a:rPr>
              <a:t>Onkelos</a:t>
            </a:r>
            <a:r>
              <a:rPr lang="en-US" sz="2400" b="1" dirty="0">
                <a:latin typeface="+mj-lt"/>
                <a:cs typeface="Times New Roman" panose="02020603050405020304" pitchFamily="18" charset="0"/>
              </a:rPr>
              <a:t> the convert based on</a:t>
            </a:r>
            <a:r>
              <a:rPr lang="en-US" sz="2400" dirty="0">
                <a:latin typeface="+mj-lt"/>
                <a:cs typeface="Times New Roman" panose="02020603050405020304" pitchFamily="18" charset="0"/>
              </a:rPr>
              <a:t> the teachings of </a:t>
            </a:r>
            <a:r>
              <a:rPr lang="en-US" sz="2400" b="1" dirty="0">
                <a:latin typeface="+mj-lt"/>
                <a:cs typeface="Times New Roman" panose="02020603050405020304" pitchFamily="18" charset="0"/>
              </a:rPr>
              <a:t>Rabbi Eliezer and Rabbi Yehoshua.</a:t>
            </a:r>
            <a:endParaRPr lang="en-US" sz="2400" dirty="0">
              <a:latin typeface="+mj-lt"/>
              <a:cs typeface="Times New Roman" panose="02020603050405020304" pitchFamily="18" charset="0"/>
            </a:endParaRPr>
          </a:p>
        </p:txBody>
      </p:sp>
      <p:sp>
        <p:nvSpPr>
          <p:cNvPr id="4" name="Content Placeholder 3">
            <a:extLst>
              <a:ext uri="{FF2B5EF4-FFF2-40B4-BE49-F238E27FC236}">
                <a16:creationId xmlns:a16="http://schemas.microsoft.com/office/drawing/2014/main" id="{0FCE7438-BBDC-4293-AEF6-C221DE9396D4}"/>
              </a:ext>
            </a:extLst>
          </p:cNvPr>
          <p:cNvSpPr>
            <a:spLocks noGrp="1"/>
          </p:cNvSpPr>
          <p:nvPr>
            <p:ph sz="half" idx="2"/>
          </p:nvPr>
        </p:nvSpPr>
        <p:spPr>
          <a:xfrm>
            <a:off x="6889072" y="1825625"/>
            <a:ext cx="4464728" cy="4351338"/>
          </a:xfrm>
        </p:spPr>
        <p:txBody>
          <a:bodyPr>
            <a:normAutofit/>
          </a:bodyPr>
          <a:lstStyle/>
          <a:p>
            <a:pPr marL="0" indent="0" algn="r" rtl="1">
              <a:buNone/>
            </a:pPr>
            <a:r>
              <a:rPr lang="he-IL" sz="2000" dirty="0">
                <a:effectLst/>
                <a:ea typeface="Times New Roman" panose="02020603050405020304" pitchFamily="18" charset="0"/>
                <a:cs typeface="+mj-cs"/>
              </a:rPr>
              <a:t>רַבִּי יִרְמְיָה אמר בְּשֵׁם רַבִּי חִיָּיה בַּר בָּא, תִירְגֵם </a:t>
            </a:r>
            <a:r>
              <a:rPr lang="he-IL" sz="2000" dirty="0" err="1">
                <a:effectLst/>
                <a:ea typeface="Times New Roman" panose="02020603050405020304" pitchFamily="18" charset="0"/>
                <a:cs typeface="+mj-cs"/>
              </a:rPr>
              <a:t>עָקִילֵס</a:t>
            </a:r>
            <a:r>
              <a:rPr lang="he-IL" sz="2000" dirty="0">
                <a:effectLst/>
                <a:ea typeface="Times New Roman" panose="02020603050405020304" pitchFamily="18" charset="0"/>
                <a:cs typeface="+mj-cs"/>
              </a:rPr>
              <a:t> הַגֵּר הַתּוֹרָה לִפְנֵי רַבִּי אֱלִיעֶזֶר וְלִפְנֵי רַבִּי יְהוֹשֻׁעַ וְקִילְסוּ אוֹתוֹ. אָמְרוּ לוֹ (תהלים מה) </a:t>
            </a:r>
            <a:r>
              <a:rPr lang="he-IL" sz="2000" dirty="0" err="1">
                <a:effectLst/>
                <a:ea typeface="Times New Roman" panose="02020603050405020304" pitchFamily="18" charset="0"/>
                <a:cs typeface="+mj-cs"/>
              </a:rPr>
              <a:t>יָפְיָפִית</a:t>
            </a:r>
            <a:r>
              <a:rPr lang="he-IL" sz="2000" dirty="0">
                <a:effectLst/>
                <a:ea typeface="Times New Roman" panose="02020603050405020304" pitchFamily="18" charset="0"/>
                <a:cs typeface="+mj-cs"/>
              </a:rPr>
              <a:t>ָ מִבְּנֵי אָדָם</a:t>
            </a:r>
            <a:endParaRPr lang="en-US" sz="2000" dirty="0">
              <a:effectLst/>
              <a:ea typeface="Times New Roman" panose="02020603050405020304" pitchFamily="18" charset="0"/>
              <a:cs typeface="+mj-cs"/>
            </a:endParaRPr>
          </a:p>
          <a:p>
            <a:pPr marL="0" indent="0" algn="r" rtl="1">
              <a:buNone/>
            </a:pPr>
            <a:endParaRPr lang="en-US" sz="2000" dirty="0">
              <a:effectLst/>
              <a:ea typeface="Times New Roman" panose="02020603050405020304" pitchFamily="18" charset="0"/>
              <a:cs typeface="+mj-cs"/>
            </a:endParaRPr>
          </a:p>
          <a:p>
            <a:pPr marL="0" indent="0" algn="r" rtl="1">
              <a:buNone/>
            </a:pPr>
            <a:r>
              <a:rPr lang="en-US" sz="2000" dirty="0">
                <a:cs typeface="+mj-cs"/>
              </a:rPr>
              <a:t>ְ</a:t>
            </a:r>
            <a:r>
              <a:rPr lang="en-US" sz="2000" dirty="0" err="1">
                <a:cs typeface="+mj-cs"/>
              </a:rPr>
              <a:t>ואָמַר</a:t>
            </a:r>
            <a:r>
              <a:rPr lang="en-US" sz="2000" dirty="0">
                <a:cs typeface="+mj-cs"/>
              </a:rPr>
              <a:t> </a:t>
            </a:r>
            <a:r>
              <a:rPr lang="en-US" sz="2000" dirty="0" err="1">
                <a:cs typeface="+mj-cs"/>
              </a:rPr>
              <a:t>רַב</a:t>
            </a:r>
            <a:r>
              <a:rPr lang="en-US" sz="2000" dirty="0">
                <a:cs typeface="+mj-cs"/>
              </a:rPr>
              <a:t>ִּי </a:t>
            </a:r>
            <a:r>
              <a:rPr lang="en-US" sz="2000" dirty="0" err="1">
                <a:cs typeface="+mj-cs"/>
              </a:rPr>
              <a:t>יִרְמְיָה</a:t>
            </a:r>
            <a:r>
              <a:rPr lang="en-US" sz="2000" dirty="0">
                <a:cs typeface="+mj-cs"/>
              </a:rPr>
              <a:t> </a:t>
            </a:r>
            <a:r>
              <a:rPr lang="en-US" sz="2000" dirty="0" err="1">
                <a:cs typeface="+mj-cs"/>
              </a:rPr>
              <a:t>וְאִית</a:t>
            </a:r>
            <a:r>
              <a:rPr lang="en-US" sz="2000" dirty="0">
                <a:cs typeface="+mj-cs"/>
              </a:rPr>
              <a:t>ֵּ</a:t>
            </a:r>
            <a:r>
              <a:rPr lang="en-US" sz="2000" dirty="0" err="1">
                <a:cs typeface="+mj-cs"/>
              </a:rPr>
              <a:t>ימָא</a:t>
            </a:r>
            <a:r>
              <a:rPr lang="en-US" sz="2000" dirty="0">
                <a:cs typeface="+mj-cs"/>
              </a:rPr>
              <a:t> </a:t>
            </a:r>
            <a:r>
              <a:rPr lang="en-US" sz="2000" dirty="0" err="1">
                <a:cs typeface="+mj-cs"/>
              </a:rPr>
              <a:t>רַב</a:t>
            </a:r>
            <a:r>
              <a:rPr lang="en-US" sz="2000" dirty="0">
                <a:cs typeface="+mj-cs"/>
              </a:rPr>
              <a:t>ִּי </a:t>
            </a:r>
            <a:r>
              <a:rPr lang="en-US" sz="2000" dirty="0" err="1">
                <a:cs typeface="+mj-cs"/>
              </a:rPr>
              <a:t>חִי</a:t>
            </a:r>
            <a:r>
              <a:rPr lang="en-US" sz="2000" dirty="0">
                <a:cs typeface="+mj-cs"/>
              </a:rPr>
              <a:t>ָּ</a:t>
            </a:r>
            <a:r>
              <a:rPr lang="en-US" sz="2000" dirty="0" err="1">
                <a:cs typeface="+mj-cs"/>
              </a:rPr>
              <a:t>יא</a:t>
            </a:r>
            <a:r>
              <a:rPr lang="en-US" sz="2000" dirty="0">
                <a:cs typeface="+mj-cs"/>
              </a:rPr>
              <a:t> בַּר </a:t>
            </a:r>
            <a:r>
              <a:rPr lang="en-US" sz="2000" dirty="0" err="1">
                <a:cs typeface="+mj-cs"/>
              </a:rPr>
              <a:t>אַב</a:t>
            </a:r>
            <a:r>
              <a:rPr lang="en-US" sz="2000" dirty="0">
                <a:cs typeface="+mj-cs"/>
              </a:rPr>
              <a:t>ָּא</a:t>
            </a:r>
            <a:r>
              <a:rPr lang="he-IL" sz="2000" dirty="0">
                <a:cs typeface="+mj-cs"/>
              </a:rPr>
              <a:t>:</a:t>
            </a:r>
            <a:r>
              <a:rPr lang="en-US" sz="2000" dirty="0">
                <a:cs typeface="+mj-cs"/>
              </a:rPr>
              <a:t> תַּ</a:t>
            </a:r>
            <a:r>
              <a:rPr lang="en-US" sz="2000" dirty="0" err="1">
                <a:cs typeface="+mj-cs"/>
              </a:rPr>
              <a:t>רְגּוּם</a:t>
            </a:r>
            <a:r>
              <a:rPr lang="en-US" sz="2000" dirty="0">
                <a:cs typeface="+mj-cs"/>
              </a:rPr>
              <a:t> שֶׁל </a:t>
            </a:r>
            <a:r>
              <a:rPr lang="en-US" sz="2000" dirty="0" err="1">
                <a:cs typeface="+mj-cs"/>
              </a:rPr>
              <a:t>תּוֹרָה</a:t>
            </a:r>
            <a:r>
              <a:rPr lang="en-US" sz="2000" dirty="0">
                <a:cs typeface="+mj-cs"/>
              </a:rPr>
              <a:t> </a:t>
            </a:r>
            <a:r>
              <a:rPr lang="en-US" sz="2000" dirty="0" err="1">
                <a:cs typeface="+mj-cs"/>
              </a:rPr>
              <a:t>אוּנְקְלוֹס</a:t>
            </a:r>
            <a:r>
              <a:rPr lang="en-US" sz="2000" dirty="0">
                <a:cs typeface="+mj-cs"/>
              </a:rPr>
              <a:t> </a:t>
            </a:r>
            <a:r>
              <a:rPr lang="en-US" sz="2000" dirty="0" err="1">
                <a:cs typeface="+mj-cs"/>
              </a:rPr>
              <a:t>הַג</a:t>
            </a:r>
            <a:r>
              <a:rPr lang="en-US" sz="2000" dirty="0">
                <a:cs typeface="+mj-cs"/>
              </a:rPr>
              <a:t>ֵּר </a:t>
            </a:r>
            <a:r>
              <a:rPr lang="en-US" sz="2000" dirty="0" err="1">
                <a:cs typeface="+mj-cs"/>
              </a:rPr>
              <a:t>אֲמָרו</a:t>
            </a:r>
            <a:r>
              <a:rPr lang="en-US" sz="2000" dirty="0">
                <a:cs typeface="+mj-cs"/>
              </a:rPr>
              <a:t>ֹ </a:t>
            </a:r>
            <a:r>
              <a:rPr lang="en-US" sz="2000" dirty="0" err="1">
                <a:cs typeface="+mj-cs"/>
              </a:rPr>
              <a:t>מִפ</a:t>
            </a:r>
            <a:r>
              <a:rPr lang="en-US" sz="2000" dirty="0">
                <a:cs typeface="+mj-cs"/>
              </a:rPr>
              <a:t>ִּי </a:t>
            </a:r>
            <a:r>
              <a:rPr lang="en-US" sz="2000" dirty="0" err="1">
                <a:cs typeface="+mj-cs"/>
              </a:rPr>
              <a:t>רַב</a:t>
            </a:r>
            <a:r>
              <a:rPr lang="en-US" sz="2000" dirty="0">
                <a:cs typeface="+mj-cs"/>
              </a:rPr>
              <a:t>ִּי </a:t>
            </a:r>
            <a:r>
              <a:rPr lang="en-US" sz="2000" dirty="0" err="1">
                <a:cs typeface="+mj-cs"/>
              </a:rPr>
              <a:t>אֱלִיעֶזֶר</a:t>
            </a:r>
            <a:r>
              <a:rPr lang="en-US" sz="2000" dirty="0">
                <a:cs typeface="+mj-cs"/>
              </a:rPr>
              <a:t> </a:t>
            </a:r>
            <a:r>
              <a:rPr lang="en-US" sz="2000" dirty="0" err="1">
                <a:cs typeface="+mj-cs"/>
              </a:rPr>
              <a:t>וְרַב</a:t>
            </a:r>
            <a:r>
              <a:rPr lang="en-US" sz="2000" dirty="0">
                <a:cs typeface="+mj-cs"/>
              </a:rPr>
              <a:t>ִּי </a:t>
            </a:r>
            <a:r>
              <a:rPr lang="en-US" sz="2000" dirty="0" err="1">
                <a:cs typeface="+mj-cs"/>
              </a:rPr>
              <a:t>יְהוֹש</a:t>
            </a:r>
            <a:r>
              <a:rPr lang="en-US" sz="2000" dirty="0">
                <a:cs typeface="+mj-cs"/>
              </a:rPr>
              <a:t>ֻׁעַ</a:t>
            </a:r>
            <a:r>
              <a:rPr lang="he-IL" sz="2000" dirty="0">
                <a:cs typeface="+mj-cs"/>
              </a:rPr>
              <a:t>.</a:t>
            </a:r>
            <a:r>
              <a:rPr lang="en-US" sz="2000" dirty="0">
                <a:cs typeface="+mj-cs"/>
              </a:rPr>
              <a:t> </a:t>
            </a:r>
          </a:p>
          <a:p>
            <a:pPr marL="0" indent="0" algn="r" rtl="1">
              <a:buNone/>
            </a:pPr>
            <a:endParaRPr lang="en-US" sz="2000" dirty="0">
              <a:cs typeface="+mj-cs"/>
            </a:endParaRPr>
          </a:p>
        </p:txBody>
      </p:sp>
    </p:spTree>
    <p:extLst>
      <p:ext uri="{BB962C8B-B14F-4D97-AF65-F5344CB8AC3E}">
        <p14:creationId xmlns:p14="http://schemas.microsoft.com/office/powerpoint/2010/main" val="1869297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C455E-DB93-444F-8B97-E73A0802A785}"/>
              </a:ext>
            </a:extLst>
          </p:cNvPr>
          <p:cNvSpPr>
            <a:spLocks noGrp="1"/>
          </p:cNvSpPr>
          <p:nvPr>
            <p:ph type="title"/>
          </p:nvPr>
        </p:nvSpPr>
        <p:spPr>
          <a:xfrm>
            <a:off x="550416" y="102093"/>
            <a:ext cx="10803384" cy="1588595"/>
          </a:xfrm>
        </p:spPr>
        <p:txBody>
          <a:bodyPr/>
          <a:lstStyle/>
          <a:p>
            <a:r>
              <a:rPr lang="en-US" dirty="0"/>
              <a:t>Targum </a:t>
            </a:r>
            <a:r>
              <a:rPr lang="en-US" dirty="0" err="1"/>
              <a:t>Onkelos</a:t>
            </a:r>
            <a:endParaRPr lang="en-US" dirty="0"/>
          </a:p>
        </p:txBody>
      </p:sp>
      <p:sp>
        <p:nvSpPr>
          <p:cNvPr id="3" name="Content Placeholder 2">
            <a:extLst>
              <a:ext uri="{FF2B5EF4-FFF2-40B4-BE49-F238E27FC236}">
                <a16:creationId xmlns:a16="http://schemas.microsoft.com/office/drawing/2014/main" id="{EB7CD3F0-F062-490A-9B5D-22A5939F3ABA}"/>
              </a:ext>
            </a:extLst>
          </p:cNvPr>
          <p:cNvSpPr>
            <a:spLocks noGrp="1"/>
          </p:cNvSpPr>
          <p:nvPr>
            <p:ph sz="half" idx="1"/>
          </p:nvPr>
        </p:nvSpPr>
        <p:spPr>
          <a:xfrm>
            <a:off x="550416" y="1384917"/>
            <a:ext cx="5469384" cy="5107958"/>
          </a:xfrm>
        </p:spPr>
        <p:txBody>
          <a:bodyPr>
            <a:normAutofit fontScale="85000" lnSpcReduction="10000"/>
          </a:bodyPr>
          <a:lstStyle/>
          <a:p>
            <a:r>
              <a:rPr lang="en-US" dirty="0"/>
              <a:t>Standard Aramaic translation in </a:t>
            </a:r>
            <a:r>
              <a:rPr lang="en-US" dirty="0" err="1"/>
              <a:t>Bavel</a:t>
            </a:r>
            <a:r>
              <a:rPr lang="en-US" dirty="0"/>
              <a:t> </a:t>
            </a:r>
          </a:p>
          <a:p>
            <a:r>
              <a:rPr lang="en-US" dirty="0"/>
              <a:t>Avoids anthropomorphizing G-d</a:t>
            </a:r>
          </a:p>
          <a:p>
            <a:r>
              <a:rPr lang="en-US" dirty="0"/>
              <a:t>Very literal  </a:t>
            </a:r>
          </a:p>
          <a:p>
            <a:r>
              <a:rPr lang="en-US" dirty="0"/>
              <a:t>Dated to 2</a:t>
            </a:r>
            <a:r>
              <a:rPr lang="en-US" baseline="30000" dirty="0"/>
              <a:t>nd</a:t>
            </a:r>
            <a:r>
              <a:rPr lang="en-US" dirty="0"/>
              <a:t> century CE </a:t>
            </a:r>
          </a:p>
          <a:p>
            <a:r>
              <a:rPr lang="en-US" dirty="0"/>
              <a:t>Quoted as Targum </a:t>
            </a:r>
            <a:r>
              <a:rPr lang="en-US" dirty="0" err="1"/>
              <a:t>Didan</a:t>
            </a:r>
            <a:r>
              <a:rPr lang="en-US" dirty="0"/>
              <a:t>, our Targum in Talmud </a:t>
            </a:r>
            <a:r>
              <a:rPr lang="en-US" dirty="0" err="1"/>
              <a:t>Bavli</a:t>
            </a:r>
            <a:r>
              <a:rPr lang="en-US" dirty="0"/>
              <a:t> </a:t>
            </a:r>
          </a:p>
          <a:p>
            <a:r>
              <a:rPr lang="en-US" dirty="0"/>
              <a:t>Probably also wrote a Greek translation before he converted </a:t>
            </a:r>
          </a:p>
        </p:txBody>
      </p:sp>
      <p:sp>
        <p:nvSpPr>
          <p:cNvPr id="4" name="Content Placeholder 3">
            <a:extLst>
              <a:ext uri="{FF2B5EF4-FFF2-40B4-BE49-F238E27FC236}">
                <a16:creationId xmlns:a16="http://schemas.microsoft.com/office/drawing/2014/main" id="{2B7D8822-D666-40D7-A9B7-FDFDEA835EB5}"/>
              </a:ext>
            </a:extLst>
          </p:cNvPr>
          <p:cNvSpPr>
            <a:spLocks noGrp="1"/>
          </p:cNvSpPr>
          <p:nvPr>
            <p:ph sz="half" idx="2"/>
          </p:nvPr>
        </p:nvSpPr>
        <p:spPr>
          <a:xfrm>
            <a:off x="6172202" y="230188"/>
            <a:ext cx="5821530" cy="6525719"/>
          </a:xfrm>
        </p:spPr>
        <p:txBody>
          <a:bodyPr>
            <a:normAutofit fontScale="85000" lnSpcReduction="10000"/>
          </a:bodyPr>
          <a:lstStyle/>
          <a:p>
            <a:pPr marL="0" indent="0">
              <a:buNone/>
            </a:pPr>
            <a:r>
              <a:rPr lang="en-US" b="0" i="1" u="none" strike="noStrike" dirty="0">
                <a:solidFill>
                  <a:srgbClr val="0645AD"/>
                </a:solidFill>
                <a:effectLst/>
                <a:latin typeface="Arial" panose="020B0604020202020204" pitchFamily="34" charset="0"/>
                <a:hlinkClick r:id="rId2" tooltip="Marcus Jastrow"/>
              </a:rPr>
              <a:t>Jastrow, M.</a:t>
            </a:r>
            <a:r>
              <a:rPr lang="en-US" b="0" i="1" dirty="0">
                <a:solidFill>
                  <a:srgbClr val="222222"/>
                </a:solidFill>
                <a:effectLst/>
                <a:latin typeface="Arial" panose="020B0604020202020204" pitchFamily="34" charset="0"/>
              </a:rPr>
              <a:t>, ed. (2006), Dictionary of the </a:t>
            </a:r>
            <a:r>
              <a:rPr lang="en-US" b="0" i="1" dirty="0" err="1">
                <a:solidFill>
                  <a:srgbClr val="222222"/>
                </a:solidFill>
                <a:effectLst/>
                <a:latin typeface="Arial" panose="020B0604020202020204" pitchFamily="34" charset="0"/>
              </a:rPr>
              <a:t>Targumim</a:t>
            </a:r>
            <a:r>
              <a:rPr lang="en-US" b="0" i="1" dirty="0">
                <a:solidFill>
                  <a:srgbClr val="222222"/>
                </a:solidFill>
                <a:effectLst/>
                <a:latin typeface="Arial" panose="020B0604020202020204" pitchFamily="34" charset="0"/>
              </a:rPr>
              <a:t>, the Talmud </a:t>
            </a:r>
            <a:r>
              <a:rPr lang="en-US" b="0" i="1" dirty="0" err="1">
                <a:solidFill>
                  <a:srgbClr val="222222"/>
                </a:solidFill>
                <a:effectLst/>
                <a:latin typeface="Arial" panose="020B0604020202020204" pitchFamily="34" charset="0"/>
              </a:rPr>
              <a:t>Babli</a:t>
            </a:r>
            <a:r>
              <a:rPr lang="en-US" b="0" i="1" dirty="0">
                <a:solidFill>
                  <a:srgbClr val="222222"/>
                </a:solidFill>
                <a:effectLst/>
                <a:latin typeface="Arial" panose="020B0604020202020204" pitchFamily="34" charset="0"/>
              </a:rPr>
              <a:t> and </a:t>
            </a:r>
            <a:r>
              <a:rPr lang="en-US" b="0" i="1" dirty="0" err="1">
                <a:solidFill>
                  <a:srgbClr val="222222"/>
                </a:solidFill>
                <a:effectLst/>
                <a:latin typeface="Arial" panose="020B0604020202020204" pitchFamily="34" charset="0"/>
              </a:rPr>
              <a:t>Yerushalmi</a:t>
            </a:r>
            <a:r>
              <a:rPr lang="en-US" b="0" i="1" dirty="0">
                <a:solidFill>
                  <a:srgbClr val="222222"/>
                </a:solidFill>
                <a:effectLst/>
                <a:latin typeface="Arial" panose="020B0604020202020204" pitchFamily="34" charset="0"/>
              </a:rPr>
              <a:t>, and the Midrashic Literature, Peabody, Mass.: Hendrickson Publishers, </a:t>
            </a:r>
            <a:r>
              <a:rPr lang="en-US" b="0" i="1" u="none" strike="noStrike" dirty="0">
                <a:solidFill>
                  <a:srgbClr val="0645AD"/>
                </a:solidFill>
                <a:effectLst/>
                <a:latin typeface="Arial" panose="020B0604020202020204" pitchFamily="34" charset="0"/>
                <a:hlinkClick r:id="rId3" tooltip="OCLC (identifier)"/>
              </a:rPr>
              <a:t>OCLC</a:t>
            </a:r>
            <a:r>
              <a:rPr lang="en-US" b="0" i="1" dirty="0">
                <a:solidFill>
                  <a:srgbClr val="222222"/>
                </a:solidFill>
                <a:effectLst/>
                <a:latin typeface="Arial" panose="020B0604020202020204" pitchFamily="34" charset="0"/>
              </a:rPr>
              <a:t> </a:t>
            </a:r>
            <a:r>
              <a:rPr lang="en-US" b="0" i="1" u="none" strike="noStrike" dirty="0">
                <a:solidFill>
                  <a:srgbClr val="3366BB"/>
                </a:solidFill>
                <a:effectLst/>
                <a:latin typeface="Arial" panose="020B0604020202020204" pitchFamily="34" charset="0"/>
                <a:hlinkClick r:id="rId4"/>
              </a:rPr>
              <a:t>614562238</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s.v.</a:t>
            </a:r>
            <a:r>
              <a:rPr lang="en-US" b="0" i="0" dirty="0">
                <a:solidFill>
                  <a:srgbClr val="222222"/>
                </a:solidFill>
                <a:effectLst/>
                <a:latin typeface="Arial" panose="020B0604020202020204" pitchFamily="34" charset="0"/>
              </a:rPr>
              <a:t> </a:t>
            </a:r>
            <a:r>
              <a:rPr lang="he-IL" b="1" i="0" dirty="0" err="1">
                <a:solidFill>
                  <a:srgbClr val="222222"/>
                </a:solidFill>
                <a:effectLst/>
                <a:latin typeface="Arial" panose="020B0604020202020204" pitchFamily="34" charset="0"/>
              </a:rPr>
              <a:t>עקילס</a:t>
            </a:r>
            <a:r>
              <a:rPr lang="he-IL" b="0" i="0" dirty="0">
                <a:solidFill>
                  <a:srgbClr val="222222"/>
                </a:solidFill>
                <a:effectLst/>
                <a:latin typeface="Arial" panose="020B0604020202020204" pitchFamily="34" charset="0"/>
              </a:rPr>
              <a:t>. </a:t>
            </a:r>
            <a:r>
              <a:rPr lang="en-US" b="0" i="0" dirty="0">
                <a:solidFill>
                  <a:srgbClr val="222222"/>
                </a:solidFill>
                <a:effectLst/>
                <a:latin typeface="Arial" panose="020B0604020202020204" pitchFamily="34" charset="0"/>
              </a:rPr>
              <a:t>There, he writes: "</a:t>
            </a:r>
            <a:r>
              <a:rPr lang="en-US" b="0" i="0" dirty="0" err="1">
                <a:solidFill>
                  <a:srgbClr val="222222"/>
                </a:solidFill>
                <a:effectLst/>
                <a:latin typeface="Arial" panose="020B0604020202020204" pitchFamily="34" charset="0"/>
              </a:rPr>
              <a:t>Aḳilas</a:t>
            </a:r>
            <a:r>
              <a:rPr lang="en-US" b="0" i="0" dirty="0">
                <a:solidFill>
                  <a:srgbClr val="222222"/>
                </a:solidFill>
                <a:effectLst/>
                <a:latin typeface="Arial" panose="020B0604020202020204" pitchFamily="34" charset="0"/>
              </a:rPr>
              <a:t>, Aquila, the alleged translator of the Bible into Greek, </a:t>
            </a:r>
            <a:r>
              <a:rPr lang="en-US" b="0" i="0" dirty="0" err="1">
                <a:solidFill>
                  <a:srgbClr val="222222"/>
                </a:solidFill>
                <a:effectLst/>
                <a:latin typeface="Arial" panose="020B0604020202020204" pitchFamily="34" charset="0"/>
              </a:rPr>
              <a:t>frequ</a:t>
            </a:r>
            <a:r>
              <a:rPr lang="en-US" b="0" i="0" dirty="0">
                <a:solidFill>
                  <a:srgbClr val="222222"/>
                </a:solidFill>
                <a:effectLst/>
                <a:latin typeface="Arial" panose="020B0604020202020204" pitchFamily="34" charset="0"/>
              </a:rPr>
              <a:t>. surnamed </a:t>
            </a:r>
            <a:r>
              <a:rPr lang="he-IL" b="0" i="0" dirty="0">
                <a:solidFill>
                  <a:srgbClr val="222222"/>
                </a:solidFill>
                <a:effectLst/>
                <a:latin typeface="Arial" panose="020B0604020202020204" pitchFamily="34" charset="0"/>
              </a:rPr>
              <a:t>הַגֵּר, </a:t>
            </a:r>
            <a:r>
              <a:rPr lang="en-US" b="0" i="0" dirty="0">
                <a:solidFill>
                  <a:srgbClr val="222222"/>
                </a:solidFill>
                <a:effectLst/>
                <a:latin typeface="Arial" panose="020B0604020202020204" pitchFamily="34" charset="0"/>
              </a:rPr>
              <a:t>the proselyte, and identified with </a:t>
            </a:r>
            <a:r>
              <a:rPr lang="he-IL" b="0" i="0" dirty="0">
                <a:solidFill>
                  <a:srgbClr val="222222"/>
                </a:solidFill>
                <a:effectLst/>
                <a:latin typeface="Arial" panose="020B0604020202020204" pitchFamily="34" charset="0"/>
              </a:rPr>
              <a:t>אונקלוס." </a:t>
            </a:r>
            <a:br>
              <a:rPr lang="en-US" b="0" i="0" dirty="0">
                <a:solidFill>
                  <a:srgbClr val="222222"/>
                </a:solidFill>
                <a:effectLst/>
                <a:latin typeface="Arial" panose="020B0604020202020204" pitchFamily="34" charset="0"/>
              </a:rPr>
            </a:br>
            <a:r>
              <a:rPr lang="en-US" b="0" i="0" dirty="0">
                <a:solidFill>
                  <a:srgbClr val="222222"/>
                </a:solidFill>
                <a:effectLst/>
                <a:latin typeface="Arial" panose="020B0604020202020204" pitchFamily="34" charset="0"/>
              </a:rPr>
              <a:t>Others who hold that Aquilas and </a:t>
            </a:r>
            <a:r>
              <a:rPr lang="en-US" b="0" i="0" dirty="0" err="1">
                <a:solidFill>
                  <a:srgbClr val="222222"/>
                </a:solidFill>
                <a:effectLst/>
                <a:latin typeface="Arial" panose="020B0604020202020204" pitchFamily="34" charset="0"/>
              </a:rPr>
              <a:t>Onkelos</a:t>
            </a:r>
            <a:r>
              <a:rPr lang="en-US" b="0" i="0" dirty="0">
                <a:solidFill>
                  <a:srgbClr val="222222"/>
                </a:solidFill>
                <a:effectLst/>
                <a:latin typeface="Arial" panose="020B0604020202020204" pitchFamily="34" charset="0"/>
              </a:rPr>
              <a:t> are names representing the same individual are </a:t>
            </a:r>
            <a:r>
              <a:rPr lang="en-US" b="0" i="0" u="none" strike="noStrike" dirty="0">
                <a:solidFill>
                  <a:srgbClr val="0645AD"/>
                </a:solidFill>
                <a:effectLst/>
                <a:latin typeface="Arial" panose="020B0604020202020204" pitchFamily="34" charset="0"/>
                <a:hlinkClick r:id="rId5" tooltip="Moses Margolies"/>
              </a:rPr>
              <a:t>Moses </a:t>
            </a:r>
            <a:r>
              <a:rPr lang="en-US" b="0" i="0" u="none" strike="noStrike" dirty="0" err="1">
                <a:solidFill>
                  <a:srgbClr val="0645AD"/>
                </a:solidFill>
                <a:effectLst/>
                <a:latin typeface="Arial" panose="020B0604020202020204" pitchFamily="34" charset="0"/>
                <a:hlinkClick r:id="rId5" tooltip="Moses Margolies"/>
              </a:rPr>
              <a:t>Margolies</a:t>
            </a:r>
            <a:r>
              <a:rPr lang="en-US" b="0" i="0" dirty="0">
                <a:solidFill>
                  <a:srgbClr val="222222"/>
                </a:solidFill>
                <a:effectLst/>
                <a:latin typeface="Arial" panose="020B0604020202020204" pitchFamily="34" charset="0"/>
              </a:rPr>
              <a:t>, author of </a:t>
            </a:r>
            <a:r>
              <a:rPr lang="en-US" b="0" i="1" dirty="0" err="1">
                <a:solidFill>
                  <a:srgbClr val="222222"/>
                </a:solidFill>
                <a:effectLst/>
                <a:latin typeface="Arial" panose="020B0604020202020204" pitchFamily="34" charset="0"/>
              </a:rPr>
              <a:t>P'nei</a:t>
            </a:r>
            <a:r>
              <a:rPr lang="en-US" b="0" i="1" dirty="0">
                <a:solidFill>
                  <a:srgbClr val="222222"/>
                </a:solidFill>
                <a:effectLst/>
                <a:latin typeface="Arial" panose="020B0604020202020204" pitchFamily="34" charset="0"/>
              </a:rPr>
              <a:t> Moshe</a:t>
            </a:r>
            <a:r>
              <a:rPr lang="en-US" b="0" i="0" dirty="0">
                <a:solidFill>
                  <a:srgbClr val="222222"/>
                </a:solidFill>
                <a:effectLst/>
                <a:latin typeface="Arial" panose="020B0604020202020204" pitchFamily="34" charset="0"/>
              </a:rPr>
              <a:t> ; </a:t>
            </a:r>
            <a:r>
              <a:rPr lang="en-US" b="0" i="0" u="none" strike="noStrike" dirty="0">
                <a:solidFill>
                  <a:srgbClr val="0645AD"/>
                </a:solidFill>
                <a:effectLst/>
                <a:latin typeface="Arial" panose="020B0604020202020204" pitchFamily="34" charset="0"/>
                <a:hlinkClick r:id="rId6" tooltip="Elijah of Fulda"/>
              </a:rPr>
              <a:t>Elijah of Fulda</a:t>
            </a:r>
            <a:r>
              <a:rPr lang="en-US" b="0" i="0" dirty="0">
                <a:solidFill>
                  <a:srgbClr val="222222"/>
                </a:solidFill>
                <a:effectLst/>
                <a:latin typeface="Arial" panose="020B0604020202020204" pitchFamily="34" charset="0"/>
              </a:rPr>
              <a:t>, author of a commentary on the Jerusalem Talmud; the author of </a:t>
            </a:r>
            <a:r>
              <a:rPr lang="en-US" b="0" i="1" u="none" strike="noStrike" dirty="0">
                <a:solidFill>
                  <a:srgbClr val="0645AD"/>
                </a:solidFill>
                <a:effectLst/>
                <a:latin typeface="Arial" panose="020B0604020202020204" pitchFamily="34" charset="0"/>
                <a:hlinkClick r:id="rId7" tooltip="Korban Ha-Edah"/>
              </a:rPr>
              <a:t>Korban Ha-</a:t>
            </a:r>
            <a:r>
              <a:rPr lang="en-US" b="0" i="1" u="none" strike="noStrike" dirty="0" err="1">
                <a:solidFill>
                  <a:srgbClr val="0645AD"/>
                </a:solidFill>
                <a:effectLst/>
                <a:latin typeface="Arial" panose="020B0604020202020204" pitchFamily="34" charset="0"/>
                <a:hlinkClick r:id="rId7" tooltip="Korban Ha-Edah"/>
              </a:rPr>
              <a:t>Edah</a:t>
            </a:r>
            <a:r>
              <a:rPr lang="en-US" b="0" i="0" dirty="0">
                <a:solidFill>
                  <a:srgbClr val="222222"/>
                </a:solidFill>
                <a:effectLst/>
                <a:latin typeface="Arial" panose="020B0604020202020204" pitchFamily="34" charset="0"/>
              </a:rPr>
              <a:t> , </a:t>
            </a:r>
            <a:r>
              <a:rPr lang="en-US" b="0" i="0" u="none" strike="noStrike" dirty="0">
                <a:solidFill>
                  <a:srgbClr val="0645AD"/>
                </a:solidFill>
                <a:effectLst/>
                <a:latin typeface="Arial" panose="020B0604020202020204" pitchFamily="34" charset="0"/>
                <a:hlinkClick r:id="rId8" tooltip="Heinrich Graetz"/>
              </a:rPr>
              <a:t>Heinrich </a:t>
            </a:r>
            <a:r>
              <a:rPr lang="en-US" b="0" i="0" u="none" strike="noStrike" dirty="0" err="1">
                <a:solidFill>
                  <a:srgbClr val="0645AD"/>
                </a:solidFill>
                <a:effectLst/>
                <a:latin typeface="Arial" panose="020B0604020202020204" pitchFamily="34" charset="0"/>
                <a:hlinkClick r:id="rId8" tooltip="Heinrich Graetz"/>
              </a:rPr>
              <a:t>Graetz</a:t>
            </a:r>
            <a:r>
              <a:rPr lang="en-US" b="0" i="0" u="none" strike="noStrike" dirty="0">
                <a:solidFill>
                  <a:srgbClr val="0645AD"/>
                </a:solidFill>
                <a:effectLst/>
                <a:latin typeface="Arial" panose="020B0604020202020204" pitchFamily="34" charset="0"/>
              </a:rPr>
              <a:t>,</a:t>
            </a:r>
            <a:r>
              <a:rPr lang="en-US" b="0" i="0" dirty="0">
                <a:solidFill>
                  <a:srgbClr val="2222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9" tooltip="S.D. Luzzatto"/>
              </a:rPr>
              <a:t>S.D. </a:t>
            </a:r>
            <a:r>
              <a:rPr lang="en-US" b="0" i="0" u="none" strike="noStrike" dirty="0" err="1">
                <a:solidFill>
                  <a:srgbClr val="0645AD"/>
                </a:solidFill>
                <a:effectLst/>
                <a:latin typeface="Arial" panose="020B0604020202020204" pitchFamily="34" charset="0"/>
                <a:hlinkClick r:id="rId9" tooltip="S.D. Luzzatto"/>
              </a:rPr>
              <a:t>Luzzatto</a:t>
            </a:r>
            <a:r>
              <a:rPr lang="en-US" b="0" i="0" u="none" strike="noStrike" dirty="0">
                <a:solidFill>
                  <a:srgbClr val="0645AD"/>
                </a:solidFill>
                <a:effectLst/>
                <a:latin typeface="Arial" panose="020B0604020202020204" pitchFamily="34" charset="0"/>
              </a:rPr>
              <a:t>,</a:t>
            </a:r>
            <a:r>
              <a:rPr lang="en-US" b="0" i="0" dirty="0">
                <a:solidFill>
                  <a:srgbClr val="2222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0" tooltip="Eliyahu of Vilna"/>
              </a:rPr>
              <a:t>Eliyahu of Vilna</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a:t>
            </a:r>
            <a:r>
              <a:rPr lang="en-US" b="0" i="0" dirty="0">
                <a:solidFill>
                  <a:srgbClr val="222222"/>
                </a:solidFill>
                <a:effectLst/>
                <a:latin typeface="Arial" panose="020B0604020202020204" pitchFamily="34" charset="0"/>
              </a:rPr>
              <a:t> Shmuel </a:t>
            </a:r>
            <a:r>
              <a:rPr lang="en-US" b="0" i="0" dirty="0" err="1">
                <a:solidFill>
                  <a:srgbClr val="222222"/>
                </a:solidFill>
                <a:effectLst/>
                <a:latin typeface="Arial" panose="020B0604020202020204" pitchFamily="34" charset="0"/>
              </a:rPr>
              <a:t>Yaffe</a:t>
            </a:r>
            <a:r>
              <a:rPr lang="en-US" b="0" i="0" dirty="0">
                <a:solidFill>
                  <a:srgbClr val="222222"/>
                </a:solidFill>
                <a:effectLst/>
                <a:latin typeface="Arial" panose="020B0604020202020204" pitchFamily="34" charset="0"/>
              </a:rPr>
              <a:t> Ashkenazi, who wrote a commentary on </a:t>
            </a:r>
            <a:r>
              <a:rPr lang="en-US" b="0" i="0" u="none" strike="noStrike" dirty="0">
                <a:solidFill>
                  <a:srgbClr val="0645AD"/>
                </a:solidFill>
                <a:effectLst/>
                <a:latin typeface="Arial" panose="020B0604020202020204" pitchFamily="34" charset="0"/>
                <a:hlinkClick r:id="rId11" tooltip="Midrash Rabba"/>
              </a:rPr>
              <a:t>Midrash </a:t>
            </a:r>
            <a:r>
              <a:rPr lang="en-US" b="0" i="0" u="none" strike="noStrike" dirty="0" err="1">
                <a:solidFill>
                  <a:srgbClr val="0645AD"/>
                </a:solidFill>
                <a:effectLst/>
                <a:latin typeface="Arial" panose="020B0604020202020204" pitchFamily="34" charset="0"/>
                <a:hlinkClick r:id="rId11" tooltip="Midrash Rabba"/>
              </a:rPr>
              <a:t>Rabba</a:t>
            </a:r>
            <a:r>
              <a:rPr lang="en-US" b="0" i="0" dirty="0">
                <a:solidFill>
                  <a:srgbClr val="222222"/>
                </a:solidFill>
                <a:effectLst/>
                <a:latin typeface="Arial" panose="020B0604020202020204" pitchFamily="34" charset="0"/>
              </a:rPr>
              <a:t>, entitled </a:t>
            </a:r>
            <a:r>
              <a:rPr lang="en-US" b="0" i="1" dirty="0" err="1">
                <a:solidFill>
                  <a:srgbClr val="222222"/>
                </a:solidFill>
                <a:effectLst/>
                <a:latin typeface="Arial" panose="020B0604020202020204" pitchFamily="34" charset="0"/>
              </a:rPr>
              <a:t>Yafeh</a:t>
            </a:r>
            <a:r>
              <a:rPr lang="en-US" b="0" i="1" dirty="0">
                <a:solidFill>
                  <a:srgbClr val="222222"/>
                </a:solidFill>
                <a:effectLst/>
                <a:latin typeface="Arial" panose="020B0604020202020204" pitchFamily="34" charset="0"/>
              </a:rPr>
              <a:t> </a:t>
            </a:r>
            <a:r>
              <a:rPr lang="en-US" b="0" i="1" dirty="0" err="1">
                <a:solidFill>
                  <a:srgbClr val="222222"/>
                </a:solidFill>
                <a:effectLst/>
                <a:latin typeface="Arial" panose="020B0604020202020204" pitchFamily="34" charset="0"/>
              </a:rPr>
              <a:t>To'ar</a:t>
            </a:r>
            <a:r>
              <a:rPr lang="en-US" b="0" i="0" dirty="0">
                <a:solidFill>
                  <a:srgbClr val="222222"/>
                </a:solidFill>
                <a:effectLst/>
                <a:latin typeface="Arial" panose="020B0604020202020204" pitchFamily="34" charset="0"/>
              </a:rPr>
              <a:t>, opined that Aquilas and </a:t>
            </a:r>
            <a:r>
              <a:rPr lang="en-US" b="0" i="0" dirty="0" err="1">
                <a:solidFill>
                  <a:srgbClr val="222222"/>
                </a:solidFill>
                <a:effectLst/>
                <a:latin typeface="Arial" panose="020B0604020202020204" pitchFamily="34" charset="0"/>
              </a:rPr>
              <a:t>Onkelos</a:t>
            </a:r>
            <a:r>
              <a:rPr lang="en-US" b="0" i="0" dirty="0">
                <a:solidFill>
                  <a:srgbClr val="222222"/>
                </a:solidFill>
                <a:effectLst/>
                <a:latin typeface="Arial" panose="020B0604020202020204" pitchFamily="34" charset="0"/>
              </a:rPr>
              <a:t> were two separate individuals. (Wikipedia) </a:t>
            </a:r>
            <a:endParaRPr lang="en-US" dirty="0"/>
          </a:p>
        </p:txBody>
      </p:sp>
    </p:spTree>
    <p:extLst>
      <p:ext uri="{BB962C8B-B14F-4D97-AF65-F5344CB8AC3E}">
        <p14:creationId xmlns:p14="http://schemas.microsoft.com/office/powerpoint/2010/main" val="391294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22639</TotalTime>
  <Words>3503</Words>
  <Application>Microsoft Office PowerPoint</Application>
  <PresentationFormat>Widescreen</PresentationFormat>
  <Paragraphs>114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Artscroll Through the Ages: Aramaic Targum Bavel and Israel</vt:lpstr>
      <vt:lpstr>What is Targum?</vt:lpstr>
      <vt:lpstr>Why do we have Targumim?</vt:lpstr>
      <vt:lpstr>What Aramaic Targumim are there?</vt:lpstr>
      <vt:lpstr>Targum Onkelos – Bavli Megillah 3a</vt:lpstr>
      <vt:lpstr>Who is Onkelos (Avodah Zarah 11a)</vt:lpstr>
      <vt:lpstr>Gittin 56b-57a</vt:lpstr>
      <vt:lpstr>Who is Onkelos? Talmud Yerushalmi Megillah 1:9</vt:lpstr>
      <vt:lpstr>Targum Onkelos</vt:lpstr>
      <vt:lpstr>Targum Yonotan (Pseudo Jonathan) (TJ1)</vt:lpstr>
      <vt:lpstr>Fragment Targum (TJ2) and Cairo Geniza (CG) Fragments</vt:lpstr>
      <vt:lpstr>Neofiti</vt:lpstr>
      <vt:lpstr>Peshitta</vt:lpstr>
      <vt:lpstr>PowerPoint Presentation</vt:lpstr>
      <vt:lpstr>Usage of Targum in Shul</vt:lpstr>
      <vt:lpstr>Since When </vt:lpstr>
      <vt:lpstr>Why’d we stop? Tur Orach Chaim 145</vt:lpstr>
      <vt:lpstr>Next Week Arabic Tafsir of Rabbi Saadia Gaon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Art: the Name of G-d</dc:title>
  <dc:creator>Chaim</dc:creator>
  <cp:lastModifiedBy>Chaim</cp:lastModifiedBy>
  <cp:revision>43</cp:revision>
  <cp:lastPrinted>2021-11-03T20:26:39Z</cp:lastPrinted>
  <dcterms:created xsi:type="dcterms:W3CDTF">2021-06-24T13:40:52Z</dcterms:created>
  <dcterms:modified xsi:type="dcterms:W3CDTF">2021-11-04T19:27:58Z</dcterms:modified>
</cp:coreProperties>
</file>