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73" r:id="rId3"/>
    <p:sldId id="279" r:id="rId4"/>
    <p:sldId id="265"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5" autoAdjust="0"/>
    <p:restoredTop sz="93178" autoAdjust="0"/>
  </p:normalViewPr>
  <p:slideViewPr>
    <p:cSldViewPr>
      <p:cViewPr varScale="1">
        <p:scale>
          <a:sx n="55" d="100"/>
          <a:sy n="55" d="100"/>
        </p:scale>
        <p:origin x="-90"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6809B-C268-4B83-9C4F-E245AF5BFB06}" type="datetimeFigureOut">
              <a:rPr lang="en-US" smtClean="0"/>
              <a:t>4/4/2024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0BDB-C329-4F0F-8C76-2AB0CB44F478}" type="slidenum">
              <a:rPr lang="en-US" smtClean="0"/>
              <a:t>‹#›</a:t>
            </a:fld>
            <a:endParaRPr lang="en-US"/>
          </a:p>
        </p:txBody>
      </p:sp>
    </p:spTree>
    <p:extLst>
      <p:ext uri="{BB962C8B-B14F-4D97-AF65-F5344CB8AC3E}">
        <p14:creationId xmlns:p14="http://schemas.microsoft.com/office/powerpoint/2010/main" val="275811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a:t>
            </a:fld>
            <a:endParaRPr lang="en-US"/>
          </a:p>
        </p:txBody>
      </p:sp>
    </p:spTree>
    <p:extLst>
      <p:ext uri="{BB962C8B-B14F-4D97-AF65-F5344CB8AC3E}">
        <p14:creationId xmlns:p14="http://schemas.microsoft.com/office/powerpoint/2010/main" val="407835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2</a:t>
            </a:fld>
            <a:endParaRPr lang="en-US"/>
          </a:p>
        </p:txBody>
      </p:sp>
    </p:spTree>
    <p:extLst>
      <p:ext uri="{BB962C8B-B14F-4D97-AF65-F5344CB8AC3E}">
        <p14:creationId xmlns:p14="http://schemas.microsoft.com/office/powerpoint/2010/main" val="101545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3</a:t>
            </a:fld>
            <a:endParaRPr lang="en-US"/>
          </a:p>
        </p:txBody>
      </p:sp>
    </p:spTree>
    <p:extLst>
      <p:ext uri="{BB962C8B-B14F-4D97-AF65-F5344CB8AC3E}">
        <p14:creationId xmlns:p14="http://schemas.microsoft.com/office/powerpoint/2010/main" val="516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5</a:t>
            </a:fld>
            <a:endParaRPr lang="en-US"/>
          </a:p>
        </p:txBody>
      </p:sp>
    </p:spTree>
    <p:extLst>
      <p:ext uri="{BB962C8B-B14F-4D97-AF65-F5344CB8AC3E}">
        <p14:creationId xmlns:p14="http://schemas.microsoft.com/office/powerpoint/2010/main" val="657640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6</a:t>
            </a:fld>
            <a:endParaRPr lang="en-US"/>
          </a:p>
        </p:txBody>
      </p:sp>
    </p:spTree>
    <p:extLst>
      <p:ext uri="{BB962C8B-B14F-4D97-AF65-F5344CB8AC3E}">
        <p14:creationId xmlns:p14="http://schemas.microsoft.com/office/powerpoint/2010/main" val="119706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467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3049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5361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6960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977A-F6F6-4889-8E3E-578F2A0B5E9F}"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6210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977A-F6F6-4889-8E3E-578F2A0B5E9F}"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21877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977A-F6F6-4889-8E3E-578F2A0B5E9F}" type="datetimeFigureOut">
              <a:rPr lang="en-US" smtClean="0"/>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52796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977A-F6F6-4889-8E3E-578F2A0B5E9F}" type="datetimeFigureOut">
              <a:rPr lang="en-US" smtClean="0"/>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757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977A-F6F6-4889-8E3E-578F2A0B5E9F}" type="datetimeFigureOut">
              <a:rPr lang="en-US" smtClean="0"/>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5549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2054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743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977A-F6F6-4889-8E3E-578F2A0B5E9F}" type="datetimeFigureOut">
              <a:rPr lang="en-US" smtClean="0"/>
              <a:t>4/4/2024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C979-D1AF-48C8-9475-51521DCAFEE4}" type="slidenum">
              <a:rPr lang="en-US" smtClean="0"/>
              <a:t>‹#›</a:t>
            </a:fld>
            <a:endParaRPr lang="en-US"/>
          </a:p>
        </p:txBody>
      </p:sp>
    </p:spTree>
    <p:extLst>
      <p:ext uri="{BB962C8B-B14F-4D97-AF65-F5344CB8AC3E}">
        <p14:creationId xmlns:p14="http://schemas.microsoft.com/office/powerpoint/2010/main" val="13875491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740307"/>
          </a:xfrm>
          <a:prstGeom prst="rect">
            <a:avLst/>
          </a:prstGeom>
          <a:noFill/>
        </p:spPr>
        <p:txBody>
          <a:bodyPr wrap="square" rtlCol="0">
            <a:spAutoFit/>
          </a:bodyPr>
          <a:lstStyle/>
          <a:p>
            <a:pPr algn="r" rtl="1"/>
            <a:r>
              <a:rPr lang="he-IL" sz="2400" dirty="0"/>
              <a:t>תלמוד בבלי מסכת נדה דף סז:</a:t>
            </a:r>
            <a:endParaRPr lang="en-US" sz="2400" dirty="0"/>
          </a:p>
          <a:p>
            <a:pPr algn="r" rtl="1"/>
            <a:r>
              <a:rPr lang="he-IL" sz="2400" dirty="0"/>
              <a:t>אתקין רב אידי בנרש למטבל </a:t>
            </a:r>
            <a:r>
              <a:rPr lang="he-IL" sz="2400" b="1" dirty="0"/>
              <a:t>ביומא דתמניא</a:t>
            </a:r>
            <a:r>
              <a:rPr lang="he-IL" sz="2400" dirty="0"/>
              <a:t>, משום אריותא. רב אחא בר יעקב בפפוניא משום גנבי. רב יהודה בפומבדיתא משום צנה. רבא במחוזא משום אבולאי.</a:t>
            </a:r>
            <a:endParaRPr lang="en-US" sz="2400" dirty="0"/>
          </a:p>
          <a:p>
            <a:pPr algn="r" rtl="1"/>
            <a:endParaRPr lang="en-US" sz="2400" dirty="0" smtClean="0"/>
          </a:p>
          <a:p>
            <a:pPr algn="r" rtl="1"/>
            <a:r>
              <a:rPr lang="he-IL" sz="2400" dirty="0"/>
              <a:t>שולחן ערוך יורה דעה הלכות נדה סימן קצז סעיף ד</a:t>
            </a:r>
            <a:endParaRPr lang="en-US" sz="2400" dirty="0"/>
          </a:p>
          <a:p>
            <a:pPr algn="r" rtl="1"/>
            <a:r>
              <a:rPr lang="he-IL" sz="2400" dirty="0"/>
              <a:t>היכא דאיכא אונס, כגון </a:t>
            </a:r>
            <a:r>
              <a:rPr lang="he-IL" sz="2400" b="1" dirty="0"/>
              <a:t>שיראה</a:t>
            </a:r>
            <a:r>
              <a:rPr lang="he-IL" sz="2400" dirty="0"/>
              <a:t> לטבול בלילה מחמת צינה או פחד גנבים וכיוצא בו, או שסוגרין שערי העיר, יכולה לטבול </a:t>
            </a:r>
            <a:r>
              <a:rPr lang="he-IL" sz="2400" b="1" dirty="0"/>
              <a:t>בשמיני מבעוד יום</a:t>
            </a:r>
            <a:r>
              <a:rPr lang="he-IL" sz="2400" dirty="0"/>
              <a:t>; אבל </a:t>
            </a:r>
            <a:r>
              <a:rPr lang="he-IL" sz="2400" b="1" dirty="0"/>
              <a:t>בשביעי לא תטבול</a:t>
            </a:r>
            <a:r>
              <a:rPr lang="he-IL" sz="2400" dirty="0"/>
              <a:t> מבעוד יום אף על גב דאיכא אונס. </a:t>
            </a:r>
            <a:endParaRPr lang="en-US" sz="2400" dirty="0" smtClean="0"/>
          </a:p>
          <a:p>
            <a:pPr algn="r" rtl="1"/>
            <a:endParaRPr lang="en-US" sz="2400" dirty="0"/>
          </a:p>
          <a:p>
            <a:pPr algn="r" rtl="1"/>
            <a:r>
              <a:rPr lang="he-IL" sz="2400" dirty="0"/>
              <a:t>שולחן ערוך יורה דעה הלכות נדה סימן קצז סעיף ה</a:t>
            </a:r>
            <a:endParaRPr lang="en-US" sz="2400" dirty="0"/>
          </a:p>
          <a:p>
            <a:pPr algn="r" rtl="1"/>
            <a:r>
              <a:rPr lang="he-IL" sz="2400" dirty="0"/>
              <a:t>אם עברה וטבלה בח' ביום בלא אונס, אפילו הכי עלתה לה טבילה; </a:t>
            </a:r>
            <a:r>
              <a:rPr lang="he-IL" sz="2400" b="1" dirty="0"/>
              <a:t>וכן אם עברה וטבלה בז' ביום, עלתה לה טבילה</a:t>
            </a:r>
            <a:r>
              <a:rPr lang="he-IL" sz="2400" dirty="0"/>
              <a:t>. הגה:  ומכל מקום לא תשמש אפילו בשמיני </a:t>
            </a:r>
            <a:r>
              <a:rPr lang="he-IL" sz="2400" b="1" dirty="0"/>
              <a:t>עד הלילה</a:t>
            </a:r>
            <a:r>
              <a:rPr lang="he-IL" sz="2400" dirty="0"/>
              <a:t>, </a:t>
            </a:r>
            <a:r>
              <a:rPr lang="he-IL" sz="2400" b="1" dirty="0"/>
              <a:t>ותסתיר טבילתה מבעלה</a:t>
            </a:r>
            <a:r>
              <a:rPr lang="he-IL" sz="2400" dirty="0"/>
              <a:t> עד הלילה (ב"י בשם האגור).</a:t>
            </a:r>
            <a:endParaRPr lang="en-US" sz="2400" dirty="0"/>
          </a:p>
          <a:p>
            <a:pPr algn="r" rtl="1"/>
            <a:endParaRPr lang="en-US" sz="2400" dirty="0" smtClean="0"/>
          </a:p>
          <a:p>
            <a:pPr algn="r" rtl="1"/>
            <a:r>
              <a:rPr lang="he-IL" sz="2400" dirty="0"/>
              <a:t>ביאור הגר"א יורה דעה סימן קצז</a:t>
            </a:r>
            <a:endParaRPr lang="en-US" sz="2400" dirty="0"/>
          </a:p>
          <a:p>
            <a:pPr algn="r" rtl="1"/>
            <a:r>
              <a:rPr lang="he-IL" sz="2400" dirty="0"/>
              <a:t>(יא) אבל בשביעי כו'. ממש"ש ביומא דתמניא דוקא</a:t>
            </a:r>
            <a:r>
              <a:rPr lang="he-IL" sz="2400" dirty="0" smtClean="0"/>
              <a:t>:</a:t>
            </a:r>
            <a:endParaRPr lang="en-US" sz="2400" dirty="0"/>
          </a:p>
        </p:txBody>
      </p:sp>
    </p:spTree>
    <p:extLst>
      <p:ext uri="{BB962C8B-B14F-4D97-AF65-F5344CB8AC3E}">
        <p14:creationId xmlns:p14="http://schemas.microsoft.com/office/powerpoint/2010/main" val="3479138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763000" cy="6124754"/>
          </a:xfrm>
          <a:prstGeom prst="rect">
            <a:avLst/>
          </a:prstGeom>
          <a:noFill/>
        </p:spPr>
        <p:txBody>
          <a:bodyPr wrap="square" rtlCol="0">
            <a:spAutoFit/>
          </a:bodyPr>
          <a:lstStyle/>
          <a:p>
            <a:pPr algn="r" rtl="1"/>
            <a:r>
              <a:rPr lang="he-IL" sz="3600" dirty="0"/>
              <a:t>פתחי תשובה יורה דעה סימן קצז</a:t>
            </a:r>
            <a:endParaRPr lang="en-US" sz="3600" dirty="0"/>
          </a:p>
          <a:p>
            <a:pPr algn="r" rtl="1"/>
            <a:r>
              <a:rPr lang="he-IL" sz="3600" dirty="0"/>
              <a:t>(יא) דאיכא אונס כתב בספר חמודי דניאל כ"י לכאורה נראה דלא מהני אונס אלא אם </a:t>
            </a:r>
            <a:r>
              <a:rPr lang="he-IL" sz="3600" b="1" dirty="0"/>
              <a:t>האונס לכל הנשים שבעיר</a:t>
            </a:r>
            <a:r>
              <a:rPr lang="he-IL" sz="3600" dirty="0"/>
              <a:t>:</a:t>
            </a:r>
            <a:endParaRPr lang="en-US" sz="3600" dirty="0"/>
          </a:p>
          <a:p>
            <a:pPr algn="r" rtl="1"/>
            <a:endParaRPr lang="en-US" sz="3200" dirty="0" smtClean="0"/>
          </a:p>
          <a:p>
            <a:pPr algn="r" rtl="1"/>
            <a:r>
              <a:rPr lang="he-IL" sz="3600" dirty="0"/>
              <a:t>רמב"ם הלכות איסורי ביאה פרק ד הלכה ח</a:t>
            </a:r>
            <a:endParaRPr lang="en-US" sz="3600" dirty="0"/>
          </a:p>
          <a:p>
            <a:pPr algn="r" rtl="1"/>
            <a:r>
              <a:rPr lang="he-IL" sz="3600" b="1" dirty="0"/>
              <a:t>היתה חולה</a:t>
            </a:r>
            <a:r>
              <a:rPr lang="he-IL" sz="3600" dirty="0"/>
              <a:t> או שהיה מקום הטבילה רחוק ואין הנשים יכולות להגיע לו ולחזור בלילה מפני הלסטים או מפני הצינה או מפני שנועלין שערי המדינה בלילה הרי זו טובלת ביום השמיני או בימים של אחריו ביום</a:t>
            </a:r>
            <a:r>
              <a:rPr lang="he-IL" sz="3600" dirty="0" smtClean="0"/>
              <a:t>.</a:t>
            </a:r>
            <a:endParaRPr lang="en-US" sz="3600" dirty="0"/>
          </a:p>
        </p:txBody>
      </p:sp>
    </p:spTree>
    <p:extLst>
      <p:ext uri="{BB962C8B-B14F-4D97-AF65-F5344CB8AC3E}">
        <p14:creationId xmlns:p14="http://schemas.microsoft.com/office/powerpoint/2010/main" val="360798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6309420"/>
          </a:xfrm>
          <a:prstGeom prst="rect">
            <a:avLst/>
          </a:prstGeom>
          <a:noFill/>
        </p:spPr>
        <p:txBody>
          <a:bodyPr wrap="square" rtlCol="0">
            <a:spAutoFit/>
          </a:bodyPr>
          <a:lstStyle/>
          <a:p>
            <a:pPr algn="r" rtl="1"/>
            <a:r>
              <a:rPr lang="he-IL" sz="2000" dirty="0"/>
              <a:t>גמ' ערובין נה: </a:t>
            </a:r>
            <a:endParaRPr lang="en-US" sz="2000" dirty="0"/>
          </a:p>
          <a:p>
            <a:pPr algn="r" rtl="1"/>
            <a:r>
              <a:rPr lang="he-IL" sz="2000" dirty="0"/>
              <a:t>על בנותיהן של יושבי צריפין נאמר: "ארור שוכב עם כל בהמה", ואמר ר' יוחנן דהיינו טעמא משום </a:t>
            </a:r>
            <a:r>
              <a:rPr lang="he-IL" sz="2000" b="1" dirty="0"/>
              <a:t>שמרגישין זה לזה בטבילה</a:t>
            </a:r>
            <a:r>
              <a:rPr lang="he-IL" sz="2000" dirty="0"/>
              <a:t> </a:t>
            </a:r>
            <a:endParaRPr lang="en-US" sz="2000" dirty="0"/>
          </a:p>
          <a:p>
            <a:pPr algn="r" rtl="1"/>
            <a:endParaRPr lang="en-US" sz="1000" dirty="0" smtClean="0"/>
          </a:p>
          <a:p>
            <a:pPr algn="r" rtl="1"/>
            <a:r>
              <a:rPr lang="he-IL" sz="2000" dirty="0"/>
              <a:t>רש"י  שם:</a:t>
            </a:r>
            <a:endParaRPr lang="en-US" sz="2000" dirty="0"/>
          </a:p>
          <a:p>
            <a:pPr algn="r" rtl="1"/>
            <a:r>
              <a:rPr lang="he-IL" sz="2000" dirty="0"/>
              <a:t>שאין להם מקואות בעיר והנשים הולכות לטבול במקום רחוק </a:t>
            </a:r>
            <a:r>
              <a:rPr lang="he-IL" sz="2000" b="1" dirty="0"/>
              <a:t>והשכנים מרגישים</a:t>
            </a:r>
            <a:r>
              <a:rPr lang="he-IL" sz="2000" dirty="0"/>
              <a:t> בהם.</a:t>
            </a:r>
            <a:endParaRPr lang="en-US" sz="2000" dirty="0"/>
          </a:p>
          <a:p>
            <a:pPr algn="r" rtl="1"/>
            <a:endParaRPr lang="en-US" sz="1000" dirty="0" smtClean="0"/>
          </a:p>
          <a:p>
            <a:pPr algn="r" rtl="1"/>
            <a:r>
              <a:rPr lang="he-IL" sz="2000" dirty="0"/>
              <a:t>הרוקח (סי' שיז) </a:t>
            </a:r>
            <a:endParaRPr lang="en-US" sz="2000" dirty="0"/>
          </a:p>
          <a:p>
            <a:pPr algn="r" rtl="1"/>
            <a:r>
              <a:rPr lang="he-IL" sz="2000" dirty="0"/>
              <a:t>על בנות ישראל להזהר </a:t>
            </a:r>
            <a:r>
              <a:rPr lang="he-IL" sz="2000" b="1" dirty="0"/>
              <a:t>לטבול בצנעא</a:t>
            </a:r>
            <a:r>
              <a:rPr lang="he-IL" sz="2000" dirty="0"/>
              <a:t> באופן שלא ירגישו בהם, כי ראיית העין קשה. </a:t>
            </a:r>
            <a:endParaRPr lang="en-US" sz="2000" dirty="0"/>
          </a:p>
          <a:p>
            <a:pPr algn="r" rtl="1"/>
            <a:endParaRPr lang="en-US" sz="1000" dirty="0" smtClean="0"/>
          </a:p>
          <a:p>
            <a:pPr algn="r" rtl="1"/>
            <a:r>
              <a:rPr lang="he-IL" sz="2000" dirty="0"/>
              <a:t>רמ"א יורה דעה הלכות נדה סימן קצח</a:t>
            </a:r>
            <a:endParaRPr lang="en-US" sz="2000" dirty="0"/>
          </a:p>
          <a:p>
            <a:pPr algn="r" rtl="1"/>
            <a:r>
              <a:rPr lang="he-IL" sz="2000" dirty="0"/>
              <a:t>יש שכתבו שיש לאשה להיות </a:t>
            </a:r>
            <a:r>
              <a:rPr lang="he-IL" sz="2000" b="1" dirty="0"/>
              <a:t>צנועה בליל טבילתה</a:t>
            </a:r>
            <a:r>
              <a:rPr lang="he-IL" sz="2000" dirty="0"/>
              <a:t>, וכן נהגו הנשים </a:t>
            </a:r>
            <a:r>
              <a:rPr lang="he-IL" sz="2000" b="1" dirty="0"/>
              <a:t>להסתיר ליל טבילתן</a:t>
            </a:r>
            <a:r>
              <a:rPr lang="he-IL" sz="2000" dirty="0"/>
              <a:t> שלא לילך במהומה או </a:t>
            </a:r>
            <a:r>
              <a:rPr lang="he-IL" sz="2000" b="1" dirty="0"/>
              <a:t>בפני הבריות</a:t>
            </a:r>
            <a:r>
              <a:rPr lang="he-IL" sz="2000" dirty="0"/>
              <a:t>, שלא </a:t>
            </a:r>
            <a:r>
              <a:rPr lang="he-IL" sz="2000" b="1" dirty="0"/>
              <a:t>ירגישו</a:t>
            </a:r>
            <a:r>
              <a:rPr lang="he-IL" sz="2000" dirty="0"/>
              <a:t> בהן בני אדם; ומי שאינה עושה כן, נאמר עליה: ארור שוכב עם בהמה (דברים כז, כא).</a:t>
            </a:r>
            <a:endParaRPr lang="en-US" sz="2000" dirty="0"/>
          </a:p>
          <a:p>
            <a:pPr algn="r" rtl="1"/>
            <a:endParaRPr lang="en-US" sz="1000" dirty="0" smtClean="0"/>
          </a:p>
          <a:p>
            <a:pPr algn="r" rtl="1"/>
            <a:r>
              <a:rPr lang="he-IL" sz="2000" dirty="0"/>
              <a:t>רש"י מסכת נדה דף סז:</a:t>
            </a:r>
            <a:endParaRPr lang="en-US" sz="2000" dirty="0"/>
          </a:p>
          <a:p>
            <a:pPr algn="r" rtl="1"/>
            <a:r>
              <a:rPr lang="he-IL" sz="2000" dirty="0"/>
              <a:t>אבולאי - שוערי העיר ועובדי כוכבים הן ל"א בנינים של מערות היו בדרך בית הטבילה </a:t>
            </a:r>
            <a:r>
              <a:rPr lang="he-IL" sz="2000" b="1" dirty="0"/>
              <a:t>ואם תפול</a:t>
            </a:r>
            <a:r>
              <a:rPr lang="he-IL" sz="2000" dirty="0"/>
              <a:t> שם תסתכן.</a:t>
            </a:r>
            <a:endParaRPr lang="en-US" sz="2000" dirty="0"/>
          </a:p>
          <a:p>
            <a:pPr algn="r" rtl="1"/>
            <a:endParaRPr lang="en-US" sz="1000" dirty="0" smtClean="0"/>
          </a:p>
          <a:p>
            <a:pPr algn="r" rtl="1"/>
            <a:r>
              <a:rPr lang="he-IL" sz="2000" dirty="0"/>
              <a:t>האגור: </a:t>
            </a:r>
            <a:endParaRPr lang="en-US" sz="2000" dirty="0"/>
          </a:p>
          <a:p>
            <a:pPr algn="r" rtl="1"/>
            <a:r>
              <a:rPr lang="he-IL" sz="2000" dirty="0"/>
              <a:t>אותן נשים שטובלות ביום צריכות </a:t>
            </a:r>
            <a:r>
              <a:rPr lang="he-IL" sz="2000" b="1" dirty="0"/>
              <a:t>להסתיר טבילתן מבעליהן</a:t>
            </a:r>
            <a:r>
              <a:rPr lang="he-IL" sz="2000" dirty="0"/>
              <a:t> שלא ישמשו עמה ביום, ויבואו לידי ספק דאורייתא. </a:t>
            </a:r>
            <a:endParaRPr lang="en-US" sz="2000" dirty="0"/>
          </a:p>
        </p:txBody>
      </p:sp>
    </p:spTree>
    <p:extLst>
      <p:ext uri="{BB962C8B-B14F-4D97-AF65-F5344CB8AC3E}">
        <p14:creationId xmlns:p14="http://schemas.microsoft.com/office/powerpoint/2010/main" val="141185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1"/>
            <a:ext cx="8991600" cy="6247864"/>
          </a:xfrm>
          <a:prstGeom prst="rect">
            <a:avLst/>
          </a:prstGeom>
          <a:noFill/>
        </p:spPr>
        <p:txBody>
          <a:bodyPr wrap="square" rtlCol="0">
            <a:spAutoFit/>
          </a:bodyPr>
          <a:lstStyle/>
          <a:p>
            <a:pPr algn="r" rtl="1"/>
            <a:r>
              <a:rPr lang="he-IL" sz="2000" dirty="0"/>
              <a:t>תלמוד בבלי מסכת נדה דף מא:</a:t>
            </a:r>
            <a:endParaRPr lang="en-US" sz="2000" dirty="0"/>
          </a:p>
          <a:p>
            <a:pPr algn="r" rtl="1"/>
            <a:r>
              <a:rPr lang="he-IL" sz="2000" dirty="0"/>
              <a:t>אמר רבא: משמשת </a:t>
            </a:r>
            <a:r>
              <a:rPr lang="en-US" sz="2000" dirty="0"/>
              <a:t>–</a:t>
            </a:r>
            <a:r>
              <a:rPr lang="he-IL" sz="2000" dirty="0"/>
              <a:t> כל </a:t>
            </a:r>
            <a:r>
              <a:rPr lang="he-IL" sz="2000" b="1" dirty="0"/>
              <a:t>שלשה ימים אסורה לאכול בתרומה</a:t>
            </a:r>
            <a:r>
              <a:rPr lang="he-IL" sz="2000" dirty="0"/>
              <a:t>, שאי אפשר לה שלא </a:t>
            </a:r>
            <a:r>
              <a:rPr lang="he-IL" sz="2000" b="1" dirty="0"/>
              <a:t>תפלוט</a:t>
            </a:r>
            <a:endParaRPr lang="en-US" sz="2000" dirty="0"/>
          </a:p>
          <a:p>
            <a:pPr algn="r" rtl="1"/>
            <a:endParaRPr lang="en-US" sz="1000" dirty="0" smtClean="0"/>
          </a:p>
          <a:p>
            <a:pPr algn="r" rtl="1"/>
            <a:r>
              <a:rPr lang="he-IL" sz="2000" dirty="0"/>
              <a:t>תלמוד בבלי מסכת נדה דף לג.-לג:</a:t>
            </a:r>
            <a:endParaRPr lang="en-US" sz="2000" dirty="0"/>
          </a:p>
          <a:p>
            <a:pPr algn="r" rtl="1"/>
            <a:r>
              <a:rPr lang="he-IL" sz="2000" dirty="0"/>
              <a:t>בעי רמי בר חמא: </a:t>
            </a:r>
            <a:r>
              <a:rPr lang="he-IL" sz="2000" b="1" dirty="0"/>
              <a:t>פולטת שכבת זרע</a:t>
            </a:r>
            <a:r>
              <a:rPr lang="he-IL" sz="2000" dirty="0"/>
              <a:t> מהו שתסתור בזיבה...</a:t>
            </a:r>
            <a:endParaRPr lang="en-US" sz="2000" dirty="0"/>
          </a:p>
          <a:p>
            <a:pPr algn="r" rtl="1"/>
            <a:endParaRPr lang="en-US" sz="1000" dirty="0" smtClean="0"/>
          </a:p>
          <a:p>
            <a:pPr algn="r" rtl="1"/>
            <a:r>
              <a:rPr lang="he-IL" sz="2000" dirty="0"/>
              <a:t>מסכת שבת דף פו.</a:t>
            </a:r>
            <a:endParaRPr lang="en-US" sz="2000" dirty="0"/>
          </a:p>
          <a:p>
            <a:pPr algn="r" rtl="1"/>
            <a:r>
              <a:rPr lang="he-IL" sz="2000" b="1" dirty="0"/>
              <a:t>שש עונות שלמות</a:t>
            </a:r>
            <a:r>
              <a:rPr lang="he-IL" sz="2000" dirty="0"/>
              <a:t> בעינן...</a:t>
            </a:r>
            <a:endParaRPr lang="en-US" sz="2000" dirty="0"/>
          </a:p>
          <a:p>
            <a:pPr algn="r" rtl="1"/>
            <a:endParaRPr lang="en-US" sz="1000" dirty="0" smtClean="0"/>
          </a:p>
          <a:p>
            <a:pPr algn="r" rtl="1"/>
            <a:r>
              <a:rPr lang="he-IL" sz="2000" dirty="0"/>
              <a:t>שולחן ערוך יורה דעה הלכות נדה סימן קצו סעיף יא</a:t>
            </a:r>
            <a:endParaRPr lang="en-US" sz="2000" dirty="0"/>
          </a:p>
          <a:p>
            <a:pPr algn="r" rtl="1"/>
            <a:r>
              <a:rPr lang="he-IL" sz="2000" dirty="0"/>
              <a:t>הפולטת שכבת זרע בימי ספירתה, אם הוא תוך ו' עונות לשמושה סותרת אותו יום. לפיכך המשמשת מטתה וראתה אחר כך ופסקה, אינה מתחלת לספור שבעה נקיים עד </a:t>
            </a:r>
            <a:r>
              <a:rPr lang="he-IL" sz="2000" b="1" dirty="0"/>
              <a:t>שיעברו עליה ו' עונות</a:t>
            </a:r>
            <a:r>
              <a:rPr lang="he-IL" sz="2000" dirty="0"/>
              <a:t> שלימות שמא תפלוט; לפיכך אינה מתחלת לספור עד </a:t>
            </a:r>
            <a:r>
              <a:rPr lang="he-IL" sz="2000" b="1" dirty="0"/>
              <a:t>יום ה' לשמושה</a:t>
            </a:r>
            <a:r>
              <a:rPr lang="he-IL" sz="2000" dirty="0"/>
              <a:t>, כגון אם שמשה במוצאי שבת אינה מתחלת לספור עד יום ה</a:t>
            </a:r>
            <a:r>
              <a:rPr lang="he-IL" sz="2000" dirty="0" smtClean="0"/>
              <a:t>'...</a:t>
            </a:r>
            <a:endParaRPr lang="en-US" sz="2000" dirty="0" smtClean="0"/>
          </a:p>
          <a:p>
            <a:pPr algn="r" rtl="1"/>
            <a:endParaRPr lang="en-US" sz="1000" dirty="0"/>
          </a:p>
          <a:p>
            <a:pPr algn="r" rtl="1"/>
            <a:r>
              <a:rPr lang="he-IL" sz="2000" dirty="0"/>
              <a:t>שולחן ערוך יורה דעה הלכות נדה סימן קצו</a:t>
            </a:r>
            <a:endParaRPr lang="en-US" sz="2000" dirty="0"/>
          </a:p>
          <a:p>
            <a:pPr algn="r" rtl="1"/>
            <a:r>
              <a:rPr lang="he-IL" sz="2000" dirty="0"/>
              <a:t>הגה: ... ויש שכתבו שיש להמתין </a:t>
            </a:r>
            <a:r>
              <a:rPr lang="he-IL" sz="2000" b="1" dirty="0"/>
              <a:t>עוד יום</a:t>
            </a:r>
            <a:r>
              <a:rPr lang="he-IL" sz="2000" dirty="0"/>
              <a:t> אחד, דהיינו שלא תתחיל למנות עד יום הששי והוא יהיה יום ראשון לספירתה, דחיישינן שמא תשמש ביום הראשון בין השמשות ותסבור שהוא יום, ואפשר שהוא לילה... (ת"ה סימן רמ"ה...), </a:t>
            </a:r>
            <a:r>
              <a:rPr lang="he-IL" sz="2000" b="1" dirty="0"/>
              <a:t>וכן נוהגין</a:t>
            </a:r>
            <a:r>
              <a:rPr lang="he-IL" sz="2000" dirty="0"/>
              <a:t> בכל מדינות אלו, ואין לשנות... ויש שכתבו שעכשיו </a:t>
            </a:r>
            <a:r>
              <a:rPr lang="he-IL" sz="2000" b="1" dirty="0"/>
              <a:t>אין לחלק בין שמשה</a:t>
            </a:r>
            <a:r>
              <a:rPr lang="he-IL" sz="2000" dirty="0"/>
              <a:t> עם בעלה ללא שמשה, וכל אשה שרואה, </a:t>
            </a:r>
            <a:r>
              <a:rPr lang="he-IL" sz="2000" b="1" dirty="0"/>
              <a:t>אפילו כתם</a:t>
            </a:r>
            <a:r>
              <a:rPr lang="he-IL" sz="2000" dirty="0"/>
              <a:t>, צריכה להמתין ה' ימים עם יום שראתה בו ותפסוק לעת ערב ותספור ז' נקיים (שם בת"ה בשם א"ז ומהרי"ק) וכן נוהגין במדינות אלו ואין לשנות (סה"ת וסמ"ג</a:t>
            </a:r>
            <a:r>
              <a:rPr lang="he-IL" sz="2000" dirty="0" smtClean="0"/>
              <a:t>).</a:t>
            </a:r>
            <a:endParaRPr lang="en-US" sz="2000" dirty="0"/>
          </a:p>
        </p:txBody>
      </p:sp>
    </p:spTree>
    <p:extLst>
      <p:ext uri="{BB962C8B-B14F-4D97-AF65-F5344CB8AC3E}">
        <p14:creationId xmlns:p14="http://schemas.microsoft.com/office/powerpoint/2010/main" val="34447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62" y="152400"/>
            <a:ext cx="8839200" cy="6124754"/>
          </a:xfrm>
          <a:prstGeom prst="rect">
            <a:avLst/>
          </a:prstGeom>
          <a:noFill/>
        </p:spPr>
        <p:txBody>
          <a:bodyPr wrap="square" rtlCol="0">
            <a:spAutoFit/>
          </a:bodyPr>
          <a:lstStyle/>
          <a:p>
            <a:pPr algn="r" rtl="1"/>
            <a:r>
              <a:rPr lang="he-IL" sz="3200" dirty="0"/>
              <a:t>שולחן ערוך יורה דעה הלכות נדה סימן קצו סעיף יג</a:t>
            </a:r>
            <a:endParaRPr lang="en-US" sz="3200" dirty="0"/>
          </a:p>
          <a:p>
            <a:pPr algn="just" rtl="1"/>
            <a:r>
              <a:rPr lang="he-IL" sz="3600" dirty="0"/>
              <a:t>האשה ששמשה מטתה וראתה אחר כך ופסקה, ורוצה לספור מיום מחרת ראייתה, </a:t>
            </a:r>
            <a:r>
              <a:rPr lang="he-IL" sz="3600" b="1" dirty="0"/>
              <a:t>תקנח יפה יפה</a:t>
            </a:r>
            <a:r>
              <a:rPr lang="he-IL" sz="3600" dirty="0"/>
              <a:t> אותו מקום במוך או בבגד להפליט כל הזרע או תרחוץ במים חמין והם יפליטו כל הזרע. הגה: ויש אומרים </a:t>
            </a:r>
            <a:r>
              <a:rPr lang="he-IL" sz="3600" b="1" dirty="0"/>
              <a:t>דאין אנו בקיאין</a:t>
            </a:r>
            <a:r>
              <a:rPr lang="he-IL" sz="3600" dirty="0"/>
              <a:t> בזמן הזה ואין לסמוך על זה (הגהות מיימוני פ"ו וסמ"ק), </a:t>
            </a:r>
            <a:r>
              <a:rPr lang="he-IL" sz="3600" b="1" dirty="0"/>
              <a:t>והכי נהוג</a:t>
            </a:r>
            <a:r>
              <a:rPr lang="he-IL" sz="3600" dirty="0"/>
              <a:t> דהרי כבר נתבאר שאנו נוהגין להמתין אפילו לא שמשה כלל, כדי שלא לחלק בין ספירה לספירה, כ"ש בכהאי גוונא; וכל הפורץ גדר בדברים אלו במקום שנהגו להחמיר, ישכנו נחש</a:t>
            </a:r>
            <a:r>
              <a:rPr lang="he-IL" sz="3600" dirty="0" smtClean="0"/>
              <a:t>.</a:t>
            </a:r>
            <a:endParaRPr lang="en-US" sz="3600" dirty="0" smtClean="0"/>
          </a:p>
        </p:txBody>
      </p:sp>
    </p:spTree>
    <p:extLst>
      <p:ext uri="{BB962C8B-B14F-4D97-AF65-F5344CB8AC3E}">
        <p14:creationId xmlns:p14="http://schemas.microsoft.com/office/powerpoint/2010/main" val="1592475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534400" cy="6186309"/>
          </a:xfrm>
          <a:prstGeom prst="rect">
            <a:avLst/>
          </a:prstGeom>
          <a:noFill/>
        </p:spPr>
        <p:txBody>
          <a:bodyPr wrap="square" rtlCol="0">
            <a:spAutoFit/>
          </a:bodyPr>
          <a:lstStyle/>
          <a:p>
            <a:pPr algn="r" rtl="1"/>
            <a:r>
              <a:rPr lang="he-IL" sz="2200" dirty="0"/>
              <a:t>ספרא (פרשת אמור): </a:t>
            </a:r>
            <a:endParaRPr lang="en-US" sz="2200" dirty="0"/>
          </a:p>
          <a:p>
            <a:pPr algn="r" rtl="1"/>
            <a:r>
              <a:rPr lang="he-IL" sz="2200" dirty="0"/>
              <a:t>"כי אם רחץ בשרו במים ובא השמש וטהר" - מה ביאת שמשו כולו כאחד, אף </a:t>
            </a:r>
            <a:r>
              <a:rPr lang="he-IL" sz="2200" b="1" dirty="0"/>
              <a:t>ביאתו במים כולו כאחד</a:t>
            </a:r>
            <a:r>
              <a:rPr lang="he-IL" sz="2200" dirty="0"/>
              <a:t>.</a:t>
            </a:r>
            <a:endParaRPr lang="en-US" sz="2200" dirty="0"/>
          </a:p>
          <a:p>
            <a:pPr algn="r" rtl="1"/>
            <a:endParaRPr lang="en-US" sz="2200" dirty="0" smtClean="0"/>
          </a:p>
          <a:p>
            <a:pPr algn="r" rtl="1"/>
            <a:r>
              <a:rPr lang="he-IL" sz="2200" dirty="0"/>
              <a:t>עירובין ד. </a:t>
            </a:r>
            <a:endParaRPr lang="en-US" sz="2200" dirty="0"/>
          </a:p>
          <a:p>
            <a:pPr algn="r" rtl="1"/>
            <a:r>
              <a:rPr lang="he-IL" sz="2200" dirty="0"/>
              <a:t>א"ר חייא בר אשי אמר רב: שעורין חציצין ומחיצין - הל"מ... חציצין - דאורייתא נינהו! דכתיב: "ורחץ את כל בשרו" - שלא יהיה דבר החוצץ בין בשרו למים... כי איצטריך הלכתא </a:t>
            </a:r>
            <a:r>
              <a:rPr lang="he-IL" sz="2200" b="1" dirty="0"/>
              <a:t>לשערו</a:t>
            </a:r>
            <a:r>
              <a:rPr lang="he-IL" sz="2200" dirty="0"/>
              <a:t>...</a:t>
            </a:r>
            <a:endParaRPr lang="en-US" sz="2200" dirty="0"/>
          </a:p>
          <a:p>
            <a:pPr algn="r" rtl="1"/>
            <a:endParaRPr lang="en-US" sz="2200" dirty="0" smtClean="0"/>
          </a:p>
          <a:p>
            <a:pPr algn="r" rtl="1"/>
            <a:r>
              <a:rPr lang="he-IL" sz="2200" dirty="0"/>
              <a:t>נדה סז: </a:t>
            </a:r>
            <a:endParaRPr lang="en-US" sz="2200" dirty="0"/>
          </a:p>
          <a:p>
            <a:pPr algn="r" rtl="1"/>
            <a:r>
              <a:rPr lang="he-IL" sz="2200" dirty="0"/>
              <a:t>אמר ר' יצחק: </a:t>
            </a:r>
            <a:r>
              <a:rPr lang="he-IL" sz="2200" b="1" dirty="0"/>
              <a:t>דבר תורה, רובו המקפיד עליו - חוצץ</a:t>
            </a:r>
            <a:r>
              <a:rPr lang="he-IL" sz="2200" dirty="0"/>
              <a:t>, רובו ואינו מקפיד עליו - אינו חוצץ. וגזרו על רובו שאינו מקפיד משום רובו המקפיד. וגזרו על מיעוטו המקפיד משום רובו המקפיד. וליגזור נמי על מיעוטו שאינו מקפיד משום מיעוטו המקפיד!? היא גופה גזרה, ואנן ניקום ונגזור גזירה לגזירה</a:t>
            </a:r>
            <a:r>
              <a:rPr lang="en-US" sz="2200" dirty="0"/>
              <a:t>?</a:t>
            </a:r>
          </a:p>
          <a:p>
            <a:pPr algn="r" rtl="1"/>
            <a:endParaRPr lang="en-US" sz="2200" dirty="0" smtClean="0"/>
          </a:p>
          <a:p>
            <a:pPr algn="r" rtl="1"/>
            <a:r>
              <a:rPr lang="he-IL" sz="2200" dirty="0"/>
              <a:t>רמ"א יורה דעה הלכות נדה סימן קצח סעיף א</a:t>
            </a:r>
            <a:endParaRPr lang="en-US" sz="2200" dirty="0"/>
          </a:p>
          <a:p>
            <a:pPr algn="r" rtl="1"/>
            <a:r>
              <a:rPr lang="he-IL" sz="2200" dirty="0"/>
              <a:t>הגה: </a:t>
            </a:r>
            <a:r>
              <a:rPr lang="he-IL" sz="2200" b="1" dirty="0"/>
              <a:t>ולכתחלה לא תטבול</a:t>
            </a:r>
            <a:r>
              <a:rPr lang="he-IL" sz="2200" dirty="0"/>
              <a:t> אפילו בדברים שאינם חוצצין, גזרה אטו דברים החוצצים (הגהות ש"ד</a:t>
            </a:r>
            <a:r>
              <a:rPr lang="he-IL" sz="2200" dirty="0" smtClean="0"/>
              <a:t>).</a:t>
            </a:r>
            <a:endParaRPr lang="en-US" sz="2200" dirty="0"/>
          </a:p>
        </p:txBody>
      </p:sp>
    </p:spTree>
    <p:extLst>
      <p:ext uri="{BB962C8B-B14F-4D97-AF65-F5344CB8AC3E}">
        <p14:creationId xmlns:p14="http://schemas.microsoft.com/office/powerpoint/2010/main" val="2697431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905</Words>
  <Application>Microsoft Office PowerPoint</Application>
  <PresentationFormat>On-screen Show (4:3)</PresentationFormat>
  <Paragraphs>65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YSF</dc:creator>
  <cp:lastModifiedBy>YSF</cp:lastModifiedBy>
  <cp:revision>247</cp:revision>
  <dcterms:created xsi:type="dcterms:W3CDTF">2023-11-01T19:13:09Z</dcterms:created>
  <dcterms:modified xsi:type="dcterms:W3CDTF">2024-04-04T19:29:06Z</dcterms:modified>
</cp:coreProperties>
</file>