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4" r:id="rId2"/>
    <p:sldId id="273" r:id="rId3"/>
    <p:sldId id="279" r:id="rId4"/>
    <p:sldId id="265"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5" autoAdjust="0"/>
    <p:restoredTop sz="93178" autoAdjust="0"/>
  </p:normalViewPr>
  <p:slideViewPr>
    <p:cSldViewPr>
      <p:cViewPr varScale="1">
        <p:scale>
          <a:sx n="55" d="100"/>
          <a:sy n="55" d="100"/>
        </p:scale>
        <p:origin x="-90" y="-2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36809B-C268-4B83-9C4F-E245AF5BFB06}" type="datetimeFigureOut">
              <a:rPr lang="en-US" smtClean="0"/>
              <a:t>4/10/2024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4F0BDB-C329-4F0F-8C76-2AB0CB44F478}" type="slidenum">
              <a:rPr lang="en-US" smtClean="0"/>
              <a:t>‹#›</a:t>
            </a:fld>
            <a:endParaRPr lang="en-US"/>
          </a:p>
        </p:txBody>
      </p:sp>
    </p:spTree>
    <p:extLst>
      <p:ext uri="{BB962C8B-B14F-4D97-AF65-F5344CB8AC3E}">
        <p14:creationId xmlns:p14="http://schemas.microsoft.com/office/powerpoint/2010/main" val="275811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a:t>
            </a:fld>
            <a:endParaRPr lang="en-US"/>
          </a:p>
        </p:txBody>
      </p:sp>
    </p:spTree>
    <p:extLst>
      <p:ext uri="{BB962C8B-B14F-4D97-AF65-F5344CB8AC3E}">
        <p14:creationId xmlns:p14="http://schemas.microsoft.com/office/powerpoint/2010/main" val="407835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2</a:t>
            </a:fld>
            <a:endParaRPr lang="en-US"/>
          </a:p>
        </p:txBody>
      </p:sp>
    </p:spTree>
    <p:extLst>
      <p:ext uri="{BB962C8B-B14F-4D97-AF65-F5344CB8AC3E}">
        <p14:creationId xmlns:p14="http://schemas.microsoft.com/office/powerpoint/2010/main" val="101545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3</a:t>
            </a:fld>
            <a:endParaRPr lang="en-US"/>
          </a:p>
        </p:txBody>
      </p:sp>
    </p:spTree>
    <p:extLst>
      <p:ext uri="{BB962C8B-B14F-4D97-AF65-F5344CB8AC3E}">
        <p14:creationId xmlns:p14="http://schemas.microsoft.com/office/powerpoint/2010/main" val="5160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5</a:t>
            </a:fld>
            <a:endParaRPr lang="en-US"/>
          </a:p>
        </p:txBody>
      </p:sp>
    </p:spTree>
    <p:extLst>
      <p:ext uri="{BB962C8B-B14F-4D97-AF65-F5344CB8AC3E}">
        <p14:creationId xmlns:p14="http://schemas.microsoft.com/office/powerpoint/2010/main" val="65764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46796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3049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53610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69603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9977A-F6F6-4889-8E3E-578F2A0B5E9F}" type="datetimeFigureOut">
              <a:rPr lang="en-US" smtClean="0"/>
              <a:t>4/10/2024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62102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9977A-F6F6-4889-8E3E-578F2A0B5E9F}"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21877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9977A-F6F6-4889-8E3E-578F2A0B5E9F}" type="datetimeFigureOut">
              <a:rPr lang="en-US" smtClean="0"/>
              <a:t>4/10/2024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52796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9977A-F6F6-4889-8E3E-578F2A0B5E9F}" type="datetimeFigureOut">
              <a:rPr lang="en-US" smtClean="0"/>
              <a:t>4/10/2024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75727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9977A-F6F6-4889-8E3E-578F2A0B5E9F}" type="datetimeFigureOut">
              <a:rPr lang="en-US" smtClean="0"/>
              <a:t>4/10/2024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55494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20542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4/10/2024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7438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9977A-F6F6-4889-8E3E-578F2A0B5E9F}" type="datetimeFigureOut">
              <a:rPr lang="en-US" smtClean="0"/>
              <a:t>4/10/2024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5C979-D1AF-48C8-9475-51521DCAFEE4}" type="slidenum">
              <a:rPr lang="en-US" smtClean="0"/>
              <a:t>‹#›</a:t>
            </a:fld>
            <a:endParaRPr lang="en-US"/>
          </a:p>
        </p:txBody>
      </p:sp>
    </p:spTree>
    <p:extLst>
      <p:ext uri="{BB962C8B-B14F-4D97-AF65-F5344CB8AC3E}">
        <p14:creationId xmlns:p14="http://schemas.microsoft.com/office/powerpoint/2010/main" val="13875491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6524863"/>
          </a:xfrm>
          <a:prstGeom prst="rect">
            <a:avLst/>
          </a:prstGeom>
          <a:noFill/>
        </p:spPr>
        <p:txBody>
          <a:bodyPr wrap="square" rtlCol="0">
            <a:spAutoFit/>
          </a:bodyPr>
          <a:lstStyle/>
          <a:p>
            <a:pPr algn="r" rtl="1"/>
            <a:r>
              <a:rPr lang="he-IL" sz="2200" dirty="0"/>
              <a:t>רמ"א קצח:א</a:t>
            </a:r>
            <a:endParaRPr lang="en-US" sz="2200" dirty="0"/>
          </a:p>
          <a:p>
            <a:pPr algn="r" rtl="1"/>
            <a:r>
              <a:rPr lang="he-IL" sz="2200" dirty="0"/>
              <a:t>הגה: ולכתחלה לא תטבול </a:t>
            </a:r>
            <a:r>
              <a:rPr lang="he-IL" sz="2200" b="1" dirty="0"/>
              <a:t>אפילו בדברים שאינם חוצצין</a:t>
            </a:r>
            <a:r>
              <a:rPr lang="he-IL" sz="2200" dirty="0"/>
              <a:t>, גזרה אטו דברים החוצצים (הגהות ש"ד).</a:t>
            </a:r>
            <a:endParaRPr lang="en-US" sz="2200" dirty="0"/>
          </a:p>
          <a:p>
            <a:pPr algn="r" rtl="1"/>
            <a:endParaRPr lang="en-US" sz="2200" dirty="0" smtClean="0"/>
          </a:p>
          <a:p>
            <a:pPr algn="r" rtl="1"/>
            <a:r>
              <a:rPr lang="he-IL" sz="2200" dirty="0"/>
              <a:t>חומרא של הגריש"א זצ"ל (משמרת הטהרה סי' קצ"ח הע' </a:t>
            </a:r>
            <a:r>
              <a:rPr lang="he-IL" sz="2200" dirty="0" smtClean="0"/>
              <a:t>י"ב) </a:t>
            </a:r>
            <a:endParaRPr lang="en-US" sz="2200" dirty="0"/>
          </a:p>
          <a:p>
            <a:pPr algn="r" rtl="1"/>
            <a:r>
              <a:rPr lang="he-IL" sz="2200" dirty="0"/>
              <a:t>דאף </a:t>
            </a:r>
            <a:r>
              <a:rPr lang="he-IL" sz="2200" b="1" dirty="0"/>
              <a:t>הקפידא מחמת הדין חוצצת</a:t>
            </a:r>
            <a:r>
              <a:rPr lang="he-IL" sz="2200" dirty="0"/>
              <a:t> שהרי מקפדת טובא ע"ז.</a:t>
            </a:r>
            <a:endParaRPr lang="en-US" sz="2200" dirty="0"/>
          </a:p>
          <a:p>
            <a:pPr algn="r" rtl="1"/>
            <a:endParaRPr lang="en-US" sz="2200" dirty="0" smtClean="0"/>
          </a:p>
          <a:p>
            <a:pPr algn="r" rtl="1"/>
            <a:r>
              <a:rPr lang="he-IL" sz="2200" dirty="0"/>
              <a:t>הגריש"א זצ"ל (הערות במסכת סוכה סוף דף ו.) – </a:t>
            </a:r>
            <a:endParaRPr lang="en-US" sz="2200" dirty="0"/>
          </a:p>
          <a:p>
            <a:pPr algn="r" rtl="1"/>
            <a:r>
              <a:rPr lang="he-IL" sz="2200" dirty="0"/>
              <a:t>ונראה פשוט שכל מה שצריך להסיר מדרבנן היינו </a:t>
            </a:r>
            <a:r>
              <a:rPr lang="he-IL" sz="2200" b="1" dirty="0"/>
              <a:t>רק מה שעושהו לרוב</a:t>
            </a:r>
            <a:r>
              <a:rPr lang="he-IL" sz="2200" dirty="0"/>
              <a:t>, וממילא הוא מקפיד רק על המיעוט שעושהו לרוב, וזהו רק מיעוט המקפיד, וזה ג"כ רק דרבנן ולא מן התורה.</a:t>
            </a:r>
            <a:endParaRPr lang="en-US" sz="2200" dirty="0"/>
          </a:p>
          <a:p>
            <a:pPr algn="r" rtl="1"/>
            <a:endParaRPr lang="en-US" sz="2200" dirty="0" smtClean="0"/>
          </a:p>
          <a:p>
            <a:pPr algn="r" rtl="1"/>
            <a:r>
              <a:rPr lang="he-IL" sz="2200" dirty="0"/>
              <a:t>הגרשז"א זצ"ל (מנחת שלמה תנינא (ב - ג) סי' ע"ו ד"ה והנה בהשקפה, שלחן שלמה רפואה ח"ג עמ' ד') </a:t>
            </a:r>
            <a:endParaRPr lang="en-US" sz="2200" dirty="0"/>
          </a:p>
          <a:p>
            <a:pPr algn="r" rtl="1"/>
            <a:r>
              <a:rPr lang="he-IL" sz="2200" dirty="0"/>
              <a:t>...כיון שעיקר הטעם דאינו מקפיד אינו חוצץ הוא מפני </a:t>
            </a:r>
            <a:r>
              <a:rPr lang="he-IL" sz="2200" b="1" dirty="0"/>
              <a:t>שדבר החוצץ נעשה כגוף אחד עם הבשר</a:t>
            </a:r>
            <a:r>
              <a:rPr lang="he-IL" sz="2200" dirty="0"/>
              <a:t>, וא"כ הכא שמקצת מן הלכלוך הלא עומד ודאי להסיר מן הגוף, י"ל דכיון דלא ידעינן הי מינייהו מפקת ועומד להנטל, הו"ל </a:t>
            </a:r>
            <a:r>
              <a:rPr lang="he-IL" sz="2200" b="1" dirty="0"/>
              <a:t>ממילא כאילו כל הלכלוך אינו בטל</a:t>
            </a:r>
            <a:r>
              <a:rPr lang="he-IL" sz="2200" dirty="0"/>
              <a:t> כלל לגבי הגוף... כיון דעל כל פורתא ופורתא איכא לספוקי שמא זה הוא מה שעומד להנטל מן הגוף</a:t>
            </a:r>
            <a:r>
              <a:rPr lang="he-IL" sz="2200" dirty="0" smtClean="0"/>
              <a:t>.</a:t>
            </a:r>
            <a:endParaRPr lang="en-US" sz="2200" dirty="0"/>
          </a:p>
        </p:txBody>
      </p:sp>
    </p:spTree>
    <p:extLst>
      <p:ext uri="{BB962C8B-B14F-4D97-AF65-F5344CB8AC3E}">
        <p14:creationId xmlns:p14="http://schemas.microsoft.com/office/powerpoint/2010/main" val="3479138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
            <a:ext cx="8763000" cy="6370975"/>
          </a:xfrm>
          <a:prstGeom prst="rect">
            <a:avLst/>
          </a:prstGeom>
          <a:noFill/>
        </p:spPr>
        <p:txBody>
          <a:bodyPr wrap="square" rtlCol="0">
            <a:spAutoFit/>
          </a:bodyPr>
          <a:lstStyle/>
          <a:p>
            <a:pPr algn="r" rtl="1"/>
            <a:r>
              <a:rPr lang="he-IL" sz="2400" dirty="0"/>
              <a:t>רמב"ם הלכות מקוואות ב:טו</a:t>
            </a:r>
            <a:endParaRPr lang="en-US" sz="2400" dirty="0"/>
          </a:p>
          <a:p>
            <a:pPr algn="r" rtl="1"/>
            <a:r>
              <a:rPr lang="he-IL" sz="2400" dirty="0"/>
              <a:t>שתי שערות או יתר שהיו קשורין כאחת קשר אחד אינן חוצצין מפני שהמים באין בהן, ושערה אחת שנקשרה חוצצת והוא שיהיה מקפיד עליה, אבל אם אינו מקפיד עליה עלתה לו טבילה </a:t>
            </a:r>
            <a:r>
              <a:rPr lang="he-IL" sz="2400" b="1" dirty="0"/>
              <a:t>עד שתהיה רוב שערו קשור</a:t>
            </a:r>
            <a:r>
              <a:rPr lang="he-IL" sz="2400" dirty="0"/>
              <a:t> נימא נימא בפ"ע כזה הורו </a:t>
            </a:r>
            <a:r>
              <a:rPr lang="he-IL" sz="2400" b="1" dirty="0"/>
              <a:t>הגאונים</a:t>
            </a:r>
            <a:r>
              <a:rPr lang="he-IL" sz="2400" dirty="0"/>
              <a:t>.</a:t>
            </a:r>
            <a:endParaRPr lang="en-US" sz="2400" dirty="0"/>
          </a:p>
          <a:p>
            <a:pPr algn="r" rtl="1"/>
            <a:r>
              <a:rPr lang="he-IL" sz="2400" b="1" dirty="0"/>
              <a:t>ויראה לי</a:t>
            </a:r>
            <a:r>
              <a:rPr lang="he-IL" sz="2400" dirty="0"/>
              <a:t> ששערו של אדם </a:t>
            </a:r>
            <a:r>
              <a:rPr lang="he-IL" sz="2400" b="1" dirty="0"/>
              <a:t>כגופו</a:t>
            </a:r>
            <a:r>
              <a:rPr lang="he-IL" sz="2400" dirty="0"/>
              <a:t> הוא חשוב לענין טבילה </a:t>
            </a:r>
            <a:r>
              <a:rPr lang="he-IL" sz="2400" b="1" dirty="0"/>
              <a:t>ואינו כגוף בפני עצמו</a:t>
            </a:r>
            <a:r>
              <a:rPr lang="he-IL" sz="2400" dirty="0"/>
              <a:t> כדי שנאמר רוב השיער אלא אע"פ שכל שיער ראשו קשור נימא נימא אם אינו מקפיד עליו עלתה לו טבילה </a:t>
            </a:r>
            <a:r>
              <a:rPr lang="he-IL" sz="2400" b="1" dirty="0"/>
              <a:t>אא"כ נצטרף לחוצץ אחר על גופו</a:t>
            </a:r>
            <a:r>
              <a:rPr lang="he-IL" sz="2400" dirty="0"/>
              <a:t> ונמצא הכל </a:t>
            </a:r>
            <a:r>
              <a:rPr lang="he-IL" sz="2400" b="1" dirty="0"/>
              <a:t>רוב גופו</a:t>
            </a:r>
            <a:r>
              <a:rPr lang="he-IL" sz="2400" dirty="0"/>
              <a:t>...</a:t>
            </a:r>
            <a:endParaRPr lang="en-US" sz="2400" dirty="0"/>
          </a:p>
          <a:p>
            <a:pPr algn="r" rtl="1"/>
            <a:endParaRPr lang="en-US" sz="2400" dirty="0" smtClean="0"/>
          </a:p>
          <a:p>
            <a:pPr algn="r" rtl="1"/>
            <a:r>
              <a:rPr lang="he-IL" sz="2400" dirty="0"/>
              <a:t>מאירי עירובין דף ד:</a:t>
            </a:r>
            <a:endParaRPr lang="en-US" sz="2400" dirty="0"/>
          </a:p>
          <a:p>
            <a:pPr algn="r" rtl="1"/>
            <a:r>
              <a:rPr lang="he-IL" sz="2400" dirty="0"/>
              <a:t>...מפני שהם מפרשים רוב, רוב שערו, </a:t>
            </a:r>
            <a:r>
              <a:rPr lang="he-IL" sz="2400" b="1" dirty="0"/>
              <a:t>וכן בשאר מקומות רוב האבר</a:t>
            </a:r>
            <a:r>
              <a:rPr lang="he-IL" sz="2400" dirty="0"/>
              <a:t>.</a:t>
            </a:r>
            <a:endParaRPr lang="en-US" sz="2400" dirty="0"/>
          </a:p>
          <a:p>
            <a:pPr algn="r" rtl="1"/>
            <a:endParaRPr lang="en-US" sz="2400" dirty="0" smtClean="0"/>
          </a:p>
          <a:p>
            <a:pPr algn="r" rtl="1"/>
            <a:r>
              <a:rPr lang="he-IL" sz="2400" dirty="0"/>
              <a:t>שו"ע קצח:ה </a:t>
            </a:r>
            <a:endParaRPr lang="en-US" sz="2400" dirty="0"/>
          </a:p>
          <a:p>
            <a:pPr algn="r" rtl="1"/>
            <a:r>
              <a:rPr lang="he-IL" sz="2400" dirty="0"/>
              <a:t>שתי שערות או יותר שהיו קשורים ביחד קשר אחד, אינם חוצצין. ושערה אחת שנקשרה, חוצצת והוא שתהא מקפדת עליה, אבל אם אינה מקפדת עליה עלתה לה טבילה </a:t>
            </a:r>
            <a:r>
              <a:rPr lang="he-IL" sz="2400" b="1" dirty="0"/>
              <a:t>עד שיהא רוב שערה</a:t>
            </a:r>
            <a:r>
              <a:rPr lang="he-IL" sz="2400" dirty="0"/>
              <a:t> קשור נימא נימא בפני עצמו</a:t>
            </a:r>
            <a:r>
              <a:rPr lang="he-IL" sz="2400" dirty="0" smtClean="0"/>
              <a:t>.</a:t>
            </a:r>
            <a:endParaRPr lang="en-US" sz="2400" dirty="0"/>
          </a:p>
        </p:txBody>
      </p:sp>
    </p:spTree>
    <p:extLst>
      <p:ext uri="{BB962C8B-B14F-4D97-AF65-F5344CB8AC3E}">
        <p14:creationId xmlns:p14="http://schemas.microsoft.com/office/powerpoint/2010/main" val="360798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91600" cy="6370975"/>
          </a:xfrm>
          <a:prstGeom prst="rect">
            <a:avLst/>
          </a:prstGeom>
          <a:noFill/>
        </p:spPr>
        <p:txBody>
          <a:bodyPr wrap="square" rtlCol="0">
            <a:spAutoFit/>
          </a:bodyPr>
          <a:lstStyle/>
          <a:p>
            <a:pPr algn="r" rtl="1"/>
            <a:r>
              <a:rPr lang="he-IL" sz="2400" dirty="0"/>
              <a:t>רמב"ם מקוואות א:יב</a:t>
            </a:r>
            <a:endParaRPr lang="en-US" sz="2400" dirty="0"/>
          </a:p>
          <a:p>
            <a:pPr algn="r" rtl="1"/>
            <a:r>
              <a:rPr lang="he-IL" sz="2400" dirty="0"/>
              <a:t>אחד האדם או הכלים לא יהיה דבר חוצץ בינם ובין המים... דבר תורה אם היה דבר החוצץ חופה את רוב האדם או רוב הכלי לא עלתה להן טבילה </a:t>
            </a:r>
            <a:r>
              <a:rPr lang="he-IL" sz="2400" b="1" dirty="0"/>
              <a:t>והוא שיקפיד עליו ורוצה להעבירו</a:t>
            </a:r>
            <a:r>
              <a:rPr lang="he-IL" sz="2400" dirty="0"/>
              <a:t>... </a:t>
            </a:r>
            <a:endParaRPr lang="en-US" sz="2400" dirty="0"/>
          </a:p>
          <a:p>
            <a:pPr algn="r" rtl="1"/>
            <a:endParaRPr lang="en-US" sz="2400" dirty="0" smtClean="0"/>
          </a:p>
          <a:p>
            <a:pPr algn="r" rtl="1"/>
            <a:r>
              <a:rPr lang="he-IL" sz="2400" dirty="0"/>
              <a:t>רשב"א תוה"ב הקצר</a:t>
            </a:r>
            <a:endParaRPr lang="en-US" sz="2400" dirty="0"/>
          </a:p>
          <a:p>
            <a:pPr algn="r" rtl="1"/>
            <a:r>
              <a:rPr lang="he-IL" sz="2400" dirty="0"/>
              <a:t>וכל </a:t>
            </a:r>
            <a:r>
              <a:rPr lang="he-IL" sz="2400" b="1" dirty="0"/>
              <a:t>שרובן</a:t>
            </a:r>
            <a:r>
              <a:rPr lang="he-IL" sz="2400" dirty="0"/>
              <a:t> מקפידות חוצץ אפי' במי שאינה מפקדת </a:t>
            </a:r>
            <a:r>
              <a:rPr lang="he-IL" sz="2400" b="1" dirty="0"/>
              <a:t>בטלה דעתו</a:t>
            </a:r>
            <a:endParaRPr lang="en-US" sz="2400" dirty="0"/>
          </a:p>
          <a:p>
            <a:pPr algn="r" rtl="1"/>
            <a:endParaRPr lang="en-US" sz="2400" dirty="0" smtClean="0"/>
          </a:p>
          <a:p>
            <a:pPr algn="r" rtl="1"/>
            <a:r>
              <a:rPr lang="he-IL" sz="2400" dirty="0"/>
              <a:t>שלחן ערוך קצח:א</a:t>
            </a:r>
            <a:endParaRPr lang="en-US" sz="2400" dirty="0"/>
          </a:p>
          <a:p>
            <a:pPr algn="r" rtl="1"/>
            <a:r>
              <a:rPr lang="he-IL" sz="2400" dirty="0"/>
              <a:t>ואפילו כל שהוא, ואם דרך בני אדם לפעמים להקפיד עליו, חוצץ אפילו אם אינה מקפדת עליו עתה, או אפילו אינה מקפדת עליו לעולם כיון </a:t>
            </a:r>
            <a:r>
              <a:rPr lang="he-IL" sz="2400" b="1" dirty="0"/>
              <a:t>שדרך רוב בני אדם</a:t>
            </a:r>
            <a:r>
              <a:rPr lang="he-IL" sz="2400" dirty="0"/>
              <a:t> להקפיד עליו, חוצץ; ואם הוא חופה רוב הגוף, אפילו אין דרך בני אדם להקפיד בכך, חוצץ.</a:t>
            </a:r>
            <a:endParaRPr lang="en-US" sz="2400" dirty="0"/>
          </a:p>
          <a:p>
            <a:pPr algn="r" rtl="1"/>
            <a:endParaRPr lang="en-US" sz="2400" dirty="0" smtClean="0"/>
          </a:p>
          <a:p>
            <a:pPr algn="r" rtl="1"/>
            <a:r>
              <a:rPr lang="he-IL" sz="2400" dirty="0"/>
              <a:t>ש"ך ס"ק ב'</a:t>
            </a:r>
            <a:endParaRPr lang="en-US" sz="2400" dirty="0"/>
          </a:p>
          <a:p>
            <a:pPr algn="r" rtl="1"/>
            <a:r>
              <a:rPr lang="he-IL" sz="2400" dirty="0"/>
              <a:t>כיון שדרך כו' - והיכא </a:t>
            </a:r>
            <a:r>
              <a:rPr lang="he-IL" sz="2400" b="1" dirty="0"/>
              <a:t>דרוב בני אדם אין מקפידים והיא מקפדת</a:t>
            </a:r>
            <a:r>
              <a:rPr lang="he-IL" sz="2400" dirty="0"/>
              <a:t> כ' ב"י בשם הרמב"ם וטור </a:t>
            </a:r>
            <a:r>
              <a:rPr lang="he-IL" sz="2400" b="1" dirty="0"/>
              <a:t>דחוצץ</a:t>
            </a:r>
            <a:r>
              <a:rPr lang="he-IL" sz="2400" dirty="0"/>
              <a:t> וכ"פ הב"ח וכ"כ בד"מ</a:t>
            </a:r>
            <a:r>
              <a:rPr lang="he-IL" sz="2400" dirty="0" smtClean="0"/>
              <a:t>...</a:t>
            </a:r>
            <a:endParaRPr lang="en-US" sz="2400" dirty="0"/>
          </a:p>
        </p:txBody>
      </p:sp>
    </p:spTree>
    <p:extLst>
      <p:ext uri="{BB962C8B-B14F-4D97-AF65-F5344CB8AC3E}">
        <p14:creationId xmlns:p14="http://schemas.microsoft.com/office/powerpoint/2010/main" val="1411858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1"/>
            <a:ext cx="8991600" cy="6124754"/>
          </a:xfrm>
          <a:prstGeom prst="rect">
            <a:avLst/>
          </a:prstGeom>
          <a:noFill/>
        </p:spPr>
        <p:txBody>
          <a:bodyPr wrap="square" rtlCol="0">
            <a:spAutoFit/>
          </a:bodyPr>
          <a:lstStyle/>
          <a:p>
            <a:pPr algn="r" rtl="1"/>
            <a:r>
              <a:rPr lang="he-IL" sz="2800" dirty="0"/>
              <a:t>ט"ז יורה דעה סימן קצח ס"ק כג</a:t>
            </a:r>
            <a:endParaRPr lang="en-US" sz="2800" dirty="0"/>
          </a:p>
          <a:p>
            <a:pPr algn="r" rtl="1"/>
            <a:r>
              <a:rPr lang="he-IL" sz="2800" dirty="0"/>
              <a:t>(כג) מהודקים חוצצים. וא"ל הא מיעוט שאינו מקפיד הוא פירש הראב"ד לפי </a:t>
            </a:r>
            <a:r>
              <a:rPr lang="he-IL" sz="2800" b="1" dirty="0"/>
              <a:t>שמקפדת להסירו בשעת לישה</a:t>
            </a:r>
            <a:r>
              <a:rPr lang="he-IL" sz="2800" dirty="0"/>
              <a:t>...</a:t>
            </a:r>
            <a:endParaRPr lang="en-US" sz="2800" dirty="0"/>
          </a:p>
          <a:p>
            <a:pPr algn="r" rtl="1"/>
            <a:endParaRPr lang="he-IL" sz="2800" dirty="0" smtClean="0"/>
          </a:p>
          <a:p>
            <a:pPr algn="r" rtl="1"/>
            <a:r>
              <a:rPr lang="he-IL" sz="2800" dirty="0"/>
              <a:t>פתחי תשובה יורה דעה סימן קצח</a:t>
            </a:r>
            <a:endParaRPr lang="en-US" sz="2800" dirty="0"/>
          </a:p>
          <a:p>
            <a:pPr algn="r" rtl="1"/>
            <a:r>
              <a:rPr lang="he-IL" sz="2800" dirty="0"/>
              <a:t>(א) לפעמים עי' בשו"ת זכרון יוסף חי"ד סי' יו"ד שכתב דמ"מ בעינן </a:t>
            </a:r>
            <a:r>
              <a:rPr lang="he-IL" sz="2800" b="1" dirty="0"/>
              <a:t>דוקא שמקפדת לעתים מזומנות</a:t>
            </a:r>
            <a:r>
              <a:rPr lang="he-IL" sz="2800" dirty="0"/>
              <a:t> כאותה שכתב הט"ז ס"ק כ"ג דטבעת מהודקת באצבע חוצץ משום דמסירתו בשעת לישה דהרי אם מיקלע לה עיסה ללוש כמה פעמים היום או מחר מסירתו </a:t>
            </a:r>
            <a:r>
              <a:rPr lang="he-IL" sz="2800" b="1" dirty="0"/>
              <a:t>אבל אם אינה מקפדת רק פ"א לזמן מרובה לא</a:t>
            </a:r>
            <a:r>
              <a:rPr lang="he-IL" sz="2800" dirty="0"/>
              <a:t> ומ"ש בש"ע אפילו אינה מקפדת עליו עתה כו' אין פירושו אלא שמקפדת עליו לבסוף לזמן רחוק אלא פירושו שאינה מקפדת עתה בשעת טבילה מ"מ מקפדת בימים שקודם ושלאחר הטבילה ע"ש ועמש"ל ס"ק י"ב בשמו</a:t>
            </a:r>
            <a:r>
              <a:rPr lang="he-IL" sz="2800" dirty="0" smtClean="0"/>
              <a:t>:</a:t>
            </a:r>
            <a:endParaRPr lang="en-US" sz="2800" dirty="0"/>
          </a:p>
        </p:txBody>
      </p:sp>
    </p:spTree>
    <p:extLst>
      <p:ext uri="{BB962C8B-B14F-4D97-AF65-F5344CB8AC3E}">
        <p14:creationId xmlns:p14="http://schemas.microsoft.com/office/powerpoint/2010/main" val="3444797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462" y="152400"/>
            <a:ext cx="8839200" cy="6555641"/>
          </a:xfrm>
          <a:prstGeom prst="rect">
            <a:avLst/>
          </a:prstGeom>
          <a:noFill/>
        </p:spPr>
        <p:txBody>
          <a:bodyPr wrap="square" rtlCol="0">
            <a:spAutoFit/>
          </a:bodyPr>
          <a:lstStyle/>
          <a:p>
            <a:pPr algn="r" rtl="1"/>
            <a:r>
              <a:rPr lang="he-IL" sz="2800" dirty="0"/>
              <a:t>אגר"מ יו"ד צז</a:t>
            </a:r>
            <a:endParaRPr lang="en-US" sz="2800" dirty="0"/>
          </a:p>
          <a:p>
            <a:pPr algn="just" rtl="1"/>
            <a:r>
              <a:rPr lang="he-IL" sz="2800" dirty="0"/>
              <a:t>אך יש לחלק כדמחלק בעל זכרון יוסף שהובא בפ"ת סק"א </a:t>
            </a:r>
            <a:r>
              <a:rPr lang="he-IL" sz="2800" b="1" dirty="0"/>
              <a:t>דאם מקפדת רק לזמן מרובה לא הויא עתה קפידא</a:t>
            </a:r>
            <a:r>
              <a:rPr lang="he-IL" sz="2800" dirty="0"/>
              <a:t> עיי"ש </a:t>
            </a:r>
            <a:r>
              <a:rPr lang="he-IL" sz="2800" b="1" u="sng" dirty="0"/>
              <a:t>ופשוט</a:t>
            </a:r>
            <a:r>
              <a:rPr lang="he-IL" sz="2800" dirty="0"/>
              <a:t> שאין כוונתו לחלק </a:t>
            </a:r>
            <a:r>
              <a:rPr lang="he-IL" sz="2800" b="1" dirty="0"/>
              <a:t>בין זמן מרובה</a:t>
            </a:r>
            <a:r>
              <a:rPr lang="he-IL" sz="2800" dirty="0"/>
              <a:t> כגון למשך שנה ובין זמן מועט כלמשך חדש ופחות דמנא ליה ליתן קצבה ושעור לדבר זה מאחר שבגמ' לא מצינו זה. אלא צריך לומר דכוונתו לחלק בין הקפידא להסיר בשעת לישה שאין לזה זמן קצוב </a:t>
            </a:r>
            <a:r>
              <a:rPr lang="he-IL" sz="2800" b="1" dirty="0"/>
              <a:t>דאפשר שיזדמן לה בכל יום וגם בלילה</a:t>
            </a:r>
            <a:r>
              <a:rPr lang="he-IL" sz="2800" dirty="0"/>
              <a:t> לכן נחשב בכל עת שהיא מקפדת דאינה יכולה לבטלו על משך זמן ובין כשהקפידא להסיר הוא רק לזמן קצוב דעד זמן ההוא ודאי לא תסלקנו הויא אינה מקפדת עד זמן ההוא ואין חלוק אם זמן ההוא רחוק או קרוב דכיון דהוא זמן ידוע לקפידא אין להחשיבה עתה מקפדת וזהו טעם נכון ולא ניתן לשעורין </a:t>
            </a:r>
            <a:r>
              <a:rPr lang="he-IL" sz="2800" b="1" dirty="0"/>
              <a:t>וזהו כוונתו לע"ד ואף אם אין כוונתו כן מ"מ הוא טעם נכון</a:t>
            </a:r>
            <a:r>
              <a:rPr lang="he-IL" sz="2800" dirty="0"/>
              <a:t>...</a:t>
            </a:r>
            <a:endParaRPr lang="en-US" sz="2800" dirty="0"/>
          </a:p>
          <a:p>
            <a:pPr algn="r" rtl="1"/>
            <a:endParaRPr lang="en-US" sz="2800" dirty="0" smtClean="0"/>
          </a:p>
        </p:txBody>
      </p:sp>
    </p:spTree>
    <p:extLst>
      <p:ext uri="{BB962C8B-B14F-4D97-AF65-F5344CB8AC3E}">
        <p14:creationId xmlns:p14="http://schemas.microsoft.com/office/powerpoint/2010/main" val="1592475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1526</TotalTime>
  <Words>743</Words>
  <Application>Microsoft Office PowerPoint</Application>
  <PresentationFormat>On-screen Show (4:3)</PresentationFormat>
  <Paragraphs>42</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YSF</dc:creator>
  <cp:lastModifiedBy>YSF</cp:lastModifiedBy>
  <cp:revision>254</cp:revision>
  <dcterms:created xsi:type="dcterms:W3CDTF">2023-11-01T19:13:09Z</dcterms:created>
  <dcterms:modified xsi:type="dcterms:W3CDTF">2024-04-10T19:47:53Z</dcterms:modified>
</cp:coreProperties>
</file>