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85" r:id="rId3"/>
    <p:sldId id="297" r:id="rId4"/>
    <p:sldId id="298" r:id="rId5"/>
    <p:sldId id="301" r:id="rId6"/>
    <p:sldId id="303" r:id="rId7"/>
    <p:sldId id="304" r:id="rId8"/>
    <p:sldId id="305" r:id="rId9"/>
    <p:sldId id="306" r:id="rId10"/>
    <p:sldId id="299" r:id="rId11"/>
    <p:sldId id="309" r:id="rId12"/>
    <p:sldId id="300" r:id="rId13"/>
    <p:sldId id="307" r:id="rId14"/>
    <p:sldId id="308" r:id="rId15"/>
    <p:sldId id="302" r:id="rId16"/>
    <p:sldId id="28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p:scale>
          <a:sx n="86" d="100"/>
          <a:sy n="86" d="100"/>
        </p:scale>
        <p:origin x="48"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57252-D791-4A0E-8DE1-2B141AE63A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700F00-DFD3-4A1D-9D70-9763910CDE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617F65-C61C-4DB1-A04E-B6D4CE91FC2F}"/>
              </a:ext>
            </a:extLst>
          </p:cNvPr>
          <p:cNvSpPr>
            <a:spLocks noGrp="1"/>
          </p:cNvSpPr>
          <p:nvPr>
            <p:ph type="dt" sz="half" idx="10"/>
          </p:nvPr>
        </p:nvSpPr>
        <p:spPr/>
        <p:txBody>
          <a:bodyPr/>
          <a:lstStyle/>
          <a:p>
            <a:fld id="{234E9BF0-9394-410E-9850-F5782B8DD48E}" type="datetimeFigureOut">
              <a:rPr lang="en-US" smtClean="0"/>
              <a:t>11/7/2021</a:t>
            </a:fld>
            <a:endParaRPr lang="en-US"/>
          </a:p>
        </p:txBody>
      </p:sp>
      <p:sp>
        <p:nvSpPr>
          <p:cNvPr id="5" name="Footer Placeholder 4">
            <a:extLst>
              <a:ext uri="{FF2B5EF4-FFF2-40B4-BE49-F238E27FC236}">
                <a16:creationId xmlns:a16="http://schemas.microsoft.com/office/drawing/2014/main" id="{8F8E9BF2-EB0E-4808-AB68-28CEEDEE8F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46F869-0B28-4E3C-B437-0426FFE50FE2}"/>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2334445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44E6-B62A-4B6C-9804-EFE64833B1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3ABA5F-9A9F-4A08-9CC9-6BA4F0ED9C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F390F-F968-456B-B153-547B9025E6A8}"/>
              </a:ext>
            </a:extLst>
          </p:cNvPr>
          <p:cNvSpPr>
            <a:spLocks noGrp="1"/>
          </p:cNvSpPr>
          <p:nvPr>
            <p:ph type="dt" sz="half" idx="10"/>
          </p:nvPr>
        </p:nvSpPr>
        <p:spPr/>
        <p:txBody>
          <a:bodyPr/>
          <a:lstStyle/>
          <a:p>
            <a:fld id="{234E9BF0-9394-410E-9850-F5782B8DD48E}" type="datetimeFigureOut">
              <a:rPr lang="en-US" smtClean="0"/>
              <a:t>11/7/2021</a:t>
            </a:fld>
            <a:endParaRPr lang="en-US"/>
          </a:p>
        </p:txBody>
      </p:sp>
      <p:sp>
        <p:nvSpPr>
          <p:cNvPr id="5" name="Footer Placeholder 4">
            <a:extLst>
              <a:ext uri="{FF2B5EF4-FFF2-40B4-BE49-F238E27FC236}">
                <a16:creationId xmlns:a16="http://schemas.microsoft.com/office/drawing/2014/main" id="{74711498-32C7-4DCA-BE39-9CE979F337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5917D1-6C8B-4FA3-A5B7-7AF68A4243B9}"/>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72121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5F63C-E6B9-41F0-ACFB-E82E5ECB02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C73AF7-B000-4610-900E-1E125E951D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3C1708-C180-4A25-A57F-0B7E423AAD3E}"/>
              </a:ext>
            </a:extLst>
          </p:cNvPr>
          <p:cNvSpPr>
            <a:spLocks noGrp="1"/>
          </p:cNvSpPr>
          <p:nvPr>
            <p:ph type="dt" sz="half" idx="10"/>
          </p:nvPr>
        </p:nvSpPr>
        <p:spPr/>
        <p:txBody>
          <a:bodyPr/>
          <a:lstStyle/>
          <a:p>
            <a:fld id="{234E9BF0-9394-410E-9850-F5782B8DD48E}" type="datetimeFigureOut">
              <a:rPr lang="en-US" smtClean="0"/>
              <a:t>11/7/2021</a:t>
            </a:fld>
            <a:endParaRPr lang="en-US"/>
          </a:p>
        </p:txBody>
      </p:sp>
      <p:sp>
        <p:nvSpPr>
          <p:cNvPr id="5" name="Footer Placeholder 4">
            <a:extLst>
              <a:ext uri="{FF2B5EF4-FFF2-40B4-BE49-F238E27FC236}">
                <a16:creationId xmlns:a16="http://schemas.microsoft.com/office/drawing/2014/main" id="{557B7510-5D1D-4DC8-B991-E28633FA89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4D2E28-4992-4BFD-BAF2-073FEA7D3FC9}"/>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1692436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8E1C9-7793-4A42-B5F5-54A9EF4314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2D6495-8E48-4B2E-B783-02EE05836B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19CCE7-38EB-4BCA-9B61-32D3F2AFD71C}"/>
              </a:ext>
            </a:extLst>
          </p:cNvPr>
          <p:cNvSpPr>
            <a:spLocks noGrp="1"/>
          </p:cNvSpPr>
          <p:nvPr>
            <p:ph type="dt" sz="half" idx="10"/>
          </p:nvPr>
        </p:nvSpPr>
        <p:spPr/>
        <p:txBody>
          <a:bodyPr/>
          <a:lstStyle/>
          <a:p>
            <a:fld id="{234E9BF0-9394-410E-9850-F5782B8DD48E}" type="datetimeFigureOut">
              <a:rPr lang="en-US" smtClean="0"/>
              <a:t>11/7/2021</a:t>
            </a:fld>
            <a:endParaRPr lang="en-US"/>
          </a:p>
        </p:txBody>
      </p:sp>
      <p:sp>
        <p:nvSpPr>
          <p:cNvPr id="5" name="Footer Placeholder 4">
            <a:extLst>
              <a:ext uri="{FF2B5EF4-FFF2-40B4-BE49-F238E27FC236}">
                <a16:creationId xmlns:a16="http://schemas.microsoft.com/office/drawing/2014/main" id="{246E4CAC-E125-4946-81A1-BE266ED251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1FCB47-43F0-4C66-B641-C35F756AB6E1}"/>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801979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47DD6-E568-4C50-94C2-FD761B0010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02BF2C-B9B5-4CCB-A6F9-9FB7299304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C5406C-F86E-484E-AE66-264A8B8850A2}"/>
              </a:ext>
            </a:extLst>
          </p:cNvPr>
          <p:cNvSpPr>
            <a:spLocks noGrp="1"/>
          </p:cNvSpPr>
          <p:nvPr>
            <p:ph type="dt" sz="half" idx="10"/>
          </p:nvPr>
        </p:nvSpPr>
        <p:spPr/>
        <p:txBody>
          <a:bodyPr/>
          <a:lstStyle/>
          <a:p>
            <a:fld id="{234E9BF0-9394-410E-9850-F5782B8DD48E}" type="datetimeFigureOut">
              <a:rPr lang="en-US" smtClean="0"/>
              <a:t>11/7/2021</a:t>
            </a:fld>
            <a:endParaRPr lang="en-US"/>
          </a:p>
        </p:txBody>
      </p:sp>
      <p:sp>
        <p:nvSpPr>
          <p:cNvPr id="5" name="Footer Placeholder 4">
            <a:extLst>
              <a:ext uri="{FF2B5EF4-FFF2-40B4-BE49-F238E27FC236}">
                <a16:creationId xmlns:a16="http://schemas.microsoft.com/office/drawing/2014/main" id="{8D906D3C-6C0E-4281-BE79-0D0828AA9A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D51D57-EE46-4DC4-8259-79BD2CC0B651}"/>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1283689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BDE01-C68A-48E7-90A3-7648AD11C9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BF3D41-7847-40F7-9833-AC77AA335D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BE3710-7FB1-4954-A3F6-6C02997C43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85575C-CD70-45F5-AE70-6CDEA2A504FD}"/>
              </a:ext>
            </a:extLst>
          </p:cNvPr>
          <p:cNvSpPr>
            <a:spLocks noGrp="1"/>
          </p:cNvSpPr>
          <p:nvPr>
            <p:ph type="dt" sz="half" idx="10"/>
          </p:nvPr>
        </p:nvSpPr>
        <p:spPr/>
        <p:txBody>
          <a:bodyPr/>
          <a:lstStyle/>
          <a:p>
            <a:fld id="{234E9BF0-9394-410E-9850-F5782B8DD48E}" type="datetimeFigureOut">
              <a:rPr lang="en-US" smtClean="0"/>
              <a:t>11/7/2021</a:t>
            </a:fld>
            <a:endParaRPr lang="en-US"/>
          </a:p>
        </p:txBody>
      </p:sp>
      <p:sp>
        <p:nvSpPr>
          <p:cNvPr id="6" name="Footer Placeholder 5">
            <a:extLst>
              <a:ext uri="{FF2B5EF4-FFF2-40B4-BE49-F238E27FC236}">
                <a16:creationId xmlns:a16="http://schemas.microsoft.com/office/drawing/2014/main" id="{C73B38BA-EB21-48A3-BA3E-BFE147869F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7689C0-4FB2-43F3-BAAF-675308DFAECD}"/>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1650294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F8C07-A0EC-487D-9815-E6F8FCD9D5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6501D9-769E-446E-A750-A2117347CE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8F6CFE-30C2-40BC-9788-85EE4E0002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A8E797-0BF2-4C96-A1D5-7F4D316743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F0D96B-44BD-4A29-92FC-F3AAEB585B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B1AAE2-9AD4-423B-B565-FA3AB7132C52}"/>
              </a:ext>
            </a:extLst>
          </p:cNvPr>
          <p:cNvSpPr>
            <a:spLocks noGrp="1"/>
          </p:cNvSpPr>
          <p:nvPr>
            <p:ph type="dt" sz="half" idx="10"/>
          </p:nvPr>
        </p:nvSpPr>
        <p:spPr/>
        <p:txBody>
          <a:bodyPr/>
          <a:lstStyle/>
          <a:p>
            <a:fld id="{234E9BF0-9394-410E-9850-F5782B8DD48E}" type="datetimeFigureOut">
              <a:rPr lang="en-US" smtClean="0"/>
              <a:t>11/7/2021</a:t>
            </a:fld>
            <a:endParaRPr lang="en-US"/>
          </a:p>
        </p:txBody>
      </p:sp>
      <p:sp>
        <p:nvSpPr>
          <p:cNvPr id="8" name="Footer Placeholder 7">
            <a:extLst>
              <a:ext uri="{FF2B5EF4-FFF2-40B4-BE49-F238E27FC236}">
                <a16:creationId xmlns:a16="http://schemas.microsoft.com/office/drawing/2014/main" id="{75B76560-8F01-48DC-B7F6-89BA6A62E7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4D260D-55FA-4982-BA02-382801CE5312}"/>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3131898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FE054-1247-4191-9727-F7FF495889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213E16-4788-4C5B-9786-AFE35E76A14A}"/>
              </a:ext>
            </a:extLst>
          </p:cNvPr>
          <p:cNvSpPr>
            <a:spLocks noGrp="1"/>
          </p:cNvSpPr>
          <p:nvPr>
            <p:ph type="dt" sz="half" idx="10"/>
          </p:nvPr>
        </p:nvSpPr>
        <p:spPr/>
        <p:txBody>
          <a:bodyPr/>
          <a:lstStyle/>
          <a:p>
            <a:fld id="{234E9BF0-9394-410E-9850-F5782B8DD48E}" type="datetimeFigureOut">
              <a:rPr lang="en-US" smtClean="0"/>
              <a:t>11/7/2021</a:t>
            </a:fld>
            <a:endParaRPr lang="en-US"/>
          </a:p>
        </p:txBody>
      </p:sp>
      <p:sp>
        <p:nvSpPr>
          <p:cNvPr id="4" name="Footer Placeholder 3">
            <a:extLst>
              <a:ext uri="{FF2B5EF4-FFF2-40B4-BE49-F238E27FC236}">
                <a16:creationId xmlns:a16="http://schemas.microsoft.com/office/drawing/2014/main" id="{72F50715-0635-450A-A0A7-DE09B43986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B089FC-B2C8-4B9B-889D-C058EDB0E35C}"/>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659057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0C16F7-3EA0-40D6-88A4-5D671BD96B6B}"/>
              </a:ext>
            </a:extLst>
          </p:cNvPr>
          <p:cNvSpPr>
            <a:spLocks noGrp="1"/>
          </p:cNvSpPr>
          <p:nvPr>
            <p:ph type="dt" sz="half" idx="10"/>
          </p:nvPr>
        </p:nvSpPr>
        <p:spPr/>
        <p:txBody>
          <a:bodyPr/>
          <a:lstStyle/>
          <a:p>
            <a:fld id="{234E9BF0-9394-410E-9850-F5782B8DD48E}" type="datetimeFigureOut">
              <a:rPr lang="en-US" smtClean="0"/>
              <a:t>11/7/2021</a:t>
            </a:fld>
            <a:endParaRPr lang="en-US"/>
          </a:p>
        </p:txBody>
      </p:sp>
      <p:sp>
        <p:nvSpPr>
          <p:cNvPr id="3" name="Footer Placeholder 2">
            <a:extLst>
              <a:ext uri="{FF2B5EF4-FFF2-40B4-BE49-F238E27FC236}">
                <a16:creationId xmlns:a16="http://schemas.microsoft.com/office/drawing/2014/main" id="{5311D805-6553-4751-B3AF-884F2A8A74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B57A76-EF33-4763-9D5E-7EA874B93909}"/>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2153158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6CC34-7D2D-4A87-A1D6-9D3C2625F2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B8F2F7-AED9-4F12-9FFB-648CF288B0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09C863-69E8-4C58-B5B1-6A8015FB47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62405A-2376-4FF5-9BCA-7446934D2698}"/>
              </a:ext>
            </a:extLst>
          </p:cNvPr>
          <p:cNvSpPr>
            <a:spLocks noGrp="1"/>
          </p:cNvSpPr>
          <p:nvPr>
            <p:ph type="dt" sz="half" idx="10"/>
          </p:nvPr>
        </p:nvSpPr>
        <p:spPr/>
        <p:txBody>
          <a:bodyPr/>
          <a:lstStyle/>
          <a:p>
            <a:fld id="{234E9BF0-9394-410E-9850-F5782B8DD48E}" type="datetimeFigureOut">
              <a:rPr lang="en-US" smtClean="0"/>
              <a:t>11/7/2021</a:t>
            </a:fld>
            <a:endParaRPr lang="en-US"/>
          </a:p>
        </p:txBody>
      </p:sp>
      <p:sp>
        <p:nvSpPr>
          <p:cNvPr id="6" name="Footer Placeholder 5">
            <a:extLst>
              <a:ext uri="{FF2B5EF4-FFF2-40B4-BE49-F238E27FC236}">
                <a16:creationId xmlns:a16="http://schemas.microsoft.com/office/drawing/2014/main" id="{E0BA94AE-6EF1-4CEE-AD1F-5874B0CED0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1AA7D3-9B8F-4C0E-B463-8CFA06B4E273}"/>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2323078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9AA0D-8081-4335-95BC-1D729EA537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49173D-0529-48A2-80B1-7AE8653711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762EDF-60F1-4538-B2CD-EF78976038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7EC590-2362-478A-9524-3AD78ED4FA5F}"/>
              </a:ext>
            </a:extLst>
          </p:cNvPr>
          <p:cNvSpPr>
            <a:spLocks noGrp="1"/>
          </p:cNvSpPr>
          <p:nvPr>
            <p:ph type="dt" sz="half" idx="10"/>
          </p:nvPr>
        </p:nvSpPr>
        <p:spPr/>
        <p:txBody>
          <a:bodyPr/>
          <a:lstStyle/>
          <a:p>
            <a:fld id="{234E9BF0-9394-410E-9850-F5782B8DD48E}" type="datetimeFigureOut">
              <a:rPr lang="en-US" smtClean="0"/>
              <a:t>11/7/2021</a:t>
            </a:fld>
            <a:endParaRPr lang="en-US"/>
          </a:p>
        </p:txBody>
      </p:sp>
      <p:sp>
        <p:nvSpPr>
          <p:cNvPr id="6" name="Footer Placeholder 5">
            <a:extLst>
              <a:ext uri="{FF2B5EF4-FFF2-40B4-BE49-F238E27FC236}">
                <a16:creationId xmlns:a16="http://schemas.microsoft.com/office/drawing/2014/main" id="{AC5464C1-737D-47A5-8FD1-A36780D096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3A66BB-5017-4723-9CBC-58D5EDB5D352}"/>
              </a:ext>
            </a:extLst>
          </p:cNvPr>
          <p:cNvSpPr>
            <a:spLocks noGrp="1"/>
          </p:cNvSpPr>
          <p:nvPr>
            <p:ph type="sldNum" sz="quarter" idx="12"/>
          </p:nvPr>
        </p:nvSpPr>
        <p:spPr/>
        <p:txBody>
          <a:bodyPr/>
          <a:lstStyle/>
          <a:p>
            <a:fld id="{F0B0C288-07CB-435F-A8A9-1B6B068CBD9C}" type="slidenum">
              <a:rPr lang="en-US" smtClean="0"/>
              <a:t>‹#›</a:t>
            </a:fld>
            <a:endParaRPr lang="en-US"/>
          </a:p>
        </p:txBody>
      </p:sp>
    </p:spTree>
    <p:extLst>
      <p:ext uri="{BB962C8B-B14F-4D97-AF65-F5344CB8AC3E}">
        <p14:creationId xmlns:p14="http://schemas.microsoft.com/office/powerpoint/2010/main" val="582743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67BDA3-1290-44DE-9027-3AC4787338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5E45F9-FE7C-4DD4-85EE-2AD62E4E57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7BAB9C-D9DC-49B3-9AD4-BC6023F201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E9BF0-9394-410E-9850-F5782B8DD48E}" type="datetimeFigureOut">
              <a:rPr lang="en-US" smtClean="0"/>
              <a:t>11/7/2021</a:t>
            </a:fld>
            <a:endParaRPr lang="en-US"/>
          </a:p>
        </p:txBody>
      </p:sp>
      <p:sp>
        <p:nvSpPr>
          <p:cNvPr id="5" name="Footer Placeholder 4">
            <a:extLst>
              <a:ext uri="{FF2B5EF4-FFF2-40B4-BE49-F238E27FC236}">
                <a16:creationId xmlns:a16="http://schemas.microsoft.com/office/drawing/2014/main" id="{CB3D1A22-9971-4E4F-97AD-B38BF9FB2D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B8CA41-EC6F-4D49-B386-007C2F7D1E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0C288-07CB-435F-A8A9-1B6B068CBD9C}" type="slidenum">
              <a:rPr lang="en-US" smtClean="0"/>
              <a:t>‹#›</a:t>
            </a:fld>
            <a:endParaRPr lang="en-US"/>
          </a:p>
        </p:txBody>
      </p:sp>
    </p:spTree>
    <p:extLst>
      <p:ext uri="{BB962C8B-B14F-4D97-AF65-F5344CB8AC3E}">
        <p14:creationId xmlns:p14="http://schemas.microsoft.com/office/powerpoint/2010/main" val="1850333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korenpub.co.il/en/collections/%D7%97%D7%93%D7%A9/products/parshaney-hamikra" TargetMode="External"/><Relationship Id="rId2" Type="http://schemas.openxmlformats.org/officeDocument/2006/relationships/hyperlink" Target="https://etzion.org.il/en/tanakh/studies-tanakh/biblical-commentaries/r-saadia-gaon-commentator" TargetMode="Externa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amazon.com/Biblical-Translation-Making-Evolution-Hardcover/dp/0674033353"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3B8A-F8A9-4CC8-B47F-A8CDE5CBFE20}"/>
              </a:ext>
            </a:extLst>
          </p:cNvPr>
          <p:cNvSpPr>
            <a:spLocks noGrp="1"/>
          </p:cNvSpPr>
          <p:nvPr>
            <p:ph type="ctrTitle"/>
          </p:nvPr>
        </p:nvSpPr>
        <p:spPr>
          <a:xfrm>
            <a:off x="1524000" y="1122362"/>
            <a:ext cx="9144000" cy="3561317"/>
          </a:xfrm>
        </p:spPr>
        <p:txBody>
          <a:bodyPr>
            <a:normAutofit/>
          </a:bodyPr>
          <a:lstStyle/>
          <a:p>
            <a:r>
              <a:rPr lang="en-US" dirty="0" err="1"/>
              <a:t>Artscroll</a:t>
            </a:r>
            <a:r>
              <a:rPr lang="en-US" dirty="0"/>
              <a:t> Through the Ages: Arabic Tafsir &amp; </a:t>
            </a:r>
            <a:br>
              <a:rPr lang="en-US" dirty="0"/>
            </a:br>
            <a:r>
              <a:rPr lang="en-US" dirty="0"/>
              <a:t>Rabbi Saadia Gaon</a:t>
            </a:r>
          </a:p>
        </p:txBody>
      </p:sp>
      <p:sp>
        <p:nvSpPr>
          <p:cNvPr id="3" name="Subtitle 2">
            <a:extLst>
              <a:ext uri="{FF2B5EF4-FFF2-40B4-BE49-F238E27FC236}">
                <a16:creationId xmlns:a16="http://schemas.microsoft.com/office/drawing/2014/main" id="{B8EDF404-6419-4AE0-AB98-7A4F0AAA1743}"/>
              </a:ext>
            </a:extLst>
          </p:cNvPr>
          <p:cNvSpPr>
            <a:spLocks noGrp="1"/>
          </p:cNvSpPr>
          <p:nvPr>
            <p:ph type="subTitle" idx="1"/>
          </p:nvPr>
        </p:nvSpPr>
        <p:spPr>
          <a:xfrm>
            <a:off x="1524000" y="4849091"/>
            <a:ext cx="9144000" cy="1374727"/>
          </a:xfrm>
        </p:spPr>
        <p:txBody>
          <a:bodyPr>
            <a:normAutofit/>
          </a:bodyPr>
          <a:lstStyle/>
          <a:p>
            <a:r>
              <a:rPr lang="en-US" dirty="0"/>
              <a:t>Rabbi Chaim Metzger </a:t>
            </a:r>
          </a:p>
          <a:p>
            <a:r>
              <a:rPr lang="en-US" dirty="0"/>
              <a:t>cmetzger@torontotorah.com</a:t>
            </a:r>
          </a:p>
        </p:txBody>
      </p:sp>
      <p:pic>
        <p:nvPicPr>
          <p:cNvPr id="4" name="Google Shape;56;p13">
            <a:extLst>
              <a:ext uri="{FF2B5EF4-FFF2-40B4-BE49-F238E27FC236}">
                <a16:creationId xmlns:a16="http://schemas.microsoft.com/office/drawing/2014/main" id="{6C016B1E-DE65-4321-8F05-44B122DFBDA8}"/>
              </a:ext>
            </a:extLst>
          </p:cNvPr>
          <p:cNvPicPr preferRelativeResize="0"/>
          <p:nvPr/>
        </p:nvPicPr>
        <p:blipFill rotWithShape="1">
          <a:blip r:embed="rId2">
            <a:alphaModFix/>
          </a:blip>
          <a:srcRect/>
          <a:stretch/>
        </p:blipFill>
        <p:spPr>
          <a:xfrm>
            <a:off x="187496" y="-33713"/>
            <a:ext cx="2216775" cy="2216775"/>
          </a:xfrm>
          <a:prstGeom prst="rect">
            <a:avLst/>
          </a:prstGeom>
          <a:noFill/>
          <a:ln>
            <a:noFill/>
          </a:ln>
        </p:spPr>
      </p:pic>
      <p:pic>
        <p:nvPicPr>
          <p:cNvPr id="5" name="Google Shape;57;p13">
            <a:extLst>
              <a:ext uri="{FF2B5EF4-FFF2-40B4-BE49-F238E27FC236}">
                <a16:creationId xmlns:a16="http://schemas.microsoft.com/office/drawing/2014/main" id="{DC38D81F-9E68-40BD-9F1A-967F365B0CEA}"/>
              </a:ext>
            </a:extLst>
          </p:cNvPr>
          <p:cNvPicPr preferRelativeResize="0"/>
          <p:nvPr/>
        </p:nvPicPr>
        <p:blipFill rotWithShape="1">
          <a:blip r:embed="rId3">
            <a:alphaModFix/>
          </a:blip>
          <a:srcRect l="40624" t="2243" r="44260" b="18748"/>
          <a:stretch/>
        </p:blipFill>
        <p:spPr>
          <a:xfrm>
            <a:off x="9787728" y="227075"/>
            <a:ext cx="2216776" cy="1790576"/>
          </a:xfrm>
          <a:prstGeom prst="rect">
            <a:avLst/>
          </a:prstGeom>
          <a:noFill/>
          <a:ln>
            <a:noFill/>
          </a:ln>
        </p:spPr>
      </p:pic>
    </p:spTree>
    <p:extLst>
      <p:ext uri="{BB962C8B-B14F-4D97-AF65-F5344CB8AC3E}">
        <p14:creationId xmlns:p14="http://schemas.microsoft.com/office/powerpoint/2010/main" val="914185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5227-6DB1-4429-B9E4-3190849DB33D}"/>
              </a:ext>
            </a:extLst>
          </p:cNvPr>
          <p:cNvSpPr>
            <a:spLocks noGrp="1"/>
          </p:cNvSpPr>
          <p:nvPr>
            <p:ph type="title"/>
          </p:nvPr>
        </p:nvSpPr>
        <p:spPr/>
        <p:txBody>
          <a:bodyPr/>
          <a:lstStyle/>
          <a:p>
            <a:r>
              <a:rPr lang="en-US" dirty="0"/>
              <a:t>Poem </a:t>
            </a:r>
            <a:r>
              <a:rPr lang="en-US" dirty="0" err="1"/>
              <a:t>Esa</a:t>
            </a:r>
            <a:r>
              <a:rPr lang="en-US" dirty="0"/>
              <a:t> </a:t>
            </a:r>
            <a:r>
              <a:rPr lang="en-US" dirty="0" err="1"/>
              <a:t>Meshali</a:t>
            </a:r>
            <a:r>
              <a:rPr lang="en-US" dirty="0"/>
              <a:t> Against Karaites</a:t>
            </a:r>
          </a:p>
        </p:txBody>
      </p:sp>
      <p:sp>
        <p:nvSpPr>
          <p:cNvPr id="3" name="Content Placeholder 2">
            <a:extLst>
              <a:ext uri="{FF2B5EF4-FFF2-40B4-BE49-F238E27FC236}">
                <a16:creationId xmlns:a16="http://schemas.microsoft.com/office/drawing/2014/main" id="{201C70E9-B1A0-4CF9-BEC6-E2CC7B76FDC6}"/>
              </a:ext>
            </a:extLst>
          </p:cNvPr>
          <p:cNvSpPr>
            <a:spLocks noGrp="1"/>
          </p:cNvSpPr>
          <p:nvPr>
            <p:ph sz="half" idx="1"/>
          </p:nvPr>
        </p:nvSpPr>
        <p:spPr>
          <a:xfrm>
            <a:off x="838200" y="1544715"/>
            <a:ext cx="5257800" cy="4632248"/>
          </a:xfrm>
        </p:spPr>
        <p:txBody>
          <a:bodyPr>
            <a:noAutofit/>
          </a:bodyPr>
          <a:lstStyle/>
          <a:p>
            <a:pPr marL="0" indent="0" algn="just">
              <a:lnSpc>
                <a:spcPct val="100000"/>
              </a:lnSpc>
              <a:spcBef>
                <a:spcPts val="0"/>
              </a:spcBef>
              <a:buNone/>
            </a:pPr>
            <a:r>
              <a:rPr lang="en-US" sz="1400" b="0" i="0" dirty="0">
                <a:solidFill>
                  <a:srgbClr val="333333"/>
                </a:solidFill>
                <a:effectLst/>
                <a:latin typeface="Arial" panose="020B0604020202020204" pitchFamily="34" charset="0"/>
              </a:rPr>
              <a:t>Our God’s law is swapped as they hop</a:t>
            </a:r>
            <a:endParaRPr lang="en-US" sz="2000" b="0" i="0" dirty="0">
              <a:solidFill>
                <a:srgbClr val="272828"/>
              </a:solidFill>
              <a:effectLst/>
              <a:latin typeface="Lato" panose="020F0502020204030203" pitchFamily="34" charset="0"/>
            </a:endParaRPr>
          </a:p>
          <a:p>
            <a:pPr marL="0" indent="0" algn="just">
              <a:lnSpc>
                <a:spcPct val="100000"/>
              </a:lnSpc>
              <a:spcBef>
                <a:spcPts val="0"/>
              </a:spcBef>
              <a:buNone/>
            </a:pPr>
            <a:r>
              <a:rPr lang="en-US" sz="1400" b="0" i="0" dirty="0">
                <a:solidFill>
                  <a:srgbClr val="333333"/>
                </a:solidFill>
                <a:effectLst/>
                <a:latin typeface="Arial" panose="020B0604020202020204" pitchFamily="34" charset="0"/>
              </a:rPr>
              <a:t>To forbid the licit, while prohibitions drop</a:t>
            </a:r>
            <a:endParaRPr lang="en-US" sz="2000" b="0" i="0" dirty="0">
              <a:solidFill>
                <a:srgbClr val="272828"/>
              </a:solidFill>
              <a:effectLst/>
              <a:latin typeface="Lato" panose="020F0502020204030203" pitchFamily="34" charset="0"/>
            </a:endParaRPr>
          </a:p>
          <a:p>
            <a:pPr marL="0" indent="0" algn="just">
              <a:lnSpc>
                <a:spcPct val="100000"/>
              </a:lnSpc>
              <a:spcBef>
                <a:spcPts val="0"/>
              </a:spcBef>
              <a:buNone/>
            </a:pPr>
            <a:r>
              <a:rPr lang="en-US" sz="1400" b="0" i="0" dirty="0">
                <a:solidFill>
                  <a:srgbClr val="333333"/>
                </a:solidFill>
                <a:effectLst/>
                <a:latin typeface="Arial" panose="020B0604020202020204" pitchFamily="34" charset="0"/>
              </a:rPr>
              <a:t>Without fear and without hesitation.</a:t>
            </a:r>
            <a:endParaRPr lang="en-US" sz="2000" b="0" i="0" dirty="0">
              <a:solidFill>
                <a:srgbClr val="272828"/>
              </a:solidFill>
              <a:effectLst/>
              <a:latin typeface="Lato" panose="020F0502020204030203" pitchFamily="34" charset="0"/>
            </a:endParaRPr>
          </a:p>
          <a:p>
            <a:pPr marL="0" indent="0" algn="just">
              <a:lnSpc>
                <a:spcPct val="100000"/>
              </a:lnSpc>
              <a:spcBef>
                <a:spcPts val="0"/>
              </a:spcBef>
              <a:buNone/>
            </a:pPr>
            <a:endParaRPr lang="en-US" sz="1000" b="0" i="0" dirty="0">
              <a:solidFill>
                <a:srgbClr val="272828"/>
              </a:solidFill>
              <a:effectLst/>
              <a:latin typeface="Lato" panose="020F0502020204030203" pitchFamily="34" charset="0"/>
            </a:endParaRPr>
          </a:p>
          <a:p>
            <a:pPr marL="0" indent="0" algn="just">
              <a:lnSpc>
                <a:spcPct val="100000"/>
              </a:lnSpc>
              <a:spcBef>
                <a:spcPts val="0"/>
              </a:spcBef>
              <a:buNone/>
            </a:pPr>
            <a:r>
              <a:rPr lang="en-US" sz="1400" b="0" i="0" dirty="0">
                <a:solidFill>
                  <a:srgbClr val="333333"/>
                </a:solidFill>
                <a:effectLst/>
                <a:latin typeface="Arial" panose="020B0604020202020204" pitchFamily="34" charset="0"/>
              </a:rPr>
              <a:t>How many cubits must my hut measure?</a:t>
            </a:r>
            <a:endParaRPr lang="en-US" sz="2000" b="0" i="0" dirty="0">
              <a:solidFill>
                <a:srgbClr val="272828"/>
              </a:solidFill>
              <a:effectLst/>
              <a:latin typeface="Lato" panose="020F0502020204030203" pitchFamily="34" charset="0"/>
            </a:endParaRPr>
          </a:p>
          <a:p>
            <a:pPr marL="0" indent="0" algn="just">
              <a:lnSpc>
                <a:spcPct val="100000"/>
              </a:lnSpc>
              <a:spcBef>
                <a:spcPts val="0"/>
              </a:spcBef>
              <a:buNone/>
            </a:pPr>
            <a:r>
              <a:rPr lang="en-US" sz="1400" b="0" i="0" dirty="0">
                <a:solidFill>
                  <a:srgbClr val="333333"/>
                </a:solidFill>
                <a:effectLst/>
                <a:latin typeface="Arial" panose="020B0604020202020204" pitchFamily="34" charset="0"/>
              </a:rPr>
              <a:t>How long and how wide, for holiday pleasure?</a:t>
            </a:r>
            <a:endParaRPr lang="en-US" sz="2000" b="0" i="0" dirty="0">
              <a:solidFill>
                <a:srgbClr val="272828"/>
              </a:solidFill>
              <a:effectLst/>
              <a:latin typeface="Lato" panose="020F0502020204030203" pitchFamily="34" charset="0"/>
            </a:endParaRPr>
          </a:p>
          <a:p>
            <a:pPr marL="0" indent="0" algn="just">
              <a:lnSpc>
                <a:spcPct val="100000"/>
              </a:lnSpc>
              <a:spcBef>
                <a:spcPts val="0"/>
              </a:spcBef>
              <a:buNone/>
            </a:pPr>
            <a:r>
              <a:rPr lang="en-US" sz="1400" b="0" i="0" dirty="0">
                <a:solidFill>
                  <a:srgbClr val="333333"/>
                </a:solidFill>
                <a:effectLst/>
                <a:latin typeface="Arial" panose="020B0604020202020204" pitchFamily="34" charset="0"/>
              </a:rPr>
              <a:t>And what of its height, to plan it straight?</a:t>
            </a:r>
            <a:endParaRPr lang="en-US" sz="2000" dirty="0">
              <a:solidFill>
                <a:srgbClr val="272828"/>
              </a:solidFill>
              <a:latin typeface="Lato" panose="020F0502020204030203" pitchFamily="34" charset="0"/>
            </a:endParaRPr>
          </a:p>
          <a:p>
            <a:pPr marL="0" indent="0" algn="just">
              <a:lnSpc>
                <a:spcPct val="100000"/>
              </a:lnSpc>
              <a:spcBef>
                <a:spcPts val="0"/>
              </a:spcBef>
              <a:buNone/>
            </a:pPr>
            <a:r>
              <a:rPr lang="en-US" sz="1000" b="0" i="0" dirty="0">
                <a:solidFill>
                  <a:srgbClr val="272828"/>
                </a:solidFill>
                <a:effectLst/>
                <a:latin typeface="Lato" panose="020F0502020204030203" pitchFamily="34" charset="0"/>
              </a:rPr>
              <a:t> </a:t>
            </a:r>
          </a:p>
          <a:p>
            <a:pPr marL="0" indent="0" algn="just">
              <a:lnSpc>
                <a:spcPct val="100000"/>
              </a:lnSpc>
              <a:spcBef>
                <a:spcPts val="0"/>
              </a:spcBef>
              <a:buNone/>
            </a:pPr>
            <a:r>
              <a:rPr lang="en-US" sz="1400" b="0" i="0" dirty="0">
                <a:solidFill>
                  <a:srgbClr val="333333"/>
                </a:solidFill>
                <a:effectLst/>
                <a:latin typeface="Arial" panose="020B0604020202020204" pitchFamily="34" charset="0"/>
              </a:rPr>
              <a:t>How many grapes for the poor must be saved?</a:t>
            </a:r>
            <a:endParaRPr lang="en-US" sz="2000" b="0" i="0" dirty="0">
              <a:solidFill>
                <a:srgbClr val="272828"/>
              </a:solidFill>
              <a:effectLst/>
              <a:latin typeface="Lato" panose="020F0502020204030203" pitchFamily="34" charset="0"/>
            </a:endParaRPr>
          </a:p>
          <a:p>
            <a:pPr marL="0" indent="0" algn="just">
              <a:lnSpc>
                <a:spcPct val="100000"/>
              </a:lnSpc>
              <a:spcBef>
                <a:spcPts val="0"/>
              </a:spcBef>
              <a:buNone/>
            </a:pPr>
            <a:r>
              <a:rPr lang="en-US" sz="1400" b="0" i="0" dirty="0">
                <a:solidFill>
                  <a:srgbClr val="333333"/>
                </a:solidFill>
                <a:effectLst/>
                <a:latin typeface="Arial" panose="020B0604020202020204" pitchFamily="34" charset="0"/>
              </a:rPr>
              <a:t>Is any of these with a chisel engraved?</a:t>
            </a:r>
            <a:endParaRPr lang="en-US" sz="2000" b="0" i="0" dirty="0">
              <a:solidFill>
                <a:srgbClr val="272828"/>
              </a:solidFill>
              <a:effectLst/>
              <a:latin typeface="Lato" panose="020F0502020204030203" pitchFamily="34" charset="0"/>
            </a:endParaRPr>
          </a:p>
          <a:p>
            <a:pPr marL="0" indent="0" algn="just">
              <a:lnSpc>
                <a:spcPct val="100000"/>
              </a:lnSpc>
              <a:spcBef>
                <a:spcPts val="0"/>
              </a:spcBef>
              <a:buNone/>
            </a:pPr>
            <a:r>
              <a:rPr lang="en-US" sz="1400" b="0" i="0" dirty="0">
                <a:solidFill>
                  <a:srgbClr val="333333"/>
                </a:solidFill>
                <a:effectLst/>
                <a:latin typeface="Arial" panose="020B0604020202020204" pitchFamily="34" charset="0"/>
              </a:rPr>
              <a:t>Or does Scripture insinuate?</a:t>
            </a:r>
            <a:endParaRPr lang="en-US" sz="2000" b="0" i="0" dirty="0">
              <a:solidFill>
                <a:srgbClr val="272828"/>
              </a:solidFill>
              <a:effectLst/>
              <a:latin typeface="Lato" panose="020F0502020204030203" pitchFamily="34" charset="0"/>
            </a:endParaRPr>
          </a:p>
          <a:p>
            <a:pPr marL="0" indent="0" algn="just">
              <a:lnSpc>
                <a:spcPct val="100000"/>
              </a:lnSpc>
              <a:spcBef>
                <a:spcPts val="0"/>
              </a:spcBef>
              <a:buNone/>
            </a:pPr>
            <a:r>
              <a:rPr lang="en-US" sz="1000" b="0" i="0" dirty="0">
                <a:solidFill>
                  <a:srgbClr val="272828"/>
                </a:solidFill>
                <a:effectLst/>
                <a:latin typeface="Lato" panose="020F0502020204030203" pitchFamily="34" charset="0"/>
              </a:rPr>
              <a:t> </a:t>
            </a:r>
          </a:p>
          <a:p>
            <a:pPr marL="0" indent="0" algn="just">
              <a:lnSpc>
                <a:spcPct val="100000"/>
              </a:lnSpc>
              <a:spcBef>
                <a:spcPts val="0"/>
              </a:spcBef>
              <a:buNone/>
            </a:pPr>
            <a:r>
              <a:rPr lang="en-US" sz="1400" b="0" i="0" dirty="0">
                <a:solidFill>
                  <a:srgbClr val="333333"/>
                </a:solidFill>
                <a:effectLst/>
                <a:latin typeface="Arial" panose="020B0604020202020204" pitchFamily="34" charset="0"/>
              </a:rPr>
              <a:t>As we affix our fringes to four-cornered things</a:t>
            </a:r>
            <a:endParaRPr lang="en-US" sz="2000" b="0" i="0" dirty="0">
              <a:solidFill>
                <a:srgbClr val="272828"/>
              </a:solidFill>
              <a:effectLst/>
              <a:latin typeface="Lato" panose="020F0502020204030203" pitchFamily="34" charset="0"/>
            </a:endParaRPr>
          </a:p>
          <a:p>
            <a:pPr marL="0" indent="0" algn="just">
              <a:lnSpc>
                <a:spcPct val="100000"/>
              </a:lnSpc>
              <a:spcBef>
                <a:spcPts val="0"/>
              </a:spcBef>
              <a:buNone/>
            </a:pPr>
            <a:r>
              <a:rPr lang="en-US" sz="1400" b="0" i="0" dirty="0">
                <a:solidFill>
                  <a:srgbClr val="333333"/>
                </a:solidFill>
                <a:effectLst/>
                <a:latin typeface="Arial" panose="020B0604020202020204" pitchFamily="34" charset="0"/>
              </a:rPr>
              <a:t>How many coils and how many strings?</a:t>
            </a:r>
            <a:endParaRPr lang="en-US" sz="2000" b="0" i="0" dirty="0">
              <a:solidFill>
                <a:srgbClr val="272828"/>
              </a:solidFill>
              <a:effectLst/>
              <a:latin typeface="Lato" panose="020F0502020204030203" pitchFamily="34" charset="0"/>
            </a:endParaRPr>
          </a:p>
          <a:p>
            <a:pPr marL="0" indent="0" algn="just">
              <a:lnSpc>
                <a:spcPct val="100000"/>
              </a:lnSpc>
              <a:spcBef>
                <a:spcPts val="0"/>
              </a:spcBef>
              <a:buNone/>
            </a:pPr>
            <a:r>
              <a:rPr lang="en-US" sz="1400" b="0" i="0" dirty="0">
                <a:solidFill>
                  <a:srgbClr val="333333"/>
                </a:solidFill>
                <a:effectLst/>
                <a:latin typeface="Arial" panose="020B0604020202020204" pitchFamily="34" charset="0"/>
              </a:rPr>
              <a:t>Do you know if it is ten or eight…</a:t>
            </a:r>
            <a:endParaRPr lang="en-US" sz="2000" b="0" i="0" dirty="0">
              <a:solidFill>
                <a:srgbClr val="272828"/>
              </a:solidFill>
              <a:effectLst/>
              <a:latin typeface="Lato" panose="020F0502020204030203" pitchFamily="34" charset="0"/>
            </a:endParaRPr>
          </a:p>
          <a:p>
            <a:pPr marL="0" indent="0" algn="just">
              <a:lnSpc>
                <a:spcPct val="100000"/>
              </a:lnSpc>
              <a:spcBef>
                <a:spcPts val="0"/>
              </a:spcBef>
              <a:buNone/>
            </a:pPr>
            <a:r>
              <a:rPr lang="en-US" sz="1000" b="0" i="0" dirty="0">
                <a:solidFill>
                  <a:srgbClr val="272828"/>
                </a:solidFill>
                <a:effectLst/>
                <a:latin typeface="Lato" panose="020F0502020204030203" pitchFamily="34" charset="0"/>
              </a:rPr>
              <a:t> </a:t>
            </a:r>
          </a:p>
          <a:p>
            <a:pPr marL="0" indent="0" algn="just">
              <a:lnSpc>
                <a:spcPct val="100000"/>
              </a:lnSpc>
              <a:spcBef>
                <a:spcPts val="0"/>
              </a:spcBef>
              <a:buNone/>
            </a:pPr>
            <a:r>
              <a:rPr lang="en-US" sz="1400" b="0" i="0" dirty="0">
                <a:solidFill>
                  <a:srgbClr val="333333"/>
                </a:solidFill>
                <a:effectLst/>
                <a:latin typeface="Arial" panose="020B0604020202020204" pitchFamily="34" charset="0"/>
              </a:rPr>
              <a:t>All of these, and like them so many</a:t>
            </a:r>
            <a:endParaRPr lang="en-US" sz="2000" b="0" i="0" dirty="0">
              <a:solidFill>
                <a:srgbClr val="272828"/>
              </a:solidFill>
              <a:effectLst/>
              <a:latin typeface="Lato" panose="020F0502020204030203" pitchFamily="34" charset="0"/>
            </a:endParaRPr>
          </a:p>
          <a:p>
            <a:pPr marL="0" indent="0" algn="just">
              <a:lnSpc>
                <a:spcPct val="100000"/>
              </a:lnSpc>
              <a:spcBef>
                <a:spcPts val="0"/>
              </a:spcBef>
              <a:buNone/>
            </a:pPr>
            <a:r>
              <a:rPr lang="en-US" sz="1400" b="0" i="0" dirty="0">
                <a:solidFill>
                  <a:srgbClr val="333333"/>
                </a:solidFill>
                <a:effectLst/>
                <a:latin typeface="Arial" panose="020B0604020202020204" pitchFamily="34" charset="0"/>
              </a:rPr>
              <a:t>I ask the verse-readers if they can find any</a:t>
            </a:r>
            <a:endParaRPr lang="en-US" sz="2000" b="0" i="0" dirty="0">
              <a:solidFill>
                <a:srgbClr val="272828"/>
              </a:solidFill>
              <a:effectLst/>
              <a:latin typeface="Lato" panose="020F0502020204030203" pitchFamily="34" charset="0"/>
            </a:endParaRPr>
          </a:p>
          <a:p>
            <a:pPr marL="0" indent="0" algn="just">
              <a:lnSpc>
                <a:spcPct val="100000"/>
              </a:lnSpc>
              <a:spcBef>
                <a:spcPts val="0"/>
              </a:spcBef>
              <a:buNone/>
            </a:pPr>
            <a:r>
              <a:rPr lang="en-US" sz="1400" b="0" i="0" dirty="0">
                <a:solidFill>
                  <a:srgbClr val="333333"/>
                </a:solidFill>
                <a:effectLst/>
                <a:latin typeface="Arial" panose="020B0604020202020204" pitchFamily="34" charset="0"/>
              </a:rPr>
              <a:t>To lay out for us a fine explanation?</a:t>
            </a:r>
            <a:endParaRPr lang="en-US" sz="2000" b="0" i="0" dirty="0">
              <a:solidFill>
                <a:srgbClr val="272828"/>
              </a:solidFill>
              <a:effectLst/>
              <a:latin typeface="Lato" panose="020F0502020204030203" pitchFamily="34" charset="0"/>
            </a:endParaRPr>
          </a:p>
          <a:p>
            <a:pPr marL="0" indent="0" algn="just">
              <a:lnSpc>
                <a:spcPct val="100000"/>
              </a:lnSpc>
              <a:spcBef>
                <a:spcPts val="0"/>
              </a:spcBef>
              <a:buNone/>
            </a:pPr>
            <a:r>
              <a:rPr lang="en-US" sz="1000" b="0" i="0" dirty="0">
                <a:solidFill>
                  <a:srgbClr val="272828"/>
                </a:solidFill>
                <a:effectLst/>
                <a:latin typeface="Lato" panose="020F0502020204030203" pitchFamily="34" charset="0"/>
              </a:rPr>
              <a:t> </a:t>
            </a:r>
          </a:p>
          <a:p>
            <a:pPr marL="0" indent="0" algn="just">
              <a:lnSpc>
                <a:spcPct val="100000"/>
              </a:lnSpc>
              <a:spcBef>
                <a:spcPts val="0"/>
              </a:spcBef>
              <a:buNone/>
            </a:pPr>
            <a:r>
              <a:rPr lang="en-US" sz="1400" b="0" i="0" dirty="0">
                <a:solidFill>
                  <a:srgbClr val="333333"/>
                </a:solidFill>
                <a:effectLst/>
                <a:latin typeface="Arial" panose="020B0604020202020204" pitchFamily="34" charset="0"/>
              </a:rPr>
              <a:t>But Mishna and Talmud continue to reach us</a:t>
            </a:r>
            <a:endParaRPr lang="en-US" sz="2000" b="0" i="0" dirty="0">
              <a:solidFill>
                <a:srgbClr val="272828"/>
              </a:solidFill>
              <a:effectLst/>
              <a:latin typeface="Lato" panose="020F0502020204030203" pitchFamily="34" charset="0"/>
            </a:endParaRPr>
          </a:p>
          <a:p>
            <a:pPr marL="0" indent="0" algn="just">
              <a:lnSpc>
                <a:spcPct val="100000"/>
              </a:lnSpc>
              <a:spcBef>
                <a:spcPts val="0"/>
              </a:spcBef>
              <a:buNone/>
            </a:pPr>
            <a:r>
              <a:rPr lang="en-US" sz="1400" b="0" i="0" dirty="0">
                <a:solidFill>
                  <a:srgbClr val="333333"/>
                </a:solidFill>
                <a:effectLst/>
                <a:latin typeface="Arial" panose="020B0604020202020204" pitchFamily="34" charset="0"/>
              </a:rPr>
              <a:t>And derive all of these plainly to teach us</a:t>
            </a:r>
            <a:endParaRPr lang="en-US" sz="2000" b="0" i="0" dirty="0">
              <a:solidFill>
                <a:srgbClr val="272828"/>
              </a:solidFill>
              <a:effectLst/>
              <a:latin typeface="Lato" panose="020F0502020204030203" pitchFamily="34" charset="0"/>
            </a:endParaRPr>
          </a:p>
          <a:p>
            <a:pPr marL="0" indent="0" algn="just">
              <a:lnSpc>
                <a:spcPct val="100000"/>
              </a:lnSpc>
              <a:spcBef>
                <a:spcPts val="0"/>
              </a:spcBef>
              <a:buNone/>
            </a:pPr>
            <a:r>
              <a:rPr lang="en-US" sz="1400" b="0" i="0" dirty="0">
                <a:solidFill>
                  <a:srgbClr val="333333"/>
                </a:solidFill>
                <a:effectLst/>
                <a:latin typeface="Arial" panose="020B0604020202020204" pitchFamily="34" charset="0"/>
              </a:rPr>
              <a:t>And so many more, beyond enumeration.</a:t>
            </a:r>
            <a:endParaRPr lang="en-US" sz="2000" b="0" i="0" dirty="0">
              <a:solidFill>
                <a:srgbClr val="272828"/>
              </a:solidFill>
              <a:effectLst/>
              <a:latin typeface="Lato" panose="020F0502020204030203" pitchFamily="34" charset="0"/>
            </a:endParaRPr>
          </a:p>
        </p:txBody>
      </p:sp>
      <p:sp>
        <p:nvSpPr>
          <p:cNvPr id="4" name="Content Placeholder 3">
            <a:extLst>
              <a:ext uri="{FF2B5EF4-FFF2-40B4-BE49-F238E27FC236}">
                <a16:creationId xmlns:a16="http://schemas.microsoft.com/office/drawing/2014/main" id="{D8AD407F-0AA5-4C48-98BC-FF4EA39F7853}"/>
              </a:ext>
            </a:extLst>
          </p:cNvPr>
          <p:cNvSpPr>
            <a:spLocks noGrp="1"/>
          </p:cNvSpPr>
          <p:nvPr>
            <p:ph sz="half" idx="2"/>
          </p:nvPr>
        </p:nvSpPr>
        <p:spPr>
          <a:xfrm>
            <a:off x="6172200" y="1358283"/>
            <a:ext cx="4782845" cy="4818680"/>
          </a:xfrm>
        </p:spPr>
        <p:txBody>
          <a:bodyPr>
            <a:noAutofit/>
          </a:bodyPr>
          <a:lstStyle/>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דת אלוקינו חלפו לנתר</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המותר לאסור והאסור </a:t>
            </a:r>
            <a:r>
              <a:rPr lang="he-IL" sz="1400" b="0" i="0" dirty="0" err="1">
                <a:solidFill>
                  <a:srgbClr val="272828"/>
                </a:solidFill>
                <a:effectLst/>
                <a:latin typeface="Heebo" pitchFamily="2" charset="-79"/>
                <a:cs typeface="Heebo" pitchFamily="2" charset="-79"/>
              </a:rPr>
              <a:t>להתר</a:t>
            </a:r>
            <a:endParaRPr lang="he-IL" sz="1400" b="0" i="0" dirty="0">
              <a:solidFill>
                <a:srgbClr val="272828"/>
              </a:solidFill>
              <a:effectLst/>
              <a:latin typeface="Heebo" pitchFamily="2" charset="-79"/>
              <a:cs typeface="Heebo" pitchFamily="2" charset="-79"/>
            </a:endParaRP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בלי יראה ובלי אימה</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 </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אורך הסכה אמות כמה</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ורחבה כמה באמה</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וגבהה וקצב התכונה</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 </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גרגרים כמה הוא הפרט</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האחת מאלה חקוקה בחרט?</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או במקרא צפונה?</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 </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דבק ציצית מאין ידענו היות</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כמה חוטים וכמה חוליות</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אם עשרה אם שמונה...</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 </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כל אלה וכמוהם רבים</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אשאל לכל קורא כתובים</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היש בם פירוש אחת מהנה?</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 </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לולי המשנה והתלמוד</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אשר כל זה בם למוד</a:t>
            </a:r>
          </a:p>
          <a:p>
            <a:pPr marL="0" indent="0" algn="r" rtl="1">
              <a:lnSpc>
                <a:spcPct val="100000"/>
              </a:lnSpc>
              <a:spcBef>
                <a:spcPts val="0"/>
              </a:spcBef>
              <a:buNone/>
            </a:pPr>
            <a:r>
              <a:rPr lang="he-IL" sz="1400" b="0" i="0" dirty="0">
                <a:solidFill>
                  <a:srgbClr val="272828"/>
                </a:solidFill>
                <a:effectLst/>
                <a:latin typeface="Heebo" pitchFamily="2" charset="-79"/>
                <a:cs typeface="Heebo" pitchFamily="2" charset="-79"/>
              </a:rPr>
              <a:t>וכהנה </a:t>
            </a:r>
            <a:r>
              <a:rPr lang="he-IL" sz="1400" b="0" i="0" dirty="0" err="1">
                <a:solidFill>
                  <a:srgbClr val="272828"/>
                </a:solidFill>
                <a:effectLst/>
                <a:latin typeface="Heebo" pitchFamily="2" charset="-79"/>
                <a:cs typeface="Heebo" pitchFamily="2" charset="-79"/>
              </a:rPr>
              <a:t>וכהנה</a:t>
            </a:r>
            <a:endParaRPr lang="he-IL" sz="1400" b="0" i="0" dirty="0">
              <a:solidFill>
                <a:srgbClr val="272828"/>
              </a:solidFill>
              <a:effectLst/>
              <a:latin typeface="Heebo" pitchFamily="2" charset="-79"/>
              <a:cs typeface="Heebo" pitchFamily="2" charset="-79"/>
            </a:endParaRPr>
          </a:p>
        </p:txBody>
      </p:sp>
    </p:spTree>
    <p:extLst>
      <p:ext uri="{BB962C8B-B14F-4D97-AF65-F5344CB8AC3E}">
        <p14:creationId xmlns:p14="http://schemas.microsoft.com/office/powerpoint/2010/main" val="1922904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3EA54-0171-402E-925F-57D9F9340303}"/>
              </a:ext>
            </a:extLst>
          </p:cNvPr>
          <p:cNvSpPr>
            <a:spLocks noGrp="1"/>
          </p:cNvSpPr>
          <p:nvPr>
            <p:ph type="title"/>
          </p:nvPr>
        </p:nvSpPr>
        <p:spPr/>
        <p:txBody>
          <a:bodyPr/>
          <a:lstStyle/>
          <a:p>
            <a:r>
              <a:rPr lang="en-US" dirty="0"/>
              <a:t>Impact of Tafsir</a:t>
            </a:r>
          </a:p>
        </p:txBody>
      </p:sp>
      <p:sp>
        <p:nvSpPr>
          <p:cNvPr id="3" name="Content Placeholder 2">
            <a:extLst>
              <a:ext uri="{FF2B5EF4-FFF2-40B4-BE49-F238E27FC236}">
                <a16:creationId xmlns:a16="http://schemas.microsoft.com/office/drawing/2014/main" id="{6F39D27D-2EF1-463F-9AD6-D5C1C2570FA6}"/>
              </a:ext>
            </a:extLst>
          </p:cNvPr>
          <p:cNvSpPr>
            <a:spLocks noGrp="1"/>
          </p:cNvSpPr>
          <p:nvPr>
            <p:ph sz="half" idx="1"/>
          </p:nvPr>
        </p:nvSpPr>
        <p:spPr/>
        <p:txBody>
          <a:bodyPr/>
          <a:lstStyle/>
          <a:p>
            <a:r>
              <a:rPr lang="en-US" dirty="0" err="1"/>
              <a:t>Defacto</a:t>
            </a:r>
            <a:r>
              <a:rPr lang="en-US" dirty="0"/>
              <a:t> Arabic translation of Torah</a:t>
            </a:r>
          </a:p>
          <a:p>
            <a:r>
              <a:rPr lang="en-US" dirty="0"/>
              <a:t>Used by Arabic speaking Christian churches in Islamic lands (Copts) </a:t>
            </a:r>
          </a:p>
          <a:p>
            <a:r>
              <a:rPr lang="en-US" dirty="0"/>
              <a:t>Quoted extensively by Shmuel ben </a:t>
            </a:r>
            <a:r>
              <a:rPr lang="en-US" dirty="0" err="1"/>
              <a:t>Hofni</a:t>
            </a:r>
            <a:r>
              <a:rPr lang="en-US" dirty="0"/>
              <a:t> Gaon, Yonah ibn </a:t>
            </a:r>
            <a:r>
              <a:rPr lang="en-US" dirty="0" err="1"/>
              <a:t>Janah</a:t>
            </a:r>
            <a:r>
              <a:rPr lang="en-US" dirty="0"/>
              <a:t>, Moshe ibn Ezra, Avraham ibn Ezra, Maimonides, and Rabbi Dovid Kimchi</a:t>
            </a:r>
          </a:p>
        </p:txBody>
      </p:sp>
      <p:sp>
        <p:nvSpPr>
          <p:cNvPr id="4" name="Content Placeholder 3">
            <a:extLst>
              <a:ext uri="{FF2B5EF4-FFF2-40B4-BE49-F238E27FC236}">
                <a16:creationId xmlns:a16="http://schemas.microsoft.com/office/drawing/2014/main" id="{AF47E8F8-1384-4213-B6F9-9E71A3B6D33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756031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F35CA8-01E9-4A5A-868C-EB27C165014F}"/>
              </a:ext>
            </a:extLst>
          </p:cNvPr>
          <p:cNvSpPr>
            <a:spLocks noGrp="1"/>
          </p:cNvSpPr>
          <p:nvPr>
            <p:ph type="title"/>
          </p:nvPr>
        </p:nvSpPr>
        <p:spPr/>
        <p:txBody>
          <a:bodyPr/>
          <a:lstStyle/>
          <a:p>
            <a:r>
              <a:rPr lang="en-US" dirty="0"/>
              <a:t>Dr. </a:t>
            </a:r>
            <a:r>
              <a:rPr lang="en-US" dirty="0" err="1"/>
              <a:t>Avigail</a:t>
            </a:r>
            <a:r>
              <a:rPr lang="en-US" dirty="0"/>
              <a:t> Rock </a:t>
            </a:r>
            <a:r>
              <a:rPr lang="en-US" dirty="0" err="1"/>
              <a:t>z”l</a:t>
            </a:r>
            <a:endParaRPr lang="en-US" dirty="0"/>
          </a:p>
        </p:txBody>
      </p:sp>
      <p:sp>
        <p:nvSpPr>
          <p:cNvPr id="3" name="Content Placeholder 2">
            <a:extLst>
              <a:ext uri="{FF2B5EF4-FFF2-40B4-BE49-F238E27FC236}">
                <a16:creationId xmlns:a16="http://schemas.microsoft.com/office/drawing/2014/main" id="{3484B638-A587-48E9-83A2-5CEEF2E3B370}"/>
              </a:ext>
            </a:extLst>
          </p:cNvPr>
          <p:cNvSpPr>
            <a:spLocks noGrp="1"/>
          </p:cNvSpPr>
          <p:nvPr>
            <p:ph sz="half" idx="1"/>
          </p:nvPr>
        </p:nvSpPr>
        <p:spPr/>
        <p:txBody>
          <a:bodyPr/>
          <a:lstStyle/>
          <a:p>
            <a:r>
              <a:rPr lang="en-US" dirty="0">
                <a:hlinkClick r:id="rId2"/>
              </a:rPr>
              <a:t>https://etzion.org.il/en/tanakh/studies-tanakh/biblical-commentaries/r-saadia-gaon-commentator</a:t>
            </a:r>
            <a:endParaRPr lang="en-US" dirty="0"/>
          </a:p>
          <a:p>
            <a:r>
              <a:rPr lang="en-US" dirty="0">
                <a:hlinkClick r:id="rId3"/>
              </a:rPr>
              <a:t>https://korenpub.co.il/en/collections/%D7%97%D7%93%D7%A9/products/parshaney-hamikra</a:t>
            </a:r>
            <a:endParaRPr lang="en-US" dirty="0"/>
          </a:p>
          <a:p>
            <a:endParaRPr lang="en-US" dirty="0"/>
          </a:p>
        </p:txBody>
      </p:sp>
      <p:pic>
        <p:nvPicPr>
          <p:cNvPr id="7" name="Content Placeholder 6">
            <a:extLst>
              <a:ext uri="{FF2B5EF4-FFF2-40B4-BE49-F238E27FC236}">
                <a16:creationId xmlns:a16="http://schemas.microsoft.com/office/drawing/2014/main" id="{18580239-7DF6-437C-A5B2-D36925588A10}"/>
              </a:ext>
            </a:extLst>
          </p:cNvPr>
          <p:cNvPicPr>
            <a:picLocks noGrp="1" noChangeAspect="1"/>
          </p:cNvPicPr>
          <p:nvPr>
            <p:ph sz="half" idx="2"/>
          </p:nvPr>
        </p:nvPicPr>
        <p:blipFill>
          <a:blip r:embed="rId4"/>
          <a:stretch>
            <a:fillRect/>
          </a:stretch>
        </p:blipFill>
        <p:spPr>
          <a:xfrm>
            <a:off x="5511238" y="-612559"/>
            <a:ext cx="7892248" cy="7892248"/>
          </a:xfrm>
        </p:spPr>
      </p:pic>
    </p:spTree>
    <p:extLst>
      <p:ext uri="{BB962C8B-B14F-4D97-AF65-F5344CB8AC3E}">
        <p14:creationId xmlns:p14="http://schemas.microsoft.com/office/powerpoint/2010/main" val="2289375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D80C79-5FDB-4B58-958F-EF084E104C80}"/>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A516C76F-9E7D-4AA4-B19E-B441B0B6E615}"/>
              </a:ext>
            </a:extLst>
          </p:cNvPr>
          <p:cNvSpPr>
            <a:spLocks noGrp="1"/>
          </p:cNvSpPr>
          <p:nvPr>
            <p:ph sz="half" idx="1"/>
          </p:nvPr>
        </p:nvSpPr>
        <p:spPr/>
        <p:txBody>
          <a:bodyPr/>
          <a:lstStyle/>
          <a:p>
            <a:r>
              <a:rPr lang="en-US" dirty="0"/>
              <a:t>https://www.amazon.com/Bible-Arabic-Scriptures-Language-Christians/dp/0691168083</a:t>
            </a:r>
          </a:p>
        </p:txBody>
      </p:sp>
      <p:pic>
        <p:nvPicPr>
          <p:cNvPr id="1026" name="Picture 2" descr="undefined">
            <a:extLst>
              <a:ext uri="{FF2B5EF4-FFF2-40B4-BE49-F238E27FC236}">
                <a16:creationId xmlns:a16="http://schemas.microsoft.com/office/drawing/2014/main" id="{3A6DE85D-B306-4745-B769-6C2A29CF2AB2}"/>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005523" y="71426"/>
            <a:ext cx="4348277" cy="6595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8888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E742D-9FD6-40D2-A824-B81EE0BA91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3EF450-2C30-457B-B623-362BF72C5D66}"/>
              </a:ext>
            </a:extLst>
          </p:cNvPr>
          <p:cNvSpPr>
            <a:spLocks noGrp="1"/>
          </p:cNvSpPr>
          <p:nvPr>
            <p:ph sz="half" idx="1"/>
          </p:nvPr>
        </p:nvSpPr>
        <p:spPr/>
        <p:txBody>
          <a:bodyPr/>
          <a:lstStyle/>
          <a:p>
            <a:pPr marL="0" indent="0">
              <a:buNone/>
            </a:pPr>
            <a:r>
              <a:rPr lang="en-US" dirty="0">
                <a:hlinkClick r:id="rId2"/>
              </a:rPr>
              <a:t>https://www.amazon.com/Biblical-Translation-Making-Evolution-Hardcover/dp/0674033353</a:t>
            </a:r>
            <a:endParaRPr lang="he-IL" dirty="0"/>
          </a:p>
          <a:p>
            <a:pPr marL="0" indent="0">
              <a:buNone/>
            </a:pPr>
            <a:endParaRPr lang="en-US" dirty="0"/>
          </a:p>
        </p:txBody>
      </p:sp>
      <p:sp>
        <p:nvSpPr>
          <p:cNvPr id="4" name="Content Placeholder 3">
            <a:extLst>
              <a:ext uri="{FF2B5EF4-FFF2-40B4-BE49-F238E27FC236}">
                <a16:creationId xmlns:a16="http://schemas.microsoft.com/office/drawing/2014/main" id="{6CD0D22A-85E3-46C3-B86C-59AA65ABBC5C}"/>
              </a:ext>
            </a:extLst>
          </p:cNvPr>
          <p:cNvSpPr>
            <a:spLocks noGrp="1"/>
          </p:cNvSpPr>
          <p:nvPr>
            <p:ph sz="half" idx="2"/>
          </p:nvPr>
        </p:nvSpPr>
        <p:spPr/>
        <p:txBody>
          <a:bodyPr/>
          <a:lstStyle/>
          <a:p>
            <a:endParaRPr lang="en-US"/>
          </a:p>
        </p:txBody>
      </p:sp>
      <p:pic>
        <p:nvPicPr>
          <p:cNvPr id="2050" name="Picture 2">
            <a:extLst>
              <a:ext uri="{FF2B5EF4-FFF2-40B4-BE49-F238E27FC236}">
                <a16:creationId xmlns:a16="http://schemas.microsoft.com/office/drawing/2014/main" id="{F7568849-CF66-4362-BEF2-A82549018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2540" y="1345476"/>
            <a:ext cx="3133725" cy="4752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902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E75AC-5EB6-49FF-A4A1-6D81500FB18A}"/>
              </a:ext>
            </a:extLst>
          </p:cNvPr>
          <p:cNvSpPr>
            <a:spLocks noGrp="1"/>
          </p:cNvSpPr>
          <p:nvPr>
            <p:ph type="title"/>
          </p:nvPr>
        </p:nvSpPr>
        <p:spPr/>
        <p:txBody>
          <a:bodyPr/>
          <a:lstStyle/>
          <a:p>
            <a:r>
              <a:rPr lang="en-US" dirty="0"/>
              <a:t>Translation into Hebrew </a:t>
            </a:r>
          </a:p>
        </p:txBody>
      </p:sp>
      <p:sp>
        <p:nvSpPr>
          <p:cNvPr id="3" name="Content Placeholder 2">
            <a:extLst>
              <a:ext uri="{FF2B5EF4-FFF2-40B4-BE49-F238E27FC236}">
                <a16:creationId xmlns:a16="http://schemas.microsoft.com/office/drawing/2014/main" id="{9F2AF77B-ECD0-4294-A41C-37C5BDFA6127}"/>
              </a:ext>
            </a:extLst>
          </p:cNvPr>
          <p:cNvSpPr>
            <a:spLocks noGrp="1"/>
          </p:cNvSpPr>
          <p:nvPr>
            <p:ph sz="half" idx="1"/>
          </p:nvPr>
        </p:nvSpPr>
        <p:spPr/>
        <p:txBody>
          <a:bodyPr/>
          <a:lstStyle/>
          <a:p>
            <a:r>
              <a:rPr lang="en-US" dirty="0"/>
              <a:t>Rabbi Yosef </a:t>
            </a:r>
            <a:r>
              <a:rPr lang="en-US" dirty="0" err="1"/>
              <a:t>Kapach</a:t>
            </a:r>
            <a:r>
              <a:rPr lang="en-US" dirty="0"/>
              <a:t> </a:t>
            </a:r>
          </a:p>
          <a:p>
            <a:pPr lvl="1"/>
            <a:r>
              <a:rPr lang="en-US" dirty="0"/>
              <a:t>Can be found in standalone work with both </a:t>
            </a:r>
            <a:r>
              <a:rPr lang="en-US" dirty="0" err="1"/>
              <a:t>Peirush</a:t>
            </a:r>
            <a:r>
              <a:rPr lang="en-US" dirty="0"/>
              <a:t> </a:t>
            </a:r>
            <a:r>
              <a:rPr lang="en-US" dirty="0" err="1"/>
              <a:t>Hakatzar</a:t>
            </a:r>
            <a:r>
              <a:rPr lang="en-US" dirty="0"/>
              <a:t> and </a:t>
            </a:r>
            <a:r>
              <a:rPr lang="en-US" dirty="0" err="1"/>
              <a:t>Peirush</a:t>
            </a:r>
            <a:r>
              <a:rPr lang="en-US" dirty="0"/>
              <a:t> </a:t>
            </a:r>
            <a:r>
              <a:rPr lang="en-US" dirty="0" err="1"/>
              <a:t>HaArukh</a:t>
            </a:r>
            <a:r>
              <a:rPr lang="en-US" dirty="0"/>
              <a:t> published by Mossad </a:t>
            </a:r>
            <a:r>
              <a:rPr lang="en-US" dirty="0" err="1"/>
              <a:t>Harav</a:t>
            </a:r>
            <a:r>
              <a:rPr lang="en-US" dirty="0"/>
              <a:t> Kook</a:t>
            </a:r>
          </a:p>
          <a:p>
            <a:pPr lvl="1"/>
            <a:r>
              <a:rPr lang="en-US" dirty="0"/>
              <a:t>In the </a:t>
            </a:r>
            <a:r>
              <a:rPr lang="en-US" dirty="0" err="1"/>
              <a:t>Torat</a:t>
            </a:r>
            <a:r>
              <a:rPr lang="en-US" dirty="0"/>
              <a:t> Chaim Chumash </a:t>
            </a:r>
            <a:br>
              <a:rPr lang="en-US" dirty="0"/>
            </a:br>
            <a:r>
              <a:rPr lang="en-US" dirty="0"/>
              <a:t>	</a:t>
            </a:r>
          </a:p>
          <a:p>
            <a:pPr lvl="1"/>
            <a:r>
              <a:rPr lang="en-US" dirty="0"/>
              <a:t>Critical editions of </a:t>
            </a:r>
            <a:r>
              <a:rPr lang="en-US" dirty="0" err="1"/>
              <a:t>Peirush</a:t>
            </a:r>
            <a:r>
              <a:rPr lang="en-US" dirty="0"/>
              <a:t> </a:t>
            </a:r>
            <a:r>
              <a:rPr lang="en-US" dirty="0" err="1"/>
              <a:t>HaArukh</a:t>
            </a:r>
            <a:r>
              <a:rPr lang="en-US" dirty="0"/>
              <a:t> translated into Hebrew with English Summary by Moshe Zucker, can be found on alhatorah.org</a:t>
            </a:r>
          </a:p>
        </p:txBody>
      </p:sp>
      <p:sp>
        <p:nvSpPr>
          <p:cNvPr id="4" name="Content Placeholder 3">
            <a:extLst>
              <a:ext uri="{FF2B5EF4-FFF2-40B4-BE49-F238E27FC236}">
                <a16:creationId xmlns:a16="http://schemas.microsoft.com/office/drawing/2014/main" id="{683DAE27-AA8E-41FC-9678-8AD2C86EFF6B}"/>
              </a:ext>
            </a:extLst>
          </p:cNvPr>
          <p:cNvSpPr>
            <a:spLocks noGrp="1"/>
          </p:cNvSpPr>
          <p:nvPr>
            <p:ph sz="half" idx="2"/>
          </p:nvPr>
        </p:nvSpPr>
        <p:spPr/>
        <p:txBody>
          <a:bodyPr/>
          <a:lstStyle/>
          <a:p>
            <a:pPr marL="0" indent="0" algn="just">
              <a:buNone/>
            </a:pPr>
            <a:r>
              <a:rPr lang="en-US" sz="1800" b="0" i="0" dirty="0">
                <a:solidFill>
                  <a:srgbClr val="333333"/>
                </a:solidFill>
                <a:effectLst/>
                <a:latin typeface="Arial" panose="020B0604020202020204" pitchFamily="34" charset="0"/>
              </a:rPr>
              <a:t>“My first work in this case was to collect from our master’s translation all of the words and the alterations which have in them some sort of commentary and to turn them into Hebrew, and this selection demanded great attention from two perspectives: one, that I will not translate the translation, making this a superfluous, onerous act for the lone reader, because is not Scripture which lies before us, and what does it avail us to change Scripture — words of the living God in Hebrew, in the style given to Moshe at Sinai — into my inferior Hebrew?” – R’ </a:t>
            </a:r>
            <a:r>
              <a:rPr lang="en-US" sz="1800" b="0" i="0" dirty="0" err="1">
                <a:solidFill>
                  <a:srgbClr val="333333"/>
                </a:solidFill>
                <a:effectLst/>
                <a:latin typeface="Arial" panose="020B0604020202020204" pitchFamily="34" charset="0"/>
              </a:rPr>
              <a:t>Kapach</a:t>
            </a:r>
            <a:endParaRPr lang="en-US" b="0" i="0" dirty="0">
              <a:solidFill>
                <a:srgbClr val="272828"/>
              </a:solidFill>
              <a:effectLst/>
              <a:latin typeface="Lato" panose="020F0502020204030203" pitchFamily="34" charset="0"/>
            </a:endParaRPr>
          </a:p>
        </p:txBody>
      </p:sp>
    </p:spTree>
    <p:extLst>
      <p:ext uri="{BB962C8B-B14F-4D97-AF65-F5344CB8AC3E}">
        <p14:creationId xmlns:p14="http://schemas.microsoft.com/office/powerpoint/2010/main" val="1482876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9F41C-DCA4-4482-91E0-74AD772E33E4}"/>
              </a:ext>
            </a:extLst>
          </p:cNvPr>
          <p:cNvSpPr>
            <a:spLocks noGrp="1"/>
          </p:cNvSpPr>
          <p:nvPr>
            <p:ph type="title"/>
          </p:nvPr>
        </p:nvSpPr>
        <p:spPr/>
        <p:txBody>
          <a:bodyPr>
            <a:normAutofit fontScale="90000"/>
          </a:bodyPr>
          <a:lstStyle/>
          <a:p>
            <a:r>
              <a:rPr lang="en-US" dirty="0"/>
              <a:t>Next Week German Translations of Moses Mendelssohn and R’ Shimshon Raphael Hirsch </a:t>
            </a:r>
          </a:p>
        </p:txBody>
      </p:sp>
      <p:sp>
        <p:nvSpPr>
          <p:cNvPr id="3" name="Content Placeholder 2">
            <a:extLst>
              <a:ext uri="{FF2B5EF4-FFF2-40B4-BE49-F238E27FC236}">
                <a16:creationId xmlns:a16="http://schemas.microsoft.com/office/drawing/2014/main" id="{E676E03E-EADE-4462-BACA-15D5F933CEF9}"/>
              </a:ext>
            </a:extLst>
          </p:cNvPr>
          <p:cNvSpPr>
            <a:spLocks noGrp="1"/>
          </p:cNvSpPr>
          <p:nvPr>
            <p:ph idx="1"/>
          </p:nvPr>
        </p:nvSpPr>
        <p:spPr/>
        <p:txBody>
          <a:bodyPr/>
          <a:lstStyle/>
          <a:p>
            <a:pPr marL="0" indent="0">
              <a:buNone/>
            </a:pPr>
            <a:r>
              <a:rPr lang="en-US" dirty="0"/>
              <a:t>tiny.cc/translated @8:15pm </a:t>
            </a:r>
          </a:p>
        </p:txBody>
      </p:sp>
    </p:spTree>
    <p:extLst>
      <p:ext uri="{BB962C8B-B14F-4D97-AF65-F5344CB8AC3E}">
        <p14:creationId xmlns:p14="http://schemas.microsoft.com/office/powerpoint/2010/main" val="3730860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1E71-D409-4B3C-84FF-59D2EA51D65F}"/>
              </a:ext>
            </a:extLst>
          </p:cNvPr>
          <p:cNvSpPr>
            <a:spLocks noGrp="1"/>
          </p:cNvSpPr>
          <p:nvPr>
            <p:ph type="title"/>
          </p:nvPr>
        </p:nvSpPr>
        <p:spPr/>
        <p:txBody>
          <a:bodyPr/>
          <a:lstStyle/>
          <a:p>
            <a:r>
              <a:rPr lang="en-US" dirty="0"/>
              <a:t>Why did the Torah get translated into Arabic?</a:t>
            </a:r>
          </a:p>
        </p:txBody>
      </p:sp>
      <p:sp>
        <p:nvSpPr>
          <p:cNvPr id="3" name="Content Placeholder 2">
            <a:extLst>
              <a:ext uri="{FF2B5EF4-FFF2-40B4-BE49-F238E27FC236}">
                <a16:creationId xmlns:a16="http://schemas.microsoft.com/office/drawing/2014/main" id="{DDDC1868-DE8D-4C07-8551-71AE1FB8D4E8}"/>
              </a:ext>
            </a:extLst>
          </p:cNvPr>
          <p:cNvSpPr>
            <a:spLocks noGrp="1"/>
          </p:cNvSpPr>
          <p:nvPr>
            <p:ph idx="1"/>
          </p:nvPr>
        </p:nvSpPr>
        <p:spPr/>
        <p:txBody>
          <a:bodyPr/>
          <a:lstStyle/>
          <a:p>
            <a:r>
              <a:rPr lang="en-US" dirty="0"/>
              <a:t>Most Jews spoke Arabic</a:t>
            </a:r>
          </a:p>
          <a:p>
            <a:pPr lvl="1"/>
            <a:r>
              <a:rPr lang="en-US" dirty="0"/>
              <a:t>Muslim Arab conquest beginning in 632 CE by Rashidun caliphate </a:t>
            </a:r>
          </a:p>
          <a:p>
            <a:pPr lvl="1"/>
            <a:r>
              <a:rPr lang="en-US" dirty="0"/>
              <a:t>Battle of Babylon 636 CE – Sasanian (Persian Empire) lost to Rashidun </a:t>
            </a:r>
          </a:p>
          <a:p>
            <a:r>
              <a:rPr lang="en-US" dirty="0"/>
              <a:t>Part of Christian-Muslim-Jewish debates over scripture</a:t>
            </a:r>
          </a:p>
          <a:p>
            <a:r>
              <a:rPr lang="en-US" dirty="0"/>
              <a:t>So people wouldn’t use bootleg Karaite, Christian or Muslim translations</a:t>
            </a:r>
          </a:p>
          <a:p>
            <a:endParaRPr lang="en-US" dirty="0"/>
          </a:p>
        </p:txBody>
      </p:sp>
    </p:spTree>
    <p:extLst>
      <p:ext uri="{BB962C8B-B14F-4D97-AF65-F5344CB8AC3E}">
        <p14:creationId xmlns:p14="http://schemas.microsoft.com/office/powerpoint/2010/main" val="115226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0B84-6B99-4D48-A0A0-3110002B6E03}"/>
              </a:ext>
            </a:extLst>
          </p:cNvPr>
          <p:cNvSpPr>
            <a:spLocks noGrp="1"/>
          </p:cNvSpPr>
          <p:nvPr>
            <p:ph type="title"/>
          </p:nvPr>
        </p:nvSpPr>
        <p:spPr/>
        <p:txBody>
          <a:bodyPr/>
          <a:lstStyle/>
          <a:p>
            <a:r>
              <a:rPr lang="en-US" sz="4400" dirty="0">
                <a:effectLst/>
                <a:latin typeface="Times New Roman" panose="02020603050405020304" pitchFamily="18" charset="0"/>
                <a:ea typeface="Calibri" panose="020F0502020204030204" pitchFamily="34" charset="0"/>
                <a:cs typeface="Arial" panose="020B0604020202020204" pitchFamily="34" charset="0"/>
              </a:rPr>
              <a:t>The Need for an Arabic Translation</a:t>
            </a:r>
            <a:endParaRPr lang="en-US" dirty="0"/>
          </a:p>
        </p:txBody>
      </p:sp>
      <p:sp>
        <p:nvSpPr>
          <p:cNvPr id="3" name="Content Placeholder 2">
            <a:extLst>
              <a:ext uri="{FF2B5EF4-FFF2-40B4-BE49-F238E27FC236}">
                <a16:creationId xmlns:a16="http://schemas.microsoft.com/office/drawing/2014/main" id="{A8EA1BB2-0976-4691-8D06-701D1AA0AE16}"/>
              </a:ext>
            </a:extLst>
          </p:cNvPr>
          <p:cNvSpPr>
            <a:spLocks noGrp="1"/>
          </p:cNvSpPr>
          <p:nvPr>
            <p:ph sz="half" idx="1"/>
          </p:nvPr>
        </p:nvSpPr>
        <p:spPr>
          <a:xfrm>
            <a:off x="408373" y="1526959"/>
            <a:ext cx="6755907" cy="4965916"/>
          </a:xfrm>
        </p:spPr>
        <p:txBody>
          <a:bodyPr>
            <a:normAutofit lnSpcReduction="10000"/>
          </a:bodyPr>
          <a:lstStyle/>
          <a:p>
            <a:pPr marL="0" indent="0" algn="just">
              <a:buNone/>
            </a:pPr>
            <a:r>
              <a:rPr lang="en-US" dirty="0"/>
              <a:t>Rabbi </a:t>
            </a:r>
            <a:r>
              <a:rPr lang="en-US" dirty="0" err="1"/>
              <a:t>Natronai</a:t>
            </a:r>
            <a:r>
              <a:rPr lang="en-US" dirty="0"/>
              <a:t> Gaon (Sura, Babylonia d. 858CE) said that those who don’t read Targum during Torah reading, saying ‘we don’t need the Targum of our Sages, rather we want one in our language that we understand’ are not fulfilling their obligation [of Targum] and are required to use Targum. But if they refused to use Targum rebelliously they are sinners, and if they don’t know how to Targum they should learn how, and if they need someone to explain the Targum they can have another (3</a:t>
            </a:r>
            <a:r>
              <a:rPr lang="en-US" baseline="30000" dirty="0"/>
              <a:t>rd</a:t>
            </a:r>
            <a:r>
              <a:rPr lang="en-US" dirty="0"/>
              <a:t>) person explain the text into vernacular. </a:t>
            </a:r>
          </a:p>
        </p:txBody>
      </p:sp>
      <p:sp>
        <p:nvSpPr>
          <p:cNvPr id="4" name="Content Placeholder 3">
            <a:extLst>
              <a:ext uri="{FF2B5EF4-FFF2-40B4-BE49-F238E27FC236}">
                <a16:creationId xmlns:a16="http://schemas.microsoft.com/office/drawing/2014/main" id="{02A73B65-2E25-4CF5-AFD0-0C392BD11C5B}"/>
              </a:ext>
            </a:extLst>
          </p:cNvPr>
          <p:cNvSpPr>
            <a:spLocks noGrp="1"/>
          </p:cNvSpPr>
          <p:nvPr>
            <p:ph sz="half" idx="2"/>
          </p:nvPr>
        </p:nvSpPr>
        <p:spPr>
          <a:xfrm>
            <a:off x="7288567" y="1526959"/>
            <a:ext cx="4495060" cy="4650004"/>
          </a:xfrm>
        </p:spPr>
        <p:txBody>
          <a:bodyPr>
            <a:noAutofit/>
          </a:bodyPr>
          <a:lstStyle/>
          <a:p>
            <a:pPr marL="0" marR="0" indent="0" algn="just" rtl="1">
              <a:lnSpc>
                <a:spcPct val="107000"/>
              </a:lnSpc>
              <a:spcBef>
                <a:spcPts val="0"/>
              </a:spcBef>
              <a:spcAft>
                <a:spcPts val="800"/>
              </a:spcAft>
              <a:buNone/>
            </a:pPr>
            <a:r>
              <a:rPr lang="he-IL" dirty="0">
                <a:effectLst/>
                <a:latin typeface="Calibri" panose="020F0502020204030204" pitchFamily="34" charset="0"/>
                <a:ea typeface="Calibri" panose="020F0502020204030204" pitchFamily="34" charset="0"/>
                <a:cs typeface="Times New Roman" panose="02020603050405020304" pitchFamily="18" charset="0"/>
              </a:rPr>
              <a:t>כתב רב </a:t>
            </a:r>
            <a:r>
              <a:rPr lang="he-IL" dirty="0" err="1">
                <a:effectLst/>
                <a:latin typeface="Calibri" panose="020F0502020204030204" pitchFamily="34" charset="0"/>
                <a:ea typeface="Calibri" panose="020F0502020204030204" pitchFamily="34" charset="0"/>
                <a:cs typeface="Times New Roman" panose="02020603050405020304" pitchFamily="18" charset="0"/>
              </a:rPr>
              <a:t>נטרונאי</a:t>
            </a:r>
            <a:r>
              <a:rPr lang="he-IL" dirty="0">
                <a:effectLst/>
                <a:latin typeface="Calibri" panose="020F0502020204030204" pitchFamily="34" charset="0"/>
                <a:ea typeface="Calibri" panose="020F0502020204030204" pitchFamily="34" charset="0"/>
                <a:cs typeface="Times New Roman" panose="02020603050405020304" pitchFamily="18" charset="0"/>
              </a:rPr>
              <a:t> אלו שאין </a:t>
            </a:r>
            <a:r>
              <a:rPr lang="he-IL" dirty="0" err="1">
                <a:effectLst/>
                <a:latin typeface="Calibri" panose="020F0502020204030204" pitchFamily="34" charset="0"/>
                <a:ea typeface="Calibri" panose="020F0502020204030204" pitchFamily="34" charset="0"/>
                <a:cs typeface="Times New Roman" panose="02020603050405020304" pitchFamily="18" charset="0"/>
              </a:rPr>
              <a:t>מתרגמין</a:t>
            </a:r>
            <a:r>
              <a:rPr lang="he-IL" dirty="0">
                <a:effectLst/>
                <a:latin typeface="Calibri" panose="020F0502020204030204" pitchFamily="34" charset="0"/>
                <a:ea typeface="Calibri" panose="020F0502020204030204" pitchFamily="34" charset="0"/>
                <a:cs typeface="Times New Roman" panose="02020603050405020304" pitchFamily="18" charset="0"/>
              </a:rPr>
              <a:t> ואומרים ג)אין אנו צריכים ד)תרגום דרבנן אלא בלשון שלנו בלשון שהציבור </a:t>
            </a:r>
            <a:r>
              <a:rPr lang="he-IL" dirty="0" err="1">
                <a:effectLst/>
                <a:latin typeface="Calibri" panose="020F0502020204030204" pitchFamily="34" charset="0"/>
                <a:ea typeface="Calibri" panose="020F0502020204030204" pitchFamily="34" charset="0"/>
                <a:cs typeface="Times New Roman" panose="02020603050405020304" pitchFamily="18" charset="0"/>
              </a:rPr>
              <a:t>מבינין</a:t>
            </a:r>
            <a:r>
              <a:rPr lang="he-IL" dirty="0">
                <a:effectLst/>
                <a:latin typeface="Calibri" panose="020F0502020204030204" pitchFamily="34" charset="0"/>
                <a:ea typeface="Calibri" panose="020F0502020204030204" pitchFamily="34" charset="0"/>
                <a:cs typeface="Times New Roman" panose="02020603050405020304" pitchFamily="18" charset="0"/>
              </a:rPr>
              <a:t> אין יוצאים י"ח אלא חייבים לתרגם</a:t>
            </a:r>
            <a:r>
              <a:rPr lang="en-US" dirty="0">
                <a:latin typeface="Calibri" panose="020F0502020204030204" pitchFamily="34" charset="0"/>
                <a:ea typeface="Calibri" panose="020F0502020204030204" pitchFamily="34" charset="0"/>
                <a:cs typeface="Times New Roman" panose="02020603050405020304" pitchFamily="18" charset="0"/>
              </a:rPr>
              <a:t>.</a:t>
            </a:r>
            <a:r>
              <a:rPr lang="he-IL" dirty="0">
                <a:effectLst/>
                <a:latin typeface="Calibri" panose="020F0502020204030204" pitchFamily="34" charset="0"/>
                <a:ea typeface="Calibri" panose="020F0502020204030204" pitchFamily="34" charset="0"/>
                <a:cs typeface="Times New Roman" panose="02020603050405020304" pitchFamily="18" charset="0"/>
              </a:rPr>
              <a:t> אבל אם אינן </a:t>
            </a:r>
            <a:r>
              <a:rPr lang="he-IL" dirty="0" err="1">
                <a:effectLst/>
                <a:latin typeface="Calibri" panose="020F0502020204030204" pitchFamily="34" charset="0"/>
                <a:ea typeface="Calibri" panose="020F0502020204030204" pitchFamily="34" charset="0"/>
                <a:cs typeface="Times New Roman" panose="02020603050405020304" pitchFamily="18" charset="0"/>
              </a:rPr>
              <a:t>מתרגמין</a:t>
            </a:r>
            <a:r>
              <a:rPr lang="he-IL" dirty="0">
                <a:effectLst/>
                <a:latin typeface="Calibri" panose="020F0502020204030204" pitchFamily="34" charset="0"/>
                <a:ea typeface="Calibri" panose="020F0502020204030204" pitchFamily="34" charset="0"/>
                <a:cs typeface="Times New Roman" panose="02020603050405020304" pitchFamily="18" charset="0"/>
              </a:rPr>
              <a:t> להכעיס בני עבירה הם ואם מפני שאינן יודעין לתרגמו ילמדו ויתרגמו ואם יש מקום שרוצים לפרש להם יעמוד אחר חוץ מן המתרגם ויפרש להם כרצונם.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5367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EA75E-87AB-4FA4-AF45-0281E17A2E8E}"/>
              </a:ext>
            </a:extLst>
          </p:cNvPr>
          <p:cNvSpPr>
            <a:spLocks noGrp="1"/>
          </p:cNvSpPr>
          <p:nvPr>
            <p:ph type="title"/>
          </p:nvPr>
        </p:nvSpPr>
        <p:spPr>
          <a:xfrm>
            <a:off x="838200" y="338492"/>
            <a:ext cx="10515600" cy="1325563"/>
          </a:xfrm>
        </p:spPr>
        <p:txBody>
          <a:bodyPr/>
          <a:lstStyle/>
          <a:p>
            <a:r>
              <a:rPr lang="en-US" dirty="0"/>
              <a:t>Rabbi Saadia Gaon</a:t>
            </a:r>
          </a:p>
        </p:txBody>
      </p:sp>
      <p:sp>
        <p:nvSpPr>
          <p:cNvPr id="3" name="Content Placeholder 2">
            <a:extLst>
              <a:ext uri="{FF2B5EF4-FFF2-40B4-BE49-F238E27FC236}">
                <a16:creationId xmlns:a16="http://schemas.microsoft.com/office/drawing/2014/main" id="{438117C0-4DB9-4E9A-8524-72B7BA5E0A89}"/>
              </a:ext>
            </a:extLst>
          </p:cNvPr>
          <p:cNvSpPr>
            <a:spLocks noGrp="1"/>
          </p:cNvSpPr>
          <p:nvPr>
            <p:ph idx="1"/>
          </p:nvPr>
        </p:nvSpPr>
        <p:spPr>
          <a:xfrm>
            <a:off x="159797" y="1376039"/>
            <a:ext cx="11869445" cy="5308846"/>
          </a:xfrm>
        </p:spPr>
        <p:txBody>
          <a:bodyPr numCol="2">
            <a:normAutofit fontScale="62500" lnSpcReduction="20000"/>
          </a:bodyPr>
          <a:lstStyle/>
          <a:p>
            <a:r>
              <a:rPr lang="en-US" dirty="0"/>
              <a:t>At the start of the ninth century, the primary  Jewish  authorities  outside  of  Israel were   the   political   Exilarch,   and   the </a:t>
            </a:r>
            <a:r>
              <a:rPr lang="en-US" dirty="0" err="1"/>
              <a:t>Gaonim</a:t>
            </a:r>
            <a:r>
              <a:rPr lang="en-US" dirty="0"/>
              <a:t>  who  headed  Babylon’s  central yeshivot.  Now,  contact  with  Islam  and anti-rabbinic  </a:t>
            </a:r>
            <a:r>
              <a:rPr lang="en-US" dirty="0" err="1"/>
              <a:t>Karaism</a:t>
            </a:r>
            <a:r>
              <a:rPr lang="en-US" dirty="0"/>
              <a:t>,  economic  strain between  farmers  and  merchants,  unrest due  to  the Jewish  community’s  internal taxes,  and  tension  between  Jewish  leaders  in  Baghdad  and  Jerusalem,  all  challenged the structure of the Diaspora Jewish community. </a:t>
            </a:r>
          </a:p>
          <a:p>
            <a:r>
              <a:rPr lang="en-US" dirty="0"/>
              <a:t>Into  this  world  came  Said  al-</a:t>
            </a:r>
            <a:r>
              <a:rPr lang="en-US" dirty="0" err="1"/>
              <a:t>Fayyumi</a:t>
            </a:r>
            <a:r>
              <a:rPr lang="en-US" dirty="0"/>
              <a:t>, born  in  Egypt  in  892.  He  used  his  birth name,  Said,  in  his  introduction  to  the </a:t>
            </a:r>
            <a:r>
              <a:rPr lang="en-US" dirty="0" err="1"/>
              <a:t>Agron</a:t>
            </a:r>
            <a:r>
              <a:rPr lang="en-US" dirty="0"/>
              <a:t> Hebrew  dictionary  he  wrote  at  the age  of  20,  but  later  he  switched  to  Saadia. “Al-</a:t>
            </a:r>
            <a:r>
              <a:rPr lang="en-US" dirty="0" err="1"/>
              <a:t>Fayyumi</a:t>
            </a:r>
            <a:r>
              <a:rPr lang="en-US" dirty="0"/>
              <a:t>” refers to his birthplace, Fayum,  in  northern  Egypt.  </a:t>
            </a:r>
          </a:p>
          <a:p>
            <a:r>
              <a:rPr lang="en-US" dirty="0"/>
              <a:t>His  family claimed  descent  from  the  biblical  </a:t>
            </a:r>
            <a:r>
              <a:rPr lang="en-US" dirty="0" err="1"/>
              <a:t>Yehudah</a:t>
            </a:r>
            <a:r>
              <a:rPr lang="en-US" dirty="0"/>
              <a:t>, as well as Rabbi </a:t>
            </a:r>
            <a:r>
              <a:rPr lang="en-US" dirty="0" err="1"/>
              <a:t>Chanina</a:t>
            </a:r>
            <a:r>
              <a:rPr lang="en-US" dirty="0"/>
              <a:t> ben </a:t>
            </a:r>
            <a:r>
              <a:rPr lang="en-US" dirty="0" err="1"/>
              <a:t>Dosa</a:t>
            </a:r>
            <a:r>
              <a:rPr lang="en-US" dirty="0"/>
              <a:t>, a miracle-working sage from the period of the Mishnah. Rabbi Saadia Gaon’s lifelong mission was to end Jewish ignorance of Judaism, and to  lead  with  absolute  integrity;  both  pitted  him  against  powerful  opponents.  </a:t>
            </a:r>
          </a:p>
          <a:p>
            <a:r>
              <a:rPr lang="en-US" dirty="0"/>
              <a:t>At the  age  of  23,  Rabbi  Saadia  began  his battle  against  </a:t>
            </a:r>
            <a:r>
              <a:rPr lang="en-US" dirty="0" err="1"/>
              <a:t>Karaism</a:t>
            </a:r>
            <a:r>
              <a:rPr lang="en-US" dirty="0"/>
              <a:t>,  with  a  published polemic.  In  921,  at  the  age  of  29,  Rabbi Saadia -living  in  Aleppo,  and  not  yet  a Gaon -was  the  primary  voice  against  a calendar coup led by Aharon ben Meir in Israel.  Rabbi  Saadia  became  aware  that Aharon  ben  Meir  intended  to  shift  Rosh </a:t>
            </a:r>
            <a:r>
              <a:rPr lang="en-US" dirty="0" err="1"/>
              <a:t>HaShanah</a:t>
            </a:r>
            <a:r>
              <a:rPr lang="en-US" dirty="0"/>
              <a:t>  by  a  day.  Rabbi  Saadia  published  numerous  scrolls  arguing  for  the authority   and   accuracy   of   Babylonian calculations. After a two-year battle, Rabbi Saadia was victorious.</a:t>
            </a:r>
          </a:p>
          <a:p>
            <a:r>
              <a:rPr lang="en-US" dirty="0"/>
              <a:t>Rabbi  Saadia  gained  the  title  of  Gaon when  he  became  head  of  the  yeshiva  in Sura,  Babylon,  in  928.  However,  in  930 he became involved in a dispute with the exilarch,  David  ben  </a:t>
            </a:r>
            <a:r>
              <a:rPr lang="en-US" dirty="0" err="1"/>
              <a:t>Zakkai</a:t>
            </a:r>
            <a:r>
              <a:rPr lang="en-US" dirty="0"/>
              <a:t>,  refusing  to authorize a probate document he felt was </a:t>
            </a:r>
            <a:r>
              <a:rPr lang="en-US" dirty="0" err="1"/>
              <a:t>illict</a:t>
            </a:r>
            <a:r>
              <a:rPr lang="en-US" dirty="0"/>
              <a:t>.  David  ben  </a:t>
            </a:r>
            <a:r>
              <a:rPr lang="en-US" dirty="0" err="1"/>
              <a:t>Zakkai</a:t>
            </a:r>
            <a:r>
              <a:rPr lang="en-US" dirty="0"/>
              <a:t>  replaced  Rabbi Saadia Gaon; only in 937 was Rabbi Saadia  Gaon  officially  reinstated.  He  continued  to  serve  as  Gaon  until  his  death  of illness in 942.</a:t>
            </a:r>
          </a:p>
          <a:p>
            <a:r>
              <a:rPr lang="en-US" dirty="0"/>
              <a:t>Aside  from  his  dictionary,  Rabbi  Saadia Gaon’s writings include Hebrew and Arabic   polemics   defending   Judaism   from intellectual  challenges;  his  great </a:t>
            </a:r>
            <a:r>
              <a:rPr lang="en-US" dirty="0" err="1"/>
              <a:t>Emunot</a:t>
            </a:r>
            <a:r>
              <a:rPr lang="en-US" dirty="0"/>
              <a:t> </a:t>
            </a:r>
            <a:r>
              <a:rPr lang="en-US" dirty="0" err="1"/>
              <a:t>v’Deiot</a:t>
            </a:r>
            <a:r>
              <a:rPr lang="en-US" dirty="0"/>
              <a:t> philosophical   work;   an   Arabic translation  of  and  commentary  to  Tanach;  a  work  on  the  legal  principles  of the  Talmud;  a siddur;  religious  poetry, and more. Rabbi Saadia Gaon’s </a:t>
            </a:r>
            <a:r>
              <a:rPr lang="en-US" dirty="0" err="1"/>
              <a:t>yahrtzeit</a:t>
            </a:r>
            <a:r>
              <a:rPr lang="en-US" dirty="0"/>
              <a:t> is the 26</a:t>
            </a:r>
            <a:r>
              <a:rPr lang="en-US" baseline="30000" dirty="0"/>
              <a:t>th</a:t>
            </a:r>
            <a:r>
              <a:rPr lang="en-US" dirty="0"/>
              <a:t> of Iyar. </a:t>
            </a:r>
          </a:p>
          <a:p>
            <a:r>
              <a:rPr lang="en-US" dirty="0"/>
              <a:t>(by R’ Mordechai </a:t>
            </a:r>
            <a:r>
              <a:rPr lang="en-US" dirty="0" err="1"/>
              <a:t>Torzcyner</a:t>
            </a:r>
            <a:r>
              <a:rPr lang="en-US" dirty="0"/>
              <a:t>)</a:t>
            </a:r>
          </a:p>
          <a:p>
            <a:endParaRPr lang="en-US" dirty="0"/>
          </a:p>
        </p:txBody>
      </p:sp>
    </p:spTree>
    <p:extLst>
      <p:ext uri="{BB962C8B-B14F-4D97-AF65-F5344CB8AC3E}">
        <p14:creationId xmlns:p14="http://schemas.microsoft.com/office/powerpoint/2010/main" val="58307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9DA06-02E4-4FCF-A110-E79D7968B2D4}"/>
              </a:ext>
            </a:extLst>
          </p:cNvPr>
          <p:cNvSpPr>
            <a:spLocks noGrp="1"/>
          </p:cNvSpPr>
          <p:nvPr>
            <p:ph type="title"/>
          </p:nvPr>
        </p:nvSpPr>
        <p:spPr/>
        <p:txBody>
          <a:bodyPr/>
          <a:lstStyle/>
          <a:p>
            <a:r>
              <a:rPr lang="en-US" dirty="0"/>
              <a:t>Why did R’ Saadia Gaon write it?</a:t>
            </a:r>
          </a:p>
        </p:txBody>
      </p:sp>
      <p:sp>
        <p:nvSpPr>
          <p:cNvPr id="3" name="Content Placeholder 2">
            <a:extLst>
              <a:ext uri="{FF2B5EF4-FFF2-40B4-BE49-F238E27FC236}">
                <a16:creationId xmlns:a16="http://schemas.microsoft.com/office/drawing/2014/main" id="{AA75979D-89DE-4F33-AFF5-00E35ABEE408}"/>
              </a:ext>
            </a:extLst>
          </p:cNvPr>
          <p:cNvSpPr>
            <a:spLocks noGrp="1"/>
          </p:cNvSpPr>
          <p:nvPr>
            <p:ph sz="half" idx="1"/>
          </p:nvPr>
        </p:nvSpPr>
        <p:spPr/>
        <p:txBody>
          <a:bodyPr>
            <a:noAutofit/>
          </a:bodyPr>
          <a:lstStyle/>
          <a:p>
            <a:pPr marL="0" indent="0" algn="just">
              <a:buNone/>
            </a:pPr>
            <a:r>
              <a:rPr lang="en-US" sz="1400" b="0" i="0" dirty="0">
                <a:solidFill>
                  <a:srgbClr val="333333"/>
                </a:solidFill>
                <a:effectLst/>
                <a:latin typeface="Arial" panose="020B0604020202020204" pitchFamily="34" charset="0"/>
              </a:rPr>
              <a:t>My only motivation for composing this work is the personal request of one of the students, who asked for a book dedicated to the simple meaning of the Torah, without integrating any element of linguistic flourishes, metaphors, synonymy, or antonymy. I will cite neither the questions of the heretics nor my answers to them. I will not explore the intellectual </a:t>
            </a:r>
            <a:r>
              <a:rPr lang="en-US" sz="1400" b="0" i="1" dirty="0">
                <a:solidFill>
                  <a:srgbClr val="333333"/>
                </a:solidFill>
                <a:effectLst/>
                <a:latin typeface="Arial" panose="020B0604020202020204" pitchFamily="34" charset="0"/>
              </a:rPr>
              <a:t>mitzvot</a:t>
            </a:r>
            <a:r>
              <a:rPr lang="en-US" sz="1400" b="0" i="0" dirty="0">
                <a:solidFill>
                  <a:srgbClr val="333333"/>
                </a:solidFill>
                <a:effectLst/>
                <a:latin typeface="Arial" panose="020B0604020202020204" pitchFamily="34" charset="0"/>
              </a:rPr>
              <a:t>, nor will I delve into the performance of the pragmatic </a:t>
            </a:r>
            <a:r>
              <a:rPr lang="en-US" sz="1400" b="0" i="1" dirty="0">
                <a:solidFill>
                  <a:srgbClr val="333333"/>
                </a:solidFill>
                <a:effectLst/>
                <a:latin typeface="Arial" panose="020B0604020202020204" pitchFamily="34" charset="0"/>
              </a:rPr>
              <a:t>mitzvot</a:t>
            </a:r>
            <a:r>
              <a:rPr lang="en-US" sz="1400" b="0" i="0" dirty="0">
                <a:solidFill>
                  <a:srgbClr val="333333"/>
                </a:solidFill>
                <a:effectLst/>
                <a:latin typeface="Arial" panose="020B0604020202020204" pitchFamily="34" charset="0"/>
              </a:rPr>
              <a:t>. Rather, I will translate the simple meaning of the verses of the Torah only. I note that what I have been asked to do has a purpose: that the readers will understand and comprehend the issues of the Torah — the narrative, the command and the reward — in sequence and with concision… </a:t>
            </a:r>
            <a:endParaRPr lang="en-US" sz="2000" b="0" i="0" dirty="0">
              <a:solidFill>
                <a:srgbClr val="272828"/>
              </a:solidFill>
              <a:effectLst/>
              <a:latin typeface="Lato" panose="020F0502020204030203" pitchFamily="34" charset="0"/>
            </a:endParaRPr>
          </a:p>
          <a:p>
            <a:pPr marL="0" indent="0" algn="just">
              <a:buNone/>
            </a:pPr>
            <a:r>
              <a:rPr lang="en-US" sz="1400" b="0" i="0" dirty="0">
                <a:solidFill>
                  <a:srgbClr val="333333"/>
                </a:solidFill>
                <a:effectLst/>
                <a:latin typeface="Arial" panose="020B0604020202020204" pitchFamily="34" charset="0"/>
              </a:rPr>
              <a:t>It may be that a reader will afterwards seek to understand the fundamentals of the intellectual </a:t>
            </a:r>
            <a:r>
              <a:rPr lang="en-US" sz="1400" b="0" i="1" dirty="0">
                <a:solidFill>
                  <a:srgbClr val="333333"/>
                </a:solidFill>
                <a:effectLst/>
                <a:latin typeface="Arial" panose="020B0604020202020204" pitchFamily="34" charset="0"/>
              </a:rPr>
              <a:t>mitzvot</a:t>
            </a:r>
            <a:r>
              <a:rPr lang="en-US" sz="1400" b="0" i="0" dirty="0">
                <a:solidFill>
                  <a:srgbClr val="333333"/>
                </a:solidFill>
                <a:effectLst/>
                <a:latin typeface="Arial" panose="020B0604020202020204" pitchFamily="34" charset="0"/>
              </a:rPr>
              <a:t> and the commission of the pragmatic ones, as well as how to refute the claims of those who challenge the portions of the Torah; let him satisfy all of these ends in my other book. This brief one may inspire him to this end and lead him to his object.</a:t>
            </a:r>
            <a:endParaRPr lang="en-US" sz="2000" b="0" i="0" dirty="0">
              <a:solidFill>
                <a:srgbClr val="272828"/>
              </a:solidFill>
              <a:effectLst/>
              <a:latin typeface="Lato" panose="020F0502020204030203" pitchFamily="34" charset="0"/>
            </a:endParaRPr>
          </a:p>
          <a:p>
            <a:pPr marL="0" indent="0" algn="just">
              <a:buNone/>
            </a:pPr>
            <a:r>
              <a:rPr lang="en-US" sz="1400" b="0" i="0" dirty="0">
                <a:solidFill>
                  <a:srgbClr val="333333"/>
                </a:solidFill>
                <a:effectLst/>
                <a:latin typeface="Arial" panose="020B0604020202020204" pitchFamily="34" charset="0"/>
              </a:rPr>
              <a:t>Bearing all this in mind, I have written this book as a simple translation of the verses of the Torah only, exacting in its logic and following tradition. (from into to Tafsir Translation VBM)</a:t>
            </a:r>
            <a:endParaRPr lang="en-US" sz="2000" b="0" i="0" dirty="0">
              <a:solidFill>
                <a:srgbClr val="272828"/>
              </a:solidFill>
              <a:effectLst/>
              <a:latin typeface="Lato" panose="020F0502020204030203" pitchFamily="34" charset="0"/>
            </a:endParaRPr>
          </a:p>
          <a:p>
            <a:pPr marL="0" indent="0">
              <a:buNone/>
            </a:pPr>
            <a:endParaRPr lang="en-US" sz="2000" dirty="0"/>
          </a:p>
        </p:txBody>
      </p:sp>
      <p:sp>
        <p:nvSpPr>
          <p:cNvPr id="4" name="Content Placeholder 3">
            <a:extLst>
              <a:ext uri="{FF2B5EF4-FFF2-40B4-BE49-F238E27FC236}">
                <a16:creationId xmlns:a16="http://schemas.microsoft.com/office/drawing/2014/main" id="{21C08DB6-2C7E-47F1-B12B-BF701053D110}"/>
              </a:ext>
            </a:extLst>
          </p:cNvPr>
          <p:cNvSpPr>
            <a:spLocks noGrp="1"/>
          </p:cNvSpPr>
          <p:nvPr>
            <p:ph sz="half" idx="2"/>
          </p:nvPr>
        </p:nvSpPr>
        <p:spPr/>
        <p:txBody>
          <a:bodyPr>
            <a:noAutofit/>
          </a:bodyPr>
          <a:lstStyle/>
          <a:p>
            <a:pPr marL="0" indent="0" algn="l">
              <a:buNone/>
            </a:pPr>
            <a:r>
              <a:rPr lang="en-US" sz="1600" dirty="0"/>
              <a:t>For a long time, in my hometown, I dwelled constantly on my desire, which was to have a translation of the Torah composed by me in use among the people of the true religion, a proper translation that would not be refuted by speculative knowledge or rebutted by tradition; but I refrained from taking that on … because I thought that in the lands far from my hometown there were translations that were clear and formulated precisely. (translated by Richard Steiner)</a:t>
            </a:r>
          </a:p>
        </p:txBody>
      </p:sp>
    </p:spTree>
    <p:extLst>
      <p:ext uri="{BB962C8B-B14F-4D97-AF65-F5344CB8AC3E}">
        <p14:creationId xmlns:p14="http://schemas.microsoft.com/office/powerpoint/2010/main" val="521997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7456C-4C9D-48A7-8F39-3E614B9C1DBB}"/>
              </a:ext>
            </a:extLst>
          </p:cNvPr>
          <p:cNvSpPr>
            <a:spLocks noGrp="1"/>
          </p:cNvSpPr>
          <p:nvPr>
            <p:ph type="title"/>
          </p:nvPr>
        </p:nvSpPr>
        <p:spPr/>
        <p:txBody>
          <a:bodyPr/>
          <a:lstStyle/>
          <a:p>
            <a:r>
              <a:rPr lang="en-US" dirty="0" err="1"/>
              <a:t>Perush</a:t>
            </a:r>
            <a:endParaRPr lang="en-US" dirty="0"/>
          </a:p>
        </p:txBody>
      </p:sp>
      <p:sp>
        <p:nvSpPr>
          <p:cNvPr id="3" name="Content Placeholder 2">
            <a:extLst>
              <a:ext uri="{FF2B5EF4-FFF2-40B4-BE49-F238E27FC236}">
                <a16:creationId xmlns:a16="http://schemas.microsoft.com/office/drawing/2014/main" id="{B8973E21-4DD7-4889-B231-6DA1A8B15BFE}"/>
              </a:ext>
            </a:extLst>
          </p:cNvPr>
          <p:cNvSpPr>
            <a:spLocks noGrp="1"/>
          </p:cNvSpPr>
          <p:nvPr>
            <p:ph idx="1"/>
          </p:nvPr>
        </p:nvSpPr>
        <p:spPr/>
        <p:txBody>
          <a:bodyPr>
            <a:normAutofit fontScale="92500" lnSpcReduction="10000"/>
          </a:bodyPr>
          <a:lstStyle/>
          <a:p>
            <a:pPr algn="just"/>
            <a:r>
              <a:rPr lang="en-US" dirty="0" err="1"/>
              <a:t>Perush</a:t>
            </a:r>
            <a:r>
              <a:rPr lang="en-US" dirty="0"/>
              <a:t> </a:t>
            </a:r>
            <a:r>
              <a:rPr lang="en-US" dirty="0" err="1"/>
              <a:t>HaKatzar</a:t>
            </a:r>
            <a:r>
              <a:rPr lang="en-US" dirty="0"/>
              <a:t> </a:t>
            </a:r>
            <a:r>
              <a:rPr lang="en-US" sz="2800" b="0" i="0" dirty="0">
                <a:solidFill>
                  <a:srgbClr val="333333"/>
                </a:solidFill>
                <a:effectLst/>
                <a:latin typeface="Arial" panose="020B0604020202020204" pitchFamily="34" charset="0"/>
              </a:rPr>
              <a:t>The Short Commentary</a:t>
            </a:r>
            <a:r>
              <a:rPr lang="en-US" dirty="0"/>
              <a:t>– the Tafsir – </a:t>
            </a:r>
          </a:p>
          <a:p>
            <a:pPr lvl="1" algn="just"/>
            <a:r>
              <a:rPr lang="en-US" sz="2400" b="0" i="0" dirty="0">
                <a:solidFill>
                  <a:srgbClr val="333333"/>
                </a:solidFill>
                <a:effectLst/>
                <a:latin typeface="Arial" panose="020B0604020202020204" pitchFamily="34" charset="0"/>
              </a:rPr>
              <a:t>This is the translation of </a:t>
            </a:r>
            <a:r>
              <a:rPr lang="en-US" sz="2400" b="0" i="1" dirty="0">
                <a:solidFill>
                  <a:srgbClr val="333333"/>
                </a:solidFill>
                <a:effectLst/>
                <a:latin typeface="Arial" panose="020B0604020202020204" pitchFamily="34" charset="0"/>
              </a:rPr>
              <a:t>Tanakh</a:t>
            </a:r>
            <a:r>
              <a:rPr lang="en-US" sz="2400" b="0" i="0" dirty="0">
                <a:solidFill>
                  <a:srgbClr val="333333"/>
                </a:solidFill>
                <a:effectLst/>
                <a:latin typeface="Arial" panose="020B0604020202020204" pitchFamily="34" charset="0"/>
              </a:rPr>
              <a:t> into Arabic and it includes some brief explanations — beyond the literal translation — designated for the wider community (Jews and non-Jews).</a:t>
            </a:r>
          </a:p>
          <a:p>
            <a:pPr lvl="1" algn="just"/>
            <a:r>
              <a:rPr lang="en-US" dirty="0">
                <a:solidFill>
                  <a:srgbClr val="333333"/>
                </a:solidFill>
                <a:latin typeface="Arial" panose="020B0604020202020204" pitchFamily="34" charset="0"/>
              </a:rPr>
              <a:t>On all of Tanach</a:t>
            </a:r>
            <a:endParaRPr lang="en-US" dirty="0"/>
          </a:p>
          <a:p>
            <a:r>
              <a:rPr lang="en-US" dirty="0" err="1"/>
              <a:t>Perush</a:t>
            </a:r>
            <a:r>
              <a:rPr lang="en-US" dirty="0"/>
              <a:t> </a:t>
            </a:r>
            <a:r>
              <a:rPr lang="en-US" dirty="0" err="1"/>
              <a:t>HaArokh</a:t>
            </a:r>
            <a:endParaRPr lang="en-US" dirty="0"/>
          </a:p>
          <a:p>
            <a:pPr lvl="1"/>
            <a:r>
              <a:rPr lang="en-US" b="0" i="1" dirty="0" err="1">
                <a:solidFill>
                  <a:srgbClr val="333333"/>
                </a:solidFill>
                <a:effectLst/>
                <a:latin typeface="Arial" panose="020B0604020202020204" pitchFamily="34" charset="0"/>
              </a:rPr>
              <a:t>Peirush</a:t>
            </a:r>
            <a:r>
              <a:rPr lang="en-US" b="0" i="1" dirty="0">
                <a:solidFill>
                  <a:srgbClr val="333333"/>
                </a:solidFill>
                <a:effectLst/>
                <a:latin typeface="Arial" panose="020B0604020202020204" pitchFamily="34" charset="0"/>
              </a:rPr>
              <a:t> Ha-</a:t>
            </a:r>
            <a:r>
              <a:rPr lang="en-US" b="0" i="1" dirty="0" err="1">
                <a:solidFill>
                  <a:srgbClr val="333333"/>
                </a:solidFill>
                <a:effectLst/>
                <a:latin typeface="Arial" panose="020B0604020202020204" pitchFamily="34" charset="0"/>
              </a:rPr>
              <a:t>arokh</a:t>
            </a:r>
            <a:r>
              <a:rPr lang="en-US" b="0" i="0" dirty="0">
                <a:solidFill>
                  <a:srgbClr val="333333"/>
                </a:solidFill>
                <a:effectLst/>
                <a:latin typeface="Arial" panose="020B0604020202020204" pitchFamily="34" charset="0"/>
              </a:rPr>
              <a:t> (The Long Commentary): This is also written in Arabic, but it is designated for educated readers.  This commentary includes an analysis of different topics in the disciplines of linguistics, Halakha, and philosophy. </a:t>
            </a:r>
          </a:p>
          <a:p>
            <a:pPr lvl="1"/>
            <a:r>
              <a:rPr lang="en-US" dirty="0">
                <a:solidFill>
                  <a:srgbClr val="333333"/>
                </a:solidFill>
                <a:latin typeface="Arial" panose="020B0604020202020204" pitchFamily="34" charset="0"/>
              </a:rPr>
              <a:t>Only parts of </a:t>
            </a:r>
            <a:r>
              <a:rPr lang="en-US" dirty="0" err="1">
                <a:solidFill>
                  <a:srgbClr val="333333"/>
                </a:solidFill>
                <a:latin typeface="Arial" panose="020B0604020202020204" pitchFamily="34" charset="0"/>
              </a:rPr>
              <a:t>Breishit</a:t>
            </a:r>
            <a:r>
              <a:rPr lang="en-US" dirty="0">
                <a:solidFill>
                  <a:srgbClr val="333333"/>
                </a:solidFill>
                <a:latin typeface="Arial" panose="020B0604020202020204" pitchFamily="34" charset="0"/>
              </a:rPr>
              <a:t> and </a:t>
            </a:r>
            <a:r>
              <a:rPr lang="en-US" dirty="0" err="1">
                <a:solidFill>
                  <a:srgbClr val="333333"/>
                </a:solidFill>
                <a:latin typeface="Arial" panose="020B0604020202020204" pitchFamily="34" charset="0"/>
              </a:rPr>
              <a:t>Shemot</a:t>
            </a:r>
            <a:r>
              <a:rPr lang="en-US" dirty="0">
                <a:solidFill>
                  <a:srgbClr val="333333"/>
                </a:solidFill>
                <a:latin typeface="Arial" panose="020B0604020202020204" pitchFamily="34" charset="0"/>
              </a:rPr>
              <a:t> survived</a:t>
            </a:r>
          </a:p>
          <a:p>
            <a:r>
              <a:rPr lang="en-US" b="0" i="0" dirty="0">
                <a:solidFill>
                  <a:srgbClr val="333333"/>
                </a:solidFill>
                <a:effectLst/>
                <a:latin typeface="Arial" panose="020B0604020202020204" pitchFamily="34" charset="0"/>
              </a:rPr>
              <a:t>Written in Arabic, either with Judeo-Arabic or Arabic letters</a:t>
            </a:r>
          </a:p>
          <a:p>
            <a:pPr lvl="1"/>
            <a:r>
              <a:rPr lang="en-US" b="0" i="0" dirty="0">
                <a:solidFill>
                  <a:srgbClr val="272828"/>
                </a:solidFill>
                <a:effectLst/>
                <a:latin typeface="Lato" panose="020F0502020204030203" pitchFamily="34" charset="0"/>
              </a:rPr>
              <a:t>Richard Steiner – RSG commissioned both in his lifetime </a:t>
            </a:r>
          </a:p>
          <a:p>
            <a:endParaRPr lang="en-US" dirty="0"/>
          </a:p>
        </p:txBody>
      </p:sp>
    </p:spTree>
    <p:extLst>
      <p:ext uri="{BB962C8B-B14F-4D97-AF65-F5344CB8AC3E}">
        <p14:creationId xmlns:p14="http://schemas.microsoft.com/office/powerpoint/2010/main" val="1118166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40A00-E376-4ED2-A6E7-FC9611C4E755}"/>
              </a:ext>
            </a:extLst>
          </p:cNvPr>
          <p:cNvSpPr>
            <a:spLocks noGrp="1"/>
          </p:cNvSpPr>
          <p:nvPr>
            <p:ph type="title"/>
          </p:nvPr>
        </p:nvSpPr>
        <p:spPr/>
        <p:txBody>
          <a:bodyPr/>
          <a:lstStyle/>
          <a:p>
            <a:r>
              <a:rPr lang="en-US" dirty="0"/>
              <a:t>Features of the </a:t>
            </a:r>
            <a:r>
              <a:rPr lang="en-US" dirty="0" err="1"/>
              <a:t>Perush</a:t>
            </a:r>
            <a:r>
              <a:rPr lang="en-US" dirty="0"/>
              <a:t> </a:t>
            </a:r>
            <a:r>
              <a:rPr lang="en-US" dirty="0" err="1"/>
              <a:t>HaKatzar</a:t>
            </a:r>
            <a:r>
              <a:rPr lang="en-US" dirty="0"/>
              <a:t> (Dr. </a:t>
            </a:r>
            <a:r>
              <a:rPr lang="en-US" dirty="0" err="1"/>
              <a:t>Avigail</a:t>
            </a:r>
            <a:r>
              <a:rPr lang="en-US" dirty="0"/>
              <a:t> Rock)</a:t>
            </a:r>
          </a:p>
        </p:txBody>
      </p:sp>
      <p:sp>
        <p:nvSpPr>
          <p:cNvPr id="3" name="Content Placeholder 2">
            <a:extLst>
              <a:ext uri="{FF2B5EF4-FFF2-40B4-BE49-F238E27FC236}">
                <a16:creationId xmlns:a16="http://schemas.microsoft.com/office/drawing/2014/main" id="{77600D15-4EC6-439F-B115-5B819A7049D1}"/>
              </a:ext>
            </a:extLst>
          </p:cNvPr>
          <p:cNvSpPr>
            <a:spLocks noGrp="1"/>
          </p:cNvSpPr>
          <p:nvPr>
            <p:ph idx="1"/>
          </p:nvPr>
        </p:nvSpPr>
        <p:spPr/>
        <p:txBody>
          <a:bodyPr>
            <a:normAutofit fontScale="92500" lnSpcReduction="20000"/>
          </a:bodyPr>
          <a:lstStyle/>
          <a:p>
            <a:pPr marL="0" indent="0" algn="just">
              <a:buNone/>
            </a:pPr>
            <a:r>
              <a:rPr lang="en-US" sz="1800" b="0" i="0" dirty="0">
                <a:solidFill>
                  <a:srgbClr val="333333"/>
                </a:solidFill>
                <a:effectLst/>
                <a:latin typeface="Arial" panose="020B0604020202020204" pitchFamily="34" charset="0"/>
              </a:rPr>
              <a:t>A)   </a:t>
            </a:r>
            <a:r>
              <a:rPr lang="en-US" sz="1800" b="1" i="0" dirty="0">
                <a:solidFill>
                  <a:srgbClr val="333333"/>
                </a:solidFill>
                <a:effectLst/>
                <a:latin typeface="Arial" panose="020B0604020202020204" pitchFamily="34" charset="0"/>
              </a:rPr>
              <a:t>Avoiding </a:t>
            </a:r>
            <a:r>
              <a:rPr lang="en-US" sz="1800" b="1" i="0" dirty="0" err="1">
                <a:solidFill>
                  <a:srgbClr val="333333"/>
                </a:solidFill>
                <a:effectLst/>
                <a:latin typeface="Arial" panose="020B0604020202020204" pitchFamily="34" charset="0"/>
              </a:rPr>
              <a:t>anthropomorphization</a:t>
            </a:r>
            <a:r>
              <a:rPr lang="en-US" sz="1800" b="1" i="0" dirty="0">
                <a:solidFill>
                  <a:srgbClr val="333333"/>
                </a:solidFill>
                <a:effectLst/>
                <a:latin typeface="Arial" panose="020B0604020202020204" pitchFamily="34" charset="0"/>
              </a:rPr>
              <a:t>:</a:t>
            </a:r>
            <a:r>
              <a:rPr lang="en-US" sz="1800" b="0" i="0" dirty="0">
                <a:solidFill>
                  <a:srgbClr val="333333"/>
                </a:solidFill>
                <a:effectLst/>
                <a:latin typeface="Arial" panose="020B0604020202020204" pitchFamily="34" charset="0"/>
              </a:rPr>
              <a:t> </a:t>
            </a:r>
            <a:r>
              <a:rPr lang="en-US" sz="1800" b="0" i="0" dirty="0" err="1">
                <a:solidFill>
                  <a:srgbClr val="333333"/>
                </a:solidFill>
                <a:effectLst/>
                <a:latin typeface="Arial" panose="020B0604020202020204" pitchFamily="34" charset="0"/>
              </a:rPr>
              <a:t>Rasag</a:t>
            </a:r>
            <a:r>
              <a:rPr lang="en-US" sz="1800" b="0" i="0" dirty="0">
                <a:solidFill>
                  <a:srgbClr val="333333"/>
                </a:solidFill>
                <a:effectLst/>
                <a:latin typeface="Arial" panose="020B0604020202020204" pitchFamily="34" charset="0"/>
              </a:rPr>
              <a:t> will avoid translating and explaining in a literal way those verses in which there is an attribution of physical phenomena to God. For example, in 17:22, the verse states, “And God went up,” and the </a:t>
            </a:r>
            <a:r>
              <a:rPr lang="en-US" sz="1800" b="0" i="0" dirty="0" err="1">
                <a:solidFill>
                  <a:srgbClr val="333333"/>
                </a:solidFill>
                <a:effectLst/>
                <a:latin typeface="Arial" panose="020B0604020202020204" pitchFamily="34" charset="0"/>
              </a:rPr>
              <a:t>Rasag</a:t>
            </a:r>
            <a:r>
              <a:rPr lang="en-US" sz="1800" b="0" i="0" dirty="0">
                <a:solidFill>
                  <a:srgbClr val="333333"/>
                </a:solidFill>
                <a:effectLst/>
                <a:latin typeface="Arial" panose="020B0604020202020204" pitchFamily="34" charset="0"/>
              </a:rPr>
              <a:t> renders, “And the glory of God went up”.</a:t>
            </a:r>
            <a:endParaRPr lang="en-US" b="0" i="0" dirty="0">
              <a:solidFill>
                <a:srgbClr val="272828"/>
              </a:solidFill>
              <a:effectLst/>
              <a:latin typeface="Lato" panose="020F0502020204030203" pitchFamily="34" charset="0"/>
            </a:endParaRPr>
          </a:p>
          <a:p>
            <a:pPr marL="0" indent="0" algn="just">
              <a:buNone/>
            </a:pPr>
            <a:r>
              <a:rPr lang="en-US" sz="1800" b="0" i="0" dirty="0">
                <a:solidFill>
                  <a:srgbClr val="333333"/>
                </a:solidFill>
                <a:effectLst/>
                <a:latin typeface="Arial" panose="020B0604020202020204" pitchFamily="34" charset="0"/>
              </a:rPr>
              <a:t>B)   </a:t>
            </a:r>
            <a:r>
              <a:rPr lang="en-US" sz="1800" b="1" i="0" dirty="0">
                <a:solidFill>
                  <a:srgbClr val="333333"/>
                </a:solidFill>
                <a:effectLst/>
                <a:latin typeface="Arial" panose="020B0604020202020204" pitchFamily="34" charset="0"/>
              </a:rPr>
              <a:t>Commentative elucidations</a:t>
            </a:r>
            <a:r>
              <a:rPr lang="en-US" sz="1800" b="0" i="0" dirty="0">
                <a:solidFill>
                  <a:srgbClr val="333333"/>
                </a:solidFill>
                <a:effectLst/>
                <a:latin typeface="Arial" panose="020B0604020202020204" pitchFamily="34" charset="0"/>
              </a:rPr>
              <a:t>: For example, the Torah explains </a:t>
            </a:r>
            <a:r>
              <a:rPr lang="en-US" sz="1800" b="0" i="0" dirty="0" err="1">
                <a:solidFill>
                  <a:srgbClr val="333333"/>
                </a:solidFill>
                <a:effectLst/>
                <a:latin typeface="Arial" panose="020B0604020202020204" pitchFamily="34" charset="0"/>
              </a:rPr>
              <a:t>Chava’s</a:t>
            </a:r>
            <a:r>
              <a:rPr lang="en-US" sz="1800" b="0" i="0" dirty="0">
                <a:solidFill>
                  <a:srgbClr val="333333"/>
                </a:solidFill>
                <a:effectLst/>
                <a:latin typeface="Arial" panose="020B0604020202020204" pitchFamily="34" charset="0"/>
              </a:rPr>
              <a:t> name by saying (3:20), “For she was the mother of all living things,” and the </a:t>
            </a:r>
            <a:r>
              <a:rPr lang="en-US" sz="1800" b="0" i="0" dirty="0" err="1">
                <a:solidFill>
                  <a:srgbClr val="333333"/>
                </a:solidFill>
                <a:effectLst/>
                <a:latin typeface="Arial" panose="020B0604020202020204" pitchFamily="34" charset="0"/>
              </a:rPr>
              <a:t>Rasag</a:t>
            </a:r>
            <a:r>
              <a:rPr lang="en-US" sz="1800" b="0" i="0" dirty="0">
                <a:solidFill>
                  <a:srgbClr val="333333"/>
                </a:solidFill>
                <a:effectLst/>
                <a:latin typeface="Arial" panose="020B0604020202020204" pitchFamily="34" charset="0"/>
              </a:rPr>
              <a:t> changes this to, “of all living </a:t>
            </a:r>
            <a:r>
              <a:rPr lang="en-US" sz="1800" b="1" i="0" dirty="0">
                <a:solidFill>
                  <a:srgbClr val="333333"/>
                </a:solidFill>
                <a:effectLst/>
                <a:latin typeface="Arial" panose="020B0604020202020204" pitchFamily="34" charset="0"/>
              </a:rPr>
              <a:t>speaking</a:t>
            </a:r>
            <a:r>
              <a:rPr lang="en-US" sz="1800" b="0" i="0" dirty="0">
                <a:solidFill>
                  <a:srgbClr val="333333"/>
                </a:solidFill>
                <a:effectLst/>
                <a:latin typeface="Arial" panose="020B0604020202020204" pitchFamily="34" charset="0"/>
              </a:rPr>
              <a:t> things,” since </a:t>
            </a:r>
            <a:r>
              <a:rPr lang="en-US" sz="1800" b="0" i="0" dirty="0" err="1">
                <a:solidFill>
                  <a:srgbClr val="333333"/>
                </a:solidFill>
                <a:effectLst/>
                <a:latin typeface="Arial" panose="020B0604020202020204" pitchFamily="34" charset="0"/>
              </a:rPr>
              <a:t>Chava</a:t>
            </a:r>
            <a:r>
              <a:rPr lang="en-US" sz="1800" b="0" i="0" dirty="0">
                <a:solidFill>
                  <a:srgbClr val="333333"/>
                </a:solidFill>
                <a:effectLst/>
                <a:latin typeface="Arial" panose="020B0604020202020204" pitchFamily="34" charset="0"/>
              </a:rPr>
              <a:t> was not the mother of the animals.</a:t>
            </a:r>
            <a:endParaRPr lang="en-US" b="0" i="0" dirty="0">
              <a:solidFill>
                <a:srgbClr val="272828"/>
              </a:solidFill>
              <a:effectLst/>
              <a:latin typeface="Lato" panose="020F0502020204030203" pitchFamily="34" charset="0"/>
            </a:endParaRPr>
          </a:p>
          <a:p>
            <a:pPr marL="0" indent="0" algn="just">
              <a:buNone/>
            </a:pPr>
            <a:r>
              <a:rPr lang="en-US" sz="1800" b="0" i="0" dirty="0">
                <a:solidFill>
                  <a:srgbClr val="333333"/>
                </a:solidFill>
                <a:effectLst/>
                <a:latin typeface="Arial" panose="020B0604020202020204" pitchFamily="34" charset="0"/>
              </a:rPr>
              <a:t>C)   </a:t>
            </a:r>
            <a:r>
              <a:rPr lang="en-US" sz="1800" b="1" i="0" dirty="0">
                <a:solidFill>
                  <a:srgbClr val="333333"/>
                </a:solidFill>
                <a:effectLst/>
                <a:latin typeface="Arial" panose="020B0604020202020204" pitchFamily="34" charset="0"/>
              </a:rPr>
              <a:t>The identification of places, nations, objects and animals:</a:t>
            </a:r>
            <a:r>
              <a:rPr lang="en-US" sz="1800" b="0" i="0" dirty="0">
                <a:solidFill>
                  <a:srgbClr val="333333"/>
                </a:solidFill>
                <a:effectLst/>
                <a:latin typeface="Arial" panose="020B0604020202020204" pitchFamily="34" charset="0"/>
              </a:rPr>
              <a:t> </a:t>
            </a:r>
            <a:r>
              <a:rPr lang="en-US" sz="1800" b="0" i="0" dirty="0" err="1">
                <a:solidFill>
                  <a:srgbClr val="333333"/>
                </a:solidFill>
                <a:effectLst/>
                <a:latin typeface="Arial" panose="020B0604020202020204" pitchFamily="34" charset="0"/>
              </a:rPr>
              <a:t>Rasag</a:t>
            </a:r>
            <a:r>
              <a:rPr lang="en-US" sz="1800" b="0" i="0" dirty="0">
                <a:solidFill>
                  <a:srgbClr val="333333"/>
                </a:solidFill>
                <a:effectLst/>
                <a:latin typeface="Arial" panose="020B0604020202020204" pitchFamily="34" charset="0"/>
              </a:rPr>
              <a:t> customarily identifies different nations mentioned in </a:t>
            </a:r>
            <a:r>
              <a:rPr lang="en-US" sz="1800" b="0" i="1" dirty="0">
                <a:solidFill>
                  <a:srgbClr val="333333"/>
                </a:solidFill>
                <a:effectLst/>
                <a:latin typeface="Arial" panose="020B0604020202020204" pitchFamily="34" charset="0"/>
              </a:rPr>
              <a:t>Tanakh</a:t>
            </a:r>
            <a:r>
              <a:rPr lang="en-US" sz="1800" b="0" i="0" dirty="0">
                <a:solidFill>
                  <a:srgbClr val="333333"/>
                </a:solidFill>
                <a:effectLst/>
                <a:latin typeface="Arial" panose="020B0604020202020204" pitchFamily="34" charset="0"/>
              </a:rPr>
              <a:t>, as well as locations, various flora and fauna, etc. For example, </a:t>
            </a:r>
            <a:r>
              <a:rPr lang="en-US" sz="1800" b="0" i="0" dirty="0" err="1">
                <a:solidFill>
                  <a:srgbClr val="333333"/>
                </a:solidFill>
                <a:effectLst/>
                <a:latin typeface="Arial" panose="020B0604020202020204" pitchFamily="34" charset="0"/>
              </a:rPr>
              <a:t>Rasag</a:t>
            </a:r>
            <a:r>
              <a:rPr lang="en-US" sz="1800" b="0" i="0" dirty="0">
                <a:solidFill>
                  <a:srgbClr val="333333"/>
                </a:solidFill>
                <a:effectLst/>
                <a:latin typeface="Arial" panose="020B0604020202020204" pitchFamily="34" charset="0"/>
              </a:rPr>
              <a:t> identifies the sites mentioned in the first eight verses of chapter 14 by describing the places known to him in his era.  Similarly, </a:t>
            </a:r>
            <a:r>
              <a:rPr lang="en-US" sz="1800" b="0" i="0" dirty="0" err="1">
                <a:solidFill>
                  <a:srgbClr val="333333"/>
                </a:solidFill>
                <a:effectLst/>
                <a:latin typeface="Arial" panose="020B0604020202020204" pitchFamily="34" charset="0"/>
              </a:rPr>
              <a:t>Rasag</a:t>
            </a:r>
            <a:r>
              <a:rPr lang="en-US" sz="1800" b="0" i="0" dirty="0">
                <a:solidFill>
                  <a:srgbClr val="333333"/>
                </a:solidFill>
                <a:effectLst/>
                <a:latin typeface="Arial" panose="020B0604020202020204" pitchFamily="34" charset="0"/>
              </a:rPr>
              <a:t> uses the names of precious stones known in his time to identify the stones of the breastplate.</a:t>
            </a:r>
            <a:endParaRPr lang="en-US" b="0" i="0" dirty="0">
              <a:solidFill>
                <a:srgbClr val="272828"/>
              </a:solidFill>
              <a:effectLst/>
              <a:latin typeface="Lato" panose="020F0502020204030203" pitchFamily="34" charset="0"/>
            </a:endParaRPr>
          </a:p>
          <a:p>
            <a:pPr marL="0" indent="0" algn="just">
              <a:buNone/>
            </a:pPr>
            <a:r>
              <a:rPr lang="en-US" sz="1800" b="0" i="0" dirty="0">
                <a:solidFill>
                  <a:srgbClr val="333333"/>
                </a:solidFill>
                <a:effectLst/>
                <a:latin typeface="Arial" panose="020B0604020202020204" pitchFamily="34" charset="0"/>
              </a:rPr>
              <a:t>D)   </a:t>
            </a:r>
            <a:r>
              <a:rPr lang="en-US" sz="1800" b="1" i="0" dirty="0">
                <a:solidFill>
                  <a:srgbClr val="333333"/>
                </a:solidFill>
                <a:effectLst/>
                <a:latin typeface="Arial" panose="020B0604020202020204" pitchFamily="34" charset="0"/>
              </a:rPr>
              <a:t>Clarifications in the sphere of faith and philosophy</a:t>
            </a:r>
            <a:r>
              <a:rPr lang="en-US" sz="1800" b="0" i="0" dirty="0">
                <a:solidFill>
                  <a:srgbClr val="333333"/>
                </a:solidFill>
                <a:effectLst/>
                <a:latin typeface="Arial" panose="020B0604020202020204" pitchFamily="34" charset="0"/>
              </a:rPr>
              <a:t>: For example, </a:t>
            </a:r>
            <a:r>
              <a:rPr lang="en-US" sz="1800" b="0" i="0" dirty="0" err="1">
                <a:solidFill>
                  <a:srgbClr val="333333"/>
                </a:solidFill>
                <a:effectLst/>
                <a:latin typeface="Arial" panose="020B0604020202020204" pitchFamily="34" charset="0"/>
              </a:rPr>
              <a:t>Malki-Tzedek</a:t>
            </a:r>
            <a:r>
              <a:rPr lang="en-US" sz="1800" b="0" i="0" dirty="0">
                <a:solidFill>
                  <a:srgbClr val="333333"/>
                </a:solidFill>
                <a:effectLst/>
                <a:latin typeface="Arial" panose="020B0604020202020204" pitchFamily="34" charset="0"/>
              </a:rPr>
              <a:t> declares (14:15), “Blessed be Avram to High God,” while </a:t>
            </a:r>
            <a:r>
              <a:rPr lang="en-US" sz="1800" b="0" i="0" dirty="0" err="1">
                <a:solidFill>
                  <a:srgbClr val="333333"/>
                </a:solidFill>
                <a:effectLst/>
                <a:latin typeface="Arial" panose="020B0604020202020204" pitchFamily="34" charset="0"/>
              </a:rPr>
              <a:t>Rasag</a:t>
            </a:r>
            <a:r>
              <a:rPr lang="en-US" sz="1800" b="0" i="0" dirty="0">
                <a:solidFill>
                  <a:srgbClr val="333333"/>
                </a:solidFill>
                <a:effectLst/>
                <a:latin typeface="Arial" panose="020B0604020202020204" pitchFamily="34" charset="0"/>
              </a:rPr>
              <a:t> translates, “to </a:t>
            </a:r>
            <a:r>
              <a:rPr lang="en-US" sz="1800" b="1" i="0" dirty="0">
                <a:solidFill>
                  <a:srgbClr val="333333"/>
                </a:solidFill>
                <a:effectLst/>
                <a:latin typeface="Arial" panose="020B0604020202020204" pitchFamily="34" charset="0"/>
              </a:rPr>
              <a:t>the</a:t>
            </a:r>
            <a:r>
              <a:rPr lang="en-US" sz="1800" b="0" i="0" dirty="0">
                <a:solidFill>
                  <a:srgbClr val="333333"/>
                </a:solidFill>
                <a:effectLst/>
                <a:latin typeface="Arial" panose="020B0604020202020204" pitchFamily="34" charset="0"/>
              </a:rPr>
              <a:t> High God,” to eliminate the possibility that the verse refers to numerous gods, of whom Avraham’s God is the chief of the pantheon.</a:t>
            </a:r>
            <a:endParaRPr lang="en-US" b="0" i="0" dirty="0">
              <a:solidFill>
                <a:srgbClr val="272828"/>
              </a:solidFill>
              <a:effectLst/>
              <a:latin typeface="Lato" panose="020F0502020204030203" pitchFamily="34" charset="0"/>
            </a:endParaRPr>
          </a:p>
          <a:p>
            <a:pPr marL="0" indent="0" algn="just">
              <a:buNone/>
            </a:pPr>
            <a:r>
              <a:rPr lang="en-US" sz="1800" b="0" i="0" dirty="0">
                <a:solidFill>
                  <a:srgbClr val="333333"/>
                </a:solidFill>
                <a:effectLst/>
                <a:latin typeface="Arial" panose="020B0604020202020204" pitchFamily="34" charset="0"/>
              </a:rPr>
              <a:t>E)   </a:t>
            </a:r>
            <a:r>
              <a:rPr lang="en-US" sz="1800" b="1" i="0" dirty="0">
                <a:solidFill>
                  <a:srgbClr val="333333"/>
                </a:solidFill>
                <a:effectLst/>
                <a:latin typeface="Arial" panose="020B0604020202020204" pitchFamily="34" charset="0"/>
              </a:rPr>
              <a:t>Alterations to prevent the desecration of God’s name</a:t>
            </a:r>
            <a:r>
              <a:rPr lang="en-US" sz="1800" b="0" i="0" dirty="0">
                <a:solidFill>
                  <a:srgbClr val="333333"/>
                </a:solidFill>
                <a:effectLst/>
                <a:latin typeface="Arial" panose="020B0604020202020204" pitchFamily="34" charset="0"/>
              </a:rPr>
              <a:t>: For example, the Torah reports (12:17), “And God plagued Pharaoh and his house with great plagues because of the matter of Sarai, Avram's wife,” but </a:t>
            </a:r>
            <a:r>
              <a:rPr lang="en-US" sz="1800" b="0" i="0" dirty="0" err="1">
                <a:solidFill>
                  <a:srgbClr val="333333"/>
                </a:solidFill>
                <a:effectLst/>
                <a:latin typeface="Arial" panose="020B0604020202020204" pitchFamily="34" charset="0"/>
              </a:rPr>
              <a:t>Rasag</a:t>
            </a:r>
            <a:r>
              <a:rPr lang="en-US" sz="1800" b="0" i="0" dirty="0">
                <a:solidFill>
                  <a:srgbClr val="333333"/>
                </a:solidFill>
                <a:effectLst/>
                <a:latin typeface="Arial" panose="020B0604020202020204" pitchFamily="34" charset="0"/>
              </a:rPr>
              <a:t> renders this, “And God informed Pharaoh that he would bring on him and his house great plagues on Sarai’s account.” This is in order to avoid the claim that God punishes Pharaoh even though Pharaoh does not yet know that Sarai is a married woman.</a:t>
            </a:r>
            <a:endParaRPr lang="en-US" b="0" i="0" dirty="0">
              <a:solidFill>
                <a:srgbClr val="272828"/>
              </a:solidFill>
              <a:effectLst/>
              <a:latin typeface="Lato" panose="020F0502020204030203" pitchFamily="34" charset="0"/>
            </a:endParaRPr>
          </a:p>
          <a:p>
            <a:pPr marL="0" indent="0">
              <a:buNone/>
            </a:pPr>
            <a:endParaRPr lang="en-US" dirty="0"/>
          </a:p>
        </p:txBody>
      </p:sp>
    </p:spTree>
    <p:extLst>
      <p:ext uri="{BB962C8B-B14F-4D97-AF65-F5344CB8AC3E}">
        <p14:creationId xmlns:p14="http://schemas.microsoft.com/office/powerpoint/2010/main" val="3708473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BA64E-044F-4A8B-847A-E2F93F92DEC4}"/>
              </a:ext>
            </a:extLst>
          </p:cNvPr>
          <p:cNvSpPr>
            <a:spLocks noGrp="1"/>
          </p:cNvSpPr>
          <p:nvPr>
            <p:ph type="title"/>
          </p:nvPr>
        </p:nvSpPr>
        <p:spPr/>
        <p:txBody>
          <a:bodyPr/>
          <a:lstStyle/>
          <a:p>
            <a:r>
              <a:rPr lang="en-US" dirty="0"/>
              <a:t>Characteristic of the </a:t>
            </a:r>
            <a:r>
              <a:rPr lang="en-US" dirty="0" err="1"/>
              <a:t>Peirush</a:t>
            </a:r>
            <a:r>
              <a:rPr lang="en-US" dirty="0"/>
              <a:t> </a:t>
            </a:r>
            <a:r>
              <a:rPr lang="en-US" dirty="0" err="1"/>
              <a:t>HaArukh</a:t>
            </a:r>
            <a:endParaRPr lang="en-US" dirty="0"/>
          </a:p>
        </p:txBody>
      </p:sp>
      <p:sp>
        <p:nvSpPr>
          <p:cNvPr id="4" name="Content Placeholder 3">
            <a:extLst>
              <a:ext uri="{FF2B5EF4-FFF2-40B4-BE49-F238E27FC236}">
                <a16:creationId xmlns:a16="http://schemas.microsoft.com/office/drawing/2014/main" id="{EB1D0877-8D6E-4020-93BD-CD667931427C}"/>
              </a:ext>
            </a:extLst>
          </p:cNvPr>
          <p:cNvSpPr>
            <a:spLocks noGrp="1"/>
          </p:cNvSpPr>
          <p:nvPr>
            <p:ph sz="half" idx="1"/>
          </p:nvPr>
        </p:nvSpPr>
        <p:spPr>
          <a:xfrm>
            <a:off x="838200" y="1825625"/>
            <a:ext cx="5334000" cy="4814872"/>
          </a:xfrm>
        </p:spPr>
        <p:txBody>
          <a:bodyPr>
            <a:normAutofit fontScale="92500" lnSpcReduction="10000"/>
          </a:bodyPr>
          <a:lstStyle/>
          <a:p>
            <a:pPr marL="0" indent="0" algn="just">
              <a:buNone/>
            </a:pPr>
            <a:r>
              <a:rPr lang="en-US" b="0" i="0" dirty="0">
                <a:solidFill>
                  <a:srgbClr val="333333"/>
                </a:solidFill>
                <a:effectLst/>
                <a:latin typeface="Lato" panose="020F0502020204030203" pitchFamily="34" charset="0"/>
              </a:rPr>
              <a:t>It is fitting for every thinking person to always take hold of the Torah according to the simple meaning of the words, what is most common among those who speak his language and the most useful… unless sense or logic contradicts this expression, or if the simple meaning of the expression contradicts a different verse or contradicts the prophetic tradition. (R’ Saadia Gaon introduction to </a:t>
            </a:r>
            <a:r>
              <a:rPr lang="en-US" b="0" i="0" dirty="0" err="1">
                <a:solidFill>
                  <a:srgbClr val="333333"/>
                </a:solidFill>
                <a:effectLst/>
                <a:latin typeface="Lato" panose="020F0502020204030203" pitchFamily="34" charset="0"/>
              </a:rPr>
              <a:t>Peirush</a:t>
            </a:r>
            <a:r>
              <a:rPr lang="en-US" b="0" i="0" dirty="0">
                <a:solidFill>
                  <a:srgbClr val="333333"/>
                </a:solidFill>
                <a:effectLst/>
                <a:latin typeface="Lato" panose="020F0502020204030203" pitchFamily="34" charset="0"/>
              </a:rPr>
              <a:t> </a:t>
            </a:r>
            <a:r>
              <a:rPr lang="en-US" b="0" i="0" dirty="0" err="1">
                <a:solidFill>
                  <a:srgbClr val="333333"/>
                </a:solidFill>
                <a:effectLst/>
                <a:latin typeface="Lato" panose="020F0502020204030203" pitchFamily="34" charset="0"/>
              </a:rPr>
              <a:t>HaArukh</a:t>
            </a:r>
            <a:r>
              <a:rPr lang="en-US" b="0" i="0" dirty="0">
                <a:solidFill>
                  <a:srgbClr val="333333"/>
                </a:solidFill>
                <a:effectLst/>
                <a:latin typeface="Lato" panose="020F0502020204030203" pitchFamily="34" charset="0"/>
              </a:rPr>
              <a:t>, Translation VBM)</a:t>
            </a:r>
            <a:endParaRPr lang="en-US" dirty="0"/>
          </a:p>
        </p:txBody>
      </p:sp>
      <p:sp>
        <p:nvSpPr>
          <p:cNvPr id="5" name="Content Placeholder 4">
            <a:extLst>
              <a:ext uri="{FF2B5EF4-FFF2-40B4-BE49-F238E27FC236}">
                <a16:creationId xmlns:a16="http://schemas.microsoft.com/office/drawing/2014/main" id="{74BC4063-9254-41DC-88AB-699AF9340ECB}"/>
              </a:ext>
            </a:extLst>
          </p:cNvPr>
          <p:cNvSpPr>
            <a:spLocks noGrp="1"/>
          </p:cNvSpPr>
          <p:nvPr>
            <p:ph sz="half" idx="2"/>
          </p:nvPr>
        </p:nvSpPr>
        <p:spPr/>
        <p:txBody>
          <a:bodyPr>
            <a:normAutofit fontScale="92500" lnSpcReduction="10000"/>
          </a:bodyPr>
          <a:lstStyle/>
          <a:p>
            <a:pPr marL="0" indent="0" algn="just">
              <a:buNone/>
            </a:pPr>
            <a:r>
              <a:rPr lang="en-US" sz="1800" b="0" i="0" dirty="0">
                <a:solidFill>
                  <a:srgbClr val="333333"/>
                </a:solidFill>
                <a:effectLst/>
                <a:latin typeface="Arial" panose="020B0604020202020204" pitchFamily="34" charset="0"/>
              </a:rPr>
              <a:t>A)   The sense (our sensory perception of the world) refutes the </a:t>
            </a:r>
            <a:r>
              <a:rPr lang="en-US" sz="1800" b="0" i="1" dirty="0" err="1">
                <a:solidFill>
                  <a:srgbClr val="333333"/>
                </a:solidFill>
                <a:effectLst/>
                <a:latin typeface="Arial" panose="020B0604020202020204" pitchFamily="34" charset="0"/>
              </a:rPr>
              <a:t>peshat</a:t>
            </a:r>
            <a:r>
              <a:rPr lang="en-US" sz="1800" b="0" i="0" dirty="0">
                <a:solidFill>
                  <a:srgbClr val="333333"/>
                </a:solidFill>
                <a:effectLst/>
                <a:latin typeface="Arial" panose="020B0604020202020204" pitchFamily="34" charset="0"/>
              </a:rPr>
              <a:t>.</a:t>
            </a:r>
            <a:endParaRPr lang="en-US" b="0" i="0" dirty="0">
              <a:solidFill>
                <a:srgbClr val="272828"/>
              </a:solidFill>
              <a:effectLst/>
              <a:latin typeface="Lato" panose="020F0502020204030203" pitchFamily="34" charset="0"/>
            </a:endParaRPr>
          </a:p>
          <a:p>
            <a:pPr marL="0" indent="0" algn="just">
              <a:buNone/>
            </a:pPr>
            <a:r>
              <a:rPr lang="en-US" sz="1800" b="0" i="0" dirty="0">
                <a:solidFill>
                  <a:srgbClr val="333333"/>
                </a:solidFill>
                <a:effectLst/>
                <a:latin typeface="Arial" panose="020B0604020202020204" pitchFamily="34" charset="0"/>
              </a:rPr>
              <a:t>B)   The intellect refutes the </a:t>
            </a:r>
            <a:r>
              <a:rPr lang="en-US" sz="1800" b="0" i="1" dirty="0" err="1">
                <a:solidFill>
                  <a:srgbClr val="333333"/>
                </a:solidFill>
                <a:effectLst/>
                <a:latin typeface="Arial" panose="020B0604020202020204" pitchFamily="34" charset="0"/>
              </a:rPr>
              <a:t>peshat</a:t>
            </a:r>
            <a:r>
              <a:rPr lang="en-US" sz="1800" b="0" i="0" dirty="0">
                <a:solidFill>
                  <a:srgbClr val="333333"/>
                </a:solidFill>
                <a:effectLst/>
                <a:latin typeface="Arial" panose="020B0604020202020204" pitchFamily="34" charset="0"/>
              </a:rPr>
              <a:t>.</a:t>
            </a:r>
            <a:endParaRPr lang="en-US" b="0" i="0" dirty="0">
              <a:solidFill>
                <a:srgbClr val="272828"/>
              </a:solidFill>
              <a:effectLst/>
              <a:latin typeface="Lato" panose="020F0502020204030203" pitchFamily="34" charset="0"/>
            </a:endParaRPr>
          </a:p>
          <a:p>
            <a:pPr marL="0" indent="0" algn="just">
              <a:buNone/>
            </a:pPr>
            <a:r>
              <a:rPr lang="en-US" sz="1800" b="0" i="0" dirty="0">
                <a:solidFill>
                  <a:srgbClr val="333333"/>
                </a:solidFill>
                <a:effectLst/>
                <a:latin typeface="Arial" panose="020B0604020202020204" pitchFamily="34" charset="0"/>
              </a:rPr>
              <a:t>C)   There are verses which contradict each other.</a:t>
            </a:r>
            <a:endParaRPr lang="en-US" b="0" i="0" dirty="0">
              <a:solidFill>
                <a:srgbClr val="272828"/>
              </a:solidFill>
              <a:effectLst/>
              <a:latin typeface="Lato" panose="020F0502020204030203" pitchFamily="34" charset="0"/>
            </a:endParaRPr>
          </a:p>
          <a:p>
            <a:pPr marL="0" indent="0" algn="just">
              <a:buNone/>
            </a:pPr>
            <a:r>
              <a:rPr lang="en-US" sz="1800" b="0" i="0" dirty="0">
                <a:solidFill>
                  <a:srgbClr val="333333"/>
                </a:solidFill>
                <a:effectLst/>
                <a:latin typeface="Arial" panose="020B0604020202020204" pitchFamily="34" charset="0"/>
              </a:rPr>
              <a:t>D)   The Sages’ tradition refutes the </a:t>
            </a:r>
            <a:r>
              <a:rPr lang="en-US" sz="1800" b="0" i="1" dirty="0" err="1">
                <a:solidFill>
                  <a:srgbClr val="333333"/>
                </a:solidFill>
                <a:effectLst/>
                <a:latin typeface="Arial" panose="020B0604020202020204" pitchFamily="34" charset="0"/>
              </a:rPr>
              <a:t>peshat</a:t>
            </a:r>
            <a:r>
              <a:rPr lang="en-US" sz="1800" b="0" i="0" dirty="0">
                <a:solidFill>
                  <a:srgbClr val="333333"/>
                </a:solidFill>
                <a:effectLst/>
                <a:latin typeface="Arial" panose="020B0604020202020204" pitchFamily="34" charset="0"/>
              </a:rPr>
              <a:t>.</a:t>
            </a:r>
            <a:endParaRPr lang="en-US" b="0" i="0" dirty="0">
              <a:solidFill>
                <a:srgbClr val="272828"/>
              </a:solidFill>
              <a:effectLst/>
              <a:latin typeface="Lato" panose="020F0502020204030203" pitchFamily="34" charset="0"/>
            </a:endParaRPr>
          </a:p>
          <a:p>
            <a:pPr marL="0" indent="0">
              <a:buNone/>
            </a:pPr>
            <a:endParaRPr lang="en-US" dirty="0"/>
          </a:p>
        </p:txBody>
      </p:sp>
    </p:spTree>
    <p:extLst>
      <p:ext uri="{BB962C8B-B14F-4D97-AF65-F5344CB8AC3E}">
        <p14:creationId xmlns:p14="http://schemas.microsoft.com/office/powerpoint/2010/main" val="1436392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7D7DC-D133-48EB-8ADE-CD1CF8A8FE83}"/>
              </a:ext>
            </a:extLst>
          </p:cNvPr>
          <p:cNvSpPr>
            <a:spLocks noGrp="1"/>
          </p:cNvSpPr>
          <p:nvPr>
            <p:ph type="title"/>
          </p:nvPr>
        </p:nvSpPr>
        <p:spPr>
          <a:xfrm>
            <a:off x="838199" y="365125"/>
            <a:ext cx="10982527" cy="655807"/>
          </a:xfrm>
        </p:spPr>
        <p:txBody>
          <a:bodyPr>
            <a:normAutofit fontScale="90000"/>
          </a:bodyPr>
          <a:lstStyle/>
          <a:p>
            <a:r>
              <a:rPr lang="en-US" dirty="0"/>
              <a:t>Against the Karaites (quoted by Ibn Ezra)</a:t>
            </a:r>
          </a:p>
        </p:txBody>
      </p:sp>
      <p:sp>
        <p:nvSpPr>
          <p:cNvPr id="3" name="Content Placeholder 2">
            <a:extLst>
              <a:ext uri="{FF2B5EF4-FFF2-40B4-BE49-F238E27FC236}">
                <a16:creationId xmlns:a16="http://schemas.microsoft.com/office/drawing/2014/main" id="{807A47D9-7C02-40ED-8AFE-77824A675EBF}"/>
              </a:ext>
            </a:extLst>
          </p:cNvPr>
          <p:cNvSpPr>
            <a:spLocks noGrp="1"/>
          </p:cNvSpPr>
          <p:nvPr>
            <p:ph sz="half" idx="1"/>
          </p:nvPr>
        </p:nvSpPr>
        <p:spPr>
          <a:xfrm>
            <a:off x="371274" y="1020932"/>
            <a:ext cx="7938225" cy="5539788"/>
          </a:xfrm>
        </p:spPr>
        <p:txBody>
          <a:bodyPr>
            <a:noAutofit/>
          </a:bodyPr>
          <a:lstStyle/>
          <a:p>
            <a:pPr marL="0" indent="0">
              <a:lnSpc>
                <a:spcPct val="100000"/>
              </a:lnSpc>
              <a:spcBef>
                <a:spcPts val="600"/>
              </a:spcBef>
              <a:buNone/>
            </a:pPr>
            <a:r>
              <a:rPr lang="en-US" sz="1400" dirty="0">
                <a:latin typeface="Times New Roman" panose="02020603050405020304" pitchFamily="18" charset="0"/>
                <a:cs typeface="Times New Roman" panose="02020603050405020304" pitchFamily="18" charset="0"/>
              </a:rPr>
              <a:t>An eye for an eye, a tooth for a tooth, a hand for a hand, a foot for a foot. A burn for a burn, an injury for an injury, a bruise for a bruise. (</a:t>
            </a:r>
            <a:r>
              <a:rPr lang="en-US" sz="1400" dirty="0" err="1">
                <a:latin typeface="Times New Roman" panose="02020603050405020304" pitchFamily="18" charset="0"/>
                <a:cs typeface="Times New Roman" panose="02020603050405020304" pitchFamily="18" charset="0"/>
              </a:rPr>
              <a:t>Shemot</a:t>
            </a:r>
            <a:r>
              <a:rPr lang="en-US" sz="1400" dirty="0">
                <a:latin typeface="Times New Roman" panose="02020603050405020304" pitchFamily="18" charset="0"/>
                <a:cs typeface="Times New Roman" panose="02020603050405020304" pitchFamily="18" charset="0"/>
              </a:rPr>
              <a:t> 21:24-25)</a:t>
            </a:r>
          </a:p>
          <a:p>
            <a:pPr marL="0" indent="0">
              <a:lnSpc>
                <a:spcPct val="100000"/>
              </a:lnSpc>
              <a:spcBef>
                <a:spcPts val="600"/>
              </a:spcBef>
              <a:buNone/>
            </a:pPr>
            <a:r>
              <a:rPr lang="en-US" sz="1400" dirty="0" err="1">
                <a:latin typeface="Times New Roman" panose="02020603050405020304" pitchFamily="18" charset="0"/>
                <a:cs typeface="Times New Roman" panose="02020603050405020304" pitchFamily="18" charset="0"/>
              </a:rPr>
              <a:t>Rasag</a:t>
            </a:r>
            <a:r>
              <a:rPr lang="en-US" sz="1400" dirty="0">
                <a:latin typeface="Times New Roman" panose="02020603050405020304" pitchFamily="18" charset="0"/>
                <a:cs typeface="Times New Roman" panose="02020603050405020304" pitchFamily="18" charset="0"/>
              </a:rPr>
              <a:t> engaged in a debate with Ben </a:t>
            </a:r>
            <a:r>
              <a:rPr lang="en-US" sz="1400" dirty="0" err="1">
                <a:latin typeface="Times New Roman" panose="02020603050405020304" pitchFamily="18" charset="0"/>
                <a:cs typeface="Times New Roman" panose="02020603050405020304" pitchFamily="18" charset="0"/>
              </a:rPr>
              <a:t>Zuta</a:t>
            </a:r>
            <a:r>
              <a:rPr lang="en-US" sz="1400" dirty="0">
                <a:latin typeface="Times New Roman" panose="02020603050405020304" pitchFamily="18" charset="0"/>
                <a:cs typeface="Times New Roman" panose="02020603050405020304" pitchFamily="18" charset="0"/>
              </a:rPr>
              <a:t> (prominent Karaite) concerning the question of whether the verse really means that the assailant should lose a limb or merely requires him to compensate his victim monetarily:</a:t>
            </a:r>
          </a:p>
          <a:p>
            <a:pPr marL="0" indent="0">
              <a:lnSpc>
                <a:spcPct val="100000"/>
              </a:lnSpc>
              <a:spcBef>
                <a:spcPts val="600"/>
              </a:spcBef>
              <a:buNone/>
            </a:pPr>
            <a:r>
              <a:rPr lang="en-US" sz="1400" b="1" dirty="0">
                <a:latin typeface="Times New Roman" panose="02020603050405020304" pitchFamily="18" charset="0"/>
                <a:cs typeface="Times New Roman" panose="02020603050405020304" pitchFamily="18" charset="0"/>
              </a:rPr>
              <a:t>R. Saadia </a:t>
            </a:r>
            <a:r>
              <a:rPr lang="en-US" sz="1400" dirty="0">
                <a:latin typeface="Times New Roman" panose="02020603050405020304" pitchFamily="18" charset="0"/>
                <a:cs typeface="Times New Roman" panose="02020603050405020304" pitchFamily="18" charset="0"/>
              </a:rPr>
              <a:t>said: We cannot explain the verse as it sounds. For if a man will strike the eye of his fellow, reducing the latter’s vision by one-third, how can it be that he will be struck to just such a degree, no more and no less? Perhaps he will be rendered totally blind! The burn, injury and bruise are even more difficult [to reproduce]; if they are in a critical place, [the assailant] may die, and this is ludicrous. </a:t>
            </a:r>
          </a:p>
          <a:p>
            <a:pPr marL="0" indent="0">
              <a:lnSpc>
                <a:spcPct val="100000"/>
              </a:lnSpc>
              <a:spcBef>
                <a:spcPts val="600"/>
              </a:spcBef>
              <a:buNone/>
            </a:pPr>
            <a:r>
              <a:rPr lang="en-US" sz="1400" b="1" dirty="0">
                <a:latin typeface="Times New Roman" panose="02020603050405020304" pitchFamily="18" charset="0"/>
                <a:cs typeface="Times New Roman" panose="02020603050405020304" pitchFamily="18" charset="0"/>
              </a:rPr>
              <a:t>Ben </a:t>
            </a:r>
            <a:r>
              <a:rPr lang="en-US" sz="1400" b="1" dirty="0" err="1">
                <a:latin typeface="Times New Roman" panose="02020603050405020304" pitchFamily="18" charset="0"/>
                <a:cs typeface="Times New Roman" panose="02020603050405020304" pitchFamily="18" charset="0"/>
              </a:rPr>
              <a:t>Zuta</a:t>
            </a:r>
            <a:r>
              <a:rPr lang="en-US" sz="1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said to him: But is it not written in another place (Vayikra 24:20): “As he puts a blemish in a person, so must be put in him”?</a:t>
            </a:r>
          </a:p>
          <a:p>
            <a:pPr marL="0" indent="0">
              <a:lnSpc>
                <a:spcPct val="100000"/>
              </a:lnSpc>
              <a:spcBef>
                <a:spcPts val="600"/>
              </a:spcBef>
              <a:buNone/>
            </a:pPr>
            <a:r>
              <a:rPr lang="en-US" sz="1400" b="1" dirty="0">
                <a:latin typeface="Times New Roman" panose="02020603050405020304" pitchFamily="18" charset="0"/>
                <a:cs typeface="Times New Roman" panose="02020603050405020304" pitchFamily="18" charset="0"/>
              </a:rPr>
              <a:t>The Gaon answered him:</a:t>
            </a:r>
            <a:r>
              <a:rPr lang="en-US" sz="1400" dirty="0">
                <a:latin typeface="Times New Roman" panose="02020603050405020304" pitchFamily="18" charset="0"/>
                <a:cs typeface="Times New Roman" panose="02020603050405020304" pitchFamily="18" charset="0"/>
              </a:rPr>
              <a:t> The term “in” sometimes mean “upon.” It means to say: so must a punishment be put upon him.</a:t>
            </a:r>
          </a:p>
          <a:p>
            <a:pPr marL="0" indent="0">
              <a:lnSpc>
                <a:spcPct val="100000"/>
              </a:lnSpc>
              <a:spcBef>
                <a:spcPts val="600"/>
              </a:spcBef>
              <a:buNone/>
            </a:pPr>
            <a:r>
              <a:rPr lang="en-US" sz="1400" b="1" dirty="0">
                <a:latin typeface="Times New Roman" panose="02020603050405020304" pitchFamily="18" charset="0"/>
                <a:cs typeface="Times New Roman" panose="02020603050405020304" pitchFamily="18" charset="0"/>
              </a:rPr>
              <a:t>Ben </a:t>
            </a:r>
            <a:r>
              <a:rPr lang="en-US" sz="1400" b="1" dirty="0" err="1">
                <a:latin typeface="Times New Roman" panose="02020603050405020304" pitchFamily="18" charset="0"/>
                <a:cs typeface="Times New Roman" panose="02020603050405020304" pitchFamily="18" charset="0"/>
              </a:rPr>
              <a:t>Zuta</a:t>
            </a:r>
            <a:r>
              <a:rPr lang="en-US" sz="1400" b="1" dirty="0">
                <a:latin typeface="Times New Roman" panose="02020603050405020304" pitchFamily="18" charset="0"/>
                <a:cs typeface="Times New Roman" panose="02020603050405020304" pitchFamily="18" charset="0"/>
              </a:rPr>
              <a:t> responded to him </a:t>
            </a:r>
            <a:r>
              <a:rPr lang="en-US" sz="1400" dirty="0">
                <a:latin typeface="Times New Roman" panose="02020603050405020304" pitchFamily="18" charset="0"/>
                <a:cs typeface="Times New Roman" panose="02020603050405020304" pitchFamily="18" charset="0"/>
              </a:rPr>
              <a:t>[with the verse]: “As he has done, so must be done to him” (ibid. v. 19).</a:t>
            </a:r>
          </a:p>
          <a:p>
            <a:pPr marL="0" indent="0">
              <a:lnSpc>
                <a:spcPct val="100000"/>
              </a:lnSpc>
              <a:spcBef>
                <a:spcPts val="600"/>
              </a:spcBef>
              <a:buNone/>
            </a:pPr>
            <a:r>
              <a:rPr lang="en-US" sz="1400" b="1" dirty="0">
                <a:latin typeface="Times New Roman" panose="02020603050405020304" pitchFamily="18" charset="0"/>
                <a:cs typeface="Times New Roman" panose="02020603050405020304" pitchFamily="18" charset="0"/>
              </a:rPr>
              <a:t>The Gaon responded</a:t>
            </a:r>
            <a:r>
              <a:rPr lang="en-US" sz="1400" dirty="0">
                <a:latin typeface="Times New Roman" panose="02020603050405020304" pitchFamily="18" charset="0"/>
                <a:cs typeface="Times New Roman" panose="02020603050405020304" pitchFamily="18" charset="0"/>
              </a:rPr>
              <a:t>: Did not Shimshon say [of the Philistines] (</a:t>
            </a:r>
            <a:r>
              <a:rPr lang="en-US" sz="1400" dirty="0" err="1">
                <a:latin typeface="Times New Roman" panose="02020603050405020304" pitchFamily="18" charset="0"/>
                <a:cs typeface="Times New Roman" panose="02020603050405020304" pitchFamily="18" charset="0"/>
              </a:rPr>
              <a:t>Shoftim</a:t>
            </a:r>
            <a:r>
              <a:rPr lang="en-US" sz="1400" dirty="0">
                <a:latin typeface="Times New Roman" panose="02020603050405020304" pitchFamily="18" charset="0"/>
                <a:cs typeface="Times New Roman" panose="02020603050405020304" pitchFamily="18" charset="0"/>
              </a:rPr>
              <a:t> 15:11), “As they have done to me, so have I done to them”?  Now, Shimshon did not take their wives and give them to others [which the Philistines had done with Shimshon’s wife]; he simply meant that he had dealt them a deserved punishment.</a:t>
            </a:r>
          </a:p>
          <a:p>
            <a:pPr marL="0" indent="0">
              <a:lnSpc>
                <a:spcPct val="100000"/>
              </a:lnSpc>
              <a:spcBef>
                <a:spcPts val="600"/>
              </a:spcBef>
              <a:buNone/>
            </a:pPr>
            <a:r>
              <a:rPr lang="en-US" sz="1400" b="1" dirty="0">
                <a:latin typeface="Times New Roman" panose="02020603050405020304" pitchFamily="18" charset="0"/>
                <a:cs typeface="Times New Roman" panose="02020603050405020304" pitchFamily="18" charset="0"/>
              </a:rPr>
              <a:t>Ben </a:t>
            </a:r>
            <a:r>
              <a:rPr lang="en-US" sz="1400" b="1" dirty="0" err="1">
                <a:latin typeface="Times New Roman" panose="02020603050405020304" pitchFamily="18" charset="0"/>
                <a:cs typeface="Times New Roman" panose="02020603050405020304" pitchFamily="18" charset="0"/>
              </a:rPr>
              <a:t>Zuta</a:t>
            </a:r>
            <a:r>
              <a:rPr lang="en-US" sz="1400" b="1" dirty="0">
                <a:latin typeface="Times New Roman" panose="02020603050405020304" pitchFamily="18" charset="0"/>
                <a:cs typeface="Times New Roman" panose="02020603050405020304" pitchFamily="18" charset="0"/>
              </a:rPr>
              <a:t> responded</a:t>
            </a:r>
            <a:r>
              <a:rPr lang="en-US" sz="1400" dirty="0">
                <a:latin typeface="Times New Roman" panose="02020603050405020304" pitchFamily="18" charset="0"/>
                <a:cs typeface="Times New Roman" panose="02020603050405020304" pitchFamily="18" charset="0"/>
              </a:rPr>
              <a:t>: If the assailant is indigent, what shall his punishment be?</a:t>
            </a:r>
          </a:p>
          <a:p>
            <a:pPr marL="0" indent="0">
              <a:lnSpc>
                <a:spcPct val="100000"/>
              </a:lnSpc>
              <a:spcBef>
                <a:spcPts val="600"/>
              </a:spcBef>
              <a:buNone/>
            </a:pPr>
            <a:r>
              <a:rPr lang="en-US" sz="1400" b="1" dirty="0">
                <a:latin typeface="Times New Roman" panose="02020603050405020304" pitchFamily="18" charset="0"/>
                <a:cs typeface="Times New Roman" panose="02020603050405020304" pitchFamily="18" charset="0"/>
              </a:rPr>
              <a:t>The Gaon responded</a:t>
            </a:r>
            <a:r>
              <a:rPr lang="en-US" sz="1400" dirty="0">
                <a:latin typeface="Times New Roman" panose="02020603050405020304" pitchFamily="18" charset="0"/>
                <a:cs typeface="Times New Roman" panose="02020603050405020304" pitchFamily="18" charset="0"/>
              </a:rPr>
              <a:t>: If a blind man puts out the eye of a seeing man, what shall be done to him? On the contrary, it is conceivable that the poor man may become wealthy one day and pay, but the blind man will never be able to “pay”!</a:t>
            </a:r>
            <a:r>
              <a:rPr lang="en-US" sz="1400" dirty="0">
                <a:solidFill>
                  <a:srgbClr val="333333"/>
                </a:solidFill>
                <a:latin typeface="Times New Roman" panose="02020603050405020304" pitchFamily="18" charset="0"/>
                <a:cs typeface="Times New Roman" panose="02020603050405020304" pitchFamily="18" charset="0"/>
              </a:rPr>
              <a:t> </a:t>
            </a:r>
          </a:p>
          <a:p>
            <a:pPr marL="0" indent="0">
              <a:lnSpc>
                <a:spcPct val="100000"/>
              </a:lnSpc>
              <a:spcBef>
                <a:spcPts val="600"/>
              </a:spcBef>
              <a:buNone/>
            </a:pPr>
            <a:r>
              <a:rPr lang="en-US" sz="1400" dirty="0">
                <a:solidFill>
                  <a:srgbClr val="333333"/>
                </a:solidFill>
                <a:latin typeface="Times New Roman" panose="02020603050405020304" pitchFamily="18" charset="0"/>
                <a:cs typeface="Times New Roman" panose="02020603050405020304" pitchFamily="18" charset="0"/>
              </a:rPr>
              <a:t>In all of his debates with the Karaites, </a:t>
            </a:r>
            <a:r>
              <a:rPr lang="en-US" sz="1400" dirty="0" err="1">
                <a:solidFill>
                  <a:srgbClr val="333333"/>
                </a:solidFill>
                <a:latin typeface="Times New Roman" panose="02020603050405020304" pitchFamily="18" charset="0"/>
                <a:cs typeface="Times New Roman" panose="02020603050405020304" pitchFamily="18" charset="0"/>
              </a:rPr>
              <a:t>Rasag</a:t>
            </a:r>
            <a:r>
              <a:rPr lang="en-US" sz="1400" dirty="0">
                <a:solidFill>
                  <a:srgbClr val="333333"/>
                </a:solidFill>
                <a:latin typeface="Times New Roman" panose="02020603050405020304" pitchFamily="18" charset="0"/>
                <a:cs typeface="Times New Roman" panose="02020603050405020304" pitchFamily="18" charset="0"/>
              </a:rPr>
              <a:t> cites only verses from </a:t>
            </a:r>
            <a:r>
              <a:rPr lang="en-US" sz="1400" i="1" dirty="0">
                <a:solidFill>
                  <a:srgbClr val="333333"/>
                </a:solidFill>
                <a:latin typeface="Times New Roman" panose="02020603050405020304" pitchFamily="18" charset="0"/>
                <a:cs typeface="Times New Roman" panose="02020603050405020304" pitchFamily="18" charset="0"/>
              </a:rPr>
              <a:t>Tanakh</a:t>
            </a:r>
            <a:r>
              <a:rPr lang="en-US" sz="1400" dirty="0">
                <a:solidFill>
                  <a:srgbClr val="333333"/>
                </a:solidFill>
                <a:latin typeface="Times New Roman" panose="02020603050405020304" pitchFamily="18" charset="0"/>
                <a:cs typeface="Times New Roman" panose="02020603050405020304" pitchFamily="18" charset="0"/>
              </a:rPr>
              <a:t> and logical argument, not the tradition of the Sages, as the Karaites did not accept the </a:t>
            </a:r>
            <a:r>
              <a:rPr lang="en-US" sz="1400" i="1" dirty="0" err="1">
                <a:solidFill>
                  <a:srgbClr val="333333"/>
                </a:solidFill>
                <a:latin typeface="Times New Roman" panose="02020603050405020304" pitchFamily="18" charset="0"/>
                <a:cs typeface="Times New Roman" panose="02020603050405020304" pitchFamily="18" charset="0"/>
              </a:rPr>
              <a:t>mesora</a:t>
            </a:r>
            <a:r>
              <a:rPr lang="en-US" sz="1400" dirty="0">
                <a:solidFill>
                  <a:srgbClr val="333333"/>
                </a:solidFill>
                <a:latin typeface="Times New Roman" panose="02020603050405020304" pitchFamily="18" charset="0"/>
                <a:cs typeface="Times New Roman" panose="02020603050405020304" pitchFamily="18" charset="0"/>
              </a:rPr>
              <a:t>. (Source Dr. </a:t>
            </a:r>
            <a:r>
              <a:rPr lang="en-US" sz="1400" dirty="0" err="1">
                <a:solidFill>
                  <a:srgbClr val="333333"/>
                </a:solidFill>
                <a:latin typeface="Times New Roman" panose="02020603050405020304" pitchFamily="18" charset="0"/>
                <a:cs typeface="Times New Roman" panose="02020603050405020304" pitchFamily="18" charset="0"/>
              </a:rPr>
              <a:t>Avigail</a:t>
            </a:r>
            <a:r>
              <a:rPr lang="en-US" sz="1400" dirty="0">
                <a:solidFill>
                  <a:srgbClr val="333333"/>
                </a:solidFill>
                <a:latin typeface="Times New Roman" panose="02020603050405020304" pitchFamily="18" charset="0"/>
                <a:cs typeface="Times New Roman" panose="02020603050405020304" pitchFamily="18" charset="0"/>
              </a:rPr>
              <a:t> Rock </a:t>
            </a:r>
            <a:r>
              <a:rPr lang="en-US" sz="1400" dirty="0" err="1">
                <a:solidFill>
                  <a:srgbClr val="333333"/>
                </a:solidFill>
                <a:latin typeface="Times New Roman" panose="02020603050405020304" pitchFamily="18" charset="0"/>
                <a:cs typeface="Times New Roman" panose="02020603050405020304" pitchFamily="18" charset="0"/>
              </a:rPr>
              <a:t>z”l</a:t>
            </a:r>
            <a:r>
              <a:rPr lang="en-US" sz="1400" dirty="0">
                <a:solidFill>
                  <a:srgbClr val="333333"/>
                </a:solidFill>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a:p>
            <a:pPr marL="0" indent="0">
              <a:lnSpc>
                <a:spcPct val="100000"/>
              </a:lnSpc>
              <a:spcBef>
                <a:spcPts val="600"/>
              </a:spcBef>
              <a:buNone/>
            </a:pPr>
            <a:endParaRPr lang="en-US" sz="1400"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8159919B-D0F7-4A4A-9C6D-A26FE9F82D28}"/>
              </a:ext>
            </a:extLst>
          </p:cNvPr>
          <p:cNvSpPr>
            <a:spLocks noGrp="1"/>
          </p:cNvSpPr>
          <p:nvPr>
            <p:ph sz="half" idx="2"/>
          </p:nvPr>
        </p:nvSpPr>
        <p:spPr>
          <a:xfrm>
            <a:off x="8309499" y="1518082"/>
            <a:ext cx="3675355" cy="4974793"/>
          </a:xfrm>
        </p:spPr>
        <p:txBody>
          <a:bodyPr>
            <a:noAutofit/>
          </a:bodyPr>
          <a:lstStyle/>
          <a:p>
            <a:pPr marL="0" indent="0" algn="r" rtl="1">
              <a:buNone/>
            </a:pPr>
            <a:r>
              <a:rPr lang="he-IL" sz="1300" dirty="0"/>
              <a:t>דוגמא לכך[13] נמצאת בשמות, פרק כ"א, פסוק כ"ד, בפסוק "עין תחת עין...". רס"ג מרחיב בתיאור ויכוח בינו לבין בן זוטא[14] , בנוגע לשאלה האם כוונת הפסוק היא להוצאת עין ממש או לתשלום ממון:</a:t>
            </a:r>
          </a:p>
          <a:p>
            <a:pPr marL="0" indent="0" algn="r" rtl="1">
              <a:buNone/>
            </a:pPr>
            <a:r>
              <a:rPr lang="he-IL" sz="1300" dirty="0"/>
              <a:t>אמר רב סעדיה: לא נוכל לפרש זה הפסוק כמשמעו. כי אם אדם הכה עין </a:t>
            </a:r>
            <a:r>
              <a:rPr lang="he-IL" sz="1300" dirty="0" err="1"/>
              <a:t>חבירו</a:t>
            </a:r>
            <a:r>
              <a:rPr lang="he-IL" sz="1300" dirty="0"/>
              <a:t>, וסרה שלישית אור עיניו, איך יתכן שיוכה כזאת בלי תוספת ומגרעת? אולי יחשיך אור עינו כולו?! ויותר קשה </a:t>
            </a:r>
            <a:r>
              <a:rPr lang="he-IL" sz="1300" dirty="0" err="1"/>
              <a:t>הכויה</a:t>
            </a:r>
            <a:r>
              <a:rPr lang="he-IL" sz="1300" dirty="0"/>
              <a:t> והפצע והחבורה. כי אם היו במקום מסוכן אולי ימות, ואין הדעת סובלת. </a:t>
            </a:r>
            <a:endParaRPr lang="en-US" sz="1300" dirty="0"/>
          </a:p>
          <a:p>
            <a:pPr marL="0" indent="0" algn="r" rtl="1">
              <a:buNone/>
            </a:pPr>
            <a:r>
              <a:rPr lang="he-IL" sz="1300" dirty="0"/>
              <a:t>אמר לו בן זוטא: והלא כתוב במקום אחר "כאשר </a:t>
            </a:r>
            <a:r>
              <a:rPr lang="he-IL" sz="1300" dirty="0" err="1"/>
              <a:t>יתן</a:t>
            </a:r>
            <a:r>
              <a:rPr lang="he-IL" sz="1300" dirty="0"/>
              <a:t> מום באדם כן </a:t>
            </a:r>
            <a:r>
              <a:rPr lang="he-IL" sz="1300" dirty="0" err="1"/>
              <a:t>ינתן</a:t>
            </a:r>
            <a:r>
              <a:rPr lang="he-IL" sz="1300" dirty="0"/>
              <a:t> בו" (ויקרא, פרק כ"ד, פסוק כ') </a:t>
            </a:r>
            <a:endParaRPr lang="en-US" sz="1300" dirty="0"/>
          </a:p>
          <a:p>
            <a:pPr marL="0" indent="0" algn="r" rtl="1">
              <a:buNone/>
            </a:pPr>
            <a:r>
              <a:rPr lang="he-IL" sz="1300" dirty="0"/>
              <a:t>והגאון השיב לו: יש לנו בי"ת תחת 'על'[15]. והנה טעמו כן </a:t>
            </a:r>
            <a:r>
              <a:rPr lang="he-IL" sz="1300" dirty="0" err="1"/>
              <a:t>ינתן</a:t>
            </a:r>
            <a:r>
              <a:rPr lang="he-IL" sz="1300" dirty="0"/>
              <a:t> עליו עונש. </a:t>
            </a:r>
            <a:endParaRPr lang="en-US" sz="1300" dirty="0"/>
          </a:p>
          <a:p>
            <a:pPr marL="0" indent="0" algn="r" rtl="1">
              <a:buNone/>
            </a:pPr>
            <a:r>
              <a:rPr lang="he-IL" sz="1300" dirty="0"/>
              <a:t>ובן זוטא השיב לו כאשר עשה כן יעשה לו (ויקרא, פרק כ"ד, פסוק י"ט) </a:t>
            </a:r>
            <a:endParaRPr lang="en-US" sz="1300" dirty="0"/>
          </a:p>
          <a:p>
            <a:pPr marL="0" indent="0" algn="r" rtl="1">
              <a:buNone/>
            </a:pPr>
            <a:r>
              <a:rPr lang="he-IL" sz="1300" dirty="0"/>
              <a:t>והגאון השיב: הנה שמשון אמר כאשר עשו לי כן עשיתי להם (שופטים, פרק ט"ו, פסוק י"א) ושמשון לא לקח נשותיהם ונתנם לאחרים, רק גמולם השיב להם. </a:t>
            </a:r>
            <a:endParaRPr lang="en-US" sz="1300" dirty="0"/>
          </a:p>
          <a:p>
            <a:pPr marL="0" indent="0" algn="r" rtl="1">
              <a:buNone/>
            </a:pPr>
            <a:r>
              <a:rPr lang="he-IL" sz="1300" dirty="0"/>
              <a:t>ובן זוטא השיב: אם היה הנכה עני מה עונשו? </a:t>
            </a:r>
            <a:endParaRPr lang="en-US" sz="1300" dirty="0"/>
          </a:p>
          <a:p>
            <a:pPr marL="0" indent="0" algn="r" rtl="1">
              <a:buNone/>
            </a:pPr>
            <a:r>
              <a:rPr lang="he-IL" sz="1300" dirty="0"/>
              <a:t>והגאון השיב: אם עיוור יעוור עין פיקח מה יעשה לו? כי העני יתכן שיעשיר וישלם, רק העיוור לא יוכל לשלם לעולם.</a:t>
            </a:r>
            <a:endParaRPr lang="en-US" sz="1300" dirty="0"/>
          </a:p>
        </p:txBody>
      </p:sp>
    </p:spTree>
    <p:extLst>
      <p:ext uri="{BB962C8B-B14F-4D97-AF65-F5344CB8AC3E}">
        <p14:creationId xmlns:p14="http://schemas.microsoft.com/office/powerpoint/2010/main" val="4137782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27707</TotalTime>
  <Words>2877</Words>
  <Application>Microsoft Office PowerPoint</Application>
  <PresentationFormat>Widescreen</PresentationFormat>
  <Paragraphs>129</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Heebo</vt:lpstr>
      <vt:lpstr>Lato</vt:lpstr>
      <vt:lpstr>Times New Roman</vt:lpstr>
      <vt:lpstr>Office Theme</vt:lpstr>
      <vt:lpstr>Artscroll Through the Ages: Arabic Tafsir &amp;  Rabbi Saadia Gaon</vt:lpstr>
      <vt:lpstr>Why did the Torah get translated into Arabic?</vt:lpstr>
      <vt:lpstr>The Need for an Arabic Translation</vt:lpstr>
      <vt:lpstr>Rabbi Saadia Gaon</vt:lpstr>
      <vt:lpstr>Why did R’ Saadia Gaon write it?</vt:lpstr>
      <vt:lpstr>Perush</vt:lpstr>
      <vt:lpstr>Features of the Perush HaKatzar (Dr. Avigail Rock)</vt:lpstr>
      <vt:lpstr>Characteristic of the Peirush HaArukh</vt:lpstr>
      <vt:lpstr>Against the Karaites (quoted by Ibn Ezra)</vt:lpstr>
      <vt:lpstr>Poem Esa Meshali Against Karaites</vt:lpstr>
      <vt:lpstr>Impact of Tafsir</vt:lpstr>
      <vt:lpstr>Dr. Avigail Rock z”l</vt:lpstr>
      <vt:lpstr>PowerPoint Presentation</vt:lpstr>
      <vt:lpstr>PowerPoint Presentation</vt:lpstr>
      <vt:lpstr>Translation into Hebrew </vt:lpstr>
      <vt:lpstr>Next Week German Translations of Moses Mendelssohn and R’ Shimshon Raphael Hirsch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Jewish Art: the Name of G-d</dc:title>
  <dc:creator>Chaim</dc:creator>
  <cp:lastModifiedBy>Chaim</cp:lastModifiedBy>
  <cp:revision>47</cp:revision>
  <cp:lastPrinted>2021-11-03T20:26:39Z</cp:lastPrinted>
  <dcterms:created xsi:type="dcterms:W3CDTF">2021-06-24T13:40:52Z</dcterms:created>
  <dcterms:modified xsi:type="dcterms:W3CDTF">2021-11-11T03:16:01Z</dcterms:modified>
</cp:coreProperties>
</file>