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3/21/2022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315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3/21/2022</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749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3/21/2022</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100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3/21/2022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756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3/21/2022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253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3/21/2022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2498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3/21/2022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4862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3/21/2022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6743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3/21/2022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5082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3/21/2022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5208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3/21/2022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218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3/21/2022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02065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0" r:id="rId6"/>
    <p:sldLayoutId id="2147483746" r:id="rId7"/>
    <p:sldLayoutId id="2147483747" r:id="rId8"/>
    <p:sldLayoutId id="2147483748" r:id="rId9"/>
    <p:sldLayoutId id="2147483749" r:id="rId10"/>
    <p:sldLayoutId id="2147483751" r:id="rId11"/>
  </p:sldLayoutIdLst>
  <p:hf sldNum="0" hdr="0" ftr="0" dt="0"/>
  <p:txStyles>
    <p:titleStyle>
      <a:lvl1pPr algn="l" defTabSz="914400" rtl="0" eaLnBrk="1" latinLnBrk="0" hangingPunct="1">
        <a:lnSpc>
          <a:spcPct val="90000"/>
        </a:lnSpc>
        <a:spcBef>
          <a:spcPct val="0"/>
        </a:spcBef>
        <a:buNone/>
        <a:defRPr sz="55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Isaiah.66.3-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EB2C5A-77DC-42AA-A74A-9E18ED6B8ECB}"/>
              </a:ext>
            </a:extLst>
          </p:cNvPr>
          <p:cNvSpPr>
            <a:spLocks noGrp="1"/>
          </p:cNvSpPr>
          <p:nvPr>
            <p:ph type="ctrTitle"/>
          </p:nvPr>
        </p:nvSpPr>
        <p:spPr>
          <a:xfrm>
            <a:off x="5289754" y="639097"/>
            <a:ext cx="6253317" cy="3686015"/>
          </a:xfrm>
        </p:spPr>
        <p:txBody>
          <a:bodyPr>
            <a:normAutofit/>
          </a:bodyPr>
          <a:lstStyle/>
          <a:p>
            <a:r>
              <a:rPr lang="en-CA" sz="5600" dirty="0"/>
              <a:t>Mining Maimonides</a:t>
            </a:r>
            <a:br>
              <a:rPr lang="en-CA" sz="5600" dirty="0"/>
            </a:br>
            <a:br>
              <a:rPr lang="en-CA" sz="5600" dirty="0"/>
            </a:br>
            <a:r>
              <a:rPr lang="en-CA" sz="5600" dirty="0" err="1"/>
              <a:t>Shemoneh</a:t>
            </a:r>
            <a:r>
              <a:rPr lang="en-CA" sz="5600" dirty="0"/>
              <a:t> </a:t>
            </a:r>
            <a:r>
              <a:rPr lang="en-CA" sz="5600" dirty="0" err="1"/>
              <a:t>Perakim</a:t>
            </a:r>
            <a:r>
              <a:rPr lang="en-CA" sz="5600" dirty="0"/>
              <a:t> Chapter 8</a:t>
            </a:r>
            <a:endParaRPr lang="en-US" sz="5600" dirty="0"/>
          </a:p>
        </p:txBody>
      </p:sp>
      <p:sp>
        <p:nvSpPr>
          <p:cNvPr id="3" name="Subtitle 2">
            <a:extLst>
              <a:ext uri="{FF2B5EF4-FFF2-40B4-BE49-F238E27FC236}">
                <a16:creationId xmlns:a16="http://schemas.microsoft.com/office/drawing/2014/main" id="{E00033C2-7CA5-4D82-B922-06F59D3AF1EE}"/>
              </a:ext>
            </a:extLst>
          </p:cNvPr>
          <p:cNvSpPr>
            <a:spLocks noGrp="1"/>
          </p:cNvSpPr>
          <p:nvPr>
            <p:ph type="subTitle" idx="1"/>
          </p:nvPr>
        </p:nvSpPr>
        <p:spPr>
          <a:xfrm>
            <a:off x="5289753" y="4672739"/>
            <a:ext cx="6269347" cy="1021498"/>
          </a:xfrm>
        </p:spPr>
        <p:txBody>
          <a:bodyPr>
            <a:normAutofit/>
          </a:bodyPr>
          <a:lstStyle/>
          <a:p>
            <a:r>
              <a:rPr lang="en-CA" dirty="0">
                <a:solidFill>
                  <a:schemeClr val="tx1">
                    <a:lumMod val="85000"/>
                    <a:lumOff val="15000"/>
                  </a:schemeClr>
                </a:solidFill>
              </a:rPr>
              <a:t>Challenges to Free Will</a:t>
            </a:r>
            <a:endParaRPr lang="en-US" dirty="0">
              <a:solidFill>
                <a:schemeClr val="tx1">
                  <a:lumMod val="85000"/>
                  <a:lumOff val="15000"/>
                </a:schemeClr>
              </a:solidFill>
            </a:endParaRPr>
          </a:p>
        </p:txBody>
      </p:sp>
      <p:pic>
        <p:nvPicPr>
          <p:cNvPr id="4" name="Picture 3">
            <a:extLst>
              <a:ext uri="{FF2B5EF4-FFF2-40B4-BE49-F238E27FC236}">
                <a16:creationId xmlns:a16="http://schemas.microsoft.com/office/drawing/2014/main" id="{96C2592F-ACF8-2849-941A-45DF2DE1579D}"/>
              </a:ext>
            </a:extLst>
          </p:cNvPr>
          <p:cNvPicPr>
            <a:picLocks noChangeAspect="1"/>
          </p:cNvPicPr>
          <p:nvPr/>
        </p:nvPicPr>
        <p:blipFill rotWithShape="1">
          <a:blip r:embed="rId2"/>
          <a:srcRect l="6428" r="9251" b="-4"/>
          <a:stretch/>
        </p:blipFill>
        <p:spPr>
          <a:xfrm>
            <a:off x="-1" y="1"/>
            <a:ext cx="4635315" cy="6857999"/>
          </a:xfrm>
          <a:prstGeom prst="rect">
            <a:avLst/>
          </a:prstGeom>
        </p:spPr>
      </p:pic>
      <p:cxnSp>
        <p:nvCxnSpPr>
          <p:cNvPr id="11" name="Straight Connector 10">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20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861964-D86C-4A50-8F6D-B466384A6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C5B19-AF02-43E7-BB0C-133636D724A7}"/>
              </a:ext>
            </a:extLst>
          </p:cNvPr>
          <p:cNvSpPr>
            <a:spLocks noGrp="1"/>
          </p:cNvSpPr>
          <p:nvPr>
            <p:ph type="title"/>
          </p:nvPr>
        </p:nvSpPr>
        <p:spPr>
          <a:xfrm>
            <a:off x="7859485" y="634946"/>
            <a:ext cx="3690257" cy="1450757"/>
          </a:xfrm>
        </p:spPr>
        <p:txBody>
          <a:bodyPr>
            <a:normAutofit/>
          </a:bodyPr>
          <a:lstStyle/>
          <a:p>
            <a:r>
              <a:rPr lang="en-CA" sz="3000"/>
              <a:t>All Is In The Hands of Heaven Except Fear of Heaven</a:t>
            </a:r>
            <a:endParaRPr lang="en-US" sz="3000"/>
          </a:p>
        </p:txBody>
      </p:sp>
      <p:cxnSp>
        <p:nvCxnSpPr>
          <p:cNvPr id="11" name="Straight Connector 10">
            <a:extLst>
              <a:ext uri="{FF2B5EF4-FFF2-40B4-BE49-F238E27FC236}">
                <a16:creationId xmlns:a16="http://schemas.microsoft.com/office/drawing/2014/main" id="{754A678E-8F30-4E92-A5BF-F5D03D0113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8967" y="2246569"/>
            <a:ext cx="34747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A358983-5CFC-49A7-BE0C-3DB813ABA119}"/>
              </a:ext>
            </a:extLst>
          </p:cNvPr>
          <p:cNvSpPr>
            <a:spLocks noGrp="1"/>
          </p:cNvSpPr>
          <p:nvPr>
            <p:ph idx="1"/>
          </p:nvPr>
        </p:nvSpPr>
        <p:spPr>
          <a:xfrm>
            <a:off x="7859485" y="2407436"/>
            <a:ext cx="3690257" cy="3461658"/>
          </a:xfrm>
        </p:spPr>
        <p:txBody>
          <a:bodyPr>
            <a:normAutofit/>
          </a:bodyPr>
          <a:lstStyle/>
          <a:p>
            <a:r>
              <a:rPr lang="en-CA" dirty="0"/>
              <a:t>-If everything is in the Hands of Heaven, Doesn’t That Mean There is No Free Will?</a:t>
            </a:r>
          </a:p>
          <a:p>
            <a:pPr>
              <a:buFont typeface="Arial" panose="020B0604020202020204" pitchFamily="34" charset="0"/>
              <a:buChar char="•"/>
            </a:pPr>
            <a:r>
              <a:rPr lang="en-CA" dirty="0"/>
              <a:t>Answer- </a:t>
            </a:r>
            <a:r>
              <a:rPr lang="en-CA" b="1" dirty="0"/>
              <a:t>Fear of Heaven Includes All Activity Subject to Human Control, “Everything Is In The Hands of Heaven refers to everything beyond Human Control </a:t>
            </a:r>
          </a:p>
          <a:p>
            <a:pPr rtl="1">
              <a:buFont typeface="Arial" panose="020B0604020202020204" pitchFamily="34" charset="0"/>
              <a:buChar char="•"/>
            </a:pPr>
            <a:endParaRPr lang="en-US"/>
          </a:p>
        </p:txBody>
      </p:sp>
      <p:sp>
        <p:nvSpPr>
          <p:cNvPr id="13" name="Rectangle 12">
            <a:extLst>
              <a:ext uri="{FF2B5EF4-FFF2-40B4-BE49-F238E27FC236}">
                <a16:creationId xmlns:a16="http://schemas.microsoft.com/office/drawing/2014/main" id="{F2BDE551-930A-4FE1-8434-09824E324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able 4">
            <a:extLst>
              <a:ext uri="{FF2B5EF4-FFF2-40B4-BE49-F238E27FC236}">
                <a16:creationId xmlns:a16="http://schemas.microsoft.com/office/drawing/2014/main" id="{C6A1B7A6-44CE-4E13-B82B-EC33026B4590}"/>
              </a:ext>
            </a:extLst>
          </p:cNvPr>
          <p:cNvGraphicFramePr>
            <a:graphicFrameLocks noGrp="1"/>
          </p:cNvGraphicFramePr>
          <p:nvPr>
            <p:extLst>
              <p:ext uri="{D42A27DB-BD31-4B8C-83A1-F6EECF244321}">
                <p14:modId xmlns:p14="http://schemas.microsoft.com/office/powerpoint/2010/main" val="1376263923"/>
              </p:ext>
            </p:extLst>
          </p:nvPr>
        </p:nvGraphicFramePr>
        <p:xfrm>
          <a:off x="633998" y="223522"/>
          <a:ext cx="6965681" cy="5923278"/>
        </p:xfrm>
        <a:graphic>
          <a:graphicData uri="http://schemas.openxmlformats.org/drawingml/2006/table">
            <a:tbl>
              <a:tblPr firstRow="1" bandRow="1">
                <a:tableStyleId>{073A0DAA-6AF3-43AB-8588-CEC1D06C72B9}</a:tableStyleId>
              </a:tblPr>
              <a:tblGrid>
                <a:gridCol w="4510787">
                  <a:extLst>
                    <a:ext uri="{9D8B030D-6E8A-4147-A177-3AD203B41FA5}">
                      <a16:colId xmlns:a16="http://schemas.microsoft.com/office/drawing/2014/main" val="832226793"/>
                    </a:ext>
                  </a:extLst>
                </a:gridCol>
                <a:gridCol w="2454894">
                  <a:extLst>
                    <a:ext uri="{9D8B030D-6E8A-4147-A177-3AD203B41FA5}">
                      <a16:colId xmlns:a16="http://schemas.microsoft.com/office/drawing/2014/main" val="181443124"/>
                    </a:ext>
                  </a:extLst>
                </a:gridCol>
              </a:tblGrid>
              <a:tr h="5923278">
                <a:tc>
                  <a:txBody>
                    <a:bodyPr/>
                    <a:lstStyle/>
                    <a:p>
                      <a:pPr algn="just">
                        <a:lnSpc>
                          <a:spcPct val="130000"/>
                        </a:lnSpc>
                      </a:pPr>
                      <a:r>
                        <a:rPr lang="en-US" sz="1500" dirty="0"/>
                        <a:t>but rather that all of man's actions, which are subject to his free will, undoubtedly either comply with, or transgress, God's commands; for, as has been explained in Chapter 2, the commands and prohibitions of the Law refer only to those actions with regard to which man has absolute free choice to do, or refrain from doing. Moreover, to this faculty of the soul (</a:t>
                      </a:r>
                      <a:r>
                        <a:rPr lang="en-US" sz="1500" dirty="0" err="1"/>
                        <a:t>i</a:t>
                      </a:r>
                      <a:r>
                        <a:rPr lang="en-US" sz="1500" dirty="0"/>
                        <a:t>. e. the freedom of the will) "the fear of God" is subservient, and is, in consequence, not predestined by God, but, as we have explained, is entirely in the power of the human free will. </a:t>
                      </a:r>
                    </a:p>
                    <a:p>
                      <a:pPr algn="just">
                        <a:lnSpc>
                          <a:spcPct val="130000"/>
                        </a:lnSpc>
                      </a:pPr>
                      <a:r>
                        <a:rPr lang="en-US" sz="1500" dirty="0"/>
                        <a:t>By the word "all" (</a:t>
                      </a:r>
                      <a:r>
                        <a:rPr lang="en-US" sz="1500" dirty="0" err="1"/>
                        <a:t>hakol</a:t>
                      </a:r>
                      <a:r>
                        <a:rPr lang="en-US" sz="1500" dirty="0"/>
                        <a:t>), the Rabbis meant to designate only natural phenomena which are not influenced by the will of man, as whether a person is tall or short, whether it is rainy or dry, whether the air is pure or impure, and all other such things that happen in the world, and which have no connection with man's conduct.</a:t>
                      </a:r>
                    </a:p>
                  </a:txBody>
                  <a:tcPr marL="69186" marR="69186" marT="34593" marB="34593"/>
                </a:tc>
                <a:tc>
                  <a:txBody>
                    <a:bodyPr/>
                    <a:lstStyle/>
                    <a:p>
                      <a:pPr algn="just" rtl="1">
                        <a:lnSpc>
                          <a:spcPct val="130000"/>
                        </a:lnSpc>
                      </a:pPr>
                      <a:r>
                        <a:rPr lang="he-IL" sz="1500" dirty="0"/>
                        <a:t>אבל כל פעולות האדם הבאות בבחירתו בהם בלא ספק ימצאו המצות והעבירות כי כבר בארנו בפרק השני שמצות התורה ואזהרותיה הם בפעולות אשר לאדם בהם בחירה שיעשה ושלא יעשם, ובה החלק מן הנפש תמצא יראת שמים ואינה בידי שמים, אבל נמסרת לבחירת האדם כמו שבארנו, אם כן אמרם הכל אמנם ירצו בו הענינים הטבעיים אשר אין בחירה לאדם בהם, כגון היותו ארוך או קצר, או רדת מטר או עצירה, או הפסד אויר או זכותו, וכיוצא בזה מכל מה שבעולם זולת תנועת האדם ומנוחתו:</a:t>
                      </a:r>
                      <a:endParaRPr lang="en-US" sz="1500" dirty="0"/>
                    </a:p>
                  </a:txBody>
                  <a:tcPr marL="69186" marR="69186" marT="34593" marB="34593"/>
                </a:tc>
                <a:extLst>
                  <a:ext uri="{0D108BD9-81ED-4DB2-BD59-A6C34878D82A}">
                    <a16:rowId xmlns:a16="http://schemas.microsoft.com/office/drawing/2014/main" val="62991581"/>
                  </a:ext>
                </a:extLst>
              </a:tr>
            </a:tbl>
          </a:graphicData>
        </a:graphic>
      </p:graphicFrame>
    </p:spTree>
    <p:extLst>
      <p:ext uri="{BB962C8B-B14F-4D97-AF65-F5344CB8AC3E}">
        <p14:creationId xmlns:p14="http://schemas.microsoft.com/office/powerpoint/2010/main" val="2367977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861964-D86C-4A50-8F6D-B466384A6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88AD73-A4F7-4D8B-A879-F8F84530B734}"/>
              </a:ext>
            </a:extLst>
          </p:cNvPr>
          <p:cNvSpPr>
            <a:spLocks noGrp="1"/>
          </p:cNvSpPr>
          <p:nvPr>
            <p:ph type="title"/>
          </p:nvPr>
        </p:nvSpPr>
        <p:spPr>
          <a:xfrm>
            <a:off x="7859485" y="634946"/>
            <a:ext cx="3690257" cy="1450757"/>
          </a:xfrm>
        </p:spPr>
        <p:txBody>
          <a:bodyPr>
            <a:normAutofit/>
          </a:bodyPr>
          <a:lstStyle/>
          <a:p>
            <a:r>
              <a:rPr lang="he-IL" sz="3000"/>
              <a:t>ברית בין הבתרים</a:t>
            </a:r>
            <a:r>
              <a:rPr lang="en-CA" sz="3000"/>
              <a:t> and Punishing the Egyptians</a:t>
            </a:r>
            <a:endParaRPr lang="en-US" sz="3000"/>
          </a:p>
        </p:txBody>
      </p:sp>
      <p:cxnSp>
        <p:nvCxnSpPr>
          <p:cNvPr id="11" name="Straight Connector 10">
            <a:extLst>
              <a:ext uri="{FF2B5EF4-FFF2-40B4-BE49-F238E27FC236}">
                <a16:creationId xmlns:a16="http://schemas.microsoft.com/office/drawing/2014/main" id="{754A678E-8F30-4E92-A5BF-F5D03D0113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8967" y="2246569"/>
            <a:ext cx="34747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02ECA5-9498-48FF-8FF8-40A2C9D6F8A4}"/>
              </a:ext>
            </a:extLst>
          </p:cNvPr>
          <p:cNvSpPr>
            <a:spLocks noGrp="1"/>
          </p:cNvSpPr>
          <p:nvPr>
            <p:ph idx="1"/>
          </p:nvPr>
        </p:nvSpPr>
        <p:spPr>
          <a:xfrm>
            <a:off x="7859485" y="2407436"/>
            <a:ext cx="3690257" cy="3461658"/>
          </a:xfrm>
        </p:spPr>
        <p:txBody>
          <a:bodyPr>
            <a:normAutofit/>
          </a:bodyPr>
          <a:lstStyle/>
          <a:p>
            <a:pPr>
              <a:buFont typeface="Arial" panose="020B0604020202020204" pitchFamily="34" charset="0"/>
              <a:buChar char="•"/>
            </a:pPr>
            <a:r>
              <a:rPr lang="en-CA" dirty="0"/>
              <a:t>When Hashem told Avraham that his descendants would be enslaved and tortured in a foreign land wasn’t He taking away the Egyptian’s Free Will? If so, how could he punish them?</a:t>
            </a:r>
          </a:p>
          <a:p>
            <a:pPr>
              <a:buFont typeface="Arial" panose="020B0604020202020204" pitchFamily="34" charset="0"/>
              <a:buChar char="•"/>
            </a:pPr>
            <a:r>
              <a:rPr lang="en-CA" dirty="0"/>
              <a:t>A. Hashem generally decreed that the Jews would be enslaved. No specific nation </a:t>
            </a:r>
            <a:r>
              <a:rPr lang="en-US" dirty="0"/>
              <a:t>was required to enslave the Jewish people.</a:t>
            </a:r>
          </a:p>
        </p:txBody>
      </p:sp>
      <p:sp>
        <p:nvSpPr>
          <p:cNvPr id="13" name="Rectangle 12">
            <a:extLst>
              <a:ext uri="{FF2B5EF4-FFF2-40B4-BE49-F238E27FC236}">
                <a16:creationId xmlns:a16="http://schemas.microsoft.com/office/drawing/2014/main" id="{F2BDE551-930A-4FE1-8434-09824E324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able 4">
            <a:extLst>
              <a:ext uri="{FF2B5EF4-FFF2-40B4-BE49-F238E27FC236}">
                <a16:creationId xmlns:a16="http://schemas.microsoft.com/office/drawing/2014/main" id="{0FF2BF1E-A0BA-4CD8-8961-BA459C0C219F}"/>
              </a:ext>
            </a:extLst>
          </p:cNvPr>
          <p:cNvGraphicFramePr>
            <a:graphicFrameLocks noGrp="1"/>
          </p:cNvGraphicFramePr>
          <p:nvPr>
            <p:extLst>
              <p:ext uri="{D42A27DB-BD31-4B8C-83A1-F6EECF244321}">
                <p14:modId xmlns:p14="http://schemas.microsoft.com/office/powerpoint/2010/main" val="2586162501"/>
              </p:ext>
            </p:extLst>
          </p:nvPr>
        </p:nvGraphicFramePr>
        <p:xfrm>
          <a:off x="633999" y="784112"/>
          <a:ext cx="6583228" cy="5026344"/>
        </p:xfrm>
        <a:graphic>
          <a:graphicData uri="http://schemas.openxmlformats.org/drawingml/2006/table">
            <a:tbl>
              <a:tblPr firstRow="1" bandRow="1">
                <a:tableStyleId>{7DF18680-E054-41AD-8BC1-D1AEF772440D}</a:tableStyleId>
              </a:tblPr>
              <a:tblGrid>
                <a:gridCol w="3261584">
                  <a:extLst>
                    <a:ext uri="{9D8B030D-6E8A-4147-A177-3AD203B41FA5}">
                      <a16:colId xmlns:a16="http://schemas.microsoft.com/office/drawing/2014/main" val="433846457"/>
                    </a:ext>
                  </a:extLst>
                </a:gridCol>
                <a:gridCol w="3321644">
                  <a:extLst>
                    <a:ext uri="{9D8B030D-6E8A-4147-A177-3AD203B41FA5}">
                      <a16:colId xmlns:a16="http://schemas.microsoft.com/office/drawing/2014/main" val="856627055"/>
                    </a:ext>
                  </a:extLst>
                </a:gridCol>
              </a:tblGrid>
              <a:tr h="5026344">
                <a:tc>
                  <a:txBody>
                    <a:bodyPr/>
                    <a:lstStyle/>
                    <a:p>
                      <a:r>
                        <a:rPr lang="en-US" sz="2000" dirty="0"/>
                        <a:t>but [these words] applied to the race in general, at the same time allowing every individual to retain his own free will, according to the very makeup of his nature. Consequently, every Egyptian who maltreated or oppressed the Israelites had it in his own power not to do them any injury unless he wanted to, for it was not ordained that any certain individual should harm them.</a:t>
                      </a:r>
                    </a:p>
                  </a:txBody>
                  <a:tcPr marL="101748" marR="101748" marT="50874" marB="50874"/>
                </a:tc>
                <a:tc>
                  <a:txBody>
                    <a:bodyPr/>
                    <a:lstStyle/>
                    <a:p>
                      <a:pPr algn="just" rtl="1"/>
                      <a:r>
                        <a:rPr lang="he-IL" sz="2000"/>
                        <a:t>כי הדברים שאמר לא אמר על איש ידוע עד שיאמר כבר נגזר עליו, ואמנם באו (הדברים) בכלל, ונשאר כל איש בחירתו כעיקר יצירתו, וכן כל איש ואיש מן המצריים אשר חמסום והונו אותם היה בבחירתו שלא יחמסם אלו היה רוצה, כי לא נגזר על האיש (בפרט) שיחמוס:</a:t>
                      </a:r>
                      <a:endParaRPr lang="en-US" sz="2000"/>
                    </a:p>
                  </a:txBody>
                  <a:tcPr marL="101748" marR="101748" marT="50874" marB="50874"/>
                </a:tc>
                <a:extLst>
                  <a:ext uri="{0D108BD9-81ED-4DB2-BD59-A6C34878D82A}">
                    <a16:rowId xmlns:a16="http://schemas.microsoft.com/office/drawing/2014/main" val="1732037971"/>
                  </a:ext>
                </a:extLst>
              </a:tr>
            </a:tbl>
          </a:graphicData>
        </a:graphic>
      </p:graphicFrame>
    </p:spTree>
    <p:extLst>
      <p:ext uri="{BB962C8B-B14F-4D97-AF65-F5344CB8AC3E}">
        <p14:creationId xmlns:p14="http://schemas.microsoft.com/office/powerpoint/2010/main" val="100853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61E6-A6F2-4112-87DD-1F769A2EB16B}"/>
              </a:ext>
            </a:extLst>
          </p:cNvPr>
          <p:cNvSpPr>
            <a:spLocks noGrp="1"/>
          </p:cNvSpPr>
          <p:nvPr>
            <p:ph type="title"/>
          </p:nvPr>
        </p:nvSpPr>
        <p:spPr/>
        <p:txBody>
          <a:bodyPr/>
          <a:lstStyle/>
          <a:p>
            <a:r>
              <a:rPr lang="en-US" dirty="0" err="1"/>
              <a:t>Devarim</a:t>
            </a:r>
            <a:r>
              <a:rPr lang="en-US" dirty="0"/>
              <a:t> 31:16</a:t>
            </a:r>
          </a:p>
        </p:txBody>
      </p:sp>
      <p:graphicFrame>
        <p:nvGraphicFramePr>
          <p:cNvPr id="4" name="Table 4">
            <a:extLst>
              <a:ext uri="{FF2B5EF4-FFF2-40B4-BE49-F238E27FC236}">
                <a16:creationId xmlns:a16="http://schemas.microsoft.com/office/drawing/2014/main" id="{CCB4725F-CA9E-49F8-9C09-C9B3062447E2}"/>
              </a:ext>
            </a:extLst>
          </p:cNvPr>
          <p:cNvGraphicFramePr>
            <a:graphicFrameLocks noGrp="1"/>
          </p:cNvGraphicFramePr>
          <p:nvPr>
            <p:ph idx="1"/>
            <p:extLst>
              <p:ext uri="{D42A27DB-BD31-4B8C-83A1-F6EECF244321}">
                <p14:modId xmlns:p14="http://schemas.microsoft.com/office/powerpoint/2010/main" val="3055175268"/>
              </p:ext>
            </p:extLst>
          </p:nvPr>
        </p:nvGraphicFramePr>
        <p:xfrm>
          <a:off x="1096963" y="2108200"/>
          <a:ext cx="10058400" cy="3549206"/>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399396938"/>
                    </a:ext>
                  </a:extLst>
                </a:gridCol>
                <a:gridCol w="5029200">
                  <a:extLst>
                    <a:ext uri="{9D8B030D-6E8A-4147-A177-3AD203B41FA5}">
                      <a16:colId xmlns:a16="http://schemas.microsoft.com/office/drawing/2014/main" val="1249956285"/>
                    </a:ext>
                  </a:extLst>
                </a:gridCol>
              </a:tblGrid>
              <a:tr h="370840">
                <a:tc>
                  <a:txBody>
                    <a:bodyPr/>
                    <a:lstStyle/>
                    <a:p>
                      <a:pPr algn="just">
                        <a:lnSpc>
                          <a:spcPct val="150000"/>
                        </a:lnSpc>
                      </a:pPr>
                      <a:r>
                        <a:rPr lang="en-CA" sz="2200" dirty="0"/>
                        <a:t>Hashem </a:t>
                      </a:r>
                      <a:r>
                        <a:rPr lang="en-US" sz="2200" dirty="0"/>
                        <a:t>said to Moses: You are soon to lie with your ancestors. This people will thereupon go astray after the alien gods in their midst, in the land that they are about to enter; they will forsake Me and break My covenant that I made with them.</a:t>
                      </a:r>
                    </a:p>
                  </a:txBody>
                  <a:tcPr/>
                </a:tc>
                <a:tc>
                  <a:txBody>
                    <a:bodyPr/>
                    <a:lstStyle/>
                    <a:p>
                      <a:pPr algn="just" rtl="1">
                        <a:lnSpc>
                          <a:spcPct val="150000"/>
                        </a:lnSpc>
                      </a:pPr>
                      <a:r>
                        <a:rPr lang="he-IL" sz="2200" dirty="0"/>
                        <a:t>וַיֹּ֤אמֶר יְהֹוָה֙ אֶל־מֹשֶׁ֔ה הִנְּךָ֥ שֹׁכֵ֖ב עִם־אֲבֹתֶ֑יךָ וְקָם֩ הָעָ֨ם הַזֶּ֜ה וְזָנָ֣ה </a:t>
                      </a:r>
                      <a:r>
                        <a:rPr lang="he-IL" sz="2200" b="1" dirty="0"/>
                        <a:t>׀</a:t>
                      </a:r>
                      <a:r>
                        <a:rPr lang="he-IL" sz="2200" dirty="0"/>
                        <a:t> אַחֲרֵ֣י </a:t>
                      </a:r>
                      <a:r>
                        <a:rPr lang="he-IL" sz="2200" b="1" dirty="0"/>
                        <a:t>׀</a:t>
                      </a:r>
                      <a:r>
                        <a:rPr lang="he-IL" sz="2200" dirty="0"/>
                        <a:t> אֱלֹהֵ֣י נֵכַר־הָאָ֗רֶץ אֲשֶׁ֨ר ה֤וּא בָא־שָׁ֙מָּה֙ בְּקִרְבּ֔וֹ וַעֲזָבַ֕נִי וְהֵפֵר֙ אֶת־בְּרִיתִ֔י אֲשֶׁ֥ר כָּרַ֖תִּי אִתּֽוֹ׃</a:t>
                      </a:r>
                      <a:endParaRPr lang="en-US" sz="2200" dirty="0"/>
                    </a:p>
                  </a:txBody>
                  <a:tcPr/>
                </a:tc>
                <a:extLst>
                  <a:ext uri="{0D108BD9-81ED-4DB2-BD59-A6C34878D82A}">
                    <a16:rowId xmlns:a16="http://schemas.microsoft.com/office/drawing/2014/main" val="358379841"/>
                  </a:ext>
                </a:extLst>
              </a:tr>
            </a:tbl>
          </a:graphicData>
        </a:graphic>
      </p:graphicFrame>
    </p:spTree>
    <p:extLst>
      <p:ext uri="{BB962C8B-B14F-4D97-AF65-F5344CB8AC3E}">
        <p14:creationId xmlns:p14="http://schemas.microsoft.com/office/powerpoint/2010/main" val="324277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C3442-BC0E-4985-8946-A09FCE298688}"/>
              </a:ext>
            </a:extLst>
          </p:cNvPr>
          <p:cNvSpPr>
            <a:spLocks noGrp="1"/>
          </p:cNvSpPr>
          <p:nvPr>
            <p:ph type="title"/>
          </p:nvPr>
        </p:nvSpPr>
        <p:spPr/>
        <p:txBody>
          <a:bodyPr/>
          <a:lstStyle/>
          <a:p>
            <a:r>
              <a:rPr lang="en-CA" dirty="0"/>
              <a:t>A Warning Not A Decree</a:t>
            </a:r>
            <a:endParaRPr lang="en-US" dirty="0"/>
          </a:p>
        </p:txBody>
      </p:sp>
      <p:sp>
        <p:nvSpPr>
          <p:cNvPr id="6" name="Content Placeholder 5">
            <a:extLst>
              <a:ext uri="{FF2B5EF4-FFF2-40B4-BE49-F238E27FC236}">
                <a16:creationId xmlns:a16="http://schemas.microsoft.com/office/drawing/2014/main" id="{1473C37F-00A0-46E0-9471-7FB1DA40FBD1}"/>
              </a:ext>
            </a:extLst>
          </p:cNvPr>
          <p:cNvSpPr>
            <a:spLocks noGrp="1"/>
          </p:cNvSpPr>
          <p:nvPr>
            <p:ph idx="1"/>
          </p:nvPr>
        </p:nvSpPr>
        <p:spPr/>
        <p:txBody>
          <a:bodyPr/>
          <a:lstStyle/>
          <a:p>
            <a:r>
              <a:rPr lang="en-US" dirty="0"/>
              <a:t>This is no more nor less than if God had said, "Whoever </a:t>
            </a:r>
            <a:r>
              <a:rPr lang="en-US" dirty="0" err="1"/>
              <a:t>practises</a:t>
            </a:r>
            <a:r>
              <a:rPr lang="en-US" dirty="0"/>
              <a:t> idolatry will meet with this or that treatment", but, if no transgressor should ever be found, then the threat of punishment for idolatry would become nullified, and the curses would all be ineffectual. The same is true of all punishments mentioned in the Law. As we cannot say that simply because we find the law of stoning for Sabbath- breakers [in the Torah] that he who desecrates the Sabbath was compelled to violate it, no more can we maintain that because certain maledictions occur there that those who </a:t>
            </a:r>
            <a:r>
              <a:rPr lang="en-US" dirty="0" err="1"/>
              <a:t>practised</a:t>
            </a:r>
            <a:r>
              <a:rPr lang="en-US" dirty="0"/>
              <a:t> idolatry, and upon whom these curses consequently fell, were predestined to be idol-worshippers. On the contrary, every one who </a:t>
            </a:r>
            <a:r>
              <a:rPr lang="en-US" dirty="0" err="1"/>
              <a:t>prac</a:t>
            </a:r>
            <a:r>
              <a:rPr lang="en-US" dirty="0"/>
              <a:t>- </a:t>
            </a:r>
            <a:r>
              <a:rPr lang="en-US" dirty="0" err="1"/>
              <a:t>tised</a:t>
            </a:r>
            <a:r>
              <a:rPr lang="en-US" dirty="0"/>
              <a:t> idolatry did so of his own volition, and so received due punishment, in consonance with the passage, (</a:t>
            </a:r>
            <a:r>
              <a:rPr lang="en-US" dirty="0">
                <a:hlinkClick r:id="rId2"/>
              </a:rPr>
              <a:t>Isaiah 66:3-4</a:t>
            </a:r>
            <a:r>
              <a:rPr lang="en-US" dirty="0"/>
              <a:t>) "Yea they have made a choice of their own ways ... so will I also make choice of their misfortune".</a:t>
            </a:r>
          </a:p>
        </p:txBody>
      </p:sp>
    </p:spTree>
    <p:extLst>
      <p:ext uri="{BB962C8B-B14F-4D97-AF65-F5344CB8AC3E}">
        <p14:creationId xmlns:p14="http://schemas.microsoft.com/office/powerpoint/2010/main" val="56853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69DF5-B2C6-46C0-97DE-DD740772527A}"/>
              </a:ext>
            </a:extLst>
          </p:cNvPr>
          <p:cNvSpPr>
            <a:spLocks noGrp="1"/>
          </p:cNvSpPr>
          <p:nvPr>
            <p:ph type="title"/>
          </p:nvPr>
        </p:nvSpPr>
        <p:spPr/>
        <p:txBody>
          <a:bodyPr/>
          <a:lstStyle/>
          <a:p>
            <a:r>
              <a:rPr lang="en-US" dirty="0"/>
              <a:t>Hardening Pharaoh’s Heart</a:t>
            </a:r>
          </a:p>
        </p:txBody>
      </p:sp>
      <p:sp>
        <p:nvSpPr>
          <p:cNvPr id="3" name="Content Placeholder 2">
            <a:extLst>
              <a:ext uri="{FF2B5EF4-FFF2-40B4-BE49-F238E27FC236}">
                <a16:creationId xmlns:a16="http://schemas.microsoft.com/office/drawing/2014/main" id="{CF529FC6-B504-4C24-89B9-A5433D422E91}"/>
              </a:ext>
            </a:extLst>
          </p:cNvPr>
          <p:cNvSpPr>
            <a:spLocks noGrp="1"/>
          </p:cNvSpPr>
          <p:nvPr>
            <p:ph idx="1"/>
          </p:nvPr>
        </p:nvSpPr>
        <p:spPr/>
        <p:txBody>
          <a:bodyPr/>
          <a:lstStyle/>
          <a:p>
            <a:pPr>
              <a:buFont typeface="Arial" panose="020B0604020202020204" pitchFamily="34" charset="0"/>
              <a:buChar char="•"/>
            </a:pPr>
            <a:r>
              <a:rPr lang="en-US" dirty="0"/>
              <a:t>How Could Hashem Punish Pharaoh For Not Letting the Jews Go if He hardened Pharaoh’s heart and took away his Free Will?</a:t>
            </a:r>
          </a:p>
          <a:p>
            <a:pPr>
              <a:buFont typeface="Arial" panose="020B0604020202020204" pitchFamily="34" charset="0"/>
              <a:buChar char="•"/>
            </a:pPr>
            <a:r>
              <a:rPr lang="en-US" dirty="0"/>
              <a:t>A. </a:t>
            </a:r>
          </a:p>
          <a:p>
            <a:pPr lvl="1">
              <a:buFont typeface="Arial" panose="020B0604020202020204" pitchFamily="34" charset="0"/>
              <a:buChar char="•"/>
            </a:pPr>
            <a:r>
              <a:rPr lang="en-US" dirty="0"/>
              <a:t>Hashem wanted to punish Pharaoh for his previous sins of brutally oppressing the Jews who were strangers in his land. </a:t>
            </a:r>
          </a:p>
          <a:p>
            <a:pPr lvl="1">
              <a:buFont typeface="Arial" panose="020B0604020202020204" pitchFamily="34" charset="0"/>
              <a:buChar char="•"/>
            </a:pPr>
            <a:r>
              <a:rPr lang="en-US" dirty="0"/>
              <a:t>Had Pharaoh done Teshuva he would not have received that punishment</a:t>
            </a:r>
          </a:p>
          <a:p>
            <a:pPr lvl="1">
              <a:buFont typeface="Arial" panose="020B0604020202020204" pitchFamily="34" charset="0"/>
              <a:buChar char="•"/>
            </a:pPr>
            <a:r>
              <a:rPr lang="en-US" dirty="0"/>
              <a:t>Therefore, Hashem took away Pharaoh’s free will by hardening his heart so he would receive his due punishment.</a:t>
            </a:r>
          </a:p>
          <a:p>
            <a:pPr lvl="1">
              <a:buFont typeface="Arial" panose="020B0604020202020204" pitchFamily="34" charset="0"/>
              <a:buChar char="•"/>
            </a:pPr>
            <a:r>
              <a:rPr lang="en-US" dirty="0"/>
              <a:t>He was not punished for anything he did while his heart was hardened. He was only punished for his previous sins he committed when He did posses Free Will.</a:t>
            </a:r>
          </a:p>
        </p:txBody>
      </p:sp>
    </p:spTree>
    <p:extLst>
      <p:ext uri="{BB962C8B-B14F-4D97-AF65-F5344CB8AC3E}">
        <p14:creationId xmlns:p14="http://schemas.microsoft.com/office/powerpoint/2010/main" val="386203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C0BF-1EA0-4627-8C23-E70CF2ABFE97}"/>
              </a:ext>
            </a:extLst>
          </p:cNvPr>
          <p:cNvSpPr>
            <a:spLocks noGrp="1"/>
          </p:cNvSpPr>
          <p:nvPr>
            <p:ph type="title"/>
          </p:nvPr>
        </p:nvSpPr>
        <p:spPr/>
        <p:txBody>
          <a:bodyPr/>
          <a:lstStyle/>
          <a:p>
            <a:pPr algn="ctr"/>
            <a:r>
              <a:rPr lang="en-US" dirty="0"/>
              <a:t>Divine Foreknowledge</a:t>
            </a:r>
          </a:p>
        </p:txBody>
      </p:sp>
      <p:sp>
        <p:nvSpPr>
          <p:cNvPr id="3" name="Content Placeholder 2">
            <a:extLst>
              <a:ext uri="{FF2B5EF4-FFF2-40B4-BE49-F238E27FC236}">
                <a16:creationId xmlns:a16="http://schemas.microsoft.com/office/drawing/2014/main" id="{141B8E50-6BC7-4AD9-822B-53B9AD57D14F}"/>
              </a:ext>
            </a:extLst>
          </p:cNvPr>
          <p:cNvSpPr>
            <a:spLocks noGrp="1"/>
          </p:cNvSpPr>
          <p:nvPr>
            <p:ph idx="1"/>
          </p:nvPr>
        </p:nvSpPr>
        <p:spPr/>
        <p:txBody>
          <a:bodyPr>
            <a:normAutofit/>
          </a:bodyPr>
          <a:lstStyle/>
          <a:p>
            <a:pPr>
              <a:buFont typeface="Arial" panose="020B0604020202020204" pitchFamily="34" charset="0"/>
              <a:buChar char="•"/>
            </a:pPr>
            <a:r>
              <a:rPr lang="en-US" sz="2400" dirty="0"/>
              <a:t>Hashem knows everything that will happen in the future.</a:t>
            </a:r>
          </a:p>
          <a:p>
            <a:pPr lvl="1">
              <a:buFont typeface="Arial" panose="020B0604020202020204" pitchFamily="34" charset="0"/>
              <a:buChar char="•"/>
            </a:pPr>
            <a:r>
              <a:rPr lang="en-US" sz="2200" dirty="0"/>
              <a:t>He also knows all the decisions He will make.</a:t>
            </a:r>
          </a:p>
          <a:p>
            <a:pPr>
              <a:buFont typeface="Arial" panose="020B0604020202020204" pitchFamily="34" charset="0"/>
              <a:buChar char="•"/>
            </a:pPr>
            <a:r>
              <a:rPr lang="en-US" sz="2400" b="1" dirty="0"/>
              <a:t>Paradox</a:t>
            </a:r>
          </a:p>
          <a:p>
            <a:pPr lvl="1">
              <a:buFont typeface="Arial" panose="020B0604020202020204" pitchFamily="34" charset="0"/>
              <a:buChar char="•"/>
            </a:pPr>
            <a:r>
              <a:rPr lang="en-US" sz="2200" dirty="0"/>
              <a:t>If God know our future choices, that means we must necessarily make those choices. So, how can we have Free Will?</a:t>
            </a:r>
          </a:p>
          <a:p>
            <a:pPr lvl="1">
              <a:buFont typeface="Arial" panose="020B0604020202020204" pitchFamily="34" charset="0"/>
              <a:buChar char="•"/>
            </a:pPr>
            <a:r>
              <a:rPr lang="en-US" sz="2200" dirty="0"/>
              <a:t>If God does not know our future choices, isn’t that a deficiency in His Omnipotence?</a:t>
            </a:r>
          </a:p>
        </p:txBody>
      </p:sp>
    </p:spTree>
    <p:extLst>
      <p:ext uri="{BB962C8B-B14F-4D97-AF65-F5344CB8AC3E}">
        <p14:creationId xmlns:p14="http://schemas.microsoft.com/office/powerpoint/2010/main" val="377223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C39C7-2F5D-4FE8-ACAF-89BBEAA2A92A}"/>
              </a:ext>
            </a:extLst>
          </p:cNvPr>
          <p:cNvSpPr>
            <a:spLocks noGrp="1"/>
          </p:cNvSpPr>
          <p:nvPr>
            <p:ph type="title"/>
          </p:nvPr>
        </p:nvSpPr>
        <p:spPr/>
        <p:txBody>
          <a:bodyPr>
            <a:normAutofit fontScale="90000"/>
          </a:bodyPr>
          <a:lstStyle/>
          <a:p>
            <a:r>
              <a:rPr lang="en-US" dirty="0"/>
              <a:t>Rambam’s Approach- We Can’t Understand Hashem’s “Knowledge”</a:t>
            </a:r>
          </a:p>
        </p:txBody>
      </p:sp>
      <p:sp>
        <p:nvSpPr>
          <p:cNvPr id="3" name="Content Placeholder 2">
            <a:extLst>
              <a:ext uri="{FF2B5EF4-FFF2-40B4-BE49-F238E27FC236}">
                <a16:creationId xmlns:a16="http://schemas.microsoft.com/office/drawing/2014/main" id="{E6DE2CA0-58E9-452D-B5D1-58CAD39048C2}"/>
              </a:ext>
            </a:extLst>
          </p:cNvPr>
          <p:cNvSpPr>
            <a:spLocks noGrp="1"/>
          </p:cNvSpPr>
          <p:nvPr>
            <p:ph idx="1"/>
          </p:nvPr>
        </p:nvSpPr>
        <p:spPr/>
        <p:txBody>
          <a:bodyPr>
            <a:normAutofit/>
          </a:bodyPr>
          <a:lstStyle/>
          <a:p>
            <a:pPr>
              <a:buFont typeface="Arial" panose="020B0604020202020204" pitchFamily="34" charset="0"/>
              <a:buChar char="•"/>
            </a:pPr>
            <a:r>
              <a:rPr lang="en-US" sz="2400" dirty="0"/>
              <a:t>Hashem Is Absolutely One And Indivisible. He Is Simply His Essence</a:t>
            </a:r>
          </a:p>
          <a:p>
            <a:pPr>
              <a:buFont typeface="Arial" panose="020B0604020202020204" pitchFamily="34" charset="0"/>
              <a:buChar char="•"/>
            </a:pPr>
            <a:r>
              <a:rPr lang="en-US" sz="2400" dirty="0"/>
              <a:t>His Life, Knowledge, And Attributes are not parallel to those of Humans. They are not separate from His Essence. They are Simply Expressions of His Essence.</a:t>
            </a:r>
          </a:p>
          <a:p>
            <a:pPr>
              <a:buFont typeface="Arial" panose="020B0604020202020204" pitchFamily="34" charset="0"/>
              <a:buChar char="•"/>
            </a:pPr>
            <a:r>
              <a:rPr lang="en-US" sz="2400" dirty="0"/>
              <a:t>We as limited Human Beings can’t understand what this means and therefore can’t grasp His “knowledge”. This is why can’t comprehend how Hashem’s knowledge of the future allows for Free Will.</a:t>
            </a:r>
          </a:p>
        </p:txBody>
      </p:sp>
    </p:spTree>
    <p:extLst>
      <p:ext uri="{BB962C8B-B14F-4D97-AF65-F5344CB8AC3E}">
        <p14:creationId xmlns:p14="http://schemas.microsoft.com/office/powerpoint/2010/main" val="323710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72F4E-E0CC-4CC1-881D-8964F58119D4}"/>
              </a:ext>
            </a:extLst>
          </p:cNvPr>
          <p:cNvSpPr>
            <a:spLocks noGrp="1"/>
          </p:cNvSpPr>
          <p:nvPr>
            <p:ph type="title"/>
          </p:nvPr>
        </p:nvSpPr>
        <p:spPr/>
        <p:txBody>
          <a:bodyPr/>
          <a:lstStyle/>
          <a:p>
            <a:r>
              <a:rPr lang="en-US" dirty="0"/>
              <a:t>Other Approaches</a:t>
            </a:r>
          </a:p>
        </p:txBody>
      </p:sp>
      <p:sp>
        <p:nvSpPr>
          <p:cNvPr id="3" name="Content Placeholder 2">
            <a:extLst>
              <a:ext uri="{FF2B5EF4-FFF2-40B4-BE49-F238E27FC236}">
                <a16:creationId xmlns:a16="http://schemas.microsoft.com/office/drawing/2014/main" id="{DB8DF2C7-84D4-4D4A-AA2B-4D4CEC4C8EFD}"/>
              </a:ext>
            </a:extLst>
          </p:cNvPr>
          <p:cNvSpPr>
            <a:spLocks noGrp="1"/>
          </p:cNvSpPr>
          <p:nvPr>
            <p:ph idx="1"/>
          </p:nvPr>
        </p:nvSpPr>
        <p:spPr/>
        <p:txBody>
          <a:bodyPr>
            <a:normAutofit/>
          </a:bodyPr>
          <a:lstStyle/>
          <a:p>
            <a:pPr>
              <a:buFont typeface="Wingdings" panose="05000000000000000000" pitchFamily="2" charset="2"/>
              <a:buChar char="q"/>
            </a:pPr>
            <a:r>
              <a:rPr lang="en-US" sz="2400" dirty="0" err="1"/>
              <a:t>Ralbag</a:t>
            </a:r>
            <a:r>
              <a:rPr lang="en-US" sz="2400" dirty="0"/>
              <a:t>- Limiting Divine Foreknowledge</a:t>
            </a:r>
          </a:p>
          <a:p>
            <a:pPr>
              <a:buFont typeface="Wingdings" panose="05000000000000000000" pitchFamily="2" charset="2"/>
              <a:buChar char="q"/>
            </a:pPr>
            <a:r>
              <a:rPr lang="en-US" sz="2400" dirty="0"/>
              <a:t>Hashem’s Knowledge Doesn’t </a:t>
            </a:r>
            <a:r>
              <a:rPr lang="en-US" sz="2400" dirty="0" err="1"/>
              <a:t>Compell</a:t>
            </a:r>
            <a:endParaRPr lang="en-US" sz="2400" dirty="0"/>
          </a:p>
          <a:p>
            <a:pPr>
              <a:buFont typeface="Wingdings" panose="05000000000000000000" pitchFamily="2" charset="2"/>
              <a:buChar char="q"/>
            </a:pPr>
            <a:r>
              <a:rPr lang="en-US" sz="2400" dirty="0"/>
              <a:t>Hashem’s Knowledge Is Beyond Time</a:t>
            </a:r>
          </a:p>
          <a:p>
            <a:pPr>
              <a:buFont typeface="Wingdings" panose="05000000000000000000" pitchFamily="2" charset="2"/>
              <a:buChar char="q"/>
            </a:pPr>
            <a:r>
              <a:rPr lang="en-US" sz="2400" dirty="0"/>
              <a:t>Two Parallel Realities</a:t>
            </a:r>
          </a:p>
        </p:txBody>
      </p:sp>
    </p:spTree>
    <p:extLst>
      <p:ext uri="{BB962C8B-B14F-4D97-AF65-F5344CB8AC3E}">
        <p14:creationId xmlns:p14="http://schemas.microsoft.com/office/powerpoint/2010/main" val="3467781142"/>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301B27"/>
      </a:dk2>
      <a:lt2>
        <a:srgbClr val="F0F3F3"/>
      </a:lt2>
      <a:accent1>
        <a:srgbClr val="E72949"/>
      </a:accent1>
      <a:accent2>
        <a:srgbClr val="D51786"/>
      </a:accent2>
      <a:accent3>
        <a:srgbClr val="E629E7"/>
      </a:accent3>
      <a:accent4>
        <a:srgbClr val="8517D5"/>
      </a:accent4>
      <a:accent5>
        <a:srgbClr val="4829E7"/>
      </a:accent5>
      <a:accent6>
        <a:srgbClr val="1747D5"/>
      </a:accent6>
      <a:hlink>
        <a:srgbClr val="7B55C6"/>
      </a:hlink>
      <a:folHlink>
        <a:srgbClr val="7F7F7F"/>
      </a:folHlink>
    </a:clrScheme>
    <a:fontScheme name="Retrospect">
      <a:majorFont>
        <a:latin typeface="Bembo"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Ligh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380</TotalTime>
  <Words>1107</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Nova Light</vt:lpstr>
      <vt:lpstr>Bembo</vt:lpstr>
      <vt:lpstr>Calibri</vt:lpstr>
      <vt:lpstr>Wingdings</vt:lpstr>
      <vt:lpstr>RetrospectVTI</vt:lpstr>
      <vt:lpstr>Mining Maimonides  Shemoneh Perakim Chapter 8</vt:lpstr>
      <vt:lpstr>All Is In The Hands of Heaven Except Fear of Heaven</vt:lpstr>
      <vt:lpstr>ברית בין הבתרים and Punishing the Egyptians</vt:lpstr>
      <vt:lpstr>Devarim 31:16</vt:lpstr>
      <vt:lpstr>A Warning Not A Decree</vt:lpstr>
      <vt:lpstr>Hardening Pharaoh’s Heart</vt:lpstr>
      <vt:lpstr>Divine Foreknowledge</vt:lpstr>
      <vt:lpstr>Rambam’s Approach- We Can’t Understand Hashem’s “Knowledge”</vt:lpstr>
      <vt:lpstr>Other Approaches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Maimonides  Shemoneh Perakim Chapter 8</dc:title>
  <dc:creator>Sammy Bergman</dc:creator>
  <cp:lastModifiedBy>Sammy Bergman</cp:lastModifiedBy>
  <cp:revision>1</cp:revision>
  <dcterms:created xsi:type="dcterms:W3CDTF">2022-03-21T18:15:36Z</dcterms:created>
  <dcterms:modified xsi:type="dcterms:W3CDTF">2022-03-22T00:36:04Z</dcterms:modified>
</cp:coreProperties>
</file>