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sldIdLst>
    <p:sldId id="256" r:id="rId2"/>
    <p:sldId id="263" r:id="rId3"/>
    <p:sldId id="258" r:id="rId4"/>
    <p:sldId id="268" r:id="rId5"/>
    <p:sldId id="261" r:id="rId6"/>
    <p:sldId id="264" r:id="rId7"/>
    <p:sldId id="267"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5A7454-3A98-475D-9264-3631065C5EA8}" type="datetimeFigureOut">
              <a:rPr lang="en-US" smtClean="0"/>
              <a:t>6/3/2021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56B60C-60FF-4C67-877F-7B5469836490}" type="slidenum">
              <a:rPr lang="en-US" smtClean="0"/>
              <a:t>‹#›</a:t>
            </a:fld>
            <a:endParaRPr lang="en-US"/>
          </a:p>
        </p:txBody>
      </p:sp>
    </p:spTree>
    <p:extLst>
      <p:ext uri="{BB962C8B-B14F-4D97-AF65-F5344CB8AC3E}">
        <p14:creationId xmlns:p14="http://schemas.microsoft.com/office/powerpoint/2010/main" val="308864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56B60C-60FF-4C67-877F-7B5469836490}" type="slidenum">
              <a:rPr lang="en-US" smtClean="0"/>
              <a:t>1</a:t>
            </a:fld>
            <a:endParaRPr lang="en-US"/>
          </a:p>
        </p:txBody>
      </p:sp>
    </p:spTree>
    <p:extLst>
      <p:ext uri="{BB962C8B-B14F-4D97-AF65-F5344CB8AC3E}">
        <p14:creationId xmlns:p14="http://schemas.microsoft.com/office/powerpoint/2010/main" val="2236885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56B60C-60FF-4C67-877F-7B5469836490}" type="slidenum">
              <a:rPr lang="en-US" smtClean="0"/>
              <a:t>3</a:t>
            </a:fld>
            <a:endParaRPr lang="en-US"/>
          </a:p>
        </p:txBody>
      </p:sp>
    </p:spTree>
    <p:extLst>
      <p:ext uri="{BB962C8B-B14F-4D97-AF65-F5344CB8AC3E}">
        <p14:creationId xmlns:p14="http://schemas.microsoft.com/office/powerpoint/2010/main" val="1824597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56B60C-60FF-4C67-877F-7B5469836490}" type="slidenum">
              <a:rPr lang="en-US" smtClean="0"/>
              <a:t>4</a:t>
            </a:fld>
            <a:endParaRPr lang="en-US"/>
          </a:p>
        </p:txBody>
      </p:sp>
    </p:spTree>
    <p:extLst>
      <p:ext uri="{BB962C8B-B14F-4D97-AF65-F5344CB8AC3E}">
        <p14:creationId xmlns:p14="http://schemas.microsoft.com/office/powerpoint/2010/main" val="27045176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6/3/2021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6/3/2021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6/3/2021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6/3/2021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6/3/2021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6/3/2021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6/3/2021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6/3/2021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6/3/2021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6/3/2021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6/3/2021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6/3/2021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6/3/2021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6/3/2021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6/3/2021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6/3/2021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6/3/2021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6/3/2021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4.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12.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4.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4.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F5829-C0C8-4104-88AB-C6F2F0B4B3EC}"/>
              </a:ext>
            </a:extLst>
          </p:cNvPr>
          <p:cNvSpPr>
            <a:spLocks noGrp="1"/>
          </p:cNvSpPr>
          <p:nvPr>
            <p:ph type="ctrTitle"/>
          </p:nvPr>
        </p:nvSpPr>
        <p:spPr>
          <a:xfrm>
            <a:off x="-159027" y="2742465"/>
            <a:ext cx="9170505" cy="1373070"/>
          </a:xfrm>
        </p:spPr>
        <p:txBody>
          <a:bodyPr anchor="ctr"/>
          <a:lstStyle/>
          <a:p>
            <a:r>
              <a:rPr lang="en-US" sz="3200" dirty="0" err="1"/>
              <a:t>Vayichulu</a:t>
            </a:r>
            <a:r>
              <a:rPr lang="en-US" sz="3200" dirty="0"/>
              <a:t> and Borer</a:t>
            </a:r>
          </a:p>
        </p:txBody>
      </p:sp>
      <p:sp>
        <p:nvSpPr>
          <p:cNvPr id="3" name="Subtitle 2">
            <a:extLst>
              <a:ext uri="{FF2B5EF4-FFF2-40B4-BE49-F238E27FC236}">
                <a16:creationId xmlns:a16="http://schemas.microsoft.com/office/drawing/2014/main" id="{B3DC442D-2EEC-4DC9-A652-D014A85AAD7E}"/>
              </a:ext>
            </a:extLst>
          </p:cNvPr>
          <p:cNvSpPr>
            <a:spLocks noGrp="1"/>
          </p:cNvSpPr>
          <p:nvPr>
            <p:ph type="subTitle" idx="1"/>
          </p:nvPr>
        </p:nvSpPr>
        <p:spPr/>
        <p:txBody>
          <a:bodyPr/>
          <a:lstStyle/>
          <a:p>
            <a:r>
              <a:rPr lang="en-US" dirty="0"/>
              <a:t>Emunah and Shabbat</a:t>
            </a:r>
          </a:p>
          <a:p>
            <a:r>
              <a:rPr lang="en-US" dirty="0"/>
              <a:t>Getting Your Hands Dirty</a:t>
            </a:r>
          </a:p>
        </p:txBody>
      </p:sp>
    </p:spTree>
    <p:extLst>
      <p:ext uri="{BB962C8B-B14F-4D97-AF65-F5344CB8AC3E}">
        <p14:creationId xmlns:p14="http://schemas.microsoft.com/office/powerpoint/2010/main" val="4041696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5" name="Picture 74">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7" name="Picture 76">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79" name="Rectangle 78">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Rectangle 80">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83" name="Rectangle 82">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Picture 84">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87" name="Rectangle 86">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CBC2686-9145-45AF-82C8-4F6212960E61}"/>
              </a:ext>
            </a:extLst>
          </p:cNvPr>
          <p:cNvSpPr>
            <a:spLocks noGrp="1"/>
          </p:cNvSpPr>
          <p:nvPr>
            <p:ph type="title"/>
          </p:nvPr>
        </p:nvSpPr>
        <p:spPr>
          <a:xfrm>
            <a:off x="680321" y="753228"/>
            <a:ext cx="4136123" cy="1080938"/>
          </a:xfrm>
        </p:spPr>
        <p:txBody>
          <a:bodyPr vert="horz" lIns="91440" tIns="45720" rIns="91440" bIns="45720" rtlCol="0" anchor="ctr">
            <a:normAutofit/>
          </a:bodyPr>
          <a:lstStyle/>
          <a:p>
            <a:r>
              <a:rPr lang="he-IL" sz="2400" dirty="0"/>
              <a:t>ויכלו</a:t>
            </a:r>
            <a:endParaRPr lang="en-US" sz="2400" dirty="0"/>
          </a:p>
        </p:txBody>
      </p:sp>
      <p:pic>
        <p:nvPicPr>
          <p:cNvPr id="91" name="Picture 90">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6" name="Rectangle 5">
            <a:extLst>
              <a:ext uri="{FF2B5EF4-FFF2-40B4-BE49-F238E27FC236}">
                <a16:creationId xmlns:a16="http://schemas.microsoft.com/office/drawing/2014/main" id="{3EAC1E1A-8A1C-4971-9A9F-1E39E784D196}"/>
              </a:ext>
            </a:extLst>
          </p:cNvPr>
          <p:cNvSpPr/>
          <p:nvPr/>
        </p:nvSpPr>
        <p:spPr>
          <a:xfrm>
            <a:off x="5526368" y="488810"/>
            <a:ext cx="6096000" cy="5309146"/>
          </a:xfrm>
          <a:prstGeom prst="rect">
            <a:avLst/>
          </a:prstGeom>
        </p:spPr>
        <p:txBody>
          <a:bodyPr>
            <a:spAutoFit/>
          </a:bodyPr>
          <a:lstStyle/>
          <a:p>
            <a:pPr algn="r" rtl="1"/>
            <a:r>
              <a:rPr lang="he-IL" sz="2200" b="1" dirty="0"/>
              <a:t>בָּרוּךְ</a:t>
            </a:r>
            <a:r>
              <a:rPr lang="he-IL" sz="2200" dirty="0"/>
              <a:t> אַתָּה יְהֹוָה, אֱלֹהֵֽינוּ מֶֽלֶךְ הָעוֹלָם, </a:t>
            </a:r>
            <a:endParaRPr lang="en-US" sz="2200" dirty="0"/>
          </a:p>
          <a:p>
            <a:pPr algn="r" rtl="1"/>
            <a:r>
              <a:rPr lang="he-IL" sz="2200" dirty="0"/>
              <a:t>אֲשֶׁר קִדְּשָֽׁנוּ בְּמִצְוֹתָיו, </a:t>
            </a:r>
            <a:endParaRPr lang="en-US" sz="2200" dirty="0"/>
          </a:p>
          <a:p>
            <a:pPr algn="r" rtl="1"/>
            <a:r>
              <a:rPr lang="he-IL" sz="2200" dirty="0"/>
              <a:t>וְרָֽצָה בָֽנוּ, </a:t>
            </a:r>
            <a:endParaRPr lang="en-US" sz="2200" dirty="0"/>
          </a:p>
          <a:p>
            <a:pPr algn="r" rtl="1"/>
            <a:r>
              <a:rPr lang="he-IL" sz="2200" dirty="0"/>
              <a:t>וְשַׁבַּת קָדְשׁוֹ בְּאַהֲבָה וּבְרָצוֹן הִנְחִילָֽנוּ, </a:t>
            </a:r>
            <a:endParaRPr lang="en-US" sz="2200" dirty="0"/>
          </a:p>
          <a:p>
            <a:pPr algn="r" rtl="1"/>
            <a:r>
              <a:rPr lang="he-IL" sz="2200" dirty="0"/>
              <a:t>זִכָּרוֹן לְמַעֲשֵׂה בְרֵאשִׁית. </a:t>
            </a:r>
            <a:endParaRPr lang="en-US" sz="2200" dirty="0"/>
          </a:p>
          <a:p>
            <a:pPr algn="r" rtl="1"/>
            <a:r>
              <a:rPr lang="he-IL" sz="2200" dirty="0"/>
              <a:t>תְּחִלָּה לְמִקְרָאֵי קֹֽדֶשׁ זֵֽכֶר לִיצִיאַת מִצְרָֽיִם, </a:t>
            </a:r>
            <a:endParaRPr lang="en-US" sz="2200" dirty="0"/>
          </a:p>
          <a:p>
            <a:pPr algn="r" rtl="1"/>
            <a:r>
              <a:rPr lang="he-IL" sz="2200" dirty="0"/>
              <a:t>וְשַׁבַּת קָדְשְׁךָ, בְּאַהֲבָה וּבְרָצוֹן הִנְחַלְתָּֽנוּ. </a:t>
            </a:r>
            <a:endParaRPr lang="en-US" sz="2200" dirty="0"/>
          </a:p>
          <a:p>
            <a:pPr algn="r" rtl="1"/>
            <a:r>
              <a:rPr lang="he-IL" sz="2200" dirty="0"/>
              <a:t>בָּרוּךְ אַתָּה יְהֹוָה, מְקַדֵּשׁ הַשַּׁבָּת:</a:t>
            </a:r>
            <a:endParaRPr lang="en-US" sz="2200" dirty="0"/>
          </a:p>
          <a:p>
            <a:pPr algn="r" rtl="1"/>
            <a:endParaRPr lang="en-US" sz="2200" dirty="0"/>
          </a:p>
          <a:p>
            <a:pPr algn="r" rtl="1"/>
            <a:endParaRPr lang="en-US" sz="2200" dirty="0"/>
          </a:p>
          <a:p>
            <a:pPr algn="r" rtl="1"/>
            <a:r>
              <a:rPr lang="he-IL" sz="2200" dirty="0"/>
              <a:t>[</a:t>
            </a:r>
            <a:r>
              <a:rPr lang="he-IL" sz="2600" b="1" dirty="0"/>
              <a:t>י</a:t>
            </a:r>
            <a:r>
              <a:rPr lang="he-IL" sz="2200" dirty="0"/>
              <a:t>֥וֹם </a:t>
            </a:r>
            <a:r>
              <a:rPr lang="he-IL" sz="2600" b="1" dirty="0"/>
              <a:t>ה</a:t>
            </a:r>
            <a:r>
              <a:rPr lang="he-IL" sz="2600" dirty="0"/>
              <a:t>ַ</a:t>
            </a:r>
            <a:r>
              <a:rPr lang="he-IL" sz="2200" dirty="0"/>
              <a:t>שִּׁשִּֽׁי]</a:t>
            </a:r>
            <a:r>
              <a:rPr lang="he-IL" sz="2700" b="1" dirty="0"/>
              <a:t> ו</a:t>
            </a:r>
            <a:r>
              <a:rPr lang="he-IL" sz="2200" b="1" dirty="0"/>
              <a:t>ַ</a:t>
            </a:r>
            <a:r>
              <a:rPr lang="he-IL" sz="2200" dirty="0"/>
              <a:t>יְכֻלּ֛וּ </a:t>
            </a:r>
            <a:r>
              <a:rPr lang="he-IL" sz="2700" b="1" dirty="0"/>
              <a:t>ה</a:t>
            </a:r>
            <a:r>
              <a:rPr lang="he-IL" sz="2200" b="1" dirty="0"/>
              <a:t>ַ</a:t>
            </a:r>
            <a:r>
              <a:rPr lang="he-IL" sz="2200" dirty="0"/>
              <a:t>שָּׁמַ֥יִם וְהָאָ֖רֶץ וְכׇל־צְבָאָֽם </a:t>
            </a:r>
            <a:endParaRPr lang="en-US" sz="2200" dirty="0"/>
          </a:p>
          <a:p>
            <a:pPr algn="r" rtl="1"/>
            <a:r>
              <a:rPr lang="he-IL" sz="2200" dirty="0"/>
              <a:t>וַיְכַ֤ל אֱלֹהִים֙ בַּיּ֣וֹם הַשְּׁבִיעִ֔י מְלַאכְתּ֖וֹ אֲשֶׁ֣ר עָשָׂ֑ה </a:t>
            </a:r>
            <a:endParaRPr lang="en-US" sz="2200" dirty="0"/>
          </a:p>
          <a:p>
            <a:pPr algn="r" rtl="1"/>
            <a:r>
              <a:rPr lang="he-IL" sz="2200" dirty="0"/>
              <a:t>וַיִּשְׁבֹּת֙ בַּיּ֣וֹם הַשְּׁבִיעִ֔י מִכׇּל־מְלַאכְתּ֖וֹ אֲשֶׁ֥ר עָשָֽׂה׃ </a:t>
            </a:r>
            <a:endParaRPr lang="en-US" sz="2200" dirty="0"/>
          </a:p>
          <a:p>
            <a:pPr algn="r" rtl="1"/>
            <a:r>
              <a:rPr lang="he-IL" sz="2200" dirty="0"/>
              <a:t>וַיְבָ֤רֶךְ אֱלֹהִים֙ אֶת־י֣וֹם הַשְּׁבִיעִ֔י וַיְקַדֵּ֖שׁ אֹת֑וֹ </a:t>
            </a:r>
            <a:endParaRPr lang="en-US" sz="2200" dirty="0"/>
          </a:p>
          <a:p>
            <a:pPr algn="r" rtl="1"/>
            <a:r>
              <a:rPr lang="he-IL" sz="2200" dirty="0"/>
              <a:t>כִּ֣י ב֤וֹ שָׁבַת֙ מִכׇּל־מְלַאכְתּ֔וֹ אֲשֶׁר־בָּרָ֥</a:t>
            </a:r>
            <a:r>
              <a:rPr lang="he-IL" sz="2600" b="1" dirty="0"/>
              <a:t>א</a:t>
            </a:r>
            <a:r>
              <a:rPr lang="he-IL" sz="2200" dirty="0"/>
              <a:t> אֱלֹהִ֖י</a:t>
            </a:r>
            <a:r>
              <a:rPr lang="he-IL" sz="2600" b="1" dirty="0"/>
              <a:t>ם</a:t>
            </a:r>
            <a:r>
              <a:rPr lang="he-IL" sz="2200" dirty="0"/>
              <a:t> לַעֲשֽׂוֹ</a:t>
            </a:r>
            <a:r>
              <a:rPr lang="he-IL" sz="2600" b="1" dirty="0"/>
              <a:t>ת</a:t>
            </a:r>
            <a:r>
              <a:rPr lang="he-IL" sz="2200" dirty="0"/>
              <a:t>׃</a:t>
            </a:r>
            <a:endParaRPr lang="en-US" sz="2200" dirty="0"/>
          </a:p>
        </p:txBody>
      </p:sp>
      <p:sp>
        <p:nvSpPr>
          <p:cNvPr id="3" name="TextBox 2">
            <a:extLst>
              <a:ext uri="{FF2B5EF4-FFF2-40B4-BE49-F238E27FC236}">
                <a16:creationId xmlns:a16="http://schemas.microsoft.com/office/drawing/2014/main" id="{D9EA047D-7D9F-46B0-8E2D-365274C057D2}"/>
              </a:ext>
            </a:extLst>
          </p:cNvPr>
          <p:cNvSpPr txBox="1"/>
          <p:nvPr/>
        </p:nvSpPr>
        <p:spPr>
          <a:xfrm>
            <a:off x="11622368" y="515313"/>
            <a:ext cx="463615" cy="5170646"/>
          </a:xfrm>
          <a:prstGeom prst="rect">
            <a:avLst/>
          </a:prstGeom>
          <a:noFill/>
        </p:spPr>
        <p:txBody>
          <a:bodyPr wrap="square" rtlCol="0">
            <a:spAutoFit/>
          </a:bodyPr>
          <a:lstStyle/>
          <a:p>
            <a:r>
              <a:rPr lang="en-US" sz="2200" dirty="0"/>
              <a:t>6</a:t>
            </a:r>
          </a:p>
          <a:p>
            <a:r>
              <a:rPr lang="en-US" sz="2200" dirty="0"/>
              <a:t>3</a:t>
            </a:r>
          </a:p>
          <a:p>
            <a:r>
              <a:rPr lang="en-US" sz="2200" dirty="0"/>
              <a:t>2</a:t>
            </a:r>
          </a:p>
          <a:p>
            <a:r>
              <a:rPr lang="en-US" sz="2200" dirty="0"/>
              <a:t>5</a:t>
            </a:r>
          </a:p>
          <a:p>
            <a:r>
              <a:rPr lang="en-US" sz="2200" dirty="0"/>
              <a:t>3</a:t>
            </a:r>
          </a:p>
          <a:p>
            <a:r>
              <a:rPr lang="en-US" sz="2200" dirty="0"/>
              <a:t>6</a:t>
            </a:r>
          </a:p>
          <a:p>
            <a:r>
              <a:rPr lang="en-US" sz="2200" dirty="0"/>
              <a:t>5</a:t>
            </a:r>
          </a:p>
          <a:p>
            <a:r>
              <a:rPr lang="en-US" sz="2200" dirty="0"/>
              <a:t>5</a:t>
            </a:r>
          </a:p>
          <a:p>
            <a:endParaRPr lang="en-US" sz="2200" dirty="0"/>
          </a:p>
          <a:p>
            <a:endParaRPr lang="en-US" sz="2200" dirty="0"/>
          </a:p>
          <a:p>
            <a:r>
              <a:rPr lang="en-US" sz="2200" dirty="0"/>
              <a:t>5</a:t>
            </a:r>
          </a:p>
          <a:p>
            <a:r>
              <a:rPr lang="en-US" sz="2200" dirty="0"/>
              <a:t>7</a:t>
            </a:r>
          </a:p>
          <a:p>
            <a:r>
              <a:rPr lang="en-US" sz="2200" dirty="0"/>
              <a:t>7</a:t>
            </a:r>
          </a:p>
          <a:p>
            <a:r>
              <a:rPr lang="en-US" sz="2200" dirty="0"/>
              <a:t>7</a:t>
            </a:r>
          </a:p>
          <a:p>
            <a:r>
              <a:rPr lang="en-US" sz="2200" dirty="0"/>
              <a:t>9</a:t>
            </a:r>
          </a:p>
        </p:txBody>
      </p:sp>
      <p:pic>
        <p:nvPicPr>
          <p:cNvPr id="1026" name="Picture 2" descr="Shabbat - Wikipedia">
            <a:extLst>
              <a:ext uri="{FF2B5EF4-FFF2-40B4-BE49-F238E27FC236}">
                <a16:creationId xmlns:a16="http://schemas.microsoft.com/office/drawing/2014/main" id="{8644F92B-F542-48B2-A146-6CC72E1139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947" y="2269613"/>
            <a:ext cx="3622266" cy="2713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262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644817-F67E-4A8F-9E89-C86BDBA87D3F}"/>
              </a:ext>
            </a:extLst>
          </p:cNvPr>
          <p:cNvSpPr>
            <a:spLocks noGrp="1"/>
          </p:cNvSpPr>
          <p:nvPr>
            <p:ph type="body" sz="half" idx="2"/>
          </p:nvPr>
        </p:nvSpPr>
        <p:spPr/>
        <p:txBody>
          <a:bodyPr>
            <a:normAutofit/>
          </a:bodyPr>
          <a:lstStyle/>
          <a:p>
            <a:pPr algn="ctr"/>
            <a:r>
              <a:rPr lang="en-US" sz="6500" dirty="0"/>
              <a:t>In Good Company</a:t>
            </a:r>
          </a:p>
        </p:txBody>
      </p:sp>
      <p:sp>
        <p:nvSpPr>
          <p:cNvPr id="2" name="Rectangle 1">
            <a:extLst>
              <a:ext uri="{FF2B5EF4-FFF2-40B4-BE49-F238E27FC236}">
                <a16:creationId xmlns:a16="http://schemas.microsoft.com/office/drawing/2014/main" id="{CD9EEF06-7CCC-427F-A19B-4479074967AF}"/>
              </a:ext>
            </a:extLst>
          </p:cNvPr>
          <p:cNvSpPr/>
          <p:nvPr/>
        </p:nvSpPr>
        <p:spPr>
          <a:xfrm>
            <a:off x="1630017" y="668732"/>
            <a:ext cx="7288696" cy="3139321"/>
          </a:xfrm>
          <a:prstGeom prst="rect">
            <a:avLst/>
          </a:prstGeom>
        </p:spPr>
        <p:txBody>
          <a:bodyPr wrap="square">
            <a:spAutoFit/>
          </a:bodyPr>
          <a:lstStyle/>
          <a:p>
            <a:pPr algn="r" rtl="1"/>
            <a:r>
              <a:rPr lang="en-US" dirty="0" err="1"/>
              <a:t>תלמוד</a:t>
            </a:r>
            <a:r>
              <a:rPr lang="en-US" dirty="0"/>
              <a:t> </a:t>
            </a:r>
            <a:r>
              <a:rPr lang="en-US" dirty="0" err="1"/>
              <a:t>בבלי</a:t>
            </a:r>
            <a:r>
              <a:rPr lang="en-US" dirty="0"/>
              <a:t> </a:t>
            </a:r>
            <a:r>
              <a:rPr lang="en-US" dirty="0" err="1"/>
              <a:t>מסכת</a:t>
            </a:r>
            <a:r>
              <a:rPr lang="en-US" dirty="0"/>
              <a:t> </a:t>
            </a:r>
            <a:r>
              <a:rPr lang="en-US" dirty="0" err="1"/>
              <a:t>שבת</a:t>
            </a:r>
            <a:r>
              <a:rPr lang="en-US" dirty="0"/>
              <a:t> </a:t>
            </a:r>
            <a:r>
              <a:rPr lang="en-US" dirty="0" err="1"/>
              <a:t>דף</a:t>
            </a:r>
            <a:r>
              <a:rPr lang="en-US" dirty="0"/>
              <a:t> </a:t>
            </a:r>
            <a:r>
              <a:rPr lang="en-US" dirty="0" err="1"/>
              <a:t>קיט</a:t>
            </a:r>
            <a:r>
              <a:rPr lang="en-US" dirty="0"/>
              <a:t> </a:t>
            </a:r>
            <a:r>
              <a:rPr lang="en-US" dirty="0" err="1"/>
              <a:t>עמוד</a:t>
            </a:r>
            <a:r>
              <a:rPr lang="en-US" dirty="0"/>
              <a:t> ב</a:t>
            </a:r>
          </a:p>
          <a:p>
            <a:pPr algn="r" rtl="1"/>
            <a:r>
              <a:rPr lang="en-US" dirty="0" err="1"/>
              <a:t>אמר</a:t>
            </a:r>
            <a:r>
              <a:rPr lang="en-US" dirty="0"/>
              <a:t> </a:t>
            </a:r>
            <a:r>
              <a:rPr lang="en-US" dirty="0" err="1"/>
              <a:t>רב</a:t>
            </a:r>
            <a:r>
              <a:rPr lang="en-US" dirty="0"/>
              <a:t> </a:t>
            </a:r>
            <a:r>
              <a:rPr lang="en-US" dirty="0" err="1"/>
              <a:t>המנונא</a:t>
            </a:r>
            <a:r>
              <a:rPr lang="en-US" dirty="0"/>
              <a:t>: </a:t>
            </a:r>
            <a:r>
              <a:rPr lang="en-US" dirty="0" err="1"/>
              <a:t>כל</a:t>
            </a:r>
            <a:r>
              <a:rPr lang="en-US" dirty="0"/>
              <a:t> </a:t>
            </a:r>
            <a:r>
              <a:rPr lang="en-US" dirty="0" err="1"/>
              <a:t>המתפלל</a:t>
            </a:r>
            <a:r>
              <a:rPr lang="en-US" dirty="0"/>
              <a:t> </a:t>
            </a:r>
            <a:r>
              <a:rPr lang="en-US" dirty="0" err="1"/>
              <a:t>בערב</a:t>
            </a:r>
            <a:r>
              <a:rPr lang="en-US" dirty="0"/>
              <a:t> </a:t>
            </a:r>
            <a:r>
              <a:rPr lang="en-US" dirty="0" err="1"/>
              <a:t>שבת</a:t>
            </a:r>
            <a:r>
              <a:rPr lang="en-US" dirty="0"/>
              <a:t> </a:t>
            </a:r>
            <a:r>
              <a:rPr lang="en-US" dirty="0" err="1"/>
              <a:t>ואומר</a:t>
            </a:r>
            <a:r>
              <a:rPr lang="en-US" dirty="0"/>
              <a:t> </a:t>
            </a:r>
            <a:r>
              <a:rPr lang="en-US" dirty="0" err="1"/>
              <a:t>ויכלו</a:t>
            </a:r>
            <a:r>
              <a:rPr lang="en-US" dirty="0"/>
              <a:t> - </a:t>
            </a:r>
            <a:r>
              <a:rPr lang="en-US" dirty="0" err="1"/>
              <a:t>מעלה</a:t>
            </a:r>
            <a:r>
              <a:rPr lang="en-US" dirty="0"/>
              <a:t> </a:t>
            </a:r>
            <a:r>
              <a:rPr lang="en-US" dirty="0" err="1"/>
              <a:t>עליו</a:t>
            </a:r>
            <a:r>
              <a:rPr lang="en-US" dirty="0"/>
              <a:t> </a:t>
            </a:r>
            <a:r>
              <a:rPr lang="en-US" dirty="0" err="1"/>
              <a:t>הכתוב</a:t>
            </a:r>
            <a:r>
              <a:rPr lang="en-US" dirty="0"/>
              <a:t> </a:t>
            </a:r>
            <a:r>
              <a:rPr lang="en-US" dirty="0" err="1"/>
              <a:t>כאילו</a:t>
            </a:r>
            <a:r>
              <a:rPr lang="en-US" dirty="0"/>
              <a:t> </a:t>
            </a:r>
            <a:r>
              <a:rPr lang="en-US" dirty="0" err="1"/>
              <a:t>נעשה</a:t>
            </a:r>
            <a:r>
              <a:rPr lang="en-US" dirty="0"/>
              <a:t> </a:t>
            </a:r>
            <a:r>
              <a:rPr lang="en-US" dirty="0" err="1"/>
              <a:t>שותף</a:t>
            </a:r>
            <a:r>
              <a:rPr lang="en-US" dirty="0"/>
              <a:t> </a:t>
            </a:r>
            <a:r>
              <a:rPr lang="en-US" dirty="0" err="1"/>
              <a:t>להקדוש</a:t>
            </a:r>
            <a:r>
              <a:rPr lang="en-US" dirty="0"/>
              <a:t> </a:t>
            </a:r>
            <a:r>
              <a:rPr lang="en-US" dirty="0" err="1"/>
              <a:t>ברוך</a:t>
            </a:r>
            <a:r>
              <a:rPr lang="en-US" dirty="0"/>
              <a:t> </a:t>
            </a:r>
            <a:r>
              <a:rPr lang="en-US" dirty="0" err="1"/>
              <a:t>הוא</a:t>
            </a:r>
            <a:r>
              <a:rPr lang="en-US" dirty="0"/>
              <a:t> </a:t>
            </a:r>
            <a:r>
              <a:rPr lang="en-US" dirty="0" err="1"/>
              <a:t>במעשה</a:t>
            </a:r>
            <a:r>
              <a:rPr lang="en-US" dirty="0"/>
              <a:t> </a:t>
            </a:r>
            <a:r>
              <a:rPr lang="en-US" dirty="0" err="1"/>
              <a:t>בראשית</a:t>
            </a:r>
            <a:r>
              <a:rPr lang="en-US" dirty="0"/>
              <a:t>, </a:t>
            </a:r>
            <a:r>
              <a:rPr lang="en-US" dirty="0" err="1"/>
              <a:t>שנאמר</a:t>
            </a:r>
            <a:r>
              <a:rPr lang="en-US" dirty="0"/>
              <a:t> </a:t>
            </a:r>
            <a:r>
              <a:rPr lang="en-US" dirty="0" err="1"/>
              <a:t>ויכלו</a:t>
            </a:r>
            <a:r>
              <a:rPr lang="en-US" dirty="0"/>
              <a:t>, </a:t>
            </a:r>
            <a:r>
              <a:rPr lang="en-US" dirty="0" err="1"/>
              <a:t>אל</a:t>
            </a:r>
            <a:r>
              <a:rPr lang="en-US" dirty="0"/>
              <a:t> </a:t>
            </a:r>
            <a:r>
              <a:rPr lang="en-US" dirty="0" err="1"/>
              <a:t>תקרי</a:t>
            </a:r>
            <a:r>
              <a:rPr lang="en-US" dirty="0"/>
              <a:t> </a:t>
            </a:r>
            <a:r>
              <a:rPr lang="en-US" dirty="0" err="1"/>
              <a:t>ויכלו</a:t>
            </a:r>
            <a:r>
              <a:rPr lang="en-US" dirty="0"/>
              <a:t> </a:t>
            </a:r>
            <a:r>
              <a:rPr lang="en-US" dirty="0" err="1"/>
              <a:t>אלא</a:t>
            </a:r>
            <a:r>
              <a:rPr lang="en-US" dirty="0"/>
              <a:t> </a:t>
            </a:r>
            <a:r>
              <a:rPr lang="en-US" dirty="0" err="1"/>
              <a:t>ויכלו</a:t>
            </a:r>
            <a:endParaRPr lang="he-IL" dirty="0"/>
          </a:p>
          <a:p>
            <a:pPr algn="r" rtl="1"/>
            <a:r>
              <a:rPr lang="he-IL" dirty="0"/>
              <a:t>אמר רב חסדא אמר מר עוקבא: כל המתפלל בערב שבת ואומר ויכלו שני מלאכי השרת המלוין לו לאדם מניחין ידיהן על ראשו ואומרים לו בוסר עונך וחטאתך תכפר. תניא, רבי יוסי בר יהודה אומר: שני מלאכי השרת מלוין לו לאדם בערב שבת מבית הכנסת לביתו, אחד טוב ואחד רע. וכשבא לביתו ומצא נר דלוק ושלחן ערוך ומטתו מוצעת, מלאך טוב אומר: יהי רצון שתהא לשבת אחרת כך. ומלאך רע עונה אמן בעל כרחו. ואם לאו, מלאך רע אומר: יהי רצון שתהא לשבת אחרת כך, ומלאך טוב עונה אמן בעל כרחו. </a:t>
            </a:r>
            <a:endParaRPr lang="en-US" dirty="0"/>
          </a:p>
        </p:txBody>
      </p:sp>
    </p:spTree>
    <p:extLst>
      <p:ext uri="{BB962C8B-B14F-4D97-AF65-F5344CB8AC3E}">
        <p14:creationId xmlns:p14="http://schemas.microsoft.com/office/powerpoint/2010/main" val="2415619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644817-F67E-4A8F-9E89-C86BDBA87D3F}"/>
              </a:ext>
            </a:extLst>
          </p:cNvPr>
          <p:cNvSpPr>
            <a:spLocks noGrp="1"/>
          </p:cNvSpPr>
          <p:nvPr>
            <p:ph type="body" sz="half" idx="2"/>
          </p:nvPr>
        </p:nvSpPr>
        <p:spPr/>
        <p:txBody>
          <a:bodyPr>
            <a:normAutofit/>
          </a:bodyPr>
          <a:lstStyle/>
          <a:p>
            <a:pPr algn="ctr"/>
            <a:r>
              <a:rPr lang="en-US" sz="6500" dirty="0"/>
              <a:t>Universal Fuel</a:t>
            </a:r>
          </a:p>
        </p:txBody>
      </p:sp>
      <p:sp>
        <p:nvSpPr>
          <p:cNvPr id="2" name="Rectangle 1">
            <a:extLst>
              <a:ext uri="{FF2B5EF4-FFF2-40B4-BE49-F238E27FC236}">
                <a16:creationId xmlns:a16="http://schemas.microsoft.com/office/drawing/2014/main" id="{CD9EEF06-7CCC-427F-A19B-4479074967AF}"/>
              </a:ext>
            </a:extLst>
          </p:cNvPr>
          <p:cNvSpPr/>
          <p:nvPr/>
        </p:nvSpPr>
        <p:spPr>
          <a:xfrm>
            <a:off x="1709530" y="779005"/>
            <a:ext cx="7858539" cy="3139321"/>
          </a:xfrm>
          <a:prstGeom prst="rect">
            <a:avLst/>
          </a:prstGeom>
        </p:spPr>
        <p:txBody>
          <a:bodyPr wrap="square">
            <a:spAutoFit/>
          </a:bodyPr>
          <a:lstStyle/>
          <a:p>
            <a:pPr algn="r" rtl="1"/>
            <a:r>
              <a:rPr lang="he-IL" dirty="0"/>
              <a:t>אור החיים בראשית פרשת בראשית פרק ב</a:t>
            </a:r>
          </a:p>
          <a:p>
            <a:pPr algn="r" rtl="1"/>
            <a:r>
              <a:rPr lang="he-IL" dirty="0"/>
              <a:t>ועוד לו יהיה שיהיה מעשה זה גדול עד מאוד מנין להם לומר דבר זה שהוא נעשה שותף ואם לצד הגדלת השכר היה להם להגדיל שכרו לחלק לו ברבים (ישעי' נג) ואורך ימים וגבורה ועושר וכו' ומנין מצאו להאריך לשון לצד עילאה להשתתף עמו במעשה בראשית. ולמה שפירשתי אמת יהגה חכם ודבר ה' בפיהם אמת בטעם צודק </a:t>
            </a:r>
            <a:r>
              <a:rPr lang="he-IL" u="sng" dirty="0"/>
              <a:t>כי להיות שהשבת הוא המקיים העולם כל ששת ימים ואחר עבור ששת ימים יבא שבת אחרת ויחייהו ויקיימהו עוד ששת ימים אחרים</a:t>
            </a:r>
            <a:r>
              <a:rPr lang="he-IL" dirty="0"/>
              <a:t>, ולך לדעת כי מציאות השבת בעולם הוא קיומו שמקיימים אותו כי אם אין מקיימים שבת אין שבת, ותמצא שאמרו ז"ל (שבת קנא ב) חלל עליו שבת אחד כדי שישמור שבתות הרבה ואם אין שומר שבת מה זאת עושה. ולזה כל המקדש את השבת וכו' פירוש מקיים ושומר קדושתו באמצעות זה ישנו לשבת ומאמצעותו מתקיים העולם. הראת לדעת כי הוא המקיים העולם ואין לך שותף גדול מזה כדין וכהלכה. </a:t>
            </a:r>
            <a:endParaRPr lang="en-US" dirty="0"/>
          </a:p>
        </p:txBody>
      </p:sp>
    </p:spTree>
    <p:extLst>
      <p:ext uri="{BB962C8B-B14F-4D97-AF65-F5344CB8AC3E}">
        <p14:creationId xmlns:p14="http://schemas.microsoft.com/office/powerpoint/2010/main" val="2557484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DC491C-902B-41F7-826D-271D6732A7B0}"/>
              </a:ext>
            </a:extLst>
          </p:cNvPr>
          <p:cNvSpPr>
            <a:spLocks noGrp="1"/>
          </p:cNvSpPr>
          <p:nvPr>
            <p:ph type="title"/>
          </p:nvPr>
        </p:nvSpPr>
        <p:spPr/>
        <p:txBody>
          <a:bodyPr/>
          <a:lstStyle/>
          <a:p>
            <a:r>
              <a:rPr lang="en-US" dirty="0"/>
              <a:t>Borer in a Nutshell</a:t>
            </a:r>
          </a:p>
        </p:txBody>
      </p:sp>
      <p:sp>
        <p:nvSpPr>
          <p:cNvPr id="6" name="Text Placeholder 5">
            <a:extLst>
              <a:ext uri="{FF2B5EF4-FFF2-40B4-BE49-F238E27FC236}">
                <a16:creationId xmlns:a16="http://schemas.microsoft.com/office/drawing/2014/main" id="{243EC17F-2B4A-496F-87E8-D64255830020}"/>
              </a:ext>
            </a:extLst>
          </p:cNvPr>
          <p:cNvSpPr>
            <a:spLocks noGrp="1"/>
          </p:cNvSpPr>
          <p:nvPr>
            <p:ph type="body" idx="1"/>
          </p:nvPr>
        </p:nvSpPr>
        <p:spPr>
          <a:xfrm>
            <a:off x="1122452" y="2337195"/>
            <a:ext cx="3070034" cy="576262"/>
          </a:xfrm>
        </p:spPr>
        <p:txBody>
          <a:bodyPr/>
          <a:lstStyle/>
          <a:p>
            <a:r>
              <a:rPr lang="en-US" dirty="0"/>
              <a:t>Immediate Use</a:t>
            </a:r>
          </a:p>
        </p:txBody>
      </p:sp>
      <p:sp>
        <p:nvSpPr>
          <p:cNvPr id="8" name="Text Placeholder 7">
            <a:extLst>
              <a:ext uri="{FF2B5EF4-FFF2-40B4-BE49-F238E27FC236}">
                <a16:creationId xmlns:a16="http://schemas.microsoft.com/office/drawing/2014/main" id="{4DC2A729-499F-4CDC-80BA-F6400CC7B6F5}"/>
              </a:ext>
            </a:extLst>
          </p:cNvPr>
          <p:cNvSpPr>
            <a:spLocks noGrp="1"/>
          </p:cNvSpPr>
          <p:nvPr>
            <p:ph type="body" sz="quarter" idx="3"/>
          </p:nvPr>
        </p:nvSpPr>
        <p:spPr>
          <a:xfrm>
            <a:off x="4916072" y="2343452"/>
            <a:ext cx="3063240" cy="576262"/>
          </a:xfrm>
        </p:spPr>
        <p:txBody>
          <a:bodyPr/>
          <a:lstStyle/>
          <a:p>
            <a:r>
              <a:rPr lang="en-US" dirty="0"/>
              <a:t>Good From Bad</a:t>
            </a:r>
          </a:p>
        </p:txBody>
      </p:sp>
      <p:sp>
        <p:nvSpPr>
          <p:cNvPr id="9" name="Text Placeholder 8">
            <a:extLst>
              <a:ext uri="{FF2B5EF4-FFF2-40B4-BE49-F238E27FC236}">
                <a16:creationId xmlns:a16="http://schemas.microsoft.com/office/drawing/2014/main" id="{D6A53357-03E5-4420-BA2F-706E24013FE9}"/>
              </a:ext>
            </a:extLst>
          </p:cNvPr>
          <p:cNvSpPr>
            <a:spLocks noGrp="1"/>
          </p:cNvSpPr>
          <p:nvPr>
            <p:ph type="body" sz="quarter" idx="13"/>
          </p:nvPr>
        </p:nvSpPr>
        <p:spPr>
          <a:xfrm>
            <a:off x="8759169" y="2272709"/>
            <a:ext cx="3070025" cy="576262"/>
          </a:xfrm>
        </p:spPr>
        <p:txBody>
          <a:bodyPr/>
          <a:lstStyle/>
          <a:p>
            <a:r>
              <a:rPr lang="en-US" dirty="0"/>
              <a:t>With Your Hand</a:t>
            </a:r>
          </a:p>
        </p:txBody>
      </p:sp>
      <p:pic>
        <p:nvPicPr>
          <p:cNvPr id="30" name="Picture 29" descr="A picture containing person, indoor, food, holding&#10;&#10;Description automatically generated">
            <a:extLst>
              <a:ext uri="{FF2B5EF4-FFF2-40B4-BE49-F238E27FC236}">
                <a16:creationId xmlns:a16="http://schemas.microsoft.com/office/drawing/2014/main" id="{6ED5AF6A-5A05-458B-BA4B-7ECD9772BDF0}"/>
              </a:ext>
            </a:extLst>
          </p:cNvPr>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429540" y="3227973"/>
            <a:ext cx="3332920" cy="2758147"/>
          </a:xfrm>
          <a:prstGeom prst="rect">
            <a:avLst/>
          </a:prstGeom>
        </p:spPr>
      </p:pic>
      <p:pic>
        <p:nvPicPr>
          <p:cNvPr id="31" name="Picture 30" descr="There Is Literally No Reason You Can't Make Your Own Card Game | Geek and  Sundry">
            <a:extLst>
              <a:ext uri="{FF2B5EF4-FFF2-40B4-BE49-F238E27FC236}">
                <a16:creationId xmlns:a16="http://schemas.microsoft.com/office/drawing/2014/main" id="{BF7762F9-0B5E-4138-B2BF-003951028EAB}"/>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0946" y="3429000"/>
            <a:ext cx="3070034" cy="2356094"/>
          </a:xfrm>
          <a:prstGeom prst="rect">
            <a:avLst/>
          </a:prstGeom>
          <a:noFill/>
          <a:ln>
            <a:noFill/>
          </a:ln>
        </p:spPr>
      </p:pic>
      <p:pic>
        <p:nvPicPr>
          <p:cNvPr id="32" name="Picture 31" descr="A picture containing indoor, table, cup, sitting&#10;&#10;Description automatically generated">
            <a:extLst>
              <a:ext uri="{FF2B5EF4-FFF2-40B4-BE49-F238E27FC236}">
                <a16:creationId xmlns:a16="http://schemas.microsoft.com/office/drawing/2014/main" id="{2E35E6B1-4BED-4C8C-8A4E-F87319086E0C}"/>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8320152" y="3227973"/>
            <a:ext cx="3210902" cy="2610436"/>
          </a:xfrm>
          <a:prstGeom prst="rect">
            <a:avLst/>
          </a:prstGeom>
        </p:spPr>
      </p:pic>
    </p:spTree>
    <p:extLst>
      <p:ext uri="{BB962C8B-B14F-4D97-AF65-F5344CB8AC3E}">
        <p14:creationId xmlns:p14="http://schemas.microsoft.com/office/powerpoint/2010/main" val="2592588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92" name="Picture 91">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4" name="Picture 93">
            <a:extLst>
              <a:ext uri="{FF2B5EF4-FFF2-40B4-BE49-F238E27FC236}">
                <a16:creationId xmlns:a16="http://schemas.microsoft.com/office/drawing/2014/main" id="{C56FCE19-3103-4473-A92E-E38D00FCD0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6" name="Picture 95">
            <a:extLst>
              <a:ext uri="{FF2B5EF4-FFF2-40B4-BE49-F238E27FC236}">
                <a16:creationId xmlns:a16="http://schemas.microsoft.com/office/drawing/2014/main" id="{E909C556-FC01-4870-ABC0-8D5C17BD0F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8" name="Rectangle 97">
            <a:extLst>
              <a:ext uri="{FF2B5EF4-FFF2-40B4-BE49-F238E27FC236}">
                <a16:creationId xmlns:a16="http://schemas.microsoft.com/office/drawing/2014/main" id="{C6DB8A24-0DF2-4AB3-9191-C02AB6937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Rectangle 99">
            <a:extLst>
              <a:ext uri="{FF2B5EF4-FFF2-40B4-BE49-F238E27FC236}">
                <a16:creationId xmlns:a16="http://schemas.microsoft.com/office/drawing/2014/main" id="{6924F406-F250-4FCF-A28E-52F364A5A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2" name="Group 101">
            <a:extLst>
              <a:ext uri="{FF2B5EF4-FFF2-40B4-BE49-F238E27FC236}">
                <a16:creationId xmlns:a16="http://schemas.microsoft.com/office/drawing/2014/main" id="{905A9BAA-B344-45D2-838C-73856C4B15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03" name="Rectangle 102">
              <a:extLst>
                <a:ext uri="{FF2B5EF4-FFF2-40B4-BE49-F238E27FC236}">
                  <a16:creationId xmlns:a16="http://schemas.microsoft.com/office/drawing/2014/main" id="{390434AA-4632-440E-9AE7-411396A7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 name="Picture 103">
              <a:extLst>
                <a:ext uri="{FF2B5EF4-FFF2-40B4-BE49-F238E27FC236}">
                  <a16:creationId xmlns:a16="http://schemas.microsoft.com/office/drawing/2014/main" id="{D462FD1E-E713-4FD4-8746-671C946723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15" name="Picture 14" descr="A stack of flyers on a table&#10;&#10;Description automatically generated">
            <a:extLst>
              <a:ext uri="{FF2B5EF4-FFF2-40B4-BE49-F238E27FC236}">
                <a16:creationId xmlns:a16="http://schemas.microsoft.com/office/drawing/2014/main" id="{3E0CDC66-DB05-4F4E-95A7-D0BC6B3EC085}"/>
              </a:ext>
            </a:extLst>
          </p:cNvPr>
          <p:cNvPicPr/>
          <p:nvPr/>
        </p:nvPicPr>
        <p:blipFill rotWithShape="1">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l="8477" r="13585" b="-1"/>
          <a:stretch/>
        </p:blipFill>
        <p:spPr>
          <a:xfrm>
            <a:off x="4636008" y="10"/>
            <a:ext cx="7552815" cy="6856310"/>
          </a:xfrm>
          <a:prstGeom prst="rect">
            <a:avLst/>
          </a:prstGeom>
          <a:ln>
            <a:noFill/>
          </a:ln>
          <a:effectLst/>
        </p:spPr>
      </p:pic>
      <p:sp>
        <p:nvSpPr>
          <p:cNvPr id="106" name="Rectangle 105">
            <a:extLst>
              <a:ext uri="{FF2B5EF4-FFF2-40B4-BE49-F238E27FC236}">
                <a16:creationId xmlns:a16="http://schemas.microsoft.com/office/drawing/2014/main" id="{78A4CDE5-C7BC-41E1-8A4A-79E024CC0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CBC2686-9145-45AF-82C8-4F6212960E61}"/>
              </a:ext>
            </a:extLst>
          </p:cNvPr>
          <p:cNvSpPr>
            <a:spLocks noGrp="1"/>
          </p:cNvSpPr>
          <p:nvPr>
            <p:ph type="title"/>
          </p:nvPr>
        </p:nvSpPr>
        <p:spPr>
          <a:xfrm>
            <a:off x="680322" y="753228"/>
            <a:ext cx="3679028" cy="1080938"/>
          </a:xfrm>
        </p:spPr>
        <p:txBody>
          <a:bodyPr vert="horz" lIns="91440" tIns="45720" rIns="91440" bIns="45720" rtlCol="0" anchor="ctr">
            <a:normAutofit/>
          </a:bodyPr>
          <a:lstStyle/>
          <a:p>
            <a:r>
              <a:rPr lang="en-US" sz="3200" dirty="0"/>
              <a:t>Stack Overflow</a:t>
            </a:r>
          </a:p>
        </p:txBody>
      </p:sp>
      <p:pic>
        <p:nvPicPr>
          <p:cNvPr id="108" name="Picture 107">
            <a:extLst>
              <a:ext uri="{FF2B5EF4-FFF2-40B4-BE49-F238E27FC236}">
                <a16:creationId xmlns:a16="http://schemas.microsoft.com/office/drawing/2014/main" id="{025C7952-5703-489E-8DBD-F2EFAC8EEB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12" name="Text Placeholder 11">
            <a:extLst>
              <a:ext uri="{FF2B5EF4-FFF2-40B4-BE49-F238E27FC236}">
                <a16:creationId xmlns:a16="http://schemas.microsoft.com/office/drawing/2014/main" id="{FACA0C60-BEDF-47C3-B260-7B8AF9755E57}"/>
              </a:ext>
            </a:extLst>
          </p:cNvPr>
          <p:cNvSpPr>
            <a:spLocks noGrp="1"/>
          </p:cNvSpPr>
          <p:nvPr>
            <p:ph type="body" sz="half" idx="15"/>
          </p:nvPr>
        </p:nvSpPr>
        <p:spPr>
          <a:xfrm>
            <a:off x="680322" y="2336873"/>
            <a:ext cx="3581635" cy="3599316"/>
          </a:xfrm>
        </p:spPr>
        <p:txBody>
          <a:bodyPr vert="horz" lIns="91440" tIns="45720" rIns="91440" bIns="45720" rtlCol="0">
            <a:normAutofit/>
          </a:bodyPr>
          <a:lstStyle/>
          <a:p>
            <a:pPr marL="285750" indent="-228600">
              <a:buFont typeface="Arial" panose="020B0604020202020204" pitchFamily="34" charset="0"/>
              <a:buChar char="•"/>
            </a:pPr>
            <a:r>
              <a:rPr lang="en-US" sz="1600" dirty="0"/>
              <a:t>Is a pile a mixture?</a:t>
            </a:r>
          </a:p>
          <a:p>
            <a:pPr marL="285750" indent="-228600">
              <a:buFont typeface="Arial" panose="020B0604020202020204" pitchFamily="34" charset="0"/>
              <a:buChar char="•"/>
            </a:pPr>
            <a:r>
              <a:rPr lang="en-US" sz="1600" dirty="0"/>
              <a:t>What about a peel?</a:t>
            </a:r>
          </a:p>
          <a:p>
            <a:pPr marL="285750" indent="-228600">
              <a:buFont typeface="Arial" panose="020B0604020202020204" pitchFamily="34" charset="0"/>
              <a:buChar char="•"/>
            </a:pPr>
            <a:r>
              <a:rPr lang="en-US" sz="1600" dirty="0"/>
              <a:t>Is it possible for a person to be in a mixture?</a:t>
            </a:r>
          </a:p>
        </p:txBody>
      </p:sp>
    </p:spTree>
    <p:extLst>
      <p:ext uri="{BB962C8B-B14F-4D97-AF65-F5344CB8AC3E}">
        <p14:creationId xmlns:p14="http://schemas.microsoft.com/office/powerpoint/2010/main" val="1259881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016C27-34DB-42AE-880D-B3BB3897BAED}"/>
              </a:ext>
            </a:extLst>
          </p:cNvPr>
          <p:cNvSpPr>
            <a:spLocks noGrp="1"/>
          </p:cNvSpPr>
          <p:nvPr>
            <p:ph type="title"/>
          </p:nvPr>
        </p:nvSpPr>
        <p:spPr/>
        <p:txBody>
          <a:bodyPr/>
          <a:lstStyle/>
          <a:p>
            <a:r>
              <a:rPr lang="en-US" dirty="0"/>
              <a:t>Mixed Up?</a:t>
            </a:r>
          </a:p>
        </p:txBody>
      </p:sp>
      <p:pic>
        <p:nvPicPr>
          <p:cNvPr id="7" name="Picture 6">
            <a:extLst>
              <a:ext uri="{FF2B5EF4-FFF2-40B4-BE49-F238E27FC236}">
                <a16:creationId xmlns:a16="http://schemas.microsoft.com/office/drawing/2014/main" id="{840441B0-48A1-4088-91B6-76F4AFC97515}"/>
              </a:ext>
            </a:extLst>
          </p:cNvPr>
          <p:cNvPicPr>
            <a:picLocks noChangeAspect="1"/>
          </p:cNvPicPr>
          <p:nvPr/>
        </p:nvPicPr>
        <p:blipFill>
          <a:blip r:embed="rId3"/>
          <a:stretch>
            <a:fillRect/>
          </a:stretch>
        </p:blipFill>
        <p:spPr>
          <a:xfrm>
            <a:off x="3730024" y="509029"/>
            <a:ext cx="8076330" cy="5595743"/>
          </a:xfrm>
          <a:prstGeom prst="rect">
            <a:avLst/>
          </a:prstGeom>
        </p:spPr>
      </p:pic>
    </p:spTree>
    <p:extLst>
      <p:ext uri="{BB962C8B-B14F-4D97-AF65-F5344CB8AC3E}">
        <p14:creationId xmlns:p14="http://schemas.microsoft.com/office/powerpoint/2010/main" val="2844856027"/>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10512</TotalTime>
  <Words>474</Words>
  <Application>Microsoft Office PowerPoint</Application>
  <PresentationFormat>Widescreen</PresentationFormat>
  <Paragraphs>53</Paragraphs>
  <Slides>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Trebuchet MS</vt:lpstr>
      <vt:lpstr>Berlin</vt:lpstr>
      <vt:lpstr>Vayichulu and Borer</vt:lpstr>
      <vt:lpstr>ויכלו</vt:lpstr>
      <vt:lpstr>PowerPoint Presentation</vt:lpstr>
      <vt:lpstr>PowerPoint Presentation</vt:lpstr>
      <vt:lpstr>Borer in a Nutshell</vt:lpstr>
      <vt:lpstr>Stack Overflow</vt:lpstr>
      <vt:lpstr>Mixed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Sefirat Haomer in Kabbalah and Halacha</dc:title>
  <dc:creator>ike sultan</dc:creator>
  <cp:lastModifiedBy>ike sultan</cp:lastModifiedBy>
  <cp:revision>51</cp:revision>
  <dcterms:created xsi:type="dcterms:W3CDTF">2021-04-06T19:05:44Z</dcterms:created>
  <dcterms:modified xsi:type="dcterms:W3CDTF">2021-06-04T00:45:28Z</dcterms:modified>
</cp:coreProperties>
</file>