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2" r:id="rId6"/>
    <p:sldId id="259" r:id="rId7"/>
    <p:sldId id="273" r:id="rId8"/>
    <p:sldId id="274" r:id="rId9"/>
    <p:sldId id="292" r:id="rId10"/>
    <p:sldId id="291" r:id="rId11"/>
    <p:sldId id="275" r:id="rId12"/>
    <p:sldId id="277" r:id="rId13"/>
    <p:sldId id="278" r:id="rId14"/>
    <p:sldId id="265" r:id="rId15"/>
    <p:sldId id="266" r:id="rId16"/>
    <p:sldId id="286" r:id="rId17"/>
    <p:sldId id="280" r:id="rId18"/>
    <p:sldId id="283" r:id="rId19"/>
    <p:sldId id="282" r:id="rId20"/>
    <p:sldId id="287" r:id="rId21"/>
    <p:sldId id="285" r:id="rId22"/>
    <p:sldId id="284" r:id="rId23"/>
    <p:sldId id="279" r:id="rId24"/>
    <p:sldId id="263" r:id="rId25"/>
    <p:sldId id="267" r:id="rId26"/>
    <p:sldId id="268" r:id="rId27"/>
    <p:sldId id="281" r:id="rId28"/>
    <p:sldId id="271" r:id="rId29"/>
    <p:sldId id="272" r:id="rId30"/>
    <p:sldId id="264" r:id="rId31"/>
    <p:sldId id="288" r:id="rId32"/>
    <p:sldId id="290" r:id="rId33"/>
    <p:sldId id="289" r:id="rId34"/>
    <p:sldId id="276" r:id="rId35"/>
    <p:sldId id="270" r:id="rId36"/>
    <p:sldId id="293" r:id="rId37"/>
    <p:sldId id="294" r:id="rId38"/>
    <p:sldId id="295" r:id="rId39"/>
    <p:sldId id="299" r:id="rId40"/>
    <p:sldId id="296" r:id="rId41"/>
    <p:sldId id="298" r:id="rId42"/>
    <p:sldId id="297" r:id="rId43"/>
    <p:sldId id="300" r:id="rId44"/>
    <p:sldId id="301" r:id="rId45"/>
    <p:sldId id="302" r:id="rId46"/>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1" autoAdjust="0"/>
    <p:restoredTop sz="94660"/>
  </p:normalViewPr>
  <p:slideViewPr>
    <p:cSldViewPr snapToGrid="0">
      <p:cViewPr varScale="1">
        <p:scale>
          <a:sx n="86" d="100"/>
          <a:sy n="86" d="100"/>
        </p:scale>
        <p:origin x="39" y="2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8267E89-2399-423E-A09A-F58BCE4EDEF9}">
      <dgm:prSet phldrT="[Text]"/>
      <dgm:spPr/>
      <dgm:t>
        <a:bodyPr/>
        <a:lstStyle/>
        <a:p>
          <a:pPr rtl="1"/>
          <a:r>
            <a:rPr lang="he-IL" dirty="0" err="1"/>
            <a:t>רבית</a:t>
          </a:r>
          <a:endParaRPr lang="he-IL" dirty="0"/>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err="1"/>
            <a:t>גמ</a:t>
          </a:r>
          <a:r>
            <a:rPr lang="he-IL" dirty="0"/>
            <a:t> </a:t>
          </a:r>
          <a:r>
            <a:rPr lang="he-IL" dirty="0" err="1"/>
            <a:t>ב"מ</a:t>
          </a:r>
          <a:r>
            <a:rPr lang="he-IL" dirty="0"/>
            <a:t> </a:t>
          </a:r>
          <a:r>
            <a:rPr lang="he-IL" dirty="0" err="1"/>
            <a:t>סא</a:t>
          </a:r>
          <a:r>
            <a:rPr lang="he-IL" dirty="0"/>
            <a:t>.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משמעות הפסוקים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לגוי</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a:t>למה מותר לקחת גזל מן הגוי?</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רמב"ן- ולכן מותר לקחת ריבית מגוי</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a:solidFill>
          <a:srgbClr val="FF0000"/>
        </a:solidFill>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למומר</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a:t>יראים- ואסור להלוות למומר בריבית. (כי עדיין אסור לגנוב ממנו)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טור- ומותר להלוות בריבית למומר</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a:solidFill>
          <a:srgbClr val="FFFF00"/>
        </a:solidFill>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a:solidFill>
          <a:srgbClr val="FFFF00"/>
        </a:solidFill>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יוצא בדיינים</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a:t>יוצא בדיינים</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אינו יוצא בדיינים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a:solidFill>
          <a:srgbClr val="FF0000"/>
        </a:solidFill>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a:solidFill>
          <a:srgbClr val="FF0000"/>
        </a:solidFill>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יוצא בדיינים</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D4740A56-4E19-4444-876E-1E29A4ECCFD4}">
      <dgm:prSet phldrT="[Text]"/>
      <dgm:spPr/>
      <dgm:t>
        <a:bodyPr/>
        <a:lstStyle/>
        <a:p>
          <a:pPr rtl="1"/>
          <a:r>
            <a:rPr lang="he-IL" dirty="0"/>
            <a:t>יוצא בדיינים</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אינו יוצא בדיינים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43D16B39-67B5-4012-8FD3-5075C33B382B}">
      <dgm:prSet phldrT="[Text]"/>
      <dgm:spPr/>
      <dgm:t>
        <a:bodyPr/>
        <a:lstStyle/>
        <a:p>
          <a:pPr rtl="1"/>
          <a:r>
            <a:rPr lang="he-IL" dirty="0"/>
            <a:t>כי התורה הפקירה את החוב</a:t>
          </a:r>
        </a:p>
      </dgm:t>
    </dgm:pt>
    <dgm:pt modelId="{A942513A-C238-4F51-BA32-93F4A8D3CEEE}" type="parTrans" cxnId="{E2AD4D16-05F6-40E1-8704-22687061226C}">
      <dgm:prSet/>
      <dgm:spPr/>
      <dgm:t>
        <a:bodyPr/>
        <a:lstStyle/>
        <a:p>
          <a:pPr rtl="1"/>
          <a:endParaRPr lang="he-IL"/>
        </a:p>
      </dgm:t>
    </dgm:pt>
    <dgm:pt modelId="{4772E02E-8E8B-4A5C-8D61-49409774FF9E}" type="sibTrans" cxnId="{E2AD4D16-05F6-40E1-8704-22687061226C}">
      <dgm:prSet/>
      <dgm:spPr/>
      <dgm:t>
        <a:bodyPr/>
        <a:lstStyle/>
        <a:p>
          <a:pPr rtl="1"/>
          <a:endParaRPr lang="he-IL"/>
        </a:p>
      </dgm:t>
    </dgm:pt>
    <dgm:pt modelId="{96290C15-3F8E-44CF-A629-8F21FD2A9DFC}">
      <dgm:prSet phldrT="[Text]"/>
      <dgm:spPr/>
      <dgm:t>
        <a:bodyPr/>
        <a:lstStyle/>
        <a:p>
          <a:pPr rtl="1"/>
          <a:r>
            <a:rPr lang="he-IL" dirty="0"/>
            <a:t>כי זה רק איסור משום צדקה</a:t>
          </a:r>
        </a:p>
      </dgm:t>
    </dgm:pt>
    <dgm:pt modelId="{95AE328C-85F9-448F-967B-70C85413EEC3}" type="parTrans" cxnId="{C7A08046-1751-4367-9D54-BDB9C3E387C1}">
      <dgm:prSet/>
      <dgm:spPr/>
      <dgm:t>
        <a:bodyPr/>
        <a:lstStyle/>
        <a:p>
          <a:pPr rtl="1"/>
          <a:endParaRPr lang="he-IL"/>
        </a:p>
      </dgm:t>
    </dgm:pt>
    <dgm:pt modelId="{DD33161C-CB33-448B-8FB6-05A4B7AE6CE6}" type="sibTrans" cxnId="{C7A08046-1751-4367-9D54-BDB9C3E387C1}">
      <dgm:prSet/>
      <dgm:spPr/>
      <dgm:t>
        <a:bodyPr/>
        <a:lstStyle/>
        <a:p>
          <a:pPr rtl="1"/>
          <a:endParaRPr lang="he-IL"/>
        </a:p>
      </dgm:t>
    </dgm:pt>
    <dgm:pt modelId="{6804E44E-B514-46E3-BDB5-1C0188FF4067}">
      <dgm:prSet phldrT="[Text]"/>
      <dgm:spPr/>
      <dgm:t>
        <a:bodyPr/>
        <a:lstStyle/>
        <a:p>
          <a:pPr rtl="1"/>
          <a:r>
            <a:rPr lang="he-IL" dirty="0"/>
            <a:t>כי זה גזל</a:t>
          </a:r>
        </a:p>
      </dgm:t>
    </dgm:pt>
    <dgm:pt modelId="{B7D65CC4-C1C4-4395-93F9-516B074B4A0D}" type="parTrans" cxnId="{82971C0B-9DC6-4CF6-A823-EB338DBB1E7C}">
      <dgm:prSet/>
      <dgm:spPr/>
      <dgm:t>
        <a:bodyPr/>
        <a:lstStyle/>
        <a:p>
          <a:pPr rtl="1"/>
          <a:endParaRPr lang="he-IL"/>
        </a:p>
      </dgm:t>
    </dgm:pt>
    <dgm:pt modelId="{A8DDE14F-F121-4A0F-AB4A-60872E4D4859}" type="sibTrans" cxnId="{82971C0B-9DC6-4CF6-A823-EB338DBB1E7C}">
      <dgm:prSet/>
      <dgm:spPr/>
      <dgm:t>
        <a:bodyPr/>
        <a:lstStyle/>
        <a:p>
          <a:pPr rtl="1"/>
          <a:endParaRPr lang="he-IL"/>
        </a:p>
      </dgm:t>
    </dgm:pt>
    <dgm:pt modelId="{BF150783-7E67-4EDB-8563-5206FA399374}">
      <dgm:prSet phldrT="[Text]"/>
      <dgm:spPr/>
      <dgm:t>
        <a:bodyPr/>
        <a:lstStyle/>
        <a:p>
          <a:pPr rtl="1"/>
          <a:r>
            <a:rPr lang="he-IL" dirty="0"/>
            <a:t>אפילו הוי איסור ממון, השני ידע ומחל</a:t>
          </a:r>
        </a:p>
      </dgm:t>
    </dgm:pt>
    <dgm:pt modelId="{CA282130-FC0B-4707-BD16-FFE80B8624BD}" type="parTrans" cxnId="{D174727D-8EB3-4B90-B774-EB41107C3AD1}">
      <dgm:prSet/>
      <dgm:spPr/>
      <dgm:t>
        <a:bodyPr/>
        <a:lstStyle/>
        <a:p>
          <a:pPr rtl="1"/>
          <a:endParaRPr lang="he-IL"/>
        </a:p>
      </dgm:t>
    </dgm:pt>
    <dgm:pt modelId="{935BC793-AD7F-4F4D-A3B9-7989390D161A}" type="sibTrans" cxnId="{D174727D-8EB3-4B90-B774-EB41107C3AD1}">
      <dgm:prSet/>
      <dgm:spPr/>
      <dgm:t>
        <a:bodyPr/>
        <a:lstStyle/>
        <a:p>
          <a:pPr rtl="1"/>
          <a:endParaRPr lang="he-IL"/>
        </a:p>
      </dgm:t>
    </dgm:pt>
    <dgm:pt modelId="{D5CDFCCC-FF0C-4297-961D-5D1318A0D8C2}">
      <dgm:prSet phldrT="[Text]"/>
      <dgm:spPr/>
      <dgm:t>
        <a:bodyPr/>
        <a:lstStyle/>
        <a:p>
          <a:pPr rtl="1"/>
          <a:r>
            <a:rPr lang="he-IL" dirty="0"/>
            <a:t>כי יש מצווה נפרדת </a:t>
          </a:r>
          <a:r>
            <a:rPr lang="he-IL" b="1" u="sng" dirty="0"/>
            <a:t>לשמים</a:t>
          </a:r>
          <a:r>
            <a:rPr lang="he-IL" dirty="0"/>
            <a:t>, להחזיר הממון</a:t>
          </a:r>
        </a:p>
      </dgm:t>
    </dgm:pt>
    <dgm:pt modelId="{759210D6-708C-46CC-B13F-416406233380}" type="parTrans" cxnId="{91146576-B10C-4E4B-B9CC-7923E5EE3327}">
      <dgm:prSet/>
      <dgm:spPr/>
      <dgm:t>
        <a:bodyPr/>
        <a:lstStyle/>
        <a:p>
          <a:pPr rtl="1"/>
          <a:endParaRPr lang="he-IL"/>
        </a:p>
      </dgm:t>
    </dgm:pt>
    <dgm:pt modelId="{97F29A69-B32A-49C2-9F0D-8FD75AFD1921}" type="sibTrans" cxnId="{91146576-B10C-4E4B-B9CC-7923E5EE3327}">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C43A3A97-AC34-4C15-A8E6-E04A5AEFD954}" type="pres">
      <dgm:prSet presAssocID="{EBAC995B-D87F-475E-88BF-FA2D02877799}" presName="Name10" presStyleLbl="parChTrans1D2" presStyleIdx="0" presStyleCnt="2"/>
      <dgm:spPr/>
    </dgm:pt>
    <dgm:pt modelId="{F9052A8C-0CFE-4E39-A28E-A892A9644539}" type="pres">
      <dgm:prSet presAssocID="{D4740A56-4E19-4444-876E-1E29A4ECCFD4}" presName="hierRoot2" presStyleCnt="0"/>
      <dgm:spPr/>
    </dgm:pt>
    <dgm:pt modelId="{BC1774A9-4433-4CB3-890C-4B06DA2838C3}" type="pres">
      <dgm:prSet presAssocID="{D4740A56-4E19-4444-876E-1E29A4ECCFD4}" presName="composite2" presStyleCnt="0"/>
      <dgm:spPr/>
    </dgm:pt>
    <dgm:pt modelId="{153F3FF4-51DE-4B48-B319-F25526321D0A}" type="pres">
      <dgm:prSet presAssocID="{D4740A56-4E19-4444-876E-1E29A4ECCFD4}" presName="background2" presStyleLbl="node2" presStyleIdx="0" presStyleCnt="2"/>
      <dgm:spPr/>
    </dgm:pt>
    <dgm:pt modelId="{9BE46CEA-66D2-45E3-9713-C4BE03D03235}" type="pres">
      <dgm:prSet presAssocID="{D4740A56-4E19-4444-876E-1E29A4ECCFD4}" presName="text2" presStyleLbl="fgAcc2" presStyleIdx="0" presStyleCnt="2">
        <dgm:presLayoutVars>
          <dgm:chPref val="3"/>
        </dgm:presLayoutVars>
      </dgm:prSet>
      <dgm:spPr/>
    </dgm:pt>
    <dgm:pt modelId="{8BA61C86-6B08-4413-BDC2-8BE772E76B48}" type="pres">
      <dgm:prSet presAssocID="{D4740A56-4E19-4444-876E-1E29A4ECCFD4}" presName="hierChild3" presStyleCnt="0"/>
      <dgm:spPr/>
    </dgm:pt>
    <dgm:pt modelId="{30E0377A-2575-41BA-B994-872139534DEA}" type="pres">
      <dgm:prSet presAssocID="{A942513A-C238-4F51-BA32-93F4A8D3CEEE}" presName="Name17" presStyleLbl="parChTrans1D3" presStyleIdx="0" presStyleCnt="5"/>
      <dgm:spPr/>
    </dgm:pt>
    <dgm:pt modelId="{9D0B8CF9-3D83-4B06-9915-92F0C26299C9}" type="pres">
      <dgm:prSet presAssocID="{43D16B39-67B5-4012-8FD3-5075C33B382B}" presName="hierRoot3" presStyleCnt="0"/>
      <dgm:spPr/>
    </dgm:pt>
    <dgm:pt modelId="{C9AD30C2-D88E-45E3-9854-D7B9870E06B2}" type="pres">
      <dgm:prSet presAssocID="{43D16B39-67B5-4012-8FD3-5075C33B382B}" presName="composite3" presStyleCnt="0"/>
      <dgm:spPr/>
    </dgm:pt>
    <dgm:pt modelId="{2CB5614E-E3CE-4800-BA22-3534FBF1A9C8}" type="pres">
      <dgm:prSet presAssocID="{43D16B39-67B5-4012-8FD3-5075C33B382B}" presName="background3" presStyleLbl="node3" presStyleIdx="0" presStyleCnt="5"/>
      <dgm:spPr/>
    </dgm:pt>
    <dgm:pt modelId="{37DFBB7D-D635-4940-87E0-69CD50C266F7}" type="pres">
      <dgm:prSet presAssocID="{43D16B39-67B5-4012-8FD3-5075C33B382B}" presName="text3" presStyleLbl="fgAcc3" presStyleIdx="0" presStyleCnt="5">
        <dgm:presLayoutVars>
          <dgm:chPref val="3"/>
        </dgm:presLayoutVars>
      </dgm:prSet>
      <dgm:spPr/>
    </dgm:pt>
    <dgm:pt modelId="{241E613D-85F3-46A2-BC13-95086F546483}" type="pres">
      <dgm:prSet presAssocID="{43D16B39-67B5-4012-8FD3-5075C33B382B}" presName="hierChild4" presStyleCnt="0"/>
      <dgm:spPr/>
    </dgm:pt>
    <dgm:pt modelId="{156EE27F-D71C-437A-9698-84839544204D}" type="pres">
      <dgm:prSet presAssocID="{B7D65CC4-C1C4-4395-93F9-516B074B4A0D}" presName="Name17" presStyleLbl="parChTrans1D3" presStyleIdx="1" presStyleCnt="5"/>
      <dgm:spPr/>
    </dgm:pt>
    <dgm:pt modelId="{E1DC7F2E-4143-469E-B3F9-DBC53A24EA29}" type="pres">
      <dgm:prSet presAssocID="{6804E44E-B514-46E3-BDB5-1C0188FF4067}" presName="hierRoot3" presStyleCnt="0"/>
      <dgm:spPr/>
    </dgm:pt>
    <dgm:pt modelId="{9400683B-34A2-4595-B163-4D801B9928A3}" type="pres">
      <dgm:prSet presAssocID="{6804E44E-B514-46E3-BDB5-1C0188FF4067}" presName="composite3" presStyleCnt="0"/>
      <dgm:spPr/>
    </dgm:pt>
    <dgm:pt modelId="{16AAC8B5-614C-4FBD-8185-3E9A63E9948D}" type="pres">
      <dgm:prSet presAssocID="{6804E44E-B514-46E3-BDB5-1C0188FF4067}" presName="background3" presStyleLbl="node3" presStyleIdx="1" presStyleCnt="5"/>
      <dgm:spPr/>
    </dgm:pt>
    <dgm:pt modelId="{9F93C945-389F-4465-A05F-4059BEA21D7C}" type="pres">
      <dgm:prSet presAssocID="{6804E44E-B514-46E3-BDB5-1C0188FF4067}" presName="text3" presStyleLbl="fgAcc3" presStyleIdx="1" presStyleCnt="5">
        <dgm:presLayoutVars>
          <dgm:chPref val="3"/>
        </dgm:presLayoutVars>
      </dgm:prSet>
      <dgm:spPr/>
    </dgm:pt>
    <dgm:pt modelId="{01C43AE3-17AF-433A-A437-FFF5EB27DC66}" type="pres">
      <dgm:prSet presAssocID="{6804E44E-B514-46E3-BDB5-1C0188FF4067}" presName="hierChild4" presStyleCnt="0"/>
      <dgm:spPr/>
    </dgm:pt>
    <dgm:pt modelId="{F3CF69FB-CE0B-4F99-8EFF-25131C252C83}" type="pres">
      <dgm:prSet presAssocID="{759210D6-708C-46CC-B13F-416406233380}" presName="Name17" presStyleLbl="parChTrans1D3" presStyleIdx="2" presStyleCnt="5"/>
      <dgm:spPr/>
    </dgm:pt>
    <dgm:pt modelId="{A7157DC5-956F-4481-A4F5-0D8B81082DF1}" type="pres">
      <dgm:prSet presAssocID="{D5CDFCCC-FF0C-4297-961D-5D1318A0D8C2}" presName="hierRoot3" presStyleCnt="0"/>
      <dgm:spPr/>
    </dgm:pt>
    <dgm:pt modelId="{8C9E08F0-F5A1-40B6-882B-B1C26E5994EB}" type="pres">
      <dgm:prSet presAssocID="{D5CDFCCC-FF0C-4297-961D-5D1318A0D8C2}" presName="composite3" presStyleCnt="0"/>
      <dgm:spPr/>
    </dgm:pt>
    <dgm:pt modelId="{8D59D500-E9DE-48C2-AAE5-B51D7A1B3F2F}" type="pres">
      <dgm:prSet presAssocID="{D5CDFCCC-FF0C-4297-961D-5D1318A0D8C2}" presName="background3" presStyleLbl="node3" presStyleIdx="2" presStyleCnt="5"/>
      <dgm:spPr/>
    </dgm:pt>
    <dgm:pt modelId="{B7D9476F-3817-4936-9B90-EA7D84657B4D}" type="pres">
      <dgm:prSet presAssocID="{D5CDFCCC-FF0C-4297-961D-5D1318A0D8C2}" presName="text3" presStyleLbl="fgAcc3" presStyleIdx="2" presStyleCnt="5">
        <dgm:presLayoutVars>
          <dgm:chPref val="3"/>
        </dgm:presLayoutVars>
      </dgm:prSet>
      <dgm:spPr/>
    </dgm:pt>
    <dgm:pt modelId="{5F92DE4C-447B-4F6F-A1F7-2516FA985E41}" type="pres">
      <dgm:prSet presAssocID="{D5CDFCCC-FF0C-4297-961D-5D1318A0D8C2}" presName="hierChild4" presStyleCnt="0"/>
      <dgm:spPr/>
    </dgm:pt>
    <dgm:pt modelId="{E3EEE3F0-4520-4D8A-9851-49CB68AF3A1A}" type="pres">
      <dgm:prSet presAssocID="{E4CC01D0-8159-4D9C-A8E3-D4A932F6353A}" presName="Name10" presStyleLbl="parChTrans1D2" presStyleIdx="1" presStyleCnt="2"/>
      <dgm:spPr/>
    </dgm:pt>
    <dgm:pt modelId="{0A119124-90DE-482F-969D-2C36475E21A3}" type="pres">
      <dgm:prSet presAssocID="{76CF40F9-A7DA-4A81-B774-2BB7CD33E883}" presName="hierRoot2" presStyleCnt="0"/>
      <dgm:spPr/>
    </dgm:pt>
    <dgm:pt modelId="{CA5A39A6-5C73-4361-A831-9B16DC87C1FF}" type="pres">
      <dgm:prSet presAssocID="{76CF40F9-A7DA-4A81-B774-2BB7CD33E883}" presName="composite2" presStyleCnt="0"/>
      <dgm:spPr/>
    </dgm:pt>
    <dgm:pt modelId="{C0084C33-916B-476C-8293-767F52295F3F}" type="pres">
      <dgm:prSet presAssocID="{76CF40F9-A7DA-4A81-B774-2BB7CD33E883}" presName="background2" presStyleLbl="node2" presStyleIdx="1" presStyleCnt="2"/>
      <dgm:spPr/>
    </dgm:pt>
    <dgm:pt modelId="{444E441A-E333-4CCA-BD69-066942ACE71D}" type="pres">
      <dgm:prSet presAssocID="{76CF40F9-A7DA-4A81-B774-2BB7CD33E883}" presName="text2" presStyleLbl="fgAcc2" presStyleIdx="1" presStyleCnt="2">
        <dgm:presLayoutVars>
          <dgm:chPref val="3"/>
        </dgm:presLayoutVars>
      </dgm:prSet>
      <dgm:spPr/>
    </dgm:pt>
    <dgm:pt modelId="{2581138F-0635-42C6-BAB2-8151722F782F}" type="pres">
      <dgm:prSet presAssocID="{76CF40F9-A7DA-4A81-B774-2BB7CD33E883}" presName="hierChild3" presStyleCnt="0"/>
      <dgm:spPr/>
    </dgm:pt>
    <dgm:pt modelId="{0EBC47E3-B710-4CAC-BD63-FF46389660C2}" type="pres">
      <dgm:prSet presAssocID="{95AE328C-85F9-448F-967B-70C85413EEC3}" presName="Name17" presStyleLbl="parChTrans1D3" presStyleIdx="3" presStyleCnt="5"/>
      <dgm:spPr/>
    </dgm:pt>
    <dgm:pt modelId="{8A92C2AF-C547-458A-B7B2-12B1A51E6E31}" type="pres">
      <dgm:prSet presAssocID="{96290C15-3F8E-44CF-A629-8F21FD2A9DFC}" presName="hierRoot3" presStyleCnt="0"/>
      <dgm:spPr/>
    </dgm:pt>
    <dgm:pt modelId="{C6C661ED-7B32-4D5E-8C7B-0AA57B41212F}" type="pres">
      <dgm:prSet presAssocID="{96290C15-3F8E-44CF-A629-8F21FD2A9DFC}" presName="composite3" presStyleCnt="0"/>
      <dgm:spPr/>
    </dgm:pt>
    <dgm:pt modelId="{AC00A60C-2E37-460C-B48E-B8DF7948EA6F}" type="pres">
      <dgm:prSet presAssocID="{96290C15-3F8E-44CF-A629-8F21FD2A9DFC}" presName="background3" presStyleLbl="node3" presStyleIdx="3" presStyleCnt="5"/>
      <dgm:spPr/>
    </dgm:pt>
    <dgm:pt modelId="{2E1251D4-5814-49E4-8D7B-59AA1636BCEC}" type="pres">
      <dgm:prSet presAssocID="{96290C15-3F8E-44CF-A629-8F21FD2A9DFC}" presName="text3" presStyleLbl="fgAcc3" presStyleIdx="3" presStyleCnt="5">
        <dgm:presLayoutVars>
          <dgm:chPref val="3"/>
        </dgm:presLayoutVars>
      </dgm:prSet>
      <dgm:spPr/>
    </dgm:pt>
    <dgm:pt modelId="{575270E7-E199-43A8-8D34-37DF9576E222}" type="pres">
      <dgm:prSet presAssocID="{96290C15-3F8E-44CF-A629-8F21FD2A9DFC}" presName="hierChild4" presStyleCnt="0"/>
      <dgm:spPr/>
    </dgm:pt>
    <dgm:pt modelId="{FDABEAEE-B40C-48DE-8EF8-4A80B9D878D3}" type="pres">
      <dgm:prSet presAssocID="{CA282130-FC0B-4707-BD16-FFE80B8624BD}" presName="Name17" presStyleLbl="parChTrans1D3" presStyleIdx="4" presStyleCnt="5"/>
      <dgm:spPr/>
    </dgm:pt>
    <dgm:pt modelId="{C80D68FD-76F7-4BD7-847E-1B5BE3BEE206}" type="pres">
      <dgm:prSet presAssocID="{BF150783-7E67-4EDB-8563-5206FA399374}" presName="hierRoot3" presStyleCnt="0"/>
      <dgm:spPr/>
    </dgm:pt>
    <dgm:pt modelId="{554E7137-07F5-4210-8484-86333A299B7C}" type="pres">
      <dgm:prSet presAssocID="{BF150783-7E67-4EDB-8563-5206FA399374}" presName="composite3" presStyleCnt="0"/>
      <dgm:spPr/>
    </dgm:pt>
    <dgm:pt modelId="{A423F748-41D4-450F-BC47-07BE62523CD5}" type="pres">
      <dgm:prSet presAssocID="{BF150783-7E67-4EDB-8563-5206FA399374}" presName="background3" presStyleLbl="node3" presStyleIdx="4" presStyleCnt="5"/>
      <dgm:spPr/>
    </dgm:pt>
    <dgm:pt modelId="{8215EBF0-9317-4F45-B939-58D422219420}" type="pres">
      <dgm:prSet presAssocID="{BF150783-7E67-4EDB-8563-5206FA399374}" presName="text3" presStyleLbl="fgAcc3" presStyleIdx="4" presStyleCnt="5">
        <dgm:presLayoutVars>
          <dgm:chPref val="3"/>
        </dgm:presLayoutVars>
      </dgm:prSet>
      <dgm:spPr/>
    </dgm:pt>
    <dgm:pt modelId="{E0815D45-3DB7-4C3A-AE8B-760D427507DE}" type="pres">
      <dgm:prSet presAssocID="{BF150783-7E67-4EDB-8563-5206FA399374}" presName="hierChild4" presStyleCnt="0"/>
      <dgm:spPr/>
    </dgm:pt>
  </dgm:ptLst>
  <dgm:cxnLst>
    <dgm:cxn modelId="{78AF6C01-D1E3-43DD-A92C-C3C17C2A25C3}" type="presOf" srcId="{BF150783-7E67-4EDB-8563-5206FA399374}" destId="{8215EBF0-9317-4F45-B939-58D422219420}" srcOrd="0" destOrd="0" presId="urn:microsoft.com/office/officeart/2005/8/layout/hierarchy1"/>
    <dgm:cxn modelId="{722C6707-5652-4B52-BE5C-FD6EB6909396}" type="presOf" srcId="{6972A41B-5534-4E56-9357-2656E4D57F37}" destId="{22572750-5930-4D3C-9931-0B48B08077C9}" srcOrd="0" destOrd="0" presId="urn:microsoft.com/office/officeart/2005/8/layout/hierarchy1"/>
    <dgm:cxn modelId="{82971C0B-9DC6-4CF6-A823-EB338DBB1E7C}" srcId="{D4740A56-4E19-4444-876E-1E29A4ECCFD4}" destId="{6804E44E-B514-46E3-BDB5-1C0188FF4067}" srcOrd="1" destOrd="0" parTransId="{B7D65CC4-C1C4-4395-93F9-516B074B4A0D}" sibTransId="{A8DDE14F-F121-4A0F-AB4A-60872E4D4859}"/>
    <dgm:cxn modelId="{E2AD4D16-05F6-40E1-8704-22687061226C}" srcId="{D4740A56-4E19-4444-876E-1E29A4ECCFD4}" destId="{43D16B39-67B5-4012-8FD3-5075C33B382B}" srcOrd="0" destOrd="0" parTransId="{A942513A-C238-4F51-BA32-93F4A8D3CEEE}" sibTransId="{4772E02E-8E8B-4A5C-8D61-49409774FF9E}"/>
    <dgm:cxn modelId="{0FB5232F-8DA0-461D-9C00-2333C1B76763}" type="presOf" srcId="{CA282130-FC0B-4707-BD16-FFE80B8624BD}" destId="{FDABEAEE-B40C-48DE-8EF8-4A80B9D878D3}" srcOrd="0" destOrd="0" presId="urn:microsoft.com/office/officeart/2005/8/layout/hierarchy1"/>
    <dgm:cxn modelId="{A6B6323C-6468-465D-AC0E-CE6612E530C8}" type="presOf" srcId="{E4CC01D0-8159-4D9C-A8E3-D4A932F6353A}" destId="{E3EEE3F0-4520-4D8A-9851-49CB68AF3A1A}" srcOrd="0" destOrd="0" presId="urn:microsoft.com/office/officeart/2005/8/layout/hierarchy1"/>
    <dgm:cxn modelId="{E5F05645-12B0-44AF-A55F-DB67D5920041}" type="presOf" srcId="{95AE328C-85F9-448F-967B-70C85413EEC3}" destId="{0EBC47E3-B710-4CAC-BD63-FF46389660C2}" srcOrd="0" destOrd="0" presId="urn:microsoft.com/office/officeart/2005/8/layout/hierarchy1"/>
    <dgm:cxn modelId="{A69AF265-1E0E-4100-AE58-DE7C88E3BCA7}" srcId="{28267E89-2399-423E-A09A-F58BCE4EDEF9}" destId="{D4740A56-4E19-4444-876E-1E29A4ECCFD4}" srcOrd="0" destOrd="0" parTransId="{EBAC995B-D87F-475E-88BF-FA2D02877799}" sibTransId="{48CDD02D-3F43-4ECC-9F9C-2E54F980E0DE}"/>
    <dgm:cxn modelId="{C7A08046-1751-4367-9D54-BDB9C3E387C1}" srcId="{76CF40F9-A7DA-4A81-B774-2BB7CD33E883}" destId="{96290C15-3F8E-44CF-A629-8F21FD2A9DFC}" srcOrd="0" destOrd="0" parTransId="{95AE328C-85F9-448F-967B-70C85413EEC3}" sibTransId="{DD33161C-CB33-448B-8FB6-05A4B7AE6CE6}"/>
    <dgm:cxn modelId="{3EF26271-675E-48C7-B661-726847AA46AB}" type="presOf" srcId="{76CF40F9-A7DA-4A81-B774-2BB7CD33E883}" destId="{444E441A-E333-4CCA-BD69-066942ACE71D}" srcOrd="0" destOrd="0" presId="urn:microsoft.com/office/officeart/2005/8/layout/hierarchy1"/>
    <dgm:cxn modelId="{32EC0B55-4B7A-4762-A713-0187BD87BD3D}" type="presOf" srcId="{6804E44E-B514-46E3-BDB5-1C0188FF4067}" destId="{9F93C945-389F-4465-A05F-4059BEA21D7C}" srcOrd="0" destOrd="0" presId="urn:microsoft.com/office/officeart/2005/8/layout/hierarchy1"/>
    <dgm:cxn modelId="{91146576-B10C-4E4B-B9CC-7923E5EE3327}" srcId="{D4740A56-4E19-4444-876E-1E29A4ECCFD4}" destId="{D5CDFCCC-FF0C-4297-961D-5D1318A0D8C2}" srcOrd="2" destOrd="0" parTransId="{759210D6-708C-46CC-B13F-416406233380}" sibTransId="{97F29A69-B32A-49C2-9F0D-8FD75AFD1921}"/>
    <dgm:cxn modelId="{D174727D-8EB3-4B90-B774-EB41107C3AD1}" srcId="{76CF40F9-A7DA-4A81-B774-2BB7CD33E883}" destId="{BF150783-7E67-4EDB-8563-5206FA399374}" srcOrd="1" destOrd="0" parTransId="{CA282130-FC0B-4707-BD16-FFE80B8624BD}" sibTransId="{935BC793-AD7F-4F4D-A3B9-7989390D161A}"/>
    <dgm:cxn modelId="{DD61DB8F-A748-404A-B6AC-4EEA6BE9BD49}" type="presOf" srcId="{EBAC995B-D87F-475E-88BF-FA2D02877799}" destId="{C43A3A97-AC34-4C15-A8E6-E04A5AEFD954}" srcOrd="0" destOrd="0" presId="urn:microsoft.com/office/officeart/2005/8/layout/hierarchy1"/>
    <dgm:cxn modelId="{8B4C6DBF-8272-4B2E-82CF-FBC22FBB575E}" type="presOf" srcId="{D4740A56-4E19-4444-876E-1E29A4ECCFD4}" destId="{9BE46CEA-66D2-45E3-9713-C4BE03D03235}" srcOrd="0" destOrd="0" presId="urn:microsoft.com/office/officeart/2005/8/layout/hierarchy1"/>
    <dgm:cxn modelId="{55244CC0-990E-4A14-91D1-769C37D05AB3}" type="presOf" srcId="{D5CDFCCC-FF0C-4297-961D-5D1318A0D8C2}" destId="{B7D9476F-3817-4936-9B90-EA7D84657B4D}" srcOrd="0" destOrd="0" presId="urn:microsoft.com/office/officeart/2005/8/layout/hierarchy1"/>
    <dgm:cxn modelId="{1F1C0CC6-6EC8-4A0C-B477-8F436D8A4C5C}" type="presOf" srcId="{B7D65CC4-C1C4-4395-93F9-516B074B4A0D}" destId="{156EE27F-D71C-437A-9698-84839544204D}"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48F364D4-4C83-4E25-B6A3-AB64314B2E40}" type="presOf" srcId="{43D16B39-67B5-4012-8FD3-5075C33B382B}" destId="{37DFBB7D-D635-4940-87E0-69CD50C266F7}" srcOrd="0" destOrd="0" presId="urn:microsoft.com/office/officeart/2005/8/layout/hierarchy1"/>
    <dgm:cxn modelId="{FE91F8D4-AA69-4909-A373-96EC99935082}" type="presOf" srcId="{28267E89-2399-423E-A09A-F58BCE4EDEF9}" destId="{EE9811CC-C3D4-4676-8832-B754711A1921}" srcOrd="0" destOrd="0" presId="urn:microsoft.com/office/officeart/2005/8/layout/hierarchy1"/>
    <dgm:cxn modelId="{7469B5D6-7786-42FF-917B-107F746F0D97}" type="presOf" srcId="{A942513A-C238-4F51-BA32-93F4A8D3CEEE}" destId="{30E0377A-2575-41BA-B994-872139534DEA}" srcOrd="0" destOrd="0" presId="urn:microsoft.com/office/officeart/2005/8/layout/hierarchy1"/>
    <dgm:cxn modelId="{057517DC-2D98-4082-8133-859073E4A0DB}" srcId="{28267E89-2399-423E-A09A-F58BCE4EDEF9}" destId="{76CF40F9-A7DA-4A81-B774-2BB7CD33E883}" srcOrd="1" destOrd="0" parTransId="{E4CC01D0-8159-4D9C-A8E3-D4A932F6353A}" sibTransId="{30C2697C-BFBF-43D6-A456-D78F2F206EE0}"/>
    <dgm:cxn modelId="{8E7E61E2-1A44-4C4B-81CE-DBBF6356C68A}" type="presOf" srcId="{759210D6-708C-46CC-B13F-416406233380}" destId="{F3CF69FB-CE0B-4F99-8EFF-25131C252C83}" srcOrd="0" destOrd="0" presId="urn:microsoft.com/office/officeart/2005/8/layout/hierarchy1"/>
    <dgm:cxn modelId="{800DE3F4-9F72-4C21-B9BE-8B5AF5D576FD}" type="presOf" srcId="{96290C15-3F8E-44CF-A629-8F21FD2A9DFC}" destId="{2E1251D4-5814-49E4-8D7B-59AA1636BCEC}" srcOrd="0" destOrd="0" presId="urn:microsoft.com/office/officeart/2005/8/layout/hierarchy1"/>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FBE449B4-28E2-49C2-BBE7-9EA1F8C919BB}" type="presParOf" srcId="{509B51CF-EACC-48D9-97C5-91EDBB356B57}" destId="{C43A3A97-AC34-4C15-A8E6-E04A5AEFD954}" srcOrd="0" destOrd="0" presId="urn:microsoft.com/office/officeart/2005/8/layout/hierarchy1"/>
    <dgm:cxn modelId="{75EEB5E4-EC0E-400B-8C78-3A9312E0C7A8}" type="presParOf" srcId="{509B51CF-EACC-48D9-97C5-91EDBB356B57}" destId="{F9052A8C-0CFE-4E39-A28E-A892A9644539}" srcOrd="1" destOrd="0" presId="urn:microsoft.com/office/officeart/2005/8/layout/hierarchy1"/>
    <dgm:cxn modelId="{77B4BB4B-9B7C-44DF-9593-88E52A569A88}" type="presParOf" srcId="{F9052A8C-0CFE-4E39-A28E-A892A9644539}" destId="{BC1774A9-4433-4CB3-890C-4B06DA2838C3}" srcOrd="0" destOrd="0" presId="urn:microsoft.com/office/officeart/2005/8/layout/hierarchy1"/>
    <dgm:cxn modelId="{F1A4FDD4-C357-45C7-B943-B22BD641AD96}" type="presParOf" srcId="{BC1774A9-4433-4CB3-890C-4B06DA2838C3}" destId="{153F3FF4-51DE-4B48-B319-F25526321D0A}" srcOrd="0" destOrd="0" presId="urn:microsoft.com/office/officeart/2005/8/layout/hierarchy1"/>
    <dgm:cxn modelId="{43446CE3-97AF-4607-BE3A-A814AAED5071}" type="presParOf" srcId="{BC1774A9-4433-4CB3-890C-4B06DA2838C3}" destId="{9BE46CEA-66D2-45E3-9713-C4BE03D03235}" srcOrd="1" destOrd="0" presId="urn:microsoft.com/office/officeart/2005/8/layout/hierarchy1"/>
    <dgm:cxn modelId="{2F0BE624-C75E-4CCF-9EE4-CD15FE062463}" type="presParOf" srcId="{F9052A8C-0CFE-4E39-A28E-A892A9644539}" destId="{8BA61C86-6B08-4413-BDC2-8BE772E76B48}" srcOrd="1" destOrd="0" presId="urn:microsoft.com/office/officeart/2005/8/layout/hierarchy1"/>
    <dgm:cxn modelId="{0C3DDA80-C6B5-4036-A591-203DF46FEE0C}" type="presParOf" srcId="{8BA61C86-6B08-4413-BDC2-8BE772E76B48}" destId="{30E0377A-2575-41BA-B994-872139534DEA}" srcOrd="0" destOrd="0" presId="urn:microsoft.com/office/officeart/2005/8/layout/hierarchy1"/>
    <dgm:cxn modelId="{72666B6C-DCC5-45EA-A867-02E4A6F1320C}" type="presParOf" srcId="{8BA61C86-6B08-4413-BDC2-8BE772E76B48}" destId="{9D0B8CF9-3D83-4B06-9915-92F0C26299C9}" srcOrd="1" destOrd="0" presId="urn:microsoft.com/office/officeart/2005/8/layout/hierarchy1"/>
    <dgm:cxn modelId="{B8049516-D219-48FB-BE71-6595F40AFF96}" type="presParOf" srcId="{9D0B8CF9-3D83-4B06-9915-92F0C26299C9}" destId="{C9AD30C2-D88E-45E3-9854-D7B9870E06B2}" srcOrd="0" destOrd="0" presId="urn:microsoft.com/office/officeart/2005/8/layout/hierarchy1"/>
    <dgm:cxn modelId="{950247DE-FF53-4700-8AEF-48EB1D641EBD}" type="presParOf" srcId="{C9AD30C2-D88E-45E3-9854-D7B9870E06B2}" destId="{2CB5614E-E3CE-4800-BA22-3534FBF1A9C8}" srcOrd="0" destOrd="0" presId="urn:microsoft.com/office/officeart/2005/8/layout/hierarchy1"/>
    <dgm:cxn modelId="{B8286D36-AF5A-419E-8E94-A9AA4BD8B06D}" type="presParOf" srcId="{C9AD30C2-D88E-45E3-9854-D7B9870E06B2}" destId="{37DFBB7D-D635-4940-87E0-69CD50C266F7}" srcOrd="1" destOrd="0" presId="urn:microsoft.com/office/officeart/2005/8/layout/hierarchy1"/>
    <dgm:cxn modelId="{300A1DE1-2371-45F7-A822-7A90DDE9837A}" type="presParOf" srcId="{9D0B8CF9-3D83-4B06-9915-92F0C26299C9}" destId="{241E613D-85F3-46A2-BC13-95086F546483}" srcOrd="1" destOrd="0" presId="urn:microsoft.com/office/officeart/2005/8/layout/hierarchy1"/>
    <dgm:cxn modelId="{333E37D1-0EE3-4A45-81A0-688254EEF1D9}" type="presParOf" srcId="{8BA61C86-6B08-4413-BDC2-8BE772E76B48}" destId="{156EE27F-D71C-437A-9698-84839544204D}" srcOrd="2" destOrd="0" presId="urn:microsoft.com/office/officeart/2005/8/layout/hierarchy1"/>
    <dgm:cxn modelId="{F135F83C-9F2E-4FB6-A72C-FB7FF104CCD7}" type="presParOf" srcId="{8BA61C86-6B08-4413-BDC2-8BE772E76B48}" destId="{E1DC7F2E-4143-469E-B3F9-DBC53A24EA29}" srcOrd="3" destOrd="0" presId="urn:microsoft.com/office/officeart/2005/8/layout/hierarchy1"/>
    <dgm:cxn modelId="{655C142F-7808-437C-9B4D-90D95072987C}" type="presParOf" srcId="{E1DC7F2E-4143-469E-B3F9-DBC53A24EA29}" destId="{9400683B-34A2-4595-B163-4D801B9928A3}" srcOrd="0" destOrd="0" presId="urn:microsoft.com/office/officeart/2005/8/layout/hierarchy1"/>
    <dgm:cxn modelId="{67A2CE39-4F53-4A06-919C-D49F02164D61}" type="presParOf" srcId="{9400683B-34A2-4595-B163-4D801B9928A3}" destId="{16AAC8B5-614C-4FBD-8185-3E9A63E9948D}" srcOrd="0" destOrd="0" presId="urn:microsoft.com/office/officeart/2005/8/layout/hierarchy1"/>
    <dgm:cxn modelId="{328688C6-01B7-49A5-8CE7-59DF49B8DA6E}" type="presParOf" srcId="{9400683B-34A2-4595-B163-4D801B9928A3}" destId="{9F93C945-389F-4465-A05F-4059BEA21D7C}" srcOrd="1" destOrd="0" presId="urn:microsoft.com/office/officeart/2005/8/layout/hierarchy1"/>
    <dgm:cxn modelId="{D875E9A2-17AE-41DF-82BE-6171DC9C51F2}" type="presParOf" srcId="{E1DC7F2E-4143-469E-B3F9-DBC53A24EA29}" destId="{01C43AE3-17AF-433A-A437-FFF5EB27DC66}" srcOrd="1" destOrd="0" presId="urn:microsoft.com/office/officeart/2005/8/layout/hierarchy1"/>
    <dgm:cxn modelId="{4E8BC0F5-9A36-437C-B06C-981A7A14AC2F}" type="presParOf" srcId="{8BA61C86-6B08-4413-BDC2-8BE772E76B48}" destId="{F3CF69FB-CE0B-4F99-8EFF-25131C252C83}" srcOrd="4" destOrd="0" presId="urn:microsoft.com/office/officeart/2005/8/layout/hierarchy1"/>
    <dgm:cxn modelId="{0CD27C74-1CF9-4968-AD60-3ECDF497A18C}" type="presParOf" srcId="{8BA61C86-6B08-4413-BDC2-8BE772E76B48}" destId="{A7157DC5-956F-4481-A4F5-0D8B81082DF1}" srcOrd="5" destOrd="0" presId="urn:microsoft.com/office/officeart/2005/8/layout/hierarchy1"/>
    <dgm:cxn modelId="{54B205E7-EE75-4F49-9B5A-6DA035E683C7}" type="presParOf" srcId="{A7157DC5-956F-4481-A4F5-0D8B81082DF1}" destId="{8C9E08F0-F5A1-40B6-882B-B1C26E5994EB}" srcOrd="0" destOrd="0" presId="urn:microsoft.com/office/officeart/2005/8/layout/hierarchy1"/>
    <dgm:cxn modelId="{8B0BAB58-8570-4375-9344-049FAF5C2150}" type="presParOf" srcId="{8C9E08F0-F5A1-40B6-882B-B1C26E5994EB}" destId="{8D59D500-E9DE-48C2-AAE5-B51D7A1B3F2F}" srcOrd="0" destOrd="0" presId="urn:microsoft.com/office/officeart/2005/8/layout/hierarchy1"/>
    <dgm:cxn modelId="{CA47968F-937E-41A1-8093-C9CD7070C28E}" type="presParOf" srcId="{8C9E08F0-F5A1-40B6-882B-B1C26E5994EB}" destId="{B7D9476F-3817-4936-9B90-EA7D84657B4D}" srcOrd="1" destOrd="0" presId="urn:microsoft.com/office/officeart/2005/8/layout/hierarchy1"/>
    <dgm:cxn modelId="{D5AA5C32-3711-4ACC-A905-AC02E76AB99B}" type="presParOf" srcId="{A7157DC5-956F-4481-A4F5-0D8B81082DF1}" destId="{5F92DE4C-447B-4F6F-A1F7-2516FA985E41}" srcOrd="1" destOrd="0" presId="urn:microsoft.com/office/officeart/2005/8/layout/hierarchy1"/>
    <dgm:cxn modelId="{47961916-D928-4961-AA57-39A0AF3F2C50}" type="presParOf" srcId="{509B51CF-EACC-48D9-97C5-91EDBB356B57}" destId="{E3EEE3F0-4520-4D8A-9851-49CB68AF3A1A}" srcOrd="2" destOrd="0" presId="urn:microsoft.com/office/officeart/2005/8/layout/hierarchy1"/>
    <dgm:cxn modelId="{114C5E1E-74AF-4311-B1DE-D8A400E43B4E}" type="presParOf" srcId="{509B51CF-EACC-48D9-97C5-91EDBB356B57}" destId="{0A119124-90DE-482F-969D-2C36475E21A3}" srcOrd="3" destOrd="0" presId="urn:microsoft.com/office/officeart/2005/8/layout/hierarchy1"/>
    <dgm:cxn modelId="{EFF11999-C14C-4666-B8F6-9B6BC25C5569}" type="presParOf" srcId="{0A119124-90DE-482F-969D-2C36475E21A3}" destId="{CA5A39A6-5C73-4361-A831-9B16DC87C1FF}" srcOrd="0" destOrd="0" presId="urn:microsoft.com/office/officeart/2005/8/layout/hierarchy1"/>
    <dgm:cxn modelId="{411E8A8D-AF8C-46E2-8B5B-86FCDBD896BC}" type="presParOf" srcId="{CA5A39A6-5C73-4361-A831-9B16DC87C1FF}" destId="{C0084C33-916B-476C-8293-767F52295F3F}" srcOrd="0" destOrd="0" presId="urn:microsoft.com/office/officeart/2005/8/layout/hierarchy1"/>
    <dgm:cxn modelId="{67F5B2C3-A706-40A3-9F95-EA69E4A9ADE6}" type="presParOf" srcId="{CA5A39A6-5C73-4361-A831-9B16DC87C1FF}" destId="{444E441A-E333-4CCA-BD69-066942ACE71D}" srcOrd="1" destOrd="0" presId="urn:microsoft.com/office/officeart/2005/8/layout/hierarchy1"/>
    <dgm:cxn modelId="{1B26B9B8-E811-4696-BFB0-45C59F15BAEB}" type="presParOf" srcId="{0A119124-90DE-482F-969D-2C36475E21A3}" destId="{2581138F-0635-42C6-BAB2-8151722F782F}" srcOrd="1" destOrd="0" presId="urn:microsoft.com/office/officeart/2005/8/layout/hierarchy1"/>
    <dgm:cxn modelId="{70D8AB9E-7331-4547-BEB7-91F3C64EFDCB}" type="presParOf" srcId="{2581138F-0635-42C6-BAB2-8151722F782F}" destId="{0EBC47E3-B710-4CAC-BD63-FF46389660C2}" srcOrd="0" destOrd="0" presId="urn:microsoft.com/office/officeart/2005/8/layout/hierarchy1"/>
    <dgm:cxn modelId="{A8383835-2AD2-4AB4-A244-DAB796475025}" type="presParOf" srcId="{2581138F-0635-42C6-BAB2-8151722F782F}" destId="{8A92C2AF-C547-458A-B7B2-12B1A51E6E31}" srcOrd="1" destOrd="0" presId="urn:microsoft.com/office/officeart/2005/8/layout/hierarchy1"/>
    <dgm:cxn modelId="{159DBBF4-8A04-4A80-949C-345EA39C3379}" type="presParOf" srcId="{8A92C2AF-C547-458A-B7B2-12B1A51E6E31}" destId="{C6C661ED-7B32-4D5E-8C7B-0AA57B41212F}" srcOrd="0" destOrd="0" presId="urn:microsoft.com/office/officeart/2005/8/layout/hierarchy1"/>
    <dgm:cxn modelId="{F4B0E168-501D-4A6B-8CF4-F07A5478045F}" type="presParOf" srcId="{C6C661ED-7B32-4D5E-8C7B-0AA57B41212F}" destId="{AC00A60C-2E37-460C-B48E-B8DF7948EA6F}" srcOrd="0" destOrd="0" presId="urn:microsoft.com/office/officeart/2005/8/layout/hierarchy1"/>
    <dgm:cxn modelId="{FC8BBAAB-0370-4DC1-BA0A-85F09AD092D3}" type="presParOf" srcId="{C6C661ED-7B32-4D5E-8C7B-0AA57B41212F}" destId="{2E1251D4-5814-49E4-8D7B-59AA1636BCEC}" srcOrd="1" destOrd="0" presId="urn:microsoft.com/office/officeart/2005/8/layout/hierarchy1"/>
    <dgm:cxn modelId="{06F0170B-8220-4666-A564-E65B90CCA67C}" type="presParOf" srcId="{8A92C2AF-C547-458A-B7B2-12B1A51E6E31}" destId="{575270E7-E199-43A8-8D34-37DF9576E222}" srcOrd="1" destOrd="0" presId="urn:microsoft.com/office/officeart/2005/8/layout/hierarchy1"/>
    <dgm:cxn modelId="{5820B885-6529-4B22-93EA-8B8E254070BE}" type="presParOf" srcId="{2581138F-0635-42C6-BAB2-8151722F782F}" destId="{FDABEAEE-B40C-48DE-8EF8-4A80B9D878D3}" srcOrd="2" destOrd="0" presId="urn:microsoft.com/office/officeart/2005/8/layout/hierarchy1"/>
    <dgm:cxn modelId="{E3287890-DDE3-4B50-9DF8-B6ADCD81AD8B}" type="presParOf" srcId="{2581138F-0635-42C6-BAB2-8151722F782F}" destId="{C80D68FD-76F7-4BD7-847E-1B5BE3BEE206}" srcOrd="3" destOrd="0" presId="urn:microsoft.com/office/officeart/2005/8/layout/hierarchy1"/>
    <dgm:cxn modelId="{2033809F-5B18-432B-8026-92D400AB22D5}" type="presParOf" srcId="{C80D68FD-76F7-4BD7-847E-1B5BE3BEE206}" destId="{554E7137-07F5-4210-8484-86333A299B7C}" srcOrd="0" destOrd="0" presId="urn:microsoft.com/office/officeart/2005/8/layout/hierarchy1"/>
    <dgm:cxn modelId="{C819CEE7-BABA-41EB-AD82-0268DF3A3C16}" type="presParOf" srcId="{554E7137-07F5-4210-8484-86333A299B7C}" destId="{A423F748-41D4-450F-BC47-07BE62523CD5}" srcOrd="0" destOrd="0" presId="urn:microsoft.com/office/officeart/2005/8/layout/hierarchy1"/>
    <dgm:cxn modelId="{68F48518-4DCC-4516-97B8-41135AF8F721}" type="presParOf" srcId="{554E7137-07F5-4210-8484-86333A299B7C}" destId="{8215EBF0-9317-4F45-B939-58D422219420}" srcOrd="1" destOrd="0" presId="urn:microsoft.com/office/officeart/2005/8/layout/hierarchy1"/>
    <dgm:cxn modelId="{8D229277-08EC-4A83-9F73-C86959762813}" type="presParOf" srcId="{C80D68FD-76F7-4BD7-847E-1B5BE3BEE206}" destId="{E0815D45-3DB7-4C3A-AE8B-760D427507D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8267E89-2399-423E-A09A-F58BCE4EDEF9}">
      <dgm:prSet phldrT="[Text]"/>
      <dgm:spPr/>
      <dgm:t>
        <a:bodyPr/>
        <a:lstStyle/>
        <a:p>
          <a:pPr rtl="1"/>
          <a:r>
            <a:rPr lang="he-IL" dirty="0" err="1"/>
            <a:t>רבית</a:t>
          </a:r>
          <a:endParaRPr lang="he-IL" dirty="0"/>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err="1"/>
            <a:t>גמ</a:t>
          </a:r>
          <a:r>
            <a:rPr lang="he-IL" dirty="0"/>
            <a:t> </a:t>
          </a:r>
          <a:r>
            <a:rPr lang="he-IL" dirty="0" err="1"/>
            <a:t>ב"מ</a:t>
          </a:r>
          <a:r>
            <a:rPr lang="he-IL" dirty="0"/>
            <a:t> </a:t>
          </a:r>
          <a:r>
            <a:rPr lang="he-IL" dirty="0" err="1"/>
            <a:t>סא</a:t>
          </a:r>
          <a:r>
            <a:rPr lang="he-IL" dirty="0"/>
            <a:t>.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משמעות הפסוקים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44BAE664-33A6-4292-B287-FAFAC771268C}">
      <dgm:prSet phldrT="[Text]"/>
      <dgm:spPr/>
      <dgm:t>
        <a:bodyPr/>
        <a:lstStyle/>
        <a:p>
          <a:pPr rtl="1"/>
          <a:r>
            <a:rPr lang="he-IL" dirty="0"/>
            <a:t>אמונה בהשגחת ה'</a:t>
          </a:r>
        </a:p>
      </dgm:t>
    </dgm:pt>
    <dgm:pt modelId="{06B71425-20D3-4409-9027-FF57117B9E01}" type="parTrans" cxnId="{2732AE1C-ECC6-4969-A567-E033576D05A0}">
      <dgm:prSet/>
      <dgm:spPr/>
      <dgm:t>
        <a:bodyPr/>
        <a:lstStyle/>
        <a:p>
          <a:pPr rtl="1"/>
          <a:endParaRPr lang="he-IL"/>
        </a:p>
      </dgm:t>
    </dgm:pt>
    <dgm:pt modelId="{364D1F36-9CEB-4C97-9577-36E4615B784F}" type="sibTrans" cxnId="{2732AE1C-ECC6-4969-A567-E033576D05A0}">
      <dgm:prSet/>
      <dgm:spPr/>
      <dgm:t>
        <a:bodyPr/>
        <a:lstStyle/>
        <a:p>
          <a:pPr rtl="1"/>
          <a:endParaRPr lang="he-IL"/>
        </a:p>
      </dgm:t>
    </dgm:pt>
    <dgm:pt modelId="{4B251DED-3B33-4D8D-9EA0-9FDED3EFF8BE}">
      <dgm:prSet phldrT="[Text]"/>
      <dgm:spPr/>
      <dgm:t>
        <a:bodyPr/>
        <a:lstStyle/>
        <a:p>
          <a:pPr rtl="1"/>
          <a:r>
            <a:rPr lang="he-IL" dirty="0" err="1"/>
            <a:t>גמ</a:t>
          </a:r>
          <a:r>
            <a:rPr lang="he-IL" dirty="0"/>
            <a:t> </a:t>
          </a:r>
          <a:r>
            <a:rPr lang="he-IL" dirty="0" err="1"/>
            <a:t>ב"מ</a:t>
          </a:r>
          <a:r>
            <a:rPr lang="he-IL" dirty="0"/>
            <a:t> </a:t>
          </a:r>
          <a:r>
            <a:rPr lang="he-IL" dirty="0" err="1"/>
            <a:t>עא</a:t>
          </a:r>
          <a:br>
            <a:rPr lang="en-US" dirty="0"/>
          </a:br>
          <a:r>
            <a:rPr lang="he-IL" dirty="0"/>
            <a:t>וכלי יקר</a:t>
          </a:r>
          <a:br>
            <a:rPr lang="en-US" dirty="0"/>
          </a:br>
          <a:r>
            <a:rPr lang="he-IL" dirty="0"/>
            <a:t>אולי הריטב"א</a:t>
          </a:r>
        </a:p>
      </dgm:t>
    </dgm:pt>
    <dgm:pt modelId="{FC8688E2-3C68-4D5C-9476-E9FBCD93F952}" type="parTrans" cxnId="{55E83752-0307-4532-B8A4-45EDD38B4A83}">
      <dgm:prSet/>
      <dgm:spPr/>
      <dgm:t>
        <a:bodyPr/>
        <a:lstStyle/>
        <a:p>
          <a:pPr rtl="1"/>
          <a:endParaRPr lang="he-IL"/>
        </a:p>
      </dgm:t>
    </dgm:pt>
    <dgm:pt modelId="{741D85F6-0244-4E5D-AAA3-46DA297AB1E1}" type="sibTrans" cxnId="{55E83752-0307-4532-B8A4-45EDD38B4A83}">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3"/>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3"/>
      <dgm:spPr/>
    </dgm:pt>
    <dgm:pt modelId="{D4731F71-260F-4A49-B2A8-B648EA3301D5}" type="pres">
      <dgm:prSet presAssocID="{545F898C-5EBE-4096-9C63-DEA40C38F993}" presName="text2" presStyleLbl="fgAcc2" presStyleIdx="0" presStyleCnt="3">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3"/>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3"/>
      <dgm:spPr/>
    </dgm:pt>
    <dgm:pt modelId="{4DA7F2DE-6C69-430B-8D38-BE9B1E27920E}" type="pres">
      <dgm:prSet presAssocID="{D4740A56-4E19-4444-876E-1E29A4ECCFD4}" presName="text3" presStyleLbl="fgAcc3" presStyleIdx="0" presStyleCnt="3">
        <dgm:presLayoutVars>
          <dgm:chPref val="3"/>
        </dgm:presLayoutVars>
      </dgm:prSet>
      <dgm:spPr/>
    </dgm:pt>
    <dgm:pt modelId="{5DD0E2EA-9B10-4AA7-9825-7D6130254077}" type="pres">
      <dgm:prSet presAssocID="{D4740A56-4E19-4444-876E-1E29A4ECCFD4}" presName="hierChild4" presStyleCnt="0"/>
      <dgm:spPr/>
    </dgm:pt>
    <dgm:pt modelId="{4DA3A46E-C178-47FE-AF91-C87B465BCD44}" type="pres">
      <dgm:prSet presAssocID="{06B71425-20D3-4409-9027-FF57117B9E01}" presName="Name10" presStyleLbl="parChTrans1D2" presStyleIdx="1" presStyleCnt="3"/>
      <dgm:spPr/>
    </dgm:pt>
    <dgm:pt modelId="{148B1A80-BB3B-4502-A59C-E308B13DF60E}" type="pres">
      <dgm:prSet presAssocID="{44BAE664-33A6-4292-B287-FAFAC771268C}" presName="hierRoot2" presStyleCnt="0"/>
      <dgm:spPr/>
    </dgm:pt>
    <dgm:pt modelId="{820566AA-4049-4D37-9346-69C9F2032129}" type="pres">
      <dgm:prSet presAssocID="{44BAE664-33A6-4292-B287-FAFAC771268C}" presName="composite2" presStyleCnt="0"/>
      <dgm:spPr/>
    </dgm:pt>
    <dgm:pt modelId="{DF16926E-3533-44A1-9D6C-4D22FD50D1DA}" type="pres">
      <dgm:prSet presAssocID="{44BAE664-33A6-4292-B287-FAFAC771268C}" presName="background2" presStyleLbl="node2" presStyleIdx="1" presStyleCnt="3"/>
      <dgm:spPr/>
    </dgm:pt>
    <dgm:pt modelId="{E54BDDA8-BB2E-4DF9-BF5A-3AADD05EF570}" type="pres">
      <dgm:prSet presAssocID="{44BAE664-33A6-4292-B287-FAFAC771268C}" presName="text2" presStyleLbl="fgAcc2" presStyleIdx="1" presStyleCnt="3">
        <dgm:presLayoutVars>
          <dgm:chPref val="3"/>
        </dgm:presLayoutVars>
      </dgm:prSet>
      <dgm:spPr/>
    </dgm:pt>
    <dgm:pt modelId="{6C698C46-C8BD-42E0-A9B9-D93E17EF8553}" type="pres">
      <dgm:prSet presAssocID="{44BAE664-33A6-4292-B287-FAFAC771268C}" presName="hierChild3" presStyleCnt="0"/>
      <dgm:spPr/>
    </dgm:pt>
    <dgm:pt modelId="{3EB5ED93-E09B-44DD-B493-CCE3823ABAAB}" type="pres">
      <dgm:prSet presAssocID="{FC8688E2-3C68-4D5C-9476-E9FBCD93F952}" presName="Name17" presStyleLbl="parChTrans1D3" presStyleIdx="1" presStyleCnt="3"/>
      <dgm:spPr/>
    </dgm:pt>
    <dgm:pt modelId="{ACCA1292-C368-4BEE-A340-6A5A767EDE35}" type="pres">
      <dgm:prSet presAssocID="{4B251DED-3B33-4D8D-9EA0-9FDED3EFF8BE}" presName="hierRoot3" presStyleCnt="0"/>
      <dgm:spPr/>
    </dgm:pt>
    <dgm:pt modelId="{52A61D89-4827-46B9-8368-04F0F08F55C7}" type="pres">
      <dgm:prSet presAssocID="{4B251DED-3B33-4D8D-9EA0-9FDED3EFF8BE}" presName="composite3" presStyleCnt="0"/>
      <dgm:spPr/>
    </dgm:pt>
    <dgm:pt modelId="{D9776433-B620-4DAC-91F9-B7293DA28BE1}" type="pres">
      <dgm:prSet presAssocID="{4B251DED-3B33-4D8D-9EA0-9FDED3EFF8BE}" presName="background3" presStyleLbl="node3" presStyleIdx="1" presStyleCnt="3"/>
      <dgm:spPr/>
    </dgm:pt>
    <dgm:pt modelId="{E3C39516-F70B-4978-BF1A-DAAFD0584558}" type="pres">
      <dgm:prSet presAssocID="{4B251DED-3B33-4D8D-9EA0-9FDED3EFF8BE}" presName="text3" presStyleLbl="fgAcc3" presStyleIdx="1" presStyleCnt="3">
        <dgm:presLayoutVars>
          <dgm:chPref val="3"/>
        </dgm:presLayoutVars>
      </dgm:prSet>
      <dgm:spPr/>
    </dgm:pt>
    <dgm:pt modelId="{F79C4752-1300-4CA4-9A4A-1F6E03759AB3}" type="pres">
      <dgm:prSet presAssocID="{4B251DED-3B33-4D8D-9EA0-9FDED3EFF8BE}" presName="hierChild4" presStyleCnt="0"/>
      <dgm:spPr/>
    </dgm:pt>
    <dgm:pt modelId="{9DA52598-3BF2-4AE5-A617-7928CD922911}" type="pres">
      <dgm:prSet presAssocID="{1032DACC-C8FE-461E-8383-E0C72168C024}" presName="Name10" presStyleLbl="parChTrans1D2" presStyleIdx="2" presStyleCnt="3"/>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2" presStyleCnt="3"/>
      <dgm:spPr/>
    </dgm:pt>
    <dgm:pt modelId="{E4CDC59A-230E-46C0-9D75-D3929CBDB09E}" type="pres">
      <dgm:prSet presAssocID="{091B6A9B-F862-4D8A-A136-247E5FEA7F79}" presName="text2" presStyleLbl="fgAcc2" presStyleIdx="2" presStyleCnt="3">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2" presStyleCnt="3"/>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2" presStyleCnt="3"/>
      <dgm:spPr/>
    </dgm:pt>
    <dgm:pt modelId="{CDAFAD58-0142-407F-8D7A-F4DD4A6F9122}" type="pres">
      <dgm:prSet presAssocID="{76CF40F9-A7DA-4A81-B774-2BB7CD33E883}" presName="text3" presStyleLbl="fgAcc3" presStyleIdx="2" presStyleCnt="3">
        <dgm:presLayoutVars>
          <dgm:chPref val="3"/>
        </dgm:presLayoutVars>
      </dgm:prSet>
      <dgm:spPr/>
    </dgm:pt>
    <dgm:pt modelId="{B6B4704A-B1AA-4A52-A6C0-2C406AAB576C}" type="pres">
      <dgm:prSet presAssocID="{76CF40F9-A7DA-4A81-B774-2BB7CD33E883}" presName="hierChild4" presStyleCnt="0"/>
      <dgm:spPr/>
    </dgm:pt>
  </dgm:ptLst>
  <dgm:cxnLst>
    <dgm:cxn modelId="{2A3CFB06-5A8A-4DF3-9713-83BF2CBF5DD4}" type="presOf" srcId="{4B251DED-3B33-4D8D-9EA0-9FDED3EFF8BE}" destId="{E3C39516-F70B-4978-BF1A-DAAFD0584558}" srcOrd="0" destOrd="0" presId="urn:microsoft.com/office/officeart/2005/8/layout/hierarchy1"/>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2" destOrd="0" parTransId="{1032DACC-C8FE-461E-8383-E0C72168C024}" sibTransId="{D0C66C2D-33FE-40FF-87D5-3568D061C8B0}"/>
    <dgm:cxn modelId="{2732AE1C-ECC6-4969-A567-E033576D05A0}" srcId="{28267E89-2399-423E-A09A-F58BCE4EDEF9}" destId="{44BAE664-33A6-4292-B287-FAFAC771268C}" srcOrd="1" destOrd="0" parTransId="{06B71425-20D3-4409-9027-FF57117B9E01}" sibTransId="{364D1F36-9CEB-4C97-9577-36E4615B784F}"/>
    <dgm:cxn modelId="{A8062924-FBB9-4558-AA3D-37428EFFDE80}" type="presOf" srcId="{06B71425-20D3-4409-9027-FF57117B9E01}" destId="{4DA3A46E-C178-47FE-AF91-C87B465BCD44}" srcOrd="0" destOrd="0" presId="urn:microsoft.com/office/officeart/2005/8/layout/hierarchy1"/>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55E83752-0307-4532-B8A4-45EDD38B4A83}" srcId="{44BAE664-33A6-4292-B287-FAFAC771268C}" destId="{4B251DED-3B33-4D8D-9EA0-9FDED3EFF8BE}" srcOrd="0" destOrd="0" parTransId="{FC8688E2-3C68-4D5C-9476-E9FBCD93F952}" sibTransId="{741D85F6-0244-4E5D-AAA3-46DA297AB1E1}"/>
    <dgm:cxn modelId="{DB104A8D-7174-491A-AE80-0B8F2AA29ABF}" type="presOf" srcId="{545F898C-5EBE-4096-9C63-DEA40C38F993}" destId="{D4731F71-260F-4A49-B2A8-B648EA3301D5}" srcOrd="0" destOrd="0" presId="urn:microsoft.com/office/officeart/2005/8/layout/hierarchy1"/>
    <dgm:cxn modelId="{21BE008F-E9CA-45D1-B3E4-BA27A001AE01}" type="presOf" srcId="{44BAE664-33A6-4292-B287-FAFAC771268C}" destId="{E54BDDA8-BB2E-4DF9-BF5A-3AADD05EF570}" srcOrd="0" destOrd="0" presId="urn:microsoft.com/office/officeart/2005/8/layout/hierarchy1"/>
    <dgm:cxn modelId="{9C896A9B-DF34-4C85-BC21-8D48616DB60D}" type="presOf" srcId="{FC8688E2-3C68-4D5C-9476-E9FBCD93F952}" destId="{3EB5ED93-E09B-44DD-B493-CCE3823ABAAB}"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2F40012C-C2E5-47CD-A070-07D936761FD2}" type="presParOf" srcId="{509B51CF-EACC-48D9-97C5-91EDBB356B57}" destId="{4DA3A46E-C178-47FE-AF91-C87B465BCD44}" srcOrd="2" destOrd="0" presId="urn:microsoft.com/office/officeart/2005/8/layout/hierarchy1"/>
    <dgm:cxn modelId="{961B1B40-CB7D-4F43-8074-DE203E97C4F8}" type="presParOf" srcId="{509B51CF-EACC-48D9-97C5-91EDBB356B57}" destId="{148B1A80-BB3B-4502-A59C-E308B13DF60E}" srcOrd="3" destOrd="0" presId="urn:microsoft.com/office/officeart/2005/8/layout/hierarchy1"/>
    <dgm:cxn modelId="{4437118E-E060-4A71-A897-CA3742D9252F}" type="presParOf" srcId="{148B1A80-BB3B-4502-A59C-E308B13DF60E}" destId="{820566AA-4049-4D37-9346-69C9F2032129}" srcOrd="0" destOrd="0" presId="urn:microsoft.com/office/officeart/2005/8/layout/hierarchy1"/>
    <dgm:cxn modelId="{6FB017D5-54B8-4C3E-9F5E-6E51050F5C7B}" type="presParOf" srcId="{820566AA-4049-4D37-9346-69C9F2032129}" destId="{DF16926E-3533-44A1-9D6C-4D22FD50D1DA}" srcOrd="0" destOrd="0" presId="urn:microsoft.com/office/officeart/2005/8/layout/hierarchy1"/>
    <dgm:cxn modelId="{1BCEEC8B-8B88-4050-A39C-312D66CD735A}" type="presParOf" srcId="{820566AA-4049-4D37-9346-69C9F2032129}" destId="{E54BDDA8-BB2E-4DF9-BF5A-3AADD05EF570}" srcOrd="1" destOrd="0" presId="urn:microsoft.com/office/officeart/2005/8/layout/hierarchy1"/>
    <dgm:cxn modelId="{78F39CCE-A392-431D-A8C0-CDEC412D3E70}" type="presParOf" srcId="{148B1A80-BB3B-4502-A59C-E308B13DF60E}" destId="{6C698C46-C8BD-42E0-A9B9-D93E17EF8553}" srcOrd="1" destOrd="0" presId="urn:microsoft.com/office/officeart/2005/8/layout/hierarchy1"/>
    <dgm:cxn modelId="{691A606B-AB27-4DEA-92D7-50F63C94A60C}" type="presParOf" srcId="{6C698C46-C8BD-42E0-A9B9-D93E17EF8553}" destId="{3EB5ED93-E09B-44DD-B493-CCE3823ABAAB}" srcOrd="0" destOrd="0" presId="urn:microsoft.com/office/officeart/2005/8/layout/hierarchy1"/>
    <dgm:cxn modelId="{E4681518-6B3A-426B-A87B-EBEA12EB2F6C}" type="presParOf" srcId="{6C698C46-C8BD-42E0-A9B9-D93E17EF8553}" destId="{ACCA1292-C368-4BEE-A340-6A5A767EDE35}" srcOrd="1" destOrd="0" presId="urn:microsoft.com/office/officeart/2005/8/layout/hierarchy1"/>
    <dgm:cxn modelId="{242426F8-1982-418E-9DCA-E053D2D82A08}" type="presParOf" srcId="{ACCA1292-C368-4BEE-A340-6A5A767EDE35}" destId="{52A61D89-4827-46B9-8368-04F0F08F55C7}" srcOrd="0" destOrd="0" presId="urn:microsoft.com/office/officeart/2005/8/layout/hierarchy1"/>
    <dgm:cxn modelId="{82F76944-49C8-4751-AF88-6039DA1635CA}" type="presParOf" srcId="{52A61D89-4827-46B9-8368-04F0F08F55C7}" destId="{D9776433-B620-4DAC-91F9-B7293DA28BE1}" srcOrd="0" destOrd="0" presId="urn:microsoft.com/office/officeart/2005/8/layout/hierarchy1"/>
    <dgm:cxn modelId="{B61F4199-37EF-4B58-BD34-49B91B6B80FA}" type="presParOf" srcId="{52A61D89-4827-46B9-8368-04F0F08F55C7}" destId="{E3C39516-F70B-4978-BF1A-DAAFD0584558}" srcOrd="1" destOrd="0" presId="urn:microsoft.com/office/officeart/2005/8/layout/hierarchy1"/>
    <dgm:cxn modelId="{2C78D0B0-F79A-4EA2-8405-37EE9A4877A2}" type="presParOf" srcId="{ACCA1292-C368-4BEE-A340-6A5A767EDE35}" destId="{F79C4752-1300-4CA4-9A4A-1F6E03759AB3}" srcOrd="1" destOrd="0" presId="urn:microsoft.com/office/officeart/2005/8/layout/hierarchy1"/>
    <dgm:cxn modelId="{FDB622B5-BD6A-4802-B4FA-FCCE9CE4EB2E}" type="presParOf" srcId="{509B51CF-EACC-48D9-97C5-91EDBB356B57}" destId="{9DA52598-3BF2-4AE5-A617-7928CD922911}" srcOrd="4" destOrd="0" presId="urn:microsoft.com/office/officeart/2005/8/layout/hierarchy1"/>
    <dgm:cxn modelId="{340D071E-B24B-4FBC-BF1E-94472D145E00}" type="presParOf" srcId="{509B51CF-EACC-48D9-97C5-91EDBB356B57}" destId="{DE9B2D03-76EF-4781-B2CA-5A930895C314}" srcOrd="5"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4029744" y="3709798"/>
          <a:ext cx="91440" cy="690677"/>
        </a:xfrm>
        <a:custGeom>
          <a:avLst/>
          <a:gdLst/>
          <a:ahLst/>
          <a:cxnLst/>
          <a:rect l="0" t="0" r="0" b="0"/>
          <a:pathLst>
            <a:path>
              <a:moveTo>
                <a:pt x="45720" y="0"/>
              </a:moveTo>
              <a:lnTo>
                <a:pt x="45720" y="6906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4075464" y="1511109"/>
          <a:ext cx="1451279" cy="690677"/>
        </a:xfrm>
        <a:custGeom>
          <a:avLst/>
          <a:gdLst/>
          <a:ahLst/>
          <a:cxnLst/>
          <a:rect l="0" t="0" r="0" b="0"/>
          <a:pathLst>
            <a:path>
              <a:moveTo>
                <a:pt x="1451279" y="0"/>
              </a:moveTo>
              <a:lnTo>
                <a:pt x="1451279" y="470676"/>
              </a:lnTo>
              <a:lnTo>
                <a:pt x="0" y="470676"/>
              </a:lnTo>
              <a:lnTo>
                <a:pt x="0" y="6906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932303" y="3709798"/>
          <a:ext cx="91440" cy="690677"/>
        </a:xfrm>
        <a:custGeom>
          <a:avLst/>
          <a:gdLst/>
          <a:ahLst/>
          <a:cxnLst/>
          <a:rect l="0" t="0" r="0" b="0"/>
          <a:pathLst>
            <a:path>
              <a:moveTo>
                <a:pt x="45720" y="0"/>
              </a:moveTo>
              <a:lnTo>
                <a:pt x="45720" y="6906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526743" y="1511109"/>
          <a:ext cx="1451279" cy="690677"/>
        </a:xfrm>
        <a:custGeom>
          <a:avLst/>
          <a:gdLst/>
          <a:ahLst/>
          <a:cxnLst/>
          <a:rect l="0" t="0" r="0" b="0"/>
          <a:pathLst>
            <a:path>
              <a:moveTo>
                <a:pt x="0" y="0"/>
              </a:moveTo>
              <a:lnTo>
                <a:pt x="0" y="470676"/>
              </a:lnTo>
              <a:lnTo>
                <a:pt x="1451279" y="470676"/>
              </a:lnTo>
              <a:lnTo>
                <a:pt x="1451279" y="6906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4339333" y="3098"/>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603202" y="253773"/>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err="1"/>
            <a:t>רבית</a:t>
          </a:r>
          <a:endParaRPr lang="he-IL" sz="4100" kern="1200" dirty="0"/>
        </a:p>
      </dsp:txBody>
      <dsp:txXfrm>
        <a:off x="4647370" y="297941"/>
        <a:ext cx="2286485" cy="1419675"/>
      </dsp:txXfrm>
    </dsp:sp>
    <dsp:sp modelId="{21A32BCC-F707-4227-84C3-28601D30B746}">
      <dsp:nvSpPr>
        <dsp:cNvPr id="0" name=""/>
        <dsp:cNvSpPr/>
      </dsp:nvSpPr>
      <dsp:spPr>
        <a:xfrm>
          <a:off x="5790613" y="2201786"/>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6054482" y="2452462"/>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a:t>איסור גזל</a:t>
          </a:r>
        </a:p>
      </dsp:txBody>
      <dsp:txXfrm>
        <a:off x="6098650" y="2496630"/>
        <a:ext cx="2286485" cy="1419675"/>
      </dsp:txXfrm>
    </dsp:sp>
    <dsp:sp modelId="{59A54813-BAC4-4CA8-BD14-47DD8065BC4D}">
      <dsp:nvSpPr>
        <dsp:cNvPr id="0" name=""/>
        <dsp:cNvSpPr/>
      </dsp:nvSpPr>
      <dsp:spPr>
        <a:xfrm>
          <a:off x="5790613" y="4400475"/>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6054482" y="4651151"/>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err="1"/>
            <a:t>גמ</a:t>
          </a:r>
          <a:r>
            <a:rPr lang="he-IL" sz="4100" kern="1200" dirty="0"/>
            <a:t> </a:t>
          </a:r>
          <a:r>
            <a:rPr lang="he-IL" sz="4100" kern="1200" dirty="0" err="1"/>
            <a:t>ב"מ</a:t>
          </a:r>
          <a:r>
            <a:rPr lang="he-IL" sz="4100" kern="1200" dirty="0"/>
            <a:t> </a:t>
          </a:r>
          <a:r>
            <a:rPr lang="he-IL" sz="4100" kern="1200" dirty="0" err="1"/>
            <a:t>סא</a:t>
          </a:r>
          <a:r>
            <a:rPr lang="he-IL" sz="4100" kern="1200" dirty="0"/>
            <a:t>. </a:t>
          </a:r>
        </a:p>
      </dsp:txBody>
      <dsp:txXfrm>
        <a:off x="6098650" y="4695319"/>
        <a:ext cx="2286485" cy="1419675"/>
      </dsp:txXfrm>
    </dsp:sp>
    <dsp:sp modelId="{18487800-1539-4DC1-9E43-94FE4E4DC354}">
      <dsp:nvSpPr>
        <dsp:cNvPr id="0" name=""/>
        <dsp:cNvSpPr/>
      </dsp:nvSpPr>
      <dsp:spPr>
        <a:xfrm>
          <a:off x="2888053" y="2201786"/>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3151922" y="2452462"/>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a:t>חיוב צדקה</a:t>
          </a:r>
        </a:p>
      </dsp:txBody>
      <dsp:txXfrm>
        <a:off x="3196090" y="2496630"/>
        <a:ext cx="2286485" cy="1419675"/>
      </dsp:txXfrm>
    </dsp:sp>
    <dsp:sp modelId="{403EFEAD-A53B-43A3-AC02-42592B873627}">
      <dsp:nvSpPr>
        <dsp:cNvPr id="0" name=""/>
        <dsp:cNvSpPr/>
      </dsp:nvSpPr>
      <dsp:spPr>
        <a:xfrm>
          <a:off x="2888053" y="4400475"/>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3151922" y="4651151"/>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a:t>משמעות הפסוקים</a:t>
          </a:r>
        </a:p>
      </dsp:txBody>
      <dsp:txXfrm>
        <a:off x="3196090" y="4695319"/>
        <a:ext cx="2286485" cy="1419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3682491"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3728211" y="1457339"/>
          <a:ext cx="1402122" cy="667282"/>
        </a:xfrm>
        <a:custGeom>
          <a:avLst/>
          <a:gdLst/>
          <a:ahLst/>
          <a:cxnLst/>
          <a:rect l="0" t="0" r="0" b="0"/>
          <a:pathLst>
            <a:path>
              <a:moveTo>
                <a:pt x="1402122" y="0"/>
              </a:moveTo>
              <a:lnTo>
                <a:pt x="1402122" y="454733"/>
              </a:lnTo>
              <a:lnTo>
                <a:pt x="0" y="454733"/>
              </a:lnTo>
              <a:lnTo>
                <a:pt x="0"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486737"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0334" y="1457339"/>
          <a:ext cx="1402122" cy="667282"/>
        </a:xfrm>
        <a:custGeom>
          <a:avLst/>
          <a:gdLst/>
          <a:ahLst/>
          <a:cxnLst/>
          <a:rect l="0" t="0" r="0" b="0"/>
          <a:pathLst>
            <a:path>
              <a:moveTo>
                <a:pt x="0" y="0"/>
              </a:moveTo>
              <a:lnTo>
                <a:pt x="0" y="454733"/>
              </a:lnTo>
              <a:lnTo>
                <a:pt x="1402122" y="454733"/>
              </a:lnTo>
              <a:lnTo>
                <a:pt x="1402122"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983142" y="406"/>
          <a:ext cx="2294382" cy="14569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38074" y="242591"/>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err="1"/>
            <a:t>רבית</a:t>
          </a:r>
          <a:r>
            <a:rPr lang="he-IL" sz="2900" kern="1200" dirty="0"/>
            <a:t>- לגוי</a:t>
          </a:r>
        </a:p>
      </dsp:txBody>
      <dsp:txXfrm>
        <a:off x="4280746" y="285263"/>
        <a:ext cx="2209038" cy="1371589"/>
      </dsp:txXfrm>
    </dsp:sp>
    <dsp:sp modelId="{21A32BCC-F707-4227-84C3-28601D30B746}">
      <dsp:nvSpPr>
        <dsp:cNvPr id="0" name=""/>
        <dsp:cNvSpPr/>
      </dsp:nvSpPr>
      <dsp:spPr>
        <a:xfrm>
          <a:off x="5385265"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5640197"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איסור גזל</a:t>
          </a:r>
        </a:p>
      </dsp:txBody>
      <dsp:txXfrm>
        <a:off x="5682869" y="2409479"/>
        <a:ext cx="2209038" cy="1371589"/>
      </dsp:txXfrm>
    </dsp:sp>
    <dsp:sp modelId="{59A54813-BAC4-4CA8-BD14-47DD8065BC4D}">
      <dsp:nvSpPr>
        <dsp:cNvPr id="0" name=""/>
        <dsp:cNvSpPr/>
      </dsp:nvSpPr>
      <dsp:spPr>
        <a:xfrm>
          <a:off x="5385265" y="4248838"/>
          <a:ext cx="2294382" cy="14569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5640197"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למה מותר לקחת גזל מן הגוי?</a:t>
          </a:r>
        </a:p>
      </dsp:txBody>
      <dsp:txXfrm>
        <a:off x="5682869" y="4533695"/>
        <a:ext cx="2209038" cy="1371589"/>
      </dsp:txXfrm>
    </dsp:sp>
    <dsp:sp modelId="{18487800-1539-4DC1-9E43-94FE4E4DC354}">
      <dsp:nvSpPr>
        <dsp:cNvPr id="0" name=""/>
        <dsp:cNvSpPr/>
      </dsp:nvSpPr>
      <dsp:spPr>
        <a:xfrm>
          <a:off x="2581020"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2835951"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חיוב צדקה</a:t>
          </a:r>
        </a:p>
      </dsp:txBody>
      <dsp:txXfrm>
        <a:off x="2878623" y="2409479"/>
        <a:ext cx="2209038" cy="1371589"/>
      </dsp:txXfrm>
    </dsp:sp>
    <dsp:sp modelId="{403EFEAD-A53B-43A3-AC02-42592B873627}">
      <dsp:nvSpPr>
        <dsp:cNvPr id="0" name=""/>
        <dsp:cNvSpPr/>
      </dsp:nvSpPr>
      <dsp:spPr>
        <a:xfrm>
          <a:off x="2581020" y="4248838"/>
          <a:ext cx="2294382" cy="145693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2835951"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רמב"ן- ולכן מותר לקחת ריבית מגוי</a:t>
          </a:r>
        </a:p>
      </dsp:txBody>
      <dsp:txXfrm>
        <a:off x="2878623" y="4533695"/>
        <a:ext cx="2209038" cy="13715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3682491"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3728211" y="1457339"/>
          <a:ext cx="1402122" cy="667282"/>
        </a:xfrm>
        <a:custGeom>
          <a:avLst/>
          <a:gdLst/>
          <a:ahLst/>
          <a:cxnLst/>
          <a:rect l="0" t="0" r="0" b="0"/>
          <a:pathLst>
            <a:path>
              <a:moveTo>
                <a:pt x="1402122" y="0"/>
              </a:moveTo>
              <a:lnTo>
                <a:pt x="1402122" y="454733"/>
              </a:lnTo>
              <a:lnTo>
                <a:pt x="0" y="454733"/>
              </a:lnTo>
              <a:lnTo>
                <a:pt x="0"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486737"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0334" y="1457339"/>
          <a:ext cx="1402122" cy="667282"/>
        </a:xfrm>
        <a:custGeom>
          <a:avLst/>
          <a:gdLst/>
          <a:ahLst/>
          <a:cxnLst/>
          <a:rect l="0" t="0" r="0" b="0"/>
          <a:pathLst>
            <a:path>
              <a:moveTo>
                <a:pt x="0" y="0"/>
              </a:moveTo>
              <a:lnTo>
                <a:pt x="0" y="454733"/>
              </a:lnTo>
              <a:lnTo>
                <a:pt x="1402122" y="454733"/>
              </a:lnTo>
              <a:lnTo>
                <a:pt x="1402122"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983142" y="406"/>
          <a:ext cx="2294382" cy="14569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38074" y="242591"/>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err="1"/>
            <a:t>רבית</a:t>
          </a:r>
          <a:r>
            <a:rPr lang="he-IL" sz="2200" kern="1200" dirty="0"/>
            <a:t>- למומר</a:t>
          </a:r>
        </a:p>
      </dsp:txBody>
      <dsp:txXfrm>
        <a:off x="4280746" y="285263"/>
        <a:ext cx="2209038" cy="1371589"/>
      </dsp:txXfrm>
    </dsp:sp>
    <dsp:sp modelId="{21A32BCC-F707-4227-84C3-28601D30B746}">
      <dsp:nvSpPr>
        <dsp:cNvPr id="0" name=""/>
        <dsp:cNvSpPr/>
      </dsp:nvSpPr>
      <dsp:spPr>
        <a:xfrm>
          <a:off x="5385265"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5640197"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איסור גזל</a:t>
          </a:r>
        </a:p>
      </dsp:txBody>
      <dsp:txXfrm>
        <a:off x="5682869" y="2409479"/>
        <a:ext cx="2209038" cy="1371589"/>
      </dsp:txXfrm>
    </dsp:sp>
    <dsp:sp modelId="{59A54813-BAC4-4CA8-BD14-47DD8065BC4D}">
      <dsp:nvSpPr>
        <dsp:cNvPr id="0" name=""/>
        <dsp:cNvSpPr/>
      </dsp:nvSpPr>
      <dsp:spPr>
        <a:xfrm>
          <a:off x="5385265" y="4248838"/>
          <a:ext cx="2294382" cy="1456933"/>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5640197"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יראים- ואסור להלוות למומר בריבית. (כי עדיין אסור לגנוב ממנו) </a:t>
          </a:r>
        </a:p>
      </dsp:txBody>
      <dsp:txXfrm>
        <a:off x="5682869" y="4533695"/>
        <a:ext cx="2209038" cy="1371589"/>
      </dsp:txXfrm>
    </dsp:sp>
    <dsp:sp modelId="{18487800-1539-4DC1-9E43-94FE4E4DC354}">
      <dsp:nvSpPr>
        <dsp:cNvPr id="0" name=""/>
        <dsp:cNvSpPr/>
      </dsp:nvSpPr>
      <dsp:spPr>
        <a:xfrm>
          <a:off x="2581020"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2835951"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חיוב צדקה</a:t>
          </a:r>
        </a:p>
      </dsp:txBody>
      <dsp:txXfrm>
        <a:off x="2878623" y="2409479"/>
        <a:ext cx="2209038" cy="1371589"/>
      </dsp:txXfrm>
    </dsp:sp>
    <dsp:sp modelId="{403EFEAD-A53B-43A3-AC02-42592B873627}">
      <dsp:nvSpPr>
        <dsp:cNvPr id="0" name=""/>
        <dsp:cNvSpPr/>
      </dsp:nvSpPr>
      <dsp:spPr>
        <a:xfrm>
          <a:off x="2581020" y="4248838"/>
          <a:ext cx="2294382" cy="1456933"/>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2835951"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טור- ומותר להלוות בריבית למומר</a:t>
          </a:r>
        </a:p>
      </dsp:txBody>
      <dsp:txXfrm>
        <a:off x="2878623" y="4533695"/>
        <a:ext cx="2209038" cy="13715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3682491"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3728211" y="1457339"/>
          <a:ext cx="1402122" cy="667282"/>
        </a:xfrm>
        <a:custGeom>
          <a:avLst/>
          <a:gdLst/>
          <a:ahLst/>
          <a:cxnLst/>
          <a:rect l="0" t="0" r="0" b="0"/>
          <a:pathLst>
            <a:path>
              <a:moveTo>
                <a:pt x="1402122" y="0"/>
              </a:moveTo>
              <a:lnTo>
                <a:pt x="1402122" y="454733"/>
              </a:lnTo>
              <a:lnTo>
                <a:pt x="0" y="454733"/>
              </a:lnTo>
              <a:lnTo>
                <a:pt x="0"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486737"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0334" y="1457339"/>
          <a:ext cx="1402122" cy="667282"/>
        </a:xfrm>
        <a:custGeom>
          <a:avLst/>
          <a:gdLst/>
          <a:ahLst/>
          <a:cxnLst/>
          <a:rect l="0" t="0" r="0" b="0"/>
          <a:pathLst>
            <a:path>
              <a:moveTo>
                <a:pt x="0" y="0"/>
              </a:moveTo>
              <a:lnTo>
                <a:pt x="0" y="454733"/>
              </a:lnTo>
              <a:lnTo>
                <a:pt x="1402122" y="454733"/>
              </a:lnTo>
              <a:lnTo>
                <a:pt x="1402122"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983142" y="406"/>
          <a:ext cx="2294382" cy="14569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38074" y="242591"/>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err="1"/>
            <a:t>רבית</a:t>
          </a:r>
          <a:r>
            <a:rPr lang="he-IL" sz="3700" kern="1200" dirty="0"/>
            <a:t>- יוצא בדיינים</a:t>
          </a:r>
        </a:p>
      </dsp:txBody>
      <dsp:txXfrm>
        <a:off x="4280746" y="285263"/>
        <a:ext cx="2209038" cy="1371589"/>
      </dsp:txXfrm>
    </dsp:sp>
    <dsp:sp modelId="{21A32BCC-F707-4227-84C3-28601D30B746}">
      <dsp:nvSpPr>
        <dsp:cNvPr id="0" name=""/>
        <dsp:cNvSpPr/>
      </dsp:nvSpPr>
      <dsp:spPr>
        <a:xfrm>
          <a:off x="5385265"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5640197"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איסור גזל</a:t>
          </a:r>
        </a:p>
      </dsp:txBody>
      <dsp:txXfrm>
        <a:off x="5682869" y="2409479"/>
        <a:ext cx="2209038" cy="1371589"/>
      </dsp:txXfrm>
    </dsp:sp>
    <dsp:sp modelId="{59A54813-BAC4-4CA8-BD14-47DD8065BC4D}">
      <dsp:nvSpPr>
        <dsp:cNvPr id="0" name=""/>
        <dsp:cNvSpPr/>
      </dsp:nvSpPr>
      <dsp:spPr>
        <a:xfrm>
          <a:off x="5385265" y="4248838"/>
          <a:ext cx="2294382" cy="14569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5640197"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יוצא בדיינים</a:t>
          </a:r>
        </a:p>
      </dsp:txBody>
      <dsp:txXfrm>
        <a:off x="5682869" y="4533695"/>
        <a:ext cx="2209038" cy="1371589"/>
      </dsp:txXfrm>
    </dsp:sp>
    <dsp:sp modelId="{18487800-1539-4DC1-9E43-94FE4E4DC354}">
      <dsp:nvSpPr>
        <dsp:cNvPr id="0" name=""/>
        <dsp:cNvSpPr/>
      </dsp:nvSpPr>
      <dsp:spPr>
        <a:xfrm>
          <a:off x="2581020"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2835951"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חיוב צדקה</a:t>
          </a:r>
        </a:p>
      </dsp:txBody>
      <dsp:txXfrm>
        <a:off x="2878623" y="2409479"/>
        <a:ext cx="2209038" cy="1371589"/>
      </dsp:txXfrm>
    </dsp:sp>
    <dsp:sp modelId="{403EFEAD-A53B-43A3-AC02-42592B873627}">
      <dsp:nvSpPr>
        <dsp:cNvPr id="0" name=""/>
        <dsp:cNvSpPr/>
      </dsp:nvSpPr>
      <dsp:spPr>
        <a:xfrm>
          <a:off x="2581020" y="4248838"/>
          <a:ext cx="2294382" cy="14569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2835951"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אינו יוצא בדיינים</a:t>
          </a:r>
        </a:p>
      </dsp:txBody>
      <dsp:txXfrm>
        <a:off x="2878623" y="4533695"/>
        <a:ext cx="2209038" cy="13715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BEAEE-B40C-48DE-8EF8-4A80B9D878D3}">
      <dsp:nvSpPr>
        <dsp:cNvPr id="0" name=""/>
        <dsp:cNvSpPr/>
      </dsp:nvSpPr>
      <dsp:spPr>
        <a:xfrm>
          <a:off x="879295" y="3437816"/>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C47E3-B710-4CAC-BD63-FF46389660C2}">
      <dsp:nvSpPr>
        <dsp:cNvPr id="0" name=""/>
        <dsp:cNvSpPr/>
      </dsp:nvSpPr>
      <dsp:spPr>
        <a:xfrm>
          <a:off x="1949596" y="3437816"/>
          <a:ext cx="1070301" cy="509366"/>
        </a:xfrm>
        <a:custGeom>
          <a:avLst/>
          <a:gdLst/>
          <a:ahLst/>
          <a:cxnLst/>
          <a:rect l="0" t="0" r="0" b="0"/>
          <a:pathLst>
            <a:path>
              <a:moveTo>
                <a:pt x="0" y="0"/>
              </a:moveTo>
              <a:lnTo>
                <a:pt x="0" y="347118"/>
              </a:lnTo>
              <a:lnTo>
                <a:pt x="1070301" y="347118"/>
              </a:lnTo>
              <a:lnTo>
                <a:pt x="1070301"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EE3F0-4520-4D8A-9851-49CB68AF3A1A}">
      <dsp:nvSpPr>
        <dsp:cNvPr id="0" name=""/>
        <dsp:cNvSpPr/>
      </dsp:nvSpPr>
      <dsp:spPr>
        <a:xfrm>
          <a:off x="1949596" y="1816310"/>
          <a:ext cx="2675752" cy="509366"/>
        </a:xfrm>
        <a:custGeom>
          <a:avLst/>
          <a:gdLst/>
          <a:ahLst/>
          <a:cxnLst/>
          <a:rect l="0" t="0" r="0" b="0"/>
          <a:pathLst>
            <a:path>
              <a:moveTo>
                <a:pt x="2675752" y="0"/>
              </a:moveTo>
              <a:lnTo>
                <a:pt x="2675752" y="347118"/>
              </a:lnTo>
              <a:lnTo>
                <a:pt x="0" y="347118"/>
              </a:lnTo>
              <a:lnTo>
                <a:pt x="0" y="50936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CF69FB-CE0B-4F99-8EFF-25131C252C83}">
      <dsp:nvSpPr>
        <dsp:cNvPr id="0" name=""/>
        <dsp:cNvSpPr/>
      </dsp:nvSpPr>
      <dsp:spPr>
        <a:xfrm>
          <a:off x="5160499" y="3437816"/>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6EE27F-D71C-437A-9698-84839544204D}">
      <dsp:nvSpPr>
        <dsp:cNvPr id="0" name=""/>
        <dsp:cNvSpPr/>
      </dsp:nvSpPr>
      <dsp:spPr>
        <a:xfrm>
          <a:off x="7255382" y="3437816"/>
          <a:ext cx="91440" cy="509366"/>
        </a:xfrm>
        <a:custGeom>
          <a:avLst/>
          <a:gdLst/>
          <a:ahLst/>
          <a:cxnLst/>
          <a:rect l="0" t="0" r="0" b="0"/>
          <a:pathLst>
            <a:path>
              <a:moveTo>
                <a:pt x="45720" y="0"/>
              </a:moveTo>
              <a:lnTo>
                <a:pt x="45720"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E0377A-2575-41BA-B994-872139534DEA}">
      <dsp:nvSpPr>
        <dsp:cNvPr id="0" name=""/>
        <dsp:cNvSpPr/>
      </dsp:nvSpPr>
      <dsp:spPr>
        <a:xfrm>
          <a:off x="7301102" y="3437816"/>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3A3A97-AC34-4C15-A8E6-E04A5AEFD954}">
      <dsp:nvSpPr>
        <dsp:cNvPr id="0" name=""/>
        <dsp:cNvSpPr/>
      </dsp:nvSpPr>
      <dsp:spPr>
        <a:xfrm>
          <a:off x="4625349" y="1816310"/>
          <a:ext cx="2675752" cy="509366"/>
        </a:xfrm>
        <a:custGeom>
          <a:avLst/>
          <a:gdLst/>
          <a:ahLst/>
          <a:cxnLst/>
          <a:rect l="0" t="0" r="0" b="0"/>
          <a:pathLst>
            <a:path>
              <a:moveTo>
                <a:pt x="0" y="0"/>
              </a:moveTo>
              <a:lnTo>
                <a:pt x="0" y="347118"/>
              </a:lnTo>
              <a:lnTo>
                <a:pt x="2675752" y="347118"/>
              </a:lnTo>
              <a:lnTo>
                <a:pt x="2675752" y="50936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749648" y="704169"/>
          <a:ext cx="1751401" cy="11121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3944248" y="88904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רבית</a:t>
          </a:r>
          <a:r>
            <a:rPr lang="he-IL" sz="2000" kern="1200" dirty="0"/>
            <a:t>- יוצא בדיינים</a:t>
          </a:r>
        </a:p>
      </dsp:txBody>
      <dsp:txXfrm>
        <a:off x="3976821" y="921613"/>
        <a:ext cx="1686255" cy="1046994"/>
      </dsp:txXfrm>
    </dsp:sp>
    <dsp:sp modelId="{153F3FF4-51DE-4B48-B319-F25526321D0A}">
      <dsp:nvSpPr>
        <dsp:cNvPr id="0" name=""/>
        <dsp:cNvSpPr/>
      </dsp:nvSpPr>
      <dsp:spPr>
        <a:xfrm>
          <a:off x="6425401" y="2325676"/>
          <a:ext cx="1751401" cy="11121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E46CEA-66D2-45E3-9713-C4BE03D03235}">
      <dsp:nvSpPr>
        <dsp:cNvPr id="0" name=""/>
        <dsp:cNvSpPr/>
      </dsp:nvSpPr>
      <dsp:spPr>
        <a:xfrm>
          <a:off x="6620001" y="25105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יוצא בדיינים</a:t>
          </a:r>
        </a:p>
      </dsp:txBody>
      <dsp:txXfrm>
        <a:off x="6652574" y="2543119"/>
        <a:ext cx="1686255" cy="1046994"/>
      </dsp:txXfrm>
    </dsp:sp>
    <dsp:sp modelId="{2CB5614E-E3CE-4800-BA22-3534FBF1A9C8}">
      <dsp:nvSpPr>
        <dsp:cNvPr id="0" name=""/>
        <dsp:cNvSpPr/>
      </dsp:nvSpPr>
      <dsp:spPr>
        <a:xfrm>
          <a:off x="8566003"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DFBB7D-D635-4940-87E0-69CD50C266F7}">
      <dsp:nvSpPr>
        <dsp:cNvPr id="0" name=""/>
        <dsp:cNvSpPr/>
      </dsp:nvSpPr>
      <dsp:spPr>
        <a:xfrm>
          <a:off x="8760603"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התורה הפקירה את החוב</a:t>
          </a:r>
        </a:p>
      </dsp:txBody>
      <dsp:txXfrm>
        <a:off x="8793176" y="4164625"/>
        <a:ext cx="1686255" cy="1046994"/>
      </dsp:txXfrm>
    </dsp:sp>
    <dsp:sp modelId="{16AAC8B5-614C-4FBD-8185-3E9A63E9948D}">
      <dsp:nvSpPr>
        <dsp:cNvPr id="0" name=""/>
        <dsp:cNvSpPr/>
      </dsp:nvSpPr>
      <dsp:spPr>
        <a:xfrm>
          <a:off x="6425401"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93C945-389F-4465-A05F-4059BEA21D7C}">
      <dsp:nvSpPr>
        <dsp:cNvPr id="0" name=""/>
        <dsp:cNvSpPr/>
      </dsp:nvSpPr>
      <dsp:spPr>
        <a:xfrm>
          <a:off x="6620001"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זה גזל</a:t>
          </a:r>
        </a:p>
      </dsp:txBody>
      <dsp:txXfrm>
        <a:off x="6652574" y="4164625"/>
        <a:ext cx="1686255" cy="1046994"/>
      </dsp:txXfrm>
    </dsp:sp>
    <dsp:sp modelId="{8D59D500-E9DE-48C2-AAE5-B51D7A1B3F2F}">
      <dsp:nvSpPr>
        <dsp:cNvPr id="0" name=""/>
        <dsp:cNvSpPr/>
      </dsp:nvSpPr>
      <dsp:spPr>
        <a:xfrm>
          <a:off x="4284798"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D9476F-3817-4936-9B90-EA7D84657B4D}">
      <dsp:nvSpPr>
        <dsp:cNvPr id="0" name=""/>
        <dsp:cNvSpPr/>
      </dsp:nvSpPr>
      <dsp:spPr>
        <a:xfrm>
          <a:off x="4479399"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יש מצווה נפרדת </a:t>
          </a:r>
          <a:r>
            <a:rPr lang="he-IL" sz="2000" b="1" u="sng" kern="1200" dirty="0"/>
            <a:t>לשמים</a:t>
          </a:r>
          <a:r>
            <a:rPr lang="he-IL" sz="2000" kern="1200" dirty="0"/>
            <a:t>, להחזיר הממון</a:t>
          </a:r>
        </a:p>
      </dsp:txBody>
      <dsp:txXfrm>
        <a:off x="4511972" y="4164625"/>
        <a:ext cx="1686255" cy="1046994"/>
      </dsp:txXfrm>
    </dsp:sp>
    <dsp:sp modelId="{C0084C33-916B-476C-8293-767F52295F3F}">
      <dsp:nvSpPr>
        <dsp:cNvPr id="0" name=""/>
        <dsp:cNvSpPr/>
      </dsp:nvSpPr>
      <dsp:spPr>
        <a:xfrm>
          <a:off x="1073895" y="2325676"/>
          <a:ext cx="1751401" cy="11121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4E441A-E333-4CCA-BD69-066942ACE71D}">
      <dsp:nvSpPr>
        <dsp:cNvPr id="0" name=""/>
        <dsp:cNvSpPr/>
      </dsp:nvSpPr>
      <dsp:spPr>
        <a:xfrm>
          <a:off x="1268495" y="25105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אינו יוצא בדיינים</a:t>
          </a:r>
        </a:p>
      </dsp:txBody>
      <dsp:txXfrm>
        <a:off x="1301068" y="2543119"/>
        <a:ext cx="1686255" cy="1046994"/>
      </dsp:txXfrm>
    </dsp:sp>
    <dsp:sp modelId="{AC00A60C-2E37-460C-B48E-B8DF7948EA6F}">
      <dsp:nvSpPr>
        <dsp:cNvPr id="0" name=""/>
        <dsp:cNvSpPr/>
      </dsp:nvSpPr>
      <dsp:spPr>
        <a:xfrm>
          <a:off x="2144196"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1251D4-5814-49E4-8D7B-59AA1636BCEC}">
      <dsp:nvSpPr>
        <dsp:cNvPr id="0" name=""/>
        <dsp:cNvSpPr/>
      </dsp:nvSpPr>
      <dsp:spPr>
        <a:xfrm>
          <a:off x="2338796"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זה רק איסור משום צדקה</a:t>
          </a:r>
        </a:p>
      </dsp:txBody>
      <dsp:txXfrm>
        <a:off x="2371369" y="4164625"/>
        <a:ext cx="1686255" cy="1046994"/>
      </dsp:txXfrm>
    </dsp:sp>
    <dsp:sp modelId="{A423F748-41D4-450F-BC47-07BE62523CD5}">
      <dsp:nvSpPr>
        <dsp:cNvPr id="0" name=""/>
        <dsp:cNvSpPr/>
      </dsp:nvSpPr>
      <dsp:spPr>
        <a:xfrm>
          <a:off x="3594"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5EBF0-9317-4F45-B939-58D422219420}">
      <dsp:nvSpPr>
        <dsp:cNvPr id="0" name=""/>
        <dsp:cNvSpPr/>
      </dsp:nvSpPr>
      <dsp:spPr>
        <a:xfrm>
          <a:off x="198194"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אפילו הוי איסור ממון, השני ידע ומחל</a:t>
          </a:r>
        </a:p>
      </dsp:txBody>
      <dsp:txXfrm>
        <a:off x="230767" y="4164625"/>
        <a:ext cx="1686255" cy="10469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2422082"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2467802" y="1387786"/>
          <a:ext cx="2668692" cy="635027"/>
        </a:xfrm>
        <a:custGeom>
          <a:avLst/>
          <a:gdLst/>
          <a:ahLst/>
          <a:cxnLst/>
          <a:rect l="0" t="0" r="0" b="0"/>
          <a:pathLst>
            <a:path>
              <a:moveTo>
                <a:pt x="2668692" y="0"/>
              </a:moveTo>
              <a:lnTo>
                <a:pt x="2668692" y="432752"/>
              </a:lnTo>
              <a:lnTo>
                <a:pt x="0" y="432752"/>
              </a:lnTo>
              <a:lnTo>
                <a:pt x="0"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B5ED93-E09B-44DD-B493-CCE3823ABAAB}">
      <dsp:nvSpPr>
        <dsp:cNvPr id="0" name=""/>
        <dsp:cNvSpPr/>
      </dsp:nvSpPr>
      <dsp:spPr>
        <a:xfrm>
          <a:off x="5090775"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A3A46E-C178-47FE-AF91-C87B465BCD44}">
      <dsp:nvSpPr>
        <dsp:cNvPr id="0" name=""/>
        <dsp:cNvSpPr/>
      </dsp:nvSpPr>
      <dsp:spPr>
        <a:xfrm>
          <a:off x="5090775" y="1387786"/>
          <a:ext cx="91440" cy="635027"/>
        </a:xfrm>
        <a:custGeom>
          <a:avLst/>
          <a:gdLst/>
          <a:ahLst/>
          <a:cxnLst/>
          <a:rect l="0" t="0" r="0" b="0"/>
          <a:pathLst>
            <a:path>
              <a:moveTo>
                <a:pt x="45720" y="0"/>
              </a:moveTo>
              <a:lnTo>
                <a:pt x="45720"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7759468"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6495" y="1387786"/>
          <a:ext cx="2668692" cy="635027"/>
        </a:xfrm>
        <a:custGeom>
          <a:avLst/>
          <a:gdLst/>
          <a:ahLst/>
          <a:cxnLst/>
          <a:rect l="0" t="0" r="0" b="0"/>
          <a:pathLst>
            <a:path>
              <a:moveTo>
                <a:pt x="0" y="0"/>
              </a:moveTo>
              <a:lnTo>
                <a:pt x="0" y="432752"/>
              </a:lnTo>
              <a:lnTo>
                <a:pt x="2668692" y="432752"/>
              </a:lnTo>
              <a:lnTo>
                <a:pt x="2668692"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4044757" y="127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87366" y="23175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רבית</a:t>
          </a:r>
          <a:endParaRPr lang="he-IL" sz="2600" kern="1200" dirty="0"/>
        </a:p>
      </dsp:txBody>
      <dsp:txXfrm>
        <a:off x="4327975" y="272365"/>
        <a:ext cx="2102258" cy="1305289"/>
      </dsp:txXfrm>
    </dsp:sp>
    <dsp:sp modelId="{21A32BCC-F707-4227-84C3-28601D30B746}">
      <dsp:nvSpPr>
        <dsp:cNvPr id="0" name=""/>
        <dsp:cNvSpPr/>
      </dsp:nvSpPr>
      <dsp:spPr>
        <a:xfrm>
          <a:off x="6713450"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6956059"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איסור גזל</a:t>
          </a:r>
        </a:p>
      </dsp:txBody>
      <dsp:txXfrm>
        <a:off x="6996668" y="2293900"/>
        <a:ext cx="2102258" cy="1305289"/>
      </dsp:txXfrm>
    </dsp:sp>
    <dsp:sp modelId="{59A54813-BAC4-4CA8-BD14-47DD8065BC4D}">
      <dsp:nvSpPr>
        <dsp:cNvPr id="0" name=""/>
        <dsp:cNvSpPr/>
      </dsp:nvSpPr>
      <dsp:spPr>
        <a:xfrm>
          <a:off x="6713450"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6956059"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גמ</a:t>
          </a:r>
          <a:r>
            <a:rPr lang="he-IL" sz="2600" kern="1200" dirty="0"/>
            <a:t> </a:t>
          </a:r>
          <a:r>
            <a:rPr lang="he-IL" sz="2600" kern="1200" dirty="0" err="1"/>
            <a:t>ב"מ</a:t>
          </a:r>
          <a:r>
            <a:rPr lang="he-IL" sz="2600" kern="1200" dirty="0"/>
            <a:t> </a:t>
          </a:r>
          <a:r>
            <a:rPr lang="he-IL" sz="2600" kern="1200" dirty="0" err="1"/>
            <a:t>סא</a:t>
          </a:r>
          <a:r>
            <a:rPr lang="he-IL" sz="2600" kern="1200" dirty="0"/>
            <a:t>. </a:t>
          </a:r>
        </a:p>
      </dsp:txBody>
      <dsp:txXfrm>
        <a:off x="6996668" y="4315435"/>
        <a:ext cx="2102258" cy="1305289"/>
      </dsp:txXfrm>
    </dsp:sp>
    <dsp:sp modelId="{DF16926E-3533-44A1-9D6C-4D22FD50D1DA}">
      <dsp:nvSpPr>
        <dsp:cNvPr id="0" name=""/>
        <dsp:cNvSpPr/>
      </dsp:nvSpPr>
      <dsp:spPr>
        <a:xfrm>
          <a:off x="4044757"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BDDA8-BB2E-4DF9-BF5A-3AADD05EF570}">
      <dsp:nvSpPr>
        <dsp:cNvPr id="0" name=""/>
        <dsp:cNvSpPr/>
      </dsp:nvSpPr>
      <dsp:spPr>
        <a:xfrm>
          <a:off x="4287366"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אמונה בהשגחת ה'</a:t>
          </a:r>
        </a:p>
      </dsp:txBody>
      <dsp:txXfrm>
        <a:off x="4327975" y="2293900"/>
        <a:ext cx="2102258" cy="1305289"/>
      </dsp:txXfrm>
    </dsp:sp>
    <dsp:sp modelId="{D9776433-B620-4DAC-91F9-B7293DA28BE1}">
      <dsp:nvSpPr>
        <dsp:cNvPr id="0" name=""/>
        <dsp:cNvSpPr/>
      </dsp:nvSpPr>
      <dsp:spPr>
        <a:xfrm>
          <a:off x="4044757"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C39516-F70B-4978-BF1A-DAAFD0584558}">
      <dsp:nvSpPr>
        <dsp:cNvPr id="0" name=""/>
        <dsp:cNvSpPr/>
      </dsp:nvSpPr>
      <dsp:spPr>
        <a:xfrm>
          <a:off x="4287366"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גמ</a:t>
          </a:r>
          <a:r>
            <a:rPr lang="he-IL" sz="2600" kern="1200" dirty="0"/>
            <a:t> </a:t>
          </a:r>
          <a:r>
            <a:rPr lang="he-IL" sz="2600" kern="1200" dirty="0" err="1"/>
            <a:t>ב"מ</a:t>
          </a:r>
          <a:r>
            <a:rPr lang="he-IL" sz="2600" kern="1200" dirty="0"/>
            <a:t> </a:t>
          </a:r>
          <a:r>
            <a:rPr lang="he-IL" sz="2600" kern="1200" dirty="0" err="1"/>
            <a:t>עא</a:t>
          </a:r>
          <a:br>
            <a:rPr lang="en-US" sz="2600" kern="1200" dirty="0"/>
          </a:br>
          <a:r>
            <a:rPr lang="he-IL" sz="2600" kern="1200" dirty="0"/>
            <a:t>וכלי יקר</a:t>
          </a:r>
          <a:br>
            <a:rPr lang="en-US" sz="2600" kern="1200" dirty="0"/>
          </a:br>
          <a:r>
            <a:rPr lang="he-IL" sz="2600" kern="1200" dirty="0"/>
            <a:t>אולי הריטב"א</a:t>
          </a:r>
        </a:p>
      </dsp:txBody>
      <dsp:txXfrm>
        <a:off x="4327975" y="4315435"/>
        <a:ext cx="2102258" cy="1305289"/>
      </dsp:txXfrm>
    </dsp:sp>
    <dsp:sp modelId="{18487800-1539-4DC1-9E43-94FE4E4DC354}">
      <dsp:nvSpPr>
        <dsp:cNvPr id="0" name=""/>
        <dsp:cNvSpPr/>
      </dsp:nvSpPr>
      <dsp:spPr>
        <a:xfrm>
          <a:off x="1376064"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1618673"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חיוב צדקה</a:t>
          </a:r>
        </a:p>
      </dsp:txBody>
      <dsp:txXfrm>
        <a:off x="1659282" y="2293900"/>
        <a:ext cx="2102258" cy="1305289"/>
      </dsp:txXfrm>
    </dsp:sp>
    <dsp:sp modelId="{403EFEAD-A53B-43A3-AC02-42592B873627}">
      <dsp:nvSpPr>
        <dsp:cNvPr id="0" name=""/>
        <dsp:cNvSpPr/>
      </dsp:nvSpPr>
      <dsp:spPr>
        <a:xfrm>
          <a:off x="1376064"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1618673"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משמעות הפסוקים</a:t>
          </a:r>
        </a:p>
      </dsp:txBody>
      <dsp:txXfrm>
        <a:off x="1659282" y="4315435"/>
        <a:ext cx="2102258" cy="13052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DD8F7-C794-469B-881C-B5439DE1A2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3433FA79-0DE5-47A9-B6C9-D413371DA8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5B2CC835-F258-4216-B4B3-F4689F5C2E9F}"/>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5" name="Footer Placeholder 4">
            <a:extLst>
              <a:ext uri="{FF2B5EF4-FFF2-40B4-BE49-F238E27FC236}">
                <a16:creationId xmlns:a16="http://schemas.microsoft.com/office/drawing/2014/main" id="{1111C586-13CA-4D00-B021-A02D0D09352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CB409D0-7CDD-42C4-90DB-938BA796CBF2}"/>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323275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8B27-CB09-4272-812C-6ADA90E4CEAF}"/>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75437A75-D971-444A-963C-8EA361FEFF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8658055-9E04-44AD-B78B-1215F0F28AB8}"/>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5" name="Footer Placeholder 4">
            <a:extLst>
              <a:ext uri="{FF2B5EF4-FFF2-40B4-BE49-F238E27FC236}">
                <a16:creationId xmlns:a16="http://schemas.microsoft.com/office/drawing/2014/main" id="{52ABE6BD-5F13-4C0E-8C9F-2EDAAE3AA44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B079DE5-4776-4404-BC21-C2D5943E367D}"/>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3548339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EE3799-4F46-46BC-9839-5BF5FF793F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66FA1C3-237B-4A3E-97C5-156B8C45E9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3CAF9ACA-E53E-4834-8006-316DAC382263}"/>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5" name="Footer Placeholder 4">
            <a:extLst>
              <a:ext uri="{FF2B5EF4-FFF2-40B4-BE49-F238E27FC236}">
                <a16:creationId xmlns:a16="http://schemas.microsoft.com/office/drawing/2014/main" id="{248E9BC4-ECEC-4687-B215-F0255C1D3EF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C65FCB7-2FFE-40B2-9200-1F5092D072BA}"/>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330110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0FD63-E683-4736-8473-9EDAF1BBE466}"/>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5DCA4E04-89F4-43AA-988A-F22CD5DB4F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F33AE5B-E685-4944-8469-4E153900282D}"/>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5" name="Footer Placeholder 4">
            <a:extLst>
              <a:ext uri="{FF2B5EF4-FFF2-40B4-BE49-F238E27FC236}">
                <a16:creationId xmlns:a16="http://schemas.microsoft.com/office/drawing/2014/main" id="{982D331D-2228-4E11-913C-F0060BDB360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22C3B12-A8D9-413B-A520-87856DBE6CC8}"/>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420322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985B-47AF-49AE-9030-ADDB9D990D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B27F4A0F-C454-40BD-BC18-1D7F7D1428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BF55F7-8462-487A-AAFC-7C0330A2755E}"/>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5" name="Footer Placeholder 4">
            <a:extLst>
              <a:ext uri="{FF2B5EF4-FFF2-40B4-BE49-F238E27FC236}">
                <a16:creationId xmlns:a16="http://schemas.microsoft.com/office/drawing/2014/main" id="{AD55065B-FD6F-468D-AC5B-46CCEF1DA43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3BFE244-B5E8-435B-B090-452D50B3E148}"/>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581367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46D5-1AEC-4DA3-898A-135CDC1D0A9D}"/>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FF01A92-2751-422A-9C9C-F514B5BE1D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CDA2AE27-FDBB-4FA3-8429-BBE585D3C4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F6DA652C-48B1-44DE-BA15-AE3C08C99C0A}"/>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6" name="Footer Placeholder 5">
            <a:extLst>
              <a:ext uri="{FF2B5EF4-FFF2-40B4-BE49-F238E27FC236}">
                <a16:creationId xmlns:a16="http://schemas.microsoft.com/office/drawing/2014/main" id="{901DCBAE-EECD-44B1-A393-546246CF3DB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78BE751-BC15-4CED-87C9-504311DB90AC}"/>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1908168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E8FD3-FBCE-4436-A91F-6D9315F74266}"/>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6E734F52-DA8F-493F-8C79-2300CFC25B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33E34D-F46F-41D9-82D2-4DC1CF9419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CE014CD3-4DA3-4E31-AA01-D037F40055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68855A-2191-40A4-8917-5BF3F164E2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6648682C-8CD5-4D86-95C0-09C9E89FBACD}"/>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8" name="Footer Placeholder 7">
            <a:extLst>
              <a:ext uri="{FF2B5EF4-FFF2-40B4-BE49-F238E27FC236}">
                <a16:creationId xmlns:a16="http://schemas.microsoft.com/office/drawing/2014/main" id="{BC56FEC4-60FB-423B-816E-D504E71917E8}"/>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56ED0A8F-9242-4D8C-9ABA-1654FE1AB364}"/>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370525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9915-C009-4115-BC18-D4DA8337AAF4}"/>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F6F8AC8D-84B1-4A04-9DA7-DD2959721A85}"/>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4" name="Footer Placeholder 3">
            <a:extLst>
              <a:ext uri="{FF2B5EF4-FFF2-40B4-BE49-F238E27FC236}">
                <a16:creationId xmlns:a16="http://schemas.microsoft.com/office/drawing/2014/main" id="{2FD25751-95D4-462E-883C-4DFEF3CAEDC0}"/>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4232A7E0-91B9-4920-8648-2760817B7B88}"/>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151272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F60D46-7D84-4F4D-8DA1-08F8AF10F9CF}"/>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3" name="Footer Placeholder 2">
            <a:extLst>
              <a:ext uri="{FF2B5EF4-FFF2-40B4-BE49-F238E27FC236}">
                <a16:creationId xmlns:a16="http://schemas.microsoft.com/office/drawing/2014/main" id="{2642042B-7888-4CFC-8786-BDA33FC3FB0A}"/>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A46E185F-E866-4F63-9951-4112BF9C4D3B}"/>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423058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4F6A-3930-45EE-BE2B-72635B192A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FBF0DC25-804E-4040-9CBC-DAB3716058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8B8318E5-D6E9-40B1-8BF8-AB77A8605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E07145-E0F1-495E-9BF4-1FC6F3E04075}"/>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6" name="Footer Placeholder 5">
            <a:extLst>
              <a:ext uri="{FF2B5EF4-FFF2-40B4-BE49-F238E27FC236}">
                <a16:creationId xmlns:a16="http://schemas.microsoft.com/office/drawing/2014/main" id="{EC77486F-187C-4F08-B9A1-57B090AD4BB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AAF65AB-3F54-4A43-BC1B-C6AC8CAC4C2B}"/>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4092990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8844-24B2-4A20-B824-A2B9F894B6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0132815C-3F99-4C14-8319-8719D29B9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FAAAA50D-5B89-4253-85DD-70CD61134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F34043-F01D-4522-8D04-3292F4E33455}"/>
              </a:ext>
            </a:extLst>
          </p:cNvPr>
          <p:cNvSpPr>
            <a:spLocks noGrp="1"/>
          </p:cNvSpPr>
          <p:nvPr>
            <p:ph type="dt" sz="half" idx="10"/>
          </p:nvPr>
        </p:nvSpPr>
        <p:spPr/>
        <p:txBody>
          <a:bodyPr/>
          <a:lstStyle/>
          <a:p>
            <a:fld id="{9829F746-589A-4424-AC1B-D2ADC411EE03}" type="datetimeFigureOut">
              <a:rPr lang="he-IL" smtClean="0"/>
              <a:t>ט'/ניסן/תשפ"ב</a:t>
            </a:fld>
            <a:endParaRPr lang="he-IL"/>
          </a:p>
        </p:txBody>
      </p:sp>
      <p:sp>
        <p:nvSpPr>
          <p:cNvPr id="6" name="Footer Placeholder 5">
            <a:extLst>
              <a:ext uri="{FF2B5EF4-FFF2-40B4-BE49-F238E27FC236}">
                <a16:creationId xmlns:a16="http://schemas.microsoft.com/office/drawing/2014/main" id="{5C147AC5-9862-4C10-BEB8-AF807C25EB1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D7635B99-8770-4809-8439-0957E627F8EB}"/>
              </a:ext>
            </a:extLst>
          </p:cNvPr>
          <p:cNvSpPr>
            <a:spLocks noGrp="1"/>
          </p:cNvSpPr>
          <p:nvPr>
            <p:ph type="sldNum" sz="quarter" idx="12"/>
          </p:nvPr>
        </p:nvSpPr>
        <p:spPr/>
        <p:txBody>
          <a:bodyPr/>
          <a:lstStyle/>
          <a:p>
            <a:fld id="{9926F83A-BD77-4FAB-B968-AB1A91FBA9B1}" type="slidenum">
              <a:rPr lang="he-IL" smtClean="0"/>
              <a:t>‹#›</a:t>
            </a:fld>
            <a:endParaRPr lang="he-IL"/>
          </a:p>
        </p:txBody>
      </p:sp>
    </p:spTree>
    <p:extLst>
      <p:ext uri="{BB962C8B-B14F-4D97-AF65-F5344CB8AC3E}">
        <p14:creationId xmlns:p14="http://schemas.microsoft.com/office/powerpoint/2010/main" val="3051101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9CC5AC-9F19-4EA3-96AA-5D42FD4304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146107D-51FD-4413-B7C5-FCA0F388A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354F5C43-4734-46B0-BED2-B17D7A4AF8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9F746-589A-4424-AC1B-D2ADC411EE03}" type="datetimeFigureOut">
              <a:rPr lang="he-IL" smtClean="0"/>
              <a:t>ט'/ניסן/תשפ"ב</a:t>
            </a:fld>
            <a:endParaRPr lang="he-IL"/>
          </a:p>
        </p:txBody>
      </p:sp>
      <p:sp>
        <p:nvSpPr>
          <p:cNvPr id="5" name="Footer Placeholder 4">
            <a:extLst>
              <a:ext uri="{FF2B5EF4-FFF2-40B4-BE49-F238E27FC236}">
                <a16:creationId xmlns:a16="http://schemas.microsoft.com/office/drawing/2014/main" id="{9640BCB8-35F2-4B34-B065-A691C56E7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604390CB-BBD9-4C82-AC81-76795AE8EF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6F83A-BD77-4FAB-B968-AB1A91FBA9B1}" type="slidenum">
              <a:rPr lang="he-IL" smtClean="0"/>
              <a:t>‹#›</a:t>
            </a:fld>
            <a:endParaRPr lang="he-IL"/>
          </a:p>
        </p:txBody>
      </p:sp>
    </p:spTree>
    <p:extLst>
      <p:ext uri="{BB962C8B-B14F-4D97-AF65-F5344CB8AC3E}">
        <p14:creationId xmlns:p14="http://schemas.microsoft.com/office/powerpoint/2010/main" val="2294048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5832-2E4A-4A49-99C0-5F182E72E78D}"/>
              </a:ext>
            </a:extLst>
          </p:cNvPr>
          <p:cNvSpPr>
            <a:spLocks noGrp="1"/>
          </p:cNvSpPr>
          <p:nvPr>
            <p:ph type="ctrTitle"/>
          </p:nvPr>
        </p:nvSpPr>
        <p:spPr/>
        <p:txBody>
          <a:bodyPr/>
          <a:lstStyle/>
          <a:p>
            <a:r>
              <a:rPr lang="he-IL" dirty="0"/>
              <a:t>ריבית</a:t>
            </a:r>
          </a:p>
        </p:txBody>
      </p:sp>
      <p:sp>
        <p:nvSpPr>
          <p:cNvPr id="3" name="Subtitle 2">
            <a:extLst>
              <a:ext uri="{FF2B5EF4-FFF2-40B4-BE49-F238E27FC236}">
                <a16:creationId xmlns:a16="http://schemas.microsoft.com/office/drawing/2014/main" id="{B762FAE3-00D0-4278-802E-9A0E762F68BE}"/>
              </a:ext>
            </a:extLst>
          </p:cNvPr>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99746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ADCF-412F-476C-9BFC-5227A7A7B475}"/>
              </a:ext>
            </a:extLst>
          </p:cNvPr>
          <p:cNvSpPr>
            <a:spLocks noGrp="1"/>
          </p:cNvSpPr>
          <p:nvPr>
            <p:ph type="title"/>
          </p:nvPr>
        </p:nvSpPr>
        <p:spPr/>
        <p:txBody>
          <a:bodyPr/>
          <a:lstStyle/>
          <a:p>
            <a:pPr algn="r" rtl="1"/>
            <a:r>
              <a:rPr lang="he-IL" dirty="0"/>
              <a:t>רף שונה </a:t>
            </a:r>
            <a:r>
              <a:rPr lang="he-IL" dirty="0" err="1"/>
              <a:t>בנכרי</a:t>
            </a:r>
            <a:r>
              <a:rPr lang="he-IL" dirty="0"/>
              <a:t>, כמו שאבדת גוי, או אונאת הגוי מותר</a:t>
            </a:r>
          </a:p>
        </p:txBody>
      </p:sp>
      <p:sp>
        <p:nvSpPr>
          <p:cNvPr id="3" name="Content Placeholder 2">
            <a:extLst>
              <a:ext uri="{FF2B5EF4-FFF2-40B4-BE49-F238E27FC236}">
                <a16:creationId xmlns:a16="http://schemas.microsoft.com/office/drawing/2014/main" id="{CA42A2B7-6413-4571-9A71-29644A58B765}"/>
              </a:ext>
            </a:extLst>
          </p:cNvPr>
          <p:cNvSpPr>
            <a:spLocks noGrp="1"/>
          </p:cNvSpPr>
          <p:nvPr>
            <p:ph idx="1"/>
          </p:nvPr>
        </p:nvSpPr>
        <p:spPr/>
        <p:txBody>
          <a:bodyPr>
            <a:normAutofit fontScale="77500" lnSpcReduction="20000"/>
          </a:bodyPr>
          <a:lstStyle/>
          <a:p>
            <a:pPr marL="0" indent="0" algn="r" rtl="1">
              <a:lnSpc>
                <a:spcPct val="150000"/>
              </a:lnSpc>
              <a:buNone/>
            </a:pPr>
            <a:r>
              <a:rPr lang="he-IL" dirty="0"/>
              <a:t>השגות הרמב"ן לספר המצוות שורש ו </a:t>
            </a:r>
          </a:p>
          <a:p>
            <a:pPr marL="0" indent="0" algn="r" rtl="1">
              <a:lnSpc>
                <a:spcPct val="150000"/>
              </a:lnSpc>
              <a:buNone/>
            </a:pPr>
            <a:r>
              <a:rPr lang="he-IL" dirty="0"/>
              <a:t>כלומר שאם נאמר </a:t>
            </a:r>
            <a:r>
              <a:rPr lang="he-IL" dirty="0" err="1"/>
              <a:t>דתשוך</a:t>
            </a:r>
            <a:r>
              <a:rPr lang="he-IL" dirty="0"/>
              <a:t> </a:t>
            </a:r>
            <a:r>
              <a:rPr lang="he-IL" dirty="0" err="1"/>
              <a:t>קאמר</a:t>
            </a:r>
            <a:r>
              <a:rPr lang="he-IL" dirty="0"/>
              <a:t> אפשר שבא הכתוב להתיר </a:t>
            </a:r>
            <a:r>
              <a:rPr lang="he-IL" dirty="0" err="1"/>
              <a:t>רבית</a:t>
            </a:r>
            <a:r>
              <a:rPr lang="he-IL" dirty="0"/>
              <a:t> מן הגוי </a:t>
            </a:r>
            <a:r>
              <a:rPr lang="he-IL" b="1" dirty="0"/>
              <a:t>כדרך שהתיר </a:t>
            </a:r>
            <a:r>
              <a:rPr lang="he-IL" b="1" dirty="0" err="1"/>
              <a:t>אבידתו</a:t>
            </a:r>
            <a:r>
              <a:rPr lang="he-IL" dirty="0"/>
              <a:t> (תצא </a:t>
            </a:r>
            <a:r>
              <a:rPr lang="he-IL" dirty="0" err="1"/>
              <a:t>כב</a:t>
            </a:r>
            <a:r>
              <a:rPr lang="he-IL" dirty="0"/>
              <a:t>, </a:t>
            </a:r>
            <a:r>
              <a:rPr lang="he-IL" dirty="0" err="1"/>
              <a:t>ב"ק</a:t>
            </a:r>
            <a:r>
              <a:rPr lang="he-IL" dirty="0"/>
              <a:t> </a:t>
            </a:r>
            <a:r>
              <a:rPr lang="he-IL" dirty="0" err="1"/>
              <a:t>קיג</a:t>
            </a:r>
            <a:r>
              <a:rPr lang="he-IL" dirty="0"/>
              <a:t> ב, הל' אבדה </a:t>
            </a:r>
            <a:r>
              <a:rPr lang="he-IL" dirty="0" err="1"/>
              <a:t>פי"א</a:t>
            </a:r>
            <a:r>
              <a:rPr lang="he-IL" dirty="0"/>
              <a:t> </a:t>
            </a:r>
            <a:r>
              <a:rPr lang="he-IL" dirty="0" err="1"/>
              <a:t>ה"ג</a:t>
            </a:r>
            <a:r>
              <a:rPr lang="he-IL" dirty="0"/>
              <a:t>) וגזלתו (</a:t>
            </a:r>
            <a:r>
              <a:rPr lang="he-IL" dirty="0" err="1"/>
              <a:t>ב"מ</a:t>
            </a:r>
            <a:r>
              <a:rPr lang="he-IL" dirty="0"/>
              <a:t> קיא ב, </a:t>
            </a:r>
            <a:r>
              <a:rPr lang="he-IL" dirty="0" err="1"/>
              <a:t>לת"ק</a:t>
            </a:r>
            <a:r>
              <a:rPr lang="he-IL" dirty="0"/>
              <a:t>) </a:t>
            </a:r>
          </a:p>
          <a:p>
            <a:pPr marL="0" indent="0" algn="r" rtl="1">
              <a:lnSpc>
                <a:spcPct val="150000"/>
              </a:lnSpc>
              <a:buNone/>
            </a:pPr>
            <a:endParaRPr lang="he-IL" dirty="0"/>
          </a:p>
          <a:p>
            <a:pPr marL="0" indent="0" algn="r" rtl="1">
              <a:lnSpc>
                <a:spcPct val="150000"/>
              </a:lnSpc>
              <a:buNone/>
            </a:pPr>
            <a:r>
              <a:rPr lang="he-IL" dirty="0"/>
              <a:t>חידושי הרשב"א מסכת בבא מציעא דף ע עמוד ב </a:t>
            </a:r>
          </a:p>
          <a:p>
            <a:pPr marL="0" indent="0" algn="r" rtl="1">
              <a:lnSpc>
                <a:spcPct val="150000"/>
              </a:lnSpc>
              <a:buNone/>
            </a:pPr>
            <a:r>
              <a:rPr lang="he-IL" dirty="0"/>
              <a:t>מאי לאו </a:t>
            </a:r>
            <a:r>
              <a:rPr lang="he-IL" dirty="0" err="1"/>
              <a:t>תשוך</a:t>
            </a:r>
            <a:r>
              <a:rPr lang="he-IL" dirty="0"/>
              <a:t>. </a:t>
            </a:r>
            <a:r>
              <a:rPr lang="he-IL" dirty="0" err="1"/>
              <a:t>פרש"י</a:t>
            </a:r>
            <a:r>
              <a:rPr lang="he-IL" dirty="0"/>
              <a:t> ז"ל מותר אתה </a:t>
            </a:r>
            <a:r>
              <a:rPr lang="he-IL" dirty="0" err="1"/>
              <a:t>ליקח</a:t>
            </a:r>
            <a:r>
              <a:rPr lang="he-IL" dirty="0"/>
              <a:t> ממנו נשך, פי' לפירושו שהוצרך הכתוב להתיר הרבית </a:t>
            </a:r>
            <a:r>
              <a:rPr lang="he-IL" dirty="0" err="1"/>
              <a:t>דנכרי</a:t>
            </a:r>
            <a:r>
              <a:rPr lang="he-IL" dirty="0"/>
              <a:t> אע"פ שגזלו אסור למאן </a:t>
            </a:r>
            <a:r>
              <a:rPr lang="he-IL" dirty="0" err="1"/>
              <a:t>דאסר</a:t>
            </a:r>
            <a:r>
              <a:rPr lang="he-IL" dirty="0"/>
              <a:t>, או שהוצרך הכתוב להתיר כדרך שהוצרך הכתוב להתיר באונאה </a:t>
            </a:r>
          </a:p>
        </p:txBody>
      </p:sp>
    </p:spTree>
    <p:extLst>
      <p:ext uri="{BB962C8B-B14F-4D97-AF65-F5344CB8AC3E}">
        <p14:creationId xmlns:p14="http://schemas.microsoft.com/office/powerpoint/2010/main" val="92119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A818-F492-48CC-A863-E37117375E9F}"/>
              </a:ext>
            </a:extLst>
          </p:cNvPr>
          <p:cNvSpPr>
            <a:spLocks noGrp="1"/>
          </p:cNvSpPr>
          <p:nvPr>
            <p:ph type="title"/>
          </p:nvPr>
        </p:nvSpPr>
        <p:spPr/>
        <p:txBody>
          <a:bodyPr/>
          <a:lstStyle/>
          <a:p>
            <a:pPr algn="r" rtl="1"/>
            <a:r>
              <a:rPr lang="he-IL" dirty="0"/>
              <a:t>נ"מ- מומר מותר להלוותו בריבית</a:t>
            </a:r>
          </a:p>
        </p:txBody>
      </p:sp>
      <p:sp>
        <p:nvSpPr>
          <p:cNvPr id="3" name="Content Placeholder 2">
            <a:extLst>
              <a:ext uri="{FF2B5EF4-FFF2-40B4-BE49-F238E27FC236}">
                <a16:creationId xmlns:a16="http://schemas.microsoft.com/office/drawing/2014/main" id="{0CA48164-7273-4D59-B551-3821C82AC23B}"/>
              </a:ext>
            </a:extLst>
          </p:cNvPr>
          <p:cNvSpPr>
            <a:spLocks noGrp="1"/>
          </p:cNvSpPr>
          <p:nvPr>
            <p:ph idx="1"/>
          </p:nvPr>
        </p:nvSpPr>
        <p:spPr/>
        <p:txBody>
          <a:bodyPr>
            <a:normAutofit/>
          </a:bodyPr>
          <a:lstStyle/>
          <a:p>
            <a:pPr marL="0" indent="0" algn="r" rtl="1">
              <a:lnSpc>
                <a:spcPct val="150000"/>
              </a:lnSpc>
              <a:buNone/>
            </a:pPr>
            <a:r>
              <a:rPr lang="he-IL" dirty="0"/>
              <a:t>טור יורה דעה הלכות </a:t>
            </a:r>
            <a:r>
              <a:rPr lang="he-IL" dirty="0" err="1"/>
              <a:t>רבית</a:t>
            </a:r>
            <a:r>
              <a:rPr lang="he-IL" dirty="0"/>
              <a:t> סימן קנט </a:t>
            </a:r>
          </a:p>
          <a:p>
            <a:pPr marL="0" indent="0" algn="r" rtl="1">
              <a:lnSpc>
                <a:spcPct val="150000"/>
              </a:lnSpc>
              <a:buNone/>
            </a:pPr>
            <a:r>
              <a:rPr lang="he-IL" dirty="0"/>
              <a:t>דבר תורה מותר להלוות לעובד כוכבים </a:t>
            </a:r>
            <a:r>
              <a:rPr lang="he-IL" dirty="0" err="1"/>
              <a:t>ברבית</a:t>
            </a:r>
            <a:r>
              <a:rPr lang="he-IL" dirty="0"/>
              <a:t> </a:t>
            </a:r>
            <a:r>
              <a:rPr lang="he-IL" b="1" dirty="0" err="1"/>
              <a:t>דטעמא</a:t>
            </a:r>
            <a:r>
              <a:rPr lang="he-IL" b="1" dirty="0"/>
              <a:t> </a:t>
            </a:r>
            <a:r>
              <a:rPr lang="he-IL" b="1" dirty="0" err="1"/>
              <a:t>דרבית</a:t>
            </a:r>
            <a:r>
              <a:rPr lang="he-IL" b="1" dirty="0"/>
              <a:t> </a:t>
            </a:r>
            <a:r>
              <a:rPr lang="he-IL" b="1" dirty="0" err="1"/>
              <a:t>דכתיב</a:t>
            </a:r>
            <a:r>
              <a:rPr lang="he-IL" b="1" dirty="0"/>
              <a:t> וחי אחיך עמך ועובד כוכבים לא היו </a:t>
            </a:r>
            <a:r>
              <a:rPr lang="he-IL" b="1" dirty="0" err="1"/>
              <a:t>מצווין</a:t>
            </a:r>
            <a:r>
              <a:rPr lang="he-IL" b="1" dirty="0"/>
              <a:t> </a:t>
            </a:r>
            <a:r>
              <a:rPr lang="he-IL" b="1" dirty="0" err="1"/>
              <a:t>להחיותו</a:t>
            </a:r>
            <a:r>
              <a:rPr lang="he-IL" dirty="0"/>
              <a:t> ...</a:t>
            </a:r>
            <a:br>
              <a:rPr lang="en-US" dirty="0"/>
            </a:br>
            <a:r>
              <a:rPr lang="he-IL" b="1" dirty="0"/>
              <a:t>מומר שכפר בעיקר מותר להלוותו </a:t>
            </a:r>
            <a:r>
              <a:rPr lang="he-IL" b="1" dirty="0" err="1"/>
              <a:t>ברבית</a:t>
            </a:r>
            <a:r>
              <a:rPr lang="he-IL" b="1" dirty="0"/>
              <a:t> כיון שאין אנו </a:t>
            </a:r>
            <a:r>
              <a:rPr lang="he-IL" b="1" dirty="0" err="1"/>
              <a:t>מצווין</a:t>
            </a:r>
            <a:r>
              <a:rPr lang="he-IL" b="1" dirty="0"/>
              <a:t> </a:t>
            </a:r>
            <a:r>
              <a:rPr lang="he-IL" b="1" dirty="0" err="1"/>
              <a:t>להחיותו</a:t>
            </a:r>
            <a:r>
              <a:rPr lang="he-IL" dirty="0"/>
              <a:t> ואסור ללוות ממנו </a:t>
            </a:r>
            <a:r>
              <a:rPr lang="he-IL" dirty="0" err="1"/>
              <a:t>ברבית</a:t>
            </a:r>
            <a:r>
              <a:rPr lang="he-IL" dirty="0"/>
              <a:t> </a:t>
            </a:r>
            <a:r>
              <a:rPr lang="he-IL" dirty="0" err="1"/>
              <a:t>דאע"פ</a:t>
            </a:r>
            <a:r>
              <a:rPr lang="he-IL" dirty="0"/>
              <a:t> שחטא ישראל הוא והנותנו לו עובר משום ולפני עור לא </a:t>
            </a:r>
            <a:r>
              <a:rPr lang="he-IL" dirty="0" err="1"/>
              <a:t>תתן</a:t>
            </a:r>
            <a:r>
              <a:rPr lang="he-IL" dirty="0"/>
              <a:t> מכשול: </a:t>
            </a:r>
          </a:p>
        </p:txBody>
      </p:sp>
    </p:spTree>
    <p:extLst>
      <p:ext uri="{BB962C8B-B14F-4D97-AF65-F5344CB8AC3E}">
        <p14:creationId xmlns:p14="http://schemas.microsoft.com/office/powerpoint/2010/main" val="329674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7C273-18C5-4065-AE68-91C3A9800735}"/>
              </a:ext>
            </a:extLst>
          </p:cNvPr>
          <p:cNvSpPr>
            <a:spLocks noGrp="1"/>
          </p:cNvSpPr>
          <p:nvPr>
            <p:ph type="title"/>
          </p:nvPr>
        </p:nvSpPr>
        <p:spPr/>
        <p:txBody>
          <a:bodyPr/>
          <a:lstStyle/>
          <a:p>
            <a:pPr algn="r" rtl="1"/>
            <a:r>
              <a:rPr lang="he-IL" dirty="0"/>
              <a:t>נ"מ- מומר אסור להלוותו בריבית</a:t>
            </a:r>
          </a:p>
        </p:txBody>
      </p:sp>
      <p:sp>
        <p:nvSpPr>
          <p:cNvPr id="3" name="Content Placeholder 2">
            <a:extLst>
              <a:ext uri="{FF2B5EF4-FFF2-40B4-BE49-F238E27FC236}">
                <a16:creationId xmlns:a16="http://schemas.microsoft.com/office/drawing/2014/main" id="{43F5AD15-5A8A-4B96-9A27-FC883B2D2AA3}"/>
              </a:ext>
            </a:extLst>
          </p:cNvPr>
          <p:cNvSpPr>
            <a:spLocks noGrp="1"/>
          </p:cNvSpPr>
          <p:nvPr>
            <p:ph idx="1"/>
          </p:nvPr>
        </p:nvSpPr>
        <p:spPr/>
        <p:txBody>
          <a:bodyPr>
            <a:normAutofit fontScale="92500"/>
          </a:bodyPr>
          <a:lstStyle/>
          <a:p>
            <a:pPr marL="0" indent="0" algn="r" rtl="1">
              <a:lnSpc>
                <a:spcPct val="150000"/>
              </a:lnSpc>
              <a:buNone/>
            </a:pPr>
            <a:r>
              <a:rPr lang="he-IL" sz="2400" dirty="0">
                <a:effectLst/>
                <a:latin typeface="Cambria" panose="02040503050406030204" pitchFamily="18" charset="0"/>
                <a:ea typeface="Calibri" panose="020F0502020204030204" pitchFamily="34" charset="0"/>
              </a:rPr>
              <a:t>יראים קנו</a:t>
            </a:r>
          </a:p>
          <a:p>
            <a:pPr marL="0" indent="0" algn="r" rtl="1">
              <a:lnSpc>
                <a:spcPct val="150000"/>
              </a:lnSpc>
              <a:buNone/>
            </a:pPr>
            <a:r>
              <a:rPr lang="he-IL" sz="2400" b="1" dirty="0">
                <a:effectLst/>
                <a:latin typeface="Cambria" panose="02040503050406030204" pitchFamily="18" charset="0"/>
                <a:ea typeface="Calibri" panose="020F0502020204030204" pitchFamily="34" charset="0"/>
              </a:rPr>
              <a:t> ולהלוות לעבריין במזיד </a:t>
            </a:r>
            <a:r>
              <a:rPr lang="he-IL" sz="2400" b="1" dirty="0" err="1">
                <a:effectLst/>
                <a:latin typeface="Cambria" panose="02040503050406030204" pitchFamily="18" charset="0"/>
                <a:ea typeface="Calibri" panose="020F0502020204030204" pitchFamily="34" charset="0"/>
              </a:rPr>
              <a:t>ברבית</a:t>
            </a:r>
            <a:r>
              <a:rPr lang="he-IL" sz="2400" b="1" dirty="0">
                <a:effectLst/>
                <a:latin typeface="Cambria" panose="02040503050406030204" pitchFamily="18" charset="0"/>
                <a:ea typeface="Calibri" panose="020F0502020204030204" pitchFamily="34" charset="0"/>
              </a:rPr>
              <a:t> שמעתי מרבותי שאסור</a:t>
            </a:r>
            <a:r>
              <a:rPr lang="he-IL" sz="2400" dirty="0">
                <a:effectLst/>
                <a:latin typeface="Cambria" panose="02040503050406030204" pitchFamily="18" charset="0"/>
                <a:ea typeface="Calibri" panose="020F0502020204030204" pitchFamily="34" charset="0"/>
              </a:rPr>
              <a:t> אם אינו משומד אבל אם הוא משומד </a:t>
            </a:r>
            <a:r>
              <a:rPr lang="he-IL" sz="2400" dirty="0" err="1">
                <a:effectLst/>
                <a:latin typeface="Cambria" panose="02040503050406030204" pitchFamily="18" charset="0"/>
                <a:ea typeface="Calibri" panose="020F0502020204030204" pitchFamily="34" charset="0"/>
              </a:rPr>
              <a:t>דשביק</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היתירא</a:t>
            </a:r>
            <a:r>
              <a:rPr lang="he-IL" sz="2400" dirty="0">
                <a:effectLst/>
                <a:latin typeface="Cambria" panose="02040503050406030204" pitchFamily="18" charset="0"/>
                <a:ea typeface="Calibri" panose="020F0502020204030204" pitchFamily="34" charset="0"/>
              </a:rPr>
              <a:t> ואכיל </a:t>
            </a:r>
            <a:r>
              <a:rPr lang="he-IL" sz="2400" dirty="0" err="1">
                <a:effectLst/>
                <a:latin typeface="Cambria" panose="02040503050406030204" pitchFamily="18" charset="0"/>
                <a:ea typeface="Calibri" panose="020F0502020204030204" pitchFamily="34" charset="0"/>
              </a:rPr>
              <a:t>איסורא</a:t>
            </a:r>
            <a:r>
              <a:rPr lang="he-IL" sz="2400" dirty="0">
                <a:effectLst/>
                <a:latin typeface="Cambria" panose="02040503050406030204" pitchFamily="18" charset="0"/>
                <a:ea typeface="Calibri" panose="020F0502020204030204" pitchFamily="34" charset="0"/>
              </a:rPr>
              <a:t> מין הוא </a:t>
            </a:r>
            <a:r>
              <a:rPr lang="he-IL" sz="2400" dirty="0" err="1">
                <a:effectLst/>
                <a:latin typeface="Cambria" panose="02040503050406030204" pitchFamily="18" charset="0"/>
                <a:ea typeface="Calibri" panose="020F0502020204030204" pitchFamily="34" charset="0"/>
              </a:rPr>
              <a:t>ורבית</a:t>
            </a:r>
            <a:r>
              <a:rPr lang="he-IL" sz="2400" dirty="0">
                <a:effectLst/>
                <a:latin typeface="Cambria" panose="02040503050406030204" pitchFamily="18" charset="0"/>
                <a:ea typeface="Calibri" panose="020F0502020204030204" pitchFamily="34" charset="0"/>
              </a:rPr>
              <a:t> שלו מותר. והא </a:t>
            </a:r>
            <a:r>
              <a:rPr lang="he-IL" sz="2400" dirty="0" err="1">
                <a:effectLst/>
                <a:latin typeface="Cambria" panose="02040503050406030204" pitchFamily="18" charset="0"/>
                <a:ea typeface="Calibri" panose="020F0502020204030204" pitchFamily="34" charset="0"/>
              </a:rPr>
              <a:t>דאמרינן</a:t>
            </a:r>
            <a:r>
              <a:rPr lang="he-IL" sz="2400" dirty="0">
                <a:effectLst/>
                <a:latin typeface="Cambria" panose="02040503050406030204" pitchFamily="18" charset="0"/>
                <a:ea typeface="Calibri" panose="020F0502020204030204" pitchFamily="34" charset="0"/>
              </a:rPr>
              <a:t> בסנהדרין [מ"ד א'] חטא ישראל אף על פי שחטא ישראל (אחיך) הוא </a:t>
            </a:r>
            <a:r>
              <a:rPr lang="he-IL" sz="2400" dirty="0" err="1">
                <a:effectLst/>
                <a:latin typeface="Cambria" panose="02040503050406030204" pitchFamily="18" charset="0"/>
                <a:ea typeface="Calibri" panose="020F0502020204030204" pitchFamily="34" charset="0"/>
              </a:rPr>
              <a:t>דוקא</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לענין</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קדושין</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אבל </a:t>
            </a:r>
            <a:r>
              <a:rPr lang="he-IL" sz="2400" b="1" dirty="0" err="1">
                <a:effectLst/>
                <a:latin typeface="Cambria" panose="02040503050406030204" pitchFamily="18" charset="0"/>
                <a:ea typeface="Calibri" panose="020F0502020204030204" pitchFamily="34" charset="0"/>
              </a:rPr>
              <a:t>לענין</a:t>
            </a:r>
            <a:r>
              <a:rPr lang="he-IL" sz="2400" b="1" dirty="0">
                <a:effectLst/>
                <a:latin typeface="Cambria" panose="02040503050406030204" pitchFamily="18" charset="0"/>
                <a:ea typeface="Calibri" panose="020F0502020204030204" pitchFamily="34" charset="0"/>
              </a:rPr>
              <a:t>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אחוה כתיב ביה. </a:t>
            </a:r>
            <a:r>
              <a:rPr lang="he-IL" sz="2400" b="1" dirty="0" err="1">
                <a:effectLst/>
                <a:latin typeface="Cambria" panose="02040503050406030204" pitchFamily="18" charset="0"/>
                <a:ea typeface="Calibri" panose="020F0502020204030204" pitchFamily="34" charset="0"/>
              </a:rPr>
              <a:t>ונראין</a:t>
            </a:r>
            <a:r>
              <a:rPr lang="he-IL" sz="2400" b="1" dirty="0">
                <a:effectLst/>
                <a:latin typeface="Cambria" panose="02040503050406030204" pitchFamily="18" charset="0"/>
                <a:ea typeface="Calibri" panose="020F0502020204030204" pitchFamily="34" charset="0"/>
              </a:rPr>
              <a:t> דברי רבותי לאיסור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במשומד לתיאבון</a:t>
            </a:r>
            <a:r>
              <a:rPr lang="he-IL" sz="2400" dirty="0">
                <a:effectLst/>
                <a:latin typeface="Cambria" panose="02040503050406030204" pitchFamily="18" charset="0"/>
                <a:ea typeface="Calibri" panose="020F0502020204030204" pitchFamily="34" charset="0"/>
              </a:rPr>
              <a:t> </a:t>
            </a:r>
            <a:r>
              <a:rPr lang="he-IL" sz="2400" b="1" u="sng" dirty="0">
                <a:effectLst/>
                <a:latin typeface="Cambria" panose="02040503050406030204" pitchFamily="18" charset="0"/>
                <a:ea typeface="Calibri" panose="020F0502020204030204" pitchFamily="34" charset="0"/>
              </a:rPr>
              <a:t>וראיה אני מביא לדבריהם </a:t>
            </a:r>
            <a:r>
              <a:rPr lang="he-IL" sz="2400" b="1" u="sng" dirty="0" err="1">
                <a:effectLst/>
                <a:latin typeface="Cambria" panose="02040503050406030204" pitchFamily="18" charset="0"/>
                <a:ea typeface="Calibri" panose="020F0502020204030204" pitchFamily="34" charset="0"/>
              </a:rPr>
              <a:t>דרבית</a:t>
            </a:r>
            <a:r>
              <a:rPr lang="he-IL" sz="2400" b="1" u="sng" dirty="0">
                <a:effectLst/>
                <a:latin typeface="Cambria" panose="02040503050406030204" pitchFamily="18" charset="0"/>
                <a:ea typeface="Calibri" panose="020F0502020204030204" pitchFamily="34" charset="0"/>
              </a:rPr>
              <a:t> הוי כעין גזל</a:t>
            </a:r>
            <a:r>
              <a:rPr lang="he-IL" sz="2400" u="sng"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כדאמרינן</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באיזהו</a:t>
            </a:r>
            <a:r>
              <a:rPr lang="he-IL" sz="2400" dirty="0">
                <a:effectLst/>
                <a:latin typeface="Cambria" panose="02040503050406030204" pitchFamily="18" charset="0"/>
                <a:ea typeface="Calibri" panose="020F0502020204030204" pitchFamily="34" charset="0"/>
              </a:rPr>
              <a:t> נשך [ס"א א'] למה לי למכתב לאו בגזל לאו </a:t>
            </a:r>
            <a:r>
              <a:rPr lang="he-IL" sz="2400"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הלכך יש לומר כאשר ריבתה התורה לכל </a:t>
            </a:r>
            <a:r>
              <a:rPr lang="he-IL" sz="2400" b="1" dirty="0" err="1">
                <a:effectLst/>
                <a:latin typeface="Cambria" panose="02040503050406030204" pitchFamily="18" charset="0"/>
                <a:ea typeface="Calibri" panose="020F0502020204030204" pitchFamily="34" charset="0"/>
              </a:rPr>
              <a:t>אבידת</a:t>
            </a:r>
            <a:r>
              <a:rPr lang="he-IL" sz="2400" b="1" dirty="0">
                <a:effectLst/>
                <a:latin typeface="Cambria" panose="02040503050406030204" pitchFamily="18" charset="0"/>
                <a:ea typeface="Calibri" panose="020F0502020204030204" pitchFamily="34" charset="0"/>
              </a:rPr>
              <a:t> אחיך לרבות את המשומד </a:t>
            </a:r>
            <a:r>
              <a:rPr lang="he-IL" sz="2400" b="1" u="sng" dirty="0">
                <a:effectLst/>
                <a:latin typeface="Cambria" panose="02040503050406030204" pitchFamily="18" charset="0"/>
                <a:ea typeface="Calibri" panose="020F0502020204030204" pitchFamily="34" charset="0"/>
              </a:rPr>
              <a:t>הזהירה תורה על ממון חברך המשומד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נמי כיוצא בו דהא ממון חברך משומד הוא </a:t>
            </a:r>
            <a:r>
              <a:rPr lang="he-IL" sz="2400" b="1" dirty="0" err="1">
                <a:effectLst/>
                <a:latin typeface="Cambria" panose="02040503050406030204" pitchFamily="18" charset="0"/>
                <a:ea typeface="Calibri" panose="020F0502020204030204" pitchFamily="34" charset="0"/>
              </a:rPr>
              <a:t>דהזהירה</a:t>
            </a:r>
            <a:r>
              <a:rPr lang="he-IL" sz="2400" b="1" dirty="0">
                <a:effectLst/>
                <a:latin typeface="Cambria" panose="02040503050406030204" pitchFamily="18" charset="0"/>
                <a:ea typeface="Calibri" panose="020F0502020204030204" pitchFamily="34" charset="0"/>
              </a:rPr>
              <a:t> תורה שלא לקחתו</a:t>
            </a:r>
            <a:r>
              <a:rPr lang="he-IL" sz="2400" dirty="0">
                <a:effectLst/>
                <a:latin typeface="Cambria" panose="02040503050406030204" pitchFamily="18" charset="0"/>
                <a:ea typeface="Calibri" panose="020F0502020204030204" pitchFamily="34" charset="0"/>
              </a:rPr>
              <a:t>.</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81697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extLst>
              <p:ext uri="{D42A27DB-BD31-4B8C-83A1-F6EECF244321}">
                <p14:modId xmlns:p14="http://schemas.microsoft.com/office/powerpoint/2010/main" val="3844868891"/>
              </p:ext>
            </p:extLst>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50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4A72-E157-45F4-9FBA-CEFE980C6AD7}"/>
              </a:ext>
            </a:extLst>
          </p:cNvPr>
          <p:cNvSpPr>
            <a:spLocks noGrp="1"/>
          </p:cNvSpPr>
          <p:nvPr>
            <p:ph type="title"/>
          </p:nvPr>
        </p:nvSpPr>
        <p:spPr/>
        <p:txBody>
          <a:bodyPr/>
          <a:lstStyle/>
          <a:p>
            <a:pPr algn="r" rtl="1"/>
            <a:r>
              <a:rPr lang="he-IL" dirty="0"/>
              <a:t>נ"מ – איך מגדירים ריבית קצוצה (</a:t>
            </a:r>
            <a:r>
              <a:rPr lang="he-IL" dirty="0" err="1"/>
              <a:t>מלוה</a:t>
            </a:r>
            <a:r>
              <a:rPr lang="he-IL" dirty="0"/>
              <a:t> אמור להיות צדקה, אבל במקח וממכר אין איסור דאורייתא)</a:t>
            </a:r>
          </a:p>
        </p:txBody>
      </p:sp>
      <p:sp>
        <p:nvSpPr>
          <p:cNvPr id="3" name="Content Placeholder 2">
            <a:extLst>
              <a:ext uri="{FF2B5EF4-FFF2-40B4-BE49-F238E27FC236}">
                <a16:creationId xmlns:a16="http://schemas.microsoft.com/office/drawing/2014/main" id="{CDD3CC40-7F2D-465A-8D00-E56C061C0F24}"/>
              </a:ext>
            </a:extLst>
          </p:cNvPr>
          <p:cNvSpPr>
            <a:spLocks noGrp="1"/>
          </p:cNvSpPr>
          <p:nvPr>
            <p:ph idx="1"/>
          </p:nvPr>
        </p:nvSpPr>
        <p:spPr/>
        <p:txBody>
          <a:bodyPr>
            <a:normAutofit/>
          </a:bodyPr>
          <a:lstStyle/>
          <a:p>
            <a:pPr marL="0" lvl="0" indent="0" algn="r" rtl="1">
              <a:lnSpc>
                <a:spcPct val="150000"/>
              </a:lnSpc>
              <a:buNone/>
            </a:pPr>
            <a:r>
              <a:rPr lang="he-IL" sz="2400" dirty="0">
                <a:effectLst/>
                <a:latin typeface="Cambria" panose="02040503050406030204" pitchFamily="18" charset="0"/>
                <a:ea typeface="Calibri" panose="020F0502020204030204" pitchFamily="34" charset="0"/>
              </a:rPr>
              <a:t>רש"י מסכת בבא מציעא דף ס עמוד ב </a:t>
            </a:r>
            <a:endParaRPr lang="he-IL" sz="2400" dirty="0">
              <a:latin typeface="Cambria" panose="02040503050406030204" pitchFamily="18" charset="0"/>
              <a:ea typeface="Calibri" panose="020F0502020204030204" pitchFamily="34" charset="0"/>
            </a:endParaRPr>
          </a:p>
          <a:p>
            <a:pPr marL="0" lvl="0" indent="0" algn="r" rtl="1">
              <a:lnSpc>
                <a:spcPct val="150000"/>
              </a:lnSpc>
              <a:buNone/>
            </a:pPr>
            <a:r>
              <a:rPr lang="he-IL" sz="2400" dirty="0">
                <a:effectLst/>
                <a:latin typeface="Cambria" panose="02040503050406030204" pitchFamily="18" charset="0"/>
                <a:ea typeface="Calibri" panose="020F0502020204030204" pitchFamily="34" charset="0"/>
              </a:rPr>
              <a:t>המרבה בפירות - המרבה שכר לעצמו בפירות, ובגמרא מפרש </a:t>
            </a:r>
            <a:r>
              <a:rPr lang="he-IL" sz="2400" dirty="0" err="1">
                <a:effectLst/>
                <a:latin typeface="Cambria" panose="02040503050406030204" pitchFamily="18" charset="0"/>
                <a:ea typeface="Calibri" panose="020F0502020204030204" pitchFamily="34" charset="0"/>
              </a:rPr>
              <a:t>דבהלוואת</a:t>
            </a:r>
            <a:r>
              <a:rPr lang="he-IL" sz="2400" dirty="0">
                <a:effectLst/>
                <a:latin typeface="Cambria" panose="02040503050406030204" pitchFamily="18" charset="0"/>
                <a:ea typeface="Calibri" panose="020F0502020204030204" pitchFamily="34" charset="0"/>
              </a:rPr>
              <a:t> כסף או פירות נמי הוי תרבית, שהרי מתרבה ממונו, </a:t>
            </a:r>
            <a:r>
              <a:rPr lang="he-IL" sz="2400" dirty="0" err="1">
                <a:effectLst/>
                <a:latin typeface="Cambria" panose="02040503050406030204" pitchFamily="18" charset="0"/>
                <a:ea typeface="Calibri" panose="020F0502020204030204" pitchFamily="34" charset="0"/>
              </a:rPr>
              <a:t>והכא</a:t>
            </a:r>
            <a:r>
              <a:rPr lang="he-IL" sz="2400" dirty="0">
                <a:effectLst/>
                <a:latin typeface="Cambria" panose="02040503050406030204" pitchFamily="18" charset="0"/>
                <a:ea typeface="Calibri" panose="020F0502020204030204" pitchFamily="34" charset="0"/>
              </a:rPr>
              <a:t> ריבית </a:t>
            </a:r>
            <a:r>
              <a:rPr lang="he-IL" sz="2400" b="1" dirty="0">
                <a:effectLst/>
                <a:latin typeface="Cambria" panose="02040503050406030204" pitchFamily="18" charset="0"/>
                <a:ea typeface="Calibri" panose="020F0502020204030204" pitchFamily="34" charset="0"/>
              </a:rPr>
              <a:t>דרבנן </a:t>
            </a:r>
            <a:r>
              <a:rPr lang="he-IL" sz="2400" b="1" dirty="0" err="1">
                <a:effectLst/>
                <a:latin typeface="Cambria" panose="02040503050406030204" pitchFamily="18" charset="0"/>
                <a:ea typeface="Calibri" panose="020F0502020204030204" pitchFamily="34" charset="0"/>
              </a:rPr>
              <a:t>קמפרש</a:t>
            </a:r>
            <a:r>
              <a:rPr lang="he-IL" sz="2400" b="1" dirty="0">
                <a:effectLst/>
                <a:latin typeface="Cambria" panose="02040503050406030204" pitchFamily="18" charset="0"/>
                <a:ea typeface="Calibri" panose="020F0502020204030204" pitchFamily="34" charset="0"/>
              </a:rPr>
              <a:t>, דרך מקח וממכר</a:t>
            </a:r>
            <a:endParaRPr lang="he-IL" sz="2400" b="1" dirty="0">
              <a:latin typeface="Cambria" panose="02040503050406030204" pitchFamily="18" charset="0"/>
              <a:ea typeface="Calibri" panose="020F0502020204030204" pitchFamily="34" charset="0"/>
            </a:endParaRPr>
          </a:p>
          <a:p>
            <a:pPr marL="0" lvl="0" indent="0" algn="r" rtl="1">
              <a:lnSpc>
                <a:spcPct val="150000"/>
              </a:lnSpc>
              <a:buNone/>
            </a:pPr>
            <a:r>
              <a:rPr lang="he-IL" sz="2400" dirty="0" err="1">
                <a:effectLst/>
                <a:latin typeface="Cambria" panose="02040503050406030204" pitchFamily="18" charset="0"/>
                <a:ea typeface="Calibri" panose="020F0502020204030204" pitchFamily="34" charset="0"/>
              </a:rPr>
              <a:t>לרבית</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דאורייתא - דרך </a:t>
            </a:r>
            <a:r>
              <a:rPr lang="he-IL" sz="2400" b="1" dirty="0" err="1">
                <a:effectLst/>
                <a:latin typeface="Cambria" panose="02040503050406030204" pitchFamily="18" charset="0"/>
                <a:ea typeface="Calibri" panose="020F0502020204030204" pitchFamily="34" charset="0"/>
              </a:rPr>
              <a:t>הלואה</a:t>
            </a:r>
            <a:r>
              <a:rPr lang="he-IL" sz="2400" b="1" dirty="0">
                <a:effectLst/>
                <a:latin typeface="Cambria" panose="02040503050406030204" pitchFamily="18" charset="0"/>
                <a:ea typeface="Calibri" panose="020F0502020204030204" pitchFamily="34" charset="0"/>
              </a:rPr>
              <a:t> משמע</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כדכתיב</a:t>
            </a:r>
            <a:r>
              <a:rPr lang="he-IL" sz="2400" dirty="0">
                <a:effectLst/>
                <a:latin typeface="Cambria" panose="02040503050406030204" pitchFamily="18" charset="0"/>
                <a:ea typeface="Calibri" panose="020F0502020204030204" pitchFamily="34" charset="0"/>
              </a:rPr>
              <a:t> (משלי </a:t>
            </a:r>
            <a:r>
              <a:rPr lang="he-IL" sz="2400" dirty="0" err="1">
                <a:effectLst/>
                <a:latin typeface="Cambria" panose="02040503050406030204" pitchFamily="18" charset="0"/>
                <a:ea typeface="Calibri" panose="020F0502020204030204" pitchFamily="34" charset="0"/>
              </a:rPr>
              <a:t>כח</a:t>
            </a:r>
            <a:r>
              <a:rPr lang="he-IL" sz="2400" dirty="0">
                <a:effectLst/>
                <a:latin typeface="Cambria" panose="02040503050406030204" pitchFamily="18" charset="0"/>
                <a:ea typeface="Calibri" panose="020F0502020204030204" pitchFamily="34" charset="0"/>
              </a:rPr>
              <a:t>): מרבה הונו בנשך ובתרבית.</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175203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4F49-A1F5-4064-A961-F465C68D98D6}"/>
              </a:ext>
            </a:extLst>
          </p:cNvPr>
          <p:cNvSpPr>
            <a:spLocks noGrp="1"/>
          </p:cNvSpPr>
          <p:nvPr>
            <p:ph type="title"/>
          </p:nvPr>
        </p:nvSpPr>
        <p:spPr/>
        <p:txBody>
          <a:bodyPr/>
          <a:lstStyle/>
          <a:p>
            <a:pPr algn="r" rtl="1"/>
            <a:r>
              <a:rPr lang="he-IL" dirty="0"/>
              <a:t>נ"מ – איך מגדירים ריבית קצוצה (גזל, שמקבל מה שלא נתן)</a:t>
            </a:r>
          </a:p>
        </p:txBody>
      </p:sp>
      <p:sp>
        <p:nvSpPr>
          <p:cNvPr id="3" name="Content Placeholder 2">
            <a:extLst>
              <a:ext uri="{FF2B5EF4-FFF2-40B4-BE49-F238E27FC236}">
                <a16:creationId xmlns:a16="http://schemas.microsoft.com/office/drawing/2014/main" id="{968E7FB3-26B9-41B8-A2F7-103F18AF7E35}"/>
              </a:ext>
            </a:extLst>
          </p:cNvPr>
          <p:cNvSpPr>
            <a:spLocks noGrp="1"/>
          </p:cNvSpPr>
          <p:nvPr>
            <p:ph idx="1"/>
          </p:nvPr>
        </p:nvSpPr>
        <p:spPr/>
        <p:txBody>
          <a:bodyPr>
            <a:noAutofit/>
          </a:bodyPr>
          <a:lstStyle/>
          <a:p>
            <a:pPr marL="0" lvl="0" indent="0" algn="r" rtl="1">
              <a:lnSpc>
                <a:spcPct val="150000"/>
              </a:lnSpc>
              <a:buNone/>
            </a:pPr>
            <a:r>
              <a:rPr lang="he-IL" sz="2200" dirty="0">
                <a:effectLst/>
                <a:latin typeface="Cambria" panose="02040503050406030204" pitchFamily="18" charset="0"/>
                <a:ea typeface="Calibri" panose="020F0502020204030204" pitchFamily="34" charset="0"/>
              </a:rPr>
              <a:t>חידושי הריטב"א מסכת בבא מציעא דף ס עמוד ב</a:t>
            </a:r>
          </a:p>
          <a:p>
            <a:pPr marL="0" lvl="0" indent="0" algn="r" rtl="1">
              <a:lnSpc>
                <a:spcPct val="150000"/>
              </a:lnSpc>
              <a:buNone/>
            </a:pPr>
            <a:r>
              <a:rPr lang="he-IL" sz="2200" dirty="0">
                <a:effectLst/>
                <a:latin typeface="Cambria" panose="02040503050406030204" pitchFamily="18" charset="0"/>
                <a:ea typeface="Calibri" panose="020F0502020204030204" pitchFamily="34" charset="0"/>
              </a:rPr>
              <a:t>איזהו נשך של תורה ואיזהו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של דבריהם, </a:t>
            </a:r>
            <a:r>
              <a:rPr lang="he-IL" sz="2200" b="1" dirty="0">
                <a:effectLst/>
                <a:latin typeface="Cambria" panose="02040503050406030204" pitchFamily="18" charset="0"/>
                <a:ea typeface="Calibri" panose="020F0502020204030204" pitchFamily="34" charset="0"/>
              </a:rPr>
              <a:t>ולפי שהרבית של תורה היא קצוצה ונראית חסרונה לעין</a:t>
            </a:r>
            <a:r>
              <a:rPr lang="he-IL" sz="2200" dirty="0">
                <a:effectLst/>
                <a:latin typeface="Cambria" panose="02040503050406030204" pitchFamily="18" charset="0"/>
                <a:ea typeface="Calibri" panose="020F0502020204030204" pitchFamily="34" charset="0"/>
              </a:rPr>
              <a:t> קרי ליה נשך, </a:t>
            </a:r>
            <a:r>
              <a:rPr lang="he-IL" sz="2200" b="1" dirty="0">
                <a:effectLst/>
                <a:latin typeface="Cambria" panose="02040503050406030204" pitchFamily="18" charset="0"/>
                <a:ea typeface="Calibri" panose="020F0502020204030204" pitchFamily="34" charset="0"/>
              </a:rPr>
              <a:t>אבל </a:t>
            </a:r>
            <a:r>
              <a:rPr lang="he-IL" sz="2200" b="1" dirty="0" err="1">
                <a:effectLst/>
                <a:latin typeface="Cambria" panose="02040503050406030204" pitchFamily="18" charset="0"/>
                <a:ea typeface="Calibri" panose="020F0502020204030204" pitchFamily="34" charset="0"/>
              </a:rPr>
              <a:t>רבית</a:t>
            </a:r>
            <a:r>
              <a:rPr lang="he-IL" sz="2200" b="1" dirty="0">
                <a:effectLst/>
                <a:latin typeface="Cambria" panose="02040503050406030204" pitchFamily="18" charset="0"/>
                <a:ea typeface="Calibri" panose="020F0502020204030204" pitchFamily="34" charset="0"/>
              </a:rPr>
              <a:t> דרבנן שאינו נושך </a:t>
            </a:r>
            <a:r>
              <a:rPr lang="he-IL" sz="2200" b="1" dirty="0" err="1">
                <a:effectLst/>
                <a:latin typeface="Cambria" panose="02040503050406030204" pitchFamily="18" charset="0"/>
                <a:ea typeface="Calibri" panose="020F0502020204030204" pitchFamily="34" charset="0"/>
              </a:rPr>
              <a:t>בתחלתו</a:t>
            </a:r>
            <a:r>
              <a:rPr lang="he-IL" sz="2200" b="1" dirty="0">
                <a:effectLst/>
                <a:latin typeface="Cambria" panose="02040503050406030204" pitchFamily="18" charset="0"/>
                <a:ea typeface="Calibri" panose="020F0502020204030204" pitchFamily="34" charset="0"/>
              </a:rPr>
              <a:t> ואינו חסרון ניכר אלא שהוא מתרבה מאיליו</a:t>
            </a:r>
            <a:r>
              <a:rPr lang="he-IL" sz="2200" dirty="0">
                <a:effectLst/>
                <a:latin typeface="Cambria" panose="02040503050406030204" pitchFamily="18" charset="0"/>
                <a:ea typeface="Calibri" panose="020F0502020204030204" pitchFamily="34" charset="0"/>
              </a:rPr>
              <a:t> כגון סאה בסאה וכגון פוסק על הפירות כפי שער שבשוק וכיוצא בו </a:t>
            </a:r>
            <a:r>
              <a:rPr lang="he-IL" sz="2200" dirty="0" err="1">
                <a:effectLst/>
                <a:latin typeface="Cambria" panose="02040503050406030204" pitchFamily="18" charset="0"/>
                <a:ea typeface="Calibri" panose="020F0502020204030204" pitchFamily="34" charset="0"/>
              </a:rPr>
              <a:t>דליכא</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קצוצה קרי ליה תרבית, וסיפא דמתני' מפרש </a:t>
            </a:r>
            <a:r>
              <a:rPr lang="he-IL" sz="2200" dirty="0" err="1">
                <a:effectLst/>
                <a:latin typeface="Cambria" panose="02040503050406030204" pitchFamily="18" charset="0"/>
                <a:ea typeface="Calibri" panose="020F0502020204030204" pitchFamily="34" charset="0"/>
              </a:rPr>
              <a:t>בגמ</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פרש"י</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דמדאורייתא</a:t>
            </a:r>
            <a:r>
              <a:rPr lang="he-IL" sz="2200" dirty="0">
                <a:effectLst/>
                <a:latin typeface="Cambria" panose="02040503050406030204" pitchFamily="18" charset="0"/>
                <a:ea typeface="Calibri" panose="020F0502020204030204" pitchFamily="34" charset="0"/>
              </a:rPr>
              <a:t> לא הוי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אלא בדרך </a:t>
            </a:r>
            <a:r>
              <a:rPr lang="he-IL" sz="2200" dirty="0" err="1">
                <a:effectLst/>
                <a:latin typeface="Cambria" panose="02040503050406030204" pitchFamily="18" charset="0"/>
                <a:ea typeface="Calibri" panose="020F0502020204030204" pitchFamily="34" charset="0"/>
              </a:rPr>
              <a:t>הלואה</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כדכתיב</a:t>
            </a:r>
            <a:r>
              <a:rPr lang="he-IL" sz="2200" dirty="0">
                <a:effectLst/>
                <a:latin typeface="Cambria" panose="02040503050406030204" pitchFamily="18" charset="0"/>
                <a:ea typeface="Calibri" panose="020F0502020204030204" pitchFamily="34" charset="0"/>
              </a:rPr>
              <a:t> (משלי כ"ח) </a:t>
            </a:r>
            <a:r>
              <a:rPr lang="he-IL" sz="2200" dirty="0" err="1">
                <a:effectLst/>
                <a:latin typeface="Cambria" panose="02040503050406030204" pitchFamily="18" charset="0"/>
                <a:ea typeface="Calibri" panose="020F0502020204030204" pitchFamily="34" charset="0"/>
              </a:rPr>
              <a:t>מלוה</a:t>
            </a:r>
            <a:r>
              <a:rPr lang="he-IL" sz="2200" dirty="0">
                <a:effectLst/>
                <a:latin typeface="Cambria" panose="02040503050406030204" pitchFamily="18" charset="0"/>
                <a:ea typeface="Calibri" panose="020F0502020204030204" pitchFamily="34" charset="0"/>
              </a:rPr>
              <a:t> הונו בנשך ותרבית, </a:t>
            </a:r>
            <a:r>
              <a:rPr lang="he-IL" sz="2200" dirty="0" err="1">
                <a:effectLst/>
                <a:latin typeface="Cambria" panose="02040503050406030204" pitchFamily="18" charset="0"/>
                <a:ea typeface="Calibri" panose="020F0502020204030204" pitchFamily="34" charset="0"/>
              </a:rPr>
              <a:t>ותימה</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דבכולהו</a:t>
            </a:r>
            <a:r>
              <a:rPr lang="he-IL" sz="2200" dirty="0">
                <a:effectLst/>
                <a:latin typeface="Cambria" panose="02040503050406030204" pitchFamily="18" charset="0"/>
                <a:ea typeface="Calibri" panose="020F0502020204030204" pitchFamily="34" charset="0"/>
              </a:rPr>
              <a:t> נסחי כתוב מרבה הונו בנשך ותרבית, והנכון דכיון </a:t>
            </a:r>
            <a:r>
              <a:rPr lang="he-IL" sz="2200" dirty="0" err="1">
                <a:effectLst/>
                <a:latin typeface="Cambria" panose="02040503050406030204" pitchFamily="18" charset="0"/>
                <a:ea typeface="Calibri" panose="020F0502020204030204" pitchFamily="34" charset="0"/>
              </a:rPr>
              <a:t>דכתיב</a:t>
            </a:r>
            <a:r>
              <a:rPr lang="he-IL" sz="2200" dirty="0">
                <a:effectLst/>
                <a:latin typeface="Cambria" panose="02040503050406030204" pitchFamily="18" charset="0"/>
                <a:ea typeface="Calibri" panose="020F0502020204030204" pitchFamily="34" charset="0"/>
              </a:rPr>
              <a:t> את כספך </a:t>
            </a:r>
            <a:r>
              <a:rPr lang="he-IL" sz="2200" b="1" dirty="0">
                <a:effectLst/>
                <a:latin typeface="Cambria" panose="02040503050406030204" pitchFamily="18" charset="0"/>
                <a:ea typeface="Calibri" panose="020F0502020204030204" pitchFamily="34" charset="0"/>
              </a:rPr>
              <a:t>לא </a:t>
            </a:r>
            <a:r>
              <a:rPr lang="he-IL" sz="2200" b="1" dirty="0" err="1">
                <a:effectLst/>
                <a:latin typeface="Cambria" panose="02040503050406030204" pitchFamily="18" charset="0"/>
                <a:ea typeface="Calibri" panose="020F0502020204030204" pitchFamily="34" charset="0"/>
              </a:rPr>
              <a:t>תתן</a:t>
            </a:r>
            <a:r>
              <a:rPr lang="he-IL" sz="2200" b="1" dirty="0">
                <a:effectLst/>
                <a:latin typeface="Cambria" panose="02040503050406030204" pitchFamily="18" charset="0"/>
                <a:ea typeface="Calibri" panose="020F0502020204030204" pitchFamily="34" charset="0"/>
              </a:rPr>
              <a:t> לו בנשך משמע שלא אסרה תורה אלא כל שיש בו </a:t>
            </a:r>
            <a:r>
              <a:rPr lang="he-IL" sz="2200" b="1" u="sng" dirty="0">
                <a:effectLst/>
                <a:latin typeface="Cambria" panose="02040503050406030204" pitchFamily="18" charset="0"/>
                <a:ea typeface="Calibri" panose="020F0502020204030204" pitchFamily="34" charset="0"/>
              </a:rPr>
              <a:t>נשך ברור משעת נתינה</a:t>
            </a:r>
            <a:r>
              <a:rPr lang="he-IL" sz="2200" b="1" dirty="0">
                <a:effectLst/>
                <a:latin typeface="Cambria" panose="02040503050406030204" pitchFamily="18" charset="0"/>
                <a:ea typeface="Calibri" panose="020F0502020204030204" pitchFamily="34" charset="0"/>
              </a:rPr>
              <a:t> </a:t>
            </a:r>
            <a:r>
              <a:rPr lang="he-IL" sz="2200" b="1" dirty="0" err="1">
                <a:effectLst/>
                <a:latin typeface="Cambria" panose="02040503050406030204" pitchFamily="18" charset="0"/>
                <a:ea typeface="Calibri" panose="020F0502020204030204" pitchFamily="34" charset="0"/>
              </a:rPr>
              <a:t>וכדכתיב</a:t>
            </a:r>
            <a:r>
              <a:rPr lang="he-IL" sz="2200" b="1" dirty="0">
                <a:effectLst/>
                <a:latin typeface="Cambria" panose="02040503050406030204" pitchFamily="18" charset="0"/>
                <a:ea typeface="Calibri" panose="020F0502020204030204" pitchFamily="34" charset="0"/>
              </a:rPr>
              <a:t> נמי לא תשימון עליו נשך</a:t>
            </a:r>
            <a:r>
              <a:rPr lang="he-IL" sz="2200" dirty="0">
                <a:effectLst/>
                <a:latin typeface="Cambria" panose="02040503050406030204" pitchFamily="18" charset="0"/>
                <a:ea typeface="Calibri" panose="020F0502020204030204" pitchFamily="34" charset="0"/>
              </a:rPr>
              <a:t>.</a:t>
            </a:r>
            <a:endParaRPr lang="he-IL" sz="2200" dirty="0"/>
          </a:p>
        </p:txBody>
      </p:sp>
    </p:spTree>
    <p:extLst>
      <p:ext uri="{BB962C8B-B14F-4D97-AF65-F5344CB8AC3E}">
        <p14:creationId xmlns:p14="http://schemas.microsoft.com/office/powerpoint/2010/main" val="153221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CA843-2B9E-4DCB-AFFE-5F866FB02BA3}"/>
              </a:ext>
            </a:extLst>
          </p:cNvPr>
          <p:cNvSpPr>
            <a:spLocks noGrp="1"/>
          </p:cNvSpPr>
          <p:nvPr>
            <p:ph type="title"/>
          </p:nvPr>
        </p:nvSpPr>
        <p:spPr/>
        <p:txBody>
          <a:bodyPr/>
          <a:lstStyle/>
          <a:p>
            <a:pPr algn="r" rtl="1"/>
            <a:r>
              <a:rPr lang="he-IL" dirty="0"/>
              <a:t>מעמד המעות של ריבית</a:t>
            </a:r>
          </a:p>
        </p:txBody>
      </p:sp>
      <p:sp>
        <p:nvSpPr>
          <p:cNvPr id="3" name="Text Placeholder 2">
            <a:extLst>
              <a:ext uri="{FF2B5EF4-FFF2-40B4-BE49-F238E27FC236}">
                <a16:creationId xmlns:a16="http://schemas.microsoft.com/office/drawing/2014/main" id="{D5B7FB63-F6BA-4169-B7AF-18F5DDBD51D0}"/>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450064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2DEE9-6F39-46B6-811C-3A54E1ED2C3C}"/>
              </a:ext>
            </a:extLst>
          </p:cNvPr>
          <p:cNvSpPr>
            <a:spLocks noGrp="1"/>
          </p:cNvSpPr>
          <p:nvPr>
            <p:ph type="title"/>
          </p:nvPr>
        </p:nvSpPr>
        <p:spPr/>
        <p:txBody>
          <a:bodyPr/>
          <a:lstStyle/>
          <a:p>
            <a:pPr algn="r" rtl="1"/>
            <a:r>
              <a:rPr lang="he-IL" dirty="0"/>
              <a:t>האם </a:t>
            </a:r>
            <a:r>
              <a:rPr lang="he-IL" dirty="0" err="1"/>
              <a:t>הלוה</a:t>
            </a:r>
            <a:r>
              <a:rPr lang="he-IL" dirty="0"/>
              <a:t> יכול לטבוע את הריבית ששילם </a:t>
            </a:r>
            <a:r>
              <a:rPr lang="he-IL" dirty="0" err="1"/>
              <a:t>בב"ד</a:t>
            </a:r>
            <a:r>
              <a:rPr lang="he-IL" dirty="0"/>
              <a:t>? </a:t>
            </a:r>
          </a:p>
        </p:txBody>
      </p:sp>
      <p:sp>
        <p:nvSpPr>
          <p:cNvPr id="3" name="Content Placeholder 2">
            <a:extLst>
              <a:ext uri="{FF2B5EF4-FFF2-40B4-BE49-F238E27FC236}">
                <a16:creationId xmlns:a16="http://schemas.microsoft.com/office/drawing/2014/main" id="{375039A4-BA93-4B04-AAA8-42925E261F7F}"/>
              </a:ext>
            </a:extLst>
          </p:cNvPr>
          <p:cNvSpPr>
            <a:spLocks noGrp="1"/>
          </p:cNvSpPr>
          <p:nvPr>
            <p:ph idx="1"/>
          </p:nvPr>
        </p:nvSpPr>
        <p:spPr/>
        <p:txBody>
          <a:bodyPr/>
          <a:lstStyle/>
          <a:p>
            <a:pPr marL="0" indent="0" algn="r" rtl="1">
              <a:lnSpc>
                <a:spcPct val="150000"/>
              </a:lnSpc>
              <a:buNone/>
            </a:pPr>
            <a:r>
              <a:rPr lang="he-IL" dirty="0"/>
              <a:t>תלמוד בבלי מסכת בבא מציעא דף </a:t>
            </a:r>
            <a:r>
              <a:rPr lang="he-IL" dirty="0" err="1"/>
              <a:t>סא</a:t>
            </a:r>
            <a:r>
              <a:rPr lang="he-IL" dirty="0"/>
              <a:t> עמוד ב </a:t>
            </a:r>
          </a:p>
          <a:p>
            <a:pPr marL="0" indent="0" algn="r" rtl="1">
              <a:lnSpc>
                <a:spcPct val="150000"/>
              </a:lnSpc>
              <a:buNone/>
            </a:pPr>
            <a:r>
              <a:rPr lang="he-IL" b="1" dirty="0"/>
              <a:t>אמר רבי אלעזר: </a:t>
            </a:r>
            <a:r>
              <a:rPr lang="he-IL" b="1" dirty="0" err="1"/>
              <a:t>רבית</a:t>
            </a:r>
            <a:r>
              <a:rPr lang="he-IL" b="1" dirty="0"/>
              <a:t> קצוצה - יוצאה </a:t>
            </a:r>
            <a:r>
              <a:rPr lang="he-IL" b="1" dirty="0" err="1"/>
              <a:t>בדיינין</a:t>
            </a:r>
            <a:r>
              <a:rPr lang="he-IL" dirty="0"/>
              <a:t>, אבק </a:t>
            </a:r>
            <a:r>
              <a:rPr lang="he-IL" dirty="0" err="1"/>
              <a:t>רבית</a:t>
            </a:r>
            <a:r>
              <a:rPr lang="he-IL" dirty="0"/>
              <a:t> - אינה יוצאה </a:t>
            </a:r>
            <a:r>
              <a:rPr lang="he-IL" dirty="0" err="1"/>
              <a:t>בדיינין</a:t>
            </a:r>
            <a:r>
              <a:rPr lang="he-IL" dirty="0"/>
              <a:t>. </a:t>
            </a:r>
            <a:r>
              <a:rPr lang="he-IL" b="1" dirty="0"/>
              <a:t>רבי יוחנן אמר: אפילו </a:t>
            </a:r>
            <a:r>
              <a:rPr lang="he-IL" b="1" dirty="0" err="1"/>
              <a:t>רבית</a:t>
            </a:r>
            <a:r>
              <a:rPr lang="he-IL" b="1" dirty="0"/>
              <a:t> קצוצה נמי אינה יוצאה </a:t>
            </a:r>
            <a:r>
              <a:rPr lang="he-IL" b="1" dirty="0" err="1"/>
              <a:t>בדיינין</a:t>
            </a:r>
            <a:r>
              <a:rPr lang="he-IL" dirty="0"/>
              <a:t>. </a:t>
            </a:r>
          </a:p>
        </p:txBody>
      </p:sp>
    </p:spTree>
    <p:extLst>
      <p:ext uri="{BB962C8B-B14F-4D97-AF65-F5344CB8AC3E}">
        <p14:creationId xmlns:p14="http://schemas.microsoft.com/office/powerpoint/2010/main" val="78721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extLst>
              <p:ext uri="{D42A27DB-BD31-4B8C-83A1-F6EECF244321}">
                <p14:modId xmlns:p14="http://schemas.microsoft.com/office/powerpoint/2010/main" val="3133958959"/>
              </p:ext>
            </p:extLst>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9599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F957-B3F5-48E1-A945-9C1E2705089E}"/>
              </a:ext>
            </a:extLst>
          </p:cNvPr>
          <p:cNvSpPr>
            <a:spLocks noGrp="1"/>
          </p:cNvSpPr>
          <p:nvPr>
            <p:ph type="title"/>
          </p:nvPr>
        </p:nvSpPr>
        <p:spPr/>
        <p:txBody>
          <a:bodyPr/>
          <a:lstStyle/>
          <a:p>
            <a:pPr algn="r" rtl="1"/>
            <a:r>
              <a:rPr lang="he-IL" dirty="0"/>
              <a:t>ריבית ממון של </a:t>
            </a:r>
            <a:r>
              <a:rPr lang="he-IL" dirty="0" err="1"/>
              <a:t>מלוה</a:t>
            </a:r>
            <a:r>
              <a:rPr lang="he-IL" dirty="0"/>
              <a:t>, וחיוב לשמים להחזיר</a:t>
            </a:r>
          </a:p>
        </p:txBody>
      </p:sp>
      <p:sp>
        <p:nvSpPr>
          <p:cNvPr id="3" name="Content Placeholder 2">
            <a:extLst>
              <a:ext uri="{FF2B5EF4-FFF2-40B4-BE49-F238E27FC236}">
                <a16:creationId xmlns:a16="http://schemas.microsoft.com/office/drawing/2014/main" id="{A43B85A6-5FF9-480E-AA81-4CFBC38E0EA3}"/>
              </a:ext>
            </a:extLst>
          </p:cNvPr>
          <p:cNvSpPr>
            <a:spLocks noGrp="1"/>
          </p:cNvSpPr>
          <p:nvPr>
            <p:ph idx="1"/>
          </p:nvPr>
        </p:nvSpPr>
        <p:spPr/>
        <p:txBody>
          <a:bodyPr>
            <a:normAutofit/>
          </a:bodyPr>
          <a:lstStyle/>
          <a:p>
            <a:pPr marL="0" indent="0" algn="r" rtl="1">
              <a:lnSpc>
                <a:spcPct val="150000"/>
              </a:lnSpc>
              <a:buNone/>
            </a:pPr>
            <a:r>
              <a:rPr lang="he-IL" sz="2000" dirty="0">
                <a:effectLst/>
                <a:latin typeface="Cambria" panose="02040503050406030204" pitchFamily="18" charset="0"/>
                <a:ea typeface="Calibri" panose="020F0502020204030204" pitchFamily="34" charset="0"/>
              </a:rPr>
              <a:t>חידושי הריטב"א מסכת קידושין דף ו עמוד ב</a:t>
            </a:r>
          </a:p>
          <a:p>
            <a:pPr marL="0" indent="0" algn="r" rtl="1">
              <a:lnSpc>
                <a:spcPct val="150000"/>
              </a:lnSpc>
              <a:buNone/>
            </a:pPr>
            <a:r>
              <a:rPr lang="he-IL" sz="2000" b="1" dirty="0">
                <a:effectLst/>
                <a:latin typeface="Cambria" panose="02040503050406030204" pitchFamily="18" charset="0"/>
                <a:ea typeface="Calibri" panose="020F0502020204030204" pitchFamily="34" charset="0"/>
              </a:rPr>
              <a:t>אבל ודאי אפילו </a:t>
            </a:r>
            <a:r>
              <a:rPr lang="he-IL" sz="2000" b="1" dirty="0" err="1">
                <a:effectLst/>
                <a:latin typeface="Cambria" panose="02040503050406030204" pitchFamily="18" charset="0"/>
                <a:ea typeface="Calibri" panose="020F0502020204030204" pitchFamily="34" charset="0"/>
              </a:rPr>
              <a:t>ברבית</a:t>
            </a:r>
            <a:r>
              <a:rPr lang="he-IL" sz="2000" b="1" dirty="0">
                <a:effectLst/>
                <a:latin typeface="Cambria" panose="02040503050406030204" pitchFamily="18" charset="0"/>
                <a:ea typeface="Calibri" panose="020F0502020204030204" pitchFamily="34" charset="0"/>
              </a:rPr>
              <a:t> גמורה אם כבר </a:t>
            </a:r>
            <a:r>
              <a:rPr lang="he-IL" sz="2000" b="1" dirty="0" err="1">
                <a:effectLst/>
                <a:latin typeface="Cambria" panose="02040503050406030204" pitchFamily="18" charset="0"/>
                <a:ea typeface="Calibri" panose="020F0502020204030204" pitchFamily="34" charset="0"/>
              </a:rPr>
              <a:t>פרעתו</a:t>
            </a:r>
            <a:r>
              <a:rPr lang="he-IL" sz="2000" b="1" dirty="0">
                <a:effectLst/>
                <a:latin typeface="Cambria" panose="02040503050406030204" pitchFamily="18" charset="0"/>
                <a:ea typeface="Calibri" panose="020F0502020204030204" pitchFamily="34" charset="0"/>
              </a:rPr>
              <a:t> לו וחזר וקידשה בו מקודשת, דמעות </a:t>
            </a:r>
            <a:r>
              <a:rPr lang="he-IL" sz="2000" b="1" dirty="0" err="1">
                <a:effectLst/>
                <a:latin typeface="Cambria" panose="02040503050406030204" pitchFamily="18" charset="0"/>
                <a:ea typeface="Calibri" panose="020F0502020204030204" pitchFamily="34" charset="0"/>
              </a:rPr>
              <a:t>דרבית</a:t>
            </a:r>
            <a:r>
              <a:rPr lang="he-IL" sz="2000" b="1" dirty="0">
                <a:effectLst/>
                <a:latin typeface="Cambria" panose="02040503050406030204" pitchFamily="18" charset="0"/>
                <a:ea typeface="Calibri" panose="020F0502020204030204" pitchFamily="34" charset="0"/>
              </a:rPr>
              <a:t> שפרעם </a:t>
            </a:r>
            <a:r>
              <a:rPr lang="he-IL" sz="2000" b="1" dirty="0" err="1">
                <a:effectLst/>
                <a:latin typeface="Cambria" panose="02040503050406030204" pitchFamily="18" charset="0"/>
                <a:ea typeface="Calibri" panose="020F0502020204030204" pitchFamily="34" charset="0"/>
              </a:rPr>
              <a:t>לוה</a:t>
            </a:r>
            <a:r>
              <a:rPr lang="he-IL" sz="2000" b="1" dirty="0">
                <a:effectLst/>
                <a:latin typeface="Cambria" panose="02040503050406030204" pitchFamily="18" charset="0"/>
                <a:ea typeface="Calibri" panose="020F0502020204030204" pitchFamily="34" charset="0"/>
              </a:rPr>
              <a:t> </a:t>
            </a:r>
            <a:r>
              <a:rPr lang="he-IL" sz="2000" b="1" dirty="0" err="1">
                <a:effectLst/>
                <a:latin typeface="Cambria" panose="02040503050406030204" pitchFamily="18" charset="0"/>
                <a:ea typeface="Calibri" panose="020F0502020204030204" pitchFamily="34" charset="0"/>
              </a:rPr>
              <a:t>למלוה</a:t>
            </a:r>
            <a:r>
              <a:rPr lang="he-IL" sz="2000" b="1" dirty="0">
                <a:effectLst/>
                <a:latin typeface="Cambria" panose="02040503050406030204" pitchFamily="18" charset="0"/>
                <a:ea typeface="Calibri" panose="020F0502020204030204" pitchFamily="34" charset="0"/>
              </a:rPr>
              <a:t> </a:t>
            </a:r>
            <a:r>
              <a:rPr lang="he-IL" sz="2000" b="1" dirty="0" err="1">
                <a:effectLst/>
                <a:latin typeface="Cambria" panose="02040503050406030204" pitchFamily="18" charset="0"/>
                <a:ea typeface="Calibri" panose="020F0502020204030204" pitchFamily="34" charset="0"/>
              </a:rPr>
              <a:t>קנינהו</a:t>
            </a:r>
            <a:r>
              <a:rPr lang="he-IL" sz="2000" b="1" dirty="0">
                <a:effectLst/>
                <a:latin typeface="Cambria" panose="02040503050406030204" pitchFamily="18" charset="0"/>
                <a:ea typeface="Calibri" panose="020F0502020204030204" pitchFamily="34" charset="0"/>
              </a:rPr>
              <a:t> לגמרי </a:t>
            </a:r>
            <a:r>
              <a:rPr lang="he-IL" sz="2000" b="1" u="sng" dirty="0">
                <a:effectLst/>
                <a:latin typeface="Cambria" panose="02040503050406030204" pitchFamily="18" charset="0"/>
                <a:ea typeface="Calibri" panose="020F0502020204030204" pitchFamily="34" charset="0"/>
              </a:rPr>
              <a:t>וממון גמור הם לו אלא שיש עליו חובה להחזירו ובית דין </a:t>
            </a:r>
            <a:r>
              <a:rPr lang="he-IL" sz="2000" b="1" u="sng" dirty="0" err="1">
                <a:effectLst/>
                <a:latin typeface="Cambria" panose="02040503050406030204" pitchFamily="18" charset="0"/>
                <a:ea typeface="Calibri" panose="020F0502020204030204" pitchFamily="34" charset="0"/>
              </a:rPr>
              <a:t>מוציאין</a:t>
            </a:r>
            <a:r>
              <a:rPr lang="he-IL" sz="2000" b="1" u="sng" dirty="0">
                <a:effectLst/>
                <a:latin typeface="Cambria" panose="02040503050406030204" pitchFamily="18" charset="0"/>
                <a:ea typeface="Calibri" panose="020F0502020204030204" pitchFamily="34" charset="0"/>
              </a:rPr>
              <a:t> ממנו</a:t>
            </a:r>
            <a:r>
              <a:rPr lang="he-IL" sz="2000" dirty="0">
                <a:effectLst/>
                <a:latin typeface="Cambria" panose="02040503050406030204" pitchFamily="18" charset="0"/>
                <a:ea typeface="Calibri" panose="020F0502020204030204" pitchFamily="34" charset="0"/>
              </a:rPr>
              <a:t>, ואם מת אין בניו חייבין להחזיר אלא בדבר </a:t>
            </a:r>
            <a:r>
              <a:rPr lang="he-IL" sz="2000" dirty="0" err="1">
                <a:effectLst/>
                <a:latin typeface="Cambria" panose="02040503050406030204" pitchFamily="18" charset="0"/>
                <a:ea typeface="Calibri" panose="020F0502020204030204" pitchFamily="34" charset="0"/>
              </a:rPr>
              <a:t>מסויים</a:t>
            </a:r>
            <a:r>
              <a:rPr lang="he-IL" sz="2000" dirty="0">
                <a:effectLst/>
                <a:latin typeface="Cambria" panose="02040503050406030204" pitchFamily="18" charset="0"/>
                <a:ea typeface="Calibri" panose="020F0502020204030204" pitchFamily="34" charset="0"/>
              </a:rPr>
              <a:t> מפני כבוד אביהם, ולא עוד אלא </a:t>
            </a:r>
            <a:r>
              <a:rPr lang="he-IL" sz="2000" dirty="0" err="1">
                <a:effectLst/>
                <a:latin typeface="Cambria" panose="02040503050406030204" pitchFamily="18" charset="0"/>
                <a:ea typeface="Calibri" panose="020F0502020204030204" pitchFamily="34" charset="0"/>
              </a:rPr>
              <a:t>דאפילו</a:t>
            </a:r>
            <a:r>
              <a:rPr lang="he-IL" sz="2000" dirty="0">
                <a:effectLst/>
                <a:latin typeface="Cambria" panose="02040503050406030204" pitchFamily="18" charset="0"/>
                <a:ea typeface="Calibri" panose="020F0502020204030204" pitchFamily="34" charset="0"/>
              </a:rPr>
              <a:t> בחזרה לא מיתקן </a:t>
            </a:r>
            <a:r>
              <a:rPr lang="he-IL" sz="2000" dirty="0" err="1">
                <a:effectLst/>
                <a:latin typeface="Cambria" panose="02040503050406030204" pitchFamily="18" charset="0"/>
                <a:ea typeface="Calibri" panose="020F0502020204030204" pitchFamily="34" charset="0"/>
              </a:rPr>
              <a:t>לאויה</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כדמתקן</a:t>
            </a:r>
            <a:r>
              <a:rPr lang="he-IL" sz="2000" dirty="0">
                <a:effectLst/>
                <a:latin typeface="Cambria" panose="02040503050406030204" pitchFamily="18" charset="0"/>
                <a:ea typeface="Calibri" panose="020F0502020204030204" pitchFamily="34" charset="0"/>
              </a:rPr>
              <a:t> לאו </a:t>
            </a:r>
            <a:r>
              <a:rPr lang="he-IL" sz="2000" dirty="0" err="1">
                <a:effectLst/>
                <a:latin typeface="Cambria" panose="02040503050406030204" pitchFamily="18" charset="0"/>
                <a:ea typeface="Calibri" panose="020F0502020204030204" pitchFamily="34" charset="0"/>
              </a:rPr>
              <a:t>דגזל</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בהשבון</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וכדפרישית</a:t>
            </a:r>
            <a:r>
              <a:rPr lang="he-IL" sz="2000" dirty="0">
                <a:effectLst/>
                <a:latin typeface="Cambria" panose="02040503050406030204" pitchFamily="18" charset="0"/>
                <a:ea typeface="Calibri" panose="020F0502020204030204" pitchFamily="34" charset="0"/>
              </a:rPr>
              <a:t> בפרק איזהו נשך (</a:t>
            </a:r>
            <a:r>
              <a:rPr lang="he-IL" sz="2000" dirty="0" err="1">
                <a:effectLst/>
                <a:latin typeface="Cambria" panose="02040503050406030204" pitchFamily="18" charset="0"/>
                <a:ea typeface="Calibri" panose="020F0502020204030204" pitchFamily="34" charset="0"/>
              </a:rPr>
              <a:t>ב"מ</a:t>
            </a:r>
            <a:r>
              <a:rPr lang="he-IL" sz="2000" dirty="0">
                <a:effectLst/>
                <a:latin typeface="Cambria" panose="02040503050406030204" pitchFamily="18" charset="0"/>
                <a:ea typeface="Calibri" panose="020F0502020204030204" pitchFamily="34" charset="0"/>
              </a:rPr>
              <a:t> ס"א ב') פירוש מרווח.</a:t>
            </a:r>
            <a:endParaRPr lang="en-US" sz="20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17067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9AA1-AA2C-42BC-BA45-94CE00E72F8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E792A4-2DE7-481D-8853-DBDA29ABF66E}"/>
              </a:ext>
            </a:extLst>
          </p:cNvPr>
          <p:cNvSpPr>
            <a:spLocks noGrp="1"/>
          </p:cNvSpPr>
          <p:nvPr>
            <p:ph idx="1"/>
          </p:nvPr>
        </p:nvSpPr>
        <p:spPr/>
        <p:txBody>
          <a:bodyPr>
            <a:normAutofit fontScale="92500" lnSpcReduction="20000"/>
          </a:bodyPr>
          <a:lstStyle/>
          <a:p>
            <a:pPr marL="0" indent="0" algn="r" rtl="1">
              <a:lnSpc>
                <a:spcPct val="150000"/>
              </a:lnSpc>
              <a:buNone/>
            </a:pPr>
            <a:r>
              <a:rPr lang="he-IL" dirty="0"/>
              <a:t>תלמוד בבלי מסכת בבא מציעא דף </a:t>
            </a:r>
            <a:r>
              <a:rPr lang="he-IL" dirty="0" err="1"/>
              <a:t>סא</a:t>
            </a:r>
            <a:r>
              <a:rPr lang="he-IL" dirty="0"/>
              <a:t> עמוד א </a:t>
            </a:r>
          </a:p>
          <a:p>
            <a:pPr marL="0" indent="0" algn="r" rtl="1">
              <a:lnSpc>
                <a:spcPct val="150000"/>
              </a:lnSpc>
              <a:buNone/>
            </a:pPr>
            <a:r>
              <a:rPr lang="he-IL" dirty="0"/>
              <a:t>אמר רבא: למה לי </a:t>
            </a:r>
            <a:r>
              <a:rPr lang="he-IL" dirty="0" err="1"/>
              <a:t>דכתב</a:t>
            </a:r>
            <a:r>
              <a:rPr lang="he-IL" dirty="0"/>
              <a:t> רחמנא לאו </a:t>
            </a:r>
            <a:r>
              <a:rPr lang="he-IL" dirty="0" err="1"/>
              <a:t>ברבית</a:t>
            </a:r>
            <a:r>
              <a:rPr lang="he-IL" dirty="0"/>
              <a:t>, לאו בגזל, לאו באונאה? </a:t>
            </a:r>
            <a:r>
              <a:rPr lang="he-IL" dirty="0" err="1"/>
              <a:t>צריכי</a:t>
            </a:r>
            <a:r>
              <a:rPr lang="he-IL" dirty="0"/>
              <a:t>. דאי כתב רחמנא לאו </a:t>
            </a:r>
            <a:r>
              <a:rPr lang="he-IL" dirty="0" err="1"/>
              <a:t>ברבית</a:t>
            </a:r>
            <a:r>
              <a:rPr lang="he-IL" dirty="0"/>
              <a:t> - משום </a:t>
            </a:r>
            <a:r>
              <a:rPr lang="he-IL" dirty="0" err="1"/>
              <a:t>דחידוש</a:t>
            </a:r>
            <a:r>
              <a:rPr lang="he-IL" dirty="0"/>
              <a:t> הוא, </a:t>
            </a:r>
            <a:r>
              <a:rPr lang="he-IL" dirty="0" err="1"/>
              <a:t>דאפילו</a:t>
            </a:r>
            <a:r>
              <a:rPr lang="he-IL" dirty="0"/>
              <a:t> בלוה אסרה רחמנא. ואי כתב רחמנא לאו בגזל - משום </a:t>
            </a:r>
            <a:r>
              <a:rPr lang="he-IL" dirty="0" err="1"/>
              <a:t>דבעל</a:t>
            </a:r>
            <a:r>
              <a:rPr lang="he-IL" dirty="0"/>
              <a:t> כרחיה, אבל אונאה - אימא לא. ואי כתב רחמנא לאו באונאה - משום דלא ידע </a:t>
            </a:r>
            <a:r>
              <a:rPr lang="he-IL" dirty="0" err="1"/>
              <a:t>דמחיל</a:t>
            </a:r>
            <a:r>
              <a:rPr lang="he-IL" dirty="0"/>
              <a:t>. </a:t>
            </a:r>
            <a:r>
              <a:rPr lang="he-IL" dirty="0" err="1"/>
              <a:t>חדא</a:t>
            </a:r>
            <a:r>
              <a:rPr lang="he-IL" dirty="0"/>
              <a:t> </a:t>
            </a:r>
            <a:r>
              <a:rPr lang="he-IL" dirty="0" err="1"/>
              <a:t>מחדא</a:t>
            </a:r>
            <a:r>
              <a:rPr lang="he-IL" dirty="0"/>
              <a:t> לא </a:t>
            </a:r>
            <a:r>
              <a:rPr lang="he-IL" dirty="0" err="1"/>
              <a:t>אתיא</a:t>
            </a:r>
            <a:r>
              <a:rPr lang="he-IL" dirty="0"/>
              <a:t>, תיתי </a:t>
            </a:r>
            <a:r>
              <a:rPr lang="he-IL" dirty="0" err="1"/>
              <a:t>חדא</a:t>
            </a:r>
            <a:r>
              <a:rPr lang="he-IL" dirty="0"/>
              <a:t> </a:t>
            </a:r>
            <a:r>
              <a:rPr lang="he-IL" dirty="0" err="1"/>
              <a:t>מתרתי</a:t>
            </a:r>
            <a:r>
              <a:rPr lang="he-IL" dirty="0"/>
              <a:t>. הי תיתי? לא לכתוב רחמנא לאו </a:t>
            </a:r>
            <a:r>
              <a:rPr lang="he-IL" dirty="0" err="1"/>
              <a:t>ברבית</a:t>
            </a:r>
            <a:r>
              <a:rPr lang="he-IL" dirty="0"/>
              <a:t>, </a:t>
            </a:r>
            <a:r>
              <a:rPr lang="he-IL" dirty="0" err="1"/>
              <a:t>ותיתי</a:t>
            </a:r>
            <a:r>
              <a:rPr lang="he-IL" dirty="0"/>
              <a:t> </a:t>
            </a:r>
            <a:r>
              <a:rPr lang="he-IL" dirty="0" err="1"/>
              <a:t>מהנך</a:t>
            </a:r>
            <a:r>
              <a:rPr lang="he-IL" dirty="0"/>
              <a:t> - </a:t>
            </a:r>
            <a:r>
              <a:rPr lang="he-IL" b="1" dirty="0"/>
              <a:t>מה </a:t>
            </a:r>
            <a:r>
              <a:rPr lang="he-IL" b="1" dirty="0" err="1"/>
              <a:t>להנך</a:t>
            </a:r>
            <a:r>
              <a:rPr lang="he-IL" b="1" dirty="0"/>
              <a:t> שכן שלא מדעת, תאמר </a:t>
            </a:r>
            <a:r>
              <a:rPr lang="he-IL" b="1" dirty="0" err="1"/>
              <a:t>ברבית</a:t>
            </a:r>
            <a:r>
              <a:rPr lang="he-IL" b="1" dirty="0"/>
              <a:t> </a:t>
            </a:r>
            <a:r>
              <a:rPr lang="he-IL" b="1" dirty="0" err="1"/>
              <a:t>דמדעתיה</a:t>
            </a:r>
            <a:r>
              <a:rPr lang="he-IL" dirty="0"/>
              <a:t>....</a:t>
            </a:r>
            <a:r>
              <a:rPr lang="he-IL" b="1" dirty="0"/>
              <a:t>הצד </a:t>
            </a:r>
            <a:r>
              <a:rPr lang="he-IL" b="1" dirty="0" err="1"/>
              <a:t>השוה</a:t>
            </a:r>
            <a:r>
              <a:rPr lang="he-IL" b="1" dirty="0"/>
              <a:t> שבהן שכן גוזלו </a:t>
            </a:r>
            <a:r>
              <a:rPr lang="he-IL" dirty="0"/>
              <a:t>- אף אני אביא גזל!...לעבור עליו בשני לאוין.</a:t>
            </a:r>
          </a:p>
        </p:txBody>
      </p:sp>
    </p:spTree>
    <p:extLst>
      <p:ext uri="{BB962C8B-B14F-4D97-AF65-F5344CB8AC3E}">
        <p14:creationId xmlns:p14="http://schemas.microsoft.com/office/powerpoint/2010/main" val="203581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B987E-135A-47FF-B636-830FB65B7065}"/>
              </a:ext>
            </a:extLst>
          </p:cNvPr>
          <p:cNvSpPr>
            <a:spLocks noGrp="1"/>
          </p:cNvSpPr>
          <p:nvPr>
            <p:ph type="title"/>
          </p:nvPr>
        </p:nvSpPr>
        <p:spPr/>
        <p:txBody>
          <a:bodyPr/>
          <a:lstStyle/>
          <a:p>
            <a:pPr algn="r" rtl="1"/>
            <a:r>
              <a:rPr lang="he-IL" dirty="0"/>
              <a:t>וכיון שאינו חיוב ממון אלא מצווה- כופין על מצוות עשה</a:t>
            </a:r>
          </a:p>
        </p:txBody>
      </p:sp>
      <p:sp>
        <p:nvSpPr>
          <p:cNvPr id="3" name="Content Placeholder 2">
            <a:extLst>
              <a:ext uri="{FF2B5EF4-FFF2-40B4-BE49-F238E27FC236}">
                <a16:creationId xmlns:a16="http://schemas.microsoft.com/office/drawing/2014/main" id="{842F3776-B83C-4C0A-B9DE-D000E34E0165}"/>
              </a:ext>
            </a:extLst>
          </p:cNvPr>
          <p:cNvSpPr>
            <a:spLocks noGrp="1"/>
          </p:cNvSpPr>
          <p:nvPr>
            <p:ph idx="1"/>
          </p:nvPr>
        </p:nvSpPr>
        <p:spPr/>
        <p:txBody>
          <a:bodyPr>
            <a:normAutofit/>
          </a:bodyPr>
          <a:lstStyle/>
          <a:p>
            <a:pPr marL="0" indent="0" algn="r" rtl="1">
              <a:lnSpc>
                <a:spcPct val="150000"/>
              </a:lnSpc>
              <a:buNone/>
            </a:pPr>
            <a:r>
              <a:rPr lang="he-IL" sz="2000" dirty="0">
                <a:effectLst/>
                <a:latin typeface="Cambria" panose="02040503050406030204" pitchFamily="18" charset="0"/>
                <a:ea typeface="Calibri" panose="020F0502020204030204" pitchFamily="34" charset="0"/>
              </a:rPr>
              <a:t>חידושי הרשב"א מסכת בבא מציעא דף </a:t>
            </a:r>
            <a:r>
              <a:rPr lang="he-IL" sz="2000" dirty="0" err="1">
                <a:effectLst/>
                <a:latin typeface="Cambria" panose="02040503050406030204" pitchFamily="18" charset="0"/>
                <a:ea typeface="Calibri" panose="020F0502020204030204" pitchFamily="34" charset="0"/>
              </a:rPr>
              <a:t>סא</a:t>
            </a:r>
            <a:r>
              <a:rPr lang="he-IL" sz="2000" dirty="0">
                <a:effectLst/>
                <a:latin typeface="Cambria" panose="02040503050406030204" pitchFamily="18" charset="0"/>
                <a:ea typeface="Calibri" panose="020F0502020204030204" pitchFamily="34" charset="0"/>
              </a:rPr>
              <a:t> עמוד ב </a:t>
            </a:r>
          </a:p>
          <a:p>
            <a:pPr marL="0" indent="0" algn="r" rtl="1">
              <a:lnSpc>
                <a:spcPct val="150000"/>
              </a:lnSpc>
              <a:buNone/>
            </a:pPr>
            <a:r>
              <a:rPr lang="he-IL" sz="2000" dirty="0">
                <a:effectLst/>
                <a:latin typeface="Cambria" panose="02040503050406030204" pitchFamily="18" charset="0"/>
                <a:ea typeface="Calibri" panose="020F0502020204030204" pitchFamily="34" charset="0"/>
              </a:rPr>
              <a:t>ור' אלעזר אומר </a:t>
            </a:r>
            <a:r>
              <a:rPr lang="he-IL" sz="2000" dirty="0" err="1">
                <a:effectLst/>
                <a:latin typeface="Cambria" panose="02040503050406030204" pitchFamily="18" charset="0"/>
                <a:ea typeface="Calibri" panose="020F0502020204030204" pitchFamily="34" charset="0"/>
              </a:rPr>
              <a:t>רבית</a:t>
            </a:r>
            <a:r>
              <a:rPr lang="he-IL" sz="2000" dirty="0">
                <a:effectLst/>
                <a:latin typeface="Cambria" panose="02040503050406030204" pitchFamily="18" charset="0"/>
                <a:ea typeface="Calibri" panose="020F0502020204030204" pitchFamily="34" charset="0"/>
              </a:rPr>
              <a:t> קצוצה יוצאה </a:t>
            </a:r>
            <a:r>
              <a:rPr lang="he-IL" sz="2000" dirty="0" err="1">
                <a:effectLst/>
                <a:latin typeface="Cambria" panose="02040503050406030204" pitchFamily="18" charset="0"/>
                <a:ea typeface="Calibri" panose="020F0502020204030204" pitchFamily="34" charset="0"/>
              </a:rPr>
              <a:t>בדיינין</a:t>
            </a:r>
            <a:r>
              <a:rPr lang="he-IL" sz="2000" dirty="0">
                <a:effectLst/>
                <a:latin typeface="Cambria" panose="02040503050406030204" pitchFamily="18" charset="0"/>
                <a:ea typeface="Calibri" panose="020F0502020204030204" pitchFamily="34" charset="0"/>
              </a:rPr>
              <a:t>. </a:t>
            </a:r>
            <a:r>
              <a:rPr lang="he-IL" sz="2000" b="1" u="sng" dirty="0">
                <a:effectLst/>
                <a:latin typeface="Cambria" panose="02040503050406030204" pitchFamily="18" charset="0"/>
                <a:ea typeface="Calibri" panose="020F0502020204030204" pitchFamily="34" charset="0"/>
              </a:rPr>
              <a:t>מסתברא לי דלא יוצאה </a:t>
            </a:r>
            <a:r>
              <a:rPr lang="he-IL" sz="2000" b="1" u="sng" dirty="0" err="1">
                <a:effectLst/>
                <a:latin typeface="Cambria" panose="02040503050406030204" pitchFamily="18" charset="0"/>
                <a:ea typeface="Calibri" panose="020F0502020204030204" pitchFamily="34" charset="0"/>
              </a:rPr>
              <a:t>בדיינין</a:t>
            </a:r>
            <a:r>
              <a:rPr lang="he-IL" sz="2000" b="1" u="sng" dirty="0">
                <a:effectLst/>
                <a:latin typeface="Cambria" panose="02040503050406030204" pitchFamily="18" charset="0"/>
                <a:ea typeface="Calibri" panose="020F0502020204030204" pitchFamily="34" charset="0"/>
              </a:rPr>
              <a:t> לרדת לנכסיו </a:t>
            </a:r>
            <a:r>
              <a:rPr lang="he-IL" sz="2000" b="1" u="sng" dirty="0" err="1">
                <a:effectLst/>
                <a:latin typeface="Cambria" panose="02040503050406030204" pitchFamily="18" charset="0"/>
                <a:ea typeface="Calibri" panose="020F0502020204030204" pitchFamily="34" charset="0"/>
              </a:rPr>
              <a:t>קאמר</a:t>
            </a:r>
            <a:r>
              <a:rPr lang="he-IL" sz="2000" dirty="0">
                <a:effectLst/>
                <a:latin typeface="Cambria" panose="02040503050406030204" pitchFamily="18" charset="0"/>
                <a:ea typeface="Calibri" panose="020F0502020204030204" pitchFamily="34" charset="0"/>
              </a:rPr>
              <a:t>, </a:t>
            </a:r>
            <a:r>
              <a:rPr lang="he-IL" sz="2000" b="1" dirty="0">
                <a:effectLst/>
                <a:latin typeface="Cambria" panose="02040503050406030204" pitchFamily="18" charset="0"/>
                <a:ea typeface="Calibri" panose="020F0502020204030204" pitchFamily="34" charset="0"/>
              </a:rPr>
              <a:t>אלא שהוא מצוה להחזיר </a:t>
            </a:r>
            <a:r>
              <a:rPr lang="he-IL" sz="2000" b="1" dirty="0" err="1">
                <a:effectLst/>
                <a:latin typeface="Cambria" panose="02040503050406030204" pitchFamily="18" charset="0"/>
                <a:ea typeface="Calibri" panose="020F0502020204030204" pitchFamily="34" charset="0"/>
              </a:rPr>
              <a:t>מדכתיב</a:t>
            </a:r>
            <a:r>
              <a:rPr lang="he-IL" sz="2000" b="1" dirty="0">
                <a:effectLst/>
                <a:latin typeface="Cambria" panose="02040503050406030204" pitchFamily="18" charset="0"/>
                <a:ea typeface="Calibri" panose="020F0502020204030204" pitchFamily="34" charset="0"/>
              </a:rPr>
              <a:t> וחי אחיך עמך ובמצות עשה כופין אותו ומכין אותו עד שתצא נפשו...</a:t>
            </a:r>
            <a:r>
              <a:rPr lang="he-IL" sz="2000" dirty="0">
                <a:effectLst/>
                <a:latin typeface="Cambria" panose="02040503050406030204" pitchFamily="18" charset="0"/>
                <a:ea typeface="Calibri" panose="020F0502020204030204" pitchFamily="34" charset="0"/>
              </a:rPr>
              <a:t> ותדע לך, </a:t>
            </a:r>
            <a:r>
              <a:rPr lang="he-IL" sz="2000" b="1" dirty="0">
                <a:effectLst/>
                <a:latin typeface="Cambria" panose="02040503050406030204" pitchFamily="18" charset="0"/>
                <a:ea typeface="Calibri" panose="020F0502020204030204" pitchFamily="34" charset="0"/>
              </a:rPr>
              <a:t>דאי לא, בנים נמי </a:t>
            </a:r>
            <a:r>
              <a:rPr lang="he-IL" sz="2000" b="1" dirty="0" err="1">
                <a:effectLst/>
                <a:latin typeface="Cambria" panose="02040503050406030204" pitchFamily="18" charset="0"/>
                <a:ea typeface="Calibri" panose="020F0502020204030204" pitchFamily="34" charset="0"/>
              </a:rPr>
              <a:t>ליחייבי</a:t>
            </a:r>
            <a:r>
              <a:rPr lang="he-IL" sz="2000" b="1" dirty="0">
                <a:effectLst/>
                <a:latin typeface="Cambria" panose="02040503050406030204" pitchFamily="18" charset="0"/>
                <a:ea typeface="Calibri" panose="020F0502020204030204" pitchFamily="34" charset="0"/>
              </a:rPr>
              <a:t> </a:t>
            </a:r>
            <a:r>
              <a:rPr lang="he-IL" sz="2000" b="1" dirty="0" err="1">
                <a:effectLst/>
                <a:latin typeface="Cambria" panose="02040503050406030204" pitchFamily="18" charset="0"/>
                <a:ea typeface="Calibri" panose="020F0502020204030204" pitchFamily="34" charset="0"/>
              </a:rPr>
              <a:t>לאהדורי</a:t>
            </a:r>
            <a:r>
              <a:rPr lang="he-IL" sz="2000" b="1" dirty="0">
                <a:effectLst/>
                <a:latin typeface="Cambria" panose="02040503050406030204" pitchFamily="18" charset="0"/>
                <a:ea typeface="Calibri" panose="020F0502020204030204" pitchFamily="34" charset="0"/>
              </a:rPr>
              <a:t> בהניח להן אביהן אחריות כדרך שאמרו בגוזל</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ב"ק</a:t>
            </a:r>
            <a:r>
              <a:rPr lang="he-IL" sz="2000" dirty="0">
                <a:effectLst/>
                <a:latin typeface="Cambria" panose="02040503050406030204" pitchFamily="18" charset="0"/>
                <a:ea typeface="Calibri" panose="020F0502020204030204" pitchFamily="34" charset="0"/>
              </a:rPr>
              <a:t> קי"א ב'), ובהניח להן אביהן פרה וטלית וכל דבר </a:t>
            </a:r>
            <a:r>
              <a:rPr lang="he-IL" sz="2000" dirty="0" err="1">
                <a:effectLst/>
                <a:latin typeface="Cambria" panose="02040503050406030204" pitchFamily="18" charset="0"/>
                <a:ea typeface="Calibri" panose="020F0502020204030204" pitchFamily="34" charset="0"/>
              </a:rPr>
              <a:t>המסויים</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דחייבין</a:t>
            </a:r>
            <a:r>
              <a:rPr lang="he-IL" sz="2000" dirty="0">
                <a:effectLst/>
                <a:latin typeface="Cambria" panose="02040503050406030204" pitchFamily="18" charset="0"/>
                <a:ea typeface="Calibri" panose="020F0502020204030204" pitchFamily="34" charset="0"/>
              </a:rPr>
              <a:t> להחזיר מפני כבוד אביהן מ"ש מפני כבוד אביהם </a:t>
            </a:r>
            <a:r>
              <a:rPr lang="he-IL" sz="2000" dirty="0" err="1">
                <a:effectLst/>
                <a:latin typeface="Cambria" panose="02040503050406030204" pitchFamily="18" charset="0"/>
                <a:ea typeface="Calibri" panose="020F0502020204030204" pitchFamily="34" charset="0"/>
              </a:rPr>
              <a:t>מדינא</a:t>
            </a:r>
            <a:r>
              <a:rPr lang="he-IL" sz="2000" dirty="0">
                <a:effectLst/>
                <a:latin typeface="Cambria" panose="02040503050406030204" pitchFamily="18" charset="0"/>
                <a:ea typeface="Calibri" panose="020F0502020204030204" pitchFamily="34" charset="0"/>
              </a:rPr>
              <a:t> נמי חייבין כדרך שהן חייבין בגזלן </a:t>
            </a:r>
            <a:r>
              <a:rPr lang="he-IL" sz="2000" dirty="0" err="1">
                <a:effectLst/>
                <a:latin typeface="Cambria" panose="02040503050406030204" pitchFamily="18" charset="0"/>
                <a:ea typeface="Calibri" panose="020F0502020204030204" pitchFamily="34" charset="0"/>
              </a:rPr>
              <a:t>בגזילה</a:t>
            </a:r>
            <a:r>
              <a:rPr lang="he-IL" sz="2000" dirty="0">
                <a:effectLst/>
                <a:latin typeface="Cambria" panose="02040503050406030204" pitchFamily="18" charset="0"/>
                <a:ea typeface="Calibri" panose="020F0502020204030204" pitchFamily="34" charset="0"/>
              </a:rPr>
              <a:t> קיימת, אלא </a:t>
            </a:r>
            <a:r>
              <a:rPr lang="he-IL" sz="2000" dirty="0" err="1">
                <a:effectLst/>
                <a:latin typeface="Cambria" panose="02040503050406030204" pitchFamily="18" charset="0"/>
                <a:ea typeface="Calibri" panose="020F0502020204030204" pitchFamily="34" charset="0"/>
              </a:rPr>
              <a:t>כדאמרן</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דליכא</a:t>
            </a:r>
            <a:r>
              <a:rPr lang="he-IL" sz="2000" dirty="0">
                <a:effectLst/>
                <a:latin typeface="Cambria" panose="02040503050406030204" pitchFamily="18" charset="0"/>
                <a:ea typeface="Calibri" panose="020F0502020204030204" pitchFamily="34" charset="0"/>
              </a:rPr>
              <a:t> אלא מצות עשה דוחי אחיך עמך וכפיית (הגזלן) [</a:t>
            </a:r>
            <a:r>
              <a:rPr lang="he-IL" sz="2000" dirty="0" err="1">
                <a:effectLst/>
                <a:latin typeface="Cambria" panose="02040503050406030204" pitchFamily="18" charset="0"/>
                <a:ea typeface="Calibri" panose="020F0502020204030204" pitchFamily="34" charset="0"/>
              </a:rPr>
              <a:t>המלוה</a:t>
            </a:r>
            <a:r>
              <a:rPr lang="he-IL" sz="2000" dirty="0">
                <a:effectLst/>
                <a:latin typeface="Cambria" panose="02040503050406030204" pitchFamily="18" charset="0"/>
                <a:ea typeface="Calibri" panose="020F0502020204030204" pitchFamily="34" charset="0"/>
              </a:rPr>
              <a:t>] איכא, לרדת לנכסיו </a:t>
            </a:r>
            <a:r>
              <a:rPr lang="he-IL" sz="2000" dirty="0" err="1">
                <a:effectLst/>
                <a:latin typeface="Cambria" panose="02040503050406030204" pitchFamily="18" charset="0"/>
                <a:ea typeface="Calibri" panose="020F0502020204030204" pitchFamily="34" charset="0"/>
              </a:rPr>
              <a:t>ליכא</a:t>
            </a:r>
            <a:r>
              <a:rPr lang="he-IL" sz="2000" dirty="0">
                <a:effectLst/>
                <a:latin typeface="Cambria" panose="02040503050406030204" pitchFamily="18" charset="0"/>
                <a:ea typeface="Calibri" panose="020F0502020204030204" pitchFamily="34" charset="0"/>
              </a:rPr>
              <a:t>, כנ"ל.</a:t>
            </a:r>
            <a:endParaRPr lang="en-US" sz="20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092040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17221-8054-48C0-8C5C-98830B3082B0}"/>
              </a:ext>
            </a:extLst>
          </p:cNvPr>
          <p:cNvSpPr>
            <a:spLocks noGrp="1"/>
          </p:cNvSpPr>
          <p:nvPr>
            <p:ph type="title"/>
          </p:nvPr>
        </p:nvSpPr>
        <p:spPr/>
        <p:txBody>
          <a:bodyPr/>
          <a:lstStyle/>
          <a:p>
            <a:pPr algn="r" rtl="1"/>
            <a:r>
              <a:rPr lang="he-IL" dirty="0"/>
              <a:t>ודאי זה חיוב ממון מובהק </a:t>
            </a:r>
          </a:p>
        </p:txBody>
      </p:sp>
      <p:sp>
        <p:nvSpPr>
          <p:cNvPr id="3" name="Content Placeholder 2">
            <a:extLst>
              <a:ext uri="{FF2B5EF4-FFF2-40B4-BE49-F238E27FC236}">
                <a16:creationId xmlns:a16="http://schemas.microsoft.com/office/drawing/2014/main" id="{875DFC1C-BD17-4F27-AF96-F6D0A86AA1B5}"/>
              </a:ext>
            </a:extLst>
          </p:cNvPr>
          <p:cNvSpPr>
            <a:spLocks noGrp="1"/>
          </p:cNvSpPr>
          <p:nvPr>
            <p:ph idx="1"/>
          </p:nvPr>
        </p:nvSpPr>
        <p:spPr/>
        <p:txBody>
          <a:bodyPr>
            <a:noAutofit/>
          </a:bodyPr>
          <a:lstStyle/>
          <a:p>
            <a:pPr marL="0" indent="0" algn="r" rtl="1">
              <a:lnSpc>
                <a:spcPct val="160000"/>
              </a:lnSpc>
              <a:buNone/>
            </a:pPr>
            <a:r>
              <a:rPr lang="he-IL" sz="1800" dirty="0" err="1">
                <a:effectLst/>
                <a:latin typeface="Cambria" panose="02040503050406030204" pitchFamily="18" charset="0"/>
                <a:ea typeface="Calibri" panose="020F0502020204030204" pitchFamily="34" charset="0"/>
              </a:rPr>
              <a:t>חזון</a:t>
            </a:r>
            <a:r>
              <a:rPr lang="he-IL" sz="1800" dirty="0">
                <a:effectLst/>
                <a:latin typeface="Cambria" panose="02040503050406030204" pitchFamily="18" charset="0"/>
                <a:ea typeface="Calibri" panose="020F0502020204030204" pitchFamily="34" charset="0"/>
              </a:rPr>
              <a:t> איש אבן העזר </a:t>
            </a:r>
            <a:r>
              <a:rPr lang="he-IL" sz="1800" dirty="0" err="1">
                <a:effectLst/>
                <a:latin typeface="Cambria" panose="02040503050406030204" pitchFamily="18" charset="0"/>
                <a:ea typeface="Calibri" panose="020F0502020204030204" pitchFamily="34" charset="0"/>
              </a:rPr>
              <a:t>מב:א</a:t>
            </a:r>
            <a:endParaRPr lang="he-IL" sz="1800" dirty="0">
              <a:effectLst/>
              <a:latin typeface="Cambria" panose="02040503050406030204" pitchFamily="18" charset="0"/>
              <a:ea typeface="Calibri" panose="020F0502020204030204" pitchFamily="34" charset="0"/>
            </a:endParaRPr>
          </a:p>
          <a:p>
            <a:pPr marL="0" indent="0" algn="r" rtl="1">
              <a:lnSpc>
                <a:spcPct val="160000"/>
              </a:lnSpc>
              <a:buNone/>
            </a:pPr>
            <a:r>
              <a:rPr lang="he-IL" sz="1800" dirty="0">
                <a:effectLst/>
                <a:latin typeface="Cambria" panose="02040503050406030204" pitchFamily="18" charset="0"/>
                <a:ea typeface="Calibri" panose="020F0502020204030204" pitchFamily="34" charset="0"/>
              </a:rPr>
              <a:t>עי׳ ריטב״א. ולכאורה משמע מדבריו ז״ל דאם קדש בזוז של </a:t>
            </a:r>
            <a:r>
              <a:rPr lang="he-IL" sz="1800" dirty="0" err="1">
                <a:effectLst/>
                <a:latin typeface="Cambria" panose="02040503050406030204" pitchFamily="18" charset="0"/>
                <a:ea typeface="Calibri" panose="020F0502020204030204" pitchFamily="34" charset="0"/>
              </a:rPr>
              <a:t>רבית</a:t>
            </a:r>
            <a:r>
              <a:rPr lang="he-IL" sz="1800" dirty="0">
                <a:effectLst/>
                <a:latin typeface="Cambria" panose="02040503050406030204" pitchFamily="18" charset="0"/>
                <a:ea typeface="Calibri" panose="020F0502020204030204" pitchFamily="34" charset="0"/>
              </a:rPr>
              <a:t> הוי </a:t>
            </a:r>
            <a:r>
              <a:rPr lang="he-IL" sz="1800" dirty="0" err="1">
                <a:effectLst/>
                <a:latin typeface="Cambria" panose="02040503050406030204" pitchFamily="18" charset="0"/>
                <a:ea typeface="Calibri" panose="020F0502020204030204" pitchFamily="34" charset="0"/>
              </a:rPr>
              <a:t>קדושין</a:t>
            </a:r>
            <a:r>
              <a:rPr lang="he-IL" sz="1800" dirty="0">
                <a:effectLst/>
                <a:latin typeface="Cambria" panose="02040503050406030204" pitchFamily="18" charset="0"/>
                <a:ea typeface="Calibri" panose="020F0502020204030204" pitchFamily="34" charset="0"/>
              </a:rPr>
              <a:t> אי מקדש </a:t>
            </a:r>
            <a:r>
              <a:rPr lang="he-IL" sz="1800" dirty="0" err="1">
                <a:effectLst/>
                <a:latin typeface="Cambria" panose="02040503050406030204" pitchFamily="18" charset="0"/>
                <a:ea typeface="Calibri" panose="020F0502020204030204" pitchFamily="34" charset="0"/>
              </a:rPr>
              <a:t>במלוה</a:t>
            </a:r>
            <a:r>
              <a:rPr lang="he-IL" sz="1800" dirty="0">
                <a:effectLst/>
                <a:latin typeface="Cambria" panose="02040503050406030204" pitchFamily="18" charset="0"/>
                <a:ea typeface="Calibri" panose="020F0502020204030204" pitchFamily="34" charset="0"/>
              </a:rPr>
              <a:t> מקודשת, </a:t>
            </a:r>
            <a:r>
              <a:rPr lang="he-IL" sz="1800" b="1" dirty="0">
                <a:effectLst/>
                <a:latin typeface="Cambria" panose="02040503050406030204" pitchFamily="18" charset="0"/>
                <a:ea typeface="Calibri" panose="020F0502020204030204" pitchFamily="34" charset="0"/>
              </a:rPr>
              <a:t>אבל אי אפשר לומר כן דודאי אין הרבית </a:t>
            </a:r>
            <a:r>
              <a:rPr lang="he-IL" sz="1800" b="1" dirty="0" err="1">
                <a:effectLst/>
                <a:latin typeface="Cambria" panose="02040503050406030204" pitchFamily="18" charset="0"/>
                <a:ea typeface="Calibri" panose="020F0502020204030204" pitchFamily="34" charset="0"/>
              </a:rPr>
              <a:t>חשיב</a:t>
            </a:r>
            <a:r>
              <a:rPr lang="he-IL" sz="1800" b="1" dirty="0">
                <a:effectLst/>
                <a:latin typeface="Cambria" panose="02040503050406030204" pitchFamily="18" charset="0"/>
                <a:ea typeface="Calibri" panose="020F0502020204030204" pitchFamily="34" charset="0"/>
              </a:rPr>
              <a:t> חוב </a:t>
            </a:r>
            <a:r>
              <a:rPr lang="he-IL" sz="1800" b="1" dirty="0" err="1">
                <a:effectLst/>
                <a:latin typeface="Cambria" panose="02040503050406030204" pitchFamily="18" charset="0"/>
                <a:ea typeface="Calibri" panose="020F0502020204030204" pitchFamily="34" charset="0"/>
              </a:rPr>
              <a:t>דרחמנא</a:t>
            </a:r>
            <a:r>
              <a:rPr lang="he-IL" sz="1800" b="1" dirty="0">
                <a:effectLst/>
                <a:latin typeface="Cambria" panose="02040503050406030204" pitchFamily="18" charset="0"/>
                <a:ea typeface="Calibri" panose="020F0502020204030204" pitchFamily="34" charset="0"/>
              </a:rPr>
              <a:t> </a:t>
            </a:r>
            <a:r>
              <a:rPr lang="he-IL" sz="1800" b="1" dirty="0" err="1">
                <a:effectLst/>
                <a:latin typeface="Cambria" panose="02040503050406030204" pitchFamily="18" charset="0"/>
                <a:ea typeface="Calibri" panose="020F0502020204030204" pitchFamily="34" charset="0"/>
              </a:rPr>
              <a:t>אפקרי</a:t>
            </a:r>
            <a:r>
              <a:rPr lang="he-IL" sz="1800" b="1" dirty="0">
                <a:effectLst/>
                <a:latin typeface="Cambria" panose="02040503050406030204" pitchFamily="18" charset="0"/>
                <a:ea typeface="Calibri" panose="020F0502020204030204" pitchFamily="34" charset="0"/>
              </a:rPr>
              <a:t>׳</a:t>
            </a:r>
            <a:r>
              <a:rPr lang="he-IL" sz="1800" dirty="0">
                <a:effectLst/>
                <a:latin typeface="Cambria" panose="02040503050406030204" pitchFamily="18" charset="0"/>
                <a:ea typeface="Calibri" panose="020F0502020204030204" pitchFamily="34" charset="0"/>
              </a:rPr>
              <a:t> </a:t>
            </a:r>
            <a:r>
              <a:rPr lang="he-IL" sz="1800" b="1" dirty="0">
                <a:effectLst/>
                <a:latin typeface="Cambria" panose="02040503050406030204" pitchFamily="18" charset="0"/>
                <a:ea typeface="Calibri" panose="020F0502020204030204" pitchFamily="34" charset="0"/>
              </a:rPr>
              <a:t>ואין </a:t>
            </a:r>
            <a:r>
              <a:rPr lang="he-IL" sz="1800" b="1" dirty="0" err="1">
                <a:effectLst/>
                <a:latin typeface="Cambria" panose="02040503050406030204" pitchFamily="18" charset="0"/>
                <a:ea typeface="Calibri" panose="020F0502020204030204" pitchFamily="34" charset="0"/>
              </a:rPr>
              <a:t>הלוה</a:t>
            </a:r>
            <a:r>
              <a:rPr lang="he-IL" sz="1800" b="1" dirty="0">
                <a:effectLst/>
                <a:latin typeface="Cambria" panose="02040503050406030204" pitchFamily="18" charset="0"/>
                <a:ea typeface="Calibri" panose="020F0502020204030204" pitchFamily="34" charset="0"/>
              </a:rPr>
              <a:t> חייב כלום ואין חוב דבר</a:t>
            </a:r>
            <a:r>
              <a:rPr lang="he-IL" sz="1800" dirty="0">
                <a:effectLst/>
                <a:latin typeface="Cambria" panose="02040503050406030204" pitchFamily="18" charset="0"/>
                <a:ea typeface="Calibri" panose="020F0502020204030204" pitchFamily="34" charset="0"/>
              </a:rPr>
              <a:t> כעין שיקנה </a:t>
            </a:r>
            <a:r>
              <a:rPr lang="he-IL" sz="1800" dirty="0" err="1">
                <a:effectLst/>
                <a:latin typeface="Cambria" panose="02040503050406030204" pitchFamily="18" charset="0"/>
                <a:ea typeface="Calibri" panose="020F0502020204030204" pitchFamily="34" charset="0"/>
              </a:rPr>
              <a:t>המלוה</a:t>
            </a:r>
            <a:r>
              <a:rPr lang="he-IL" sz="1800" dirty="0">
                <a:effectLst/>
                <a:latin typeface="Cambria" panose="02040503050406030204" pitchFamily="18" charset="0"/>
                <a:ea typeface="Calibri" panose="020F0502020204030204" pitchFamily="34" charset="0"/>
              </a:rPr>
              <a:t> אלא אם </a:t>
            </a:r>
            <a:r>
              <a:rPr lang="he-IL" sz="1800" dirty="0" err="1">
                <a:effectLst/>
                <a:latin typeface="Cambria" panose="02040503050406030204" pitchFamily="18" charset="0"/>
                <a:ea typeface="Calibri" panose="020F0502020204030204" pitchFamily="34" charset="0"/>
              </a:rPr>
              <a:t>הלוה</a:t>
            </a:r>
            <a:r>
              <a:rPr lang="he-IL" sz="1800" dirty="0">
                <a:effectLst/>
                <a:latin typeface="Cambria" panose="02040503050406030204" pitchFamily="18" charset="0"/>
                <a:ea typeface="Calibri" panose="020F0502020204030204" pitchFamily="34" charset="0"/>
              </a:rPr>
              <a:t> חייב לו קונה שיעבוד חוב אבל אם התורה </a:t>
            </a:r>
            <a:r>
              <a:rPr lang="he-IL" sz="1800" dirty="0" err="1">
                <a:effectLst/>
                <a:latin typeface="Cambria" panose="02040503050406030204" pitchFamily="18" charset="0"/>
                <a:ea typeface="Calibri" panose="020F0502020204030204" pitchFamily="34" charset="0"/>
              </a:rPr>
              <a:t>פטרתו</a:t>
            </a:r>
            <a:r>
              <a:rPr lang="he-IL" sz="1800" dirty="0">
                <a:effectLst/>
                <a:latin typeface="Cambria" panose="02040503050406030204" pitchFamily="18" charset="0"/>
                <a:ea typeface="Calibri" panose="020F0502020204030204" pitchFamily="34" charset="0"/>
              </a:rPr>
              <a:t> </a:t>
            </a:r>
            <a:r>
              <a:rPr lang="he-IL" sz="1800" dirty="0" err="1">
                <a:effectLst/>
                <a:latin typeface="Cambria" panose="02040503050406030204" pitchFamily="18" charset="0"/>
                <a:ea typeface="Calibri" panose="020F0502020204030204" pitchFamily="34" charset="0"/>
              </a:rPr>
              <a:t>ללוה</a:t>
            </a:r>
            <a:r>
              <a:rPr lang="he-IL" sz="1800" dirty="0">
                <a:effectLst/>
                <a:latin typeface="Cambria" panose="02040503050406030204" pitchFamily="18" charset="0"/>
                <a:ea typeface="Calibri" panose="020F0502020204030204" pitchFamily="34" charset="0"/>
              </a:rPr>
              <a:t> אין כאן חוב, </a:t>
            </a:r>
            <a:r>
              <a:rPr lang="he-IL" sz="1800" b="1" dirty="0">
                <a:effectLst/>
                <a:latin typeface="Cambria" panose="02040503050406030204" pitchFamily="18" charset="0"/>
                <a:ea typeface="Calibri" panose="020F0502020204030204" pitchFamily="34" charset="0"/>
              </a:rPr>
              <a:t>והמקדש </a:t>
            </a:r>
            <a:r>
              <a:rPr lang="he-IL" sz="1800" b="1" dirty="0" err="1">
                <a:effectLst/>
                <a:latin typeface="Cambria" panose="02040503050406030204" pitchFamily="18" charset="0"/>
                <a:ea typeface="Calibri" panose="020F0502020204030204" pitchFamily="34" charset="0"/>
              </a:rPr>
              <a:t>במלוה</a:t>
            </a:r>
            <a:r>
              <a:rPr lang="he-IL" sz="1800" b="1" dirty="0">
                <a:effectLst/>
                <a:latin typeface="Cambria" panose="02040503050406030204" pitchFamily="18" charset="0"/>
                <a:ea typeface="Calibri" panose="020F0502020204030204" pitchFamily="34" charset="0"/>
              </a:rPr>
              <a:t> לאחר שביעית ודאי אינה מקודשת</a:t>
            </a:r>
            <a:r>
              <a:rPr lang="he-IL" sz="1800" dirty="0">
                <a:effectLst/>
                <a:latin typeface="Cambria" panose="02040503050406030204" pitchFamily="18" charset="0"/>
                <a:ea typeface="Calibri" panose="020F0502020204030204" pitchFamily="34" charset="0"/>
              </a:rPr>
              <a:t>.</a:t>
            </a:r>
            <a:endParaRPr lang="he-IL" sz="1800" dirty="0">
              <a:latin typeface="Cambria" panose="02040503050406030204" pitchFamily="18" charset="0"/>
              <a:ea typeface="Calibri" panose="020F0502020204030204" pitchFamily="34" charset="0"/>
            </a:endParaRPr>
          </a:p>
          <a:p>
            <a:pPr marL="0" indent="0" algn="r" rtl="1">
              <a:lnSpc>
                <a:spcPct val="160000"/>
              </a:lnSpc>
              <a:buNone/>
            </a:pPr>
            <a:r>
              <a:rPr lang="he-IL" sz="1800" dirty="0">
                <a:effectLst/>
                <a:latin typeface="Cambria" panose="02040503050406030204" pitchFamily="18" charset="0"/>
                <a:ea typeface="Calibri" panose="020F0502020204030204" pitchFamily="34" charset="0"/>
              </a:rPr>
              <a:t>ספר החינוך מצוה שמג</a:t>
            </a:r>
          </a:p>
          <a:p>
            <a:pPr marL="0" indent="0" algn="r" rtl="1">
              <a:lnSpc>
                <a:spcPct val="160000"/>
              </a:lnSpc>
              <a:buNone/>
            </a:pPr>
            <a:r>
              <a:rPr lang="he-IL" sz="1800" dirty="0" err="1">
                <a:effectLst/>
                <a:latin typeface="Cambria" panose="02040503050406030204" pitchFamily="18" charset="0"/>
                <a:ea typeface="Calibri" panose="020F0502020204030204" pitchFamily="34" charset="0"/>
              </a:rPr>
              <a:t>רבית</a:t>
            </a:r>
            <a:r>
              <a:rPr lang="he-IL" sz="1800" dirty="0">
                <a:effectLst/>
                <a:latin typeface="Cambria" panose="02040503050406030204" pitchFamily="18" charset="0"/>
                <a:ea typeface="Calibri" panose="020F0502020204030204" pitchFamily="34" charset="0"/>
              </a:rPr>
              <a:t> קצוצה יוצאה </a:t>
            </a:r>
            <a:r>
              <a:rPr lang="he-IL" sz="1800" dirty="0" err="1">
                <a:effectLst/>
                <a:latin typeface="Cambria" panose="02040503050406030204" pitchFamily="18" charset="0"/>
                <a:ea typeface="Calibri" panose="020F0502020204030204" pitchFamily="34" charset="0"/>
              </a:rPr>
              <a:t>בדיינין</a:t>
            </a:r>
            <a:r>
              <a:rPr lang="he-IL" sz="1800" dirty="0">
                <a:effectLst/>
                <a:latin typeface="Cambria" panose="02040503050406030204" pitchFamily="18" charset="0"/>
                <a:ea typeface="Calibri" panose="020F0502020204030204" pitchFamily="34" charset="0"/>
              </a:rPr>
              <a:t>, </a:t>
            </a:r>
            <a:r>
              <a:rPr lang="he-IL" sz="1800" b="1" dirty="0">
                <a:effectLst/>
                <a:latin typeface="Cambria" panose="02040503050406030204" pitchFamily="18" charset="0"/>
                <a:ea typeface="Calibri" panose="020F0502020204030204" pitchFamily="34" charset="0"/>
              </a:rPr>
              <a:t>כלומר שבית דין </a:t>
            </a:r>
            <a:r>
              <a:rPr lang="he-IL" sz="1800" b="1" dirty="0" err="1">
                <a:effectLst/>
                <a:latin typeface="Cambria" panose="02040503050406030204" pitchFamily="18" charset="0"/>
                <a:ea typeface="Calibri" panose="020F0502020204030204" pitchFamily="34" charset="0"/>
              </a:rPr>
              <a:t>יורדין</a:t>
            </a:r>
            <a:r>
              <a:rPr lang="he-IL" sz="1800" b="1" dirty="0">
                <a:effectLst/>
                <a:latin typeface="Cambria" panose="02040503050406030204" pitchFamily="18" charset="0"/>
                <a:ea typeface="Calibri" panose="020F0502020204030204" pitchFamily="34" charset="0"/>
              </a:rPr>
              <a:t> לנכסי </a:t>
            </a:r>
            <a:r>
              <a:rPr lang="he-IL" sz="1800" b="1" dirty="0" err="1">
                <a:effectLst/>
                <a:latin typeface="Cambria" panose="02040503050406030204" pitchFamily="18" charset="0"/>
                <a:ea typeface="Calibri" panose="020F0502020204030204" pitchFamily="34" charset="0"/>
              </a:rPr>
              <a:t>המלוה</a:t>
            </a:r>
            <a:r>
              <a:rPr lang="he-IL" sz="1800" b="1" dirty="0">
                <a:effectLst/>
                <a:latin typeface="Cambria" panose="02040503050406030204" pitchFamily="18" charset="0"/>
                <a:ea typeface="Calibri" panose="020F0502020204030204" pitchFamily="34" charset="0"/>
              </a:rPr>
              <a:t> </a:t>
            </a:r>
            <a:r>
              <a:rPr lang="he-IL" sz="1800" b="1" dirty="0" err="1">
                <a:effectLst/>
                <a:latin typeface="Cambria" panose="02040503050406030204" pitchFamily="18" charset="0"/>
                <a:ea typeface="Calibri" panose="020F0502020204030204" pitchFamily="34" charset="0"/>
              </a:rPr>
              <a:t>ומוציאין</a:t>
            </a:r>
            <a:r>
              <a:rPr lang="he-IL" sz="1800" b="1" dirty="0">
                <a:effectLst/>
                <a:latin typeface="Cambria" panose="02040503050406030204" pitchFamily="18" charset="0"/>
                <a:ea typeface="Calibri" panose="020F0502020204030204" pitchFamily="34" charset="0"/>
              </a:rPr>
              <a:t> ממנו, כמו בגזלות וחבלות. </a:t>
            </a:r>
            <a:r>
              <a:rPr lang="he-IL" sz="1800" dirty="0">
                <a:effectLst/>
                <a:latin typeface="Cambria" panose="02040503050406030204" pitchFamily="18" charset="0"/>
                <a:ea typeface="Calibri" panose="020F0502020204030204" pitchFamily="34" charset="0"/>
              </a:rPr>
              <a:t>ויש מן המפרשים שפירשו יוצאה </a:t>
            </a:r>
            <a:r>
              <a:rPr lang="he-IL" sz="1800" dirty="0" err="1">
                <a:effectLst/>
                <a:latin typeface="Cambria" panose="02040503050406030204" pitchFamily="18" charset="0"/>
                <a:ea typeface="Calibri" panose="020F0502020204030204" pitchFamily="34" charset="0"/>
              </a:rPr>
              <a:t>בדיינין</a:t>
            </a:r>
            <a:r>
              <a:rPr lang="he-IL" sz="1800" dirty="0">
                <a:effectLst/>
                <a:latin typeface="Cambria" panose="02040503050406030204" pitchFamily="18" charset="0"/>
                <a:ea typeface="Calibri" panose="020F0502020204030204" pitchFamily="34" charset="0"/>
              </a:rPr>
              <a:t> </a:t>
            </a:r>
            <a:r>
              <a:rPr lang="he-IL" sz="1800" dirty="0" err="1">
                <a:effectLst/>
                <a:latin typeface="Cambria" panose="02040503050406030204" pitchFamily="18" charset="0"/>
                <a:ea typeface="Calibri" panose="020F0502020204030204" pitchFamily="34" charset="0"/>
              </a:rPr>
              <a:t>לענין</a:t>
            </a:r>
            <a:r>
              <a:rPr lang="he-IL" sz="1800" dirty="0">
                <a:effectLst/>
                <a:latin typeface="Cambria" panose="02040503050406030204" pitchFamily="18" charset="0"/>
                <a:ea typeface="Calibri" panose="020F0502020204030204" pitchFamily="34" charset="0"/>
              </a:rPr>
              <a:t> כפייה, כלומר </a:t>
            </a:r>
            <a:r>
              <a:rPr lang="he-IL" sz="1800" dirty="0" err="1">
                <a:effectLst/>
                <a:latin typeface="Cambria" panose="02040503050406030204" pitchFamily="18" charset="0"/>
                <a:ea typeface="Calibri" panose="020F0502020204030204" pitchFamily="34" charset="0"/>
              </a:rPr>
              <a:t>שכופין</a:t>
            </a:r>
            <a:r>
              <a:rPr lang="he-IL" sz="1800" dirty="0">
                <a:effectLst/>
                <a:latin typeface="Cambria" panose="02040503050406030204" pitchFamily="18" charset="0"/>
                <a:ea typeface="Calibri" panose="020F0502020204030204" pitchFamily="34" charset="0"/>
              </a:rPr>
              <a:t> בית דין את </a:t>
            </a:r>
            <a:r>
              <a:rPr lang="he-IL" sz="1800" dirty="0" err="1">
                <a:effectLst/>
                <a:latin typeface="Cambria" panose="02040503050406030204" pitchFamily="18" charset="0"/>
                <a:ea typeface="Calibri" panose="020F0502020204030204" pitchFamily="34" charset="0"/>
              </a:rPr>
              <a:t>המלוה</a:t>
            </a:r>
            <a:r>
              <a:rPr lang="he-IL" sz="1800" dirty="0">
                <a:effectLst/>
                <a:latin typeface="Cambria" panose="02040503050406030204" pitchFamily="18" charset="0"/>
                <a:ea typeface="Calibri" panose="020F0502020204030204" pitchFamily="34" charset="0"/>
              </a:rPr>
              <a:t> להחזירה בשוטים, כמו </a:t>
            </a:r>
            <a:r>
              <a:rPr lang="he-IL" sz="1800" dirty="0" err="1">
                <a:effectLst/>
                <a:latin typeface="Cambria" panose="02040503050406030204" pitchFamily="18" charset="0"/>
                <a:ea typeface="Calibri" panose="020F0502020204030204" pitchFamily="34" charset="0"/>
              </a:rPr>
              <a:t>שעושין</a:t>
            </a:r>
            <a:r>
              <a:rPr lang="he-IL" sz="1800" dirty="0">
                <a:effectLst/>
                <a:latin typeface="Cambria" panose="02040503050406030204" pitchFamily="18" charset="0"/>
                <a:ea typeface="Calibri" panose="020F0502020204030204" pitchFamily="34" charset="0"/>
              </a:rPr>
              <a:t> לכל מי שיאמר שלא יעשה מצות עשה.</a:t>
            </a:r>
            <a:endParaRPr lang="en-US" sz="18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694068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extLst>
              <p:ext uri="{D42A27DB-BD31-4B8C-83A1-F6EECF244321}">
                <p14:modId xmlns:p14="http://schemas.microsoft.com/office/powerpoint/2010/main" val="2812742558"/>
              </p:ext>
            </p:extLst>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81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E8A7D-A88F-4D66-B118-870E67FB6CA5}"/>
              </a:ext>
            </a:extLst>
          </p:cNvPr>
          <p:cNvSpPr>
            <a:spLocks noGrp="1"/>
          </p:cNvSpPr>
          <p:nvPr>
            <p:ph type="title"/>
          </p:nvPr>
        </p:nvSpPr>
        <p:spPr/>
        <p:txBody>
          <a:bodyPr/>
          <a:lstStyle/>
          <a:p>
            <a:pPr algn="r" rtl="1"/>
            <a:r>
              <a:rPr lang="he-IL" dirty="0"/>
              <a:t>נ"מ- מחילה- ריטב"א: כיון שזה חיוב לשמים אין מחילה </a:t>
            </a:r>
          </a:p>
        </p:txBody>
      </p:sp>
      <p:sp>
        <p:nvSpPr>
          <p:cNvPr id="3" name="Content Placeholder 2">
            <a:extLst>
              <a:ext uri="{FF2B5EF4-FFF2-40B4-BE49-F238E27FC236}">
                <a16:creationId xmlns:a16="http://schemas.microsoft.com/office/drawing/2014/main" id="{5F91E335-C615-44D0-8DC7-A98F6B58AFD3}"/>
              </a:ext>
            </a:extLst>
          </p:cNvPr>
          <p:cNvSpPr>
            <a:spLocks noGrp="1"/>
          </p:cNvSpPr>
          <p:nvPr>
            <p:ph idx="1"/>
          </p:nvPr>
        </p:nvSpPr>
        <p:spPr/>
        <p:txBody>
          <a:bodyPr>
            <a:normAutofit fontScale="92500" lnSpcReduction="20000"/>
          </a:bodyPr>
          <a:lstStyle/>
          <a:p>
            <a:pPr marL="0" indent="0" algn="r" rtl="1">
              <a:lnSpc>
                <a:spcPct val="150000"/>
              </a:lnSpc>
              <a:buNone/>
            </a:pPr>
            <a:r>
              <a:rPr lang="he-IL" sz="2000" dirty="0"/>
              <a:t>חידושי הריטב"א מסכת בבא מציעא דף </a:t>
            </a:r>
            <a:r>
              <a:rPr lang="he-IL" sz="2000" dirty="0" err="1"/>
              <a:t>סא</a:t>
            </a:r>
            <a:r>
              <a:rPr lang="he-IL" sz="2000" dirty="0"/>
              <a:t> עמוד א </a:t>
            </a:r>
          </a:p>
          <a:p>
            <a:pPr marL="0" indent="0" algn="r" rtl="1">
              <a:lnSpc>
                <a:spcPct val="150000"/>
              </a:lnSpc>
              <a:buNone/>
            </a:pPr>
            <a:r>
              <a:rPr lang="he-IL" sz="2000" dirty="0"/>
              <a:t>מה </a:t>
            </a:r>
            <a:r>
              <a:rPr lang="he-IL" sz="2000" dirty="0" err="1"/>
              <a:t>להנך</a:t>
            </a:r>
            <a:r>
              <a:rPr lang="he-IL" sz="2000" dirty="0"/>
              <a:t> שכן שלא מדעתו. פי' תאמר </a:t>
            </a:r>
            <a:r>
              <a:rPr lang="he-IL" sz="2000" dirty="0" err="1"/>
              <a:t>ברבית</a:t>
            </a:r>
            <a:r>
              <a:rPr lang="he-IL" sz="2000" dirty="0"/>
              <a:t> שהוא מדעתו </a:t>
            </a:r>
            <a:r>
              <a:rPr lang="he-IL" sz="2000" dirty="0" err="1"/>
              <a:t>קמ"ל</a:t>
            </a:r>
            <a:r>
              <a:rPr lang="he-IL" sz="2000" dirty="0"/>
              <a:t> </a:t>
            </a:r>
            <a:r>
              <a:rPr lang="he-IL" sz="2000" dirty="0" err="1"/>
              <a:t>דאע"ג</a:t>
            </a:r>
            <a:r>
              <a:rPr lang="he-IL" sz="2000" dirty="0"/>
              <a:t> </a:t>
            </a:r>
            <a:r>
              <a:rPr lang="he-IL" sz="2000" dirty="0" err="1"/>
              <a:t>דמדעתו</a:t>
            </a:r>
            <a:r>
              <a:rPr lang="he-IL" sz="2000" dirty="0"/>
              <a:t> הוא וידע ומחיל אסור, </a:t>
            </a:r>
            <a:r>
              <a:rPr lang="he-IL" sz="2000" b="1" dirty="0"/>
              <a:t>ומכאן נראה דלא מהניא מחילה </a:t>
            </a:r>
            <a:r>
              <a:rPr lang="he-IL" sz="2000" b="1" dirty="0" err="1"/>
              <a:t>ברבית</a:t>
            </a:r>
            <a:r>
              <a:rPr lang="he-IL" sz="2000" b="1" dirty="0"/>
              <a:t> קודם </a:t>
            </a:r>
            <a:r>
              <a:rPr lang="he-IL" sz="2000" b="1" dirty="0" err="1"/>
              <a:t>פרעון</a:t>
            </a:r>
            <a:r>
              <a:rPr lang="he-IL" sz="2000" b="1" dirty="0"/>
              <a:t> </a:t>
            </a:r>
            <a:r>
              <a:rPr lang="he-IL" sz="2000" b="1" dirty="0" err="1"/>
              <a:t>דאלו</a:t>
            </a:r>
            <a:r>
              <a:rPr lang="he-IL" sz="2000" b="1" dirty="0"/>
              <a:t> מהניא אין לך </a:t>
            </a:r>
            <a:r>
              <a:rPr lang="he-IL" sz="2000" b="1" dirty="0" err="1"/>
              <a:t>רבית</a:t>
            </a:r>
            <a:r>
              <a:rPr lang="he-IL" sz="2000" b="1" dirty="0"/>
              <a:t> שאינו נמחל </a:t>
            </a:r>
            <a:r>
              <a:rPr lang="he-IL" sz="2000" dirty="0" err="1"/>
              <a:t>כדאמרינן</a:t>
            </a:r>
            <a:r>
              <a:rPr lang="he-IL" sz="2000" dirty="0"/>
              <a:t> הכא </a:t>
            </a:r>
            <a:r>
              <a:rPr lang="he-IL" sz="2000" dirty="0" err="1"/>
              <a:t>דידע</a:t>
            </a:r>
            <a:r>
              <a:rPr lang="he-IL" sz="2000" dirty="0"/>
              <a:t> ומחיל, </a:t>
            </a:r>
            <a:r>
              <a:rPr lang="he-IL" sz="2000" b="1" dirty="0"/>
              <a:t>ומיהו אם מחל לו לאחר </a:t>
            </a:r>
            <a:r>
              <a:rPr lang="he-IL" sz="2000" b="1" dirty="0" err="1"/>
              <a:t>שגבאו</a:t>
            </a:r>
            <a:r>
              <a:rPr lang="he-IL" sz="2000" b="1" dirty="0"/>
              <a:t> ממנו </a:t>
            </a:r>
            <a:r>
              <a:rPr lang="he-IL" sz="2000" b="1" dirty="0" err="1"/>
              <a:t>המלוה</a:t>
            </a:r>
            <a:r>
              <a:rPr lang="he-IL" sz="2000" b="1" dirty="0"/>
              <a:t> אין ראיה מכאן, </a:t>
            </a:r>
            <a:r>
              <a:rPr lang="he-IL" sz="2000" b="1" dirty="0" err="1"/>
              <a:t>דהשתא</a:t>
            </a:r>
            <a:r>
              <a:rPr lang="he-IL" sz="2000" b="1" dirty="0"/>
              <a:t> מחילה מדעת שלמה היא שמחל לו תביעת ממון שהיה לו אצלו </a:t>
            </a:r>
            <a:r>
              <a:rPr lang="he-IL" sz="2000" b="1" dirty="0" err="1"/>
              <a:t>משא"כ</a:t>
            </a:r>
            <a:r>
              <a:rPr lang="he-IL" sz="2000" b="1" dirty="0"/>
              <a:t> במחילה </a:t>
            </a:r>
            <a:r>
              <a:rPr lang="he-IL" sz="2000" b="1" dirty="0" err="1"/>
              <a:t>דקודם</a:t>
            </a:r>
            <a:r>
              <a:rPr lang="he-IL" sz="2000" b="1" dirty="0"/>
              <a:t> </a:t>
            </a:r>
            <a:r>
              <a:rPr lang="he-IL" sz="2000" b="1" dirty="0" err="1"/>
              <a:t>פרעון</a:t>
            </a:r>
            <a:r>
              <a:rPr lang="he-IL" sz="2000" b="1" dirty="0"/>
              <a:t> </a:t>
            </a:r>
            <a:r>
              <a:rPr lang="he-IL" sz="2000" b="1" dirty="0" err="1"/>
              <a:t>דחשבה</a:t>
            </a:r>
            <a:r>
              <a:rPr lang="he-IL" sz="2000" b="1" dirty="0"/>
              <a:t> רחמנא כמחילה באונס, וכן כתב הרמב"ם ז"ל </a:t>
            </a:r>
            <a:r>
              <a:rPr lang="he-IL" sz="2000" b="1" dirty="0" err="1"/>
              <a:t>דמחילה</a:t>
            </a:r>
            <a:r>
              <a:rPr lang="he-IL" sz="2000" b="1" dirty="0"/>
              <a:t> </a:t>
            </a:r>
            <a:r>
              <a:rPr lang="he-IL" sz="2000" b="1" dirty="0" err="1"/>
              <a:t>דלאחר</a:t>
            </a:r>
            <a:r>
              <a:rPr lang="he-IL" sz="2000" b="1" dirty="0"/>
              <a:t> </a:t>
            </a:r>
            <a:r>
              <a:rPr lang="he-IL" sz="2000" b="1" dirty="0" err="1"/>
              <a:t>פרעון</a:t>
            </a:r>
            <a:r>
              <a:rPr lang="he-IL" sz="2000" b="1" dirty="0"/>
              <a:t> מהניא, ובשם הגאונים ז"ל כתב דלא מהניא וכן דעת </a:t>
            </a:r>
            <a:r>
              <a:rPr lang="he-IL" sz="2000" b="1" dirty="0" err="1"/>
              <a:t>הראב"ד</a:t>
            </a:r>
            <a:r>
              <a:rPr lang="he-IL" sz="2000" b="1" dirty="0"/>
              <a:t> ז"ל</a:t>
            </a:r>
            <a:r>
              <a:rPr lang="he-IL" sz="2000" dirty="0"/>
              <a:t>, </a:t>
            </a:r>
            <a:r>
              <a:rPr lang="he-IL" sz="2000" b="1" u="sng" dirty="0"/>
              <a:t>ודעת מורי נ"ר כדעת הגאונים, וטעם הדברים אומר מורי נ"ר </a:t>
            </a:r>
            <a:r>
              <a:rPr lang="he-IL" sz="2000" b="1" u="sng" dirty="0" err="1"/>
              <a:t>דתביעת</a:t>
            </a:r>
            <a:r>
              <a:rPr lang="he-IL" sz="2000" b="1" u="sng" dirty="0"/>
              <a:t> </a:t>
            </a:r>
            <a:r>
              <a:rPr lang="he-IL" sz="2000" b="1" u="sng" dirty="0" err="1"/>
              <a:t>רבית</a:t>
            </a:r>
            <a:r>
              <a:rPr lang="he-IL" sz="2000" b="1" u="sng" dirty="0"/>
              <a:t> לא </a:t>
            </a:r>
            <a:r>
              <a:rPr lang="he-IL" sz="2000" b="1" u="sng" dirty="0" err="1"/>
              <a:t>הויא</a:t>
            </a:r>
            <a:r>
              <a:rPr lang="he-IL" sz="2000" b="1" u="sng" dirty="0"/>
              <a:t> כשאר תביעות בגזל ואונאה וכיוצא בהן דאית ליה על חבריה שיעבוד ממון, אלא חיוב הוא שחייב הכתוב להחזיר איסור שבלע</a:t>
            </a:r>
            <a:r>
              <a:rPr lang="he-IL" sz="2000" dirty="0"/>
              <a:t>, תדע דהא רבי יוחנן סבר </a:t>
            </a:r>
            <a:r>
              <a:rPr lang="he-IL" sz="2000" dirty="0" err="1"/>
              <a:t>דרבית</a:t>
            </a:r>
            <a:r>
              <a:rPr lang="he-IL" sz="2000" dirty="0"/>
              <a:t> קצוצה אינה יוצאה </a:t>
            </a:r>
            <a:r>
              <a:rPr lang="he-IL" sz="2000" dirty="0" err="1"/>
              <a:t>בדיינין</a:t>
            </a:r>
            <a:r>
              <a:rPr lang="he-IL" sz="2000" dirty="0"/>
              <a:t>, וגם לדברי </a:t>
            </a:r>
            <a:r>
              <a:rPr lang="he-IL" sz="2000" dirty="0" err="1"/>
              <a:t>הכל</a:t>
            </a:r>
            <a:r>
              <a:rPr lang="he-IL" sz="2000" dirty="0"/>
              <a:t> אם מת בניו </a:t>
            </a:r>
            <a:r>
              <a:rPr lang="he-IL" sz="2000" dirty="0" err="1"/>
              <a:t>פטורין</a:t>
            </a:r>
            <a:r>
              <a:rPr lang="he-IL" sz="2000" dirty="0"/>
              <a:t> אלא בדבר </a:t>
            </a:r>
            <a:r>
              <a:rPr lang="he-IL" sz="2000" dirty="0" err="1"/>
              <a:t>המסויים</a:t>
            </a:r>
            <a:r>
              <a:rPr lang="he-IL" sz="2000" dirty="0"/>
              <a:t> מפני כבוד אביהם בלבד, ואלו בגזל ואונאה בניו חייבים כשהניח אחריות נכסים... </a:t>
            </a:r>
            <a:r>
              <a:rPr lang="he-IL" sz="2000" b="1" u="sng" dirty="0"/>
              <a:t>אבל הכא לשמים הוא חייב וכיון שכן לא תועיל לו מחילת חברו, וכן עיקר</a:t>
            </a:r>
            <a:r>
              <a:rPr lang="he-IL" sz="2000" dirty="0"/>
              <a:t>, </a:t>
            </a:r>
          </a:p>
        </p:txBody>
      </p:sp>
    </p:spTree>
    <p:extLst>
      <p:ext uri="{BB962C8B-B14F-4D97-AF65-F5344CB8AC3E}">
        <p14:creationId xmlns:p14="http://schemas.microsoft.com/office/powerpoint/2010/main" val="1458724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D9BF-DF2C-46D7-8F58-672CC86E092C}"/>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990B9000-518A-491B-B353-23D9DF8E4955}"/>
              </a:ext>
            </a:extLst>
          </p:cNvPr>
          <p:cNvSpPr>
            <a:spLocks noGrp="1"/>
          </p:cNvSpPr>
          <p:nvPr>
            <p:ph idx="1"/>
          </p:nvPr>
        </p:nvSpPr>
        <p:spPr/>
        <p:txBody>
          <a:bodyPr>
            <a:normAutofit/>
          </a:bodyPr>
          <a:lstStyle/>
          <a:p>
            <a:pPr marL="0" lvl="0" indent="0" algn="r" rtl="1">
              <a:lnSpc>
                <a:spcPct val="150000"/>
              </a:lnSpc>
              <a:buNone/>
            </a:pPr>
            <a:r>
              <a:rPr lang="he-IL" sz="2400" dirty="0">
                <a:effectLst/>
                <a:latin typeface="Cambria" panose="02040503050406030204" pitchFamily="18" charset="0"/>
                <a:ea typeface="Calibri" panose="020F0502020204030204" pitchFamily="34" charset="0"/>
              </a:rPr>
              <a:t>תלמוד בבלי מסכת בבא מציעא דף </a:t>
            </a:r>
            <a:r>
              <a:rPr lang="he-IL" sz="2400" dirty="0" err="1">
                <a:effectLst/>
                <a:latin typeface="Cambria" panose="02040503050406030204" pitchFamily="18" charset="0"/>
                <a:ea typeface="Calibri" panose="020F0502020204030204" pitchFamily="34" charset="0"/>
              </a:rPr>
              <a:t>עא</a:t>
            </a:r>
            <a:r>
              <a:rPr lang="he-IL" sz="2400" dirty="0">
                <a:effectLst/>
                <a:latin typeface="Cambria" panose="02040503050406030204" pitchFamily="18" charset="0"/>
                <a:ea typeface="Calibri" panose="020F0502020204030204" pitchFamily="34" charset="0"/>
              </a:rPr>
              <a:t> עמוד א </a:t>
            </a:r>
          </a:p>
          <a:p>
            <a:pPr marL="0" lvl="0" indent="0" algn="r" rtl="1">
              <a:lnSpc>
                <a:spcPct val="150000"/>
              </a:lnSpc>
              <a:buNone/>
            </a:pPr>
            <a:r>
              <a:rPr lang="he-IL" sz="2400" dirty="0">
                <a:effectLst/>
                <a:latin typeface="Cambria" panose="02040503050406030204" pitchFamily="18" charset="0"/>
                <a:ea typeface="Calibri" panose="020F0502020204030204" pitchFamily="34" charset="0"/>
              </a:rPr>
              <a:t>אמר רבי יוסי: </a:t>
            </a:r>
            <a:r>
              <a:rPr lang="he-IL" sz="2400" b="1" dirty="0">
                <a:effectLst/>
                <a:latin typeface="Cambria" panose="02040503050406030204" pitchFamily="18" charset="0"/>
                <a:ea typeface="Calibri" panose="020F0502020204030204" pitchFamily="34" charset="0"/>
              </a:rPr>
              <a:t>בא וראה סמיות עיניהם של מלוי </a:t>
            </a:r>
            <a:r>
              <a:rPr lang="he-IL" sz="2400" b="1"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אדם קורא </a:t>
            </a:r>
            <a:r>
              <a:rPr lang="he-IL" sz="2400" dirty="0" err="1">
                <a:effectLst/>
                <a:latin typeface="Cambria" panose="02040503050406030204" pitchFamily="18" charset="0"/>
                <a:ea typeface="Calibri" panose="020F0502020204030204" pitchFamily="34" charset="0"/>
              </a:rPr>
              <a:t>לחבירו</a:t>
            </a:r>
            <a:r>
              <a:rPr lang="he-IL" sz="2400" dirty="0">
                <a:effectLst/>
                <a:latin typeface="Cambria" panose="02040503050406030204" pitchFamily="18" charset="0"/>
                <a:ea typeface="Calibri" panose="020F0502020204030204" pitchFamily="34" charset="0"/>
              </a:rPr>
              <a:t> רשע - יורד עמו לחייו. והם </a:t>
            </a:r>
            <a:r>
              <a:rPr lang="he-IL" sz="2400" dirty="0" err="1">
                <a:effectLst/>
                <a:latin typeface="Cambria" panose="02040503050406030204" pitchFamily="18" charset="0"/>
                <a:ea typeface="Calibri" panose="020F0502020204030204" pitchFamily="34" charset="0"/>
              </a:rPr>
              <a:t>מביאין</a:t>
            </a:r>
            <a:r>
              <a:rPr lang="he-IL" sz="2400" dirty="0">
                <a:effectLst/>
                <a:latin typeface="Cambria" panose="02040503050406030204" pitchFamily="18" charset="0"/>
                <a:ea typeface="Calibri" panose="020F0502020204030204" pitchFamily="34" charset="0"/>
              </a:rPr>
              <a:t> עדים ולבלר וקולמוס ודיו, </a:t>
            </a:r>
            <a:r>
              <a:rPr lang="he-IL" sz="2400" dirty="0" err="1">
                <a:effectLst/>
                <a:latin typeface="Cambria" panose="02040503050406030204" pitchFamily="18" charset="0"/>
                <a:ea typeface="Calibri" panose="020F0502020204030204" pitchFamily="34" charset="0"/>
              </a:rPr>
              <a:t>וכותבין</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וחותמין</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פלוני זה כפר </a:t>
            </a:r>
            <a:r>
              <a:rPr lang="he-IL" sz="2400" b="1" dirty="0" err="1">
                <a:effectLst/>
                <a:latin typeface="Cambria" panose="02040503050406030204" pitchFamily="18" charset="0"/>
                <a:ea typeface="Calibri" panose="020F0502020204030204" pitchFamily="34" charset="0"/>
              </a:rPr>
              <a:t>באלהי</a:t>
            </a:r>
            <a:r>
              <a:rPr lang="he-IL" sz="2400" b="1" dirty="0">
                <a:effectLst/>
                <a:latin typeface="Cambria" panose="02040503050406030204" pitchFamily="18" charset="0"/>
                <a:ea typeface="Calibri" panose="020F0502020204030204" pitchFamily="34" charset="0"/>
              </a:rPr>
              <a:t> ישראל</a:t>
            </a:r>
            <a:r>
              <a:rPr lang="he-IL" sz="2400" dirty="0">
                <a:effectLst/>
                <a:latin typeface="Cambria" panose="02040503050406030204" pitchFamily="18" charset="0"/>
                <a:ea typeface="Calibri" panose="020F0502020204030204" pitchFamily="34" charset="0"/>
              </a:rPr>
              <a:t>. תניא, רבי שמעון בן אלעזר אומר: כל מי שיש לו מעות </a:t>
            </a:r>
            <a:r>
              <a:rPr lang="he-IL" sz="2400" dirty="0" err="1">
                <a:effectLst/>
                <a:latin typeface="Cambria" panose="02040503050406030204" pitchFamily="18" charset="0"/>
                <a:ea typeface="Calibri" panose="020F0502020204030204" pitchFamily="34" charset="0"/>
              </a:rPr>
              <a:t>ומלוה</a:t>
            </a:r>
            <a:r>
              <a:rPr lang="he-IL" sz="2400" dirty="0">
                <a:effectLst/>
                <a:latin typeface="Cambria" panose="02040503050406030204" pitchFamily="18" charset="0"/>
                <a:ea typeface="Calibri" panose="020F0502020204030204" pitchFamily="34" charset="0"/>
              </a:rPr>
              <a:t> אותם שלא </a:t>
            </a:r>
            <a:r>
              <a:rPr lang="he-IL" sz="2400"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 עליו הכתוב אומר כספו לא נתן בנשך ושחד על נקי לא לקח עשה אלה לא ימוט לעולם. הא למדת שכל </a:t>
            </a:r>
            <a:r>
              <a:rPr lang="he-IL" sz="2400" dirty="0" err="1">
                <a:effectLst/>
                <a:latin typeface="Cambria" panose="02040503050406030204" pitchFamily="18" charset="0"/>
                <a:ea typeface="Calibri" panose="020F0502020204030204" pitchFamily="34" charset="0"/>
              </a:rPr>
              <a:t>המלוה</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נכסיו </a:t>
            </a:r>
            <a:r>
              <a:rPr lang="he-IL" sz="2400" dirty="0" err="1">
                <a:effectLst/>
                <a:latin typeface="Cambria" panose="02040503050406030204" pitchFamily="18" charset="0"/>
                <a:ea typeface="Calibri" panose="020F0502020204030204" pitchFamily="34" charset="0"/>
              </a:rPr>
              <a:t>מתמוטטין</a:t>
            </a:r>
            <a:r>
              <a:rPr lang="he-IL" sz="2400" dirty="0">
                <a:effectLst/>
                <a:latin typeface="Cambria" panose="02040503050406030204" pitchFamily="18" charset="0"/>
                <a:ea typeface="Calibri" panose="020F0502020204030204" pitchFamily="34" charset="0"/>
              </a:rPr>
              <a:t>. </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062512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F04A-63EC-45CC-8CBF-0440DB55F16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6CE570F-94CD-4CB2-9565-18A283C48333}"/>
              </a:ext>
            </a:extLst>
          </p:cNvPr>
          <p:cNvSpPr>
            <a:spLocks noGrp="1"/>
          </p:cNvSpPr>
          <p:nvPr>
            <p:ph idx="1"/>
          </p:nvPr>
        </p:nvSpPr>
        <p:spPr/>
        <p:txBody>
          <a:bodyPr>
            <a:normAutofit/>
          </a:bodyPr>
          <a:lstStyle/>
          <a:p>
            <a:pPr marL="0" indent="0" algn="r" rtl="1">
              <a:lnSpc>
                <a:spcPct val="170000"/>
              </a:lnSpc>
              <a:buNone/>
            </a:pPr>
            <a:r>
              <a:rPr lang="he-IL" sz="1400" dirty="0">
                <a:effectLst/>
                <a:ea typeface="Calibri" panose="020F0502020204030204" pitchFamily="34" charset="0"/>
              </a:rPr>
              <a:t>כלי יקר ויקרא פרק כה פסוק לו </a:t>
            </a:r>
          </a:p>
          <a:p>
            <a:pPr marL="0" indent="0" algn="r" rtl="1">
              <a:lnSpc>
                <a:spcPct val="170000"/>
              </a:lnSpc>
              <a:buNone/>
            </a:pPr>
            <a:r>
              <a:rPr lang="he-IL" sz="1400" dirty="0">
                <a:effectLst/>
                <a:ea typeface="Calibri" panose="020F0502020204030204" pitchFamily="34" charset="0"/>
              </a:rPr>
              <a:t>(לו) אל </a:t>
            </a:r>
            <a:r>
              <a:rPr lang="he-IL" sz="1400" dirty="0" err="1">
                <a:effectLst/>
                <a:ea typeface="Calibri" panose="020F0502020204030204" pitchFamily="34" charset="0"/>
              </a:rPr>
              <a:t>תקח</a:t>
            </a:r>
            <a:r>
              <a:rPr lang="he-IL" sz="1400" dirty="0">
                <a:effectLst/>
                <a:ea typeface="Calibri" panose="020F0502020204030204" pitchFamily="34" charset="0"/>
              </a:rPr>
              <a:t> מאתו נשך ותרבית. מה שנאמר אל </a:t>
            </a:r>
            <a:r>
              <a:rPr lang="he-IL" sz="1400" dirty="0" err="1">
                <a:effectLst/>
                <a:ea typeface="Calibri" panose="020F0502020204030204" pitchFamily="34" charset="0"/>
              </a:rPr>
              <a:t>תקח</a:t>
            </a:r>
            <a:r>
              <a:rPr lang="he-IL" sz="1400" dirty="0">
                <a:effectLst/>
                <a:ea typeface="Calibri" panose="020F0502020204030204" pitchFamily="34" charset="0"/>
              </a:rPr>
              <a:t> מאתו משמע אבל מעשיר מותר </a:t>
            </a:r>
            <a:r>
              <a:rPr lang="he-IL" sz="1400" dirty="0" err="1">
                <a:effectLst/>
                <a:ea typeface="Calibri" panose="020F0502020204030204" pitchFamily="34" charset="0"/>
              </a:rPr>
              <a:t>ליקח</a:t>
            </a:r>
            <a:r>
              <a:rPr lang="he-IL" sz="1400" dirty="0">
                <a:effectLst/>
                <a:ea typeface="Calibri" panose="020F0502020204030204" pitchFamily="34" charset="0"/>
              </a:rPr>
              <a:t>, וכן בפרשת משפטים (שמות </a:t>
            </a:r>
            <a:r>
              <a:rPr lang="he-IL" sz="1400" dirty="0" err="1">
                <a:effectLst/>
                <a:ea typeface="Calibri" panose="020F0502020204030204" pitchFamily="34" charset="0"/>
              </a:rPr>
              <a:t>כב</a:t>
            </a:r>
            <a:r>
              <a:rPr lang="he-IL" sz="1400" dirty="0">
                <a:effectLst/>
                <a:ea typeface="Calibri" panose="020F0502020204030204" pitchFamily="34" charset="0"/>
              </a:rPr>
              <a:t> כד) נאמר אם כסף תלוה את עמי את העני עמך וגו' לא תשימון עליו נשך. לכך כתבה התורה במשנה תורה (דברים </a:t>
            </a:r>
            <a:r>
              <a:rPr lang="he-IL" sz="1400" dirty="0" err="1">
                <a:effectLst/>
                <a:ea typeface="Calibri" panose="020F0502020204030204" pitchFamily="34" charset="0"/>
              </a:rPr>
              <a:t>כג</a:t>
            </a:r>
            <a:r>
              <a:rPr lang="he-IL" sz="1400" dirty="0">
                <a:effectLst/>
                <a:ea typeface="Calibri" panose="020F0502020204030204" pitchFamily="34" charset="0"/>
              </a:rPr>
              <a:t> </a:t>
            </a:r>
            <a:r>
              <a:rPr lang="he-IL" sz="1400" dirty="0" err="1">
                <a:effectLst/>
                <a:ea typeface="Calibri" panose="020F0502020204030204" pitchFamily="34" charset="0"/>
              </a:rPr>
              <a:t>כא</a:t>
            </a:r>
            <a:r>
              <a:rPr lang="he-IL" sz="1400" dirty="0">
                <a:effectLst/>
                <a:ea typeface="Calibri" panose="020F0502020204030204" pitchFamily="34" charset="0"/>
              </a:rPr>
              <a:t>) </a:t>
            </a:r>
            <a:r>
              <a:rPr lang="he-IL" sz="1400" dirty="0" err="1">
                <a:effectLst/>
                <a:ea typeface="Calibri" panose="020F0502020204030204" pitchFamily="34" charset="0"/>
              </a:rPr>
              <a:t>לנכרי</a:t>
            </a:r>
            <a:r>
              <a:rPr lang="he-IL" sz="1400" dirty="0">
                <a:effectLst/>
                <a:ea typeface="Calibri" panose="020F0502020204030204" pitchFamily="34" charset="0"/>
              </a:rPr>
              <a:t> </a:t>
            </a:r>
            <a:r>
              <a:rPr lang="he-IL" sz="1400" dirty="0" err="1">
                <a:effectLst/>
                <a:ea typeface="Calibri" panose="020F0502020204030204" pitchFamily="34" charset="0"/>
              </a:rPr>
              <a:t>תשיך</a:t>
            </a:r>
            <a:r>
              <a:rPr lang="he-IL" sz="1400" dirty="0">
                <a:effectLst/>
                <a:ea typeface="Calibri" panose="020F0502020204030204" pitchFamily="34" charset="0"/>
              </a:rPr>
              <a:t> ולאחיך לא </a:t>
            </a:r>
            <a:r>
              <a:rPr lang="he-IL" sz="1400" dirty="0" err="1">
                <a:effectLst/>
                <a:ea typeface="Calibri" panose="020F0502020204030204" pitchFamily="34" charset="0"/>
              </a:rPr>
              <a:t>תשיך</a:t>
            </a:r>
            <a:r>
              <a:rPr lang="he-IL" sz="1400" dirty="0">
                <a:effectLst/>
                <a:ea typeface="Calibri" panose="020F0502020204030204" pitchFamily="34" charset="0"/>
              </a:rPr>
              <a:t> כל שהוא אחיך לא </a:t>
            </a:r>
            <a:r>
              <a:rPr lang="he-IL" sz="1400" dirty="0" err="1">
                <a:effectLst/>
                <a:ea typeface="Calibri" panose="020F0502020204030204" pitchFamily="34" charset="0"/>
              </a:rPr>
              <a:t>תשיך</a:t>
            </a:r>
            <a:r>
              <a:rPr lang="he-IL" sz="1400" dirty="0">
                <a:effectLst/>
                <a:ea typeface="Calibri" panose="020F0502020204030204" pitchFamily="34" charset="0"/>
              </a:rPr>
              <a:t> לו ואף על פי שהלווה </a:t>
            </a:r>
            <a:r>
              <a:rPr lang="he-IL" sz="1400" dirty="0" err="1">
                <a:effectLst/>
                <a:ea typeface="Calibri" panose="020F0502020204030204" pitchFamily="34" charset="0"/>
              </a:rPr>
              <a:t>מרויח</a:t>
            </a:r>
            <a:r>
              <a:rPr lang="he-IL" sz="1400" dirty="0">
                <a:effectLst/>
                <a:ea typeface="Calibri" panose="020F0502020204030204" pitchFamily="34" charset="0"/>
              </a:rPr>
              <a:t> בזה, </a:t>
            </a:r>
            <a:r>
              <a:rPr lang="he-IL" sz="1400" dirty="0" err="1">
                <a:effectLst/>
                <a:ea typeface="Calibri" panose="020F0502020204030204" pitchFamily="34" charset="0"/>
              </a:rPr>
              <a:t>וזיל</a:t>
            </a:r>
            <a:r>
              <a:rPr lang="he-IL" sz="1400" dirty="0">
                <a:effectLst/>
                <a:ea typeface="Calibri" panose="020F0502020204030204" pitchFamily="34" charset="0"/>
              </a:rPr>
              <a:t> בתר טעמא </a:t>
            </a:r>
            <a:r>
              <a:rPr lang="he-IL" sz="1400" b="1" u="sng" dirty="0">
                <a:effectLst/>
                <a:ea typeface="Calibri" panose="020F0502020204030204" pitchFamily="34" charset="0"/>
              </a:rPr>
              <a:t>כי עיקר טעם איסור הריבית הוא לפי שהוא מסיר מדת הבטחון מן האדם כי כל בעל משא ומתן עיניו נשואות אל ה'</a:t>
            </a:r>
            <a:r>
              <a:rPr lang="he-IL" sz="1400" dirty="0">
                <a:effectLst/>
                <a:ea typeface="Calibri" panose="020F0502020204030204" pitchFamily="34" charset="0"/>
              </a:rPr>
              <a:t> לפי שהוא מסופק אם </a:t>
            </a:r>
            <a:r>
              <a:rPr lang="he-IL" sz="1400" dirty="0" err="1">
                <a:effectLst/>
                <a:ea typeface="Calibri" panose="020F0502020204030204" pitchFamily="34" charset="0"/>
              </a:rPr>
              <a:t>ירויח</a:t>
            </a:r>
            <a:r>
              <a:rPr lang="he-IL" sz="1400" dirty="0">
                <a:effectLst/>
                <a:ea typeface="Calibri" panose="020F0502020204030204" pitchFamily="34" charset="0"/>
              </a:rPr>
              <a:t> או לא </a:t>
            </a:r>
            <a:r>
              <a:rPr lang="he-IL" sz="1400" b="1" dirty="0">
                <a:effectLst/>
                <a:ea typeface="Calibri" panose="020F0502020204030204" pitchFamily="34" charset="0"/>
              </a:rPr>
              <a:t>אבל הנותן בריבית </a:t>
            </a:r>
            <a:r>
              <a:rPr lang="he-IL" sz="1400" b="1" dirty="0" err="1">
                <a:effectLst/>
                <a:ea typeface="Calibri" panose="020F0502020204030204" pitchFamily="34" charset="0"/>
              </a:rPr>
              <a:t>ריוח</a:t>
            </a:r>
            <a:r>
              <a:rPr lang="he-IL" sz="1400" b="1" dirty="0">
                <a:effectLst/>
                <a:ea typeface="Calibri" panose="020F0502020204030204" pitchFamily="34" charset="0"/>
              </a:rPr>
              <a:t> שלו ידוע וקצוב וסומך על ערבונו שבידו ומן ה' יסיר לבו.</a:t>
            </a:r>
            <a:r>
              <a:rPr lang="he-IL" sz="1400" dirty="0">
                <a:effectLst/>
                <a:ea typeface="Calibri" panose="020F0502020204030204" pitchFamily="34" charset="0"/>
              </a:rPr>
              <a:t> ומה שגם הלווה עובר בלאו לפי שהוא מחטיא את </a:t>
            </a:r>
            <a:r>
              <a:rPr lang="he-IL" sz="1400" dirty="0" err="1">
                <a:effectLst/>
                <a:ea typeface="Calibri" panose="020F0502020204030204" pitchFamily="34" charset="0"/>
              </a:rPr>
              <a:t>המלוה</a:t>
            </a:r>
            <a:r>
              <a:rPr lang="he-IL" sz="1400" dirty="0">
                <a:effectLst/>
                <a:ea typeface="Calibri" panose="020F0502020204030204" pitchFamily="34" charset="0"/>
              </a:rPr>
              <a:t> ומסירו מן מדת הבטחון כנודע מדבר </a:t>
            </a:r>
            <a:r>
              <a:rPr lang="he-IL" sz="1400" dirty="0" err="1">
                <a:effectLst/>
                <a:ea typeface="Calibri" panose="020F0502020204030204" pitchFamily="34" charset="0"/>
              </a:rPr>
              <a:t>המלוים</a:t>
            </a:r>
            <a:r>
              <a:rPr lang="he-IL" sz="1400" dirty="0">
                <a:effectLst/>
                <a:ea typeface="Calibri" panose="020F0502020204030204" pitchFamily="34" charset="0"/>
              </a:rPr>
              <a:t> בריבית שרובם מקטני אמנה ואבירי לב הרחוקים מצדקה מצד כי אין </a:t>
            </a:r>
            <a:r>
              <a:rPr lang="he-IL" sz="1400" dirty="0" err="1">
                <a:effectLst/>
                <a:ea typeface="Calibri" panose="020F0502020204030204" pitchFamily="34" charset="0"/>
              </a:rPr>
              <a:t>בטחונם</a:t>
            </a:r>
            <a:r>
              <a:rPr lang="he-IL" sz="1400" dirty="0">
                <a:effectLst/>
                <a:ea typeface="Calibri" panose="020F0502020204030204" pitchFamily="34" charset="0"/>
              </a:rPr>
              <a:t> בה'. </a:t>
            </a:r>
            <a:r>
              <a:rPr lang="he-IL" sz="1400" b="1" dirty="0">
                <a:effectLst/>
                <a:ea typeface="Calibri" panose="020F0502020204030204" pitchFamily="34" charset="0"/>
              </a:rPr>
              <a:t>ומה שמותר ליתן בריבית לעכו"ם לפי שכל עכו"ם חזקתו שהוא אלם וגזלן אפילו אם הוא כבוש תחת ידך מכל מקום דרכו לבוא בעקיפין, ואפילו אם ערבונו בידו לעולם אינו בטוח לא בקרן ולא </a:t>
            </a:r>
            <a:r>
              <a:rPr lang="he-IL" sz="1400" b="1" dirty="0" err="1">
                <a:effectLst/>
                <a:ea typeface="Calibri" panose="020F0502020204030204" pitchFamily="34" charset="0"/>
              </a:rPr>
              <a:t>בריוח</a:t>
            </a:r>
            <a:r>
              <a:rPr lang="he-IL" sz="1400" b="1" dirty="0">
                <a:effectLst/>
                <a:ea typeface="Calibri" panose="020F0502020204030204" pitchFamily="34" charset="0"/>
              </a:rPr>
              <a:t> ועל כן תמיד עיניו נשואות אל ה' להצילו מידו וזה טעם איסור הריבית בכל מקום</a:t>
            </a:r>
            <a:r>
              <a:rPr lang="he-IL" sz="1400" dirty="0">
                <a:effectLst/>
                <a:ea typeface="Calibri" panose="020F0502020204030204" pitchFamily="34" charset="0"/>
              </a:rPr>
              <a:t>. ומה שהזכיר העני דיבר הכתוב בהווה כי סתם עני מוכרח </a:t>
            </a:r>
            <a:r>
              <a:rPr lang="he-IL" sz="1400" dirty="0" err="1">
                <a:effectLst/>
                <a:ea typeface="Calibri" panose="020F0502020204030204" pitchFamily="34" charset="0"/>
              </a:rPr>
              <a:t>ליקח</a:t>
            </a:r>
            <a:r>
              <a:rPr lang="he-IL" sz="1400" dirty="0">
                <a:effectLst/>
                <a:ea typeface="Calibri" panose="020F0502020204030204" pitchFamily="34" charset="0"/>
              </a:rPr>
              <a:t> בהלוואה, ועוד </a:t>
            </a:r>
            <a:r>
              <a:rPr lang="he-IL" sz="1400" dirty="0" err="1">
                <a:effectLst/>
                <a:ea typeface="Calibri" panose="020F0502020204030204" pitchFamily="34" charset="0"/>
              </a:rPr>
              <a:t>שסלקא</a:t>
            </a:r>
            <a:r>
              <a:rPr lang="he-IL" sz="1400" dirty="0">
                <a:effectLst/>
                <a:ea typeface="Calibri" panose="020F0502020204030204" pitchFamily="34" charset="0"/>
              </a:rPr>
              <a:t> דעתך </a:t>
            </a:r>
            <a:r>
              <a:rPr lang="he-IL" sz="1400" dirty="0" err="1">
                <a:effectLst/>
                <a:ea typeface="Calibri" panose="020F0502020204030204" pitchFamily="34" charset="0"/>
              </a:rPr>
              <a:t>אמינא</a:t>
            </a:r>
            <a:r>
              <a:rPr lang="he-IL" sz="1400" dirty="0">
                <a:effectLst/>
                <a:ea typeface="Calibri" panose="020F0502020204030204" pitchFamily="34" charset="0"/>
              </a:rPr>
              <a:t> שאם הלווה עני אינו עובר כי ההכרח הביאו לזה קא משמע לן שאפילו הלווה העני עובר בלא תשימון. </a:t>
            </a:r>
            <a:r>
              <a:rPr lang="he-IL" sz="1400" b="1" dirty="0">
                <a:effectLst/>
                <a:ea typeface="Calibri" panose="020F0502020204030204" pitchFamily="34" charset="0"/>
              </a:rPr>
              <a:t>ועל כן נסמכה מצוה זו לפרשת השמיטה כי גם טעם השמיטה הוא כדי שנשים </a:t>
            </a:r>
            <a:r>
              <a:rPr lang="he-IL" sz="1400" b="1" dirty="0" err="1">
                <a:effectLst/>
                <a:ea typeface="Calibri" panose="020F0502020204030204" pitchFamily="34" charset="0"/>
              </a:rPr>
              <a:t>בטחונינו</a:t>
            </a:r>
            <a:r>
              <a:rPr lang="he-IL" sz="1400" b="1" dirty="0">
                <a:effectLst/>
                <a:ea typeface="Calibri" panose="020F0502020204030204" pitchFamily="34" charset="0"/>
              </a:rPr>
              <a:t> בה'</a:t>
            </a:r>
            <a:r>
              <a:rPr lang="he-IL" sz="1400" dirty="0">
                <a:effectLst/>
                <a:ea typeface="Calibri" panose="020F0502020204030204" pitchFamily="34" charset="0"/>
              </a:rPr>
              <a:t>:</a:t>
            </a:r>
            <a:endParaRPr lang="he-IL" sz="1400" dirty="0"/>
          </a:p>
        </p:txBody>
      </p:sp>
    </p:spTree>
    <p:extLst>
      <p:ext uri="{BB962C8B-B14F-4D97-AF65-F5344CB8AC3E}">
        <p14:creationId xmlns:p14="http://schemas.microsoft.com/office/powerpoint/2010/main" val="4103181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extLst>
              <p:ext uri="{D42A27DB-BD31-4B8C-83A1-F6EECF244321}">
                <p14:modId xmlns:p14="http://schemas.microsoft.com/office/powerpoint/2010/main" val="1628794746"/>
              </p:ext>
            </p:extLst>
          </p:nvPr>
        </p:nvGraphicFramePr>
        <p:xfrm>
          <a:off x="838200" y="514350"/>
          <a:ext cx="10515600"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6378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1FA8-ABB5-4232-9AD8-73AE39A811C0}"/>
              </a:ext>
            </a:extLst>
          </p:cNvPr>
          <p:cNvSpPr>
            <a:spLocks noGrp="1"/>
          </p:cNvSpPr>
          <p:nvPr>
            <p:ph type="title"/>
          </p:nvPr>
        </p:nvSpPr>
        <p:spPr/>
        <p:txBody>
          <a:bodyPr/>
          <a:lstStyle/>
          <a:p>
            <a:pPr algn="r" rtl="1"/>
            <a:r>
              <a:rPr lang="he-IL" dirty="0"/>
              <a:t>צווי דינים- מאירי: האיסור, והחיוב ממון</a:t>
            </a:r>
          </a:p>
        </p:txBody>
      </p:sp>
      <p:sp>
        <p:nvSpPr>
          <p:cNvPr id="3" name="Content Placeholder 2">
            <a:extLst>
              <a:ext uri="{FF2B5EF4-FFF2-40B4-BE49-F238E27FC236}">
                <a16:creationId xmlns:a16="http://schemas.microsoft.com/office/drawing/2014/main" id="{66749376-1779-4028-9D21-8810143DE210}"/>
              </a:ext>
            </a:extLst>
          </p:cNvPr>
          <p:cNvSpPr>
            <a:spLocks noGrp="1"/>
          </p:cNvSpPr>
          <p:nvPr>
            <p:ph idx="1"/>
          </p:nvPr>
        </p:nvSpPr>
        <p:spPr/>
        <p:txBody>
          <a:bodyPr>
            <a:normAutofit fontScale="92500" lnSpcReduction="20000"/>
          </a:bodyPr>
          <a:lstStyle/>
          <a:p>
            <a:pPr marL="0" indent="0" algn="r" rtl="1">
              <a:lnSpc>
                <a:spcPct val="150000"/>
              </a:lnSpc>
              <a:buNone/>
            </a:pPr>
            <a:r>
              <a:rPr lang="he-IL" dirty="0"/>
              <a:t>בית הבחירה למאירי מסכת בבא מציעא דף </a:t>
            </a:r>
            <a:r>
              <a:rPr lang="he-IL" dirty="0" err="1"/>
              <a:t>סא</a:t>
            </a:r>
            <a:r>
              <a:rPr lang="he-IL" dirty="0"/>
              <a:t> עמוד ב </a:t>
            </a:r>
          </a:p>
          <a:p>
            <a:pPr marL="0" indent="0" algn="r" rtl="1">
              <a:lnSpc>
                <a:spcPct val="150000"/>
              </a:lnSpc>
              <a:buNone/>
            </a:pPr>
            <a:r>
              <a:rPr lang="he-IL" b="1" dirty="0"/>
              <a:t>מקצת גאונים</a:t>
            </a:r>
            <a:r>
              <a:rPr lang="he-IL" dirty="0"/>
              <a:t> </a:t>
            </a:r>
            <a:r>
              <a:rPr lang="he-IL" dirty="0" err="1"/>
              <a:t>חולקין</a:t>
            </a:r>
            <a:r>
              <a:rPr lang="he-IL" dirty="0"/>
              <a:t> </a:t>
            </a:r>
            <a:r>
              <a:rPr lang="he-IL" dirty="0" err="1"/>
              <a:t>מיהא</a:t>
            </a:r>
            <a:r>
              <a:rPr lang="he-IL" dirty="0"/>
              <a:t> </a:t>
            </a:r>
            <a:r>
              <a:rPr lang="he-IL" dirty="0" err="1"/>
              <a:t>ברבית</a:t>
            </a:r>
            <a:r>
              <a:rPr lang="he-IL" dirty="0"/>
              <a:t> והוא שהם כתבו </a:t>
            </a:r>
            <a:r>
              <a:rPr lang="he-IL" dirty="0" err="1"/>
              <a:t>שהלוה</a:t>
            </a:r>
            <a:r>
              <a:rPr lang="he-IL" dirty="0"/>
              <a:t> שמחל </a:t>
            </a:r>
            <a:r>
              <a:rPr lang="he-IL" dirty="0" err="1"/>
              <a:t>למלוה</a:t>
            </a:r>
            <a:r>
              <a:rPr lang="he-IL" dirty="0"/>
              <a:t> </a:t>
            </a:r>
            <a:r>
              <a:rPr lang="he-IL" dirty="0" err="1"/>
              <a:t>רבית</a:t>
            </a:r>
            <a:r>
              <a:rPr lang="he-IL" dirty="0"/>
              <a:t> שכבר גבה או שעתיד לגבותו או שנתנו לו במתנה אפילו קנו מידו אין זה כלום </a:t>
            </a:r>
            <a:r>
              <a:rPr lang="he-IL" b="1" dirty="0"/>
              <a:t>שכל עצמו של </a:t>
            </a:r>
            <a:r>
              <a:rPr lang="he-IL" b="1" dirty="0" err="1"/>
              <a:t>רבית</a:t>
            </a:r>
            <a:r>
              <a:rPr lang="he-IL" b="1" dirty="0"/>
              <a:t> מחילה היא ומחילה זו היא </a:t>
            </a:r>
            <a:r>
              <a:rPr lang="he-IL" b="1" dirty="0" err="1"/>
              <a:t>שאסרתה</a:t>
            </a:r>
            <a:r>
              <a:rPr lang="he-IL" b="1" dirty="0"/>
              <a:t> תורה... גדולי המחברים</a:t>
            </a:r>
            <a:r>
              <a:rPr lang="he-IL" dirty="0"/>
              <a:t> כתבו שמאחר </a:t>
            </a:r>
            <a:r>
              <a:rPr lang="he-IL" dirty="0" err="1"/>
              <a:t>שהלוה</a:t>
            </a:r>
            <a:r>
              <a:rPr lang="he-IL" dirty="0"/>
              <a:t> יודע שיש לו ליטול ממנו </a:t>
            </a:r>
            <a:r>
              <a:rPr lang="he-IL" b="1" dirty="0"/>
              <a:t>אם רצה למחול מוחל כדרך שהנגזל יכול למחול</a:t>
            </a:r>
            <a:r>
              <a:rPr lang="he-IL" dirty="0"/>
              <a:t> </a:t>
            </a:r>
            <a:br>
              <a:rPr lang="en-US" dirty="0"/>
            </a:br>
            <a:r>
              <a:rPr lang="he-IL" b="1" u="sng" dirty="0"/>
              <a:t>ויראה לי מ"מ שאין המחילה מועלת אלא </a:t>
            </a:r>
            <a:r>
              <a:rPr lang="he-IL" b="1" u="sng" dirty="0" err="1"/>
              <a:t>לענין</a:t>
            </a:r>
            <a:r>
              <a:rPr lang="he-IL" b="1" u="sng" dirty="0"/>
              <a:t> הדין שאין יוצאה </a:t>
            </a:r>
            <a:r>
              <a:rPr lang="he-IL" b="1" u="sng" dirty="0" err="1"/>
              <a:t>בדיינין</a:t>
            </a:r>
            <a:r>
              <a:rPr lang="he-IL" b="1" u="sng" dirty="0"/>
              <a:t> אבל </a:t>
            </a:r>
            <a:r>
              <a:rPr lang="he-IL" b="1" u="sng" dirty="0" err="1"/>
              <a:t>לענין</a:t>
            </a:r>
            <a:r>
              <a:rPr lang="he-IL" b="1" u="sng" dirty="0"/>
              <a:t> איסור לא </a:t>
            </a:r>
            <a:r>
              <a:rPr lang="he-IL" b="1" u="sng" dirty="0" err="1"/>
              <a:t>נפקע</a:t>
            </a:r>
            <a:r>
              <a:rPr lang="he-IL" b="1" u="sng" dirty="0"/>
              <a:t> במחילה</a:t>
            </a:r>
            <a:endParaRPr lang="he-IL" dirty="0"/>
          </a:p>
        </p:txBody>
      </p:sp>
    </p:spTree>
    <p:extLst>
      <p:ext uri="{BB962C8B-B14F-4D97-AF65-F5344CB8AC3E}">
        <p14:creationId xmlns:p14="http://schemas.microsoft.com/office/powerpoint/2010/main" val="3314445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7E83C-6ADA-4786-8B03-819C2C53600E}"/>
              </a:ext>
            </a:extLst>
          </p:cNvPr>
          <p:cNvSpPr>
            <a:spLocks noGrp="1"/>
          </p:cNvSpPr>
          <p:nvPr>
            <p:ph type="title"/>
          </p:nvPr>
        </p:nvSpPr>
        <p:spPr/>
        <p:txBody>
          <a:bodyPr/>
          <a:lstStyle/>
          <a:p>
            <a:pPr algn="r" rtl="1"/>
            <a:r>
              <a:rPr lang="he-IL" dirty="0"/>
              <a:t>נשך ותרבית: דין אחד- נשך ותרבית</a:t>
            </a:r>
          </a:p>
        </p:txBody>
      </p:sp>
      <p:sp>
        <p:nvSpPr>
          <p:cNvPr id="3" name="Content Placeholder 2">
            <a:extLst>
              <a:ext uri="{FF2B5EF4-FFF2-40B4-BE49-F238E27FC236}">
                <a16:creationId xmlns:a16="http://schemas.microsoft.com/office/drawing/2014/main" id="{47D44124-E808-4EBC-A09C-BEFCBB1947DC}"/>
              </a:ext>
            </a:extLst>
          </p:cNvPr>
          <p:cNvSpPr>
            <a:spLocks noGrp="1"/>
          </p:cNvSpPr>
          <p:nvPr>
            <p:ph idx="1"/>
          </p:nvPr>
        </p:nvSpPr>
        <p:spPr/>
        <p:txBody>
          <a:bodyPr>
            <a:normAutofit/>
          </a:bodyPr>
          <a:lstStyle/>
          <a:p>
            <a:pPr marL="0" lvl="0" indent="0" algn="r" rtl="1">
              <a:lnSpc>
                <a:spcPct val="150000"/>
              </a:lnSpc>
              <a:buNone/>
            </a:pPr>
            <a:r>
              <a:rPr lang="he-IL" sz="2000" dirty="0">
                <a:effectLst/>
                <a:latin typeface="Cambria" panose="02040503050406030204" pitchFamily="18" charset="0"/>
                <a:ea typeface="Calibri" panose="020F0502020204030204" pitchFamily="34" charset="0"/>
              </a:rPr>
              <a:t>תוספות מסכת בבא מציעא דף ס עמוד ב </a:t>
            </a:r>
          </a:p>
          <a:p>
            <a:pPr marL="0" lvl="0" indent="0" algn="r" rtl="1">
              <a:lnSpc>
                <a:spcPct val="150000"/>
              </a:lnSpc>
              <a:buNone/>
            </a:pPr>
            <a:r>
              <a:rPr lang="he-IL" sz="2000" dirty="0">
                <a:effectLst/>
                <a:latin typeface="Cambria" panose="02040503050406030204" pitchFamily="18" charset="0"/>
                <a:ea typeface="Calibri" panose="020F0502020204030204" pitchFamily="34" charset="0"/>
              </a:rPr>
              <a:t>למה חלקם הכתוב לעבור עליו בשני לאוין - וא"ת ולמה שינה בלשון לכתוב כספך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בנשך ובנשך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a:t>
            </a:r>
            <a:r>
              <a:rPr lang="he-IL" sz="2000" b="1" dirty="0">
                <a:effectLst/>
                <a:latin typeface="Cambria" panose="02040503050406030204" pitchFamily="18" charset="0"/>
                <a:ea typeface="Calibri" panose="020F0502020204030204" pitchFamily="34" charset="0"/>
              </a:rPr>
              <a:t>אכלך ויש לומר כיון שהוצרך שני לאוין אורחא </a:t>
            </a:r>
            <a:r>
              <a:rPr lang="he-IL" sz="2000" b="1" dirty="0" err="1">
                <a:effectLst/>
                <a:latin typeface="Cambria" panose="02040503050406030204" pitchFamily="18" charset="0"/>
                <a:ea typeface="Calibri" panose="020F0502020204030204" pitchFamily="34" charset="0"/>
              </a:rPr>
              <a:t>דקרא</a:t>
            </a:r>
            <a:r>
              <a:rPr lang="he-IL" sz="2000" b="1" dirty="0">
                <a:effectLst/>
                <a:latin typeface="Cambria" panose="02040503050406030204" pitchFamily="18" charset="0"/>
                <a:ea typeface="Calibri" panose="020F0502020204030204" pitchFamily="34" charset="0"/>
              </a:rPr>
              <a:t> לכתוב לשון משונה שהוא נאה יותר</a:t>
            </a:r>
            <a:r>
              <a:rPr lang="he-IL" sz="2000" dirty="0">
                <a:effectLst/>
                <a:latin typeface="Cambria" panose="02040503050406030204" pitchFamily="18" charset="0"/>
                <a:ea typeface="Calibri" panose="020F0502020204030204" pitchFamily="34" charset="0"/>
              </a:rPr>
              <a:t>.</a:t>
            </a:r>
            <a:endParaRPr lang="en-US" sz="2000" dirty="0">
              <a:effectLst/>
              <a:latin typeface="Cambria" panose="02040503050406030204" pitchFamily="18" charset="0"/>
              <a:ea typeface="Calibri" panose="020F0502020204030204" pitchFamily="34" charset="0"/>
            </a:endParaRPr>
          </a:p>
          <a:p>
            <a:pPr marL="0" lvl="0" indent="0" algn="r" rtl="1">
              <a:lnSpc>
                <a:spcPct val="150000"/>
              </a:lnSpc>
              <a:buNone/>
            </a:pPr>
            <a:r>
              <a:rPr lang="he-IL" sz="2000" dirty="0">
                <a:effectLst/>
                <a:latin typeface="Cambria" panose="02040503050406030204" pitchFamily="18" charset="0"/>
                <a:ea typeface="Calibri" panose="020F0502020204030204" pitchFamily="34" charset="0"/>
              </a:rPr>
              <a:t>ספר המצוות לרמב"ם מצות לא תעשה </a:t>
            </a:r>
            <a:r>
              <a:rPr lang="he-IL" sz="2000" dirty="0" err="1">
                <a:effectLst/>
                <a:latin typeface="Cambria" panose="02040503050406030204" pitchFamily="18" charset="0"/>
                <a:ea typeface="Calibri" panose="020F0502020204030204" pitchFamily="34" charset="0"/>
              </a:rPr>
              <a:t>רלה</a:t>
            </a:r>
            <a:r>
              <a:rPr lang="he-IL" sz="2000" dirty="0">
                <a:effectLst/>
                <a:latin typeface="Cambria" panose="02040503050406030204" pitchFamily="18" charset="0"/>
                <a:ea typeface="Calibri" panose="020F0502020204030204" pitchFamily="34" charset="0"/>
              </a:rPr>
              <a:t> </a:t>
            </a:r>
          </a:p>
          <a:p>
            <a:pPr marL="0" lvl="0" indent="0" algn="r" rtl="1">
              <a:lnSpc>
                <a:spcPct val="150000"/>
              </a:lnSpc>
              <a:buNone/>
            </a:pPr>
            <a:r>
              <a:rPr lang="he-IL" sz="2000" dirty="0" err="1">
                <a:effectLst/>
                <a:latin typeface="Cambria" panose="02040503050406030204" pitchFamily="18" charset="0"/>
                <a:ea typeface="Calibri" panose="020F0502020204030204" pitchFamily="34" charset="0"/>
              </a:rPr>
              <a:t>והמצוה</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הרל"ה</a:t>
            </a:r>
            <a:r>
              <a:rPr lang="he-IL" sz="2000" dirty="0">
                <a:effectLst/>
                <a:latin typeface="Cambria" panose="02040503050406030204" pitchFamily="18" charset="0"/>
                <a:ea typeface="Calibri" panose="020F0502020204030204" pitchFamily="34" charset="0"/>
              </a:rPr>
              <a:t> היא שהזהירנו מהלוות בריבית והוא אמרו יתעלה (בהר) את כספך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לו בנשך ובמרבית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אכלך. </a:t>
            </a:r>
            <a:r>
              <a:rPr lang="he-IL" sz="2000" b="1" dirty="0">
                <a:effectLst/>
                <a:latin typeface="Cambria" panose="02040503050406030204" pitchFamily="18" charset="0"/>
                <a:ea typeface="Calibri" panose="020F0502020204030204" pitchFamily="34" charset="0"/>
              </a:rPr>
              <a:t>ושני לאוין אלו אמנם הם </a:t>
            </a:r>
            <a:r>
              <a:rPr lang="he-IL" sz="2000" b="1" dirty="0" err="1">
                <a:effectLst/>
                <a:latin typeface="Cambria" panose="02040503050406030204" pitchFamily="18" charset="0"/>
                <a:ea typeface="Calibri" panose="020F0502020204030204" pitchFamily="34" charset="0"/>
              </a:rPr>
              <a:t>בענין</a:t>
            </a:r>
            <a:r>
              <a:rPr lang="he-IL" sz="2000" b="1" dirty="0">
                <a:effectLst/>
                <a:latin typeface="Cambria" panose="02040503050406030204" pitchFamily="18" charset="0"/>
                <a:ea typeface="Calibri" panose="020F0502020204030204" pitchFamily="34" charset="0"/>
              </a:rPr>
              <a:t> אחד ובאו לחזוק</a:t>
            </a:r>
            <a:r>
              <a:rPr lang="he-IL" sz="2000" dirty="0">
                <a:effectLst/>
                <a:latin typeface="Cambria" panose="02040503050406030204" pitchFamily="18" charset="0"/>
                <a:ea typeface="Calibri" panose="020F0502020204030204" pitchFamily="34" charset="0"/>
              </a:rPr>
              <a:t> וכדי שיהיה מי </a:t>
            </a:r>
            <a:r>
              <a:rPr lang="he-IL" sz="2000" dirty="0" err="1">
                <a:effectLst/>
                <a:latin typeface="Cambria" panose="02040503050406030204" pitchFamily="18" charset="0"/>
                <a:ea typeface="Calibri" panose="020F0502020204030204" pitchFamily="34" charset="0"/>
              </a:rPr>
              <a:t>שילוה</a:t>
            </a:r>
            <a:r>
              <a:rPr lang="he-IL" sz="2000" dirty="0">
                <a:effectLst/>
                <a:latin typeface="Cambria" panose="02040503050406030204" pitchFamily="18" charset="0"/>
                <a:ea typeface="Calibri" panose="020F0502020204030204" pitchFamily="34" charset="0"/>
              </a:rPr>
              <a:t> בריבית עובר בשני לאוין. </a:t>
            </a:r>
            <a:r>
              <a:rPr lang="he-IL" sz="2000" b="1" u="sng" dirty="0">
                <a:effectLst/>
                <a:latin typeface="Cambria" panose="02040503050406030204" pitchFamily="18" charset="0"/>
                <a:ea typeface="Calibri" panose="020F0502020204030204" pitchFamily="34" charset="0"/>
              </a:rPr>
              <a:t>לא שהם שני </a:t>
            </a:r>
            <a:r>
              <a:rPr lang="he-IL" sz="2000" b="1" u="sng" dirty="0" err="1">
                <a:effectLst/>
                <a:latin typeface="Cambria" panose="02040503050406030204" pitchFamily="18" charset="0"/>
                <a:ea typeface="Calibri" panose="020F0502020204030204" pitchFamily="34" charset="0"/>
              </a:rPr>
              <a:t>ענינים</a:t>
            </a:r>
            <a:r>
              <a:rPr lang="he-IL" sz="2000" dirty="0">
                <a:effectLst/>
                <a:latin typeface="Cambria" panose="02040503050406030204" pitchFamily="18" charset="0"/>
                <a:ea typeface="Calibri" panose="020F0502020204030204" pitchFamily="34" charset="0"/>
              </a:rPr>
              <a:t>. </a:t>
            </a:r>
            <a:r>
              <a:rPr lang="he-IL" sz="2000" b="1" u="sng" dirty="0">
                <a:effectLst/>
                <a:latin typeface="Cambria" panose="02040503050406030204" pitchFamily="18" charset="0"/>
                <a:ea typeface="Calibri" panose="020F0502020204030204" pitchFamily="34" charset="0"/>
              </a:rPr>
              <a:t>כי הנשך הוא הריבית והריבית הוא הנשך</a:t>
            </a:r>
            <a:r>
              <a:rPr lang="he-IL" sz="2000" dirty="0">
                <a:effectLst/>
                <a:latin typeface="Cambria" panose="02040503050406030204" pitchFamily="18" charset="0"/>
                <a:ea typeface="Calibri" panose="020F0502020204030204" pitchFamily="34" charset="0"/>
              </a:rPr>
              <a:t> ובגמר מציעא (ס ב) אמרו אי אתה מוצא נשך בלא תרבית ולא תרבית בלא נשך ולמה חלקו הכתוב לעבור עליו בשני לאוין. </a:t>
            </a:r>
            <a:endParaRPr lang="en-US" sz="20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816808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AC0D6-830D-4345-A4A3-2939313ECB79}"/>
              </a:ext>
            </a:extLst>
          </p:cNvPr>
          <p:cNvSpPr>
            <a:spLocks noGrp="1"/>
          </p:cNvSpPr>
          <p:nvPr>
            <p:ph type="title"/>
          </p:nvPr>
        </p:nvSpPr>
        <p:spPr/>
        <p:txBody>
          <a:bodyPr/>
          <a:lstStyle/>
          <a:p>
            <a:pPr algn="r" rtl="1"/>
            <a:r>
              <a:rPr lang="he-IL" dirty="0"/>
              <a:t>נשך ותרבית - צווי דינים</a:t>
            </a:r>
          </a:p>
        </p:txBody>
      </p:sp>
      <p:sp>
        <p:nvSpPr>
          <p:cNvPr id="3" name="Content Placeholder 2">
            <a:extLst>
              <a:ext uri="{FF2B5EF4-FFF2-40B4-BE49-F238E27FC236}">
                <a16:creationId xmlns:a16="http://schemas.microsoft.com/office/drawing/2014/main" id="{EC410220-17AB-4743-938D-EBCF43518D4F}"/>
              </a:ext>
            </a:extLst>
          </p:cNvPr>
          <p:cNvSpPr>
            <a:spLocks noGrp="1"/>
          </p:cNvSpPr>
          <p:nvPr>
            <p:ph idx="1"/>
          </p:nvPr>
        </p:nvSpPr>
        <p:spPr/>
        <p:txBody>
          <a:bodyPr>
            <a:normAutofit fontScale="62500" lnSpcReduction="20000"/>
          </a:bodyPr>
          <a:lstStyle/>
          <a:p>
            <a:pPr marL="0" lvl="0" indent="0" algn="r" rtl="1">
              <a:lnSpc>
                <a:spcPct val="150000"/>
              </a:lnSpc>
              <a:buNone/>
            </a:pPr>
            <a:r>
              <a:rPr lang="he-IL" sz="2800" dirty="0" err="1">
                <a:effectLst/>
                <a:latin typeface="Cambria" panose="02040503050406030204" pitchFamily="18" charset="0"/>
                <a:ea typeface="Calibri" panose="020F0502020204030204" pitchFamily="34" charset="0"/>
              </a:rPr>
              <a:t>בה"ג</a:t>
            </a:r>
            <a:endParaRPr lang="he-IL" dirty="0">
              <a:latin typeface="Cambria" panose="02040503050406030204" pitchFamily="18" charset="0"/>
              <a:ea typeface="Calibri" panose="020F0502020204030204" pitchFamily="34" charset="0"/>
            </a:endParaRPr>
          </a:p>
          <a:p>
            <a:pPr marL="0" lvl="0" indent="0" algn="r" rtl="1">
              <a:lnSpc>
                <a:spcPct val="150000"/>
              </a:lnSpc>
              <a:buNone/>
            </a:pPr>
            <a:r>
              <a:rPr lang="he-IL" sz="2800" dirty="0">
                <a:effectLst/>
                <a:latin typeface="Cambria" panose="02040503050406030204" pitchFamily="18" charset="0"/>
                <a:ea typeface="Calibri" panose="020F0502020204030204" pitchFamily="34" charset="0"/>
              </a:rPr>
              <a:t>(מג) את כספך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לו בנשך. (מד) ובמרבית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אכלך.</a:t>
            </a:r>
            <a:endParaRPr lang="en-US" sz="2800" dirty="0">
              <a:effectLst/>
              <a:latin typeface="Cambria" panose="02040503050406030204" pitchFamily="18" charset="0"/>
              <a:ea typeface="Calibri" panose="020F0502020204030204" pitchFamily="34" charset="0"/>
            </a:endParaRPr>
          </a:p>
          <a:p>
            <a:pPr marL="0" lvl="0" indent="0" algn="r" rtl="1">
              <a:lnSpc>
                <a:spcPct val="150000"/>
              </a:lnSpc>
              <a:buNone/>
            </a:pPr>
            <a:r>
              <a:rPr lang="he-IL" sz="2800" dirty="0">
                <a:effectLst/>
                <a:latin typeface="Cambria" panose="02040503050406030204" pitchFamily="18" charset="0"/>
                <a:ea typeface="Calibri" panose="020F0502020204030204" pitchFamily="34" charset="0"/>
              </a:rPr>
              <a:t>בגור אריה ויקרא </a:t>
            </a:r>
            <a:r>
              <a:rPr lang="he-IL" sz="2800" dirty="0" err="1">
                <a:effectLst/>
                <a:latin typeface="Cambria" panose="02040503050406030204" pitchFamily="18" charset="0"/>
                <a:ea typeface="Calibri" panose="020F0502020204030204" pitchFamily="34" charset="0"/>
              </a:rPr>
              <a:t>כה:לו</a:t>
            </a:r>
            <a:endParaRPr lang="he-IL" dirty="0">
              <a:latin typeface="Cambria" panose="02040503050406030204" pitchFamily="18" charset="0"/>
              <a:ea typeface="Calibri" panose="020F0502020204030204" pitchFamily="34" charset="0"/>
            </a:endParaRPr>
          </a:p>
          <a:p>
            <a:pPr marL="0" lvl="0" indent="0" algn="r" rtl="1">
              <a:lnSpc>
                <a:spcPct val="150000"/>
              </a:lnSpc>
              <a:buNone/>
            </a:pPr>
            <a:r>
              <a:rPr lang="he-IL" sz="2800" dirty="0">
                <a:effectLst/>
                <a:latin typeface="Cambria" panose="02040503050406030204" pitchFamily="18" charset="0"/>
                <a:ea typeface="Calibri" panose="020F0502020204030204" pitchFamily="34" charset="0"/>
              </a:rPr>
              <a:t>ואם תאמר, אחר שנשך </a:t>
            </a:r>
            <a:r>
              <a:rPr lang="he-IL" sz="2800" dirty="0" err="1">
                <a:effectLst/>
                <a:latin typeface="Cambria" panose="02040503050406030204" pitchFamily="18" charset="0"/>
                <a:ea typeface="Calibri" panose="020F0502020204030204" pitchFamily="34" charset="0"/>
              </a:rPr>
              <a:t>ותבית</a:t>
            </a:r>
            <a:r>
              <a:rPr lang="he-IL" sz="2800" dirty="0">
                <a:effectLst/>
                <a:latin typeface="Cambria" panose="02040503050406030204" pitchFamily="18" charset="0"/>
                <a:ea typeface="Calibri" panose="020F0502020204030204" pitchFamily="34" charset="0"/>
              </a:rPr>
              <a:t> חד הוא, למה שינה הכתוב לכתוב "את כספך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לו בנשך ובתרבית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אכלך", הא "נשך" ו"תרבית" חד הוא, ותרצו בתוספות בפרק איזהו נשך (</a:t>
            </a:r>
            <a:r>
              <a:rPr lang="he-IL" sz="2800" dirty="0" err="1">
                <a:effectLst/>
                <a:latin typeface="Cambria" panose="02040503050406030204" pitchFamily="18" charset="0"/>
                <a:ea typeface="Calibri" panose="020F0502020204030204" pitchFamily="34" charset="0"/>
              </a:rPr>
              <a:t>ב"מ</a:t>
            </a:r>
            <a:r>
              <a:rPr lang="he-IL" sz="2800" dirty="0">
                <a:effectLst/>
                <a:latin typeface="Cambria" panose="02040503050406030204" pitchFamily="18" charset="0"/>
                <a:ea typeface="Calibri" panose="020F0502020204030204" pitchFamily="34" charset="0"/>
              </a:rPr>
              <a:t> ס: ד"ה למה) כיון דבעי לכתוב תרתי קראי לשני לאוין, דרך הכתוב לכתוב לשון משונה, שהוא נאה ביותר. ולי נראה, דאף על גב דשני לאוין, ואי אפשר למצוא תרבית בלא נשך ונשך בלא תרבית, </a:t>
            </a:r>
            <a:r>
              <a:rPr lang="he-IL" sz="2800" b="1" dirty="0">
                <a:effectLst/>
                <a:latin typeface="Cambria" panose="02040503050406030204" pitchFamily="18" charset="0"/>
                <a:ea typeface="Calibri" panose="020F0502020204030204" pitchFamily="34" charset="0"/>
              </a:rPr>
              <a:t>השני לאוין משני צדדין; לאו אחד הוא מצד אשר הוא נושך את </a:t>
            </a:r>
            <a:r>
              <a:rPr lang="he-IL" sz="2800" b="1" dirty="0" err="1">
                <a:effectLst/>
                <a:latin typeface="Cambria" panose="02040503050406030204" pitchFamily="18" charset="0"/>
                <a:ea typeface="Calibri" panose="020F0502020204030204" pitchFamily="34" charset="0"/>
              </a:rPr>
              <a:t>חבירו</a:t>
            </a:r>
            <a:r>
              <a:rPr lang="he-IL" sz="2800" b="1" dirty="0">
                <a:effectLst/>
                <a:latin typeface="Cambria" panose="02040503050406030204" pitchFamily="18" charset="0"/>
                <a:ea typeface="Calibri" panose="020F0502020204030204" pitchFamily="34" charset="0"/>
              </a:rPr>
              <a:t>, ואסרה תורה </a:t>
            </a:r>
            <a:r>
              <a:rPr lang="he-IL" sz="2800" b="1" dirty="0" err="1">
                <a:effectLst/>
                <a:latin typeface="Cambria" panose="02040503050406030204" pitchFamily="18" charset="0"/>
                <a:ea typeface="Calibri" panose="020F0502020204030204" pitchFamily="34" charset="0"/>
              </a:rPr>
              <a:t>לישך</a:t>
            </a:r>
            <a:r>
              <a:rPr lang="he-IL" sz="2800" b="1" dirty="0">
                <a:effectLst/>
                <a:latin typeface="Cambria" panose="02040503050406030204" pitchFamily="18" charset="0"/>
                <a:ea typeface="Calibri" panose="020F0502020204030204" pitchFamily="34" charset="0"/>
              </a:rPr>
              <a:t> </a:t>
            </a:r>
            <a:r>
              <a:rPr lang="he-IL" sz="2800" b="1" dirty="0" err="1">
                <a:effectLst/>
                <a:latin typeface="Cambria" panose="02040503050406030204" pitchFamily="18" charset="0"/>
                <a:ea typeface="Calibri" panose="020F0502020204030204" pitchFamily="34" charset="0"/>
              </a:rPr>
              <a:t>חבירו</a:t>
            </a:r>
            <a:r>
              <a:rPr lang="he-IL" sz="2800" b="1" dirty="0">
                <a:effectLst/>
                <a:latin typeface="Cambria" panose="02040503050406030204" pitchFamily="18" charset="0"/>
                <a:ea typeface="Calibri" panose="020F0502020204030204" pitchFamily="34" charset="0"/>
              </a:rPr>
              <a:t>,</a:t>
            </a:r>
            <a:r>
              <a:rPr lang="he-IL" sz="2800" dirty="0">
                <a:effectLst/>
                <a:latin typeface="Cambria" panose="02040503050406030204" pitchFamily="18" charset="0"/>
                <a:ea typeface="Calibri" panose="020F0502020204030204" pitchFamily="34" charset="0"/>
              </a:rPr>
              <a:t> וזהו לאו אחד. </a:t>
            </a:r>
            <a:r>
              <a:rPr lang="he-IL" sz="2800" b="1" dirty="0">
                <a:effectLst/>
                <a:latin typeface="Cambria" panose="02040503050406030204" pitchFamily="18" charset="0"/>
                <a:ea typeface="Calibri" panose="020F0502020204030204" pitchFamily="34" charset="0"/>
              </a:rPr>
              <a:t>והלאו השני מצד אשר מרבה ממונו שלא כדין, וזהו טעם איסור השני.</a:t>
            </a:r>
            <a:r>
              <a:rPr lang="he-IL" sz="2800" dirty="0">
                <a:effectLst/>
                <a:latin typeface="Cambria" panose="02040503050406030204" pitchFamily="18" charset="0"/>
                <a:ea typeface="Calibri" panose="020F0502020204030204" pitchFamily="34" charset="0"/>
              </a:rPr>
              <a:t> </a:t>
            </a:r>
            <a:r>
              <a:rPr lang="he-IL" sz="2800" dirty="0" err="1">
                <a:effectLst/>
                <a:latin typeface="Cambria" panose="02040503050406030204" pitchFamily="18" charset="0"/>
                <a:ea typeface="Calibri" panose="020F0502020204030204" pitchFamily="34" charset="0"/>
              </a:rPr>
              <a:t>והמלוה</a:t>
            </a:r>
            <a:r>
              <a:rPr lang="he-IL" sz="2800" dirty="0">
                <a:effectLst/>
                <a:latin typeface="Cambria" panose="02040503050406030204" pitchFamily="18" charset="0"/>
                <a:ea typeface="Calibri" panose="020F0502020204030204" pitchFamily="34" charset="0"/>
              </a:rPr>
              <a:t> בריבית עובר בשני לאוין; שמרבה הונו שלא כדין, ונושך </a:t>
            </a:r>
            <a:r>
              <a:rPr lang="he-IL" sz="2800" dirty="0" err="1">
                <a:effectLst/>
                <a:latin typeface="Cambria" panose="02040503050406030204" pitchFamily="18" charset="0"/>
                <a:ea typeface="Calibri" panose="020F0502020204030204" pitchFamily="34" charset="0"/>
              </a:rPr>
              <a:t>חבירו</a:t>
            </a:r>
            <a:r>
              <a:rPr lang="he-IL" sz="2800" dirty="0">
                <a:effectLst/>
                <a:latin typeface="Cambria" panose="02040503050406030204" pitchFamily="18" charset="0"/>
                <a:ea typeface="Calibri" panose="020F0502020204030204" pitchFamily="34" charset="0"/>
              </a:rPr>
              <a:t>. והתורה כתבה טעם </a:t>
            </a:r>
            <a:r>
              <a:rPr lang="he-IL" sz="2800" dirty="0" err="1">
                <a:effectLst/>
                <a:latin typeface="Cambria" panose="02040503050406030204" pitchFamily="18" charset="0"/>
                <a:ea typeface="Calibri" panose="020F0502020204030204" pitchFamily="34" charset="0"/>
              </a:rPr>
              <a:t>הלאוין</a:t>
            </a:r>
            <a:r>
              <a:rPr lang="he-IL" sz="2800" dirty="0">
                <a:effectLst/>
                <a:latin typeface="Cambria" panose="02040503050406030204" pitchFamily="18" charset="0"/>
                <a:ea typeface="Calibri" panose="020F0502020204030204" pitchFamily="34" charset="0"/>
              </a:rPr>
              <a:t>, הלאו האחד מפני שהוא נושך, והלאו השני מפני שהוא מרבה ממונו שלא כדין:</a:t>
            </a:r>
            <a:endParaRPr lang="he-IL" dirty="0"/>
          </a:p>
        </p:txBody>
      </p:sp>
    </p:spTree>
    <p:extLst>
      <p:ext uri="{BB962C8B-B14F-4D97-AF65-F5344CB8AC3E}">
        <p14:creationId xmlns:p14="http://schemas.microsoft.com/office/powerpoint/2010/main" val="161522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9C9AF-3D34-4788-871A-C72B9DC4B963}"/>
              </a:ext>
            </a:extLst>
          </p:cNvPr>
          <p:cNvSpPr>
            <a:spLocks noGrp="1"/>
          </p:cNvSpPr>
          <p:nvPr>
            <p:ph type="title"/>
          </p:nvPr>
        </p:nvSpPr>
        <p:spPr/>
        <p:txBody>
          <a:bodyPr/>
          <a:lstStyle/>
          <a:p>
            <a:pPr algn="r" rtl="1"/>
            <a:endParaRPr lang="he-IL" dirty="0"/>
          </a:p>
        </p:txBody>
      </p:sp>
      <p:sp>
        <p:nvSpPr>
          <p:cNvPr id="3" name="Content Placeholder 2">
            <a:extLst>
              <a:ext uri="{FF2B5EF4-FFF2-40B4-BE49-F238E27FC236}">
                <a16:creationId xmlns:a16="http://schemas.microsoft.com/office/drawing/2014/main" id="{50AEFFBB-6DB1-4EA9-BC27-89BF7B441C3A}"/>
              </a:ext>
            </a:extLst>
          </p:cNvPr>
          <p:cNvSpPr>
            <a:spLocks noGrp="1"/>
          </p:cNvSpPr>
          <p:nvPr>
            <p:ph idx="1"/>
          </p:nvPr>
        </p:nvSpPr>
        <p:spPr/>
        <p:txBody>
          <a:bodyPr>
            <a:normAutofit lnSpcReduction="10000"/>
          </a:bodyPr>
          <a:lstStyle/>
          <a:p>
            <a:pPr marL="0" indent="0" algn="r" rtl="1">
              <a:lnSpc>
                <a:spcPct val="160000"/>
              </a:lnSpc>
              <a:buNone/>
            </a:pPr>
            <a:r>
              <a:rPr lang="he-IL" sz="2400" dirty="0"/>
              <a:t>שמות פרק </a:t>
            </a:r>
            <a:r>
              <a:rPr lang="he-IL" sz="2400" dirty="0" err="1"/>
              <a:t>כב</a:t>
            </a:r>
            <a:r>
              <a:rPr lang="he-IL" sz="2400" dirty="0"/>
              <a:t>, כד-</a:t>
            </a:r>
            <a:r>
              <a:rPr lang="he-IL" sz="2400" dirty="0" err="1"/>
              <a:t>כו</a:t>
            </a:r>
            <a:r>
              <a:rPr lang="he-IL" sz="2400" dirty="0"/>
              <a:t> </a:t>
            </a:r>
          </a:p>
          <a:p>
            <a:pPr marL="0" indent="0" algn="r" rtl="1">
              <a:lnSpc>
                <a:spcPct val="160000"/>
              </a:lnSpc>
              <a:buNone/>
            </a:pPr>
            <a:r>
              <a:rPr lang="he-IL" sz="2400" dirty="0"/>
              <a:t> אִם כֶּסֶף תַּלְוֶה אֶת עַמִּי אֶת הֶעָנִי עִמָּךְ לֹא תִהְיֶה לוֹ </a:t>
            </a:r>
            <a:r>
              <a:rPr lang="he-IL" sz="2400" dirty="0" err="1"/>
              <a:t>כְּנֹשֶׁה</a:t>
            </a:r>
            <a:r>
              <a:rPr lang="he-IL" sz="2400" dirty="0"/>
              <a:t> לֹא תְשִׂימוּן עָלָיו נֶשֶׁךְ:  אִם חָבֹל תַּחְבֹּל שַׂלְמַת רֵעֶךָ עַד בֹּא הַשֶּׁמֶשׁ תְּשִׁיבֶנּוּ לוֹ:  כִּי הִוא כסותה כְסוּתוֹ לְבַדָּהּ הִוא שִׂמְלָתוֹ </a:t>
            </a:r>
            <a:r>
              <a:rPr lang="he-IL" sz="2400" dirty="0" err="1"/>
              <a:t>לְעֹרו</a:t>
            </a:r>
            <a:r>
              <a:rPr lang="he-IL" sz="2400" dirty="0"/>
              <a:t>ֹ בַּמֶּה יִשְׁכָּב וְהָיָה כִּי יִצְעַק אֵלַי וְשָׁמַעְתִּי כִּי חַנּוּן אָנִי: ס </a:t>
            </a:r>
          </a:p>
          <a:p>
            <a:pPr marL="0" indent="0" algn="r" rtl="1">
              <a:lnSpc>
                <a:spcPct val="160000"/>
              </a:lnSpc>
              <a:buNone/>
            </a:pPr>
            <a:r>
              <a:rPr lang="he-IL" sz="2400" dirty="0"/>
              <a:t>רש"י שמות פרק </a:t>
            </a:r>
            <a:r>
              <a:rPr lang="he-IL" sz="2400" dirty="0" err="1"/>
              <a:t>כב</a:t>
            </a:r>
            <a:r>
              <a:rPr lang="he-IL" sz="2400" dirty="0"/>
              <a:t> פסוק כד </a:t>
            </a:r>
          </a:p>
          <a:p>
            <a:pPr marL="0" indent="0" algn="r" rtl="1">
              <a:lnSpc>
                <a:spcPct val="160000"/>
              </a:lnSpc>
              <a:buNone/>
            </a:pPr>
            <a:r>
              <a:rPr lang="he-IL" sz="2400" dirty="0"/>
              <a:t>(כד) אם כסף תלוה את עמי - רבי ישמעאל אומר כל אם ואם שבתורה רשות, חוץ משלושה וזה אחד מהן:</a:t>
            </a:r>
          </a:p>
        </p:txBody>
      </p:sp>
    </p:spTree>
    <p:extLst>
      <p:ext uri="{BB962C8B-B14F-4D97-AF65-F5344CB8AC3E}">
        <p14:creationId xmlns:p14="http://schemas.microsoft.com/office/powerpoint/2010/main" val="1339512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EAAE-04D4-4F22-A2DE-6D58137780C2}"/>
              </a:ext>
            </a:extLst>
          </p:cNvPr>
          <p:cNvSpPr>
            <a:spLocks noGrp="1"/>
          </p:cNvSpPr>
          <p:nvPr>
            <p:ph type="title"/>
          </p:nvPr>
        </p:nvSpPr>
        <p:spPr/>
        <p:txBody>
          <a:bodyPr/>
          <a:lstStyle/>
          <a:p>
            <a:pPr algn="r" rtl="1"/>
            <a:r>
              <a:rPr lang="he-IL" dirty="0"/>
              <a:t>יורשים- אינם חייבים להחזיר דמי הריבית (ממונית)- למה?</a:t>
            </a:r>
          </a:p>
        </p:txBody>
      </p:sp>
      <p:sp>
        <p:nvSpPr>
          <p:cNvPr id="3" name="Content Placeholder 2">
            <a:extLst>
              <a:ext uri="{FF2B5EF4-FFF2-40B4-BE49-F238E27FC236}">
                <a16:creationId xmlns:a16="http://schemas.microsoft.com/office/drawing/2014/main" id="{6782ABB2-5964-46ED-AF63-2F8AF9F220B4}"/>
              </a:ext>
            </a:extLst>
          </p:cNvPr>
          <p:cNvSpPr>
            <a:spLocks noGrp="1"/>
          </p:cNvSpPr>
          <p:nvPr>
            <p:ph idx="1"/>
          </p:nvPr>
        </p:nvSpPr>
        <p:spPr/>
        <p:txBody>
          <a:bodyPr>
            <a:normAutofit/>
          </a:bodyPr>
          <a:lstStyle/>
          <a:p>
            <a:pPr marL="0" indent="0" algn="r" rtl="1">
              <a:lnSpc>
                <a:spcPct val="150000"/>
              </a:lnSpc>
              <a:buNone/>
            </a:pPr>
            <a:r>
              <a:rPr lang="he-IL" sz="2400" dirty="0">
                <a:effectLst/>
                <a:latin typeface="Cambria" panose="02040503050406030204" pitchFamily="18" charset="0"/>
                <a:ea typeface="Calibri" panose="020F0502020204030204" pitchFamily="34" charset="0"/>
              </a:rPr>
              <a:t>תוספות מסכת בבא קמא דף </a:t>
            </a:r>
            <a:r>
              <a:rPr lang="he-IL" sz="2400" dirty="0" err="1">
                <a:effectLst/>
                <a:latin typeface="Cambria" panose="02040503050406030204" pitchFamily="18" charset="0"/>
                <a:ea typeface="Calibri" panose="020F0502020204030204" pitchFamily="34" charset="0"/>
              </a:rPr>
              <a:t>קיב</a:t>
            </a:r>
            <a:r>
              <a:rPr lang="he-IL" sz="2400" dirty="0">
                <a:effectLst/>
                <a:latin typeface="Cambria" panose="02040503050406030204" pitchFamily="18" charset="0"/>
                <a:ea typeface="Calibri" panose="020F0502020204030204" pitchFamily="34" charset="0"/>
              </a:rPr>
              <a:t> עמוד א </a:t>
            </a:r>
          </a:p>
          <a:p>
            <a:pPr marL="0" indent="0" algn="r" rtl="1">
              <a:lnSpc>
                <a:spcPct val="150000"/>
              </a:lnSpc>
              <a:buNone/>
            </a:pPr>
            <a:r>
              <a:rPr lang="he-IL" sz="2400" dirty="0">
                <a:effectLst/>
                <a:latin typeface="Cambria" panose="02040503050406030204" pitchFamily="18" charset="0"/>
                <a:ea typeface="Calibri" panose="020F0502020204030204" pitchFamily="34" charset="0"/>
              </a:rPr>
              <a:t>אף על פי שהן יודעין שהם של </a:t>
            </a:r>
            <a:r>
              <a:rPr lang="he-IL" sz="2400" dirty="0" err="1">
                <a:effectLst/>
                <a:latin typeface="Cambria" panose="02040503050406030204" pitchFamily="18" charset="0"/>
                <a:ea typeface="Calibri" panose="020F0502020204030204" pitchFamily="34" charset="0"/>
              </a:rPr>
              <a:t>רבית</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כו</a:t>
            </a:r>
            <a:r>
              <a:rPr lang="he-IL" sz="2400" dirty="0">
                <a:effectLst/>
                <a:latin typeface="Cambria" panose="02040503050406030204" pitchFamily="18" charset="0"/>
                <a:ea typeface="Calibri" panose="020F0502020204030204" pitchFamily="34" charset="0"/>
              </a:rPr>
              <a:t>' - וא"ת והיכי מדקדק מינה </a:t>
            </a:r>
            <a:r>
              <a:rPr lang="he-IL" sz="2400" dirty="0" err="1">
                <a:effectLst/>
                <a:latin typeface="Cambria" panose="02040503050406030204" pitchFamily="18" charset="0"/>
                <a:ea typeface="Calibri" panose="020F0502020204030204" pitchFamily="34" charset="0"/>
              </a:rPr>
              <a:t>דכרשות</a:t>
            </a:r>
            <a:r>
              <a:rPr lang="he-IL" sz="2400" dirty="0">
                <a:effectLst/>
                <a:latin typeface="Cambria" panose="02040503050406030204" pitchFamily="18" charset="0"/>
                <a:ea typeface="Calibri" panose="020F0502020204030204" pitchFamily="34" charset="0"/>
              </a:rPr>
              <a:t> לוקח דמי </a:t>
            </a:r>
            <a:r>
              <a:rPr lang="he-IL" sz="2400" dirty="0" err="1">
                <a:effectLst/>
                <a:latin typeface="Cambria" panose="02040503050406030204" pitchFamily="18" charset="0"/>
                <a:ea typeface="Calibri" panose="020F0502020204030204" pitchFamily="34" charset="0"/>
              </a:rPr>
              <a:t>דאפילו</a:t>
            </a:r>
            <a:r>
              <a:rPr lang="he-IL" sz="2400" dirty="0">
                <a:effectLst/>
                <a:latin typeface="Cambria" panose="02040503050406030204" pitchFamily="18" charset="0"/>
                <a:ea typeface="Calibri" panose="020F0502020204030204" pitchFamily="34" charset="0"/>
              </a:rPr>
              <a:t> לאו כרשות לוקח דמי א"ש </a:t>
            </a:r>
            <a:r>
              <a:rPr lang="he-IL" sz="2400" dirty="0" err="1">
                <a:effectLst/>
                <a:latin typeface="Cambria" panose="02040503050406030204" pitchFamily="18" charset="0"/>
                <a:ea typeface="Calibri" panose="020F0502020204030204" pitchFamily="34" charset="0"/>
              </a:rPr>
              <a:t>דפטורין</a:t>
            </a:r>
            <a:r>
              <a:rPr lang="he-IL" sz="2400" dirty="0">
                <a:effectLst/>
                <a:latin typeface="Cambria" panose="02040503050406030204" pitchFamily="18" charset="0"/>
                <a:ea typeface="Calibri" panose="020F0502020204030204" pitchFamily="34" charset="0"/>
              </a:rPr>
              <a:t> </a:t>
            </a:r>
            <a:r>
              <a:rPr lang="he-IL" sz="2400" b="1" u="sng" dirty="0">
                <a:effectLst/>
                <a:latin typeface="Cambria" panose="02040503050406030204" pitchFamily="18" charset="0"/>
                <a:ea typeface="Calibri" panose="020F0502020204030204" pitchFamily="34" charset="0"/>
              </a:rPr>
              <a:t>כיון </a:t>
            </a:r>
            <a:r>
              <a:rPr lang="he-IL" sz="2400" b="1" u="sng" dirty="0" err="1">
                <a:effectLst/>
                <a:latin typeface="Cambria" panose="02040503050406030204" pitchFamily="18" charset="0"/>
                <a:ea typeface="Calibri" panose="020F0502020204030204" pitchFamily="34" charset="0"/>
              </a:rPr>
              <a:t>דמדעת</a:t>
            </a:r>
            <a:r>
              <a:rPr lang="he-IL" sz="2400" b="1" u="sng" dirty="0">
                <a:effectLst/>
                <a:latin typeface="Cambria" panose="02040503050406030204" pitchFamily="18" charset="0"/>
                <a:ea typeface="Calibri" panose="020F0502020204030204" pitchFamily="34" charset="0"/>
              </a:rPr>
              <a:t> נתן לו </a:t>
            </a:r>
            <a:r>
              <a:rPr lang="he-IL" sz="2400" b="1" u="sng" dirty="0" err="1">
                <a:effectLst/>
                <a:latin typeface="Cambria" panose="02040503050406030204" pitchFamily="18" charset="0"/>
                <a:ea typeface="Calibri" panose="020F0502020204030204" pitchFamily="34" charset="0"/>
              </a:rPr>
              <a:t>ליתנהו</a:t>
            </a:r>
            <a:r>
              <a:rPr lang="he-IL" sz="2400" b="1" u="sng" dirty="0">
                <a:effectLst/>
                <a:latin typeface="Cambria" panose="02040503050406030204" pitchFamily="18" charset="0"/>
                <a:ea typeface="Calibri" panose="020F0502020204030204" pitchFamily="34" charset="0"/>
              </a:rPr>
              <a:t> גביה בתורת </a:t>
            </a:r>
            <a:r>
              <a:rPr lang="he-IL" sz="2400" b="1" u="sng" dirty="0" err="1">
                <a:effectLst/>
                <a:latin typeface="Cambria" panose="02040503050406030204" pitchFamily="18" charset="0"/>
                <a:ea typeface="Calibri" panose="020F0502020204030204" pitchFamily="34" charset="0"/>
              </a:rPr>
              <a:t>גזילה</a:t>
            </a:r>
            <a:r>
              <a:rPr lang="he-IL" sz="2400" b="1" u="sng" dirty="0">
                <a:effectLst/>
                <a:latin typeface="Cambria" panose="02040503050406030204" pitchFamily="18" charset="0"/>
                <a:ea typeface="Calibri" panose="020F0502020204030204" pitchFamily="34" charset="0"/>
              </a:rPr>
              <a:t> אלא בתורת </a:t>
            </a:r>
            <a:r>
              <a:rPr lang="he-IL" sz="2400" b="1" u="sng" dirty="0" err="1">
                <a:effectLst/>
                <a:latin typeface="Cambria" panose="02040503050406030204" pitchFamily="18" charset="0"/>
                <a:ea typeface="Calibri" panose="020F0502020204030204" pitchFamily="34" charset="0"/>
              </a:rPr>
              <a:t>הלואה</a:t>
            </a:r>
            <a:r>
              <a:rPr lang="he-IL" sz="2400" dirty="0">
                <a:effectLst/>
                <a:latin typeface="Cambria" panose="02040503050406030204" pitchFamily="18" charset="0"/>
                <a:ea typeface="Calibri" panose="020F0502020204030204" pitchFamily="34" charset="0"/>
              </a:rPr>
              <a:t> ולכך אין חייבין להחזיר </a:t>
            </a:r>
            <a:r>
              <a:rPr lang="he-IL" sz="2400" dirty="0" err="1">
                <a:effectLst/>
                <a:latin typeface="Cambria" panose="02040503050406030204" pitchFamily="18" charset="0"/>
                <a:ea typeface="Calibri" panose="020F0502020204030204" pitchFamily="34" charset="0"/>
              </a:rPr>
              <a:t>דמלוה</a:t>
            </a:r>
            <a:r>
              <a:rPr lang="he-IL" sz="2400" dirty="0">
                <a:effectLst/>
                <a:latin typeface="Cambria" panose="02040503050406030204" pitchFamily="18" charset="0"/>
                <a:ea typeface="Calibri" panose="020F0502020204030204" pitchFamily="34" charset="0"/>
              </a:rPr>
              <a:t> על פה אינו גובה מן </a:t>
            </a:r>
            <a:r>
              <a:rPr lang="he-IL" sz="2400" dirty="0" err="1">
                <a:effectLst/>
                <a:latin typeface="Cambria" panose="02040503050406030204" pitchFamily="18" charset="0"/>
                <a:ea typeface="Calibri" panose="020F0502020204030204" pitchFamily="34" charset="0"/>
              </a:rPr>
              <a:t>היורשין</a:t>
            </a:r>
            <a:r>
              <a:rPr lang="he-IL" sz="2400" dirty="0">
                <a:effectLst/>
                <a:latin typeface="Cambria" panose="02040503050406030204" pitchFamily="18" charset="0"/>
                <a:ea typeface="Calibri" panose="020F0502020204030204" pitchFamily="34" charset="0"/>
              </a:rPr>
              <a:t> </a:t>
            </a:r>
            <a:r>
              <a:rPr lang="he-IL" sz="2400" b="1" u="sng" dirty="0">
                <a:effectLst/>
                <a:latin typeface="Cambria" panose="02040503050406030204" pitchFamily="18" charset="0"/>
                <a:ea typeface="Calibri" panose="020F0502020204030204" pitchFamily="34" charset="0"/>
              </a:rPr>
              <a:t>וי"ל </a:t>
            </a:r>
            <a:r>
              <a:rPr lang="he-IL" sz="2400" b="1" u="sng" dirty="0" err="1">
                <a:effectLst/>
                <a:latin typeface="Cambria" panose="02040503050406030204" pitchFamily="18" charset="0"/>
                <a:ea typeface="Calibri" panose="020F0502020204030204" pitchFamily="34" charset="0"/>
              </a:rPr>
              <a:t>דאע"ג</a:t>
            </a:r>
            <a:r>
              <a:rPr lang="he-IL" sz="2400" b="1" u="sng" dirty="0">
                <a:effectLst/>
                <a:latin typeface="Cambria" panose="02040503050406030204" pitchFamily="18" charset="0"/>
                <a:ea typeface="Calibri" panose="020F0502020204030204" pitchFamily="34" charset="0"/>
              </a:rPr>
              <a:t> </a:t>
            </a:r>
            <a:r>
              <a:rPr lang="he-IL" sz="2400" b="1" u="sng" dirty="0" err="1">
                <a:effectLst/>
                <a:latin typeface="Cambria" panose="02040503050406030204" pitchFamily="18" charset="0"/>
                <a:ea typeface="Calibri" panose="020F0502020204030204" pitchFamily="34" charset="0"/>
              </a:rPr>
              <a:t>דמדעת</a:t>
            </a:r>
            <a:r>
              <a:rPr lang="he-IL" sz="2400" b="1" u="sng" dirty="0">
                <a:effectLst/>
                <a:latin typeface="Cambria" panose="02040503050406030204" pitchFamily="18" charset="0"/>
                <a:ea typeface="Calibri" panose="020F0502020204030204" pitchFamily="34" charset="0"/>
              </a:rPr>
              <a:t> נתנם לו </a:t>
            </a:r>
            <a:r>
              <a:rPr lang="he-IL" sz="2400" b="1" u="sng" dirty="0" err="1">
                <a:effectLst/>
                <a:latin typeface="Cambria" panose="02040503050406030204" pitchFamily="18" charset="0"/>
                <a:ea typeface="Calibri" panose="020F0502020204030204" pitchFamily="34" charset="0"/>
              </a:rPr>
              <a:t>איתנייהו</a:t>
            </a:r>
            <a:r>
              <a:rPr lang="he-IL" sz="2400" b="1" u="sng" dirty="0">
                <a:effectLst/>
                <a:latin typeface="Cambria" panose="02040503050406030204" pitchFamily="18" charset="0"/>
                <a:ea typeface="Calibri" panose="020F0502020204030204" pitchFamily="34" charset="0"/>
              </a:rPr>
              <a:t> גביה בתורת </a:t>
            </a:r>
            <a:r>
              <a:rPr lang="he-IL" sz="2400" b="1" u="sng" dirty="0" err="1">
                <a:effectLst/>
                <a:latin typeface="Cambria" panose="02040503050406030204" pitchFamily="18" charset="0"/>
                <a:ea typeface="Calibri" panose="020F0502020204030204" pitchFamily="34" charset="0"/>
              </a:rPr>
              <a:t>גזילה</a:t>
            </a:r>
            <a:r>
              <a:rPr lang="he-IL" sz="2400" b="1" u="sng" dirty="0">
                <a:effectLst/>
                <a:latin typeface="Cambria" panose="02040503050406030204" pitchFamily="18" charset="0"/>
                <a:ea typeface="Calibri" panose="020F0502020204030204" pitchFamily="34" charset="0"/>
              </a:rPr>
              <a:t> דהוי כנתינה בטעות</a:t>
            </a:r>
            <a:r>
              <a:rPr lang="he-IL" sz="2400" b="1" dirty="0">
                <a:effectLst/>
                <a:latin typeface="Cambria" panose="02040503050406030204" pitchFamily="18" charset="0"/>
                <a:ea typeface="Calibri" panose="020F0502020204030204" pitchFamily="34" charset="0"/>
              </a:rPr>
              <a:t> דלא נתן לשם מתנה אלא בתורת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ומיקרי </a:t>
            </a:r>
            <a:r>
              <a:rPr lang="he-IL" sz="2400" b="1" dirty="0" err="1">
                <a:effectLst/>
                <a:latin typeface="Cambria" panose="02040503050406030204" pitchFamily="18" charset="0"/>
                <a:ea typeface="Calibri" panose="020F0502020204030204" pitchFamily="34" charset="0"/>
              </a:rPr>
              <a:t>גזילה</a:t>
            </a:r>
            <a:r>
              <a:rPr lang="he-IL" sz="2400" b="1" dirty="0">
                <a:effectLst/>
                <a:latin typeface="Cambria" panose="02040503050406030204" pitchFamily="18" charset="0"/>
                <a:ea typeface="Calibri" panose="020F0502020204030204" pitchFamily="34" charset="0"/>
              </a:rPr>
              <a:t> בעיניה כיון שהמעות בעין והיו חייבין להחזיר אי לאו </a:t>
            </a:r>
            <a:r>
              <a:rPr lang="he-IL" sz="2400" b="1" dirty="0" err="1">
                <a:effectLst/>
                <a:latin typeface="Cambria" panose="02040503050406030204" pitchFamily="18" charset="0"/>
                <a:ea typeface="Calibri" panose="020F0502020204030204" pitchFamily="34" charset="0"/>
              </a:rPr>
              <a:t>דכרשות</a:t>
            </a:r>
            <a:r>
              <a:rPr lang="he-IL" sz="2400" b="1" dirty="0">
                <a:effectLst/>
                <a:latin typeface="Cambria" panose="02040503050406030204" pitchFamily="18" charset="0"/>
                <a:ea typeface="Calibri" panose="020F0502020204030204" pitchFamily="34" charset="0"/>
              </a:rPr>
              <a:t> לוקח דמי </a:t>
            </a:r>
            <a:r>
              <a:rPr lang="he-IL" sz="2400" b="1" dirty="0" err="1">
                <a:effectLst/>
                <a:latin typeface="Cambria" panose="02040503050406030204" pitchFamily="18" charset="0"/>
                <a:ea typeface="Calibri" panose="020F0502020204030204" pitchFamily="34" charset="0"/>
              </a:rPr>
              <a:t>והוי</a:t>
            </a:r>
            <a:r>
              <a:rPr lang="he-IL" sz="2400" b="1" dirty="0">
                <a:effectLst/>
                <a:latin typeface="Cambria" panose="02040503050406030204" pitchFamily="18" charset="0"/>
                <a:ea typeface="Calibri" panose="020F0502020204030204" pitchFamily="34" charset="0"/>
              </a:rPr>
              <a:t> שנוי רשות</a:t>
            </a:r>
            <a:r>
              <a:rPr lang="he-IL" sz="2400" dirty="0">
                <a:effectLst/>
                <a:latin typeface="Cambria" panose="02040503050406030204" pitchFamily="18" charset="0"/>
                <a:ea typeface="Calibri" panose="020F0502020204030204" pitchFamily="34" charset="0"/>
              </a:rPr>
              <a:t>.</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641362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AF11-1435-4B67-9E68-D9D1276B53B5}"/>
              </a:ext>
            </a:extLst>
          </p:cNvPr>
          <p:cNvSpPr>
            <a:spLocks noGrp="1"/>
          </p:cNvSpPr>
          <p:nvPr>
            <p:ph type="title"/>
          </p:nvPr>
        </p:nvSpPr>
        <p:spPr/>
        <p:txBody>
          <a:bodyPr/>
          <a:lstStyle/>
          <a:p>
            <a:pPr algn="r" rtl="1"/>
            <a:r>
              <a:rPr lang="he-IL" dirty="0"/>
              <a:t>רמב"ן- מצווה מיוחד על </a:t>
            </a:r>
            <a:r>
              <a:rPr lang="he-IL" dirty="0" err="1"/>
              <a:t>המלוה</a:t>
            </a:r>
            <a:r>
              <a:rPr lang="he-IL" dirty="0"/>
              <a:t>. ואינו חיוב ממון</a:t>
            </a:r>
          </a:p>
        </p:txBody>
      </p:sp>
      <p:sp>
        <p:nvSpPr>
          <p:cNvPr id="3" name="Content Placeholder 2">
            <a:extLst>
              <a:ext uri="{FF2B5EF4-FFF2-40B4-BE49-F238E27FC236}">
                <a16:creationId xmlns:a16="http://schemas.microsoft.com/office/drawing/2014/main" id="{91BD3469-2DCF-43DB-9469-A75AB90D5723}"/>
              </a:ext>
            </a:extLst>
          </p:cNvPr>
          <p:cNvSpPr>
            <a:spLocks noGrp="1"/>
          </p:cNvSpPr>
          <p:nvPr>
            <p:ph idx="1"/>
          </p:nvPr>
        </p:nvSpPr>
        <p:spPr/>
        <p:txBody>
          <a:bodyPr>
            <a:noAutofit/>
          </a:bodyPr>
          <a:lstStyle/>
          <a:p>
            <a:pPr marL="0" indent="0" algn="r" rtl="1">
              <a:lnSpc>
                <a:spcPct val="150000"/>
              </a:lnSpc>
              <a:buNone/>
            </a:pPr>
            <a:r>
              <a:rPr lang="he-IL" sz="2200" dirty="0">
                <a:effectLst/>
                <a:latin typeface="Cambria" panose="02040503050406030204" pitchFamily="18" charset="0"/>
                <a:ea typeface="Calibri" panose="020F0502020204030204" pitchFamily="34" charset="0"/>
              </a:rPr>
              <a:t>השגות הרמב"ן לספר המצוות לרמב"ם שכחת </a:t>
            </a:r>
            <a:r>
              <a:rPr lang="he-IL" sz="2200" dirty="0" err="1">
                <a:effectLst/>
                <a:latin typeface="Cambria" panose="02040503050406030204" pitchFamily="18" charset="0"/>
                <a:ea typeface="Calibri" panose="020F0502020204030204" pitchFamily="34" charset="0"/>
              </a:rPr>
              <a:t>העשין</a:t>
            </a:r>
            <a:endParaRPr lang="he-IL" sz="2200" dirty="0">
              <a:latin typeface="Cambria" panose="02040503050406030204" pitchFamily="18" charset="0"/>
              <a:ea typeface="Calibri" panose="020F0502020204030204" pitchFamily="34" charset="0"/>
            </a:endParaRPr>
          </a:p>
          <a:p>
            <a:pPr marL="0" indent="0" algn="r" rtl="1">
              <a:lnSpc>
                <a:spcPct val="150000"/>
              </a:lnSpc>
              <a:buNone/>
            </a:pPr>
            <a:r>
              <a:rPr lang="he-IL" sz="2200" dirty="0">
                <a:effectLst/>
                <a:latin typeface="Cambria" panose="02040503050406030204" pitchFamily="18" charset="0"/>
                <a:ea typeface="Calibri" panose="020F0502020204030204" pitchFamily="34" charset="0"/>
              </a:rPr>
              <a:t> מצוה </a:t>
            </a:r>
            <a:r>
              <a:rPr lang="he-IL" sz="2200" dirty="0" err="1">
                <a:effectLst/>
                <a:latin typeface="Cambria" panose="02040503050406030204" pitchFamily="18" charset="0"/>
                <a:ea typeface="Calibri" panose="020F0502020204030204" pitchFamily="34" charset="0"/>
              </a:rPr>
              <a:t>יז</a:t>
            </a:r>
            <a:r>
              <a:rPr lang="he-IL" sz="2200" dirty="0">
                <a:effectLst/>
                <a:latin typeface="Cambria" panose="02040503050406030204" pitchFamily="18" charset="0"/>
                <a:ea typeface="Calibri" panose="020F0502020204030204" pitchFamily="34" charset="0"/>
              </a:rPr>
              <a:t> </a:t>
            </a:r>
            <a:r>
              <a:rPr lang="he-IL" sz="2200" b="1" dirty="0" err="1">
                <a:effectLst/>
                <a:latin typeface="Cambria" panose="02040503050406030204" pitchFamily="18" charset="0"/>
                <a:ea typeface="Calibri" panose="020F0502020204030204" pitchFamily="34" charset="0"/>
              </a:rPr>
              <a:t>שנצטוינו</a:t>
            </a:r>
            <a:r>
              <a:rPr lang="he-IL" sz="2200" b="1" dirty="0">
                <a:effectLst/>
                <a:latin typeface="Cambria" panose="02040503050406030204" pitchFamily="18" charset="0"/>
                <a:ea typeface="Calibri" panose="020F0502020204030204" pitchFamily="34" charset="0"/>
              </a:rPr>
              <a:t> להחזיר הרבית שלקחנו מאחינו</a:t>
            </a:r>
            <a:r>
              <a:rPr lang="he-IL" sz="2200" dirty="0">
                <a:effectLst/>
                <a:latin typeface="Cambria" panose="02040503050406030204" pitchFamily="18" charset="0"/>
                <a:ea typeface="Calibri" panose="020F0502020204030204" pitchFamily="34" charset="0"/>
              </a:rPr>
              <a:t>. וענין </a:t>
            </a:r>
            <a:r>
              <a:rPr lang="he-IL" sz="2200" dirty="0" err="1">
                <a:effectLst/>
                <a:latin typeface="Cambria" panose="02040503050406030204" pitchFamily="18" charset="0"/>
                <a:ea typeface="Calibri" panose="020F0502020204030204" pitchFamily="34" charset="0"/>
              </a:rPr>
              <a:t>המצוה</a:t>
            </a:r>
            <a:r>
              <a:rPr lang="he-IL" sz="2200" dirty="0">
                <a:effectLst/>
                <a:latin typeface="Cambria" panose="02040503050406030204" pitchFamily="18" charset="0"/>
                <a:ea typeface="Calibri" panose="020F0502020204030204" pitchFamily="34" charset="0"/>
              </a:rPr>
              <a:t> הזאת כי כאשר מנענו </a:t>
            </a:r>
            <a:r>
              <a:rPr lang="he-IL" sz="2200" dirty="0" err="1">
                <a:effectLst/>
                <a:latin typeface="Cambria" panose="02040503050406030204" pitchFamily="18" charset="0"/>
                <a:ea typeface="Calibri" panose="020F0502020204030204" pitchFamily="34" charset="0"/>
              </a:rPr>
              <a:t>ית</a:t>
            </a:r>
            <a:r>
              <a:rPr lang="he-IL" sz="2200" dirty="0">
                <a:effectLst/>
                <a:latin typeface="Cambria" panose="02040503050406030204" pitchFamily="18" charset="0"/>
                <a:ea typeface="Calibri" panose="020F0502020204030204" pitchFamily="34" charset="0"/>
              </a:rPr>
              <a:t>' שלא נגזול [ל' רמה] ואם גזלנו </a:t>
            </a:r>
            <a:r>
              <a:rPr lang="he-IL" sz="2200" dirty="0" err="1">
                <a:effectLst/>
                <a:latin typeface="Cambria" panose="02040503050406030204" pitchFamily="18" charset="0"/>
                <a:ea typeface="Calibri" panose="020F0502020204030204" pitchFamily="34" charset="0"/>
              </a:rPr>
              <a:t>צוה</a:t>
            </a:r>
            <a:r>
              <a:rPr lang="he-IL" sz="2200" dirty="0">
                <a:effectLst/>
                <a:latin typeface="Cambria" panose="02040503050406030204" pitchFamily="18" charset="0"/>
                <a:ea typeface="Calibri" panose="020F0502020204030204" pitchFamily="34" charset="0"/>
              </a:rPr>
              <a:t> אותנו להשיב את </a:t>
            </a:r>
            <a:r>
              <a:rPr lang="he-IL" sz="2200" dirty="0" err="1">
                <a:effectLst/>
                <a:latin typeface="Cambria" panose="02040503050406030204" pitchFamily="18" charset="0"/>
                <a:ea typeface="Calibri" panose="020F0502020204030204" pitchFamily="34" charset="0"/>
              </a:rPr>
              <a:t>הגזילה</a:t>
            </a:r>
            <a:r>
              <a:rPr lang="he-IL" sz="2200" dirty="0">
                <a:effectLst/>
                <a:latin typeface="Cambria" panose="02040503050406030204" pitchFamily="18" charset="0"/>
                <a:ea typeface="Calibri" panose="020F0502020204030204" pitchFamily="34" charset="0"/>
              </a:rPr>
              <a:t> כמו שאמר (</a:t>
            </a:r>
            <a:r>
              <a:rPr lang="he-IL" sz="2200" dirty="0" err="1">
                <a:effectLst/>
                <a:latin typeface="Cambria" panose="02040503050406030204" pitchFamily="18" charset="0"/>
                <a:ea typeface="Calibri" panose="020F0502020204030204" pitchFamily="34" charset="0"/>
              </a:rPr>
              <a:t>ס"פ</a:t>
            </a:r>
            <a:r>
              <a:rPr lang="he-IL" sz="2200" dirty="0">
                <a:effectLst/>
                <a:latin typeface="Cambria" panose="02040503050406030204" pitchFamily="18" charset="0"/>
                <a:ea typeface="Calibri" panose="020F0502020204030204" pitchFamily="34" charset="0"/>
              </a:rPr>
              <a:t> ויקרא) והשיב את הגזלה אשר גזל והיא מצות עשה [</a:t>
            </a:r>
            <a:r>
              <a:rPr lang="he-IL" sz="2200" dirty="0" err="1">
                <a:effectLst/>
                <a:latin typeface="Cambria" panose="02040503050406030204" pitchFamily="18" charset="0"/>
                <a:ea typeface="Calibri" panose="020F0502020204030204" pitchFamily="34" charset="0"/>
              </a:rPr>
              <a:t>קצד</a:t>
            </a:r>
            <a:r>
              <a:rPr lang="he-IL" sz="2200" dirty="0">
                <a:effectLst/>
                <a:latin typeface="Cambria" panose="02040503050406030204" pitchFamily="18" charset="0"/>
                <a:ea typeface="Calibri" panose="020F0502020204030204" pitchFamily="34" charset="0"/>
              </a:rPr>
              <a:t>], כן מנענו שלא </a:t>
            </a:r>
            <a:r>
              <a:rPr lang="he-IL" sz="2200" dirty="0" err="1">
                <a:effectLst/>
                <a:latin typeface="Cambria" panose="02040503050406030204" pitchFamily="18" charset="0"/>
                <a:ea typeface="Calibri" panose="020F0502020204030204" pitchFamily="34" charset="0"/>
              </a:rPr>
              <a:t>נקח</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מישראל </a:t>
            </a:r>
            <a:r>
              <a:rPr lang="he-IL" sz="2200" b="1" dirty="0">
                <a:effectLst/>
                <a:latin typeface="Cambria" panose="02040503050406030204" pitchFamily="18" charset="0"/>
                <a:ea typeface="Calibri" panose="020F0502020204030204" pitchFamily="34" charset="0"/>
              </a:rPr>
              <a:t>ואם לקחנו אותו </a:t>
            </a:r>
            <a:r>
              <a:rPr lang="he-IL" sz="2200" b="1" dirty="0" err="1">
                <a:effectLst/>
                <a:latin typeface="Cambria" panose="02040503050406030204" pitchFamily="18" charset="0"/>
                <a:ea typeface="Calibri" panose="020F0502020204030204" pitchFamily="34" charset="0"/>
              </a:rPr>
              <a:t>צוה</a:t>
            </a:r>
            <a:r>
              <a:rPr lang="he-IL" sz="2200" b="1" dirty="0">
                <a:effectLst/>
                <a:latin typeface="Cambria" panose="02040503050406030204" pitchFamily="18" charset="0"/>
                <a:ea typeface="Calibri" panose="020F0502020204030204" pitchFamily="34" charset="0"/>
              </a:rPr>
              <a:t> אותנו להשיבו לנותן אף על פי שנתנו לנו ברצון נפשו ולא גזלנוהו והיא גם כן מצות עשה</a:t>
            </a:r>
            <a:r>
              <a:rPr lang="he-IL" sz="2200" dirty="0">
                <a:effectLst/>
                <a:latin typeface="Cambria" panose="02040503050406030204" pitchFamily="18" charset="0"/>
                <a:ea typeface="Calibri" panose="020F0502020204030204" pitchFamily="34" charset="0"/>
              </a:rPr>
              <a:t> והוא אמרו </a:t>
            </a:r>
            <a:r>
              <a:rPr lang="he-IL" sz="2200" dirty="0" err="1">
                <a:effectLst/>
                <a:latin typeface="Cambria" panose="02040503050406030204" pitchFamily="18" charset="0"/>
                <a:ea typeface="Calibri" panose="020F0502020204030204" pitchFamily="34" charset="0"/>
              </a:rPr>
              <a:t>ית</a:t>
            </a:r>
            <a:r>
              <a:rPr lang="he-IL" sz="2200" dirty="0">
                <a:effectLst/>
                <a:latin typeface="Cambria" panose="02040503050406030204" pitchFamily="18" charset="0"/>
                <a:ea typeface="Calibri" panose="020F0502020204030204" pitchFamily="34" charset="0"/>
              </a:rPr>
              <a:t>' (פ' בהר) אל </a:t>
            </a:r>
            <a:r>
              <a:rPr lang="he-IL" sz="2200" dirty="0" err="1">
                <a:effectLst/>
                <a:latin typeface="Cambria" panose="02040503050406030204" pitchFamily="18" charset="0"/>
                <a:ea typeface="Calibri" panose="020F0502020204030204" pitchFamily="34" charset="0"/>
              </a:rPr>
              <a:t>תקח</a:t>
            </a:r>
            <a:r>
              <a:rPr lang="he-IL" sz="2200" dirty="0">
                <a:effectLst/>
                <a:latin typeface="Cambria" panose="02040503050406030204" pitchFamily="18" charset="0"/>
                <a:ea typeface="Calibri" panose="020F0502020204030204" pitchFamily="34" charset="0"/>
              </a:rPr>
              <a:t> מאתו נשך ותרבית ויראת </a:t>
            </a:r>
            <a:r>
              <a:rPr lang="he-IL" sz="2200" dirty="0" err="1">
                <a:effectLst/>
                <a:latin typeface="Cambria" panose="02040503050406030204" pitchFamily="18" charset="0"/>
                <a:ea typeface="Calibri" panose="020F0502020204030204" pitchFamily="34" charset="0"/>
              </a:rPr>
              <a:t>מאלהיך</a:t>
            </a:r>
            <a:r>
              <a:rPr lang="he-IL" sz="2200" dirty="0">
                <a:effectLst/>
                <a:latin typeface="Cambria" panose="02040503050406030204" pitchFamily="18" charset="0"/>
                <a:ea typeface="Calibri" panose="020F0502020204030204" pitchFamily="34" charset="0"/>
              </a:rPr>
              <a:t> וחי אחיך עמך. דרשו בו </a:t>
            </a:r>
            <a:r>
              <a:rPr lang="he-IL" sz="2200" b="1" dirty="0">
                <a:effectLst/>
                <a:latin typeface="Cambria" panose="02040503050406030204" pitchFamily="18" charset="0"/>
                <a:ea typeface="Calibri" panose="020F0502020204030204" pitchFamily="34" charset="0"/>
              </a:rPr>
              <a:t>אהדר ליה </a:t>
            </a:r>
            <a:r>
              <a:rPr lang="he-IL" sz="2200" b="1" dirty="0" err="1">
                <a:effectLst/>
                <a:latin typeface="Cambria" panose="02040503050406030204" pitchFamily="18" charset="0"/>
                <a:ea typeface="Calibri" panose="020F0502020204030204" pitchFamily="34" charset="0"/>
              </a:rPr>
              <a:t>דליחי</a:t>
            </a:r>
            <a:r>
              <a:rPr lang="he-IL" sz="2200" b="1" dirty="0">
                <a:effectLst/>
                <a:latin typeface="Cambria" panose="02040503050406030204" pitchFamily="18" charset="0"/>
                <a:ea typeface="Calibri" panose="020F0502020204030204" pitchFamily="34" charset="0"/>
              </a:rPr>
              <a:t> עמך, ומזה אמר רבי אלעזר </a:t>
            </a:r>
            <a:r>
              <a:rPr lang="he-IL" sz="2200" b="1" dirty="0" err="1">
                <a:effectLst/>
                <a:latin typeface="Cambria" panose="02040503050406030204" pitchFamily="18" charset="0"/>
                <a:ea typeface="Calibri" panose="020F0502020204030204" pitchFamily="34" charset="0"/>
              </a:rPr>
              <a:t>רבית</a:t>
            </a:r>
            <a:r>
              <a:rPr lang="he-IL" sz="2200" b="1" dirty="0">
                <a:effectLst/>
                <a:latin typeface="Cambria" panose="02040503050406030204" pitchFamily="18" charset="0"/>
                <a:ea typeface="Calibri" panose="020F0502020204030204" pitchFamily="34" charset="0"/>
              </a:rPr>
              <a:t> קצוצה יוצאה </a:t>
            </a:r>
            <a:r>
              <a:rPr lang="he-IL" sz="2200" b="1" dirty="0" err="1">
                <a:effectLst/>
                <a:latin typeface="Cambria" panose="02040503050406030204" pitchFamily="18" charset="0"/>
                <a:ea typeface="Calibri" panose="020F0502020204030204" pitchFamily="34" charset="0"/>
              </a:rPr>
              <a:t>בדיינין</a:t>
            </a:r>
            <a:r>
              <a:rPr lang="he-IL" sz="2200" b="1" dirty="0">
                <a:effectLst/>
                <a:latin typeface="Cambria" panose="02040503050406030204" pitchFamily="18" charset="0"/>
                <a:ea typeface="Calibri" panose="020F0502020204030204" pitchFamily="34" charset="0"/>
              </a:rPr>
              <a:t>, והלכה כמותו.</a:t>
            </a:r>
            <a:endParaRPr lang="en-US" sz="22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202404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F555-84E9-4CF8-A0B6-DED562D01A88}"/>
              </a:ext>
            </a:extLst>
          </p:cNvPr>
          <p:cNvSpPr>
            <a:spLocks noGrp="1"/>
          </p:cNvSpPr>
          <p:nvPr>
            <p:ph type="title"/>
          </p:nvPr>
        </p:nvSpPr>
        <p:spPr/>
        <p:txBody>
          <a:bodyPr/>
          <a:lstStyle/>
          <a:p>
            <a:pPr algn="r" rtl="1"/>
            <a:r>
              <a:rPr lang="he-IL" dirty="0"/>
              <a:t>נ"מ- מלקות</a:t>
            </a:r>
          </a:p>
        </p:txBody>
      </p:sp>
      <p:sp>
        <p:nvSpPr>
          <p:cNvPr id="3" name="Content Placeholder 2">
            <a:extLst>
              <a:ext uri="{FF2B5EF4-FFF2-40B4-BE49-F238E27FC236}">
                <a16:creationId xmlns:a16="http://schemas.microsoft.com/office/drawing/2014/main" id="{77DE668F-D592-439C-B1AD-DD91DE16D9CC}"/>
              </a:ext>
            </a:extLst>
          </p:cNvPr>
          <p:cNvSpPr>
            <a:spLocks noGrp="1"/>
          </p:cNvSpPr>
          <p:nvPr>
            <p:ph idx="1"/>
          </p:nvPr>
        </p:nvSpPr>
        <p:spPr/>
        <p:txBody>
          <a:bodyPr>
            <a:noAutofit/>
          </a:bodyPr>
          <a:lstStyle/>
          <a:p>
            <a:pPr marL="457200" lvl="1" indent="0" algn="r" rtl="1">
              <a:lnSpc>
                <a:spcPct val="150000"/>
              </a:lnSpc>
              <a:buNone/>
            </a:pPr>
            <a:r>
              <a:rPr lang="he-IL" sz="1400" dirty="0">
                <a:effectLst/>
                <a:latin typeface="Cambria" panose="02040503050406030204" pitchFamily="18" charset="0"/>
                <a:ea typeface="Calibri" panose="020F0502020204030204" pitchFamily="34" charset="0"/>
              </a:rPr>
              <a:t>רמב"ם הלכות </a:t>
            </a:r>
            <a:r>
              <a:rPr lang="he-IL" sz="1400" dirty="0" err="1">
                <a:effectLst/>
                <a:latin typeface="Cambria" panose="02040503050406030204" pitchFamily="18" charset="0"/>
                <a:ea typeface="Calibri" panose="020F0502020204030204" pitchFamily="34" charset="0"/>
              </a:rPr>
              <a:t>מלוה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ולוה</a:t>
            </a:r>
            <a:r>
              <a:rPr lang="he-IL" sz="1400" dirty="0">
                <a:effectLst/>
                <a:latin typeface="Cambria" panose="02040503050406030204" pitchFamily="18" charset="0"/>
                <a:ea typeface="Calibri" panose="020F0502020204030204" pitchFamily="34" charset="0"/>
              </a:rPr>
              <a:t> פרק ד הלכה ג </a:t>
            </a:r>
          </a:p>
          <a:p>
            <a:pPr marL="457200" lvl="1" indent="0" algn="r" rtl="1">
              <a:lnSpc>
                <a:spcPct val="150000"/>
              </a:lnSpc>
              <a:buNone/>
            </a:pPr>
            <a:r>
              <a:rPr lang="he-IL" sz="1400" dirty="0">
                <a:effectLst/>
                <a:latin typeface="Cambria" panose="02040503050406030204" pitchFamily="18" charset="0"/>
                <a:ea typeface="Calibri" panose="020F0502020204030204" pitchFamily="34" charset="0"/>
              </a:rPr>
              <a:t>אף על פי </a:t>
            </a:r>
            <a:r>
              <a:rPr lang="he-IL" sz="1400" dirty="0" err="1">
                <a:effectLst/>
                <a:latin typeface="Cambria" panose="02040503050406030204" pitchFamily="18" charset="0"/>
                <a:ea typeface="Calibri" panose="020F0502020204030204" pitchFamily="34" charset="0"/>
              </a:rPr>
              <a:t>שהמלוה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והלוה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עוברין</a:t>
            </a:r>
            <a:r>
              <a:rPr lang="he-IL" sz="1400" dirty="0">
                <a:effectLst/>
                <a:latin typeface="Cambria" panose="02040503050406030204" pitchFamily="18" charset="0"/>
                <a:ea typeface="Calibri" panose="020F0502020204030204" pitchFamily="34" charset="0"/>
              </a:rPr>
              <a:t> על </a:t>
            </a:r>
            <a:r>
              <a:rPr lang="he-IL" sz="1400" b="1" dirty="0">
                <a:effectLst/>
                <a:latin typeface="Cambria" panose="02040503050406030204" pitchFamily="18" charset="0"/>
                <a:ea typeface="Calibri" panose="020F0502020204030204" pitchFamily="34" charset="0"/>
              </a:rPr>
              <a:t>כל אלו </a:t>
            </a:r>
            <a:r>
              <a:rPr lang="he-IL" sz="1400" b="1" dirty="0" err="1">
                <a:effectLst/>
                <a:latin typeface="Cambria" panose="02040503050406030204" pitchFamily="18" charset="0"/>
                <a:ea typeface="Calibri" panose="020F0502020204030204" pitchFamily="34" charset="0"/>
              </a:rPr>
              <a:t>הלאוין</a:t>
            </a:r>
            <a:r>
              <a:rPr lang="he-IL" sz="1400" b="1" dirty="0">
                <a:effectLst/>
                <a:latin typeface="Cambria" panose="02040503050406030204" pitchFamily="18" charset="0"/>
                <a:ea typeface="Calibri" panose="020F0502020204030204" pitchFamily="34" charset="0"/>
              </a:rPr>
              <a:t> אין </a:t>
            </a:r>
            <a:r>
              <a:rPr lang="he-IL" sz="1400" b="1" dirty="0" err="1">
                <a:effectLst/>
                <a:latin typeface="Cambria" panose="02040503050406030204" pitchFamily="18" charset="0"/>
                <a:ea typeface="Calibri" panose="020F0502020204030204" pitchFamily="34" charset="0"/>
              </a:rPr>
              <a:t>לוקין</a:t>
            </a:r>
            <a:r>
              <a:rPr lang="he-IL" sz="1400" b="1" dirty="0">
                <a:effectLst/>
                <a:latin typeface="Cambria" panose="02040503050406030204" pitchFamily="18" charset="0"/>
                <a:ea typeface="Calibri" panose="020F0502020204030204" pitchFamily="34" charset="0"/>
              </a:rPr>
              <a:t> עליו מפני </a:t>
            </a:r>
            <a:r>
              <a:rPr lang="he-IL" sz="1400" b="1" u="sng" dirty="0">
                <a:effectLst/>
                <a:latin typeface="Cambria" panose="02040503050406030204" pitchFamily="18" charset="0"/>
                <a:ea typeface="Calibri" panose="020F0502020204030204" pitchFamily="34" charset="0"/>
              </a:rPr>
              <a:t>שניתן </a:t>
            </a:r>
            <a:r>
              <a:rPr lang="he-IL" sz="1400" b="1" u="sng" dirty="0" err="1">
                <a:effectLst/>
                <a:latin typeface="Cambria" panose="02040503050406030204" pitchFamily="18" charset="0"/>
                <a:ea typeface="Calibri" panose="020F0502020204030204" pitchFamily="34" charset="0"/>
              </a:rPr>
              <a:t>להשבון</a:t>
            </a:r>
            <a:r>
              <a:rPr lang="he-IL" sz="1400" u="sng" dirty="0">
                <a:effectLst/>
                <a:latin typeface="Cambria" panose="02040503050406030204" pitchFamily="18" charset="0"/>
                <a:ea typeface="Calibri" panose="020F0502020204030204" pitchFamily="34" charset="0"/>
              </a:rPr>
              <a:t>, </a:t>
            </a:r>
            <a:r>
              <a:rPr lang="he-IL" sz="1400" dirty="0">
                <a:effectLst/>
                <a:latin typeface="Cambria" panose="02040503050406030204" pitchFamily="18" charset="0"/>
                <a:ea typeface="Calibri" panose="020F0502020204030204" pitchFamily="34" charset="0"/>
              </a:rPr>
              <a:t>שכל </a:t>
            </a:r>
            <a:r>
              <a:rPr lang="he-IL" sz="1400" dirty="0" err="1">
                <a:effectLst/>
                <a:latin typeface="Cambria" panose="02040503050406030204" pitchFamily="18" charset="0"/>
                <a:ea typeface="Calibri" panose="020F0502020204030204" pitchFamily="34" charset="0"/>
              </a:rPr>
              <a:t>המלוה</a:t>
            </a:r>
            <a:r>
              <a:rPr lang="he-IL" sz="1400" dirty="0">
                <a:effectLst/>
                <a:latin typeface="Cambria" panose="02040503050406030204" pitchFamily="18" charset="0"/>
                <a:ea typeface="Calibri" panose="020F0502020204030204" pitchFamily="34" charset="0"/>
              </a:rPr>
              <a:t> בריבית אם </a:t>
            </a:r>
            <a:r>
              <a:rPr lang="he-IL" sz="1400" dirty="0" err="1">
                <a:effectLst/>
                <a:latin typeface="Cambria" panose="02040503050406030204" pitchFamily="18" charset="0"/>
                <a:ea typeface="Calibri" panose="020F0502020204030204" pitchFamily="34" charset="0"/>
              </a:rPr>
              <a:t>היתה</a:t>
            </a:r>
            <a:r>
              <a:rPr lang="he-IL" sz="1400" dirty="0">
                <a:effectLst/>
                <a:latin typeface="Cambria" panose="02040503050406030204" pitchFamily="18" charset="0"/>
                <a:ea typeface="Calibri" panose="020F0502020204030204" pitchFamily="34" charset="0"/>
              </a:rPr>
              <a:t> ריבית קצוצה שהיא אסורה מן התורה הרי זו יוצאה </a:t>
            </a:r>
            <a:r>
              <a:rPr lang="he-IL" sz="1400" dirty="0" err="1">
                <a:effectLst/>
                <a:latin typeface="Cambria" panose="02040503050406030204" pitchFamily="18" charset="0"/>
                <a:ea typeface="Calibri" panose="020F0502020204030204" pitchFamily="34" charset="0"/>
              </a:rPr>
              <a:t>בדיינין</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ומוציאין</a:t>
            </a:r>
            <a:r>
              <a:rPr lang="he-IL" sz="1400" dirty="0">
                <a:effectLst/>
                <a:latin typeface="Cambria" panose="02040503050406030204" pitchFamily="18" charset="0"/>
                <a:ea typeface="Calibri" panose="020F0502020204030204" pitchFamily="34" charset="0"/>
              </a:rPr>
              <a:t> אותה מן </a:t>
            </a:r>
            <a:r>
              <a:rPr lang="he-IL" sz="1400" dirty="0" err="1">
                <a:effectLst/>
                <a:latin typeface="Cambria" panose="02040503050406030204" pitchFamily="18" charset="0"/>
                <a:ea typeface="Calibri" panose="020F0502020204030204" pitchFamily="34" charset="0"/>
              </a:rPr>
              <a:t>המלוה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ומחזירין</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ללוה</a:t>
            </a:r>
            <a:r>
              <a:rPr lang="he-IL" sz="1400" dirty="0">
                <a:effectLst/>
                <a:latin typeface="Cambria" panose="02040503050406030204" pitchFamily="18" charset="0"/>
                <a:ea typeface="Calibri" panose="020F0502020204030204" pitchFamily="34" charset="0"/>
              </a:rPr>
              <a:t>, ואם מת </a:t>
            </a:r>
            <a:r>
              <a:rPr lang="he-IL" sz="1400" dirty="0" err="1">
                <a:effectLst/>
                <a:latin typeface="Cambria" panose="02040503050406030204" pitchFamily="18" charset="0"/>
                <a:ea typeface="Calibri" panose="020F0502020204030204" pitchFamily="34" charset="0"/>
              </a:rPr>
              <a:t>המלוה</a:t>
            </a:r>
            <a:r>
              <a:rPr lang="he-IL" sz="1400" dirty="0">
                <a:effectLst/>
                <a:latin typeface="Cambria" panose="02040503050406030204" pitchFamily="18" charset="0"/>
                <a:ea typeface="Calibri" panose="020F0502020204030204" pitchFamily="34" charset="0"/>
              </a:rPr>
              <a:t> אין </a:t>
            </a:r>
            <a:r>
              <a:rPr lang="he-IL" sz="1400" dirty="0" err="1">
                <a:effectLst/>
                <a:latin typeface="Cambria" panose="02040503050406030204" pitchFamily="18" charset="0"/>
                <a:ea typeface="Calibri" panose="020F0502020204030204" pitchFamily="34" charset="0"/>
              </a:rPr>
              <a:t>מוציאין</a:t>
            </a:r>
            <a:r>
              <a:rPr lang="he-IL" sz="1400" dirty="0">
                <a:effectLst/>
                <a:latin typeface="Cambria" panose="02040503050406030204" pitchFamily="18" charset="0"/>
                <a:ea typeface="Calibri" panose="020F0502020204030204" pitchFamily="34" charset="0"/>
              </a:rPr>
              <a:t> מיד הבנים.</a:t>
            </a:r>
            <a:endParaRPr lang="he-IL" sz="1400" dirty="0"/>
          </a:p>
          <a:p>
            <a:pPr marL="457200" lvl="1" indent="0" algn="r" rtl="1">
              <a:lnSpc>
                <a:spcPct val="150000"/>
              </a:lnSpc>
              <a:buNone/>
            </a:pPr>
            <a:r>
              <a:rPr lang="he-IL" sz="1400" dirty="0">
                <a:effectLst/>
                <a:latin typeface="Cambria" panose="02040503050406030204" pitchFamily="18" charset="0"/>
                <a:ea typeface="Calibri" panose="020F0502020204030204" pitchFamily="34" charset="0"/>
              </a:rPr>
              <a:t>חידושי הריטב"א מסכת בבא מציעא דף סב עמוד א </a:t>
            </a:r>
          </a:p>
          <a:p>
            <a:pPr marL="457200" lvl="1" indent="0" algn="r" rtl="1">
              <a:lnSpc>
                <a:spcPct val="150000"/>
              </a:lnSpc>
              <a:buNone/>
            </a:pPr>
            <a:r>
              <a:rPr lang="he-IL" sz="1400" b="1" dirty="0">
                <a:effectLst/>
                <a:latin typeface="Cambria" panose="02040503050406030204" pitchFamily="18" charset="0"/>
                <a:ea typeface="Calibri" panose="020F0502020204030204" pitchFamily="34" charset="0"/>
              </a:rPr>
              <a:t>לכך פירש רש"י </a:t>
            </a:r>
            <a:r>
              <a:rPr lang="he-IL" sz="1400" b="1" dirty="0" err="1">
                <a:effectLst/>
                <a:latin typeface="Cambria" panose="02040503050406030204" pitchFamily="18" charset="0"/>
                <a:ea typeface="Calibri" panose="020F0502020204030204" pitchFamily="34" charset="0"/>
              </a:rPr>
              <a:t>דאדרבה</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דכו"ע</a:t>
            </a:r>
            <a:r>
              <a:rPr lang="he-IL" sz="1400" b="1" dirty="0">
                <a:effectLst/>
                <a:latin typeface="Cambria" panose="02040503050406030204" pitchFamily="18" charset="0"/>
                <a:ea typeface="Calibri" panose="020F0502020204030204" pitchFamily="34" charset="0"/>
              </a:rPr>
              <a:t> כר' אלעזר ובני </a:t>
            </a:r>
            <a:r>
              <a:rPr lang="he-IL" sz="1400" b="1" dirty="0" err="1">
                <a:effectLst/>
                <a:latin typeface="Cambria" panose="02040503050406030204" pitchFamily="18" charset="0"/>
                <a:ea typeface="Calibri" panose="020F0502020204030204" pitchFamily="34" charset="0"/>
              </a:rPr>
              <a:t>אהדורי</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נינהו</a:t>
            </a:r>
            <a:r>
              <a:rPr lang="he-IL" sz="1400" b="1" dirty="0">
                <a:effectLst/>
                <a:latin typeface="Cambria" panose="02040503050406030204" pitchFamily="18" charset="0"/>
                <a:ea typeface="Calibri" panose="020F0502020204030204" pitchFamily="34" charset="0"/>
              </a:rPr>
              <a:t>, </a:t>
            </a:r>
            <a:r>
              <a:rPr lang="he-IL" sz="1400" b="1" u="sng" dirty="0">
                <a:effectLst/>
                <a:latin typeface="Cambria" panose="02040503050406030204" pitchFamily="18" charset="0"/>
                <a:ea typeface="Calibri" panose="020F0502020204030204" pitchFamily="34" charset="0"/>
              </a:rPr>
              <a:t>ומיהו כל שגבו כבר לדברי </a:t>
            </a:r>
            <a:r>
              <a:rPr lang="he-IL" sz="1400" b="1" u="sng" dirty="0" err="1">
                <a:effectLst/>
                <a:latin typeface="Cambria" panose="02040503050406030204" pitchFamily="18" charset="0"/>
                <a:ea typeface="Calibri" panose="020F0502020204030204" pitchFamily="34" charset="0"/>
              </a:rPr>
              <a:t>הכל</a:t>
            </a:r>
            <a:r>
              <a:rPr lang="he-IL" sz="1400" b="1" u="sng" dirty="0">
                <a:effectLst/>
                <a:latin typeface="Cambria" panose="02040503050406030204" pitchFamily="18" charset="0"/>
                <a:ea typeface="Calibri" panose="020F0502020204030204" pitchFamily="34" charset="0"/>
              </a:rPr>
              <a:t> לא מתקן </a:t>
            </a:r>
            <a:r>
              <a:rPr lang="he-IL" sz="1400" b="1" u="sng" dirty="0" err="1">
                <a:effectLst/>
                <a:latin typeface="Cambria" panose="02040503050406030204" pitchFamily="18" charset="0"/>
                <a:ea typeface="Calibri" panose="020F0502020204030204" pitchFamily="34" charset="0"/>
              </a:rPr>
              <a:t>לאויה</a:t>
            </a:r>
            <a:r>
              <a:rPr lang="he-IL" sz="1400" b="1" u="sng" dirty="0">
                <a:effectLst/>
                <a:latin typeface="Cambria" panose="02040503050406030204" pitchFamily="18" charset="0"/>
                <a:ea typeface="Calibri" panose="020F0502020204030204" pitchFamily="34" charset="0"/>
              </a:rPr>
              <a:t> בחזרה כלל אלא שהכתוב רוצה שיקיא מה שאכל</a:t>
            </a:r>
            <a:r>
              <a:rPr lang="he-IL" sz="1400" b="1" dirty="0">
                <a:effectLst/>
                <a:latin typeface="Cambria" panose="02040503050406030204" pitchFamily="18" charset="0"/>
                <a:ea typeface="Calibri" panose="020F0502020204030204" pitchFamily="34" charset="0"/>
              </a:rPr>
              <a:t>, וכי פליגי קודם שגבה אי מתקן </a:t>
            </a:r>
            <a:r>
              <a:rPr lang="he-IL" sz="1400" b="1" dirty="0" err="1">
                <a:effectLst/>
                <a:latin typeface="Cambria" panose="02040503050406030204" pitchFamily="18" charset="0"/>
                <a:ea typeface="Calibri" panose="020F0502020204030204" pitchFamily="34" charset="0"/>
              </a:rPr>
              <a:t>לאויה</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בקרועי</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שטרא</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דלת"ק</a:t>
            </a:r>
            <a:r>
              <a:rPr lang="he-IL" sz="1400" b="1" dirty="0">
                <a:effectLst/>
                <a:latin typeface="Cambria" panose="02040503050406030204" pitchFamily="18" charset="0"/>
                <a:ea typeface="Calibri" panose="020F0502020204030204" pitchFamily="34" charset="0"/>
              </a:rPr>
              <a:t> לא </a:t>
            </a:r>
            <a:r>
              <a:rPr lang="he-IL" sz="1400" b="1" dirty="0" err="1">
                <a:effectLst/>
                <a:latin typeface="Cambria" panose="02040503050406030204" pitchFamily="18" charset="0"/>
                <a:ea typeface="Calibri" panose="020F0502020204030204" pitchFamily="34" charset="0"/>
              </a:rPr>
              <a:t>מיתקין</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ולר</a:t>
            </a:r>
            <a:r>
              <a:rPr lang="he-IL" sz="1400" b="1" dirty="0">
                <a:effectLst/>
                <a:latin typeface="Cambria" panose="02040503050406030204" pitchFamily="18" charset="0"/>
                <a:ea typeface="Calibri" panose="020F0502020204030204" pitchFamily="34" charset="0"/>
              </a:rPr>
              <a:t>' אליעזר ור' נחמיה </a:t>
            </a:r>
            <a:r>
              <a:rPr lang="he-IL" sz="1400" b="1" dirty="0" err="1">
                <a:effectLst/>
                <a:latin typeface="Cambria" panose="02040503050406030204" pitchFamily="18" charset="0"/>
                <a:ea typeface="Calibri" panose="020F0502020204030204" pitchFamily="34" charset="0"/>
              </a:rPr>
              <a:t>מיתקין</a:t>
            </a:r>
            <a:r>
              <a:rPr lang="he-IL" sz="1400" b="1" dirty="0">
                <a:effectLst/>
                <a:latin typeface="Cambria" panose="02040503050406030204" pitchFamily="18" charset="0"/>
                <a:ea typeface="Calibri" panose="020F0502020204030204" pitchFamily="34" charset="0"/>
              </a:rPr>
              <a:t>,</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ושיילינן</a:t>
            </a:r>
            <a:r>
              <a:rPr lang="he-IL" sz="1400" dirty="0">
                <a:effectLst/>
                <a:latin typeface="Cambria" panose="02040503050406030204" pitchFamily="18" charset="0"/>
                <a:ea typeface="Calibri" panose="020F0502020204030204" pitchFamily="34" charset="0"/>
              </a:rPr>
              <a:t> במאי פליגי אי פליגי בהא, דאי סברי </a:t>
            </a:r>
            <a:r>
              <a:rPr lang="he-IL" sz="1400" dirty="0" err="1">
                <a:effectLst/>
                <a:latin typeface="Cambria" panose="02040503050406030204" pitchFamily="18" charset="0"/>
                <a:ea typeface="Calibri" panose="020F0502020204030204" pitchFamily="34" charset="0"/>
              </a:rPr>
              <a:t>דשטר</a:t>
            </a:r>
            <a:r>
              <a:rPr lang="he-IL" sz="1400" dirty="0">
                <a:effectLst/>
                <a:latin typeface="Cambria" panose="02040503050406030204" pitchFamily="18" charset="0"/>
                <a:ea typeface="Calibri" panose="020F0502020204030204" pitchFamily="34" charset="0"/>
              </a:rPr>
              <a:t> העומד לגבות כגבוי דמי הא עבדוה </a:t>
            </a:r>
            <a:r>
              <a:rPr lang="he-IL" sz="1400" dirty="0" err="1">
                <a:effectLst/>
                <a:latin typeface="Cambria" panose="02040503050406030204" pitchFamily="18" charset="0"/>
                <a:ea typeface="Calibri" panose="020F0502020204030204" pitchFamily="34" charset="0"/>
              </a:rPr>
              <a:t>לאיסורא</a:t>
            </a:r>
            <a:r>
              <a:rPr lang="he-IL" sz="1400" dirty="0">
                <a:effectLst/>
                <a:latin typeface="Cambria" panose="02040503050406030204" pitchFamily="18" charset="0"/>
                <a:ea typeface="Calibri" panose="020F0502020204030204" pitchFamily="34" charset="0"/>
              </a:rPr>
              <a:t> וכו' </a:t>
            </a:r>
            <a:r>
              <a:rPr lang="he-IL" sz="1400" dirty="0" err="1">
                <a:effectLst/>
                <a:latin typeface="Cambria" panose="02040503050406030204" pitchFamily="18" charset="0"/>
                <a:ea typeface="Calibri" panose="020F0502020204030204" pitchFamily="34" charset="0"/>
              </a:rPr>
              <a:t>כדפרש"י</a:t>
            </a:r>
            <a:r>
              <a:rPr lang="he-IL" sz="1400" dirty="0">
                <a:effectLst/>
                <a:latin typeface="Cambria" panose="02040503050406030204" pitchFamily="18" charset="0"/>
                <a:ea typeface="Calibri" panose="020F0502020204030204" pitchFamily="34" charset="0"/>
              </a:rPr>
              <a:t> ז"ל עד [</a:t>
            </a:r>
            <a:r>
              <a:rPr lang="he-IL" sz="1400" dirty="0" err="1">
                <a:effectLst/>
                <a:latin typeface="Cambria" panose="02040503050406030204" pitchFamily="18" charset="0"/>
                <a:ea typeface="Calibri" panose="020F0502020204030204" pitchFamily="34" charset="0"/>
              </a:rPr>
              <a:t>דשימה</a:t>
            </a:r>
            <a:r>
              <a:rPr lang="he-IL" sz="1400" dirty="0">
                <a:effectLst/>
                <a:latin typeface="Cambria" panose="02040503050406030204" pitchFamily="18" charset="0"/>
                <a:ea typeface="Calibri" panose="020F0502020204030204" pitchFamily="34" charset="0"/>
              </a:rPr>
              <a:t>] מילתא היא.</a:t>
            </a:r>
            <a:endParaRPr lang="en-US" sz="1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102599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80E8575-36CF-4936-99D7-EED71A988750}"/>
              </a:ext>
            </a:extLst>
          </p:cNvPr>
          <p:cNvGraphicFramePr>
            <a:graphicFrameLocks noGrp="1"/>
          </p:cNvGraphicFramePr>
          <p:nvPr>
            <p:ph idx="1"/>
            <p:extLst>
              <p:ext uri="{D42A27DB-BD31-4B8C-83A1-F6EECF244321}">
                <p14:modId xmlns:p14="http://schemas.microsoft.com/office/powerpoint/2010/main" val="1129053998"/>
              </p:ext>
            </p:extLst>
          </p:nvPr>
        </p:nvGraphicFramePr>
        <p:xfrm>
          <a:off x="428627" y="385763"/>
          <a:ext cx="11358562" cy="6170470"/>
        </p:xfrm>
        <a:graphic>
          <a:graphicData uri="http://schemas.openxmlformats.org/drawingml/2006/table">
            <a:tbl>
              <a:tblPr rtl="1" firstRow="1" bandRow="1">
                <a:tableStyleId>{5C22544A-7EE6-4342-B048-85BDC9FD1C3A}</a:tableStyleId>
              </a:tblPr>
              <a:tblGrid>
                <a:gridCol w="4327417">
                  <a:extLst>
                    <a:ext uri="{9D8B030D-6E8A-4147-A177-3AD203B41FA5}">
                      <a16:colId xmlns:a16="http://schemas.microsoft.com/office/drawing/2014/main" val="2699566294"/>
                    </a:ext>
                  </a:extLst>
                </a:gridCol>
                <a:gridCol w="2679456">
                  <a:extLst>
                    <a:ext uri="{9D8B030D-6E8A-4147-A177-3AD203B41FA5}">
                      <a16:colId xmlns:a16="http://schemas.microsoft.com/office/drawing/2014/main" val="1657766751"/>
                    </a:ext>
                  </a:extLst>
                </a:gridCol>
                <a:gridCol w="4351689">
                  <a:extLst>
                    <a:ext uri="{9D8B030D-6E8A-4147-A177-3AD203B41FA5}">
                      <a16:colId xmlns:a16="http://schemas.microsoft.com/office/drawing/2014/main" val="1263392115"/>
                    </a:ext>
                  </a:extLst>
                </a:gridCol>
              </a:tblGrid>
              <a:tr h="587394">
                <a:tc>
                  <a:txBody>
                    <a:bodyPr/>
                    <a:lstStyle/>
                    <a:p>
                      <a:pPr algn="ctr" rtl="1"/>
                      <a:r>
                        <a:rPr lang="he-IL" sz="2800" dirty="0"/>
                        <a:t>איסור גזל</a:t>
                      </a:r>
                    </a:p>
                  </a:txBody>
                  <a:tcPr/>
                </a:tc>
                <a:tc>
                  <a:txBody>
                    <a:bodyPr/>
                    <a:lstStyle/>
                    <a:p>
                      <a:pPr algn="ctr" rtl="1"/>
                      <a:r>
                        <a:rPr lang="he-IL" sz="2800" b="1" u="sng" dirty="0"/>
                        <a:t>ריבית</a:t>
                      </a:r>
                    </a:p>
                  </a:txBody>
                  <a:tcPr/>
                </a:tc>
                <a:tc>
                  <a:txBody>
                    <a:bodyPr/>
                    <a:lstStyle/>
                    <a:p>
                      <a:pPr algn="ctr" rtl="1"/>
                      <a:r>
                        <a:rPr lang="he-IL" sz="2800" dirty="0"/>
                        <a:t>חיוב צדקה</a:t>
                      </a:r>
                    </a:p>
                  </a:txBody>
                  <a:tcPr/>
                </a:tc>
                <a:extLst>
                  <a:ext uri="{0D108BD9-81ED-4DB2-BD59-A6C34878D82A}">
                    <a16:rowId xmlns:a16="http://schemas.microsoft.com/office/drawing/2014/main" val="408475299"/>
                  </a:ext>
                </a:extLst>
              </a:tr>
              <a:tr h="462740">
                <a:tc>
                  <a:txBody>
                    <a:bodyPr/>
                    <a:lstStyle/>
                    <a:p>
                      <a:pPr algn="ctr" rtl="1"/>
                      <a:endParaRPr lang="he-IL" sz="2800" dirty="0"/>
                    </a:p>
                  </a:txBody>
                  <a:tcPr/>
                </a:tc>
                <a:tc>
                  <a:txBody>
                    <a:bodyPr/>
                    <a:lstStyle/>
                    <a:p>
                      <a:pPr algn="ctr" rtl="1"/>
                      <a:endParaRPr lang="he-IL" sz="2800" b="1" u="sng" dirty="0"/>
                    </a:p>
                  </a:txBody>
                  <a:tcPr/>
                </a:tc>
                <a:tc>
                  <a:txBody>
                    <a:bodyPr/>
                    <a:lstStyle/>
                    <a:p>
                      <a:pPr algn="ctr" rtl="1"/>
                      <a:endParaRPr lang="he-IL" sz="2800" dirty="0"/>
                    </a:p>
                  </a:txBody>
                  <a:tcPr/>
                </a:tc>
                <a:extLst>
                  <a:ext uri="{0D108BD9-81ED-4DB2-BD59-A6C34878D82A}">
                    <a16:rowId xmlns:a16="http://schemas.microsoft.com/office/drawing/2014/main" val="1397178622"/>
                  </a:ext>
                </a:extLst>
              </a:tr>
              <a:tr h="1013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800" dirty="0"/>
                        <a:t>? (אולי יש רף גזל נמוך יותר, כמו אונאה)</a:t>
                      </a:r>
                    </a:p>
                  </a:txBody>
                  <a:tcPr/>
                </a:tc>
                <a:tc>
                  <a:txBody>
                    <a:bodyPr/>
                    <a:lstStyle/>
                    <a:p>
                      <a:pPr algn="ctr" rtl="1"/>
                      <a:r>
                        <a:rPr lang="he-IL" sz="2800" b="1" u="sng" dirty="0"/>
                        <a:t>גוי</a:t>
                      </a:r>
                    </a:p>
                  </a:txBody>
                  <a:tcPr/>
                </a:tc>
                <a:tc>
                  <a:txBody>
                    <a:bodyPr/>
                    <a:lstStyle/>
                    <a:p>
                      <a:pPr algn="ctr" rtl="1"/>
                      <a:r>
                        <a:rPr lang="he-IL" sz="2800" dirty="0"/>
                        <a:t>אין חיוב </a:t>
                      </a:r>
                      <a:r>
                        <a:rPr lang="he-IL" sz="2800" dirty="0" err="1"/>
                        <a:t>להחיותו</a:t>
                      </a:r>
                      <a:endParaRPr lang="he-IL" sz="2800" dirty="0"/>
                    </a:p>
                  </a:txBody>
                  <a:tcPr/>
                </a:tc>
                <a:extLst>
                  <a:ext uri="{0D108BD9-81ED-4DB2-BD59-A6C34878D82A}">
                    <a16:rowId xmlns:a16="http://schemas.microsoft.com/office/drawing/2014/main" val="1127573752"/>
                  </a:ext>
                </a:extLst>
              </a:tr>
              <a:tr h="587394">
                <a:tc>
                  <a:txBody>
                    <a:bodyPr/>
                    <a:lstStyle/>
                    <a:p>
                      <a:pPr algn="ctr" rtl="1"/>
                      <a:r>
                        <a:rPr lang="he-IL" sz="2800" dirty="0"/>
                        <a:t>אסור (יראים)</a:t>
                      </a:r>
                    </a:p>
                  </a:txBody>
                  <a:tcPr/>
                </a:tc>
                <a:tc>
                  <a:txBody>
                    <a:bodyPr/>
                    <a:lstStyle/>
                    <a:p>
                      <a:pPr algn="ctr" rtl="1"/>
                      <a:r>
                        <a:rPr lang="he-IL" sz="2800" b="1" u="sng" dirty="0"/>
                        <a:t>מומר</a:t>
                      </a:r>
                    </a:p>
                  </a:txBody>
                  <a:tcPr/>
                </a:tc>
                <a:tc>
                  <a:txBody>
                    <a:bodyPr/>
                    <a:lstStyle/>
                    <a:p>
                      <a:pPr algn="ctr" rtl="1"/>
                      <a:r>
                        <a:rPr lang="he-IL" sz="2800" dirty="0"/>
                        <a:t>מותר (טור)</a:t>
                      </a:r>
                    </a:p>
                  </a:txBody>
                  <a:tcPr/>
                </a:tc>
                <a:extLst>
                  <a:ext uri="{0D108BD9-81ED-4DB2-BD59-A6C34878D82A}">
                    <a16:rowId xmlns:a16="http://schemas.microsoft.com/office/drawing/2014/main" val="1234276559"/>
                  </a:ext>
                </a:extLst>
              </a:tr>
              <a:tr h="843821">
                <a:tc>
                  <a:txBody>
                    <a:bodyPr/>
                    <a:lstStyle/>
                    <a:p>
                      <a:pPr algn="ctr" rtl="1"/>
                      <a:r>
                        <a:rPr lang="he-IL" sz="2800" dirty="0"/>
                        <a:t>כי זה גזל</a:t>
                      </a:r>
                    </a:p>
                  </a:txBody>
                  <a:tcPr/>
                </a:tc>
                <a:tc>
                  <a:txBody>
                    <a:bodyPr/>
                    <a:lstStyle/>
                    <a:p>
                      <a:pPr algn="ctr" rtl="1"/>
                      <a:r>
                        <a:rPr lang="he-IL" sz="2800" b="1" u="sng" dirty="0"/>
                        <a:t>יוצא בדיינים</a:t>
                      </a:r>
                    </a:p>
                  </a:txBody>
                  <a:tcPr/>
                </a:tc>
                <a:tc>
                  <a:txBody>
                    <a:bodyPr/>
                    <a:lstStyle/>
                    <a:p>
                      <a:pPr algn="ctr" rtl="1"/>
                      <a:r>
                        <a:rPr lang="he-IL" sz="2800" dirty="0"/>
                        <a:t>מצווה חדשה, חיוב לשמים</a:t>
                      </a:r>
                    </a:p>
                  </a:txBody>
                  <a:tcPr/>
                </a:tc>
                <a:extLst>
                  <a:ext uri="{0D108BD9-81ED-4DB2-BD59-A6C34878D82A}">
                    <a16:rowId xmlns:a16="http://schemas.microsoft.com/office/drawing/2014/main" val="313040354"/>
                  </a:ext>
                </a:extLst>
              </a:tr>
              <a:tr h="1605981">
                <a:tc>
                  <a:txBody>
                    <a:bodyPr/>
                    <a:lstStyle/>
                    <a:p>
                      <a:pPr algn="ctr" rtl="1"/>
                      <a:r>
                        <a:rPr lang="he-IL" sz="2800" dirty="0"/>
                        <a:t>יש מחילה כמו בגזל</a:t>
                      </a:r>
                    </a:p>
                  </a:txBody>
                  <a:tcPr/>
                </a:tc>
                <a:tc>
                  <a:txBody>
                    <a:bodyPr/>
                    <a:lstStyle/>
                    <a:p>
                      <a:pPr algn="ctr" rtl="1"/>
                      <a:r>
                        <a:rPr lang="he-IL" sz="2800" b="1" u="sng" dirty="0"/>
                        <a:t>מחילה</a:t>
                      </a:r>
                    </a:p>
                  </a:txBody>
                  <a:tcPr/>
                </a:tc>
                <a:tc>
                  <a:txBody>
                    <a:bodyPr/>
                    <a:lstStyle/>
                    <a:p>
                      <a:pPr algn="ctr" rtl="1"/>
                      <a:r>
                        <a:rPr lang="he-IL" sz="2800" dirty="0"/>
                        <a:t>אין מחילה (חיוב לשמים- ריטב"א), אין מחילה על האיסור (מאירי) </a:t>
                      </a:r>
                    </a:p>
                  </a:txBody>
                  <a:tcPr/>
                </a:tc>
                <a:extLst>
                  <a:ext uri="{0D108BD9-81ED-4DB2-BD59-A6C34878D82A}">
                    <a16:rowId xmlns:a16="http://schemas.microsoft.com/office/drawing/2014/main" val="1056666544"/>
                  </a:ext>
                </a:extLst>
              </a:tr>
              <a:tr h="1013860">
                <a:tc>
                  <a:txBody>
                    <a:bodyPr/>
                    <a:lstStyle/>
                    <a:p>
                      <a:pPr algn="ctr" rtl="1"/>
                      <a:r>
                        <a:rPr lang="he-IL" sz="2800" dirty="0"/>
                        <a:t>יש שינוי רשות, או המעות הם </a:t>
                      </a:r>
                      <a:r>
                        <a:rPr lang="he-IL" sz="2800" dirty="0" err="1"/>
                        <a:t>מלוה</a:t>
                      </a:r>
                      <a:r>
                        <a:rPr lang="he-IL" sz="2800" dirty="0"/>
                        <a:t> על פה</a:t>
                      </a:r>
                    </a:p>
                  </a:txBody>
                  <a:tcPr/>
                </a:tc>
                <a:tc>
                  <a:txBody>
                    <a:bodyPr/>
                    <a:lstStyle/>
                    <a:p>
                      <a:pPr algn="ctr" rtl="1"/>
                      <a:r>
                        <a:rPr lang="he-IL" sz="2800" b="1" u="sng" dirty="0"/>
                        <a:t>יורשים</a:t>
                      </a:r>
                    </a:p>
                  </a:txBody>
                  <a:tcPr/>
                </a:tc>
                <a:tc>
                  <a:txBody>
                    <a:bodyPr/>
                    <a:lstStyle/>
                    <a:p>
                      <a:pPr algn="ctr" rtl="1"/>
                      <a:r>
                        <a:rPr lang="he-IL" sz="2800" dirty="0"/>
                        <a:t>אינם חייבים במצוות החזרה</a:t>
                      </a:r>
                    </a:p>
                  </a:txBody>
                  <a:tcPr/>
                </a:tc>
                <a:extLst>
                  <a:ext uri="{0D108BD9-81ED-4DB2-BD59-A6C34878D82A}">
                    <a16:rowId xmlns:a16="http://schemas.microsoft.com/office/drawing/2014/main" val="627416864"/>
                  </a:ext>
                </a:extLst>
              </a:tr>
            </a:tbl>
          </a:graphicData>
        </a:graphic>
      </p:graphicFrame>
    </p:spTree>
    <p:extLst>
      <p:ext uri="{BB962C8B-B14F-4D97-AF65-F5344CB8AC3E}">
        <p14:creationId xmlns:p14="http://schemas.microsoft.com/office/powerpoint/2010/main" val="3764617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61697-173B-40A3-B09C-9756C010E202}"/>
              </a:ext>
            </a:extLst>
          </p:cNvPr>
          <p:cNvSpPr>
            <a:spLocks noGrp="1"/>
          </p:cNvSpPr>
          <p:nvPr>
            <p:ph type="title"/>
          </p:nvPr>
        </p:nvSpPr>
        <p:spPr/>
        <p:txBody>
          <a:bodyPr/>
          <a:lstStyle/>
          <a:p>
            <a:pPr algn="r" rtl="1"/>
            <a:r>
              <a:rPr lang="he-IL" dirty="0"/>
              <a:t>שיטת הרמב"ם</a:t>
            </a:r>
          </a:p>
        </p:txBody>
      </p:sp>
      <p:sp>
        <p:nvSpPr>
          <p:cNvPr id="5" name="Text Placeholder 4">
            <a:extLst>
              <a:ext uri="{FF2B5EF4-FFF2-40B4-BE49-F238E27FC236}">
                <a16:creationId xmlns:a16="http://schemas.microsoft.com/office/drawing/2014/main" id="{8988D778-DE44-4C8F-8C41-E2C5994D6320}"/>
              </a:ext>
            </a:extLst>
          </p:cNvPr>
          <p:cNvSpPr>
            <a:spLocks noGrp="1"/>
          </p:cNvSpPr>
          <p:nvPr>
            <p:ph type="body" idx="1"/>
          </p:nvPr>
        </p:nvSpPr>
        <p:spPr/>
        <p:txBody>
          <a:bodyPr/>
          <a:lstStyle/>
          <a:p>
            <a:pPr algn="r" rtl="1"/>
            <a:r>
              <a:rPr lang="he-IL" dirty="0"/>
              <a:t>מדברי רבינו </a:t>
            </a:r>
            <a:r>
              <a:rPr lang="he-IL" dirty="0" err="1"/>
              <a:t>הרמ"ר</a:t>
            </a:r>
            <a:endParaRPr lang="he-IL" dirty="0"/>
          </a:p>
        </p:txBody>
      </p:sp>
    </p:spTree>
    <p:extLst>
      <p:ext uri="{BB962C8B-B14F-4D97-AF65-F5344CB8AC3E}">
        <p14:creationId xmlns:p14="http://schemas.microsoft.com/office/powerpoint/2010/main" val="27997021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4C01-5B91-4DA2-AA70-7DA3A2FACE50}"/>
              </a:ext>
            </a:extLst>
          </p:cNvPr>
          <p:cNvSpPr>
            <a:spLocks noGrp="1"/>
          </p:cNvSpPr>
          <p:nvPr>
            <p:ph type="title"/>
          </p:nvPr>
        </p:nvSpPr>
        <p:spPr/>
        <p:txBody>
          <a:bodyPr/>
          <a:lstStyle/>
          <a:p>
            <a:pPr algn="r" rtl="1"/>
            <a:r>
              <a:rPr lang="he-IL" dirty="0"/>
              <a:t>פסול לעדות מדין </a:t>
            </a:r>
            <a:r>
              <a:rPr lang="he-IL" u="sng" dirty="0"/>
              <a:t>ממון\גזל</a:t>
            </a:r>
            <a:r>
              <a:rPr lang="he-IL" dirty="0"/>
              <a:t>, אבל גם </a:t>
            </a:r>
            <a:r>
              <a:rPr lang="he-IL" dirty="0" err="1"/>
              <a:t>הלוה</a:t>
            </a:r>
            <a:r>
              <a:rPr lang="he-IL" dirty="0"/>
              <a:t>?</a:t>
            </a:r>
          </a:p>
        </p:txBody>
      </p:sp>
      <p:sp>
        <p:nvSpPr>
          <p:cNvPr id="3" name="Content Placeholder 2">
            <a:extLst>
              <a:ext uri="{FF2B5EF4-FFF2-40B4-BE49-F238E27FC236}">
                <a16:creationId xmlns:a16="http://schemas.microsoft.com/office/drawing/2014/main" id="{17BD6841-400E-46F0-AB28-BF06C1FCD5B0}"/>
              </a:ext>
            </a:extLst>
          </p:cNvPr>
          <p:cNvSpPr>
            <a:spLocks noGrp="1"/>
          </p:cNvSpPr>
          <p:nvPr>
            <p:ph idx="1"/>
          </p:nvPr>
        </p:nvSpPr>
        <p:spPr/>
        <p:txBody>
          <a:bodyPr>
            <a:normAutofit lnSpcReduction="10000"/>
          </a:bodyPr>
          <a:lstStyle/>
          <a:p>
            <a:pPr marL="0" indent="0" algn="r" rtl="1">
              <a:lnSpc>
                <a:spcPct val="150000"/>
              </a:lnSpc>
              <a:buNone/>
            </a:pPr>
            <a:r>
              <a:rPr lang="he-IL" dirty="0"/>
              <a:t>רמב"ם הלכות עדות פרק י הלכה ד</a:t>
            </a:r>
          </a:p>
          <a:p>
            <a:pPr marL="0" indent="0" algn="r" rtl="1">
              <a:lnSpc>
                <a:spcPct val="150000"/>
              </a:lnSpc>
              <a:buNone/>
            </a:pPr>
            <a:r>
              <a:rPr lang="he-IL" dirty="0"/>
              <a:t>ועוד יש שם רשעים שהן </a:t>
            </a:r>
            <a:r>
              <a:rPr lang="he-IL" dirty="0" err="1"/>
              <a:t>פסולין</a:t>
            </a:r>
            <a:r>
              <a:rPr lang="he-IL" dirty="0"/>
              <a:t> לעדות אע"פ שהן בני </a:t>
            </a:r>
            <a:r>
              <a:rPr lang="he-IL" dirty="0" err="1"/>
              <a:t>תשלומין</a:t>
            </a:r>
            <a:r>
              <a:rPr lang="he-IL" dirty="0"/>
              <a:t> ואינן בני מלקות, </a:t>
            </a:r>
            <a:r>
              <a:rPr lang="he-IL" b="1" dirty="0"/>
              <a:t>הואיל ולוקחים ממון שאינו שלהם בחמס </a:t>
            </a:r>
            <a:r>
              <a:rPr lang="he-IL" b="1" dirty="0" err="1"/>
              <a:t>פסולין</a:t>
            </a:r>
            <a:r>
              <a:rPr lang="he-IL" dirty="0"/>
              <a:t> שנאמר כי יקום עד חמס באיש, כגון הגנבים והחמסנים אע"פ שהחזיר פסול לעדות מעת שגנב או גזל.. </a:t>
            </a:r>
            <a:r>
              <a:rPr lang="he-IL" b="1" dirty="0"/>
              <a:t>וכן </a:t>
            </a:r>
            <a:r>
              <a:rPr lang="he-IL" b="1" dirty="0" err="1"/>
              <a:t>המלוה</a:t>
            </a:r>
            <a:r>
              <a:rPr lang="he-IL" b="1" dirty="0"/>
              <a:t> </a:t>
            </a:r>
            <a:r>
              <a:rPr lang="he-IL" b="1" dirty="0" err="1"/>
              <a:t>ברבית</a:t>
            </a:r>
            <a:r>
              <a:rPr lang="he-IL" b="1" dirty="0"/>
              <a:t> אחד </a:t>
            </a:r>
            <a:r>
              <a:rPr lang="he-IL" b="1" dirty="0" err="1"/>
              <a:t>המלוה</a:t>
            </a:r>
            <a:r>
              <a:rPr lang="he-IL" b="1" dirty="0"/>
              <a:t> </a:t>
            </a:r>
            <a:r>
              <a:rPr lang="he-IL" b="1" u="sng" dirty="0"/>
              <a:t>ואחד </a:t>
            </a:r>
            <a:r>
              <a:rPr lang="he-IL" b="1" u="sng" dirty="0" err="1"/>
              <a:t>הלוה</a:t>
            </a:r>
            <a:r>
              <a:rPr lang="he-IL" b="1" u="sng" dirty="0"/>
              <a:t> </a:t>
            </a:r>
            <a:r>
              <a:rPr lang="he-IL" b="1" dirty="0"/>
              <a:t>שניהם </a:t>
            </a:r>
            <a:r>
              <a:rPr lang="he-IL" b="1" dirty="0" err="1"/>
              <a:t>פסולין</a:t>
            </a:r>
            <a:r>
              <a:rPr lang="he-IL" b="1" dirty="0"/>
              <a:t> לעדות, אם </a:t>
            </a:r>
            <a:r>
              <a:rPr lang="he-IL" b="1" dirty="0" err="1"/>
              <a:t>רבית</a:t>
            </a:r>
            <a:r>
              <a:rPr lang="he-IL" b="1" dirty="0"/>
              <a:t> קצוצה עשו הרי הן </a:t>
            </a:r>
            <a:r>
              <a:rPr lang="he-IL" b="1" dirty="0" err="1"/>
              <a:t>פסולין</a:t>
            </a:r>
            <a:r>
              <a:rPr lang="he-IL" b="1" dirty="0"/>
              <a:t> מן התורה</a:t>
            </a:r>
            <a:r>
              <a:rPr lang="he-IL" dirty="0"/>
              <a:t> ואם אבק </a:t>
            </a:r>
            <a:r>
              <a:rPr lang="he-IL" dirty="0" err="1"/>
              <a:t>רבית</a:t>
            </a:r>
            <a:r>
              <a:rPr lang="he-IL" dirty="0"/>
              <a:t> עשו הרי הן </a:t>
            </a:r>
            <a:r>
              <a:rPr lang="he-IL" dirty="0" err="1"/>
              <a:t>פסולין</a:t>
            </a:r>
            <a:r>
              <a:rPr lang="he-IL" dirty="0"/>
              <a:t> מדבריהם, </a:t>
            </a:r>
          </a:p>
        </p:txBody>
      </p:sp>
    </p:spTree>
    <p:extLst>
      <p:ext uri="{BB962C8B-B14F-4D97-AF65-F5344CB8AC3E}">
        <p14:creationId xmlns:p14="http://schemas.microsoft.com/office/powerpoint/2010/main" val="3864146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4670-02B2-4073-9241-01D4D498D3DD}"/>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C52E5CD-0C68-48BF-A47A-79A992581EF1}"/>
              </a:ext>
            </a:extLst>
          </p:cNvPr>
          <p:cNvSpPr>
            <a:spLocks noGrp="1"/>
          </p:cNvSpPr>
          <p:nvPr>
            <p:ph idx="1"/>
          </p:nvPr>
        </p:nvSpPr>
        <p:spPr/>
        <p:txBody>
          <a:bodyPr/>
          <a:lstStyle/>
          <a:p>
            <a:pPr marL="0" indent="0" algn="r" rtl="1">
              <a:lnSpc>
                <a:spcPct val="150000"/>
              </a:lnSpc>
              <a:buNone/>
            </a:pPr>
            <a:r>
              <a:rPr lang="he-IL" dirty="0"/>
              <a:t>רמב"ן דברים פרק </a:t>
            </a:r>
            <a:r>
              <a:rPr lang="he-IL" dirty="0" err="1"/>
              <a:t>כג</a:t>
            </a:r>
            <a:r>
              <a:rPr lang="he-IL" dirty="0"/>
              <a:t> </a:t>
            </a:r>
          </a:p>
          <a:p>
            <a:pPr marL="0" indent="0" algn="r" rtl="1">
              <a:lnSpc>
                <a:spcPct val="150000"/>
              </a:lnSpc>
              <a:buNone/>
            </a:pPr>
            <a:r>
              <a:rPr lang="he-IL" dirty="0"/>
              <a:t>(כ - </a:t>
            </a:r>
            <a:r>
              <a:rPr lang="he-IL" dirty="0" err="1"/>
              <a:t>כא</a:t>
            </a:r>
            <a:r>
              <a:rPr lang="he-IL" dirty="0"/>
              <a:t>) לא </a:t>
            </a:r>
            <a:r>
              <a:rPr lang="he-IL" dirty="0" err="1"/>
              <a:t>תשיך</a:t>
            </a:r>
            <a:r>
              <a:rPr lang="he-IL" dirty="0"/>
              <a:t> לאחיך - גם זו מצוה מבוארת (ויקרא כה לו </a:t>
            </a:r>
            <a:r>
              <a:rPr lang="he-IL" dirty="0" err="1"/>
              <a:t>לז</a:t>
            </a:r>
            <a:r>
              <a:rPr lang="he-IL" dirty="0"/>
              <a:t>), יוסיף </a:t>
            </a:r>
            <a:r>
              <a:rPr lang="he-IL" dirty="0" err="1"/>
              <a:t>בכאן</a:t>
            </a:r>
            <a:r>
              <a:rPr lang="he-IL" dirty="0"/>
              <a:t> אזהרה גם </a:t>
            </a:r>
            <a:r>
              <a:rPr lang="he-IL" dirty="0" err="1"/>
              <a:t>ללוה</a:t>
            </a:r>
            <a:r>
              <a:rPr lang="he-IL" dirty="0"/>
              <a:t>, מה שאין כן בכל דיני ממונות שאם רצה הוא </a:t>
            </a:r>
            <a:r>
              <a:rPr lang="he-IL" dirty="0" err="1"/>
              <a:t>לזוק</a:t>
            </a:r>
            <a:r>
              <a:rPr lang="he-IL" dirty="0"/>
              <a:t> בנכסיו רשאי, </a:t>
            </a:r>
            <a:r>
              <a:rPr lang="he-IL" b="1" dirty="0"/>
              <a:t>אבל מפני רגילות החטא הזה יזהיר בו גם </a:t>
            </a:r>
            <a:r>
              <a:rPr lang="he-IL" b="1" dirty="0" err="1"/>
              <a:t>הלוה</a:t>
            </a:r>
            <a:r>
              <a:rPr lang="he-IL" dirty="0"/>
              <a:t>:</a:t>
            </a:r>
          </a:p>
          <a:p>
            <a:pPr marL="0" indent="0" algn="r" rtl="1">
              <a:lnSpc>
                <a:spcPct val="150000"/>
              </a:lnSpc>
              <a:buNone/>
            </a:pPr>
            <a:endParaRPr lang="he-IL" dirty="0"/>
          </a:p>
        </p:txBody>
      </p:sp>
    </p:spTree>
    <p:extLst>
      <p:ext uri="{BB962C8B-B14F-4D97-AF65-F5344CB8AC3E}">
        <p14:creationId xmlns:p14="http://schemas.microsoft.com/office/powerpoint/2010/main" val="18943319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F2BC-9368-4664-9DC2-B806326F161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E3DB782-E257-4684-8361-7D18E32B0833}"/>
              </a:ext>
            </a:extLst>
          </p:cNvPr>
          <p:cNvSpPr>
            <a:spLocks noGrp="1"/>
          </p:cNvSpPr>
          <p:nvPr>
            <p:ph idx="1"/>
          </p:nvPr>
        </p:nvSpPr>
        <p:spPr/>
        <p:txBody>
          <a:bodyPr>
            <a:normAutofit fontScale="85000" lnSpcReduction="20000"/>
          </a:bodyPr>
          <a:lstStyle/>
          <a:p>
            <a:pPr marL="0" indent="0" algn="r" rtl="1">
              <a:lnSpc>
                <a:spcPct val="160000"/>
              </a:lnSpc>
              <a:buNone/>
            </a:pPr>
            <a:r>
              <a:rPr lang="he-IL" dirty="0"/>
              <a:t>ספר המצוות לרמב"ם מצות לא תעשה </a:t>
            </a:r>
            <a:r>
              <a:rPr lang="he-IL" dirty="0" err="1"/>
              <a:t>רלו</a:t>
            </a:r>
            <a:r>
              <a:rPr lang="he-IL" dirty="0"/>
              <a:t> </a:t>
            </a:r>
          </a:p>
          <a:p>
            <a:pPr marL="0" indent="0" algn="r" rtl="1">
              <a:lnSpc>
                <a:spcPct val="160000"/>
              </a:lnSpc>
              <a:buNone/>
            </a:pPr>
            <a:r>
              <a:rPr lang="he-IL" dirty="0" err="1"/>
              <a:t>והמצוה</a:t>
            </a:r>
            <a:r>
              <a:rPr lang="he-IL" dirty="0"/>
              <a:t> </a:t>
            </a:r>
            <a:r>
              <a:rPr lang="he-IL" dirty="0" err="1"/>
              <a:t>הרל"ו</a:t>
            </a:r>
            <a:r>
              <a:rPr lang="he-IL" dirty="0"/>
              <a:t> היא שהזהיר הלווה שלא ללוות בריבית גם כן. וזה כי אילו לא באה אזהרה </a:t>
            </a:r>
            <a:r>
              <a:rPr lang="he-IL" dirty="0" err="1"/>
              <a:t>ללוה</a:t>
            </a:r>
            <a:r>
              <a:rPr lang="he-IL" dirty="0"/>
              <a:t> שלא ללוות בריבית היה </a:t>
            </a:r>
            <a:r>
              <a:rPr lang="he-IL" dirty="0" err="1"/>
              <a:t>ההקש</a:t>
            </a:r>
            <a:r>
              <a:rPr lang="he-IL" dirty="0"/>
              <a:t> שיהיה </a:t>
            </a:r>
            <a:r>
              <a:rPr lang="he-IL" dirty="0" err="1"/>
              <a:t>המלוה</a:t>
            </a:r>
            <a:r>
              <a:rPr lang="he-IL" dirty="0"/>
              <a:t> עובר כי הוא החומס והלווה בלתי עובר כי הוא רוצה </a:t>
            </a:r>
            <a:r>
              <a:rPr lang="he-IL" dirty="0" err="1"/>
              <a:t>בחמסו</a:t>
            </a:r>
            <a:r>
              <a:rPr lang="he-IL" dirty="0"/>
              <a:t> ושיהיה זה דומה לאונאה שיעבור עושה האונאה לא מי שנעשית לו האונאה ולכן באה האזהרה גם כן </a:t>
            </a:r>
            <a:r>
              <a:rPr lang="he-IL" dirty="0" err="1"/>
              <a:t>ללוה</a:t>
            </a:r>
            <a:r>
              <a:rPr lang="he-IL" dirty="0"/>
              <a:t> מללוות בריבית. והוא אמרו יתעלה (תצא </a:t>
            </a:r>
            <a:r>
              <a:rPr lang="he-IL" dirty="0" err="1"/>
              <a:t>כג</a:t>
            </a:r>
            <a:r>
              <a:rPr lang="he-IL" dirty="0"/>
              <a:t> כ) לא </a:t>
            </a:r>
            <a:r>
              <a:rPr lang="he-IL" dirty="0" err="1"/>
              <a:t>תשיך</a:t>
            </a:r>
            <a:r>
              <a:rPr lang="he-IL" dirty="0"/>
              <a:t> לאחיך נשך כסף נשך אוכל וכו' ובא הפירוש לא תנשך. ובביאור אמרו בגמר מציעא (</a:t>
            </a:r>
            <a:r>
              <a:rPr lang="he-IL" dirty="0" err="1"/>
              <a:t>עה</a:t>
            </a:r>
            <a:r>
              <a:rPr lang="he-IL" dirty="0"/>
              <a:t> ב) לווה עובר משום לא </a:t>
            </a:r>
            <a:r>
              <a:rPr lang="he-IL" dirty="0" err="1"/>
              <a:t>תשיך</a:t>
            </a:r>
            <a:r>
              <a:rPr lang="he-IL" dirty="0"/>
              <a:t> ומשום ולפני עור לא </a:t>
            </a:r>
            <a:r>
              <a:rPr lang="he-IL" dirty="0" err="1"/>
              <a:t>תתן</a:t>
            </a:r>
            <a:r>
              <a:rPr lang="he-IL" dirty="0"/>
              <a:t> מכשול. כמו שנבאר בזכרנו </a:t>
            </a:r>
            <a:r>
              <a:rPr lang="he-IL" dirty="0" err="1"/>
              <a:t>המצוה</a:t>
            </a:r>
            <a:r>
              <a:rPr lang="he-IL" dirty="0"/>
              <a:t> ההיא (ל"ת </a:t>
            </a:r>
            <a:r>
              <a:rPr lang="he-IL" dirty="0" err="1"/>
              <a:t>רצט</a:t>
            </a:r>
            <a:r>
              <a:rPr lang="he-IL" dirty="0"/>
              <a:t>):</a:t>
            </a:r>
          </a:p>
        </p:txBody>
      </p:sp>
    </p:spTree>
    <p:extLst>
      <p:ext uri="{BB962C8B-B14F-4D97-AF65-F5344CB8AC3E}">
        <p14:creationId xmlns:p14="http://schemas.microsoft.com/office/powerpoint/2010/main" val="912998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A6E9-B50C-47B8-8AA5-C58FDD54500E}"/>
              </a:ext>
            </a:extLst>
          </p:cNvPr>
          <p:cNvSpPr>
            <a:spLocks noGrp="1"/>
          </p:cNvSpPr>
          <p:nvPr>
            <p:ph type="title"/>
          </p:nvPr>
        </p:nvSpPr>
        <p:spPr/>
        <p:txBody>
          <a:bodyPr/>
          <a:lstStyle/>
          <a:p>
            <a:pPr algn="r" rtl="1"/>
            <a:r>
              <a:rPr lang="he-IL" dirty="0" err="1"/>
              <a:t>מלוה</a:t>
            </a:r>
            <a:r>
              <a:rPr lang="he-IL" dirty="0"/>
              <a:t> מדין </a:t>
            </a:r>
            <a:r>
              <a:rPr lang="he-IL" u="sng" dirty="0"/>
              <a:t>צדקה</a:t>
            </a:r>
          </a:p>
        </p:txBody>
      </p:sp>
      <p:sp>
        <p:nvSpPr>
          <p:cNvPr id="3" name="Content Placeholder 2">
            <a:extLst>
              <a:ext uri="{FF2B5EF4-FFF2-40B4-BE49-F238E27FC236}">
                <a16:creationId xmlns:a16="http://schemas.microsoft.com/office/drawing/2014/main" id="{BE85BAD5-EDB3-41E3-B035-A3E589458C08}"/>
              </a:ext>
            </a:extLst>
          </p:cNvPr>
          <p:cNvSpPr>
            <a:spLocks noGrp="1"/>
          </p:cNvSpPr>
          <p:nvPr>
            <p:ph idx="1"/>
          </p:nvPr>
        </p:nvSpPr>
        <p:spPr/>
        <p:txBody>
          <a:bodyPr/>
          <a:lstStyle/>
          <a:p>
            <a:pPr marL="0" indent="0" algn="r" rtl="1">
              <a:lnSpc>
                <a:spcPct val="150000"/>
              </a:lnSpc>
              <a:buNone/>
            </a:pPr>
            <a:r>
              <a:rPr lang="he-IL" dirty="0"/>
              <a:t>רמב"ם הלכות </a:t>
            </a:r>
            <a:r>
              <a:rPr lang="he-IL" dirty="0" err="1"/>
              <a:t>מלוה</a:t>
            </a:r>
            <a:r>
              <a:rPr lang="he-IL" dirty="0"/>
              <a:t> </a:t>
            </a:r>
            <a:r>
              <a:rPr lang="he-IL" dirty="0" err="1"/>
              <a:t>ולוה</a:t>
            </a:r>
            <a:r>
              <a:rPr lang="he-IL" dirty="0"/>
              <a:t> פרק א הלכה א </a:t>
            </a:r>
          </a:p>
          <a:p>
            <a:pPr marL="0" indent="0" algn="r" rtl="1">
              <a:lnSpc>
                <a:spcPct val="150000"/>
              </a:lnSpc>
              <a:buNone/>
            </a:pPr>
            <a:r>
              <a:rPr lang="he-IL" dirty="0"/>
              <a:t>מצות עשה להלוות לעניי ישראל שנאמר אם כסף תלוה את עמי את העני עמך, יכול רשות תלמוד לומר העבט תעביטנו וגו' </a:t>
            </a:r>
            <a:r>
              <a:rPr lang="he-IL" b="1" dirty="0"/>
              <a:t>ומצוה זו גדולה מן הצדקה</a:t>
            </a:r>
            <a:r>
              <a:rPr lang="he-IL" dirty="0"/>
              <a:t> אל העני השואל שזה כבר נצרך לשאול וזה עדיין לא הגיע למדה זו, והתורה הקפידה על מי שימנע מלהלוות לעני שנאמר ורעה עינך באחיך האביון וגו'. </a:t>
            </a:r>
          </a:p>
        </p:txBody>
      </p:sp>
    </p:spTree>
    <p:extLst>
      <p:ext uri="{BB962C8B-B14F-4D97-AF65-F5344CB8AC3E}">
        <p14:creationId xmlns:p14="http://schemas.microsoft.com/office/powerpoint/2010/main" val="3254775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162AE-0ACE-4DDF-A624-203556C69E4B}"/>
              </a:ext>
            </a:extLst>
          </p:cNvPr>
          <p:cNvSpPr>
            <a:spLocks noGrp="1"/>
          </p:cNvSpPr>
          <p:nvPr>
            <p:ph type="title"/>
          </p:nvPr>
        </p:nvSpPr>
        <p:spPr/>
        <p:txBody>
          <a:bodyPr/>
          <a:lstStyle/>
          <a:p>
            <a:pPr algn="r" rtl="1"/>
            <a:r>
              <a:rPr lang="he-IL" dirty="0"/>
              <a:t>מחילה- יכול למחול בדיוק כמו </a:t>
            </a:r>
            <a:r>
              <a:rPr lang="he-IL" u="sng" dirty="0"/>
              <a:t>גזל</a:t>
            </a:r>
          </a:p>
        </p:txBody>
      </p:sp>
      <p:sp>
        <p:nvSpPr>
          <p:cNvPr id="3" name="Content Placeholder 2">
            <a:extLst>
              <a:ext uri="{FF2B5EF4-FFF2-40B4-BE49-F238E27FC236}">
                <a16:creationId xmlns:a16="http://schemas.microsoft.com/office/drawing/2014/main" id="{8F42C437-AEFE-47BE-ACB3-B0760731B030}"/>
              </a:ext>
            </a:extLst>
          </p:cNvPr>
          <p:cNvSpPr>
            <a:spLocks noGrp="1"/>
          </p:cNvSpPr>
          <p:nvPr>
            <p:ph idx="1"/>
          </p:nvPr>
        </p:nvSpPr>
        <p:spPr/>
        <p:txBody>
          <a:bodyPr>
            <a:normAutofit/>
          </a:bodyPr>
          <a:lstStyle/>
          <a:p>
            <a:pPr marL="0" indent="0" algn="r" rtl="1">
              <a:buNone/>
            </a:pPr>
            <a:r>
              <a:rPr lang="he-IL" dirty="0"/>
              <a:t>רמב"ם הלכות </a:t>
            </a:r>
            <a:r>
              <a:rPr lang="he-IL" dirty="0" err="1"/>
              <a:t>מלוה</a:t>
            </a:r>
            <a:r>
              <a:rPr lang="he-IL" dirty="0"/>
              <a:t> </a:t>
            </a:r>
            <a:r>
              <a:rPr lang="he-IL" dirty="0" err="1"/>
              <a:t>ולוה</a:t>
            </a:r>
            <a:r>
              <a:rPr lang="he-IL" dirty="0"/>
              <a:t> פרק ד הלכה </a:t>
            </a:r>
            <a:r>
              <a:rPr lang="he-IL" dirty="0" err="1"/>
              <a:t>יג</a:t>
            </a:r>
            <a:endParaRPr lang="he-IL" dirty="0"/>
          </a:p>
          <a:p>
            <a:pPr marL="0" indent="0" algn="r" rtl="1">
              <a:buNone/>
            </a:pPr>
            <a:r>
              <a:rPr lang="he-IL" dirty="0"/>
              <a:t>הורו מקצת הגאונים </a:t>
            </a:r>
            <a:r>
              <a:rPr lang="he-IL" dirty="0" err="1"/>
              <a:t>שהלוה</a:t>
            </a:r>
            <a:r>
              <a:rPr lang="he-IL" dirty="0"/>
              <a:t> שמחל </a:t>
            </a:r>
            <a:r>
              <a:rPr lang="he-IL" dirty="0" err="1"/>
              <a:t>למלוה</a:t>
            </a:r>
            <a:r>
              <a:rPr lang="he-IL" dirty="0"/>
              <a:t> </a:t>
            </a:r>
            <a:r>
              <a:rPr lang="he-IL" dirty="0" err="1"/>
              <a:t>ברבית</a:t>
            </a:r>
            <a:r>
              <a:rPr lang="he-IL" dirty="0"/>
              <a:t> שלקח ממנו או שעתיד </a:t>
            </a:r>
            <a:r>
              <a:rPr lang="he-IL" dirty="0" err="1"/>
              <a:t>ליקח</a:t>
            </a:r>
            <a:r>
              <a:rPr lang="he-IL" dirty="0"/>
              <a:t> אף על פי שקנו מידו שמחל או נתן מתנה אינו מועיל כלום שכל </a:t>
            </a:r>
            <a:r>
              <a:rPr lang="he-IL" dirty="0" err="1"/>
              <a:t>רבית</a:t>
            </a:r>
            <a:r>
              <a:rPr lang="he-IL" dirty="0"/>
              <a:t> שבעולם מחילה היא אבל התורה לא מחלה ואסרה מחילה זו ולפיכך אין המחילה מועלת </a:t>
            </a:r>
            <a:r>
              <a:rPr lang="he-IL" dirty="0" err="1"/>
              <a:t>ברבית</a:t>
            </a:r>
            <a:r>
              <a:rPr lang="he-IL" dirty="0"/>
              <a:t> אפילו </a:t>
            </a:r>
            <a:r>
              <a:rPr lang="he-IL" dirty="0" err="1"/>
              <a:t>ברבית</a:t>
            </a:r>
            <a:r>
              <a:rPr lang="he-IL" dirty="0"/>
              <a:t> של דבריהם, </a:t>
            </a:r>
            <a:r>
              <a:rPr lang="he-IL" b="1" dirty="0"/>
              <a:t>יראה לי שאין הוראה זו נכונה</a:t>
            </a:r>
            <a:r>
              <a:rPr lang="he-IL" dirty="0"/>
              <a:t> אלא מאחר שאומרים </a:t>
            </a:r>
            <a:r>
              <a:rPr lang="he-IL" dirty="0" err="1"/>
              <a:t>למלוה</a:t>
            </a:r>
            <a:r>
              <a:rPr lang="he-IL" dirty="0"/>
              <a:t> להחזיר לו וידע </a:t>
            </a:r>
            <a:r>
              <a:rPr lang="he-IL" dirty="0" err="1"/>
              <a:t>המלוה</a:t>
            </a:r>
            <a:r>
              <a:rPr lang="he-IL" dirty="0"/>
              <a:t> שדבר איסור עשה ויש לו ליטול ממנו </a:t>
            </a:r>
            <a:r>
              <a:rPr lang="he-IL" b="1" u="sng" dirty="0"/>
              <a:t>אם רצה למחול מוחל כדרך שמוחל הגזל</a:t>
            </a:r>
            <a:r>
              <a:rPr lang="he-IL" dirty="0"/>
              <a:t>, ובפירוש אמרו חכמים </a:t>
            </a:r>
            <a:r>
              <a:rPr lang="he-IL" dirty="0" err="1"/>
              <a:t>שהגזלנין</a:t>
            </a:r>
            <a:r>
              <a:rPr lang="he-IL" dirty="0"/>
              <a:t> ומלוי </a:t>
            </a:r>
            <a:r>
              <a:rPr lang="he-IL" dirty="0" err="1"/>
              <a:t>ברבית</a:t>
            </a:r>
            <a:r>
              <a:rPr lang="he-IL" dirty="0"/>
              <a:t> שהחזירו אין </a:t>
            </a:r>
            <a:r>
              <a:rPr lang="he-IL" dirty="0" err="1"/>
              <a:t>מקבלין</a:t>
            </a:r>
            <a:r>
              <a:rPr lang="he-IL" dirty="0"/>
              <a:t> מהן מכלל שהמחילה מועלת.</a:t>
            </a:r>
          </a:p>
        </p:txBody>
      </p:sp>
    </p:spTree>
    <p:extLst>
      <p:ext uri="{BB962C8B-B14F-4D97-AF65-F5344CB8AC3E}">
        <p14:creationId xmlns:p14="http://schemas.microsoft.com/office/powerpoint/2010/main" val="109375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36CA-8225-4F13-AFE5-0AEA7104DA7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1792C76-37A3-45A3-A92C-73DF444CF285}"/>
              </a:ext>
            </a:extLst>
          </p:cNvPr>
          <p:cNvSpPr>
            <a:spLocks noGrp="1"/>
          </p:cNvSpPr>
          <p:nvPr>
            <p:ph idx="1"/>
          </p:nvPr>
        </p:nvSpPr>
        <p:spPr/>
        <p:txBody>
          <a:bodyPr/>
          <a:lstStyle/>
          <a:p>
            <a:pPr marL="0" indent="0" algn="r" rtl="1">
              <a:lnSpc>
                <a:spcPct val="150000"/>
              </a:lnSpc>
              <a:buNone/>
            </a:pPr>
            <a:r>
              <a:rPr lang="he-IL" dirty="0"/>
              <a:t>ויקרא פרק כה, לה-לח </a:t>
            </a:r>
          </a:p>
          <a:p>
            <a:pPr marL="0" indent="0" algn="r" rtl="1">
              <a:lnSpc>
                <a:spcPct val="150000"/>
              </a:lnSpc>
              <a:buNone/>
            </a:pPr>
            <a:r>
              <a:rPr lang="he-IL" dirty="0"/>
              <a:t> ו</a:t>
            </a:r>
            <a:r>
              <a:rPr lang="he-IL" b="1" dirty="0"/>
              <a:t>ְכִי </a:t>
            </a:r>
            <a:r>
              <a:rPr lang="he-IL" b="1" dirty="0" err="1"/>
              <a:t>יָמוּך</a:t>
            </a:r>
            <a:r>
              <a:rPr lang="he-IL" b="1" dirty="0"/>
              <a:t>ְ אָחִיךָ וּמָטָה יָדוֹ עִמָּךְ וְהֶחֱזַקְתָּ בּוֹ</a:t>
            </a:r>
            <a:r>
              <a:rPr lang="he-IL" dirty="0"/>
              <a:t> גֵּר וְתוֹשָׁב </a:t>
            </a:r>
            <a:r>
              <a:rPr lang="he-IL" b="1" dirty="0"/>
              <a:t>וָחַי עִמָּךְ</a:t>
            </a:r>
            <a:r>
              <a:rPr lang="he-IL" dirty="0"/>
              <a:t>:  </a:t>
            </a:r>
            <a:r>
              <a:rPr lang="he-IL" b="1" dirty="0"/>
              <a:t>אַל </a:t>
            </a:r>
            <a:r>
              <a:rPr lang="he-IL" b="1" dirty="0" err="1"/>
              <a:t>תִּקַּח</a:t>
            </a:r>
            <a:r>
              <a:rPr lang="he-IL" b="1" dirty="0"/>
              <a:t> מֵאִתּוֹ נֶשֶׁךְ וְתַרְבִּית</a:t>
            </a:r>
            <a:r>
              <a:rPr lang="he-IL" dirty="0"/>
              <a:t> וְיָרֵאתָ </a:t>
            </a:r>
            <a:r>
              <a:rPr lang="he-IL" dirty="0" err="1"/>
              <a:t>מֵאֱלֹהֶיך</a:t>
            </a:r>
            <a:r>
              <a:rPr lang="he-IL" dirty="0"/>
              <a:t>ָ וְחֵי אָחִיךָ עִמָּךְ:  אֶת כַּסְפְּךָ לֹא </a:t>
            </a:r>
            <a:r>
              <a:rPr lang="he-IL" dirty="0" err="1"/>
              <a:t>תִתֵּן</a:t>
            </a:r>
            <a:r>
              <a:rPr lang="he-IL" dirty="0"/>
              <a:t> לוֹ בְּנֶשֶׁךְ וּבְמַרְבִּית לֹא </a:t>
            </a:r>
            <a:r>
              <a:rPr lang="he-IL" dirty="0" err="1"/>
              <a:t>תִתֵּן</a:t>
            </a:r>
            <a:r>
              <a:rPr lang="he-IL" dirty="0"/>
              <a:t> אָכְלֶךָ:  אֲנִי </a:t>
            </a:r>
            <a:r>
              <a:rPr lang="he-IL" dirty="0" err="1"/>
              <a:t>יְקֹוָק</a:t>
            </a:r>
            <a:r>
              <a:rPr lang="he-IL" dirty="0"/>
              <a:t> </a:t>
            </a:r>
            <a:r>
              <a:rPr lang="he-IL" dirty="0" err="1"/>
              <a:t>אֱלֹהֵיכֶם</a:t>
            </a:r>
            <a:r>
              <a:rPr lang="he-IL" dirty="0"/>
              <a:t> אֲשֶׁר הוֹצֵאתִי אֶתְכֶם מֵאֶרֶץ מִצְרָיִם לָתֵת לָכֶם אֶת אֶרֶץ כְּנַעַן לִהְיוֹת לָכֶם </a:t>
            </a:r>
            <a:r>
              <a:rPr lang="he-IL" dirty="0" err="1"/>
              <a:t>לֵאלֹהִים</a:t>
            </a:r>
            <a:r>
              <a:rPr lang="he-IL" dirty="0"/>
              <a:t>: ס </a:t>
            </a:r>
          </a:p>
        </p:txBody>
      </p:sp>
    </p:spTree>
    <p:extLst>
      <p:ext uri="{BB962C8B-B14F-4D97-AF65-F5344CB8AC3E}">
        <p14:creationId xmlns:p14="http://schemas.microsoft.com/office/powerpoint/2010/main" val="1953013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2B42-1F69-4F3A-BA3B-29BF378BEC68}"/>
              </a:ext>
            </a:extLst>
          </p:cNvPr>
          <p:cNvSpPr>
            <a:spLocks noGrp="1"/>
          </p:cNvSpPr>
          <p:nvPr>
            <p:ph type="title"/>
          </p:nvPr>
        </p:nvSpPr>
        <p:spPr/>
        <p:txBody>
          <a:bodyPr/>
          <a:lstStyle/>
          <a:p>
            <a:pPr algn="r" rtl="1"/>
            <a:r>
              <a:rPr lang="he-IL" dirty="0"/>
              <a:t>מצווה לבקש ריבית מן הגוי- (צדקה מיוחדת לאחיך)</a:t>
            </a:r>
          </a:p>
        </p:txBody>
      </p:sp>
      <p:sp>
        <p:nvSpPr>
          <p:cNvPr id="3" name="Content Placeholder 2">
            <a:extLst>
              <a:ext uri="{FF2B5EF4-FFF2-40B4-BE49-F238E27FC236}">
                <a16:creationId xmlns:a16="http://schemas.microsoft.com/office/drawing/2014/main" id="{D2D5E5F1-1D65-4D6B-A15F-23948EC527D8}"/>
              </a:ext>
            </a:extLst>
          </p:cNvPr>
          <p:cNvSpPr>
            <a:spLocks noGrp="1"/>
          </p:cNvSpPr>
          <p:nvPr>
            <p:ph idx="1"/>
          </p:nvPr>
        </p:nvSpPr>
        <p:spPr/>
        <p:txBody>
          <a:bodyPr>
            <a:normAutofit lnSpcReduction="10000"/>
          </a:bodyPr>
          <a:lstStyle/>
          <a:p>
            <a:pPr marL="0" indent="0" algn="r" rtl="1">
              <a:lnSpc>
                <a:spcPct val="150000"/>
              </a:lnSpc>
              <a:buNone/>
            </a:pPr>
            <a:r>
              <a:rPr lang="he-IL" dirty="0"/>
              <a:t>ספר המצוות לרמב"ם מצות עשה </a:t>
            </a:r>
            <a:r>
              <a:rPr lang="he-IL" dirty="0" err="1"/>
              <a:t>קצח</a:t>
            </a:r>
            <a:r>
              <a:rPr lang="he-IL" dirty="0"/>
              <a:t> </a:t>
            </a:r>
          </a:p>
          <a:p>
            <a:pPr marL="0" indent="0" algn="r" rtl="1">
              <a:lnSpc>
                <a:spcPct val="150000"/>
              </a:lnSpc>
              <a:buNone/>
            </a:pPr>
            <a:r>
              <a:rPr lang="he-IL" dirty="0" err="1"/>
              <a:t>והמצוה</a:t>
            </a:r>
            <a:r>
              <a:rPr lang="he-IL" dirty="0"/>
              <a:t> </a:t>
            </a:r>
            <a:r>
              <a:rPr lang="he-IL" dirty="0" err="1"/>
              <a:t>הקצ"ח</a:t>
            </a:r>
            <a:r>
              <a:rPr lang="he-IL" dirty="0"/>
              <a:t> היא </a:t>
            </a:r>
            <a:r>
              <a:rPr lang="he-IL" b="1" dirty="0" err="1"/>
              <a:t>שצונו</a:t>
            </a:r>
            <a:r>
              <a:rPr lang="he-IL" b="1" dirty="0"/>
              <a:t> לבקש ריבית מן הגוי </a:t>
            </a:r>
            <a:r>
              <a:rPr lang="he-IL" dirty="0"/>
              <a:t>ואז </a:t>
            </a:r>
            <a:r>
              <a:rPr lang="he-IL" dirty="0" err="1"/>
              <a:t>נלוה</a:t>
            </a:r>
            <a:r>
              <a:rPr lang="he-IL" dirty="0"/>
              <a:t> לו עד שלא נועילהו ולא נעזור לו אבל נזיקהו ואפילו </a:t>
            </a:r>
            <a:r>
              <a:rPr lang="he-IL" dirty="0" err="1"/>
              <a:t>בענין</a:t>
            </a:r>
            <a:r>
              <a:rPr lang="he-IL" dirty="0"/>
              <a:t> </a:t>
            </a:r>
            <a:r>
              <a:rPr lang="he-IL" dirty="0" err="1"/>
              <a:t>הלואה</a:t>
            </a:r>
            <a:r>
              <a:rPr lang="he-IL" dirty="0"/>
              <a:t> שנתנה עמו כמו שהוזהרנו (ל"ת רל"ה) מעשות כך לישראל. והוא אמרו יתעלה (תצא </a:t>
            </a:r>
            <a:r>
              <a:rPr lang="he-IL" dirty="0" err="1"/>
              <a:t>כג</a:t>
            </a:r>
            <a:r>
              <a:rPr lang="he-IL" dirty="0"/>
              <a:t> </a:t>
            </a:r>
            <a:r>
              <a:rPr lang="he-IL" dirty="0" err="1"/>
              <a:t>כא</a:t>
            </a:r>
            <a:r>
              <a:rPr lang="he-IL" dirty="0"/>
              <a:t>) </a:t>
            </a:r>
            <a:r>
              <a:rPr lang="he-IL" dirty="0" err="1"/>
              <a:t>לנכרי</a:t>
            </a:r>
            <a:r>
              <a:rPr lang="he-IL" dirty="0"/>
              <a:t> </a:t>
            </a:r>
            <a:r>
              <a:rPr lang="he-IL" dirty="0" err="1"/>
              <a:t>תשיך</a:t>
            </a:r>
            <a:r>
              <a:rPr lang="he-IL" dirty="0"/>
              <a:t>. והנה בא לנו הפירוש המקובל כי זה מצוה לא רשות והוא אמרם בספרי </a:t>
            </a:r>
            <a:r>
              <a:rPr lang="he-IL" dirty="0" err="1"/>
              <a:t>לנכרי</a:t>
            </a:r>
            <a:r>
              <a:rPr lang="he-IL" dirty="0"/>
              <a:t> </a:t>
            </a:r>
            <a:r>
              <a:rPr lang="he-IL" dirty="0" err="1"/>
              <a:t>תשיך</a:t>
            </a:r>
            <a:r>
              <a:rPr lang="he-IL" dirty="0"/>
              <a:t> זו מצות עשה ולאחיך לא </a:t>
            </a:r>
            <a:r>
              <a:rPr lang="he-IL" dirty="0" err="1"/>
              <a:t>תשיך</a:t>
            </a:r>
            <a:r>
              <a:rPr lang="he-IL" dirty="0"/>
              <a:t> זו מצות לא תעשה. ולזו </a:t>
            </a:r>
            <a:r>
              <a:rPr lang="he-IL" dirty="0" err="1"/>
              <a:t>המצוה</a:t>
            </a:r>
            <a:r>
              <a:rPr lang="he-IL" dirty="0"/>
              <a:t> גם כן </a:t>
            </a:r>
            <a:r>
              <a:rPr lang="he-IL" dirty="0" err="1"/>
              <a:t>תנאין</a:t>
            </a:r>
            <a:r>
              <a:rPr lang="he-IL" dirty="0"/>
              <a:t> דרבנן. וכבר התבאר פירוש זה במסכת מציעא (עב ב, </a:t>
            </a:r>
            <a:r>
              <a:rPr lang="he-IL" dirty="0" err="1"/>
              <a:t>עא</a:t>
            </a:r>
            <a:r>
              <a:rPr lang="he-IL" dirty="0"/>
              <a:t> א): </a:t>
            </a:r>
          </a:p>
        </p:txBody>
      </p:sp>
    </p:spTree>
    <p:extLst>
      <p:ext uri="{BB962C8B-B14F-4D97-AF65-F5344CB8AC3E}">
        <p14:creationId xmlns:p14="http://schemas.microsoft.com/office/powerpoint/2010/main" val="419164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A9A7-E661-4B90-B8B9-92A8C1450B0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D408114-334F-483F-8A20-A114185884CA}"/>
              </a:ext>
            </a:extLst>
          </p:cNvPr>
          <p:cNvSpPr>
            <a:spLocks noGrp="1"/>
          </p:cNvSpPr>
          <p:nvPr>
            <p:ph idx="1"/>
          </p:nvPr>
        </p:nvSpPr>
        <p:spPr/>
        <p:txBody>
          <a:bodyPr>
            <a:normAutofit fontScale="85000" lnSpcReduction="10000"/>
          </a:bodyPr>
          <a:lstStyle/>
          <a:p>
            <a:pPr marL="0" indent="0" algn="r" rtl="1">
              <a:lnSpc>
                <a:spcPct val="150000"/>
              </a:lnSpc>
              <a:buNone/>
            </a:pPr>
            <a:r>
              <a:rPr lang="he-IL" dirty="0"/>
              <a:t>רמב"ם הלכות </a:t>
            </a:r>
            <a:r>
              <a:rPr lang="he-IL" dirty="0" err="1"/>
              <a:t>מלוה</a:t>
            </a:r>
            <a:r>
              <a:rPr lang="he-IL" dirty="0"/>
              <a:t> </a:t>
            </a:r>
            <a:r>
              <a:rPr lang="he-IL" dirty="0" err="1"/>
              <a:t>ולוה</a:t>
            </a:r>
            <a:r>
              <a:rPr lang="he-IL" dirty="0"/>
              <a:t> פרק ה הלכה א </a:t>
            </a:r>
          </a:p>
          <a:p>
            <a:pPr marL="0" indent="0" algn="r" rtl="1">
              <a:lnSpc>
                <a:spcPct val="150000"/>
              </a:lnSpc>
              <a:buNone/>
            </a:pPr>
            <a:r>
              <a:rPr lang="he-IL" dirty="0" err="1"/>
              <a:t>העכו"ם</a:t>
            </a:r>
            <a:r>
              <a:rPr lang="he-IL" dirty="0"/>
              <a:t> וגר תושב לוין מהן ומלוין אותן </a:t>
            </a:r>
            <a:r>
              <a:rPr lang="he-IL" dirty="0" err="1"/>
              <a:t>ברבית</a:t>
            </a:r>
            <a:r>
              <a:rPr lang="he-IL" dirty="0"/>
              <a:t> שנאמר לא </a:t>
            </a:r>
            <a:r>
              <a:rPr lang="he-IL" dirty="0" err="1"/>
              <a:t>תשיך</a:t>
            </a:r>
            <a:r>
              <a:rPr lang="he-IL" dirty="0"/>
              <a:t> לאחיך </a:t>
            </a:r>
            <a:r>
              <a:rPr lang="he-IL" dirty="0" err="1"/>
              <a:t>לאחיך</a:t>
            </a:r>
            <a:r>
              <a:rPr lang="he-IL" dirty="0"/>
              <a:t> אסור ולשאר העולם מותר, ומצות עשה  </a:t>
            </a:r>
            <a:r>
              <a:rPr lang="he-IL" dirty="0" err="1"/>
              <a:t>להשיך</a:t>
            </a:r>
            <a:r>
              <a:rPr lang="he-IL" dirty="0"/>
              <a:t> לעכו"ם שנאמר </a:t>
            </a:r>
            <a:r>
              <a:rPr lang="he-IL" dirty="0" err="1"/>
              <a:t>לנכרי</a:t>
            </a:r>
            <a:r>
              <a:rPr lang="he-IL" dirty="0"/>
              <a:t> </a:t>
            </a:r>
            <a:r>
              <a:rPr lang="he-IL" dirty="0" err="1"/>
              <a:t>תשיך</a:t>
            </a:r>
            <a:r>
              <a:rPr lang="he-IL" dirty="0"/>
              <a:t> מפי השמועה למדו שזו מצות עשה וזהו דין תורה. </a:t>
            </a:r>
          </a:p>
          <a:p>
            <a:pPr marL="0" indent="0" algn="r" rtl="1">
              <a:lnSpc>
                <a:spcPct val="150000"/>
              </a:lnSpc>
              <a:buNone/>
            </a:pPr>
            <a:r>
              <a:rPr lang="he-IL" dirty="0"/>
              <a:t>+/השגת </a:t>
            </a:r>
            <a:r>
              <a:rPr lang="he-IL" dirty="0" err="1"/>
              <a:t>הראב"ד</a:t>
            </a:r>
            <a:r>
              <a:rPr lang="he-IL" dirty="0"/>
              <a:t>/ ומצות עשה </a:t>
            </a:r>
            <a:r>
              <a:rPr lang="he-IL" dirty="0" err="1"/>
              <a:t>להשיך</a:t>
            </a:r>
            <a:r>
              <a:rPr lang="he-IL" dirty="0"/>
              <a:t> וכו' עד וזהו דין תורה. א"א אני לא מצאתי שמועה זו ואולי טעה במה שמצא בספרי (פרשת כי תצא) שנאמר שם </a:t>
            </a:r>
            <a:r>
              <a:rPr lang="he-IL" dirty="0" err="1"/>
              <a:t>לנכרי</a:t>
            </a:r>
            <a:r>
              <a:rPr lang="he-IL" dirty="0"/>
              <a:t> </a:t>
            </a:r>
            <a:r>
              <a:rPr lang="he-IL" dirty="0" err="1"/>
              <a:t>תשיך</a:t>
            </a:r>
            <a:r>
              <a:rPr lang="he-IL" dirty="0"/>
              <a:t> זו מצות עשה ופירושו משום דהוה ליה לאו הבא מכלל עשה שלא </a:t>
            </a:r>
            <a:r>
              <a:rPr lang="he-IL" dirty="0" err="1"/>
              <a:t>ישיך</a:t>
            </a:r>
            <a:r>
              <a:rPr lang="he-IL" dirty="0"/>
              <a:t> לישראל עכ"ל.+ </a:t>
            </a:r>
          </a:p>
        </p:txBody>
      </p:sp>
    </p:spTree>
    <p:extLst>
      <p:ext uri="{BB962C8B-B14F-4D97-AF65-F5344CB8AC3E}">
        <p14:creationId xmlns:p14="http://schemas.microsoft.com/office/powerpoint/2010/main" val="39894633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B466-76ED-45D9-B741-7CEE54D66142}"/>
              </a:ext>
            </a:extLst>
          </p:cNvPr>
          <p:cNvSpPr>
            <a:spLocks noGrp="1"/>
          </p:cNvSpPr>
          <p:nvPr>
            <p:ph type="title"/>
          </p:nvPr>
        </p:nvSpPr>
        <p:spPr/>
        <p:txBody>
          <a:bodyPr/>
          <a:lstStyle/>
          <a:p>
            <a:pPr algn="r" rtl="1"/>
            <a:r>
              <a:rPr lang="he-IL" dirty="0"/>
              <a:t>מה קורה ברמב"ם?</a:t>
            </a:r>
          </a:p>
        </p:txBody>
      </p:sp>
      <p:sp>
        <p:nvSpPr>
          <p:cNvPr id="3" name="Content Placeholder 2">
            <a:extLst>
              <a:ext uri="{FF2B5EF4-FFF2-40B4-BE49-F238E27FC236}">
                <a16:creationId xmlns:a16="http://schemas.microsoft.com/office/drawing/2014/main" id="{9A8EB9E3-9F04-4DD8-8922-2FC08104E045}"/>
              </a:ext>
            </a:extLst>
          </p:cNvPr>
          <p:cNvSpPr>
            <a:spLocks noGrp="1"/>
          </p:cNvSpPr>
          <p:nvPr>
            <p:ph idx="1"/>
          </p:nvPr>
        </p:nvSpPr>
        <p:spPr/>
        <p:txBody>
          <a:bodyPr/>
          <a:lstStyle/>
          <a:p>
            <a:pPr algn="r" rtl="1"/>
            <a:r>
              <a:rPr lang="he-IL" dirty="0"/>
              <a:t>לא לוקחים ריבית מאחיך כי אמורים ליתן לו </a:t>
            </a:r>
            <a:r>
              <a:rPr lang="he-IL" dirty="0" err="1"/>
              <a:t>הלואה</a:t>
            </a:r>
            <a:r>
              <a:rPr lang="he-IL" dirty="0"/>
              <a:t> בצדקה.</a:t>
            </a:r>
          </a:p>
          <a:p>
            <a:pPr algn="r" rtl="1"/>
            <a:r>
              <a:rPr lang="he-IL" dirty="0"/>
              <a:t>אסור ליתן לגוי בלי ריבית, כי זה צדקה מיוחדת לאחיך. </a:t>
            </a:r>
          </a:p>
          <a:p>
            <a:pPr algn="r" rtl="1"/>
            <a:r>
              <a:rPr lang="he-IL" dirty="0"/>
              <a:t>אבל לקיחת ריבית מישראל הוי גזל וחמס?</a:t>
            </a:r>
          </a:p>
          <a:p>
            <a:pPr algn="r" rtl="1"/>
            <a:r>
              <a:rPr lang="he-IL" dirty="0"/>
              <a:t>וגם </a:t>
            </a:r>
            <a:r>
              <a:rPr lang="he-IL" dirty="0" err="1"/>
              <a:t>הלוה</a:t>
            </a:r>
            <a:r>
              <a:rPr lang="he-IL" dirty="0"/>
              <a:t> עובר על האיסור ונפסל לעדות כעובר על חמס?</a:t>
            </a:r>
            <a:r>
              <a:rPr lang="en-US" dirty="0"/>
              <a:t> </a:t>
            </a:r>
            <a:endParaRPr lang="he-IL" dirty="0"/>
          </a:p>
        </p:txBody>
      </p:sp>
    </p:spTree>
    <p:extLst>
      <p:ext uri="{BB962C8B-B14F-4D97-AF65-F5344CB8AC3E}">
        <p14:creationId xmlns:p14="http://schemas.microsoft.com/office/powerpoint/2010/main" val="154248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D4C01-5B91-4DA2-AA70-7DA3A2FACE50}"/>
              </a:ext>
            </a:extLst>
          </p:cNvPr>
          <p:cNvSpPr>
            <a:spLocks noGrp="1"/>
          </p:cNvSpPr>
          <p:nvPr>
            <p:ph type="title"/>
          </p:nvPr>
        </p:nvSpPr>
        <p:spPr/>
        <p:txBody>
          <a:bodyPr/>
          <a:lstStyle/>
          <a:p>
            <a:pPr algn="r" rtl="1"/>
            <a:r>
              <a:rPr lang="he-IL" dirty="0"/>
              <a:t>פסול לקיחת ממון ב</a:t>
            </a:r>
            <a:r>
              <a:rPr lang="he-IL" b="1" u="sng" dirty="0"/>
              <a:t>"חמס"</a:t>
            </a:r>
          </a:p>
        </p:txBody>
      </p:sp>
      <p:sp>
        <p:nvSpPr>
          <p:cNvPr id="3" name="Content Placeholder 2">
            <a:extLst>
              <a:ext uri="{FF2B5EF4-FFF2-40B4-BE49-F238E27FC236}">
                <a16:creationId xmlns:a16="http://schemas.microsoft.com/office/drawing/2014/main" id="{17BD6841-400E-46F0-AB28-BF06C1FCD5B0}"/>
              </a:ext>
            </a:extLst>
          </p:cNvPr>
          <p:cNvSpPr>
            <a:spLocks noGrp="1"/>
          </p:cNvSpPr>
          <p:nvPr>
            <p:ph idx="1"/>
          </p:nvPr>
        </p:nvSpPr>
        <p:spPr/>
        <p:txBody>
          <a:bodyPr>
            <a:normAutofit lnSpcReduction="10000"/>
          </a:bodyPr>
          <a:lstStyle/>
          <a:p>
            <a:pPr marL="0" indent="0" algn="r" rtl="1">
              <a:lnSpc>
                <a:spcPct val="150000"/>
              </a:lnSpc>
              <a:buNone/>
            </a:pPr>
            <a:r>
              <a:rPr lang="he-IL" dirty="0"/>
              <a:t>רמב"ם הלכות עדות פרק י הלכה ד</a:t>
            </a:r>
          </a:p>
          <a:p>
            <a:pPr marL="0" indent="0" algn="r" rtl="1">
              <a:lnSpc>
                <a:spcPct val="150000"/>
              </a:lnSpc>
              <a:buNone/>
            </a:pPr>
            <a:r>
              <a:rPr lang="he-IL" dirty="0"/>
              <a:t>ועוד יש שם רשעים שהן </a:t>
            </a:r>
            <a:r>
              <a:rPr lang="he-IL" dirty="0" err="1"/>
              <a:t>פסולין</a:t>
            </a:r>
            <a:r>
              <a:rPr lang="he-IL" dirty="0"/>
              <a:t> לעדות אע"פ שהן בני </a:t>
            </a:r>
            <a:r>
              <a:rPr lang="he-IL" dirty="0" err="1"/>
              <a:t>תשלומין</a:t>
            </a:r>
            <a:r>
              <a:rPr lang="he-IL" dirty="0"/>
              <a:t> ואינן בני מלקות, </a:t>
            </a:r>
            <a:r>
              <a:rPr lang="he-IL" b="1" dirty="0"/>
              <a:t>הואיל ולוקחים ממון שאינו שלהם בחמס </a:t>
            </a:r>
            <a:r>
              <a:rPr lang="he-IL" b="1" dirty="0" err="1"/>
              <a:t>פסולין</a:t>
            </a:r>
            <a:r>
              <a:rPr lang="he-IL" dirty="0"/>
              <a:t> שנאמר כי יקום עד חמס באיש, כגון הגנבים והחמסנים אע"פ שהחזיר פסול לעדות מעת שגנב או גזל.. </a:t>
            </a:r>
            <a:r>
              <a:rPr lang="he-IL" b="1" dirty="0"/>
              <a:t>וכן </a:t>
            </a:r>
            <a:r>
              <a:rPr lang="he-IL" b="1" dirty="0" err="1"/>
              <a:t>המלוה</a:t>
            </a:r>
            <a:r>
              <a:rPr lang="he-IL" b="1" dirty="0"/>
              <a:t> </a:t>
            </a:r>
            <a:r>
              <a:rPr lang="he-IL" b="1" dirty="0" err="1"/>
              <a:t>ברבית</a:t>
            </a:r>
            <a:r>
              <a:rPr lang="he-IL" b="1" dirty="0"/>
              <a:t> אחד </a:t>
            </a:r>
            <a:r>
              <a:rPr lang="he-IL" b="1" dirty="0" err="1"/>
              <a:t>המלוה</a:t>
            </a:r>
            <a:r>
              <a:rPr lang="he-IL" b="1" dirty="0"/>
              <a:t> </a:t>
            </a:r>
            <a:r>
              <a:rPr lang="he-IL" b="1" u="sng" dirty="0"/>
              <a:t>ואחד </a:t>
            </a:r>
            <a:r>
              <a:rPr lang="he-IL" b="1" u="sng" dirty="0" err="1"/>
              <a:t>הלוה</a:t>
            </a:r>
            <a:r>
              <a:rPr lang="he-IL" b="1" u="sng" dirty="0"/>
              <a:t> </a:t>
            </a:r>
            <a:r>
              <a:rPr lang="he-IL" b="1" dirty="0"/>
              <a:t>שניהם </a:t>
            </a:r>
            <a:r>
              <a:rPr lang="he-IL" b="1" dirty="0" err="1"/>
              <a:t>פסולין</a:t>
            </a:r>
            <a:r>
              <a:rPr lang="he-IL" b="1" dirty="0"/>
              <a:t> לעדות, אם </a:t>
            </a:r>
            <a:r>
              <a:rPr lang="he-IL" b="1" dirty="0" err="1"/>
              <a:t>רבית</a:t>
            </a:r>
            <a:r>
              <a:rPr lang="he-IL" b="1" dirty="0"/>
              <a:t> קצוצה עשו הרי הן </a:t>
            </a:r>
            <a:r>
              <a:rPr lang="he-IL" b="1" dirty="0" err="1"/>
              <a:t>פסולין</a:t>
            </a:r>
            <a:r>
              <a:rPr lang="he-IL" b="1" dirty="0"/>
              <a:t> מן התורה</a:t>
            </a:r>
            <a:r>
              <a:rPr lang="he-IL" dirty="0"/>
              <a:t> ואם אבק </a:t>
            </a:r>
            <a:r>
              <a:rPr lang="he-IL" dirty="0" err="1"/>
              <a:t>רבית</a:t>
            </a:r>
            <a:r>
              <a:rPr lang="he-IL" dirty="0"/>
              <a:t> עשו הרי הן </a:t>
            </a:r>
            <a:r>
              <a:rPr lang="he-IL" dirty="0" err="1"/>
              <a:t>פסולין</a:t>
            </a:r>
            <a:r>
              <a:rPr lang="he-IL" dirty="0"/>
              <a:t> מדבריהם, </a:t>
            </a:r>
          </a:p>
        </p:txBody>
      </p:sp>
    </p:spTree>
    <p:extLst>
      <p:ext uri="{BB962C8B-B14F-4D97-AF65-F5344CB8AC3E}">
        <p14:creationId xmlns:p14="http://schemas.microsoft.com/office/powerpoint/2010/main" val="4036707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F10A0-232D-4B43-8B0C-6E0554D5EA8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A94B1F9-2473-4DA9-B54D-2EFFCE4FE9A1}"/>
              </a:ext>
            </a:extLst>
          </p:cNvPr>
          <p:cNvSpPr>
            <a:spLocks noGrp="1"/>
          </p:cNvSpPr>
          <p:nvPr>
            <p:ph idx="1"/>
          </p:nvPr>
        </p:nvSpPr>
        <p:spPr/>
        <p:txBody>
          <a:bodyPr/>
          <a:lstStyle/>
          <a:p>
            <a:pPr marL="0" indent="0" algn="r" rtl="1">
              <a:lnSpc>
                <a:spcPct val="150000"/>
              </a:lnSpc>
              <a:buNone/>
            </a:pPr>
            <a:r>
              <a:rPr lang="he-IL" dirty="0"/>
              <a:t>רמב"ם הלכות </a:t>
            </a:r>
            <a:r>
              <a:rPr lang="he-IL" dirty="0" err="1"/>
              <a:t>מלוה</a:t>
            </a:r>
            <a:r>
              <a:rPr lang="he-IL" dirty="0"/>
              <a:t> </a:t>
            </a:r>
            <a:r>
              <a:rPr lang="he-IL" dirty="0" err="1"/>
              <a:t>ולוה</a:t>
            </a:r>
            <a:r>
              <a:rPr lang="he-IL" dirty="0"/>
              <a:t> פרק ד הלכה ז </a:t>
            </a:r>
          </a:p>
          <a:p>
            <a:pPr marL="0" indent="0" algn="r" rtl="1">
              <a:lnSpc>
                <a:spcPct val="150000"/>
              </a:lnSpc>
              <a:buNone/>
            </a:pPr>
            <a:r>
              <a:rPr lang="he-IL" dirty="0"/>
              <a:t>כל הכותב שטר </a:t>
            </a:r>
            <a:r>
              <a:rPr lang="he-IL" dirty="0" err="1"/>
              <a:t>רבית</a:t>
            </a:r>
            <a:r>
              <a:rPr lang="he-IL" dirty="0"/>
              <a:t> </a:t>
            </a:r>
            <a:r>
              <a:rPr lang="he-IL" dirty="0" err="1"/>
              <a:t>ה"ז</a:t>
            </a:r>
            <a:r>
              <a:rPr lang="he-IL" dirty="0"/>
              <a:t> ככותב ומעיד עליו עדים שכפר בה' </a:t>
            </a:r>
            <a:r>
              <a:rPr lang="he-IL" dirty="0" err="1"/>
              <a:t>אלהי</a:t>
            </a:r>
            <a:r>
              <a:rPr lang="he-IL" dirty="0"/>
              <a:t> ישראל, וכן כל </a:t>
            </a:r>
            <a:r>
              <a:rPr lang="he-IL" dirty="0" err="1"/>
              <a:t>הלוה</a:t>
            </a:r>
            <a:r>
              <a:rPr lang="he-IL" dirty="0"/>
              <a:t> </a:t>
            </a:r>
            <a:r>
              <a:rPr lang="he-IL" dirty="0" err="1"/>
              <a:t>ומלוה</a:t>
            </a:r>
            <a:r>
              <a:rPr lang="he-IL" dirty="0"/>
              <a:t> </a:t>
            </a:r>
            <a:r>
              <a:rPr lang="he-IL" dirty="0" err="1"/>
              <a:t>ברבית</a:t>
            </a:r>
            <a:r>
              <a:rPr lang="he-IL" dirty="0"/>
              <a:t> בינן לבין עצמן הרי הן </a:t>
            </a:r>
            <a:r>
              <a:rPr lang="he-IL" b="1" dirty="0"/>
              <a:t>ככופרים בה' </a:t>
            </a:r>
            <a:r>
              <a:rPr lang="he-IL" b="1" dirty="0" err="1"/>
              <a:t>אלהי</a:t>
            </a:r>
            <a:r>
              <a:rPr lang="he-IL" b="1" dirty="0"/>
              <a:t> ישראל </a:t>
            </a:r>
            <a:r>
              <a:rPr lang="he-IL" b="1" u="sng" dirty="0"/>
              <a:t>וכפרו ביציאת מצרים</a:t>
            </a:r>
            <a:r>
              <a:rPr lang="he-IL" dirty="0"/>
              <a:t> שנאמר את כספך לא </a:t>
            </a:r>
            <a:r>
              <a:rPr lang="he-IL" dirty="0" err="1"/>
              <a:t>תתן</a:t>
            </a:r>
            <a:r>
              <a:rPr lang="he-IL" dirty="0"/>
              <a:t> לו בנשך וגו' אני ה' </a:t>
            </a:r>
            <a:r>
              <a:rPr lang="he-IL" dirty="0" err="1"/>
              <a:t>אלהיכם</a:t>
            </a:r>
            <a:r>
              <a:rPr lang="he-IL" dirty="0"/>
              <a:t> אשר הוצאתי אתכם מארץ מצרים. </a:t>
            </a:r>
          </a:p>
        </p:txBody>
      </p:sp>
    </p:spTree>
    <p:extLst>
      <p:ext uri="{BB962C8B-B14F-4D97-AF65-F5344CB8AC3E}">
        <p14:creationId xmlns:p14="http://schemas.microsoft.com/office/powerpoint/2010/main" val="89763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9FEDD-6B0B-4DBD-A153-CDB1DBBCC855}"/>
              </a:ext>
            </a:extLst>
          </p:cNvPr>
          <p:cNvSpPr>
            <a:spLocks noGrp="1"/>
          </p:cNvSpPr>
          <p:nvPr>
            <p:ph type="title"/>
          </p:nvPr>
        </p:nvSpPr>
        <p:spPr/>
        <p:txBody>
          <a:bodyPr>
            <a:noAutofit/>
          </a:bodyPr>
          <a:lstStyle/>
          <a:p>
            <a:pPr algn="ctr" rtl="1"/>
            <a:r>
              <a:rPr lang="he-IL" sz="3200" dirty="0"/>
              <a:t>רב מיכאל רוזנצוייג שליטא- </a:t>
            </a:r>
            <a:br>
              <a:rPr lang="he-IL" sz="3200" dirty="0"/>
            </a:br>
            <a:r>
              <a:rPr lang="he-IL" sz="3200" dirty="0"/>
              <a:t>דחיית חובת צדקה </a:t>
            </a:r>
            <a:r>
              <a:rPr lang="he-IL" sz="3200" dirty="0" err="1"/>
              <a:t>והאחוה</a:t>
            </a:r>
            <a:r>
              <a:rPr lang="he-IL" sz="3200" dirty="0"/>
              <a:t> והערבות של איסור ריבית הופכת להגדרת חמס שהוא קרוב (גם אם אינו ממש) לסוג גזל</a:t>
            </a:r>
          </a:p>
        </p:txBody>
      </p:sp>
      <p:sp>
        <p:nvSpPr>
          <p:cNvPr id="3" name="Content Placeholder 2">
            <a:extLst>
              <a:ext uri="{FF2B5EF4-FFF2-40B4-BE49-F238E27FC236}">
                <a16:creationId xmlns:a16="http://schemas.microsoft.com/office/drawing/2014/main" id="{D8CC339E-5BC3-49E6-8E52-ADC65924AFF8}"/>
              </a:ext>
            </a:extLst>
          </p:cNvPr>
          <p:cNvSpPr>
            <a:spLocks noGrp="1"/>
          </p:cNvSpPr>
          <p:nvPr>
            <p:ph idx="1"/>
          </p:nvPr>
        </p:nvSpPr>
        <p:spPr/>
        <p:txBody>
          <a:bodyPr>
            <a:normAutofit fontScale="92500" lnSpcReduction="10000"/>
          </a:bodyPr>
          <a:lstStyle/>
          <a:p>
            <a:pPr marL="0" indent="0" algn="r" rtl="1">
              <a:lnSpc>
                <a:spcPct val="150000"/>
              </a:lnSpc>
              <a:buNone/>
            </a:pPr>
            <a:r>
              <a:rPr lang="he-IL" sz="2000" dirty="0"/>
              <a:t>ונראה לפרש שאמנם היסוד של איסור ריבית הוא חובת ערבות הדדית שנעוצה בעיקרון הבסיסי של קדושת ישראל. ומשום כך, גם </a:t>
            </a:r>
            <a:r>
              <a:rPr lang="he-IL" sz="2000" dirty="0" err="1"/>
              <a:t>הלוה</a:t>
            </a:r>
            <a:r>
              <a:rPr lang="he-IL" sz="2000" dirty="0"/>
              <a:t> שמוותר על זכויותיו ועל יישום ערבות זו עובר על איסור חמור משום שמחילתו האישית מערערת את העיקרון היסודי הזה שהוא בעל משמעות רחבה בתודעת כלל ישראל, ושבעי חיזוק מרובה. בכל אופן, הצד הצדקה והערבות הוא הקובע בדיני ריבית בשלב הראשון של הערכת והגדרת טיבו של תחום הלכתי זה הואיל והוא מהוה עצם המחייב. </a:t>
            </a:r>
            <a:br>
              <a:rPr lang="en-US" sz="2000" dirty="0"/>
            </a:br>
            <a:r>
              <a:rPr lang="he-IL" sz="2000" dirty="0"/>
              <a:t>אולם הרמב"ם הבין שנוסף לחידוש גדול זה, התורה חידשה עוד יותר שדרישה זו </a:t>
            </a:r>
            <a:r>
              <a:rPr lang="he-IL" sz="2000" dirty="0" err="1"/>
              <a:t>הוה</a:t>
            </a:r>
            <a:r>
              <a:rPr lang="he-IL" sz="2000" dirty="0"/>
              <a:t> כה בסיסית ויסודית שהיא הופכת לזכות ממונית של </a:t>
            </a:r>
            <a:r>
              <a:rPr lang="he-IL" sz="2000" dirty="0" err="1"/>
              <a:t>הלוה</a:t>
            </a:r>
            <a:r>
              <a:rPr lang="he-IL" sz="2000" dirty="0"/>
              <a:t> עד כדי כך שניצול מצבו הזקוק ע"י </a:t>
            </a:r>
            <a:r>
              <a:rPr lang="he-IL" sz="2000" dirty="0" err="1"/>
              <a:t>המלוה</a:t>
            </a:r>
            <a:r>
              <a:rPr lang="he-IL" sz="2000" dirty="0"/>
              <a:t> – שהוא תמיד נשך וגם תרבית – </a:t>
            </a:r>
            <a:r>
              <a:rPr lang="he-IL" sz="2000" dirty="0" err="1"/>
              <a:t>הוה</a:t>
            </a:r>
            <a:r>
              <a:rPr lang="he-IL" sz="2000" dirty="0"/>
              <a:t> מעשה חמס שדומה לגזל! התשתית החזקה והבסיסית של חסד ואחוה וערבות לא נשארת כדבר לפנים משורת הדין, אלא היא נהיתה לדבר צפוי ולזכות של כל יחיד בישראל. ולכן בשלב השני, כתוצאה מחובת הצדקה והבעת אחוה של האיסור ריבית, יש גם הגדרת חמס של לקיחת ממון שלא כדין, גם בלי גזל ממש.</a:t>
            </a:r>
          </a:p>
        </p:txBody>
      </p:sp>
    </p:spTree>
    <p:extLst>
      <p:ext uri="{BB962C8B-B14F-4D97-AF65-F5344CB8AC3E}">
        <p14:creationId xmlns:p14="http://schemas.microsoft.com/office/powerpoint/2010/main" val="127469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extLst>
              <p:ext uri="{D42A27DB-BD31-4B8C-83A1-F6EECF244321}">
                <p14:modId xmlns:p14="http://schemas.microsoft.com/office/powerpoint/2010/main" val="179860994"/>
              </p:ext>
            </p:extLst>
          </p:nvPr>
        </p:nvGraphicFramePr>
        <p:xfrm>
          <a:off x="477077" y="318052"/>
          <a:ext cx="11317357" cy="6162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82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120B1-A8C6-400B-A245-AFDC35F8771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164D5A1-2950-4C62-8BEA-2CD1AC5D295E}"/>
              </a:ext>
            </a:extLst>
          </p:cNvPr>
          <p:cNvSpPr>
            <a:spLocks noGrp="1"/>
          </p:cNvSpPr>
          <p:nvPr>
            <p:ph idx="1"/>
          </p:nvPr>
        </p:nvSpPr>
        <p:spPr/>
        <p:txBody>
          <a:bodyPr/>
          <a:lstStyle/>
          <a:p>
            <a:pPr marL="0" indent="0" algn="r" rtl="1">
              <a:lnSpc>
                <a:spcPct val="150000"/>
              </a:lnSpc>
              <a:buNone/>
            </a:pPr>
            <a:r>
              <a:rPr lang="he-IL" dirty="0"/>
              <a:t>דברים פרק </a:t>
            </a:r>
            <a:r>
              <a:rPr lang="he-IL" dirty="0" err="1"/>
              <a:t>כג</a:t>
            </a:r>
            <a:r>
              <a:rPr lang="he-IL" dirty="0"/>
              <a:t>, כ-</a:t>
            </a:r>
            <a:r>
              <a:rPr lang="he-IL" dirty="0" err="1"/>
              <a:t>כא</a:t>
            </a:r>
            <a:r>
              <a:rPr lang="he-IL" dirty="0"/>
              <a:t> </a:t>
            </a:r>
          </a:p>
          <a:p>
            <a:pPr marL="0" indent="0" algn="r" rtl="1">
              <a:lnSpc>
                <a:spcPct val="150000"/>
              </a:lnSpc>
              <a:buNone/>
            </a:pPr>
            <a:r>
              <a:rPr lang="he-IL" dirty="0"/>
              <a:t>לֹא </a:t>
            </a:r>
            <a:r>
              <a:rPr lang="he-IL" dirty="0" err="1"/>
              <a:t>תַשִּׁיך</a:t>
            </a:r>
            <a:r>
              <a:rPr lang="he-IL" dirty="0"/>
              <a:t>ְ לְאָחִיךָ נֶשֶׁךְ כֶּסֶף נֶשֶׁךְ אֹכֶל נֶשֶׁךְ כָּל דָּבָר אֲשֶׁר </a:t>
            </a:r>
            <a:r>
              <a:rPr lang="he-IL" dirty="0" err="1"/>
              <a:t>יִשָּׁך</a:t>
            </a:r>
            <a:r>
              <a:rPr lang="he-IL" dirty="0"/>
              <a:t>ְ:  </a:t>
            </a:r>
            <a:r>
              <a:rPr lang="he-IL" b="1" dirty="0" err="1"/>
              <a:t>לַנָּכְרִי</a:t>
            </a:r>
            <a:r>
              <a:rPr lang="he-IL" b="1" dirty="0"/>
              <a:t> </a:t>
            </a:r>
            <a:r>
              <a:rPr lang="he-IL" b="1" dirty="0" err="1"/>
              <a:t>תַשִּׁיך</a:t>
            </a:r>
            <a:r>
              <a:rPr lang="he-IL" b="1" dirty="0"/>
              <a:t>ְ וּלְאָחִיךָ לֹא </a:t>
            </a:r>
            <a:r>
              <a:rPr lang="he-IL" b="1" dirty="0" err="1"/>
              <a:t>תַשִּׁיך</a:t>
            </a:r>
            <a:r>
              <a:rPr lang="he-IL" b="1" dirty="0"/>
              <a:t>ְ לְמַעַן יְבָרֶכְךָ </a:t>
            </a:r>
            <a:r>
              <a:rPr lang="he-IL" b="1" dirty="0" err="1"/>
              <a:t>יְקֹוָק</a:t>
            </a:r>
            <a:r>
              <a:rPr lang="he-IL" b="1" dirty="0"/>
              <a:t> </a:t>
            </a:r>
            <a:r>
              <a:rPr lang="he-IL" b="1" dirty="0" err="1"/>
              <a:t>אֱלֹהֶיך</a:t>
            </a:r>
            <a:r>
              <a:rPr lang="he-IL" b="1" dirty="0"/>
              <a:t>ָ בְּכֹל מִשְׁלַח יָדֶךָ </a:t>
            </a:r>
            <a:r>
              <a:rPr lang="he-IL" dirty="0"/>
              <a:t>עַל הָאָרֶץ אֲשֶׁר אַתָּה בָא שָׁמָּה לְרִשְׁתָּהּ: ס </a:t>
            </a:r>
          </a:p>
        </p:txBody>
      </p:sp>
    </p:spTree>
    <p:extLst>
      <p:ext uri="{BB962C8B-B14F-4D97-AF65-F5344CB8AC3E}">
        <p14:creationId xmlns:p14="http://schemas.microsoft.com/office/powerpoint/2010/main" val="145921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33305-654D-45FB-AE65-27395D5FD9F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CC58D8D-48B6-49A8-9EBC-CDA452C0A040}"/>
              </a:ext>
            </a:extLst>
          </p:cNvPr>
          <p:cNvSpPr>
            <a:spLocks noGrp="1"/>
          </p:cNvSpPr>
          <p:nvPr>
            <p:ph idx="1"/>
          </p:nvPr>
        </p:nvSpPr>
        <p:spPr/>
        <p:txBody>
          <a:bodyPr>
            <a:normAutofit fontScale="92500" lnSpcReduction="20000"/>
          </a:bodyPr>
          <a:lstStyle/>
          <a:p>
            <a:pPr marL="0" indent="0" algn="r" rtl="1">
              <a:lnSpc>
                <a:spcPct val="150000"/>
              </a:lnSpc>
              <a:buNone/>
            </a:pPr>
            <a:r>
              <a:rPr lang="he-IL" dirty="0"/>
              <a:t>רמב"ן דברים פרק </a:t>
            </a:r>
            <a:r>
              <a:rPr lang="he-IL" dirty="0" err="1"/>
              <a:t>כג</a:t>
            </a:r>
            <a:r>
              <a:rPr lang="he-IL" dirty="0"/>
              <a:t> </a:t>
            </a:r>
          </a:p>
          <a:p>
            <a:pPr marL="0" indent="0" algn="r" rtl="1">
              <a:lnSpc>
                <a:spcPct val="150000"/>
              </a:lnSpc>
              <a:buNone/>
            </a:pPr>
            <a:r>
              <a:rPr lang="he-IL" b="1" dirty="0"/>
              <a:t>וביאר </a:t>
            </a:r>
            <a:r>
              <a:rPr lang="he-IL" b="1" dirty="0" err="1"/>
              <a:t>בכאן</a:t>
            </a:r>
            <a:r>
              <a:rPr lang="he-IL" b="1" dirty="0"/>
              <a:t> שיהיה </a:t>
            </a:r>
            <a:r>
              <a:rPr lang="he-IL" b="1" dirty="0" err="1"/>
              <a:t>רבית</a:t>
            </a:r>
            <a:r>
              <a:rPr lang="he-IL" b="1" dirty="0"/>
              <a:t> </a:t>
            </a:r>
            <a:r>
              <a:rPr lang="he-IL" b="1" dirty="0" err="1"/>
              <a:t>הנכרי</a:t>
            </a:r>
            <a:r>
              <a:rPr lang="he-IL" b="1" dirty="0"/>
              <a:t> מותר</a:t>
            </a:r>
            <a:r>
              <a:rPr lang="he-IL" dirty="0"/>
              <a:t>, ולא הזכיר כן בגזל ובגנבה כמו שאמרו (</a:t>
            </a:r>
            <a:r>
              <a:rPr lang="he-IL" dirty="0" err="1"/>
              <a:t>ב"ק</a:t>
            </a:r>
            <a:r>
              <a:rPr lang="he-IL" dirty="0"/>
              <a:t> </a:t>
            </a:r>
            <a:r>
              <a:rPr lang="he-IL" dirty="0" err="1"/>
              <a:t>קיג</a:t>
            </a:r>
            <a:r>
              <a:rPr lang="he-IL" dirty="0"/>
              <a:t> ב) גזל גוי אסור. </a:t>
            </a:r>
            <a:r>
              <a:rPr lang="he-IL" b="1" dirty="0"/>
              <a:t>אבל הרבית שהוא נעשה לדעת שניהם וברצונם לא נאסר </a:t>
            </a:r>
            <a:r>
              <a:rPr lang="he-IL" b="1" u="sng" dirty="0"/>
              <a:t>אלא מצד </a:t>
            </a:r>
            <a:r>
              <a:rPr lang="he-IL" b="1" u="sng" dirty="0" err="1"/>
              <a:t>האחוה</a:t>
            </a:r>
            <a:r>
              <a:rPr lang="he-IL" b="1" u="sng" dirty="0"/>
              <a:t> והחסד</a:t>
            </a:r>
            <a:r>
              <a:rPr lang="he-IL" dirty="0"/>
              <a:t>, כמו </a:t>
            </a:r>
            <a:r>
              <a:rPr lang="he-IL" dirty="0" err="1"/>
              <a:t>שצוה</a:t>
            </a:r>
            <a:r>
              <a:rPr lang="he-IL" dirty="0"/>
              <a:t> ואהבת לרעך כמוך, וכמו שאמר השמר לך פן יהיה דבר עם לבבך </a:t>
            </a:r>
            <a:r>
              <a:rPr lang="he-IL" dirty="0" err="1"/>
              <a:t>בליעל</a:t>
            </a:r>
            <a:r>
              <a:rPr lang="he-IL" dirty="0"/>
              <a:t> וגו', ועל כן אמר למען יברכך ה' </a:t>
            </a:r>
            <a:r>
              <a:rPr lang="he-IL" dirty="0" err="1"/>
              <a:t>אלהיך</a:t>
            </a:r>
            <a:r>
              <a:rPr lang="he-IL" dirty="0"/>
              <a:t> - </a:t>
            </a:r>
            <a:r>
              <a:rPr lang="he-IL" b="1" dirty="0"/>
              <a:t>כי חסד ורחמים יעשה עם אחיו כאשר ילונו בלא </a:t>
            </a:r>
            <a:r>
              <a:rPr lang="he-IL" b="1" dirty="0" err="1"/>
              <a:t>רבית</a:t>
            </a:r>
            <a:r>
              <a:rPr lang="he-IL" b="1" dirty="0"/>
              <a:t> ותחשב לו לצדקה</a:t>
            </a:r>
            <a:r>
              <a:rPr lang="he-IL" dirty="0"/>
              <a:t>. וכן השמיטה חסד באחים, לכך אמר את </a:t>
            </a:r>
            <a:r>
              <a:rPr lang="he-IL" dirty="0" err="1"/>
              <a:t>הנכרי</a:t>
            </a:r>
            <a:r>
              <a:rPr lang="he-IL" dirty="0"/>
              <a:t> </a:t>
            </a:r>
            <a:r>
              <a:rPr lang="he-IL" dirty="0" err="1"/>
              <a:t>תגוש</a:t>
            </a:r>
            <a:r>
              <a:rPr lang="he-IL" dirty="0"/>
              <a:t>, וקבע לו ברכה, כי הכתוב לא יזכיר הברכה רק בצדקה ובחסדים, לא בגזל ובגנבה ובאונאה:</a:t>
            </a:r>
          </a:p>
        </p:txBody>
      </p:sp>
    </p:spTree>
    <p:extLst>
      <p:ext uri="{BB962C8B-B14F-4D97-AF65-F5344CB8AC3E}">
        <p14:creationId xmlns:p14="http://schemas.microsoft.com/office/powerpoint/2010/main" val="204300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extLst>
              <p:ext uri="{D42A27DB-BD31-4B8C-83A1-F6EECF244321}">
                <p14:modId xmlns:p14="http://schemas.microsoft.com/office/powerpoint/2010/main" val="370409852"/>
              </p:ext>
            </p:extLst>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62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D354-8F7A-4149-8D0A-52256525FA91}"/>
              </a:ext>
            </a:extLst>
          </p:cNvPr>
          <p:cNvSpPr>
            <a:spLocks noGrp="1"/>
          </p:cNvSpPr>
          <p:nvPr>
            <p:ph type="title"/>
          </p:nvPr>
        </p:nvSpPr>
        <p:spPr/>
        <p:txBody>
          <a:bodyPr/>
          <a:lstStyle/>
          <a:p>
            <a:pPr algn="r" rtl="1"/>
            <a:r>
              <a:rPr lang="he-IL" dirty="0"/>
              <a:t>אולי אין הכי נמי- אסור להלוות לגוי בריבית</a:t>
            </a:r>
          </a:p>
        </p:txBody>
      </p:sp>
      <p:sp>
        <p:nvSpPr>
          <p:cNvPr id="3" name="Content Placeholder 2">
            <a:extLst>
              <a:ext uri="{FF2B5EF4-FFF2-40B4-BE49-F238E27FC236}">
                <a16:creationId xmlns:a16="http://schemas.microsoft.com/office/drawing/2014/main" id="{03B5A55E-B248-4012-A623-F457566BE13F}"/>
              </a:ext>
            </a:extLst>
          </p:cNvPr>
          <p:cNvSpPr>
            <a:spLocks noGrp="1"/>
          </p:cNvSpPr>
          <p:nvPr>
            <p:ph idx="1"/>
          </p:nvPr>
        </p:nvSpPr>
        <p:spPr/>
        <p:txBody>
          <a:bodyPr>
            <a:normAutofit/>
          </a:bodyPr>
          <a:lstStyle/>
          <a:p>
            <a:pPr marL="0" indent="0" algn="r" rtl="1">
              <a:lnSpc>
                <a:spcPct val="150000"/>
              </a:lnSpc>
              <a:buNone/>
            </a:pPr>
            <a:r>
              <a:rPr lang="he-IL" sz="2000" dirty="0"/>
              <a:t>תלמוד בבלי מסכת בבא מציעא דף ע עמוד ב </a:t>
            </a:r>
          </a:p>
          <a:p>
            <a:pPr marL="0" indent="0" algn="r" rtl="1">
              <a:lnSpc>
                <a:spcPct val="150000"/>
              </a:lnSpc>
              <a:buNone/>
            </a:pPr>
            <a:r>
              <a:rPr lang="he-IL" sz="2000" dirty="0"/>
              <a:t>אמר רב נחמן: אמר לי </a:t>
            </a:r>
            <a:r>
              <a:rPr lang="he-IL" sz="2000" dirty="0" err="1"/>
              <a:t>הונא</a:t>
            </a:r>
            <a:r>
              <a:rPr lang="he-IL" sz="2000" dirty="0"/>
              <a:t>: לא </a:t>
            </a:r>
            <a:r>
              <a:rPr lang="he-IL" sz="2000" dirty="0" err="1"/>
              <a:t>נצרכא</a:t>
            </a:r>
            <a:r>
              <a:rPr lang="he-IL" sz="2000" dirty="0"/>
              <a:t>, אלא </a:t>
            </a:r>
            <a:r>
              <a:rPr lang="he-IL" sz="2000" dirty="0" err="1"/>
              <a:t>דאפילו</a:t>
            </a:r>
            <a:r>
              <a:rPr lang="he-IL" sz="2000" dirty="0"/>
              <a:t> </a:t>
            </a:r>
            <a:r>
              <a:rPr lang="he-IL" sz="2000" dirty="0" err="1"/>
              <a:t>רבית</a:t>
            </a:r>
            <a:r>
              <a:rPr lang="he-IL" sz="2000" dirty="0"/>
              <a:t> </a:t>
            </a:r>
            <a:r>
              <a:rPr lang="he-IL" sz="2000" dirty="0" err="1"/>
              <a:t>דנכרי</a:t>
            </a:r>
            <a:r>
              <a:rPr lang="he-IL" sz="2000" dirty="0"/>
              <a:t>. </a:t>
            </a:r>
            <a:r>
              <a:rPr lang="he-IL" sz="2000" dirty="0" err="1"/>
              <a:t>איתיביה</a:t>
            </a:r>
            <a:r>
              <a:rPr lang="he-IL" sz="2000" dirty="0"/>
              <a:t> רבא לרב נחמן: +דברים כ"ג+ </a:t>
            </a:r>
            <a:r>
              <a:rPr lang="he-IL" sz="2000" dirty="0" err="1"/>
              <a:t>לנכרי</a:t>
            </a:r>
            <a:r>
              <a:rPr lang="he-IL" sz="2000" dirty="0"/>
              <a:t> </a:t>
            </a:r>
            <a:r>
              <a:rPr lang="he-IL" sz="2000" dirty="0" err="1"/>
              <a:t>תשיך</a:t>
            </a:r>
            <a:r>
              <a:rPr lang="he-IL" sz="2000" dirty="0"/>
              <a:t>, מאי </a:t>
            </a:r>
            <a:r>
              <a:rPr lang="he-IL" sz="2000" dirty="0" err="1"/>
              <a:t>תשיך</a:t>
            </a:r>
            <a:r>
              <a:rPr lang="he-IL" sz="2000" dirty="0"/>
              <a:t> - לאו </a:t>
            </a:r>
            <a:r>
              <a:rPr lang="he-IL" sz="2000" dirty="0" err="1"/>
              <a:t>תשוך</a:t>
            </a:r>
            <a:r>
              <a:rPr lang="he-IL" sz="2000" dirty="0"/>
              <a:t>? - לא, </a:t>
            </a:r>
            <a:r>
              <a:rPr lang="he-IL" sz="2000" dirty="0" err="1"/>
              <a:t>תשיך</a:t>
            </a:r>
            <a:r>
              <a:rPr lang="he-IL" sz="2000" dirty="0"/>
              <a:t> {מותר </a:t>
            </a:r>
            <a:r>
              <a:rPr lang="he-IL" sz="2000" dirty="0" err="1"/>
              <a:t>ללות</a:t>
            </a:r>
            <a:r>
              <a:rPr lang="he-IL" sz="2000" dirty="0"/>
              <a:t> מגוי בריבית, אבל אסור </a:t>
            </a:r>
            <a:r>
              <a:rPr lang="he-IL" sz="2000" dirty="0" err="1"/>
              <a:t>להלות</a:t>
            </a:r>
            <a:r>
              <a:rPr lang="he-IL" sz="2000" dirty="0"/>
              <a:t> לו בריבית}. </a:t>
            </a:r>
          </a:p>
          <a:p>
            <a:pPr marL="0" indent="0" algn="r" rtl="1">
              <a:lnSpc>
                <a:spcPct val="150000"/>
              </a:lnSpc>
              <a:buNone/>
            </a:pPr>
            <a:endParaRPr lang="he-IL" sz="2000" dirty="0"/>
          </a:p>
          <a:p>
            <a:pPr marL="0" indent="0" algn="r" rtl="1">
              <a:lnSpc>
                <a:spcPct val="150000"/>
              </a:lnSpc>
              <a:buNone/>
            </a:pPr>
            <a:r>
              <a:rPr lang="he-IL" sz="2000" dirty="0"/>
              <a:t>חידושי הרשב"א מסכת בבא מציעא דף ע עמוד ב </a:t>
            </a:r>
          </a:p>
          <a:p>
            <a:pPr marL="0" indent="0" algn="r" rtl="1">
              <a:lnSpc>
                <a:spcPct val="150000"/>
              </a:lnSpc>
              <a:buNone/>
            </a:pPr>
            <a:r>
              <a:rPr lang="he-IL" sz="2000" dirty="0" err="1"/>
              <a:t>מדאותביה</a:t>
            </a:r>
            <a:r>
              <a:rPr lang="he-IL" sz="2000" dirty="0"/>
              <a:t> רבא לרב נחמן </a:t>
            </a:r>
            <a:r>
              <a:rPr lang="he-IL" sz="2000" dirty="0" err="1"/>
              <a:t>לנכרי</a:t>
            </a:r>
            <a:r>
              <a:rPr lang="he-IL" sz="2000" dirty="0"/>
              <a:t> </a:t>
            </a:r>
            <a:r>
              <a:rPr lang="he-IL" sz="2000" dirty="0" err="1"/>
              <a:t>תשיך</a:t>
            </a:r>
            <a:r>
              <a:rPr lang="he-IL" sz="2000" dirty="0"/>
              <a:t> מאי לאו </a:t>
            </a:r>
            <a:r>
              <a:rPr lang="he-IL" sz="2000" dirty="0" err="1"/>
              <a:t>תשוך</a:t>
            </a:r>
            <a:r>
              <a:rPr lang="he-IL" sz="2000" dirty="0"/>
              <a:t> משמע </a:t>
            </a:r>
            <a:r>
              <a:rPr lang="he-IL" sz="2000" dirty="0" err="1"/>
              <a:t>דלרב</a:t>
            </a:r>
            <a:r>
              <a:rPr lang="he-IL" sz="2000" dirty="0"/>
              <a:t> נחמן אסור להלוות </a:t>
            </a:r>
            <a:r>
              <a:rPr lang="he-IL" sz="2000" dirty="0" err="1"/>
              <a:t>לנכרי</a:t>
            </a:r>
            <a:r>
              <a:rPr lang="he-IL" sz="2000" dirty="0"/>
              <a:t> </a:t>
            </a:r>
            <a:r>
              <a:rPr lang="he-IL" sz="2000" dirty="0" err="1"/>
              <a:t>ברבית</a:t>
            </a:r>
            <a:r>
              <a:rPr lang="he-IL" sz="2000" dirty="0"/>
              <a:t> דבר תורה והלכה למשה מסיני הוא, דאי לא מאי קא מותביה </a:t>
            </a:r>
            <a:r>
              <a:rPr lang="he-IL" sz="2000" dirty="0" err="1"/>
              <a:t>מלנכרי</a:t>
            </a:r>
            <a:r>
              <a:rPr lang="he-IL" sz="2000" dirty="0"/>
              <a:t> </a:t>
            </a:r>
            <a:r>
              <a:rPr lang="he-IL" sz="2000" dirty="0" err="1"/>
              <a:t>תשיך</a:t>
            </a:r>
            <a:r>
              <a:rPr lang="he-IL" sz="2000" dirty="0"/>
              <a:t>, ואי נמי </a:t>
            </a:r>
            <a:r>
              <a:rPr lang="he-IL" sz="2000" dirty="0" err="1"/>
              <a:t>דרבא</a:t>
            </a:r>
            <a:r>
              <a:rPr lang="he-IL" sz="2000" dirty="0"/>
              <a:t> טעי </a:t>
            </a:r>
            <a:r>
              <a:rPr lang="he-IL" sz="2000" dirty="0" err="1"/>
              <a:t>בדר"נ</a:t>
            </a:r>
            <a:r>
              <a:rPr lang="he-IL" sz="2000" dirty="0"/>
              <a:t> וסבר דדבר תורה </a:t>
            </a:r>
            <a:r>
              <a:rPr lang="he-IL" sz="2000" dirty="0" err="1"/>
              <a:t>קאמר</a:t>
            </a:r>
            <a:r>
              <a:rPr lang="he-IL" sz="2000" dirty="0"/>
              <a:t> ומאי </a:t>
            </a:r>
            <a:r>
              <a:rPr lang="he-IL" sz="2000" dirty="0" err="1"/>
              <a:t>דמתרץ</a:t>
            </a:r>
            <a:r>
              <a:rPr lang="he-IL" sz="2000" dirty="0"/>
              <a:t> ליה רב נחמן לטעמיה קא משני ליה, </a:t>
            </a:r>
          </a:p>
        </p:txBody>
      </p:sp>
    </p:spTree>
    <p:extLst>
      <p:ext uri="{BB962C8B-B14F-4D97-AF65-F5344CB8AC3E}">
        <p14:creationId xmlns:p14="http://schemas.microsoft.com/office/powerpoint/2010/main" val="2585910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4004</Words>
  <Application>Microsoft Office PowerPoint</Application>
  <PresentationFormat>Widescreen</PresentationFormat>
  <Paragraphs>170</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Cambria</vt:lpstr>
      <vt:lpstr>Office Theme</vt:lpstr>
      <vt:lpstr>ריבית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אולי אין הכי נמי- אסור להלוות לגוי בריבית</vt:lpstr>
      <vt:lpstr>רף שונה בנכרי, כמו שאבדת גוי, או אונאת הגוי מותר</vt:lpstr>
      <vt:lpstr>נ"מ- מומר מותר להלוותו בריבית</vt:lpstr>
      <vt:lpstr>נ"מ- מומר אסור להלוותו בריבית</vt:lpstr>
      <vt:lpstr>PowerPoint Presentation</vt:lpstr>
      <vt:lpstr>נ"מ – איך מגדירים ריבית קצוצה (מלוה אמור להיות צדקה, אבל במקח וממכר אין איסור דאורייתא)</vt:lpstr>
      <vt:lpstr>נ"מ – איך מגדירים ריבית קצוצה (גזל, שמקבל מה שלא נתן)</vt:lpstr>
      <vt:lpstr>מעמד המעות של ריבית</vt:lpstr>
      <vt:lpstr>האם הלוה יכול לטבוע את הריבית ששילם בב"ד? </vt:lpstr>
      <vt:lpstr>PowerPoint Presentation</vt:lpstr>
      <vt:lpstr>ריבית ממון של מלוה, וחיוב לשמים להחזיר</vt:lpstr>
      <vt:lpstr>וכיון שאינו חיוב ממון אלא מצווה- כופין על מצוות עשה</vt:lpstr>
      <vt:lpstr>ודאי זה חיוב ממון מובהק </vt:lpstr>
      <vt:lpstr>PowerPoint Presentation</vt:lpstr>
      <vt:lpstr>נ"מ- מחילה- ריטב"א: כיון שזה חיוב לשמים אין מחילה </vt:lpstr>
      <vt:lpstr>PowerPoint Presentation</vt:lpstr>
      <vt:lpstr>PowerPoint Presentation</vt:lpstr>
      <vt:lpstr>PowerPoint Presentation</vt:lpstr>
      <vt:lpstr>צווי דינים- מאירי: האיסור, והחיוב ממון</vt:lpstr>
      <vt:lpstr>נשך ותרבית: דין אחד- נשך ותרבית</vt:lpstr>
      <vt:lpstr>נשך ותרבית - צווי דינים</vt:lpstr>
      <vt:lpstr>יורשים- אינם חייבים להחזיר דמי הריבית (ממונית)- למה?</vt:lpstr>
      <vt:lpstr>רמב"ן- מצווה מיוחד על המלוה. ואינו חיוב ממון</vt:lpstr>
      <vt:lpstr>נ"מ- מלקות</vt:lpstr>
      <vt:lpstr>PowerPoint Presentation</vt:lpstr>
      <vt:lpstr>שיטת הרמב"ם</vt:lpstr>
      <vt:lpstr>פסול לעדות מדין ממון\גזל, אבל גם הלוה?</vt:lpstr>
      <vt:lpstr>PowerPoint Presentation</vt:lpstr>
      <vt:lpstr>PowerPoint Presentation</vt:lpstr>
      <vt:lpstr>מלוה מדין צדקה</vt:lpstr>
      <vt:lpstr>מחילה- יכול למחול בדיוק כמו גזל</vt:lpstr>
      <vt:lpstr>מצווה לבקש ריבית מן הגוי- (צדקה מיוחדת לאחיך)</vt:lpstr>
      <vt:lpstr>PowerPoint Presentation</vt:lpstr>
      <vt:lpstr>מה קורה ברמב"ם?</vt:lpstr>
      <vt:lpstr>פסול לקיחת ממון ב"חמס"</vt:lpstr>
      <vt:lpstr>PowerPoint Presentation</vt:lpstr>
      <vt:lpstr>רב מיכאל רוזנצוייג שליטא-  דחיית חובת צדקה והאחוה והערבות של איסור ריבית הופכת להגדרת חמס שהוא קרוב (גם אם אינו ממש) לסוג גזל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אונאת דברים</dc:title>
  <dc:creator>Avigdor Rosensweig</dc:creator>
  <cp:lastModifiedBy>Avigdor Rosensweig</cp:lastModifiedBy>
  <cp:revision>2</cp:revision>
  <dcterms:created xsi:type="dcterms:W3CDTF">2022-02-14T20:39:12Z</dcterms:created>
  <dcterms:modified xsi:type="dcterms:W3CDTF">2022-04-10T19:06:46Z</dcterms:modified>
</cp:coreProperties>
</file>