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93" r:id="rId27"/>
    <p:sldId id="281" r:id="rId28"/>
    <p:sldId id="282" r:id="rId29"/>
    <p:sldId id="283" r:id="rId30"/>
    <p:sldId id="285" r:id="rId31"/>
    <p:sldId id="284" r:id="rId32"/>
    <p:sldId id="286" r:id="rId33"/>
    <p:sldId id="288" r:id="rId34"/>
    <p:sldId id="287" r:id="rId35"/>
    <p:sldId id="289" r:id="rId36"/>
    <p:sldId id="290" r:id="rId37"/>
    <p:sldId id="291" r:id="rId38"/>
    <p:sldId id="29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49E527-9256-4CEA-810B-1054860FE912}" v="145" dt="2023-02-05T18:40:35.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98" d="100"/>
          <a:sy n="98" d="100"/>
        </p:scale>
        <p:origin x="36" y="-13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E449E527-9256-4CEA-810B-1054860FE912}"/>
    <pc:docChg chg="undo custSel addSld modSld sldOrd">
      <pc:chgData name="Avigdor Rosensweig" userId="2c23bf757acee734" providerId="LiveId" clId="{E449E527-9256-4CEA-810B-1054860FE912}" dt="2023-02-05T18:40:35.372" v="589" actId="20577"/>
      <pc:docMkLst>
        <pc:docMk/>
      </pc:docMkLst>
      <pc:sldChg chg="modSp mod">
        <pc:chgData name="Avigdor Rosensweig" userId="2c23bf757acee734" providerId="LiveId" clId="{E449E527-9256-4CEA-810B-1054860FE912}" dt="2023-02-05T18:17:18.845" v="541" actId="121"/>
        <pc:sldMkLst>
          <pc:docMk/>
          <pc:sldMk cId="99624399" sldId="278"/>
        </pc:sldMkLst>
        <pc:spChg chg="mod">
          <ac:chgData name="Avigdor Rosensweig" userId="2c23bf757acee734" providerId="LiveId" clId="{E449E527-9256-4CEA-810B-1054860FE912}" dt="2023-02-05T18:17:18.845" v="541" actId="121"/>
          <ac:spMkLst>
            <pc:docMk/>
            <pc:sldMk cId="99624399" sldId="278"/>
            <ac:spMk id="3" creationId="{FA191F6D-CAB4-DF79-8ACA-4E9F64DA0825}"/>
          </ac:spMkLst>
        </pc:spChg>
      </pc:sldChg>
      <pc:sldChg chg="modSp new mod">
        <pc:chgData name="Avigdor Rosensweig" userId="2c23bf757acee734" providerId="LiveId" clId="{E449E527-9256-4CEA-810B-1054860FE912}" dt="2023-02-05T05:54:11.325" v="17" actId="113"/>
        <pc:sldMkLst>
          <pc:docMk/>
          <pc:sldMk cId="3867773244" sldId="281"/>
        </pc:sldMkLst>
        <pc:spChg chg="mod">
          <ac:chgData name="Avigdor Rosensweig" userId="2c23bf757acee734" providerId="LiveId" clId="{E449E527-9256-4CEA-810B-1054860FE912}" dt="2023-02-05T05:54:11.325" v="17" actId="113"/>
          <ac:spMkLst>
            <pc:docMk/>
            <pc:sldMk cId="3867773244" sldId="281"/>
            <ac:spMk id="3" creationId="{738A1A9D-3AE5-8A43-7BDA-930CDDDE4AC9}"/>
          </ac:spMkLst>
        </pc:spChg>
      </pc:sldChg>
      <pc:sldChg chg="delSp modSp add mod ord">
        <pc:chgData name="Avigdor Rosensweig" userId="2c23bf757acee734" providerId="LiveId" clId="{E449E527-9256-4CEA-810B-1054860FE912}" dt="2023-02-05T18:40:25.532" v="580" actId="20577"/>
        <pc:sldMkLst>
          <pc:docMk/>
          <pc:sldMk cId="1909964254" sldId="282"/>
        </pc:sldMkLst>
        <pc:spChg chg="del">
          <ac:chgData name="Avigdor Rosensweig" userId="2c23bf757acee734" providerId="LiveId" clId="{E449E527-9256-4CEA-810B-1054860FE912}" dt="2023-02-05T05:55:12.573" v="39" actId="478"/>
          <ac:spMkLst>
            <pc:docMk/>
            <pc:sldMk cId="1909964254" sldId="282"/>
            <ac:spMk id="2" creationId="{1A023B8F-C0DE-2A2C-A1CD-CFF134FBB76F}"/>
          </ac:spMkLst>
        </pc:spChg>
        <pc:graphicFrameChg chg="mod">
          <ac:chgData name="Avigdor Rosensweig" userId="2c23bf757acee734" providerId="LiveId" clId="{E449E527-9256-4CEA-810B-1054860FE912}" dt="2023-02-05T18:40:25.532" v="580" actId="20577"/>
          <ac:graphicFrameMkLst>
            <pc:docMk/>
            <pc:sldMk cId="1909964254" sldId="282"/>
            <ac:graphicFrameMk id="24" creationId="{A00C5809-5C3B-A540-BB94-9762B009CE02}"/>
          </ac:graphicFrameMkLst>
        </pc:graphicFrameChg>
      </pc:sldChg>
      <pc:sldChg chg="modSp new mod">
        <pc:chgData name="Avigdor Rosensweig" userId="2c23bf757acee734" providerId="LiveId" clId="{E449E527-9256-4CEA-810B-1054860FE912}" dt="2023-02-05T06:09:09.214" v="263" actId="20577"/>
        <pc:sldMkLst>
          <pc:docMk/>
          <pc:sldMk cId="2195276433" sldId="283"/>
        </pc:sldMkLst>
        <pc:spChg chg="mod">
          <ac:chgData name="Avigdor Rosensweig" userId="2c23bf757acee734" providerId="LiveId" clId="{E449E527-9256-4CEA-810B-1054860FE912}" dt="2023-02-05T06:09:09.214" v="263" actId="20577"/>
          <ac:spMkLst>
            <pc:docMk/>
            <pc:sldMk cId="2195276433" sldId="283"/>
            <ac:spMk id="3" creationId="{24595232-31BF-3D2F-45DB-95CD09AC9119}"/>
          </ac:spMkLst>
        </pc:spChg>
      </pc:sldChg>
      <pc:sldChg chg="new">
        <pc:chgData name="Avigdor Rosensweig" userId="2c23bf757acee734" providerId="LiveId" clId="{E449E527-9256-4CEA-810B-1054860FE912}" dt="2023-02-05T06:08:11.867" v="83" actId="680"/>
        <pc:sldMkLst>
          <pc:docMk/>
          <pc:sldMk cId="3372867755" sldId="284"/>
        </pc:sldMkLst>
      </pc:sldChg>
      <pc:sldChg chg="modSp add ord">
        <pc:chgData name="Avigdor Rosensweig" userId="2c23bf757acee734" providerId="LiveId" clId="{E449E527-9256-4CEA-810B-1054860FE912}" dt="2023-02-05T18:40:35.372" v="589" actId="20577"/>
        <pc:sldMkLst>
          <pc:docMk/>
          <pc:sldMk cId="3822271072" sldId="285"/>
        </pc:sldMkLst>
        <pc:graphicFrameChg chg="mod">
          <ac:chgData name="Avigdor Rosensweig" userId="2c23bf757acee734" providerId="LiveId" clId="{E449E527-9256-4CEA-810B-1054860FE912}" dt="2023-02-05T18:40:35.372" v="589" actId="20577"/>
          <ac:graphicFrameMkLst>
            <pc:docMk/>
            <pc:sldMk cId="3822271072" sldId="285"/>
            <ac:graphicFrameMk id="24" creationId="{A00C5809-5C3B-A540-BB94-9762B009CE02}"/>
          </ac:graphicFrameMkLst>
        </pc:graphicFrameChg>
      </pc:sldChg>
      <pc:sldChg chg="modSp new mod">
        <pc:chgData name="Avigdor Rosensweig" userId="2c23bf757acee734" providerId="LiveId" clId="{E449E527-9256-4CEA-810B-1054860FE912}" dt="2023-02-05T17:42:31.060" v="367" actId="20577"/>
        <pc:sldMkLst>
          <pc:docMk/>
          <pc:sldMk cId="996909067" sldId="286"/>
        </pc:sldMkLst>
        <pc:spChg chg="mod">
          <ac:chgData name="Avigdor Rosensweig" userId="2c23bf757acee734" providerId="LiveId" clId="{E449E527-9256-4CEA-810B-1054860FE912}" dt="2023-02-05T17:42:31.060" v="367" actId="20577"/>
          <ac:spMkLst>
            <pc:docMk/>
            <pc:sldMk cId="996909067" sldId="286"/>
            <ac:spMk id="2" creationId="{70074651-196F-7CDD-4828-E363070F628A}"/>
          </ac:spMkLst>
        </pc:spChg>
        <pc:spChg chg="mod">
          <ac:chgData name="Avigdor Rosensweig" userId="2c23bf757acee734" providerId="LiveId" clId="{E449E527-9256-4CEA-810B-1054860FE912}" dt="2023-02-05T17:42:12.358" v="303"/>
          <ac:spMkLst>
            <pc:docMk/>
            <pc:sldMk cId="996909067" sldId="286"/>
            <ac:spMk id="3" creationId="{04BCE9DA-1F19-558E-E61D-B8D7DB91A9C3}"/>
          </ac:spMkLst>
        </pc:spChg>
      </pc:sldChg>
      <pc:sldChg chg="delSp modSp new mod ord">
        <pc:chgData name="Avigdor Rosensweig" userId="2c23bf757acee734" providerId="LiveId" clId="{E449E527-9256-4CEA-810B-1054860FE912}" dt="2023-02-05T17:50:09.693" v="444" actId="27636"/>
        <pc:sldMkLst>
          <pc:docMk/>
          <pc:sldMk cId="2143189382" sldId="287"/>
        </pc:sldMkLst>
        <pc:spChg chg="del">
          <ac:chgData name="Avigdor Rosensweig" userId="2c23bf757acee734" providerId="LiveId" clId="{E449E527-9256-4CEA-810B-1054860FE912}" dt="2023-02-05T17:50:05.827" v="442" actId="478"/>
          <ac:spMkLst>
            <pc:docMk/>
            <pc:sldMk cId="2143189382" sldId="287"/>
            <ac:spMk id="2" creationId="{8AE2E890-90D0-1B45-2BD7-3967F9A03414}"/>
          </ac:spMkLst>
        </pc:spChg>
        <pc:spChg chg="mod">
          <ac:chgData name="Avigdor Rosensweig" userId="2c23bf757acee734" providerId="LiveId" clId="{E449E527-9256-4CEA-810B-1054860FE912}" dt="2023-02-05T17:50:09.693" v="444" actId="27636"/>
          <ac:spMkLst>
            <pc:docMk/>
            <pc:sldMk cId="2143189382" sldId="287"/>
            <ac:spMk id="3" creationId="{9E43DA8B-C51D-1AE2-B541-8A68DA7A2C47}"/>
          </ac:spMkLst>
        </pc:spChg>
      </pc:sldChg>
      <pc:sldChg chg="addSp delSp modSp new mod modClrScheme chgLayout">
        <pc:chgData name="Avigdor Rosensweig" userId="2c23bf757acee734" providerId="LiveId" clId="{E449E527-9256-4CEA-810B-1054860FE912}" dt="2023-02-05T17:42:54.461" v="394" actId="20577"/>
        <pc:sldMkLst>
          <pc:docMk/>
          <pc:sldMk cId="244136298" sldId="288"/>
        </pc:sldMkLst>
        <pc:spChg chg="del mod ord">
          <ac:chgData name="Avigdor Rosensweig" userId="2c23bf757acee734" providerId="LiveId" clId="{E449E527-9256-4CEA-810B-1054860FE912}" dt="2023-02-05T17:42:46.271" v="370" actId="700"/>
          <ac:spMkLst>
            <pc:docMk/>
            <pc:sldMk cId="244136298" sldId="288"/>
            <ac:spMk id="2" creationId="{FFEB3792-C1E4-355C-EE6C-AF5B11494C52}"/>
          </ac:spMkLst>
        </pc:spChg>
        <pc:spChg chg="del mod ord">
          <ac:chgData name="Avigdor Rosensweig" userId="2c23bf757acee734" providerId="LiveId" clId="{E449E527-9256-4CEA-810B-1054860FE912}" dt="2023-02-05T17:42:46.271" v="370" actId="700"/>
          <ac:spMkLst>
            <pc:docMk/>
            <pc:sldMk cId="244136298" sldId="288"/>
            <ac:spMk id="3" creationId="{D363A612-E0A7-7091-357C-BD0E57716817}"/>
          </ac:spMkLst>
        </pc:spChg>
        <pc:spChg chg="add mod ord">
          <ac:chgData name="Avigdor Rosensweig" userId="2c23bf757acee734" providerId="LiveId" clId="{E449E527-9256-4CEA-810B-1054860FE912}" dt="2023-02-05T17:42:54.461" v="394" actId="20577"/>
          <ac:spMkLst>
            <pc:docMk/>
            <pc:sldMk cId="244136298" sldId="288"/>
            <ac:spMk id="4" creationId="{FD78BA27-5DA1-9D2E-1CE9-92AD5DBDAB2F}"/>
          </ac:spMkLst>
        </pc:spChg>
        <pc:spChg chg="add mod ord">
          <ac:chgData name="Avigdor Rosensweig" userId="2c23bf757acee734" providerId="LiveId" clId="{E449E527-9256-4CEA-810B-1054860FE912}" dt="2023-02-05T17:42:46.271" v="370" actId="700"/>
          <ac:spMkLst>
            <pc:docMk/>
            <pc:sldMk cId="244136298" sldId="288"/>
            <ac:spMk id="5" creationId="{65E58500-CFFF-0CD3-63FF-F9D0A8307E3B}"/>
          </ac:spMkLst>
        </pc:spChg>
      </pc:sldChg>
      <pc:sldChg chg="delSp modSp new mod">
        <pc:chgData name="Avigdor Rosensweig" userId="2c23bf757acee734" providerId="LiveId" clId="{E449E527-9256-4CEA-810B-1054860FE912}" dt="2023-02-05T17:50:00.773" v="441" actId="27636"/>
        <pc:sldMkLst>
          <pc:docMk/>
          <pc:sldMk cId="3155571665" sldId="289"/>
        </pc:sldMkLst>
        <pc:spChg chg="del">
          <ac:chgData name="Avigdor Rosensweig" userId="2c23bf757acee734" providerId="LiveId" clId="{E449E527-9256-4CEA-810B-1054860FE912}" dt="2023-02-05T17:49:56.953" v="439" actId="478"/>
          <ac:spMkLst>
            <pc:docMk/>
            <pc:sldMk cId="3155571665" sldId="289"/>
            <ac:spMk id="2" creationId="{4DA589BD-CBA0-7FD2-F11D-EA564287FC1B}"/>
          </ac:spMkLst>
        </pc:spChg>
        <pc:spChg chg="mod">
          <ac:chgData name="Avigdor Rosensweig" userId="2c23bf757acee734" providerId="LiveId" clId="{E449E527-9256-4CEA-810B-1054860FE912}" dt="2023-02-05T17:50:00.773" v="441" actId="27636"/>
          <ac:spMkLst>
            <pc:docMk/>
            <pc:sldMk cId="3155571665" sldId="289"/>
            <ac:spMk id="3" creationId="{D48D0E7E-78E4-72B7-C414-8FDEA59FC9AD}"/>
          </ac:spMkLst>
        </pc:spChg>
      </pc:sldChg>
      <pc:sldChg chg="modSp new mod">
        <pc:chgData name="Avigdor Rosensweig" userId="2c23bf757acee734" providerId="LiveId" clId="{E449E527-9256-4CEA-810B-1054860FE912}" dt="2023-02-05T17:50:59.224" v="500" actId="20577"/>
        <pc:sldMkLst>
          <pc:docMk/>
          <pc:sldMk cId="1742513946" sldId="290"/>
        </pc:sldMkLst>
        <pc:spChg chg="mod">
          <ac:chgData name="Avigdor Rosensweig" userId="2c23bf757acee734" providerId="LiveId" clId="{E449E527-9256-4CEA-810B-1054860FE912}" dt="2023-02-05T17:50:59.224" v="500" actId="20577"/>
          <ac:spMkLst>
            <pc:docMk/>
            <pc:sldMk cId="1742513946" sldId="290"/>
            <ac:spMk id="2" creationId="{68CA680D-D12F-6D85-9037-1242CB399C2F}"/>
          </ac:spMkLst>
        </pc:spChg>
        <pc:spChg chg="mod">
          <ac:chgData name="Avigdor Rosensweig" userId="2c23bf757acee734" providerId="LiveId" clId="{E449E527-9256-4CEA-810B-1054860FE912}" dt="2023-02-05T17:50:26.818" v="449" actId="2710"/>
          <ac:spMkLst>
            <pc:docMk/>
            <pc:sldMk cId="1742513946" sldId="290"/>
            <ac:spMk id="3" creationId="{F1C63BE6-9DC4-C789-C730-0637B8608B8C}"/>
          </ac:spMkLst>
        </pc:spChg>
      </pc:sldChg>
      <pc:sldChg chg="modSp new mod">
        <pc:chgData name="Avigdor Rosensweig" userId="2c23bf757acee734" providerId="LiveId" clId="{E449E527-9256-4CEA-810B-1054860FE912}" dt="2023-02-05T17:51:28.774" v="513" actId="27636"/>
        <pc:sldMkLst>
          <pc:docMk/>
          <pc:sldMk cId="1644532583" sldId="291"/>
        </pc:sldMkLst>
        <pc:spChg chg="mod">
          <ac:chgData name="Avigdor Rosensweig" userId="2c23bf757acee734" providerId="LiveId" clId="{E449E527-9256-4CEA-810B-1054860FE912}" dt="2023-02-05T17:51:03.937" v="503" actId="948"/>
          <ac:spMkLst>
            <pc:docMk/>
            <pc:sldMk cId="1644532583" sldId="291"/>
            <ac:spMk id="2" creationId="{6435A853-E5D9-DBA0-9109-ED852CE7A078}"/>
          </ac:spMkLst>
        </pc:spChg>
        <pc:spChg chg="mod">
          <ac:chgData name="Avigdor Rosensweig" userId="2c23bf757acee734" providerId="LiveId" clId="{E449E527-9256-4CEA-810B-1054860FE912}" dt="2023-02-05T17:51:28.774" v="513" actId="27636"/>
          <ac:spMkLst>
            <pc:docMk/>
            <pc:sldMk cId="1644532583" sldId="291"/>
            <ac:spMk id="3" creationId="{094E00E4-4833-A867-0FCD-F94A9E22CC66}"/>
          </ac:spMkLst>
        </pc:spChg>
      </pc:sldChg>
      <pc:sldChg chg="modSp new mod">
        <pc:chgData name="Avigdor Rosensweig" userId="2c23bf757acee734" providerId="LiveId" clId="{E449E527-9256-4CEA-810B-1054860FE912}" dt="2023-02-05T17:51:56.500" v="529" actId="20577"/>
        <pc:sldMkLst>
          <pc:docMk/>
          <pc:sldMk cId="1645628782" sldId="292"/>
        </pc:sldMkLst>
        <pc:spChg chg="mod">
          <ac:chgData name="Avigdor Rosensweig" userId="2c23bf757acee734" providerId="LiveId" clId="{E449E527-9256-4CEA-810B-1054860FE912}" dt="2023-02-05T17:51:56.500" v="529" actId="20577"/>
          <ac:spMkLst>
            <pc:docMk/>
            <pc:sldMk cId="1645628782" sldId="292"/>
            <ac:spMk id="3" creationId="{4ACD5339-D748-6040-CF43-8DB96EA7B347}"/>
          </ac:spMkLst>
        </pc:spChg>
      </pc:sldChg>
      <pc:sldChg chg="modSp new mod ord">
        <pc:chgData name="Avigdor Rosensweig" userId="2c23bf757acee734" providerId="LiveId" clId="{E449E527-9256-4CEA-810B-1054860FE912}" dt="2023-02-05T18:01:04.615" v="539"/>
        <pc:sldMkLst>
          <pc:docMk/>
          <pc:sldMk cId="1535184694" sldId="293"/>
        </pc:sldMkLst>
        <pc:spChg chg="mod">
          <ac:chgData name="Avigdor Rosensweig" userId="2c23bf757acee734" providerId="LiveId" clId="{E449E527-9256-4CEA-810B-1054860FE912}" dt="2023-02-05T18:01:01.068" v="537" actId="27636"/>
          <ac:spMkLst>
            <pc:docMk/>
            <pc:sldMk cId="1535184694" sldId="293"/>
            <ac:spMk id="3" creationId="{F3C536F1-7DB6-9116-2152-3F078493B6D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F86D-AD3E-4B15-A357-5C2BEFC493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CC1D796-0805-4068-8B26-D8BCD6A9CF63}">
      <dgm:prSet phldrT="[טקסט]"/>
      <dgm:spPr/>
      <dgm:t>
        <a:bodyPr/>
        <a:lstStyle/>
        <a:p>
          <a:pPr rtl="1"/>
          <a:r>
            <a:rPr lang="he-IL" dirty="0"/>
            <a:t>מעשה</a:t>
          </a:r>
        </a:p>
      </dgm:t>
    </dgm:pt>
    <dgm:pt modelId="{A04F3B1A-E210-4CE5-9A6D-1962D4380E21}" type="parTrans" cxnId="{6670F3C6-0742-47B8-9A25-39CD11605376}">
      <dgm:prSet/>
      <dgm:spPr/>
      <dgm:t>
        <a:bodyPr/>
        <a:lstStyle/>
        <a:p>
          <a:pPr rtl="1"/>
          <a:endParaRPr lang="he-IL"/>
        </a:p>
      </dgm:t>
    </dgm:pt>
    <dgm:pt modelId="{D72EDF4C-B893-417C-AECC-FCD932F9A849}" type="sibTrans" cxnId="{6670F3C6-0742-47B8-9A25-39CD11605376}">
      <dgm:prSet/>
      <dgm:spPr/>
      <dgm:t>
        <a:bodyPr/>
        <a:lstStyle/>
        <a:p>
          <a:pPr rtl="1"/>
          <a:endParaRPr lang="he-IL"/>
        </a:p>
      </dgm:t>
    </dgm:pt>
    <dgm:pt modelId="{CB93350E-7157-4FFC-99B5-D9C1B4DC4566}">
      <dgm:prSet phldrT="[טקסט]"/>
      <dgm:spPr/>
      <dgm:t>
        <a:bodyPr/>
        <a:lstStyle/>
        <a:p>
          <a:pPr rtl="1"/>
          <a:r>
            <a:rPr lang="en-US" dirty="0"/>
            <a:t>Action</a:t>
          </a:r>
          <a:endParaRPr lang="he-IL" dirty="0"/>
        </a:p>
      </dgm:t>
    </dgm:pt>
    <dgm:pt modelId="{2E3CBECB-A42F-4ACF-8D02-0E55B4FDA501}" type="parTrans" cxnId="{589114A4-A5EF-46FD-A676-E27FDDDF3A37}">
      <dgm:prSet/>
      <dgm:spPr/>
      <dgm:t>
        <a:bodyPr/>
        <a:lstStyle/>
        <a:p>
          <a:pPr rtl="1"/>
          <a:endParaRPr lang="he-IL"/>
        </a:p>
      </dgm:t>
    </dgm:pt>
    <dgm:pt modelId="{BE180331-7EA6-42FF-9546-4CBE6057F844}" type="sibTrans" cxnId="{589114A4-A5EF-46FD-A676-E27FDDDF3A37}">
      <dgm:prSet/>
      <dgm:spPr/>
      <dgm:t>
        <a:bodyPr/>
        <a:lstStyle/>
        <a:p>
          <a:pPr rtl="1"/>
          <a:endParaRPr lang="he-IL"/>
        </a:p>
      </dgm:t>
    </dgm:pt>
    <dgm:pt modelId="{2086BDA7-88D6-4785-87AC-CB9EE1557930}">
      <dgm:prSet phldrT="[טקסט]"/>
      <dgm:spPr/>
      <dgm:t>
        <a:bodyPr/>
        <a:lstStyle/>
        <a:p>
          <a:pPr rtl="1"/>
          <a:r>
            <a:rPr lang="en-US" dirty="0"/>
            <a:t>Outcome</a:t>
          </a:r>
          <a:endParaRPr lang="he-IL" dirty="0"/>
        </a:p>
      </dgm:t>
    </dgm:pt>
    <dgm:pt modelId="{D55A21A0-74E3-4FCE-B009-BE05EC55A1C8}" type="parTrans" cxnId="{82A9AF53-0E3B-404E-8250-88133423CD6D}">
      <dgm:prSet/>
      <dgm:spPr/>
      <dgm:t>
        <a:bodyPr/>
        <a:lstStyle/>
        <a:p>
          <a:pPr rtl="1"/>
          <a:endParaRPr lang="he-IL"/>
        </a:p>
      </dgm:t>
    </dgm:pt>
    <dgm:pt modelId="{E1C54486-AA97-458E-AB98-3A7FE2FBB122}" type="sibTrans" cxnId="{82A9AF53-0E3B-404E-8250-88133423CD6D}">
      <dgm:prSet/>
      <dgm:spPr/>
      <dgm:t>
        <a:bodyPr/>
        <a:lstStyle/>
        <a:p>
          <a:pPr rtl="1"/>
          <a:endParaRPr lang="he-IL"/>
        </a:p>
      </dgm:t>
    </dgm:pt>
    <dgm:pt modelId="{5F7CFFEE-706B-405D-A24B-FE0ABBE05E06}">
      <dgm:prSet phldrT="[טקסט]"/>
      <dgm:spPr/>
      <dgm:t>
        <a:bodyPr/>
        <a:lstStyle/>
        <a:p>
          <a:pPr rtl="1"/>
          <a:r>
            <a:rPr lang="en-US" dirty="0"/>
            <a:t>Intent</a:t>
          </a:r>
          <a:endParaRPr lang="he-IL" dirty="0"/>
        </a:p>
      </dgm:t>
    </dgm:pt>
    <dgm:pt modelId="{C63B4DEF-4E0A-482F-B5E5-1A5010B4039B}" type="parTrans" cxnId="{0F1C55BC-5E30-4F35-9E21-DA3C2E3F1E21}">
      <dgm:prSet/>
      <dgm:spPr/>
      <dgm:t>
        <a:bodyPr/>
        <a:lstStyle/>
        <a:p>
          <a:pPr rtl="1"/>
          <a:endParaRPr lang="he-IL"/>
        </a:p>
      </dgm:t>
    </dgm:pt>
    <dgm:pt modelId="{9695C76A-6E98-4443-A041-B2D8202F96E1}" type="sibTrans" cxnId="{0F1C55BC-5E30-4F35-9E21-DA3C2E3F1E21}">
      <dgm:prSet/>
      <dgm:spPr/>
      <dgm:t>
        <a:bodyPr/>
        <a:lstStyle/>
        <a:p>
          <a:pPr rtl="1"/>
          <a:endParaRPr lang="he-IL"/>
        </a:p>
      </dgm:t>
    </dgm:pt>
    <dgm:pt modelId="{8C21AB6C-148A-4223-8655-A9CF147FFF38}">
      <dgm:prSet phldrT="[טקסט]"/>
      <dgm:spPr/>
      <dgm:t>
        <a:bodyPr/>
        <a:lstStyle/>
        <a:p>
          <a:pPr rtl="1"/>
          <a:r>
            <a:rPr lang="en-US" dirty="0"/>
            <a:t>What’s in his head</a:t>
          </a:r>
          <a:endParaRPr lang="he-IL" dirty="0"/>
        </a:p>
      </dgm:t>
    </dgm:pt>
    <dgm:pt modelId="{3DD4A947-146D-4BE4-A684-511428B07B51}" type="parTrans" cxnId="{5F136C9B-BFC1-4165-9748-F755C0C371C7}">
      <dgm:prSet/>
      <dgm:spPr/>
      <dgm:t>
        <a:bodyPr/>
        <a:lstStyle/>
        <a:p>
          <a:pPr rtl="1"/>
          <a:endParaRPr lang="he-IL"/>
        </a:p>
      </dgm:t>
    </dgm:pt>
    <dgm:pt modelId="{2BEC416A-F440-4130-B059-9F0CFE2BDCC2}" type="sibTrans" cxnId="{5F136C9B-BFC1-4165-9748-F755C0C371C7}">
      <dgm:prSet/>
      <dgm:spPr/>
      <dgm:t>
        <a:bodyPr/>
        <a:lstStyle/>
        <a:p>
          <a:pPr rtl="1"/>
          <a:endParaRPr lang="he-IL"/>
        </a:p>
      </dgm:t>
    </dgm:pt>
    <dgm:pt modelId="{AE2B7495-7555-4549-9236-1EEC6EFF60CF}">
      <dgm:prSet phldrT="[טקסט]"/>
      <dgm:spPr/>
      <dgm:t>
        <a:bodyPr/>
        <a:lstStyle/>
        <a:p>
          <a:pPr rtl="1"/>
          <a:r>
            <a:rPr lang="en-US" dirty="0"/>
            <a:t>Mapping that to halakhic categories </a:t>
          </a:r>
          <a:endParaRPr lang="he-IL" dirty="0"/>
        </a:p>
      </dgm:t>
    </dgm:pt>
    <dgm:pt modelId="{4607A4F4-D973-473A-8864-FA421517806B}" type="parTrans" cxnId="{E422DC75-8B5D-4251-9B38-49E1EFE54967}">
      <dgm:prSet/>
      <dgm:spPr/>
      <dgm:t>
        <a:bodyPr/>
        <a:lstStyle/>
        <a:p>
          <a:pPr rtl="1"/>
          <a:endParaRPr lang="he-IL"/>
        </a:p>
      </dgm:t>
    </dgm:pt>
    <dgm:pt modelId="{56BFFF92-56C6-44E8-B0CA-8B34E4554E8E}" type="sibTrans" cxnId="{E422DC75-8B5D-4251-9B38-49E1EFE54967}">
      <dgm:prSet/>
      <dgm:spPr/>
      <dgm:t>
        <a:bodyPr/>
        <a:lstStyle/>
        <a:p>
          <a:pPr rtl="1"/>
          <a:endParaRPr lang="he-IL"/>
        </a:p>
      </dgm:t>
    </dgm:pt>
    <dgm:pt modelId="{E2A2D6B8-01C0-42F0-A3D5-364C5807B72D}">
      <dgm:prSet phldrT="[טקסט]"/>
      <dgm:spPr/>
      <dgm:t>
        <a:bodyPr/>
        <a:lstStyle/>
        <a:p>
          <a:pPr rtl="1"/>
          <a:r>
            <a:rPr lang="en-US" dirty="0"/>
            <a:t>Physical motion</a:t>
          </a:r>
          <a:endParaRPr lang="he-IL" dirty="0"/>
        </a:p>
      </dgm:t>
    </dgm:pt>
    <dgm:pt modelId="{824EB8EF-AD78-4267-817B-CC273F519DCD}" type="parTrans" cxnId="{5D2C0482-1C56-47D9-B0E5-E29E32983853}">
      <dgm:prSet/>
      <dgm:spPr/>
    </dgm:pt>
    <dgm:pt modelId="{30E7F44B-CD35-4CEA-A83B-36B9EF1DC54D}" type="sibTrans" cxnId="{5D2C0482-1C56-47D9-B0E5-E29E32983853}">
      <dgm:prSet/>
      <dgm:spPr/>
    </dgm:pt>
    <dgm:pt modelId="{CF41F38F-2F00-482B-8EF2-BDB0A0EA0975}" type="pres">
      <dgm:prSet presAssocID="{21FBF86D-AD3E-4B15-A357-5C2BEFC493C5}" presName="hierChild1" presStyleCnt="0">
        <dgm:presLayoutVars>
          <dgm:chPref val="1"/>
          <dgm:dir/>
          <dgm:animOne val="branch"/>
          <dgm:animLvl val="lvl"/>
          <dgm:resizeHandles/>
        </dgm:presLayoutVars>
      </dgm:prSet>
      <dgm:spPr/>
    </dgm:pt>
    <dgm:pt modelId="{CF41FF07-AF44-4A16-AB6F-741F402CF9E7}" type="pres">
      <dgm:prSet presAssocID="{3CC1D796-0805-4068-8B26-D8BCD6A9CF63}" presName="hierRoot1" presStyleCnt="0"/>
      <dgm:spPr/>
    </dgm:pt>
    <dgm:pt modelId="{E7083129-9117-4E22-B3E3-98EF1B4025B3}" type="pres">
      <dgm:prSet presAssocID="{3CC1D796-0805-4068-8B26-D8BCD6A9CF63}" presName="composite" presStyleCnt="0"/>
      <dgm:spPr/>
    </dgm:pt>
    <dgm:pt modelId="{821CF927-CF07-4E21-B7BB-F7591B22B2FF}" type="pres">
      <dgm:prSet presAssocID="{3CC1D796-0805-4068-8B26-D8BCD6A9CF63}" presName="background" presStyleLbl="node0" presStyleIdx="0" presStyleCnt="1"/>
      <dgm:spPr/>
    </dgm:pt>
    <dgm:pt modelId="{EEEE7805-2F52-41CA-80A9-E8CB603ACC23}" type="pres">
      <dgm:prSet presAssocID="{3CC1D796-0805-4068-8B26-D8BCD6A9CF63}" presName="text" presStyleLbl="fgAcc0" presStyleIdx="0" presStyleCnt="1">
        <dgm:presLayoutVars>
          <dgm:chPref val="3"/>
        </dgm:presLayoutVars>
      </dgm:prSet>
      <dgm:spPr/>
    </dgm:pt>
    <dgm:pt modelId="{7F85B1D0-D1AF-41CC-A411-2FE8F8388504}" type="pres">
      <dgm:prSet presAssocID="{3CC1D796-0805-4068-8B26-D8BCD6A9CF63}" presName="hierChild2" presStyleCnt="0"/>
      <dgm:spPr/>
    </dgm:pt>
    <dgm:pt modelId="{01B39778-B43D-4D65-86B6-E44A9D274E02}" type="pres">
      <dgm:prSet presAssocID="{2E3CBECB-A42F-4ACF-8D02-0E55B4FDA501}" presName="Name10" presStyleLbl="parChTrans1D2" presStyleIdx="0" presStyleCnt="2"/>
      <dgm:spPr/>
    </dgm:pt>
    <dgm:pt modelId="{44246B6A-16BA-4AF4-8D41-EBBAEA28ADF9}" type="pres">
      <dgm:prSet presAssocID="{CB93350E-7157-4FFC-99B5-D9C1B4DC4566}" presName="hierRoot2" presStyleCnt="0"/>
      <dgm:spPr/>
    </dgm:pt>
    <dgm:pt modelId="{92555655-81BF-4D48-AD7A-DE730F2BC298}" type="pres">
      <dgm:prSet presAssocID="{CB93350E-7157-4FFC-99B5-D9C1B4DC4566}" presName="composite2" presStyleCnt="0"/>
      <dgm:spPr/>
    </dgm:pt>
    <dgm:pt modelId="{D11CB33A-9373-4150-905D-0657A295A10C}" type="pres">
      <dgm:prSet presAssocID="{CB93350E-7157-4FFC-99B5-D9C1B4DC4566}" presName="background2" presStyleLbl="node2" presStyleIdx="0" presStyleCnt="2"/>
      <dgm:spPr/>
    </dgm:pt>
    <dgm:pt modelId="{3460C947-3208-4B0C-9CD8-4761D7B58E15}" type="pres">
      <dgm:prSet presAssocID="{CB93350E-7157-4FFC-99B5-D9C1B4DC4566}" presName="text2" presStyleLbl="fgAcc2" presStyleIdx="0" presStyleCnt="2">
        <dgm:presLayoutVars>
          <dgm:chPref val="3"/>
        </dgm:presLayoutVars>
      </dgm:prSet>
      <dgm:spPr/>
    </dgm:pt>
    <dgm:pt modelId="{3CA0DE20-8553-49A7-8FBC-5F0C15F75700}" type="pres">
      <dgm:prSet presAssocID="{CB93350E-7157-4FFC-99B5-D9C1B4DC4566}" presName="hierChild3" presStyleCnt="0"/>
      <dgm:spPr/>
    </dgm:pt>
    <dgm:pt modelId="{287372D4-E4E7-4855-877D-B2BC586A4410}" type="pres">
      <dgm:prSet presAssocID="{824EB8EF-AD78-4267-817B-CC273F519DCD}" presName="Name17" presStyleLbl="parChTrans1D3" presStyleIdx="0" presStyleCnt="3"/>
      <dgm:spPr/>
    </dgm:pt>
    <dgm:pt modelId="{C41C920B-0B8B-4AE1-9E2A-F1F5475BF3C3}" type="pres">
      <dgm:prSet presAssocID="{E2A2D6B8-01C0-42F0-A3D5-364C5807B72D}" presName="hierRoot3" presStyleCnt="0"/>
      <dgm:spPr/>
    </dgm:pt>
    <dgm:pt modelId="{DF1B2F30-2AA1-4F68-98BB-1180177BEB28}" type="pres">
      <dgm:prSet presAssocID="{E2A2D6B8-01C0-42F0-A3D5-364C5807B72D}" presName="composite3" presStyleCnt="0"/>
      <dgm:spPr/>
    </dgm:pt>
    <dgm:pt modelId="{05B35810-B734-45E5-863B-3EA9B0A8099B}" type="pres">
      <dgm:prSet presAssocID="{E2A2D6B8-01C0-42F0-A3D5-364C5807B72D}" presName="background3" presStyleLbl="node3" presStyleIdx="0" presStyleCnt="3"/>
      <dgm:spPr/>
    </dgm:pt>
    <dgm:pt modelId="{ED8EFB86-F88F-4655-872E-EC3FAD041193}" type="pres">
      <dgm:prSet presAssocID="{E2A2D6B8-01C0-42F0-A3D5-364C5807B72D}" presName="text3" presStyleLbl="fgAcc3" presStyleIdx="0" presStyleCnt="3">
        <dgm:presLayoutVars>
          <dgm:chPref val="3"/>
        </dgm:presLayoutVars>
      </dgm:prSet>
      <dgm:spPr/>
    </dgm:pt>
    <dgm:pt modelId="{62585C06-449F-45FD-B4A3-49DF3275FE8D}" type="pres">
      <dgm:prSet presAssocID="{E2A2D6B8-01C0-42F0-A3D5-364C5807B72D}" presName="hierChild4" presStyleCnt="0"/>
      <dgm:spPr/>
    </dgm:pt>
    <dgm:pt modelId="{A5E20424-DD96-4499-BFC2-133BA957DBCC}" type="pres">
      <dgm:prSet presAssocID="{D55A21A0-74E3-4FCE-B009-BE05EC55A1C8}" presName="Name17" presStyleLbl="parChTrans1D3" presStyleIdx="1" presStyleCnt="3"/>
      <dgm:spPr/>
    </dgm:pt>
    <dgm:pt modelId="{067E6AB4-A19E-4324-B9BE-3ACDF21AB29D}" type="pres">
      <dgm:prSet presAssocID="{2086BDA7-88D6-4785-87AC-CB9EE1557930}" presName="hierRoot3" presStyleCnt="0"/>
      <dgm:spPr/>
    </dgm:pt>
    <dgm:pt modelId="{792F533C-C289-4926-814D-285C50420B66}" type="pres">
      <dgm:prSet presAssocID="{2086BDA7-88D6-4785-87AC-CB9EE1557930}" presName="composite3" presStyleCnt="0"/>
      <dgm:spPr/>
    </dgm:pt>
    <dgm:pt modelId="{2F01DECA-5A9C-42FB-B27E-FE488F34D30E}" type="pres">
      <dgm:prSet presAssocID="{2086BDA7-88D6-4785-87AC-CB9EE1557930}" presName="background3" presStyleLbl="node3" presStyleIdx="1" presStyleCnt="3"/>
      <dgm:spPr/>
    </dgm:pt>
    <dgm:pt modelId="{A7CF60F2-872B-4766-BCCC-CE54FB58037C}" type="pres">
      <dgm:prSet presAssocID="{2086BDA7-88D6-4785-87AC-CB9EE1557930}" presName="text3" presStyleLbl="fgAcc3" presStyleIdx="1" presStyleCnt="3">
        <dgm:presLayoutVars>
          <dgm:chPref val="3"/>
        </dgm:presLayoutVars>
      </dgm:prSet>
      <dgm:spPr/>
    </dgm:pt>
    <dgm:pt modelId="{8ABDDE11-1311-4F94-909D-0C2684F33EBC}" type="pres">
      <dgm:prSet presAssocID="{2086BDA7-88D6-4785-87AC-CB9EE1557930}" presName="hierChild4" presStyleCnt="0"/>
      <dgm:spPr/>
    </dgm:pt>
    <dgm:pt modelId="{D68E0813-1E65-4DB4-8BC1-10803B9C5EF0}" type="pres">
      <dgm:prSet presAssocID="{C63B4DEF-4E0A-482F-B5E5-1A5010B4039B}" presName="Name10" presStyleLbl="parChTrans1D2" presStyleIdx="1" presStyleCnt="2"/>
      <dgm:spPr/>
    </dgm:pt>
    <dgm:pt modelId="{DCA09D5B-122A-4C64-9B34-3A1B7CCEB9E8}" type="pres">
      <dgm:prSet presAssocID="{5F7CFFEE-706B-405D-A24B-FE0ABBE05E06}" presName="hierRoot2" presStyleCnt="0"/>
      <dgm:spPr/>
    </dgm:pt>
    <dgm:pt modelId="{778801E7-548D-4323-8CB0-9DB246A21023}" type="pres">
      <dgm:prSet presAssocID="{5F7CFFEE-706B-405D-A24B-FE0ABBE05E06}" presName="composite2" presStyleCnt="0"/>
      <dgm:spPr/>
    </dgm:pt>
    <dgm:pt modelId="{C9B616C2-2702-4E7B-A4A0-6EFBDDF0011F}" type="pres">
      <dgm:prSet presAssocID="{5F7CFFEE-706B-405D-A24B-FE0ABBE05E06}" presName="background2" presStyleLbl="node2" presStyleIdx="1" presStyleCnt="2"/>
      <dgm:spPr/>
    </dgm:pt>
    <dgm:pt modelId="{3A7BC602-B511-4AB5-9D02-D8E78CDA6BE6}" type="pres">
      <dgm:prSet presAssocID="{5F7CFFEE-706B-405D-A24B-FE0ABBE05E06}" presName="text2" presStyleLbl="fgAcc2" presStyleIdx="1" presStyleCnt="2">
        <dgm:presLayoutVars>
          <dgm:chPref val="3"/>
        </dgm:presLayoutVars>
      </dgm:prSet>
      <dgm:spPr/>
    </dgm:pt>
    <dgm:pt modelId="{51F34E75-7783-4E01-87A2-429901BBB35A}" type="pres">
      <dgm:prSet presAssocID="{5F7CFFEE-706B-405D-A24B-FE0ABBE05E06}" presName="hierChild3" presStyleCnt="0"/>
      <dgm:spPr/>
    </dgm:pt>
    <dgm:pt modelId="{E098D5FC-06F2-45A0-A673-B80467EF1AE9}" type="pres">
      <dgm:prSet presAssocID="{3DD4A947-146D-4BE4-A684-511428B07B51}" presName="Name17" presStyleLbl="parChTrans1D3" presStyleIdx="2" presStyleCnt="3"/>
      <dgm:spPr/>
    </dgm:pt>
    <dgm:pt modelId="{71BDEC64-CF96-47EB-8149-A83B348602D2}" type="pres">
      <dgm:prSet presAssocID="{8C21AB6C-148A-4223-8655-A9CF147FFF38}" presName="hierRoot3" presStyleCnt="0"/>
      <dgm:spPr/>
    </dgm:pt>
    <dgm:pt modelId="{6F38E6B2-E536-4ADE-A170-F55782D9956D}" type="pres">
      <dgm:prSet presAssocID="{8C21AB6C-148A-4223-8655-A9CF147FFF38}" presName="composite3" presStyleCnt="0"/>
      <dgm:spPr/>
    </dgm:pt>
    <dgm:pt modelId="{E764C6CF-FF5B-4E26-9734-300E9310F5B9}" type="pres">
      <dgm:prSet presAssocID="{8C21AB6C-148A-4223-8655-A9CF147FFF38}" presName="background3" presStyleLbl="node3" presStyleIdx="2" presStyleCnt="3"/>
      <dgm:spPr/>
    </dgm:pt>
    <dgm:pt modelId="{4312BE6E-7612-4949-9A4A-0B5C6C527B6A}" type="pres">
      <dgm:prSet presAssocID="{8C21AB6C-148A-4223-8655-A9CF147FFF38}" presName="text3" presStyleLbl="fgAcc3" presStyleIdx="2" presStyleCnt="3">
        <dgm:presLayoutVars>
          <dgm:chPref val="3"/>
        </dgm:presLayoutVars>
      </dgm:prSet>
      <dgm:spPr/>
    </dgm:pt>
    <dgm:pt modelId="{A0841A64-38E3-4FA1-A382-15FD58BC33C3}" type="pres">
      <dgm:prSet presAssocID="{8C21AB6C-148A-4223-8655-A9CF147FFF38}" presName="hierChild4" presStyleCnt="0"/>
      <dgm:spPr/>
    </dgm:pt>
    <dgm:pt modelId="{90EE8F8C-DB01-4221-9624-A21F4E781153}" type="pres">
      <dgm:prSet presAssocID="{4607A4F4-D973-473A-8864-FA421517806B}" presName="Name23" presStyleLbl="parChTrans1D4" presStyleIdx="0" presStyleCnt="1"/>
      <dgm:spPr/>
    </dgm:pt>
    <dgm:pt modelId="{97AB8F1E-061F-4DA9-B133-3094485AB988}" type="pres">
      <dgm:prSet presAssocID="{AE2B7495-7555-4549-9236-1EEC6EFF60CF}" presName="hierRoot4" presStyleCnt="0"/>
      <dgm:spPr/>
    </dgm:pt>
    <dgm:pt modelId="{9A117303-3966-4053-8B08-844FCBFEA69B}" type="pres">
      <dgm:prSet presAssocID="{AE2B7495-7555-4549-9236-1EEC6EFF60CF}" presName="composite4" presStyleCnt="0"/>
      <dgm:spPr/>
    </dgm:pt>
    <dgm:pt modelId="{7F82146F-1A96-4C3A-B2D6-DD9E0078B0D4}" type="pres">
      <dgm:prSet presAssocID="{AE2B7495-7555-4549-9236-1EEC6EFF60CF}" presName="background4" presStyleLbl="node4" presStyleIdx="0" presStyleCnt="1"/>
      <dgm:spPr/>
    </dgm:pt>
    <dgm:pt modelId="{420806D1-A607-4355-86BE-8A2D1AC3C8C7}" type="pres">
      <dgm:prSet presAssocID="{AE2B7495-7555-4549-9236-1EEC6EFF60CF}" presName="text4" presStyleLbl="fgAcc4" presStyleIdx="0" presStyleCnt="1">
        <dgm:presLayoutVars>
          <dgm:chPref val="3"/>
        </dgm:presLayoutVars>
      </dgm:prSet>
      <dgm:spPr/>
    </dgm:pt>
    <dgm:pt modelId="{B2F54684-ACA2-4793-84AA-18E7253869CA}" type="pres">
      <dgm:prSet presAssocID="{AE2B7495-7555-4549-9236-1EEC6EFF60CF}" presName="hierChild5" presStyleCnt="0"/>
      <dgm:spPr/>
    </dgm:pt>
  </dgm:ptLst>
  <dgm:cxnLst>
    <dgm:cxn modelId="{D1C33104-DF2A-4FBC-866E-59E4AB909D8F}" type="presOf" srcId="{824EB8EF-AD78-4267-817B-CC273F519DCD}" destId="{287372D4-E4E7-4855-877D-B2BC586A4410}" srcOrd="0" destOrd="0" presId="urn:microsoft.com/office/officeart/2005/8/layout/hierarchy1"/>
    <dgm:cxn modelId="{964C7C22-7ED8-4246-A7A6-67FE58D69AB6}" type="presOf" srcId="{2E3CBECB-A42F-4ACF-8D02-0E55B4FDA501}" destId="{01B39778-B43D-4D65-86B6-E44A9D274E02}" srcOrd="0" destOrd="0" presId="urn:microsoft.com/office/officeart/2005/8/layout/hierarchy1"/>
    <dgm:cxn modelId="{BBCAF522-F7DD-42DD-AA0C-DF7834DF2C61}" type="presOf" srcId="{2086BDA7-88D6-4785-87AC-CB9EE1557930}" destId="{A7CF60F2-872B-4766-BCCC-CE54FB58037C}" srcOrd="0" destOrd="0" presId="urn:microsoft.com/office/officeart/2005/8/layout/hierarchy1"/>
    <dgm:cxn modelId="{636C0923-D0AD-4A13-8515-20B470D4C552}" type="presOf" srcId="{8C21AB6C-148A-4223-8655-A9CF147FFF38}" destId="{4312BE6E-7612-4949-9A4A-0B5C6C527B6A}" srcOrd="0" destOrd="0" presId="urn:microsoft.com/office/officeart/2005/8/layout/hierarchy1"/>
    <dgm:cxn modelId="{05D8372B-A96A-4D94-B6C8-9DE1AFB0573D}" type="presOf" srcId="{E2A2D6B8-01C0-42F0-A3D5-364C5807B72D}" destId="{ED8EFB86-F88F-4655-872E-EC3FAD041193}" srcOrd="0" destOrd="0" presId="urn:microsoft.com/office/officeart/2005/8/layout/hierarchy1"/>
    <dgm:cxn modelId="{DC48764B-96FA-4320-903D-DFF4996C345E}" type="presOf" srcId="{C63B4DEF-4E0A-482F-B5E5-1A5010B4039B}" destId="{D68E0813-1E65-4DB4-8BC1-10803B9C5EF0}" srcOrd="0" destOrd="0" presId="urn:microsoft.com/office/officeart/2005/8/layout/hierarchy1"/>
    <dgm:cxn modelId="{E3F6B66E-301F-486A-9B15-6083F1D7F3EA}" type="presOf" srcId="{5F7CFFEE-706B-405D-A24B-FE0ABBE05E06}" destId="{3A7BC602-B511-4AB5-9D02-D8E78CDA6BE6}" srcOrd="0" destOrd="0" presId="urn:microsoft.com/office/officeart/2005/8/layout/hierarchy1"/>
    <dgm:cxn modelId="{D44E5551-056F-4D40-9C34-D5D3459C9493}" type="presOf" srcId="{3DD4A947-146D-4BE4-A684-511428B07B51}" destId="{E098D5FC-06F2-45A0-A673-B80467EF1AE9}" srcOrd="0" destOrd="0" presId="urn:microsoft.com/office/officeart/2005/8/layout/hierarchy1"/>
    <dgm:cxn modelId="{9BDD1253-1042-4C34-BD43-79E3E19E07EC}" type="presOf" srcId="{3CC1D796-0805-4068-8B26-D8BCD6A9CF63}" destId="{EEEE7805-2F52-41CA-80A9-E8CB603ACC23}" srcOrd="0" destOrd="0" presId="urn:microsoft.com/office/officeart/2005/8/layout/hierarchy1"/>
    <dgm:cxn modelId="{82A9AF53-0E3B-404E-8250-88133423CD6D}" srcId="{CB93350E-7157-4FFC-99B5-D9C1B4DC4566}" destId="{2086BDA7-88D6-4785-87AC-CB9EE1557930}" srcOrd="1" destOrd="0" parTransId="{D55A21A0-74E3-4FCE-B009-BE05EC55A1C8}" sibTransId="{E1C54486-AA97-458E-AB98-3A7FE2FBB122}"/>
    <dgm:cxn modelId="{E422DC75-8B5D-4251-9B38-49E1EFE54967}" srcId="{8C21AB6C-148A-4223-8655-A9CF147FFF38}" destId="{AE2B7495-7555-4549-9236-1EEC6EFF60CF}" srcOrd="0" destOrd="0" parTransId="{4607A4F4-D973-473A-8864-FA421517806B}" sibTransId="{56BFFF92-56C6-44E8-B0CA-8B34E4554E8E}"/>
    <dgm:cxn modelId="{5D2C0482-1C56-47D9-B0E5-E29E32983853}" srcId="{CB93350E-7157-4FFC-99B5-D9C1B4DC4566}" destId="{E2A2D6B8-01C0-42F0-A3D5-364C5807B72D}" srcOrd="0" destOrd="0" parTransId="{824EB8EF-AD78-4267-817B-CC273F519DCD}" sibTransId="{30E7F44B-CD35-4CEA-A83B-36B9EF1DC54D}"/>
    <dgm:cxn modelId="{8AFAB788-AF65-4700-A404-25193F84A056}" type="presOf" srcId="{4607A4F4-D973-473A-8864-FA421517806B}" destId="{90EE8F8C-DB01-4221-9624-A21F4E781153}" srcOrd="0" destOrd="0" presId="urn:microsoft.com/office/officeart/2005/8/layout/hierarchy1"/>
    <dgm:cxn modelId="{5F136C9B-BFC1-4165-9748-F755C0C371C7}" srcId="{5F7CFFEE-706B-405D-A24B-FE0ABBE05E06}" destId="{8C21AB6C-148A-4223-8655-A9CF147FFF38}" srcOrd="0" destOrd="0" parTransId="{3DD4A947-146D-4BE4-A684-511428B07B51}" sibTransId="{2BEC416A-F440-4130-B059-9F0CFE2BDCC2}"/>
    <dgm:cxn modelId="{589114A4-A5EF-46FD-A676-E27FDDDF3A37}" srcId="{3CC1D796-0805-4068-8B26-D8BCD6A9CF63}" destId="{CB93350E-7157-4FFC-99B5-D9C1B4DC4566}" srcOrd="0" destOrd="0" parTransId="{2E3CBECB-A42F-4ACF-8D02-0E55B4FDA501}" sibTransId="{BE180331-7EA6-42FF-9546-4CBE6057F844}"/>
    <dgm:cxn modelId="{6775FEAA-1C8D-4983-BB7C-044EC0DA9719}" type="presOf" srcId="{AE2B7495-7555-4549-9236-1EEC6EFF60CF}" destId="{420806D1-A607-4355-86BE-8A2D1AC3C8C7}" srcOrd="0" destOrd="0" presId="urn:microsoft.com/office/officeart/2005/8/layout/hierarchy1"/>
    <dgm:cxn modelId="{0F1C55BC-5E30-4F35-9E21-DA3C2E3F1E21}" srcId="{3CC1D796-0805-4068-8B26-D8BCD6A9CF63}" destId="{5F7CFFEE-706B-405D-A24B-FE0ABBE05E06}" srcOrd="1" destOrd="0" parTransId="{C63B4DEF-4E0A-482F-B5E5-1A5010B4039B}" sibTransId="{9695C76A-6E98-4443-A041-B2D8202F96E1}"/>
    <dgm:cxn modelId="{4A7145BE-61AA-431D-AAE5-DF6D1DDBAA78}" type="presOf" srcId="{CB93350E-7157-4FFC-99B5-D9C1B4DC4566}" destId="{3460C947-3208-4B0C-9CD8-4761D7B58E15}" srcOrd="0" destOrd="0" presId="urn:microsoft.com/office/officeart/2005/8/layout/hierarchy1"/>
    <dgm:cxn modelId="{6670F3C6-0742-47B8-9A25-39CD11605376}" srcId="{21FBF86D-AD3E-4B15-A357-5C2BEFC493C5}" destId="{3CC1D796-0805-4068-8B26-D8BCD6A9CF63}" srcOrd="0" destOrd="0" parTransId="{A04F3B1A-E210-4CE5-9A6D-1962D4380E21}" sibTransId="{D72EDF4C-B893-417C-AECC-FCD932F9A849}"/>
    <dgm:cxn modelId="{CDCF7FC9-D902-4ACB-9D70-64B822E70ADE}" type="presOf" srcId="{21FBF86D-AD3E-4B15-A357-5C2BEFC493C5}" destId="{CF41F38F-2F00-482B-8EF2-BDB0A0EA0975}" srcOrd="0" destOrd="0" presId="urn:microsoft.com/office/officeart/2005/8/layout/hierarchy1"/>
    <dgm:cxn modelId="{CE1624F2-21E2-4F56-9621-DA32095DE6DD}" type="presOf" srcId="{D55A21A0-74E3-4FCE-B009-BE05EC55A1C8}" destId="{A5E20424-DD96-4499-BFC2-133BA957DBCC}" srcOrd="0" destOrd="0" presId="urn:microsoft.com/office/officeart/2005/8/layout/hierarchy1"/>
    <dgm:cxn modelId="{86F1C0ED-3E05-4805-B3F8-347229C70855}" type="presParOf" srcId="{CF41F38F-2F00-482B-8EF2-BDB0A0EA0975}" destId="{CF41FF07-AF44-4A16-AB6F-741F402CF9E7}" srcOrd="0" destOrd="0" presId="urn:microsoft.com/office/officeart/2005/8/layout/hierarchy1"/>
    <dgm:cxn modelId="{CBBCEDD2-6BDE-42B9-949F-539D8F547D89}" type="presParOf" srcId="{CF41FF07-AF44-4A16-AB6F-741F402CF9E7}" destId="{E7083129-9117-4E22-B3E3-98EF1B4025B3}" srcOrd="0" destOrd="0" presId="urn:microsoft.com/office/officeart/2005/8/layout/hierarchy1"/>
    <dgm:cxn modelId="{B2D3BFC1-AC4C-4EB5-B4D7-BF43FE0F6056}" type="presParOf" srcId="{E7083129-9117-4E22-B3E3-98EF1B4025B3}" destId="{821CF927-CF07-4E21-B7BB-F7591B22B2FF}" srcOrd="0" destOrd="0" presId="urn:microsoft.com/office/officeart/2005/8/layout/hierarchy1"/>
    <dgm:cxn modelId="{B313542E-5D6C-410E-9749-8B286B9B3866}" type="presParOf" srcId="{E7083129-9117-4E22-B3E3-98EF1B4025B3}" destId="{EEEE7805-2F52-41CA-80A9-E8CB603ACC23}" srcOrd="1" destOrd="0" presId="urn:microsoft.com/office/officeart/2005/8/layout/hierarchy1"/>
    <dgm:cxn modelId="{271E647B-D994-4127-95DB-C29997261F9D}" type="presParOf" srcId="{CF41FF07-AF44-4A16-AB6F-741F402CF9E7}" destId="{7F85B1D0-D1AF-41CC-A411-2FE8F8388504}" srcOrd="1" destOrd="0" presId="urn:microsoft.com/office/officeart/2005/8/layout/hierarchy1"/>
    <dgm:cxn modelId="{C8A20BD6-4918-4406-B25E-92492C671C6C}" type="presParOf" srcId="{7F85B1D0-D1AF-41CC-A411-2FE8F8388504}" destId="{01B39778-B43D-4D65-86B6-E44A9D274E02}" srcOrd="0" destOrd="0" presId="urn:microsoft.com/office/officeart/2005/8/layout/hierarchy1"/>
    <dgm:cxn modelId="{C4CA71F6-62C2-4852-BB43-CB3BDB5F2E1F}" type="presParOf" srcId="{7F85B1D0-D1AF-41CC-A411-2FE8F8388504}" destId="{44246B6A-16BA-4AF4-8D41-EBBAEA28ADF9}" srcOrd="1" destOrd="0" presId="urn:microsoft.com/office/officeart/2005/8/layout/hierarchy1"/>
    <dgm:cxn modelId="{4C215643-4031-4972-9907-88EE3AB4AC67}" type="presParOf" srcId="{44246B6A-16BA-4AF4-8D41-EBBAEA28ADF9}" destId="{92555655-81BF-4D48-AD7A-DE730F2BC298}" srcOrd="0" destOrd="0" presId="urn:microsoft.com/office/officeart/2005/8/layout/hierarchy1"/>
    <dgm:cxn modelId="{1277AFD7-80A6-43F4-AAEE-A9A32101A305}" type="presParOf" srcId="{92555655-81BF-4D48-AD7A-DE730F2BC298}" destId="{D11CB33A-9373-4150-905D-0657A295A10C}" srcOrd="0" destOrd="0" presId="urn:microsoft.com/office/officeart/2005/8/layout/hierarchy1"/>
    <dgm:cxn modelId="{2974184A-6657-4A26-A04F-980012272715}" type="presParOf" srcId="{92555655-81BF-4D48-AD7A-DE730F2BC298}" destId="{3460C947-3208-4B0C-9CD8-4761D7B58E15}" srcOrd="1" destOrd="0" presId="urn:microsoft.com/office/officeart/2005/8/layout/hierarchy1"/>
    <dgm:cxn modelId="{A4095C1C-9A57-4646-997C-FFAB6B9F66F4}" type="presParOf" srcId="{44246B6A-16BA-4AF4-8D41-EBBAEA28ADF9}" destId="{3CA0DE20-8553-49A7-8FBC-5F0C15F75700}" srcOrd="1" destOrd="0" presId="urn:microsoft.com/office/officeart/2005/8/layout/hierarchy1"/>
    <dgm:cxn modelId="{431251B5-A503-4600-8BC3-297EB0D0D8A9}" type="presParOf" srcId="{3CA0DE20-8553-49A7-8FBC-5F0C15F75700}" destId="{287372D4-E4E7-4855-877D-B2BC586A4410}" srcOrd="0" destOrd="0" presId="urn:microsoft.com/office/officeart/2005/8/layout/hierarchy1"/>
    <dgm:cxn modelId="{8CA7DB0B-C402-46C2-9588-2B8126AE0F28}" type="presParOf" srcId="{3CA0DE20-8553-49A7-8FBC-5F0C15F75700}" destId="{C41C920B-0B8B-4AE1-9E2A-F1F5475BF3C3}" srcOrd="1" destOrd="0" presId="urn:microsoft.com/office/officeart/2005/8/layout/hierarchy1"/>
    <dgm:cxn modelId="{075A3614-EF98-4315-8208-CA6375927437}" type="presParOf" srcId="{C41C920B-0B8B-4AE1-9E2A-F1F5475BF3C3}" destId="{DF1B2F30-2AA1-4F68-98BB-1180177BEB28}" srcOrd="0" destOrd="0" presId="urn:microsoft.com/office/officeart/2005/8/layout/hierarchy1"/>
    <dgm:cxn modelId="{8E23F9DF-713C-4E4B-AF8A-74BAE792FF68}" type="presParOf" srcId="{DF1B2F30-2AA1-4F68-98BB-1180177BEB28}" destId="{05B35810-B734-45E5-863B-3EA9B0A8099B}" srcOrd="0" destOrd="0" presId="urn:microsoft.com/office/officeart/2005/8/layout/hierarchy1"/>
    <dgm:cxn modelId="{C1EF5010-1146-44D3-82FF-F87A6232A841}" type="presParOf" srcId="{DF1B2F30-2AA1-4F68-98BB-1180177BEB28}" destId="{ED8EFB86-F88F-4655-872E-EC3FAD041193}" srcOrd="1" destOrd="0" presId="urn:microsoft.com/office/officeart/2005/8/layout/hierarchy1"/>
    <dgm:cxn modelId="{EDBA1353-4238-4C03-ADDB-3892756F3A66}" type="presParOf" srcId="{C41C920B-0B8B-4AE1-9E2A-F1F5475BF3C3}" destId="{62585C06-449F-45FD-B4A3-49DF3275FE8D}" srcOrd="1" destOrd="0" presId="urn:microsoft.com/office/officeart/2005/8/layout/hierarchy1"/>
    <dgm:cxn modelId="{525FAFAF-A70F-4628-AF36-59926A1C77C1}" type="presParOf" srcId="{3CA0DE20-8553-49A7-8FBC-5F0C15F75700}" destId="{A5E20424-DD96-4499-BFC2-133BA957DBCC}" srcOrd="2" destOrd="0" presId="urn:microsoft.com/office/officeart/2005/8/layout/hierarchy1"/>
    <dgm:cxn modelId="{9E99FD18-C186-43A8-84EB-53E0A1478260}" type="presParOf" srcId="{3CA0DE20-8553-49A7-8FBC-5F0C15F75700}" destId="{067E6AB4-A19E-4324-B9BE-3ACDF21AB29D}" srcOrd="3" destOrd="0" presId="urn:microsoft.com/office/officeart/2005/8/layout/hierarchy1"/>
    <dgm:cxn modelId="{68AEFB37-21B5-463E-B2E1-BFCB6FF363DF}" type="presParOf" srcId="{067E6AB4-A19E-4324-B9BE-3ACDF21AB29D}" destId="{792F533C-C289-4926-814D-285C50420B66}" srcOrd="0" destOrd="0" presId="urn:microsoft.com/office/officeart/2005/8/layout/hierarchy1"/>
    <dgm:cxn modelId="{80450E02-C5F7-42B1-823D-ADBEE7A575C9}" type="presParOf" srcId="{792F533C-C289-4926-814D-285C50420B66}" destId="{2F01DECA-5A9C-42FB-B27E-FE488F34D30E}" srcOrd="0" destOrd="0" presId="urn:microsoft.com/office/officeart/2005/8/layout/hierarchy1"/>
    <dgm:cxn modelId="{3BA2510A-49B9-4DE9-B975-7E77E09BE59A}" type="presParOf" srcId="{792F533C-C289-4926-814D-285C50420B66}" destId="{A7CF60F2-872B-4766-BCCC-CE54FB58037C}" srcOrd="1" destOrd="0" presId="urn:microsoft.com/office/officeart/2005/8/layout/hierarchy1"/>
    <dgm:cxn modelId="{B56ACED3-D125-46D2-AFCC-F72C60E77867}" type="presParOf" srcId="{067E6AB4-A19E-4324-B9BE-3ACDF21AB29D}" destId="{8ABDDE11-1311-4F94-909D-0C2684F33EBC}" srcOrd="1" destOrd="0" presId="urn:microsoft.com/office/officeart/2005/8/layout/hierarchy1"/>
    <dgm:cxn modelId="{C7C4657E-BF4D-48AE-BEB8-AB157E7D2004}" type="presParOf" srcId="{7F85B1D0-D1AF-41CC-A411-2FE8F8388504}" destId="{D68E0813-1E65-4DB4-8BC1-10803B9C5EF0}" srcOrd="2" destOrd="0" presId="urn:microsoft.com/office/officeart/2005/8/layout/hierarchy1"/>
    <dgm:cxn modelId="{80296A78-A05E-4762-B7E7-B42F8CB70F71}" type="presParOf" srcId="{7F85B1D0-D1AF-41CC-A411-2FE8F8388504}" destId="{DCA09D5B-122A-4C64-9B34-3A1B7CCEB9E8}" srcOrd="3" destOrd="0" presId="urn:microsoft.com/office/officeart/2005/8/layout/hierarchy1"/>
    <dgm:cxn modelId="{E4796DC4-6816-44F3-B360-073B38F2AC57}" type="presParOf" srcId="{DCA09D5B-122A-4C64-9B34-3A1B7CCEB9E8}" destId="{778801E7-548D-4323-8CB0-9DB246A21023}" srcOrd="0" destOrd="0" presId="urn:microsoft.com/office/officeart/2005/8/layout/hierarchy1"/>
    <dgm:cxn modelId="{82B31FF7-6FCF-4A8C-B30C-3076018A8482}" type="presParOf" srcId="{778801E7-548D-4323-8CB0-9DB246A21023}" destId="{C9B616C2-2702-4E7B-A4A0-6EFBDDF0011F}" srcOrd="0" destOrd="0" presId="urn:microsoft.com/office/officeart/2005/8/layout/hierarchy1"/>
    <dgm:cxn modelId="{15BCB340-C4FB-470A-8D43-E5CE3AE59719}" type="presParOf" srcId="{778801E7-548D-4323-8CB0-9DB246A21023}" destId="{3A7BC602-B511-4AB5-9D02-D8E78CDA6BE6}" srcOrd="1" destOrd="0" presId="urn:microsoft.com/office/officeart/2005/8/layout/hierarchy1"/>
    <dgm:cxn modelId="{863F06BF-3C54-4E5E-B396-D14239663FE2}" type="presParOf" srcId="{DCA09D5B-122A-4C64-9B34-3A1B7CCEB9E8}" destId="{51F34E75-7783-4E01-87A2-429901BBB35A}" srcOrd="1" destOrd="0" presId="urn:microsoft.com/office/officeart/2005/8/layout/hierarchy1"/>
    <dgm:cxn modelId="{A2691375-9DD4-45BB-8703-54904B8390BA}" type="presParOf" srcId="{51F34E75-7783-4E01-87A2-429901BBB35A}" destId="{E098D5FC-06F2-45A0-A673-B80467EF1AE9}" srcOrd="0" destOrd="0" presId="urn:microsoft.com/office/officeart/2005/8/layout/hierarchy1"/>
    <dgm:cxn modelId="{1B44F7B3-4DC2-4D4A-8621-D588DF61B313}" type="presParOf" srcId="{51F34E75-7783-4E01-87A2-429901BBB35A}" destId="{71BDEC64-CF96-47EB-8149-A83B348602D2}" srcOrd="1" destOrd="0" presId="urn:microsoft.com/office/officeart/2005/8/layout/hierarchy1"/>
    <dgm:cxn modelId="{57A1A16F-6AA1-42A5-AFB4-8C34257171B2}" type="presParOf" srcId="{71BDEC64-CF96-47EB-8149-A83B348602D2}" destId="{6F38E6B2-E536-4ADE-A170-F55782D9956D}" srcOrd="0" destOrd="0" presId="urn:microsoft.com/office/officeart/2005/8/layout/hierarchy1"/>
    <dgm:cxn modelId="{C26FF16A-CAE2-4FE1-AEED-BB6B0C64B39D}" type="presParOf" srcId="{6F38E6B2-E536-4ADE-A170-F55782D9956D}" destId="{E764C6CF-FF5B-4E26-9734-300E9310F5B9}" srcOrd="0" destOrd="0" presId="urn:microsoft.com/office/officeart/2005/8/layout/hierarchy1"/>
    <dgm:cxn modelId="{17D0DC3B-0DDE-457E-8C6F-E645BD914A39}" type="presParOf" srcId="{6F38E6B2-E536-4ADE-A170-F55782D9956D}" destId="{4312BE6E-7612-4949-9A4A-0B5C6C527B6A}" srcOrd="1" destOrd="0" presId="urn:microsoft.com/office/officeart/2005/8/layout/hierarchy1"/>
    <dgm:cxn modelId="{B6FF6622-54BF-4F3D-AC7E-6768690EDBC7}" type="presParOf" srcId="{71BDEC64-CF96-47EB-8149-A83B348602D2}" destId="{A0841A64-38E3-4FA1-A382-15FD58BC33C3}" srcOrd="1" destOrd="0" presId="urn:microsoft.com/office/officeart/2005/8/layout/hierarchy1"/>
    <dgm:cxn modelId="{02FDDF55-A420-4090-AF1B-800D9D1CDC10}" type="presParOf" srcId="{A0841A64-38E3-4FA1-A382-15FD58BC33C3}" destId="{90EE8F8C-DB01-4221-9624-A21F4E781153}" srcOrd="0" destOrd="0" presId="urn:microsoft.com/office/officeart/2005/8/layout/hierarchy1"/>
    <dgm:cxn modelId="{371B43AB-4528-417D-B371-F98741814AC3}" type="presParOf" srcId="{A0841A64-38E3-4FA1-A382-15FD58BC33C3}" destId="{97AB8F1E-061F-4DA9-B133-3094485AB988}" srcOrd="1" destOrd="0" presId="urn:microsoft.com/office/officeart/2005/8/layout/hierarchy1"/>
    <dgm:cxn modelId="{2F13AF10-E253-4749-BDF1-796608E1C3F0}" type="presParOf" srcId="{97AB8F1E-061F-4DA9-B133-3094485AB988}" destId="{9A117303-3966-4053-8B08-844FCBFEA69B}" srcOrd="0" destOrd="0" presId="urn:microsoft.com/office/officeart/2005/8/layout/hierarchy1"/>
    <dgm:cxn modelId="{D942DC66-C364-451E-9FF3-2357623B1487}" type="presParOf" srcId="{9A117303-3966-4053-8B08-844FCBFEA69B}" destId="{7F82146F-1A96-4C3A-B2D6-DD9E0078B0D4}" srcOrd="0" destOrd="0" presId="urn:microsoft.com/office/officeart/2005/8/layout/hierarchy1"/>
    <dgm:cxn modelId="{508C3BC0-284E-4899-B737-6A16EE7D02AE}" type="presParOf" srcId="{9A117303-3966-4053-8B08-844FCBFEA69B}" destId="{420806D1-A607-4355-86BE-8A2D1AC3C8C7}" srcOrd="1" destOrd="0" presId="urn:microsoft.com/office/officeart/2005/8/layout/hierarchy1"/>
    <dgm:cxn modelId="{F532DD8A-4A7E-491E-85AC-2857A86B5A49}" type="presParOf" srcId="{97AB8F1E-061F-4DA9-B133-3094485AB988}" destId="{B2F54684-ACA2-4793-84AA-18E7253869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איסור דרבנן (</a:t>
          </a:r>
          <a:r>
            <a:rPr lang="he-IL" dirty="0" err="1"/>
            <a:t>לר"י</a:t>
          </a:r>
          <a:r>
            <a:rPr lang="he-IL" dirty="0"/>
            <a:t>)</a:t>
          </a:r>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אין כוונה לעשות </a:t>
          </a:r>
          <a:r>
            <a:rPr lang="en-US" dirty="0"/>
            <a:t>X</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 איסור גברה, לא לעשות </a:t>
          </a:r>
          <a:r>
            <a:rPr lang="en-US" dirty="0"/>
            <a:t>X</a:t>
          </a:r>
          <a:r>
            <a:rPr lang="he-IL" dirty="0"/>
            <a:t> </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 כי האיסור דרבנן הוי איסור רק על הגברה. ודבר שאינו מתכוון אסור בגלל התוצאה</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9E875F5A-FC57-4480-BA3E-3505D5F6B1AF}">
      <dgm:prSet phldrT="[טקסט]"/>
      <dgm:spPr/>
      <dgm:t>
        <a:bodyPr/>
        <a:lstStyle/>
        <a:p>
          <a:pPr rtl="1"/>
          <a:r>
            <a:rPr lang="he-IL" dirty="0"/>
            <a:t>אבל לא איסור בתוצאה</a:t>
          </a:r>
        </a:p>
      </dgm:t>
    </dgm:pt>
    <dgm:pt modelId="{227A1EAE-DF5F-413D-95E9-1A4092483B29}" type="parTrans" cxnId="{D32CBFAD-C77E-4B47-B177-0102C776402D}">
      <dgm:prSet/>
      <dgm:spPr/>
      <dgm:t>
        <a:bodyPr/>
        <a:lstStyle/>
        <a:p>
          <a:pPr rtl="1"/>
          <a:endParaRPr lang="he-IL"/>
        </a:p>
      </dgm:t>
    </dgm:pt>
    <dgm:pt modelId="{C0541CC2-07FE-4D2B-B621-354BA3095301}" type="sibTrans" cxnId="{D32CBFAD-C77E-4B47-B177-0102C776402D}">
      <dgm:prSet/>
      <dgm:spPr/>
      <dgm:t>
        <a:bodyPr/>
        <a:lstStyle/>
        <a:p>
          <a:pPr rtl="1"/>
          <a:endParaRPr lang="he-IL"/>
        </a:p>
      </dgm:t>
    </dgm:pt>
    <dgm:pt modelId="{74B12D0A-E3B9-4A53-830A-D4968500D36B}">
      <dgm:prSet phldrT="[טקסט]"/>
      <dgm:spPr/>
      <dgm:t>
        <a:bodyPr/>
        <a:lstStyle/>
        <a:p>
          <a:pPr rtl="1"/>
          <a:r>
            <a:rPr lang="he-IL" dirty="0"/>
            <a:t>יש את התוצאה שזה קרה</a:t>
          </a:r>
        </a:p>
      </dgm:t>
    </dgm:pt>
    <dgm:pt modelId="{E8B5C449-925D-45C3-B6D8-FB5299187D37}" type="parTrans" cxnId="{46140A67-C8B1-433B-B1D0-84CA5115ABC6}">
      <dgm:prSet/>
      <dgm:spPr/>
      <dgm:t>
        <a:bodyPr/>
        <a:lstStyle/>
        <a:p>
          <a:pPr rtl="1"/>
          <a:endParaRPr lang="he-IL"/>
        </a:p>
      </dgm:t>
    </dgm:pt>
    <dgm:pt modelId="{02F49290-BF30-4D3E-8C01-F759C9D3B42D}" type="sibTrans" cxnId="{46140A67-C8B1-433B-B1D0-84CA5115ABC6}">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7FCD9C22-7756-477A-AE34-BCB992E3B9D4}" type="presOf" srcId="{9E875F5A-FC57-4480-BA3E-3505D5F6B1AF}" destId="{169254AA-F46E-4D34-91A7-ABDFB5CA986D}" srcOrd="0" destOrd="1" presId="urn:microsoft.com/office/officeart/2005/8/layout/equation2"/>
    <dgm:cxn modelId="{E0D5FC2B-A495-402B-9A57-5575440A32C4}"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46140A67-C8B1-433B-B1D0-84CA5115ABC6}" srcId="{92F1C41C-3054-4901-8C30-E28B0E882598}" destId="{74B12D0A-E3B9-4A53-830A-D4968500D36B}" srcOrd="0" destOrd="0" parTransId="{E8B5C449-925D-45C3-B6D8-FB5299187D37}" sibTransId="{02F49290-BF30-4D3E-8C01-F759C9D3B42D}"/>
    <dgm:cxn modelId="{D32CBFAD-C77E-4B47-B177-0102C776402D}" srcId="{DEC109F4-D9DC-4E34-B250-AECC45408B89}" destId="{9E875F5A-FC57-4480-BA3E-3505D5F6B1AF}" srcOrd="0" destOrd="0" parTransId="{227A1EAE-DF5F-413D-95E9-1A4092483B29}" sibTransId="{C0541CC2-07FE-4D2B-B621-354BA3095301}"/>
    <dgm:cxn modelId="{68B42CC2-E03B-4C1D-96B4-F4DDB5525472}"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FA3C5EF0-4851-4365-A21B-8256FE211340}" type="presOf" srcId="{74B12D0A-E3B9-4A53-830A-D4968500D36B}" destId="{826875D8-8DF2-4B4B-AA6E-AE3450038EDE}" srcOrd="0" destOrd="1"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a:t>
          </a:r>
          <a:r>
            <a:rPr lang="he-IL" dirty="0">
              <a:latin typeface="Calibri Light" panose="020F0302020204030204"/>
            </a:rPr>
            <a:t>מתכוון </a:t>
          </a:r>
          <a:r>
            <a:rPr lang="he-IL" dirty="0" err="1">
              <a:latin typeface="Calibri Light" panose="020F0302020204030204"/>
            </a:rPr>
            <a:t>לר״י</a:t>
          </a:r>
          <a:r>
            <a:rPr lang="he-IL" dirty="0">
              <a:latin typeface="Calibri Light" panose="020F0302020204030204"/>
            </a:rPr>
            <a:t> אסור בגלל התוצאה</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latin typeface="Calibri Light" panose="020F0302020204030204"/>
            </a:rPr>
            <a:t>מקלקל אסור בגלל המעשה מלאכה</a:t>
          </a:r>
          <a:endParaRPr lang="he-IL" dirty="0"/>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latin typeface="Calibri Light" panose="020F0302020204030204"/>
            </a:rPr>
            <a:t>ביחד, אין מעשה מלאכה מכוונת, ואין תוצאת תיקון מלאכה</a:t>
          </a:r>
          <a:endParaRPr lang="he-IL" dirty="0"/>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pt>
    <dgm:pt modelId="{1437285F-B1F1-4D4D-92B5-83EB8E2606E9}" type="sibTrans" cxnId="{9B24CB5E-0E08-4F63-A8CC-18C1D03DB132}">
      <dgm:prSet/>
      <dgm:spPr/>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pt>
    <dgm:pt modelId="{82043478-38BC-4B50-9A08-3616C8D64E07}" type="sibTrans" cxnId="{4E79597F-D8ED-4CD0-B00A-3C660A5B84E9}">
      <dgm:prSet/>
      <dgm:spPr/>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pt>
    <dgm:pt modelId="{B755622D-83DD-4EDF-8AC9-5968C4C397C8}" type="sibTrans" cxnId="{985A5C7B-D276-4977-B579-E04A8B646CC5}">
      <dgm:prSet/>
      <dgm:spPr/>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0" presStyleCnt="1"/>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0" presStyleCnt="1"/>
      <dgm:spPr/>
    </dgm:pt>
    <dgm:pt modelId="{8D30D22A-D6A1-4BAD-BB0A-3503570E9CF3}" type="pres">
      <dgm:prSet presAssocID="{2068FE1A-4E33-44B9-816A-AA65DBE626E6}" presName="text3" presStyleLbl="fgAcc3" presStyleIdx="0" presStyleCnt="1">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t>
        <a:bodyPr/>
        <a:lstStyle/>
        <a:p>
          <a:pPr rtl="1"/>
          <a:endParaRPr lang="he-IL"/>
        </a:p>
      </dgm:t>
    </dgm:pt>
    <dgm:pt modelId="{1437285F-B1F1-4D4D-92B5-83EB8E2606E9}" type="sibTrans" cxnId="{9B24CB5E-0E08-4F63-A8CC-18C1D03DB132}">
      <dgm:prSet/>
      <dgm:spPr/>
      <dgm:t>
        <a:bodyPr/>
        <a:lstStyle/>
        <a:p>
          <a:pPr rtl="1"/>
          <a:endParaRPr lang="he-IL"/>
        </a:p>
      </dgm:t>
    </dgm:pt>
    <dgm:pt modelId="{2068FE1A-4E33-44B9-816A-AA65DBE626E6}">
      <dgm:prSet phldr="0"/>
      <dgm:spPr/>
      <dgm:t>
        <a:bodyPr/>
        <a:lstStyle/>
        <a:p>
          <a:pPr rtl="0"/>
          <a:r>
            <a:rPr lang="en-US" dirty="0" err="1">
              <a:latin typeface="Calibri Light" panose="020F0302020204030204"/>
            </a:rPr>
            <a:t>Rashi</a:t>
          </a:r>
          <a:r>
            <a:rPr lang="en-US" dirty="0">
              <a:latin typeface="Calibri Light" panose="020F0302020204030204"/>
            </a:rPr>
            <a:t>- If you could do one without the other, then even if you do them together, they're still two actions. </a:t>
          </a:r>
        </a:p>
      </dgm:t>
    </dgm:pt>
    <dgm:pt modelId="{231F48D7-79D2-483C-8C0D-1E3166FE93FA}" type="parTrans" cxnId="{4E79597F-D8ED-4CD0-B00A-3C660A5B84E9}">
      <dgm:prSet/>
      <dgm:spPr/>
      <dgm:t>
        <a:bodyPr/>
        <a:lstStyle/>
        <a:p>
          <a:pPr rtl="1"/>
          <a:endParaRPr lang="he-IL"/>
        </a:p>
      </dgm:t>
    </dgm:pt>
    <dgm:pt modelId="{82043478-38BC-4B50-9A08-3616C8D64E07}" type="sibTrans" cxnId="{4E79597F-D8ED-4CD0-B00A-3C660A5B84E9}">
      <dgm:prSet/>
      <dgm:spPr/>
      <dgm:t>
        <a:bodyPr/>
        <a:lstStyle/>
        <a:p>
          <a:pPr rtl="1"/>
          <a:endParaRPr lang="he-IL"/>
        </a:p>
      </dgm:t>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t>
        <a:bodyPr/>
        <a:lstStyle/>
        <a:p>
          <a:pPr rtl="1"/>
          <a:endParaRPr lang="he-IL"/>
        </a:p>
      </dgm:t>
    </dgm:pt>
    <dgm:pt modelId="{B755622D-83DD-4EDF-8AC9-5968C4C397C8}" type="sibTrans" cxnId="{985A5C7B-D276-4977-B579-E04A8B646CC5}">
      <dgm:prSet/>
      <dgm:spPr/>
      <dgm:t>
        <a:bodyPr/>
        <a:lstStyle/>
        <a:p>
          <a:pPr rtl="1"/>
          <a:endParaRPr lang="he-IL"/>
        </a:p>
      </dgm:t>
    </dgm:pt>
    <dgm:pt modelId="{267BB711-6FDB-4265-8FF1-44F782FC4776}">
      <dgm:prSet phldrT="[Text]" phldr="0"/>
      <dgm:spPr/>
      <dgm:t>
        <a:bodyPr/>
        <a:lstStyle/>
        <a:p>
          <a:pPr rtl="0"/>
          <a:r>
            <a:rPr lang="he-IL" dirty="0"/>
            <a:t>תוס יומא- אנן סהדי </a:t>
          </a:r>
          <a:r>
            <a:rPr lang="he-IL" dirty="0" err="1"/>
            <a:t>דמתכוון</a:t>
          </a:r>
          <a:endParaRPr lang="en-US" dirty="0"/>
        </a:p>
      </dgm:t>
    </dgm:pt>
    <dgm:pt modelId="{CB6D3B96-266A-48B9-A023-06252BDF25C8}" type="parTrans" cxnId="{8580DF81-2203-4030-BA43-7736DE6D22D5}">
      <dgm:prSet/>
      <dgm:spPr/>
      <dgm:t>
        <a:bodyPr/>
        <a:lstStyle/>
        <a:p>
          <a:pPr rtl="1"/>
          <a:endParaRPr lang="he-IL"/>
        </a:p>
      </dgm:t>
    </dgm:pt>
    <dgm:pt modelId="{3B9133B0-65A4-40D9-9852-58D5EEF9807F}" type="sibTrans" cxnId="{8580DF81-2203-4030-BA43-7736DE6D22D5}">
      <dgm:prSet/>
      <dgm:spPr/>
      <dgm:t>
        <a:bodyPr/>
        <a:lstStyle/>
        <a:p>
          <a:pPr rtl="1"/>
          <a:endParaRPr lang="he-IL"/>
        </a:p>
      </dgm:t>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5EC3F3CE-5629-4E63-BE00-377811EC06D3}" type="pres">
      <dgm:prSet presAssocID="{CB6D3B96-266A-48B9-A023-06252BDF25C8}" presName="Name17" presStyleLbl="parChTrans1D3" presStyleIdx="0" presStyleCnt="2"/>
      <dgm:spPr/>
    </dgm:pt>
    <dgm:pt modelId="{D781966D-212F-4154-9709-7573642503C7}" type="pres">
      <dgm:prSet presAssocID="{267BB711-6FDB-4265-8FF1-44F782FC4776}" presName="hierRoot3" presStyleCnt="0"/>
      <dgm:spPr/>
    </dgm:pt>
    <dgm:pt modelId="{C53DD535-4A9C-4AD1-B206-A163EB3D3492}" type="pres">
      <dgm:prSet presAssocID="{267BB711-6FDB-4265-8FF1-44F782FC4776}" presName="composite3" presStyleCnt="0"/>
      <dgm:spPr/>
    </dgm:pt>
    <dgm:pt modelId="{D5BB9989-3EB7-4ACD-BC7F-2D47FDD07F65}" type="pres">
      <dgm:prSet presAssocID="{267BB711-6FDB-4265-8FF1-44F782FC4776}" presName="background3" presStyleLbl="node3" presStyleIdx="0" presStyleCnt="2"/>
      <dgm:spPr/>
    </dgm:pt>
    <dgm:pt modelId="{0292A2F2-2B73-4479-922B-A1526F72CAEC}" type="pres">
      <dgm:prSet presAssocID="{267BB711-6FDB-4265-8FF1-44F782FC4776}" presName="text3" presStyleLbl="fgAcc3" presStyleIdx="0" presStyleCnt="2">
        <dgm:presLayoutVars>
          <dgm:chPref val="3"/>
        </dgm:presLayoutVars>
      </dgm:prSet>
      <dgm:spPr/>
    </dgm:pt>
    <dgm:pt modelId="{B7E41D44-ACC8-4435-8C6D-32491136AC50}" type="pres">
      <dgm:prSet presAssocID="{267BB711-6FDB-4265-8FF1-44F782FC4776}" presName="hierChild4"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1" presStyleCnt="2"/>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1" presStyleCnt="2"/>
      <dgm:spPr/>
    </dgm:pt>
    <dgm:pt modelId="{8D30D22A-D6A1-4BAD-BB0A-3503570E9CF3}" type="pres">
      <dgm:prSet presAssocID="{2068FE1A-4E33-44B9-816A-AA65DBE626E6}" presName="text3" presStyleLbl="fgAcc3" presStyleIdx="1" presStyleCnt="2">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D9EA5C18-E5DB-457E-8A0F-E8B9E8A5595D}" type="presOf" srcId="{CB6D3B96-266A-48B9-A023-06252BDF25C8}" destId="{5EC3F3CE-5629-4E63-BE00-377811EC06D3}" srcOrd="0" destOrd="0" presId="urn:microsoft.com/office/officeart/2005/8/layout/hierarchy1"/>
    <dgm:cxn modelId="{258CE91D-8F7C-44CA-8A7B-8AF35CD0B167}" type="presOf" srcId="{267BB711-6FDB-4265-8FF1-44F782FC4776}" destId="{0292A2F2-2B73-4479-922B-A1526F72CAE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8580DF81-2203-4030-BA43-7736DE6D22D5}" srcId="{6D985E3F-ED7C-4A2F-BBCB-E57E25E8B225}" destId="{267BB711-6FDB-4265-8FF1-44F782FC4776}" srcOrd="0" destOrd="0" parTransId="{CB6D3B96-266A-48B9-A023-06252BDF25C8}" sibTransId="{3B9133B0-65A4-40D9-9852-58D5EEF9807F}"/>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3B9C9F02-B178-4C79-BF87-0B65A841D0ED}" type="presParOf" srcId="{092540BB-7D39-4E15-83A5-E32D1F171A18}" destId="{5EC3F3CE-5629-4E63-BE00-377811EC06D3}" srcOrd="0" destOrd="0" presId="urn:microsoft.com/office/officeart/2005/8/layout/hierarchy1"/>
    <dgm:cxn modelId="{BF214F90-ADD8-48AD-AE80-F823995EB42C}" type="presParOf" srcId="{092540BB-7D39-4E15-83A5-E32D1F171A18}" destId="{D781966D-212F-4154-9709-7573642503C7}" srcOrd="1" destOrd="0" presId="urn:microsoft.com/office/officeart/2005/8/layout/hierarchy1"/>
    <dgm:cxn modelId="{9E246DDD-9B32-47B7-8674-F6068B405652}" type="presParOf" srcId="{D781966D-212F-4154-9709-7573642503C7}" destId="{C53DD535-4A9C-4AD1-B206-A163EB3D3492}" srcOrd="0" destOrd="0" presId="urn:microsoft.com/office/officeart/2005/8/layout/hierarchy1"/>
    <dgm:cxn modelId="{2271ED03-04B9-4E17-BFE4-139E3788FF88}" type="presParOf" srcId="{C53DD535-4A9C-4AD1-B206-A163EB3D3492}" destId="{D5BB9989-3EB7-4ACD-BC7F-2D47FDD07F65}" srcOrd="0" destOrd="0" presId="urn:microsoft.com/office/officeart/2005/8/layout/hierarchy1"/>
    <dgm:cxn modelId="{5CA4C321-8590-4CDF-ABB6-277F06ACFDD5}" type="presParOf" srcId="{C53DD535-4A9C-4AD1-B206-A163EB3D3492}" destId="{0292A2F2-2B73-4479-922B-A1526F72CAEC}" srcOrd="1" destOrd="0" presId="urn:microsoft.com/office/officeart/2005/8/layout/hierarchy1"/>
    <dgm:cxn modelId="{D017ACB7-3CA0-4831-887E-BA9D5F2FB3F5}" type="presParOf" srcId="{D781966D-212F-4154-9709-7573642503C7}" destId="{B7E41D44-ACC8-4435-8C6D-32491136AC50}"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t>
        <a:bodyPr/>
        <a:lstStyle/>
        <a:p>
          <a:pPr rtl="1"/>
          <a:endParaRPr lang="he-IL"/>
        </a:p>
      </dgm:t>
    </dgm:pt>
    <dgm:pt modelId="{1437285F-B1F1-4D4D-92B5-83EB8E2606E9}" type="sibTrans" cxnId="{9B24CB5E-0E08-4F63-A8CC-18C1D03DB132}">
      <dgm:prSet/>
      <dgm:spPr/>
      <dgm:t>
        <a:bodyPr/>
        <a:lstStyle/>
        <a:p>
          <a:pPr rtl="1"/>
          <a:endParaRPr lang="he-IL"/>
        </a:p>
      </dgm:t>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t>
        <a:bodyPr/>
        <a:lstStyle/>
        <a:p>
          <a:pPr rtl="1"/>
          <a:endParaRPr lang="he-IL"/>
        </a:p>
      </dgm:t>
    </dgm:pt>
    <dgm:pt modelId="{82043478-38BC-4B50-9A08-3616C8D64E07}" type="sibTrans" cxnId="{4E79597F-D8ED-4CD0-B00A-3C660A5B84E9}">
      <dgm:prSet/>
      <dgm:spPr/>
      <dgm:t>
        <a:bodyPr/>
        <a:lstStyle/>
        <a:p>
          <a:pPr rtl="1"/>
          <a:endParaRPr lang="he-IL"/>
        </a:p>
      </dgm:t>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t>
        <a:bodyPr/>
        <a:lstStyle/>
        <a:p>
          <a:pPr rtl="1"/>
          <a:endParaRPr lang="he-IL"/>
        </a:p>
      </dgm:t>
    </dgm:pt>
    <dgm:pt modelId="{B755622D-83DD-4EDF-8AC9-5968C4C397C8}" type="sibTrans" cxnId="{985A5C7B-D276-4977-B579-E04A8B646CC5}">
      <dgm:prSet/>
      <dgm:spPr/>
      <dgm:t>
        <a:bodyPr/>
        <a:lstStyle/>
        <a:p>
          <a:pPr rtl="1"/>
          <a:endParaRPr lang="he-IL"/>
        </a:p>
      </dgm:t>
    </dgm:pt>
    <dgm:pt modelId="{267BB711-6FDB-4265-8FF1-44F782FC4776}">
      <dgm:prSet phldrT="[Text]" phldr="0"/>
      <dgm:spPr/>
      <dgm:t>
        <a:bodyPr/>
        <a:lstStyle/>
        <a:p>
          <a:pPr rtl="0"/>
          <a:r>
            <a:rPr lang="he-IL" dirty="0"/>
            <a:t>תוס יומא- אנן סהדי </a:t>
          </a:r>
          <a:r>
            <a:rPr lang="he-IL" dirty="0" err="1"/>
            <a:t>דמתכוון</a:t>
          </a:r>
          <a:endParaRPr lang="en-US" dirty="0"/>
        </a:p>
      </dgm:t>
    </dgm:pt>
    <dgm:pt modelId="{CB6D3B96-266A-48B9-A023-06252BDF25C8}" type="parTrans" cxnId="{8580DF81-2203-4030-BA43-7736DE6D22D5}">
      <dgm:prSet/>
      <dgm:spPr/>
      <dgm:t>
        <a:bodyPr/>
        <a:lstStyle/>
        <a:p>
          <a:pPr rtl="1"/>
          <a:endParaRPr lang="he-IL"/>
        </a:p>
      </dgm:t>
    </dgm:pt>
    <dgm:pt modelId="{3B9133B0-65A4-40D9-9852-58D5EEF9807F}" type="sibTrans" cxnId="{8580DF81-2203-4030-BA43-7736DE6D22D5}">
      <dgm:prSet/>
      <dgm:spPr/>
      <dgm:t>
        <a:bodyPr/>
        <a:lstStyle/>
        <a:p>
          <a:pPr rtl="1"/>
          <a:endParaRPr lang="he-IL"/>
        </a:p>
      </dgm:t>
    </dgm:pt>
    <dgm:pt modelId="{4A24ECD8-8E6D-4210-A6F5-B4768E9267E1}">
      <dgm:prSet phldr="0"/>
      <dgm:spPr/>
      <dgm:t>
        <a:bodyPr/>
        <a:lstStyle/>
        <a:p>
          <a:pPr rtl="0"/>
          <a:r>
            <a:rPr lang="he-IL" dirty="0">
              <a:latin typeface="Calibri Light" panose="020F0302020204030204"/>
            </a:rPr>
            <a:t>ר אברהם בן הרמב"ם</a:t>
          </a:r>
          <a:br>
            <a:rPr lang="en-US" dirty="0">
              <a:latin typeface="Calibri Light" panose="020F0302020204030204"/>
            </a:rPr>
          </a:br>
          <a:r>
            <a:rPr lang="he-IL">
              <a:latin typeface="Calibri Light" panose="020F0302020204030204"/>
            </a:rPr>
            <a:t>ריטב"א</a:t>
          </a:r>
          <a:endParaRPr lang="en-US" dirty="0">
            <a:latin typeface="Calibri Light" panose="020F0302020204030204"/>
          </a:endParaRPr>
        </a:p>
      </dgm:t>
    </dgm:pt>
    <dgm:pt modelId="{165EF701-73F1-48D0-825C-561A5499E98E}" type="parTrans" cxnId="{78B9A118-9DDC-48AB-B939-8D9DCE21F3BB}">
      <dgm:prSet/>
      <dgm:spPr/>
      <dgm:t>
        <a:bodyPr/>
        <a:lstStyle/>
        <a:p>
          <a:pPr rtl="1"/>
          <a:endParaRPr lang="he-IL"/>
        </a:p>
      </dgm:t>
    </dgm:pt>
    <dgm:pt modelId="{21F7AEDC-F445-41B0-942F-384625E85CE0}" type="sibTrans" cxnId="{78B9A118-9DDC-48AB-B939-8D9DCE21F3BB}">
      <dgm:prSet/>
      <dgm:spPr/>
      <dgm:t>
        <a:bodyPr/>
        <a:lstStyle/>
        <a:p>
          <a:pPr rtl="1"/>
          <a:endParaRPr lang="he-IL"/>
        </a:p>
      </dgm:t>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5EC3F3CE-5629-4E63-BE00-377811EC06D3}" type="pres">
      <dgm:prSet presAssocID="{CB6D3B96-266A-48B9-A023-06252BDF25C8}" presName="Name17" presStyleLbl="parChTrans1D3" presStyleIdx="0" presStyleCnt="3"/>
      <dgm:spPr/>
    </dgm:pt>
    <dgm:pt modelId="{D781966D-212F-4154-9709-7573642503C7}" type="pres">
      <dgm:prSet presAssocID="{267BB711-6FDB-4265-8FF1-44F782FC4776}" presName="hierRoot3" presStyleCnt="0"/>
      <dgm:spPr/>
    </dgm:pt>
    <dgm:pt modelId="{C53DD535-4A9C-4AD1-B206-A163EB3D3492}" type="pres">
      <dgm:prSet presAssocID="{267BB711-6FDB-4265-8FF1-44F782FC4776}" presName="composite3" presStyleCnt="0"/>
      <dgm:spPr/>
    </dgm:pt>
    <dgm:pt modelId="{D5BB9989-3EB7-4ACD-BC7F-2D47FDD07F65}" type="pres">
      <dgm:prSet presAssocID="{267BB711-6FDB-4265-8FF1-44F782FC4776}" presName="background3" presStyleLbl="node3" presStyleIdx="0" presStyleCnt="3"/>
      <dgm:spPr/>
    </dgm:pt>
    <dgm:pt modelId="{0292A2F2-2B73-4479-922B-A1526F72CAEC}" type="pres">
      <dgm:prSet presAssocID="{267BB711-6FDB-4265-8FF1-44F782FC4776}" presName="text3" presStyleLbl="fgAcc3" presStyleIdx="0" presStyleCnt="3">
        <dgm:presLayoutVars>
          <dgm:chPref val="3"/>
        </dgm:presLayoutVars>
      </dgm:prSet>
      <dgm:spPr/>
    </dgm:pt>
    <dgm:pt modelId="{B7E41D44-ACC8-4435-8C6D-32491136AC50}" type="pres">
      <dgm:prSet presAssocID="{267BB711-6FDB-4265-8FF1-44F782FC4776}" presName="hierChild4"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1" presStyleCnt="3"/>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1" presStyleCnt="3"/>
      <dgm:spPr/>
    </dgm:pt>
    <dgm:pt modelId="{8D30D22A-D6A1-4BAD-BB0A-3503570E9CF3}" type="pres">
      <dgm:prSet presAssocID="{2068FE1A-4E33-44B9-816A-AA65DBE626E6}" presName="text3" presStyleLbl="fgAcc3" presStyleIdx="1" presStyleCnt="3">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 modelId="{3AA5E2AA-4E6A-4241-A0BD-A316F16384EA}" type="pres">
      <dgm:prSet presAssocID="{165EF701-73F1-48D0-825C-561A5499E98E}" presName="Name17" presStyleLbl="parChTrans1D3" presStyleIdx="2" presStyleCnt="3"/>
      <dgm:spPr/>
    </dgm:pt>
    <dgm:pt modelId="{88379AF4-42AB-467F-A923-65A1601C13F3}" type="pres">
      <dgm:prSet presAssocID="{4A24ECD8-8E6D-4210-A6F5-B4768E9267E1}" presName="hierRoot3" presStyleCnt="0"/>
      <dgm:spPr/>
    </dgm:pt>
    <dgm:pt modelId="{9AADF4C8-2676-48F3-A013-84D3F4E26CA5}" type="pres">
      <dgm:prSet presAssocID="{4A24ECD8-8E6D-4210-A6F5-B4768E9267E1}" presName="composite3" presStyleCnt="0"/>
      <dgm:spPr/>
    </dgm:pt>
    <dgm:pt modelId="{E4844C5F-76A3-470F-9431-DA151DCE02FF}" type="pres">
      <dgm:prSet presAssocID="{4A24ECD8-8E6D-4210-A6F5-B4768E9267E1}" presName="background3" presStyleLbl="node3" presStyleIdx="2" presStyleCnt="3"/>
      <dgm:spPr/>
    </dgm:pt>
    <dgm:pt modelId="{A3ACFCC8-1D33-46A7-8AE1-E04DDAA40BD0}" type="pres">
      <dgm:prSet presAssocID="{4A24ECD8-8E6D-4210-A6F5-B4768E9267E1}" presName="text3" presStyleLbl="fgAcc3" presStyleIdx="2" presStyleCnt="3">
        <dgm:presLayoutVars>
          <dgm:chPref val="3"/>
        </dgm:presLayoutVars>
      </dgm:prSet>
      <dgm:spPr/>
    </dgm:pt>
    <dgm:pt modelId="{B134046F-418F-4BCA-8971-991D9DA6CD28}" type="pres">
      <dgm:prSet presAssocID="{4A24ECD8-8E6D-4210-A6F5-B4768E9267E1}" presName="hierChild4"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D9EA5C18-E5DB-457E-8A0F-E8B9E8A5595D}" type="presOf" srcId="{CB6D3B96-266A-48B9-A023-06252BDF25C8}" destId="{5EC3F3CE-5629-4E63-BE00-377811EC06D3}" srcOrd="0" destOrd="0" presId="urn:microsoft.com/office/officeart/2005/8/layout/hierarchy1"/>
    <dgm:cxn modelId="{78B9A118-9DDC-48AB-B939-8D9DCE21F3BB}" srcId="{1C9B6929-9010-43E8-A6ED-938A7E412CD8}" destId="{4A24ECD8-8E6D-4210-A6F5-B4768E9267E1}" srcOrd="0" destOrd="0" parTransId="{165EF701-73F1-48D0-825C-561A5499E98E}" sibTransId="{21F7AEDC-F445-41B0-942F-384625E85CE0}"/>
    <dgm:cxn modelId="{258CE91D-8F7C-44CA-8A7B-8AF35CD0B167}" type="presOf" srcId="{267BB711-6FDB-4265-8FF1-44F782FC4776}" destId="{0292A2F2-2B73-4479-922B-A1526F72CAE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2B3ACE54-BB59-4A56-B26A-9D06D7E03E94}" type="presOf" srcId="{165EF701-73F1-48D0-825C-561A5499E98E}" destId="{3AA5E2AA-4E6A-4241-A0BD-A316F16384EA}" srcOrd="0" destOrd="0" presId="urn:microsoft.com/office/officeart/2005/8/layout/hierarchy1"/>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8580DF81-2203-4030-BA43-7736DE6D22D5}" srcId="{6D985E3F-ED7C-4A2F-BBCB-E57E25E8B225}" destId="{267BB711-6FDB-4265-8FF1-44F782FC4776}" srcOrd="0" destOrd="0" parTransId="{CB6D3B96-266A-48B9-A023-06252BDF25C8}" sibTransId="{3B9133B0-65A4-40D9-9852-58D5EEF9807F}"/>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48020AD5-E88E-4DA4-A806-C76F7E8E3428}" type="presOf" srcId="{4A24ECD8-8E6D-4210-A6F5-B4768E9267E1}" destId="{A3ACFCC8-1D33-46A7-8AE1-E04DDAA40BD0}"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3B9C9F02-B178-4C79-BF87-0B65A841D0ED}" type="presParOf" srcId="{092540BB-7D39-4E15-83A5-E32D1F171A18}" destId="{5EC3F3CE-5629-4E63-BE00-377811EC06D3}" srcOrd="0" destOrd="0" presId="urn:microsoft.com/office/officeart/2005/8/layout/hierarchy1"/>
    <dgm:cxn modelId="{BF214F90-ADD8-48AD-AE80-F823995EB42C}" type="presParOf" srcId="{092540BB-7D39-4E15-83A5-E32D1F171A18}" destId="{D781966D-212F-4154-9709-7573642503C7}" srcOrd="1" destOrd="0" presId="urn:microsoft.com/office/officeart/2005/8/layout/hierarchy1"/>
    <dgm:cxn modelId="{9E246DDD-9B32-47B7-8674-F6068B405652}" type="presParOf" srcId="{D781966D-212F-4154-9709-7573642503C7}" destId="{C53DD535-4A9C-4AD1-B206-A163EB3D3492}" srcOrd="0" destOrd="0" presId="urn:microsoft.com/office/officeart/2005/8/layout/hierarchy1"/>
    <dgm:cxn modelId="{2271ED03-04B9-4E17-BFE4-139E3788FF88}" type="presParOf" srcId="{C53DD535-4A9C-4AD1-B206-A163EB3D3492}" destId="{D5BB9989-3EB7-4ACD-BC7F-2D47FDD07F65}" srcOrd="0" destOrd="0" presId="urn:microsoft.com/office/officeart/2005/8/layout/hierarchy1"/>
    <dgm:cxn modelId="{5CA4C321-8590-4CDF-ABB6-277F06ACFDD5}" type="presParOf" srcId="{C53DD535-4A9C-4AD1-B206-A163EB3D3492}" destId="{0292A2F2-2B73-4479-922B-A1526F72CAEC}" srcOrd="1" destOrd="0" presId="urn:microsoft.com/office/officeart/2005/8/layout/hierarchy1"/>
    <dgm:cxn modelId="{D017ACB7-3CA0-4831-887E-BA9D5F2FB3F5}" type="presParOf" srcId="{D781966D-212F-4154-9709-7573642503C7}" destId="{B7E41D44-ACC8-4435-8C6D-32491136AC50}"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 modelId="{16C76BB1-032C-475F-8D11-AB33ACABC344}" type="presParOf" srcId="{8AF37105-0A9A-4E84-9248-0B3B9E4F9051}" destId="{3AA5E2AA-4E6A-4241-A0BD-A316F16384EA}" srcOrd="0" destOrd="0" presId="urn:microsoft.com/office/officeart/2005/8/layout/hierarchy1"/>
    <dgm:cxn modelId="{EC92ACE2-105D-42F7-BFB7-4180C837CA82}" type="presParOf" srcId="{8AF37105-0A9A-4E84-9248-0B3B9E4F9051}" destId="{88379AF4-42AB-467F-A923-65A1601C13F3}" srcOrd="1" destOrd="0" presId="urn:microsoft.com/office/officeart/2005/8/layout/hierarchy1"/>
    <dgm:cxn modelId="{19A309A3-947D-4CEE-95E5-76F39A959CA7}" type="presParOf" srcId="{88379AF4-42AB-467F-A923-65A1601C13F3}" destId="{9AADF4C8-2676-48F3-A013-84D3F4E26CA5}" srcOrd="0" destOrd="0" presId="urn:microsoft.com/office/officeart/2005/8/layout/hierarchy1"/>
    <dgm:cxn modelId="{AAA2FF4E-3FE1-40CA-9AA5-8F4BF08FAC52}" type="presParOf" srcId="{9AADF4C8-2676-48F3-A013-84D3F4E26CA5}" destId="{E4844C5F-76A3-470F-9431-DA151DCE02FF}" srcOrd="0" destOrd="0" presId="urn:microsoft.com/office/officeart/2005/8/layout/hierarchy1"/>
    <dgm:cxn modelId="{FDF9C6BE-A73E-435A-905A-0057A29F58B9}" type="presParOf" srcId="{9AADF4C8-2676-48F3-A013-84D3F4E26CA5}" destId="{A3ACFCC8-1D33-46A7-8AE1-E04DDAA40BD0}" srcOrd="1" destOrd="0" presId="urn:microsoft.com/office/officeart/2005/8/layout/hierarchy1"/>
    <dgm:cxn modelId="{EBF3D77E-D808-48DB-8832-D39B05DCC8F1}" type="presParOf" srcId="{88379AF4-42AB-467F-A923-65A1601C13F3}" destId="{B134046F-418F-4BCA-8971-991D9DA6CD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E8F8C-DB01-4221-9624-A21F4E781153}">
      <dsp:nvSpPr>
        <dsp:cNvPr id="0" name=""/>
        <dsp:cNvSpPr/>
      </dsp:nvSpPr>
      <dsp:spPr>
        <a:xfrm>
          <a:off x="7139469" y="4110025"/>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98D5FC-06F2-45A0-A673-B80467EF1AE9}">
      <dsp:nvSpPr>
        <dsp:cNvPr id="0" name=""/>
        <dsp:cNvSpPr/>
      </dsp:nvSpPr>
      <dsp:spPr>
        <a:xfrm>
          <a:off x="7139469" y="2580504"/>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8E0813-1E65-4DB4-8BC1-10803B9C5EF0}">
      <dsp:nvSpPr>
        <dsp:cNvPr id="0" name=""/>
        <dsp:cNvSpPr/>
      </dsp:nvSpPr>
      <dsp:spPr>
        <a:xfrm>
          <a:off x="5670811" y="1050983"/>
          <a:ext cx="1514377" cy="480470"/>
        </a:xfrm>
        <a:custGeom>
          <a:avLst/>
          <a:gdLst/>
          <a:ahLst/>
          <a:cxnLst/>
          <a:rect l="0" t="0" r="0" b="0"/>
          <a:pathLst>
            <a:path>
              <a:moveTo>
                <a:pt x="0" y="0"/>
              </a:moveTo>
              <a:lnTo>
                <a:pt x="0" y="327426"/>
              </a:lnTo>
              <a:lnTo>
                <a:pt x="1514377" y="327426"/>
              </a:lnTo>
              <a:lnTo>
                <a:pt x="151437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20424-DD96-4499-BFC2-133BA957DBCC}">
      <dsp:nvSpPr>
        <dsp:cNvPr id="0" name=""/>
        <dsp:cNvSpPr/>
      </dsp:nvSpPr>
      <dsp:spPr>
        <a:xfrm>
          <a:off x="4156434" y="2580504"/>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372D4-E4E7-4855-877D-B2BC586A4410}">
      <dsp:nvSpPr>
        <dsp:cNvPr id="0" name=""/>
        <dsp:cNvSpPr/>
      </dsp:nvSpPr>
      <dsp:spPr>
        <a:xfrm>
          <a:off x="3146849" y="2580504"/>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39778-B43D-4D65-86B6-E44A9D274E02}">
      <dsp:nvSpPr>
        <dsp:cNvPr id="0" name=""/>
        <dsp:cNvSpPr/>
      </dsp:nvSpPr>
      <dsp:spPr>
        <a:xfrm>
          <a:off x="4156434" y="1050983"/>
          <a:ext cx="1514377" cy="480470"/>
        </a:xfrm>
        <a:custGeom>
          <a:avLst/>
          <a:gdLst/>
          <a:ahLst/>
          <a:cxnLst/>
          <a:rect l="0" t="0" r="0" b="0"/>
          <a:pathLst>
            <a:path>
              <a:moveTo>
                <a:pt x="1514377" y="0"/>
              </a:moveTo>
              <a:lnTo>
                <a:pt x="151437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1CF927-CF07-4E21-B7BB-F7591B22B2FF}">
      <dsp:nvSpPr>
        <dsp:cNvPr id="0" name=""/>
        <dsp:cNvSpPr/>
      </dsp:nvSpPr>
      <dsp:spPr>
        <a:xfrm>
          <a:off x="4844788" y="193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E7805-2F52-41CA-80A9-E8CB603ACC23}">
      <dsp:nvSpPr>
        <dsp:cNvPr id="0" name=""/>
        <dsp:cNvSpPr/>
      </dsp:nvSpPr>
      <dsp:spPr>
        <a:xfrm>
          <a:off x="5028348" y="17631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מעשה</a:t>
          </a:r>
        </a:p>
      </dsp:txBody>
      <dsp:txXfrm>
        <a:off x="5059074" y="207041"/>
        <a:ext cx="1590595" cy="987598"/>
      </dsp:txXfrm>
    </dsp:sp>
    <dsp:sp modelId="{D11CB33A-9373-4150-905D-0657A295A10C}">
      <dsp:nvSpPr>
        <dsp:cNvPr id="0" name=""/>
        <dsp:cNvSpPr/>
      </dsp:nvSpPr>
      <dsp:spPr>
        <a:xfrm>
          <a:off x="3330410"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0C947-3208-4B0C-9CD8-4761D7B58E15}">
      <dsp:nvSpPr>
        <dsp:cNvPr id="0" name=""/>
        <dsp:cNvSpPr/>
      </dsp:nvSpPr>
      <dsp:spPr>
        <a:xfrm>
          <a:off x="3513971"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Action</a:t>
          </a:r>
          <a:endParaRPr lang="he-IL" sz="1900" kern="1200" dirty="0"/>
        </a:p>
      </dsp:txBody>
      <dsp:txXfrm>
        <a:off x="3544697" y="1736562"/>
        <a:ext cx="1590595" cy="987598"/>
      </dsp:txXfrm>
    </dsp:sp>
    <dsp:sp modelId="{05B35810-B734-45E5-863B-3EA9B0A8099B}">
      <dsp:nvSpPr>
        <dsp:cNvPr id="0" name=""/>
        <dsp:cNvSpPr/>
      </dsp:nvSpPr>
      <dsp:spPr>
        <a:xfrm>
          <a:off x="232082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EFB86-F88F-4655-872E-EC3FAD041193}">
      <dsp:nvSpPr>
        <dsp:cNvPr id="0" name=""/>
        <dsp:cNvSpPr/>
      </dsp:nvSpPr>
      <dsp:spPr>
        <a:xfrm>
          <a:off x="250438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Physical motion</a:t>
          </a:r>
          <a:endParaRPr lang="he-IL" sz="1900" kern="1200" dirty="0"/>
        </a:p>
      </dsp:txBody>
      <dsp:txXfrm>
        <a:off x="2535112" y="3266083"/>
        <a:ext cx="1590595" cy="987598"/>
      </dsp:txXfrm>
    </dsp:sp>
    <dsp:sp modelId="{2F01DECA-5A9C-42FB-B27E-FE488F34D30E}">
      <dsp:nvSpPr>
        <dsp:cNvPr id="0" name=""/>
        <dsp:cNvSpPr/>
      </dsp:nvSpPr>
      <dsp:spPr>
        <a:xfrm>
          <a:off x="433999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F60F2-872B-4766-BCCC-CE54FB58037C}">
      <dsp:nvSpPr>
        <dsp:cNvPr id="0" name=""/>
        <dsp:cNvSpPr/>
      </dsp:nvSpPr>
      <dsp:spPr>
        <a:xfrm>
          <a:off x="452355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Outcome</a:t>
          </a:r>
          <a:endParaRPr lang="he-IL" sz="1900" kern="1200" dirty="0"/>
        </a:p>
      </dsp:txBody>
      <dsp:txXfrm>
        <a:off x="4554282" y="3266083"/>
        <a:ext cx="1590595" cy="987598"/>
      </dsp:txXfrm>
    </dsp:sp>
    <dsp:sp modelId="{C9B616C2-2702-4E7B-A4A0-6EFBDDF0011F}">
      <dsp:nvSpPr>
        <dsp:cNvPr id="0" name=""/>
        <dsp:cNvSpPr/>
      </dsp:nvSpPr>
      <dsp:spPr>
        <a:xfrm>
          <a:off x="6359165"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BC602-B511-4AB5-9D02-D8E78CDA6BE6}">
      <dsp:nvSpPr>
        <dsp:cNvPr id="0" name=""/>
        <dsp:cNvSpPr/>
      </dsp:nvSpPr>
      <dsp:spPr>
        <a:xfrm>
          <a:off x="6542726"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Intent</a:t>
          </a:r>
          <a:endParaRPr lang="he-IL" sz="1900" kern="1200" dirty="0"/>
        </a:p>
      </dsp:txBody>
      <dsp:txXfrm>
        <a:off x="6573452" y="1736562"/>
        <a:ext cx="1590595" cy="987598"/>
      </dsp:txXfrm>
    </dsp:sp>
    <dsp:sp modelId="{E764C6CF-FF5B-4E26-9734-300E9310F5B9}">
      <dsp:nvSpPr>
        <dsp:cNvPr id="0" name=""/>
        <dsp:cNvSpPr/>
      </dsp:nvSpPr>
      <dsp:spPr>
        <a:xfrm>
          <a:off x="635916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2BE6E-7612-4949-9A4A-0B5C6C527B6A}">
      <dsp:nvSpPr>
        <dsp:cNvPr id="0" name=""/>
        <dsp:cNvSpPr/>
      </dsp:nvSpPr>
      <dsp:spPr>
        <a:xfrm>
          <a:off x="654272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What’s in his head</a:t>
          </a:r>
          <a:endParaRPr lang="he-IL" sz="1900" kern="1200" dirty="0"/>
        </a:p>
      </dsp:txBody>
      <dsp:txXfrm>
        <a:off x="6573452" y="3266083"/>
        <a:ext cx="1590595" cy="987598"/>
      </dsp:txXfrm>
    </dsp:sp>
    <dsp:sp modelId="{7F82146F-1A96-4C3A-B2D6-DD9E0078B0D4}">
      <dsp:nvSpPr>
        <dsp:cNvPr id="0" name=""/>
        <dsp:cNvSpPr/>
      </dsp:nvSpPr>
      <dsp:spPr>
        <a:xfrm>
          <a:off x="6359165" y="4590495"/>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806D1-A607-4355-86BE-8A2D1AC3C8C7}">
      <dsp:nvSpPr>
        <dsp:cNvPr id="0" name=""/>
        <dsp:cNvSpPr/>
      </dsp:nvSpPr>
      <dsp:spPr>
        <a:xfrm>
          <a:off x="6542726" y="4764878"/>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Mapping that to halakhic categories </a:t>
          </a:r>
          <a:endParaRPr lang="he-IL" sz="1900" kern="1200" dirty="0"/>
        </a:p>
      </dsp:txBody>
      <dsp:txXfrm>
        <a:off x="6573452" y="4795604"/>
        <a:ext cx="1590595" cy="98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דבר שאינו מתכוון- איסור דרבנן (</a:t>
          </a:r>
          <a:r>
            <a:rPr lang="he-IL" sz="1800" kern="1200" dirty="0" err="1"/>
            <a:t>לר"י</a:t>
          </a:r>
          <a:r>
            <a:rPr lang="he-IL" sz="1800" kern="1200" dirty="0"/>
            <a:t>)</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דרבנן</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t>מותר</a:t>
          </a:r>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דבר שאינו מתכוון- אין כוונה לעשות </a:t>
          </a:r>
          <a:r>
            <a:rPr lang="en-US" sz="1500" kern="1200" dirty="0"/>
            <a:t>X</a:t>
          </a:r>
          <a:endParaRPr lang="he-IL" sz="1500" kern="1200" dirty="0"/>
        </a:p>
        <a:p>
          <a:pPr marL="114300" lvl="1" indent="-114300" algn="r" defTabSz="533400" rtl="1">
            <a:lnSpc>
              <a:spcPct val="90000"/>
            </a:lnSpc>
            <a:spcBef>
              <a:spcPct val="0"/>
            </a:spcBef>
            <a:spcAft>
              <a:spcPct val="15000"/>
            </a:spcAft>
            <a:buChar char="•"/>
          </a:pPr>
          <a:r>
            <a:rPr lang="he-IL" sz="1200" kern="1200" dirty="0"/>
            <a:t>יש את התוצאה שזה קרה</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איסור דרבנן- איסור גברה, לא לעשות </a:t>
          </a:r>
          <a:r>
            <a:rPr lang="en-US" sz="1500" kern="1200" dirty="0"/>
            <a:t>X</a:t>
          </a:r>
          <a:r>
            <a:rPr lang="he-IL" sz="1500" kern="1200" dirty="0"/>
            <a:t> </a:t>
          </a:r>
        </a:p>
        <a:p>
          <a:pPr marL="114300" lvl="1" indent="-114300" algn="r" defTabSz="533400" rtl="1">
            <a:lnSpc>
              <a:spcPct val="90000"/>
            </a:lnSpc>
            <a:spcBef>
              <a:spcPct val="0"/>
            </a:spcBef>
            <a:spcAft>
              <a:spcPct val="15000"/>
            </a:spcAft>
            <a:buChar char="•"/>
          </a:pPr>
          <a:r>
            <a:rPr lang="he-IL" sz="1200" kern="1200" dirty="0"/>
            <a:t>אבל לא איסור בתוצאה</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מותר- כי האיסור דרבנן הוי איסור רק על הגברה. ודבר שאינו מתכוון אסור בגלל התוצאה</a:t>
          </a:r>
        </a:p>
      </dsp:txBody>
      <dsp:txXfrm>
        <a:off x="5405182" y="1053785"/>
        <a:ext cx="2243766" cy="2243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t>דבר שאינו </a:t>
          </a:r>
          <a:r>
            <a:rPr lang="he-IL" sz="1900" kern="1200" dirty="0">
              <a:latin typeface="Calibri Light" panose="020F0302020204030204"/>
            </a:rPr>
            <a:t>מתכוון </a:t>
          </a:r>
          <a:r>
            <a:rPr lang="he-IL" sz="1900" kern="1200" dirty="0" err="1">
              <a:latin typeface="Calibri Light" panose="020F0302020204030204"/>
            </a:rPr>
            <a:t>לר״י</a:t>
          </a:r>
          <a:r>
            <a:rPr lang="he-IL" sz="1900" kern="1200" dirty="0">
              <a:latin typeface="Calibri Light" panose="020F0302020204030204"/>
            </a:rPr>
            <a:t> אסור בגלל התוצאה</a:t>
          </a:r>
          <a:endParaRPr lang="he-IL" sz="1900" kern="1200" dirty="0"/>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latin typeface="Calibri Light" panose="020F0302020204030204"/>
            </a:rPr>
            <a:t>מקלקל אסור בגלל המעשה מלאכה</a:t>
          </a:r>
          <a:endParaRPr lang="he-IL" sz="1900" kern="1200" dirty="0"/>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he-IL" sz="3100" kern="1200" dirty="0">
              <a:latin typeface="Calibri Light" panose="020F0302020204030204"/>
            </a:rPr>
            <a:t>ביחד, אין מעשה מלאכה מכוונת, ואין תוצאת תיקון מלאכה</a:t>
          </a:r>
          <a:endParaRPr lang="he-IL" sz="3100" kern="1200" dirty="0"/>
        </a:p>
      </dsp:txBody>
      <dsp:txXfrm>
        <a:off x="5405182" y="1053785"/>
        <a:ext cx="2243766" cy="2243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err="1">
              <a:latin typeface="Calibri Light" panose="020F0302020204030204"/>
            </a:rPr>
            <a:t>פסיק</a:t>
          </a:r>
          <a:r>
            <a:rPr lang="en-US" sz="1200" kern="1200" dirty="0">
              <a:latin typeface="Calibri Light" panose="020F0302020204030204"/>
            </a:rPr>
            <a:t> </a:t>
          </a:r>
          <a:r>
            <a:rPr lang="en-US" sz="1200" kern="1200" dirty="0" err="1">
              <a:latin typeface="Calibri Light" panose="020F0302020204030204"/>
            </a:rPr>
            <a:t>רישא</a:t>
          </a:r>
          <a:endParaRPr lang="en-US" sz="1200" kern="1200" dirty="0"/>
        </a:p>
      </dsp:txBody>
      <dsp:txXfrm>
        <a:off x="4543458" y="209752"/>
        <a:ext cx="1615068" cy="1002793"/>
      </dsp:txXfrm>
    </dsp:sp>
    <dsp:sp modelId="{D1EC3E4C-3DFE-44D0-A23D-0725748259AB}">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He also intends to do B</a:t>
          </a:r>
          <a:endParaRPr lang="en-US" sz="1200" kern="1200" dirty="0"/>
        </a:p>
      </dsp:txBody>
      <dsp:txXfrm>
        <a:off x="2493224" y="1762804"/>
        <a:ext cx="1615068" cy="1002793"/>
      </dsp:txXfrm>
    </dsp:sp>
    <dsp:sp modelId="{E0280A9A-BEE1-4BF0-BEB8-5FC257D5B6B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The two actions are really one entity AB, and therefore you can't have intent for only half a maaseh. </a:t>
          </a:r>
        </a:p>
      </dsp:txBody>
      <dsp:txXfrm>
        <a:off x="4543458" y="1762804"/>
        <a:ext cx="1615068" cy="1002793"/>
      </dsp:txXfrm>
    </dsp:sp>
    <dsp:sp modelId="{2C46B201-CBEC-4793-B73E-5CD13859E0C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If you could do one without the other, then even if you do them together, they're still two actions. </a:t>
          </a:r>
        </a:p>
      </dsp:txBody>
      <dsp:txXfrm>
        <a:off x="4543458" y="3315857"/>
        <a:ext cx="1615068" cy="1002793"/>
      </dsp:txXfrm>
    </dsp:sp>
    <dsp:sp modelId="{64826355-F959-4FEF-9D54-A0BB4C1D35EF}">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Since A -&gt; B -&gt; C that constitutes intent for C as well. </a:t>
          </a:r>
        </a:p>
      </dsp:txBody>
      <dsp:txXfrm>
        <a:off x="6593692" y="1762804"/>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42528" y="1317921"/>
          <a:ext cx="2535964" cy="603444"/>
        </a:xfrm>
        <a:custGeom>
          <a:avLst/>
          <a:gdLst/>
          <a:ahLst/>
          <a:cxnLst/>
          <a:rect l="0" t="0" r="0" b="0"/>
          <a:pathLst>
            <a:path>
              <a:moveTo>
                <a:pt x="0" y="0"/>
              </a:moveTo>
              <a:lnTo>
                <a:pt x="0" y="411229"/>
              </a:lnTo>
              <a:lnTo>
                <a:pt x="2535964" y="411229"/>
              </a:lnTo>
              <a:lnTo>
                <a:pt x="2535964"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096808"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096808" y="1317921"/>
          <a:ext cx="91440" cy="603444"/>
        </a:xfrm>
        <a:custGeom>
          <a:avLst/>
          <a:gdLst/>
          <a:ahLst/>
          <a:cxnLst/>
          <a:rect l="0" t="0" r="0" b="0"/>
          <a:pathLst>
            <a:path>
              <a:moveTo>
                <a:pt x="45720" y="0"/>
              </a:moveTo>
              <a:lnTo>
                <a:pt x="4572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C3F3CE-5629-4E63-BE00-377811EC06D3}">
      <dsp:nvSpPr>
        <dsp:cNvPr id="0" name=""/>
        <dsp:cNvSpPr/>
      </dsp:nvSpPr>
      <dsp:spPr>
        <a:xfrm>
          <a:off x="2560844"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2606564" y="1317921"/>
          <a:ext cx="2535964" cy="603444"/>
        </a:xfrm>
        <a:custGeom>
          <a:avLst/>
          <a:gdLst/>
          <a:ahLst/>
          <a:cxnLst/>
          <a:rect l="0" t="0" r="0" b="0"/>
          <a:pathLst>
            <a:path>
              <a:moveTo>
                <a:pt x="2535964" y="0"/>
              </a:moveTo>
              <a:lnTo>
                <a:pt x="2535964" y="411229"/>
              </a:lnTo>
              <a:lnTo>
                <a:pt x="0" y="411229"/>
              </a:lnTo>
              <a:lnTo>
                <a:pt x="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105088" y="372"/>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335631" y="219387"/>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פסיק</a:t>
          </a:r>
          <a:r>
            <a:rPr lang="en-US" sz="1600" kern="1200" dirty="0">
              <a:latin typeface="Calibri Light" panose="020F0302020204030204"/>
            </a:rPr>
            <a:t> </a:t>
          </a:r>
          <a:r>
            <a:rPr lang="en-US" sz="1600" kern="1200" dirty="0" err="1">
              <a:latin typeface="Calibri Light" panose="020F0302020204030204"/>
            </a:rPr>
            <a:t>רישא</a:t>
          </a:r>
          <a:endParaRPr lang="en-US" sz="1600" kern="1200" dirty="0"/>
        </a:p>
      </dsp:txBody>
      <dsp:txXfrm>
        <a:off x="4374221" y="257977"/>
        <a:ext cx="1997699" cy="1240368"/>
      </dsp:txXfrm>
    </dsp:sp>
    <dsp:sp modelId="{D1EC3E4C-3DFE-44D0-A23D-0725748259AB}">
      <dsp:nvSpPr>
        <dsp:cNvPr id="0" name=""/>
        <dsp:cNvSpPr/>
      </dsp:nvSpPr>
      <dsp:spPr>
        <a:xfrm>
          <a:off x="1569124"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1799666"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He also intends to do B</a:t>
          </a:r>
          <a:endParaRPr lang="en-US" sz="1600" kern="1200" dirty="0"/>
        </a:p>
      </dsp:txBody>
      <dsp:txXfrm>
        <a:off x="1838256" y="2178970"/>
        <a:ext cx="1997699" cy="1240368"/>
      </dsp:txXfrm>
    </dsp:sp>
    <dsp:sp modelId="{D5BB9989-3EB7-4ACD-BC7F-2D47FDD07F65}">
      <dsp:nvSpPr>
        <dsp:cNvPr id="0" name=""/>
        <dsp:cNvSpPr/>
      </dsp:nvSpPr>
      <dsp:spPr>
        <a:xfrm>
          <a:off x="1569124"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2A2F2-2B73-4479-922B-A1526F72CAEC}">
      <dsp:nvSpPr>
        <dsp:cNvPr id="0" name=""/>
        <dsp:cNvSpPr/>
      </dsp:nvSpPr>
      <dsp:spPr>
        <a:xfrm>
          <a:off x="1799666"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t>תוס יומא- אנן סהדי </a:t>
          </a:r>
          <a:r>
            <a:rPr lang="he-IL" sz="1600" kern="1200" dirty="0" err="1"/>
            <a:t>דמתכוון</a:t>
          </a:r>
          <a:endParaRPr lang="en-US" sz="1600" kern="1200" dirty="0"/>
        </a:p>
      </dsp:txBody>
      <dsp:txXfrm>
        <a:off x="1838256" y="4099963"/>
        <a:ext cx="1997699" cy="1240368"/>
      </dsp:txXfrm>
    </dsp:sp>
    <dsp:sp modelId="{E0280A9A-BEE1-4BF0-BEB8-5FC257D5B6B2}">
      <dsp:nvSpPr>
        <dsp:cNvPr id="0" name=""/>
        <dsp:cNvSpPr/>
      </dsp:nvSpPr>
      <dsp:spPr>
        <a:xfrm>
          <a:off x="4105088"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335631"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The two actions are really one entity AB, and therefore you can't have intent for only half a maaseh. </a:t>
          </a:r>
        </a:p>
      </dsp:txBody>
      <dsp:txXfrm>
        <a:off x="4374221" y="2178970"/>
        <a:ext cx="1997699" cy="1240368"/>
      </dsp:txXfrm>
    </dsp:sp>
    <dsp:sp modelId="{2C46B201-CBEC-4793-B73E-5CD13859E0C9}">
      <dsp:nvSpPr>
        <dsp:cNvPr id="0" name=""/>
        <dsp:cNvSpPr/>
      </dsp:nvSpPr>
      <dsp:spPr>
        <a:xfrm>
          <a:off x="4105088"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335631"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Rashi</a:t>
          </a:r>
          <a:r>
            <a:rPr lang="en-US" sz="1600" kern="1200" dirty="0">
              <a:latin typeface="Calibri Light" panose="020F0302020204030204"/>
            </a:rPr>
            <a:t>- If you could do one without the other, then even if you do them together, they're still two actions. </a:t>
          </a:r>
        </a:p>
      </dsp:txBody>
      <dsp:txXfrm>
        <a:off x="4374221" y="4099963"/>
        <a:ext cx="1997699" cy="1240368"/>
      </dsp:txXfrm>
    </dsp:sp>
    <dsp:sp modelId="{64826355-F959-4FEF-9D54-A0BB4C1D35EF}">
      <dsp:nvSpPr>
        <dsp:cNvPr id="0" name=""/>
        <dsp:cNvSpPr/>
      </dsp:nvSpPr>
      <dsp:spPr>
        <a:xfrm>
          <a:off x="6641053"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871595"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Since A -&gt; B -&gt; C that constitutes intent for C as well. </a:t>
          </a:r>
        </a:p>
      </dsp:txBody>
      <dsp:txXfrm>
        <a:off x="6910185" y="2178970"/>
        <a:ext cx="1997699" cy="12403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5E2AA-4E6A-4241-A0BD-A316F16384EA}">
      <dsp:nvSpPr>
        <dsp:cNvPr id="0" name=""/>
        <dsp:cNvSpPr/>
      </dsp:nvSpPr>
      <dsp:spPr>
        <a:xfrm>
          <a:off x="7632773"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FE6A6C-B42D-41FA-810F-0DE50EE2EE0D}">
      <dsp:nvSpPr>
        <dsp:cNvPr id="0" name=""/>
        <dsp:cNvSpPr/>
      </dsp:nvSpPr>
      <dsp:spPr>
        <a:xfrm>
          <a:off x="5142528" y="1317921"/>
          <a:ext cx="2535964" cy="603444"/>
        </a:xfrm>
        <a:custGeom>
          <a:avLst/>
          <a:gdLst/>
          <a:ahLst/>
          <a:cxnLst/>
          <a:rect l="0" t="0" r="0" b="0"/>
          <a:pathLst>
            <a:path>
              <a:moveTo>
                <a:pt x="0" y="0"/>
              </a:moveTo>
              <a:lnTo>
                <a:pt x="0" y="411229"/>
              </a:lnTo>
              <a:lnTo>
                <a:pt x="2535964" y="411229"/>
              </a:lnTo>
              <a:lnTo>
                <a:pt x="2535964"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096808"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096808" y="1317921"/>
          <a:ext cx="91440" cy="603444"/>
        </a:xfrm>
        <a:custGeom>
          <a:avLst/>
          <a:gdLst/>
          <a:ahLst/>
          <a:cxnLst/>
          <a:rect l="0" t="0" r="0" b="0"/>
          <a:pathLst>
            <a:path>
              <a:moveTo>
                <a:pt x="45720" y="0"/>
              </a:moveTo>
              <a:lnTo>
                <a:pt x="4572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C3F3CE-5629-4E63-BE00-377811EC06D3}">
      <dsp:nvSpPr>
        <dsp:cNvPr id="0" name=""/>
        <dsp:cNvSpPr/>
      </dsp:nvSpPr>
      <dsp:spPr>
        <a:xfrm>
          <a:off x="2560844"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2606564" y="1317921"/>
          <a:ext cx="2535964" cy="603444"/>
        </a:xfrm>
        <a:custGeom>
          <a:avLst/>
          <a:gdLst/>
          <a:ahLst/>
          <a:cxnLst/>
          <a:rect l="0" t="0" r="0" b="0"/>
          <a:pathLst>
            <a:path>
              <a:moveTo>
                <a:pt x="2535964" y="0"/>
              </a:moveTo>
              <a:lnTo>
                <a:pt x="2535964" y="411229"/>
              </a:lnTo>
              <a:lnTo>
                <a:pt x="0" y="411229"/>
              </a:lnTo>
              <a:lnTo>
                <a:pt x="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105088" y="372"/>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335631" y="219387"/>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פסיק</a:t>
          </a:r>
          <a:r>
            <a:rPr lang="en-US" sz="1600" kern="1200" dirty="0">
              <a:latin typeface="Calibri Light" panose="020F0302020204030204"/>
            </a:rPr>
            <a:t> </a:t>
          </a:r>
          <a:r>
            <a:rPr lang="en-US" sz="1600" kern="1200" dirty="0" err="1">
              <a:latin typeface="Calibri Light" panose="020F0302020204030204"/>
            </a:rPr>
            <a:t>רישא</a:t>
          </a:r>
          <a:endParaRPr lang="en-US" sz="1600" kern="1200" dirty="0"/>
        </a:p>
      </dsp:txBody>
      <dsp:txXfrm>
        <a:off x="4374221" y="257977"/>
        <a:ext cx="1997699" cy="1240368"/>
      </dsp:txXfrm>
    </dsp:sp>
    <dsp:sp modelId="{D1EC3E4C-3DFE-44D0-A23D-0725748259AB}">
      <dsp:nvSpPr>
        <dsp:cNvPr id="0" name=""/>
        <dsp:cNvSpPr/>
      </dsp:nvSpPr>
      <dsp:spPr>
        <a:xfrm>
          <a:off x="1569124"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1799666"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He also intends to do B</a:t>
          </a:r>
          <a:endParaRPr lang="en-US" sz="1600" kern="1200" dirty="0"/>
        </a:p>
      </dsp:txBody>
      <dsp:txXfrm>
        <a:off x="1838256" y="2178970"/>
        <a:ext cx="1997699" cy="1240368"/>
      </dsp:txXfrm>
    </dsp:sp>
    <dsp:sp modelId="{D5BB9989-3EB7-4ACD-BC7F-2D47FDD07F65}">
      <dsp:nvSpPr>
        <dsp:cNvPr id="0" name=""/>
        <dsp:cNvSpPr/>
      </dsp:nvSpPr>
      <dsp:spPr>
        <a:xfrm>
          <a:off x="1569124"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2A2F2-2B73-4479-922B-A1526F72CAEC}">
      <dsp:nvSpPr>
        <dsp:cNvPr id="0" name=""/>
        <dsp:cNvSpPr/>
      </dsp:nvSpPr>
      <dsp:spPr>
        <a:xfrm>
          <a:off x="1799666"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t>תוס יומא- אנן סהדי </a:t>
          </a:r>
          <a:r>
            <a:rPr lang="he-IL" sz="1600" kern="1200" dirty="0" err="1"/>
            <a:t>דמתכוון</a:t>
          </a:r>
          <a:endParaRPr lang="en-US" sz="1600" kern="1200" dirty="0"/>
        </a:p>
      </dsp:txBody>
      <dsp:txXfrm>
        <a:off x="1838256" y="4099963"/>
        <a:ext cx="1997699" cy="1240368"/>
      </dsp:txXfrm>
    </dsp:sp>
    <dsp:sp modelId="{E0280A9A-BEE1-4BF0-BEB8-5FC257D5B6B2}">
      <dsp:nvSpPr>
        <dsp:cNvPr id="0" name=""/>
        <dsp:cNvSpPr/>
      </dsp:nvSpPr>
      <dsp:spPr>
        <a:xfrm>
          <a:off x="4105088"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335631"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The two actions are really one entity AB, and therefore you can't have intent for only half a maaseh. </a:t>
          </a:r>
        </a:p>
      </dsp:txBody>
      <dsp:txXfrm>
        <a:off x="4374221" y="2178970"/>
        <a:ext cx="1997699" cy="1240368"/>
      </dsp:txXfrm>
    </dsp:sp>
    <dsp:sp modelId="{2C46B201-CBEC-4793-B73E-5CD13859E0C9}">
      <dsp:nvSpPr>
        <dsp:cNvPr id="0" name=""/>
        <dsp:cNvSpPr/>
      </dsp:nvSpPr>
      <dsp:spPr>
        <a:xfrm>
          <a:off x="4105088"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335631"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If you could do one without the other, then even if you do them together, they're still two actions. </a:t>
          </a:r>
        </a:p>
      </dsp:txBody>
      <dsp:txXfrm>
        <a:off x="4374221" y="4099963"/>
        <a:ext cx="1997699" cy="1240368"/>
      </dsp:txXfrm>
    </dsp:sp>
    <dsp:sp modelId="{64826355-F959-4FEF-9D54-A0BB4C1D35EF}">
      <dsp:nvSpPr>
        <dsp:cNvPr id="0" name=""/>
        <dsp:cNvSpPr/>
      </dsp:nvSpPr>
      <dsp:spPr>
        <a:xfrm>
          <a:off x="6641053"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871595"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Since A -&gt; B -&gt; C that constitutes intent for C as well. </a:t>
          </a:r>
        </a:p>
      </dsp:txBody>
      <dsp:txXfrm>
        <a:off x="6910185" y="2178970"/>
        <a:ext cx="1997699" cy="1240368"/>
      </dsp:txXfrm>
    </dsp:sp>
    <dsp:sp modelId="{E4844C5F-76A3-470F-9431-DA151DCE02FF}">
      <dsp:nvSpPr>
        <dsp:cNvPr id="0" name=""/>
        <dsp:cNvSpPr/>
      </dsp:nvSpPr>
      <dsp:spPr>
        <a:xfrm>
          <a:off x="6641053"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ACFCC8-1D33-46A7-8AE1-E04DDAA40BD0}">
      <dsp:nvSpPr>
        <dsp:cNvPr id="0" name=""/>
        <dsp:cNvSpPr/>
      </dsp:nvSpPr>
      <dsp:spPr>
        <a:xfrm>
          <a:off x="6871595"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latin typeface="Calibri Light" panose="020F0302020204030204"/>
            </a:rPr>
            <a:t>ר אברהם בן הרמב"ם</a:t>
          </a:r>
          <a:br>
            <a:rPr lang="en-US" sz="1600" kern="1200" dirty="0">
              <a:latin typeface="Calibri Light" panose="020F0302020204030204"/>
            </a:rPr>
          </a:br>
          <a:r>
            <a:rPr lang="he-IL" sz="1600" kern="1200">
              <a:latin typeface="Calibri Light" panose="020F0302020204030204"/>
            </a:rPr>
            <a:t>ריטב"א</a:t>
          </a:r>
          <a:endParaRPr lang="en-US" sz="1600" kern="1200" dirty="0">
            <a:latin typeface="Calibri Light" panose="020F0302020204030204"/>
          </a:endParaRPr>
        </a:p>
      </dsp:txBody>
      <dsp:txXfrm>
        <a:off x="6910185" y="4099963"/>
        <a:ext cx="1997699" cy="12403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דבר שאינו מתכוון</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5BFB7-6F33-0219-0C3A-9EF8B4938A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3333197-96B2-1264-F5E5-93D057873E2B}"/>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פני יהושע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בד"ה אם תמצי לומר וכו' מיהו הכא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תרתי מקלקל ודבר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עכ"ל.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נראה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שהתוספ</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לשיטתייהו</a:t>
            </a:r>
            <a:r>
              <a:rPr lang="he-IL" sz="1800"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שכתבו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ל"ד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ובפ</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כירה דף מ"א ובכמה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דוכתין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דאף למ"ד דבר שאינו מתכוון אסור היינו מדרבנן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דאע"ג</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דבכל</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התורה אסור מדאורייתא מ"מ בשבת מותר מן התורה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דמלאכת</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מחשבת בעינן וכיון דלא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מיתסר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מדרבנן שפיר כתבו כאן דכיון דהוי נמי מקלקל ואיכא תרתי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למעליותא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כולי האי לא החמירו רבנן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משא"כ</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לפירש"י</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דמאן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דאסר</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דבר שאינו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היינו מדאורייתא תו לא שייך לחלק במקלקל בין מתכוון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לשאינו</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מתכוון אלא הא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דשרינן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היינו משו'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מותר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במקלקל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וכמו שאפר' לקמן לשיטתו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כנ"ל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0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AAC056-F38E-2A7E-61F0-2FFEBCF9C661}"/>
              </a:ext>
            </a:extLst>
          </p:cNvPr>
          <p:cNvSpPr>
            <a:spLocks noGrp="1"/>
          </p:cNvSpPr>
          <p:nvPr>
            <p:ph type="title"/>
          </p:nvPr>
        </p:nvSpPr>
        <p:spPr/>
        <p:txBody>
          <a:bodyPr/>
          <a:lstStyle/>
          <a:p>
            <a:pPr algn="r" rtl="1"/>
            <a:endParaRPr lang="he-IL" dirty="0"/>
          </a:p>
        </p:txBody>
      </p:sp>
      <p:sp>
        <p:nvSpPr>
          <p:cNvPr id="3" name="מציין מיקום תוכן 2">
            <a:extLst>
              <a:ext uri="{FF2B5EF4-FFF2-40B4-BE49-F238E27FC236}">
                <a16:creationId xmlns:a16="http://schemas.microsoft.com/office/drawing/2014/main" id="{1A04BED0-94E8-3263-18C4-AD38A862EDED}"/>
              </a:ext>
            </a:extLst>
          </p:cNvPr>
          <p:cNvSpPr>
            <a:spLocks noGrp="1"/>
          </p:cNvSpPr>
          <p:nvPr>
            <p:ph idx="1"/>
          </p:nvPr>
        </p:nvSpPr>
        <p:spPr/>
        <p:txBody>
          <a:bodyPr vert="horz" lIns="91440" tIns="45720" rIns="91440" bIns="45720" rtlCol="0" anchor="t">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למלך שבת 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effectLst/>
                <a:ea typeface="Calibri" panose="020F0502020204030204" pitchFamily="34" charset="0"/>
                <a:cs typeface="Arial"/>
              </a:rPr>
              <a:t>דברים המותרים </a:t>
            </a:r>
            <a:r>
              <a:rPr lang="he-IL" sz="1800" dirty="0" err="1">
                <a:solidFill>
                  <a:srgbClr val="202122"/>
                </a:solidFill>
                <a:effectLst/>
                <a:ea typeface="Calibri" panose="020F0502020204030204" pitchFamily="34" charset="0"/>
                <a:cs typeface="Arial"/>
              </a:rPr>
              <a:t>וכו</a:t>
            </a:r>
            <a:r>
              <a:rPr lang="he-IL" sz="1800" dirty="0">
                <a:solidFill>
                  <a:srgbClr val="202122"/>
                </a:solidFill>
                <a:effectLst/>
                <a:ea typeface="Calibri" panose="020F0502020204030204" pitchFamily="34" charset="0"/>
                <a:cs typeface="Arial"/>
              </a:rPr>
              <a:t>'. פלוגתא דר' יהודה ור' שמעון </a:t>
            </a:r>
            <a:r>
              <a:rPr lang="he-IL" sz="1800" dirty="0" err="1">
                <a:solidFill>
                  <a:srgbClr val="202122"/>
                </a:solidFill>
                <a:effectLst/>
                <a:ea typeface="Calibri" panose="020F0502020204030204" pitchFamily="34" charset="0"/>
                <a:cs typeface="Arial"/>
              </a:rPr>
              <a:t>ואיפסקא</a:t>
            </a:r>
            <a:r>
              <a:rPr lang="he-IL" sz="1800" dirty="0">
                <a:solidFill>
                  <a:srgbClr val="202122"/>
                </a:solidFill>
                <a:effectLst/>
                <a:ea typeface="Calibri" panose="020F0502020204030204" pitchFamily="34" charset="0"/>
                <a:cs typeface="Arial"/>
              </a:rPr>
              <a:t> הלכה כר' שמעון </a:t>
            </a:r>
            <a:r>
              <a:rPr lang="he-IL" sz="1800" dirty="0" err="1">
                <a:solidFill>
                  <a:srgbClr val="202122"/>
                </a:solidFill>
                <a:effectLst/>
                <a:ea typeface="Calibri" panose="020F0502020204030204" pitchFamily="34" charset="0"/>
                <a:cs typeface="Arial"/>
              </a:rPr>
              <a:t>דדבר</a:t>
            </a:r>
            <a:r>
              <a:rPr lang="he-IL" sz="1800" dirty="0">
                <a:solidFill>
                  <a:srgbClr val="202122"/>
                </a:solidFill>
                <a:effectLst/>
                <a:ea typeface="Calibri" panose="020F0502020204030204" pitchFamily="34" charset="0"/>
                <a:cs typeface="Arial"/>
              </a:rPr>
              <a:t> שאינו </a:t>
            </a:r>
            <a:r>
              <a:rPr lang="he-IL" sz="1800" dirty="0" err="1">
                <a:solidFill>
                  <a:srgbClr val="202122"/>
                </a:solidFill>
                <a:effectLst/>
                <a:ea typeface="Calibri" panose="020F0502020204030204" pitchFamily="34" charset="0"/>
                <a:cs typeface="Arial"/>
              </a:rPr>
              <a:t>מתכוין</a:t>
            </a:r>
            <a:r>
              <a:rPr lang="he-IL" sz="1800" dirty="0">
                <a:solidFill>
                  <a:srgbClr val="202122"/>
                </a:solidFill>
                <a:effectLst/>
                <a:ea typeface="Calibri" panose="020F0502020204030204" pitchFamily="34" charset="0"/>
                <a:cs typeface="Arial"/>
              </a:rPr>
              <a:t> מותר </a:t>
            </a:r>
            <a:r>
              <a:rPr lang="he-IL" sz="1800" dirty="0" err="1">
                <a:solidFill>
                  <a:srgbClr val="202122"/>
                </a:solidFill>
                <a:effectLst/>
                <a:ea typeface="Calibri" panose="020F0502020204030204" pitchFamily="34" charset="0"/>
                <a:cs typeface="Arial"/>
              </a:rPr>
              <a:t>כדאיתא</a:t>
            </a:r>
            <a:r>
              <a:rPr lang="he-IL" sz="1800" dirty="0">
                <a:solidFill>
                  <a:srgbClr val="202122"/>
                </a:solidFill>
                <a:effectLst/>
                <a:ea typeface="Calibri" panose="020F0502020204030204" pitchFamily="34" charset="0"/>
                <a:cs typeface="Arial"/>
              </a:rPr>
              <a:t> בפרק </a:t>
            </a:r>
            <a:r>
              <a:rPr lang="he-IL" sz="1800" dirty="0" err="1">
                <a:solidFill>
                  <a:srgbClr val="202122"/>
                </a:solidFill>
                <a:effectLst/>
                <a:ea typeface="Calibri" panose="020F0502020204030204" pitchFamily="34" charset="0"/>
                <a:cs typeface="Arial"/>
              </a:rPr>
              <a:t>ב"מ</a:t>
            </a:r>
            <a:r>
              <a:rPr lang="he-IL" sz="1800" dirty="0">
                <a:solidFill>
                  <a:srgbClr val="202122"/>
                </a:solidFill>
                <a:effectLst/>
                <a:ea typeface="Calibri" panose="020F0502020204030204" pitchFamily="34" charset="0"/>
                <a:cs typeface="Arial"/>
              </a:rPr>
              <a:t> </a:t>
            </a:r>
            <a:r>
              <a:rPr lang="he-IL" sz="1800" dirty="0" err="1">
                <a:solidFill>
                  <a:srgbClr val="202122"/>
                </a:solidFill>
                <a:effectLst/>
                <a:ea typeface="Calibri" panose="020F0502020204030204" pitchFamily="34" charset="0"/>
                <a:cs typeface="Arial"/>
              </a:rPr>
              <a:t>ובפ</a:t>
            </a:r>
            <a:r>
              <a:rPr lang="he-IL" sz="1800" dirty="0">
                <a:solidFill>
                  <a:srgbClr val="202122"/>
                </a:solidFill>
                <a:effectLst/>
                <a:ea typeface="Calibri" panose="020F0502020204030204" pitchFamily="34" charset="0"/>
                <a:cs typeface="Arial"/>
              </a:rPr>
              <a:t>' המצניע.</a:t>
            </a:r>
            <a:r>
              <a:rPr lang="he-IL" sz="1800" b="1" dirty="0">
                <a:solidFill>
                  <a:srgbClr val="202122"/>
                </a:solidFill>
                <a:effectLst/>
                <a:ea typeface="Calibri" panose="020F0502020204030204" pitchFamily="34" charset="0"/>
                <a:cs typeface="Arial"/>
              </a:rPr>
              <a:t> ואיכא </a:t>
            </a:r>
            <a:r>
              <a:rPr lang="he-IL" sz="1800" b="1" dirty="0" err="1">
                <a:solidFill>
                  <a:srgbClr val="202122"/>
                </a:solidFill>
                <a:effectLst/>
                <a:ea typeface="Calibri" panose="020F0502020204030204" pitchFamily="34" charset="0"/>
                <a:cs typeface="Arial"/>
              </a:rPr>
              <a:t>לספוקי</a:t>
            </a:r>
            <a:r>
              <a:rPr lang="he-IL" sz="1800" b="1" dirty="0">
                <a:solidFill>
                  <a:srgbClr val="202122"/>
                </a:solidFill>
                <a:effectLst/>
                <a:ea typeface="Calibri" panose="020F0502020204030204" pitchFamily="34" charset="0"/>
                <a:cs typeface="Arial"/>
              </a:rPr>
              <a:t> אי </a:t>
            </a:r>
            <a:r>
              <a:rPr lang="he-IL" sz="1800" b="1" dirty="0" err="1">
                <a:solidFill>
                  <a:srgbClr val="202122"/>
                </a:solidFill>
                <a:effectLst/>
                <a:ea typeface="Calibri" panose="020F0502020204030204" pitchFamily="34" charset="0"/>
                <a:cs typeface="Arial"/>
              </a:rPr>
              <a:t>פלוגתייהו</a:t>
            </a:r>
            <a:r>
              <a:rPr lang="he-IL" sz="1800" b="1" dirty="0">
                <a:solidFill>
                  <a:srgbClr val="202122"/>
                </a:solidFill>
                <a:effectLst/>
                <a:ea typeface="Calibri" panose="020F0502020204030204" pitchFamily="34" charset="0"/>
                <a:cs typeface="Arial"/>
              </a:rPr>
              <a:t> באיסור תורה </a:t>
            </a:r>
            <a:r>
              <a:rPr lang="he-IL" sz="1800" b="1" dirty="0" err="1">
                <a:solidFill>
                  <a:srgbClr val="202122"/>
                </a:solidFill>
                <a:effectLst/>
                <a:ea typeface="Calibri" panose="020F0502020204030204" pitchFamily="34" charset="0"/>
                <a:cs typeface="Arial"/>
              </a:rPr>
              <a:t>דוקא</a:t>
            </a:r>
            <a:r>
              <a:rPr lang="he-IL" sz="1800" b="1" dirty="0">
                <a:solidFill>
                  <a:srgbClr val="202122"/>
                </a:solidFill>
                <a:effectLst/>
                <a:ea typeface="Calibri" panose="020F0502020204030204" pitchFamily="34" charset="0"/>
                <a:cs typeface="Arial"/>
              </a:rPr>
              <a:t> אבל באיסור דרבנן מודה ר"י </a:t>
            </a:r>
            <a:r>
              <a:rPr lang="he-IL" sz="1800" b="1" dirty="0" err="1">
                <a:solidFill>
                  <a:srgbClr val="202122"/>
                </a:solidFill>
                <a:effectLst/>
                <a:ea typeface="Calibri" panose="020F0502020204030204" pitchFamily="34" charset="0"/>
                <a:cs typeface="Arial"/>
              </a:rPr>
              <a:t>דשרי</a:t>
            </a:r>
            <a:r>
              <a:rPr lang="he-IL" sz="1800" b="1" dirty="0">
                <a:solidFill>
                  <a:srgbClr val="202122"/>
                </a:solidFill>
                <a:effectLst/>
                <a:ea typeface="Calibri" panose="020F0502020204030204" pitchFamily="34" charset="0"/>
                <a:cs typeface="Arial"/>
              </a:rPr>
              <a:t> או </a:t>
            </a:r>
            <a:r>
              <a:rPr lang="he-IL" sz="1800" b="1" dirty="0" err="1">
                <a:solidFill>
                  <a:srgbClr val="202122"/>
                </a:solidFill>
                <a:effectLst/>
                <a:ea typeface="Calibri" panose="020F0502020204030204" pitchFamily="34" charset="0"/>
                <a:cs typeface="Arial"/>
              </a:rPr>
              <a:t>דלמא</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דאפי</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באיסורין</a:t>
            </a:r>
            <a:r>
              <a:rPr lang="he-IL" sz="1800" b="1" dirty="0">
                <a:solidFill>
                  <a:srgbClr val="202122"/>
                </a:solidFill>
                <a:effectLst/>
                <a:ea typeface="Calibri" panose="020F0502020204030204" pitchFamily="34" charset="0"/>
                <a:cs typeface="Arial"/>
              </a:rPr>
              <a:t> דרבנן אסר ר"י</a:t>
            </a:r>
            <a:r>
              <a:rPr lang="he-IL" sz="1800" dirty="0">
                <a:solidFill>
                  <a:srgbClr val="202122"/>
                </a:solidFill>
                <a:ea typeface="Calibri" panose="020F0502020204030204" pitchFamily="34" charset="0"/>
                <a:cs typeface="Arial"/>
              </a:rPr>
              <a:t>... </a:t>
            </a:r>
            <a:endParaRPr lang="he-IL" sz="1800" dirty="0">
              <a:solidFill>
                <a:srgbClr val="202122"/>
              </a:solidFill>
              <a:effectLst/>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latin typeface="Calibri"/>
                <a:ea typeface="Calibri" panose="020F0502020204030204" pitchFamily="34" charset="0"/>
                <a:cs typeface="Arial"/>
              </a:rPr>
              <a:t>וראיתי </a:t>
            </a:r>
            <a:r>
              <a:rPr lang="he-IL" sz="1800" dirty="0" err="1">
                <a:solidFill>
                  <a:srgbClr val="202122"/>
                </a:solidFill>
                <a:latin typeface="Calibri"/>
                <a:ea typeface="Calibri" panose="020F0502020204030204" pitchFamily="34" charset="0"/>
                <a:cs typeface="Arial"/>
              </a:rPr>
              <a:t>בתוס</a:t>
            </a:r>
            <a:r>
              <a:rPr lang="he-IL" sz="1800" dirty="0">
                <a:solidFill>
                  <a:srgbClr val="202122"/>
                </a:solidFill>
                <a:latin typeface="Calibri"/>
                <a:ea typeface="Calibri" panose="020F0502020204030204" pitchFamily="34" charset="0"/>
                <a:cs typeface="Arial"/>
              </a:rPr>
              <a:t> כתובות...</a:t>
            </a:r>
            <a:r>
              <a:rPr lang="he-IL" sz="1800" b="1" dirty="0">
                <a:ea typeface="+mn-lt"/>
                <a:cs typeface="+mn-lt"/>
              </a:rPr>
              <a:t>ונראה שכונתם היא משום </a:t>
            </a:r>
            <a:r>
              <a:rPr lang="he-IL" sz="1800" b="1" dirty="0" err="1">
                <a:ea typeface="+mn-lt"/>
                <a:cs typeface="+mn-lt"/>
              </a:rPr>
              <a:t>דמקלקל</a:t>
            </a:r>
            <a:r>
              <a:rPr lang="he-IL" sz="1800" b="1" dirty="0">
                <a:ea typeface="+mn-lt"/>
                <a:cs typeface="+mn-lt"/>
              </a:rPr>
              <a:t> לא אסור כי אם מדרבנן </a:t>
            </a:r>
            <a:r>
              <a:rPr lang="he-IL" sz="1800" b="1" dirty="0" err="1">
                <a:ea typeface="+mn-lt"/>
                <a:cs typeface="+mn-lt"/>
              </a:rPr>
              <a:t>ומש"ה</a:t>
            </a:r>
            <a:r>
              <a:rPr lang="he-IL" sz="1800" b="1" dirty="0">
                <a:ea typeface="+mn-lt"/>
                <a:cs typeface="+mn-lt"/>
              </a:rPr>
              <a:t> כל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a:t>
            </a:r>
            <a:r>
              <a:rPr lang="he-IL" sz="1800" dirty="0">
                <a:ea typeface="+mn-lt"/>
                <a:cs typeface="+mn-lt"/>
              </a:rPr>
              <a:t>...אלא דלא ניחא ליה </a:t>
            </a:r>
            <a:r>
              <a:rPr lang="he-IL" sz="1800" dirty="0" err="1">
                <a:ea typeface="+mn-lt"/>
                <a:cs typeface="+mn-lt"/>
              </a:rPr>
              <a:t>להרב</a:t>
            </a:r>
            <a:r>
              <a:rPr lang="he-IL" sz="1800" dirty="0">
                <a:ea typeface="+mn-lt"/>
                <a:cs typeface="+mn-lt"/>
              </a:rPr>
              <a:t> המחבר לפרש כן בדברי </a:t>
            </a:r>
            <a:r>
              <a:rPr lang="he-IL" sz="1800" dirty="0" err="1">
                <a:ea typeface="+mn-lt"/>
                <a:cs typeface="+mn-lt"/>
              </a:rPr>
              <a:t>התוס</a:t>
            </a:r>
            <a:r>
              <a:rPr lang="en-US" sz="1800" dirty="0">
                <a:ea typeface="+mn-lt"/>
                <a:cs typeface="+mn-lt"/>
              </a:rPr>
              <a:t>' </a:t>
            </a:r>
            <a:r>
              <a:rPr lang="he-IL" sz="1800" dirty="0" err="1">
                <a:ea typeface="+mn-lt"/>
                <a:cs typeface="+mn-lt"/>
              </a:rPr>
              <a:t>דא"כ</a:t>
            </a:r>
            <a:r>
              <a:rPr lang="he-IL" sz="1800" dirty="0">
                <a:ea typeface="+mn-lt"/>
                <a:cs typeface="+mn-lt"/>
              </a:rPr>
              <a:t> מאי </a:t>
            </a:r>
            <a:r>
              <a:rPr lang="he-IL" sz="1800" dirty="0" err="1">
                <a:ea typeface="+mn-lt"/>
                <a:cs typeface="+mn-lt"/>
              </a:rPr>
              <a:t>קשיא</a:t>
            </a:r>
            <a:r>
              <a:rPr lang="he-IL" sz="1800" dirty="0">
                <a:ea typeface="+mn-lt"/>
                <a:cs typeface="+mn-lt"/>
              </a:rPr>
              <a:t> להו </a:t>
            </a:r>
            <a:r>
              <a:rPr lang="he-IL" sz="1800" dirty="0" err="1">
                <a:ea typeface="+mn-lt"/>
                <a:cs typeface="+mn-lt"/>
              </a:rPr>
              <a:t>מההיא</a:t>
            </a:r>
            <a:r>
              <a:rPr lang="en-US" sz="1800" dirty="0">
                <a:ea typeface="+mn-lt"/>
                <a:cs typeface="+mn-lt"/>
              </a:rPr>
              <a:t> </a:t>
            </a:r>
            <a:r>
              <a:rPr lang="he-IL" sz="1800" dirty="0" err="1">
                <a:ea typeface="+mn-lt"/>
                <a:cs typeface="+mn-lt"/>
              </a:rPr>
              <a:t>דגורר</a:t>
            </a:r>
            <a:r>
              <a:rPr lang="he-IL" sz="1800" dirty="0">
                <a:ea typeface="+mn-lt"/>
                <a:cs typeface="+mn-lt"/>
              </a:rPr>
              <a:t> אדם ודוק): </a:t>
            </a:r>
            <a:r>
              <a:rPr lang="he-IL" sz="1800" dirty="0" err="1">
                <a:ea typeface="+mn-lt"/>
                <a:cs typeface="+mn-lt"/>
              </a:rPr>
              <a:t>ותמהני</a:t>
            </a:r>
            <a:r>
              <a:rPr lang="he-IL" sz="1800" dirty="0">
                <a:ea typeface="+mn-lt"/>
                <a:cs typeface="+mn-lt"/>
              </a:rPr>
              <a:t> איך לא הוקשה להם מאותה </a:t>
            </a:r>
            <a:r>
              <a:rPr lang="he-IL" sz="1800" dirty="0" err="1">
                <a:ea typeface="+mn-lt"/>
                <a:cs typeface="+mn-lt"/>
              </a:rPr>
              <a:t>סוגיא</a:t>
            </a:r>
            <a:r>
              <a:rPr lang="he-IL" sz="1800" dirty="0">
                <a:ea typeface="+mn-lt"/>
                <a:cs typeface="+mn-lt"/>
              </a:rPr>
              <a:t> דפ' כירה </a:t>
            </a:r>
            <a:r>
              <a:rPr lang="he-IL" sz="1800" dirty="0" err="1">
                <a:ea typeface="+mn-lt"/>
                <a:cs typeface="+mn-lt"/>
              </a:rPr>
              <a:t>דמוכח</a:t>
            </a:r>
            <a:r>
              <a:rPr lang="he-IL" sz="1800" dirty="0">
                <a:ea typeface="+mn-lt"/>
                <a:cs typeface="+mn-lt"/>
              </a:rPr>
              <a:t> מינה </a:t>
            </a:r>
            <a:r>
              <a:rPr lang="he-IL" sz="1800" dirty="0" err="1">
                <a:ea typeface="+mn-lt"/>
                <a:cs typeface="+mn-lt"/>
              </a:rPr>
              <a:t>דאפי</a:t>
            </a:r>
            <a:r>
              <a:rPr lang="en-US" sz="1800" dirty="0">
                <a:ea typeface="+mn-lt"/>
                <a:cs typeface="+mn-lt"/>
              </a:rPr>
              <a:t>' </a:t>
            </a:r>
            <a:r>
              <a:rPr lang="he-IL" sz="1800" dirty="0" err="1">
                <a:ea typeface="+mn-lt"/>
                <a:cs typeface="+mn-lt"/>
              </a:rPr>
              <a:t>באיסורין</a:t>
            </a:r>
            <a:r>
              <a:rPr lang="he-IL" sz="1800" dirty="0">
                <a:ea typeface="+mn-lt"/>
                <a:cs typeface="+mn-lt"/>
              </a:rPr>
              <a:t> דרבנן אוסר ר"י וכמו שהקשו לרש"י </a:t>
            </a:r>
            <a:r>
              <a:rPr lang="he-IL" sz="1800" dirty="0" err="1">
                <a:ea typeface="+mn-lt"/>
                <a:cs typeface="+mn-lt"/>
              </a:rPr>
              <a:t>מסוגיא</a:t>
            </a:r>
            <a:r>
              <a:rPr lang="he-IL" sz="1800" dirty="0">
                <a:ea typeface="+mn-lt"/>
                <a:cs typeface="+mn-lt"/>
              </a:rPr>
              <a:t> זו </a:t>
            </a:r>
            <a:r>
              <a:rPr lang="he-IL" sz="1800" dirty="0" err="1">
                <a:ea typeface="+mn-lt"/>
                <a:cs typeface="+mn-lt"/>
              </a:rPr>
              <a:t>ביומא</a:t>
            </a:r>
            <a:r>
              <a:rPr lang="he-IL" sz="1800" dirty="0">
                <a:ea typeface="+mn-lt"/>
                <a:cs typeface="+mn-lt"/>
              </a:rPr>
              <a:t> כנזכר </a:t>
            </a:r>
            <a:r>
              <a:rPr lang="he-IL" sz="1800" b="1" dirty="0">
                <a:ea typeface="+mn-lt"/>
                <a:cs typeface="+mn-lt"/>
              </a:rPr>
              <a:t>ולחלק ולומר </a:t>
            </a:r>
            <a:r>
              <a:rPr lang="he-IL" sz="1800" b="1" dirty="0" err="1">
                <a:ea typeface="+mn-lt"/>
                <a:cs typeface="+mn-lt"/>
              </a:rPr>
              <a:t>דשאני</a:t>
            </a:r>
            <a:r>
              <a:rPr lang="he-IL" sz="1800" b="1" dirty="0">
                <a:ea typeface="+mn-lt"/>
                <a:cs typeface="+mn-lt"/>
              </a:rPr>
              <a:t> מקלקל משאר </a:t>
            </a:r>
            <a:r>
              <a:rPr lang="he-IL" sz="1800" b="1" dirty="0" err="1">
                <a:ea typeface="+mn-lt"/>
                <a:cs typeface="+mn-lt"/>
              </a:rPr>
              <a:t>איסורין</a:t>
            </a:r>
            <a:r>
              <a:rPr lang="he-IL" sz="1800" b="1" dirty="0">
                <a:ea typeface="+mn-lt"/>
                <a:cs typeface="+mn-lt"/>
              </a:rPr>
              <a:t> דרבנן</a:t>
            </a:r>
            <a:r>
              <a:rPr lang="he-IL" sz="1800" dirty="0">
                <a:ea typeface="+mn-lt"/>
                <a:cs typeface="+mn-lt"/>
              </a:rPr>
              <a:t> כגון חורש כלאחר יד או צירוף דרבנן </a:t>
            </a:r>
            <a:r>
              <a:rPr lang="he-IL" sz="1800" dirty="0" err="1">
                <a:ea typeface="+mn-lt"/>
                <a:cs typeface="+mn-lt"/>
              </a:rPr>
              <a:t>דהני</a:t>
            </a:r>
            <a:r>
              <a:rPr lang="he-IL" sz="1800" dirty="0">
                <a:ea typeface="+mn-lt"/>
                <a:cs typeface="+mn-lt"/>
              </a:rPr>
              <a:t> אף שאין איסורן כי אם מדרבנן אף שאינו </a:t>
            </a:r>
            <a:r>
              <a:rPr lang="he-IL" sz="1800" dirty="0" err="1">
                <a:ea typeface="+mn-lt"/>
                <a:cs typeface="+mn-lt"/>
              </a:rPr>
              <a:t>מכוין</a:t>
            </a:r>
            <a:r>
              <a:rPr lang="he-IL" sz="1800" dirty="0">
                <a:ea typeface="+mn-lt"/>
                <a:cs typeface="+mn-lt"/>
              </a:rPr>
              <a:t> אסור אבל מקלקל </a:t>
            </a:r>
            <a:r>
              <a:rPr lang="he-IL" sz="1800" dirty="0" err="1">
                <a:ea typeface="+mn-lt"/>
                <a:cs typeface="+mn-lt"/>
              </a:rPr>
              <a:t>קיל</a:t>
            </a:r>
            <a:r>
              <a:rPr lang="he-IL" sz="1800" dirty="0">
                <a:ea typeface="+mn-lt"/>
                <a:cs typeface="+mn-lt"/>
              </a:rPr>
              <a:t> וכל שאינו </a:t>
            </a:r>
            <a:r>
              <a:rPr lang="he-IL" sz="1800" dirty="0" err="1">
                <a:ea typeface="+mn-lt"/>
                <a:cs typeface="+mn-lt"/>
              </a:rPr>
              <a:t>מכוין</a:t>
            </a:r>
            <a:r>
              <a:rPr lang="he-IL" sz="1800" dirty="0">
                <a:ea typeface="+mn-lt"/>
                <a:cs typeface="+mn-lt"/>
              </a:rPr>
              <a:t> שרי לא מצאתי טעם לחילוק זה:...</a:t>
            </a:r>
            <a:endParaRPr lang="he-IL" dirty="0">
              <a:ea typeface="+mn-lt"/>
              <a:cs typeface="Arial"/>
            </a:endParaRPr>
          </a:p>
          <a:p>
            <a:pPr marL="0" indent="0" algn="r" rtl="1">
              <a:lnSpc>
                <a:spcPct val="150000"/>
              </a:lnSpc>
              <a:buNone/>
            </a:pPr>
            <a:r>
              <a:rPr lang="he-IL" sz="1800" dirty="0">
                <a:ea typeface="+mn-lt"/>
                <a:cs typeface="+mn-lt"/>
              </a:rPr>
              <a:t>ודע דאף למאן דאית ליה </a:t>
            </a:r>
            <a:r>
              <a:rPr lang="he-IL" sz="1800" dirty="0" err="1">
                <a:ea typeface="+mn-lt"/>
                <a:cs typeface="+mn-lt"/>
              </a:rPr>
              <a:t>דר"י</a:t>
            </a:r>
            <a:r>
              <a:rPr lang="en-US" sz="1800" dirty="0">
                <a:ea typeface="+mn-lt"/>
                <a:cs typeface="+mn-lt"/>
              </a:rPr>
              <a:t> </a:t>
            </a:r>
            <a:r>
              <a:rPr lang="he-IL" sz="1800" dirty="0" err="1">
                <a:ea typeface="+mn-lt"/>
                <a:cs typeface="+mn-lt"/>
              </a:rPr>
              <a:t>דאוסר</a:t>
            </a:r>
            <a:r>
              <a:rPr lang="he-IL" sz="1800" dirty="0">
                <a:ea typeface="+mn-lt"/>
                <a:cs typeface="+mn-lt"/>
              </a:rPr>
              <a:t> דבר שאינו </a:t>
            </a:r>
            <a:r>
              <a:rPr lang="he-IL" sz="1800" dirty="0" err="1">
                <a:ea typeface="+mn-lt"/>
                <a:cs typeface="+mn-lt"/>
              </a:rPr>
              <a:t>מכוין</a:t>
            </a:r>
            <a:r>
              <a:rPr lang="he-IL" sz="1800" dirty="0">
                <a:ea typeface="+mn-lt"/>
                <a:cs typeface="+mn-lt"/>
              </a:rPr>
              <a:t> שהוא </a:t>
            </a:r>
            <a:r>
              <a:rPr lang="he-IL" sz="1800" dirty="0" err="1">
                <a:ea typeface="+mn-lt"/>
                <a:cs typeface="+mn-lt"/>
              </a:rPr>
              <a:t>דוקא</a:t>
            </a:r>
            <a:r>
              <a:rPr lang="he-IL" sz="1800" dirty="0">
                <a:ea typeface="+mn-lt"/>
                <a:cs typeface="+mn-lt"/>
              </a:rPr>
              <a:t> באיסור תורה אבל </a:t>
            </a:r>
            <a:r>
              <a:rPr lang="he-IL" sz="1800" dirty="0" err="1">
                <a:ea typeface="+mn-lt"/>
                <a:cs typeface="+mn-lt"/>
              </a:rPr>
              <a:t>באיסורין</a:t>
            </a:r>
            <a:r>
              <a:rPr lang="he-IL" sz="1800" dirty="0">
                <a:ea typeface="+mn-lt"/>
                <a:cs typeface="+mn-lt"/>
              </a:rPr>
              <a:t> דרבנן אף ר"י מודה </a:t>
            </a:r>
            <a:r>
              <a:rPr lang="he-IL" sz="1800" dirty="0" err="1">
                <a:ea typeface="+mn-lt"/>
                <a:cs typeface="+mn-lt"/>
              </a:rPr>
              <a:t>דשרי</a:t>
            </a:r>
            <a:r>
              <a:rPr lang="he-IL" sz="1800" dirty="0">
                <a:ea typeface="+mn-lt"/>
                <a:cs typeface="+mn-lt"/>
              </a:rPr>
              <a:t> באינו </a:t>
            </a:r>
            <a:r>
              <a:rPr lang="he-IL" sz="1800" dirty="0" err="1">
                <a:ea typeface="+mn-lt"/>
                <a:cs typeface="+mn-lt"/>
              </a:rPr>
              <a:t>מכוין</a:t>
            </a:r>
            <a:r>
              <a:rPr lang="he-IL" sz="1800" dirty="0">
                <a:ea typeface="+mn-lt"/>
                <a:cs typeface="+mn-lt"/>
              </a:rPr>
              <a:t> </a:t>
            </a:r>
            <a:r>
              <a:rPr lang="he-IL" sz="1800" b="1" dirty="0">
                <a:ea typeface="+mn-lt"/>
                <a:cs typeface="+mn-lt"/>
              </a:rPr>
              <a:t>לא כל </a:t>
            </a:r>
            <a:r>
              <a:rPr lang="he-IL" sz="1800" b="1" dirty="0" err="1">
                <a:ea typeface="+mn-lt"/>
                <a:cs typeface="+mn-lt"/>
              </a:rPr>
              <a:t>איסורין</a:t>
            </a:r>
            <a:r>
              <a:rPr lang="he-IL" sz="1800" b="1" dirty="0">
                <a:ea typeface="+mn-lt"/>
                <a:cs typeface="+mn-lt"/>
              </a:rPr>
              <a:t> דרבנן </a:t>
            </a:r>
            <a:r>
              <a:rPr lang="he-IL" sz="1800" b="1" dirty="0" err="1">
                <a:ea typeface="+mn-lt"/>
                <a:cs typeface="+mn-lt"/>
              </a:rPr>
              <a:t>שוין</a:t>
            </a:r>
            <a:r>
              <a:rPr lang="en-US" sz="1800" b="1" dirty="0">
                <a:ea typeface="+mn-lt"/>
                <a:cs typeface="+mn-lt"/>
              </a:rPr>
              <a:t> </a:t>
            </a:r>
            <a:r>
              <a:rPr lang="he-IL" sz="1800" b="1" dirty="0" err="1">
                <a:ea typeface="+mn-lt"/>
                <a:cs typeface="+mn-lt"/>
              </a:rPr>
              <a:t>לענין</a:t>
            </a:r>
            <a:r>
              <a:rPr lang="he-IL" sz="1800" b="1" dirty="0">
                <a:ea typeface="+mn-lt"/>
                <a:cs typeface="+mn-lt"/>
              </a:rPr>
              <a:t> זה </a:t>
            </a:r>
            <a:r>
              <a:rPr lang="he-IL" sz="1800" b="1" dirty="0" err="1">
                <a:ea typeface="+mn-lt"/>
                <a:cs typeface="+mn-lt"/>
              </a:rPr>
              <a:t>דדוקא</a:t>
            </a:r>
            <a:r>
              <a:rPr lang="he-IL" sz="1800" b="1" dirty="0">
                <a:ea typeface="+mn-lt"/>
                <a:cs typeface="+mn-lt"/>
              </a:rPr>
              <a:t> באיסור דרבנן דאין </a:t>
            </a:r>
            <a:r>
              <a:rPr lang="he-IL" sz="1800" b="1" dirty="0" err="1">
                <a:ea typeface="+mn-lt"/>
                <a:cs typeface="+mn-lt"/>
              </a:rPr>
              <a:t>איסורין</a:t>
            </a:r>
            <a:r>
              <a:rPr lang="he-IL" sz="1800" b="1" dirty="0">
                <a:ea typeface="+mn-lt"/>
                <a:cs typeface="+mn-lt"/>
              </a:rPr>
              <a:t> הללו מן התורה בשום מקום אז הוא </a:t>
            </a:r>
            <a:r>
              <a:rPr lang="he-IL" sz="1800" b="1" dirty="0" err="1">
                <a:ea typeface="+mn-lt"/>
                <a:cs typeface="+mn-lt"/>
              </a:rPr>
              <a:t>דאמרינן</a:t>
            </a:r>
            <a:r>
              <a:rPr lang="he-IL" sz="1800" b="1" dirty="0">
                <a:ea typeface="+mn-lt"/>
                <a:cs typeface="+mn-lt"/>
              </a:rPr>
              <a:t> </a:t>
            </a:r>
            <a:r>
              <a:rPr lang="he-IL" sz="1800" b="1" dirty="0" err="1">
                <a:ea typeface="+mn-lt"/>
                <a:cs typeface="+mn-lt"/>
              </a:rPr>
              <a:t>דכל</a:t>
            </a:r>
            <a:r>
              <a:rPr lang="he-IL" sz="1800" b="1" dirty="0">
                <a:ea typeface="+mn-lt"/>
                <a:cs typeface="+mn-lt"/>
              </a:rPr>
              <a:t>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 אבל </a:t>
            </a:r>
            <a:r>
              <a:rPr lang="he-IL" sz="1800" b="1" dirty="0" err="1">
                <a:ea typeface="+mn-lt"/>
                <a:cs typeface="+mn-lt"/>
              </a:rPr>
              <a:t>באיסורין</a:t>
            </a:r>
            <a:r>
              <a:rPr lang="he-IL" sz="1800" b="1" dirty="0">
                <a:ea typeface="+mn-lt"/>
                <a:cs typeface="+mn-lt"/>
              </a:rPr>
              <a:t> דרבנן </a:t>
            </a:r>
            <a:r>
              <a:rPr lang="he-IL" sz="1800" b="1" dirty="0" err="1">
                <a:ea typeface="+mn-lt"/>
                <a:cs typeface="+mn-lt"/>
              </a:rPr>
              <a:t>דבמקום</a:t>
            </a:r>
            <a:r>
              <a:rPr lang="he-IL" sz="1800" b="1" dirty="0">
                <a:ea typeface="+mn-lt"/>
                <a:cs typeface="+mn-lt"/>
              </a:rPr>
              <a:t> אחר איסור זה כדמותו אסור מן התורה אף שבמקום זה אינו אסור כי אם מדרבנן מכל מקום אף שאינו </a:t>
            </a:r>
            <a:r>
              <a:rPr lang="he-IL" sz="1800" b="1" dirty="0" err="1">
                <a:ea typeface="+mn-lt"/>
                <a:cs typeface="+mn-lt"/>
              </a:rPr>
              <a:t>מכוין</a:t>
            </a:r>
            <a:r>
              <a:rPr lang="he-IL" sz="1800" b="1" dirty="0">
                <a:ea typeface="+mn-lt"/>
                <a:cs typeface="+mn-lt"/>
              </a:rPr>
              <a:t> אסור </a:t>
            </a:r>
            <a:r>
              <a:rPr lang="he-IL" sz="1800" b="1" dirty="0" err="1">
                <a:ea typeface="+mn-lt"/>
                <a:cs typeface="+mn-lt"/>
              </a:rPr>
              <a:t>לר"י</a:t>
            </a:r>
            <a:r>
              <a:rPr lang="he-IL" sz="1800" b="1" dirty="0">
                <a:ea typeface="+mn-lt"/>
                <a:cs typeface="+mn-lt"/>
              </a:rPr>
              <a:t> משום </a:t>
            </a:r>
            <a:r>
              <a:rPr lang="he-IL" sz="1800" b="1" dirty="0" err="1">
                <a:ea typeface="+mn-lt"/>
                <a:cs typeface="+mn-lt"/>
              </a:rPr>
              <a:t>דכל</a:t>
            </a:r>
            <a:r>
              <a:rPr lang="he-IL" sz="1800" b="1" dirty="0">
                <a:ea typeface="+mn-lt"/>
                <a:cs typeface="+mn-lt"/>
              </a:rPr>
              <a:t> </a:t>
            </a:r>
            <a:r>
              <a:rPr lang="he-IL" sz="1800" b="1" dirty="0" err="1">
                <a:ea typeface="+mn-lt"/>
                <a:cs typeface="+mn-lt"/>
              </a:rPr>
              <a:t>דתקון</a:t>
            </a:r>
            <a:r>
              <a:rPr lang="he-IL" sz="1800" b="1" dirty="0">
                <a:ea typeface="+mn-lt"/>
                <a:cs typeface="+mn-lt"/>
              </a:rPr>
              <a:t> כעין דאורייתא </a:t>
            </a:r>
            <a:r>
              <a:rPr lang="he-IL" sz="1800" b="1" dirty="0" err="1">
                <a:ea typeface="+mn-lt"/>
                <a:cs typeface="+mn-lt"/>
              </a:rPr>
              <a:t>תקון</a:t>
            </a:r>
            <a:r>
              <a:rPr lang="he-IL" sz="1800" dirty="0">
                <a:ea typeface="+mn-lt"/>
                <a:cs typeface="+mn-lt"/>
              </a:rPr>
              <a:t> כ"כ </a:t>
            </a:r>
            <a:r>
              <a:rPr lang="he-IL" sz="1800" dirty="0" err="1">
                <a:ea typeface="+mn-lt"/>
                <a:cs typeface="+mn-lt"/>
              </a:rPr>
              <a:t>התוס</a:t>
            </a:r>
            <a:r>
              <a:rPr lang="he-IL" sz="1800" dirty="0">
                <a:ea typeface="+mn-lt"/>
                <a:cs typeface="+mn-lt"/>
              </a:rPr>
              <a:t>' פ"ג </a:t>
            </a:r>
            <a:r>
              <a:rPr lang="he-IL" sz="1800" dirty="0" err="1">
                <a:ea typeface="+mn-lt"/>
                <a:cs typeface="+mn-lt"/>
              </a:rPr>
              <a:t>דבכורות</a:t>
            </a:r>
            <a:r>
              <a:rPr lang="he-IL" sz="1800" dirty="0">
                <a:ea typeface="+mn-lt"/>
                <a:cs typeface="+mn-lt"/>
              </a:rPr>
              <a:t> דף כ"ד (א"ה וכ"כ </a:t>
            </a:r>
            <a:r>
              <a:rPr lang="he-IL" sz="1800" dirty="0" err="1">
                <a:ea typeface="+mn-lt"/>
                <a:cs typeface="+mn-lt"/>
              </a:rPr>
              <a:t>הרשב"א</a:t>
            </a:r>
            <a:r>
              <a:rPr lang="he-IL" sz="1800" dirty="0">
                <a:ea typeface="+mn-lt"/>
                <a:cs typeface="+mn-lt"/>
              </a:rPr>
              <a:t> </a:t>
            </a:r>
            <a:r>
              <a:rPr lang="he-IL" sz="1800" dirty="0" err="1">
                <a:ea typeface="+mn-lt"/>
                <a:cs typeface="+mn-lt"/>
              </a:rPr>
              <a:t>בחדושיו</a:t>
            </a:r>
            <a:r>
              <a:rPr lang="he-IL" sz="1800" dirty="0">
                <a:ea typeface="+mn-lt"/>
                <a:cs typeface="+mn-lt"/>
              </a:rPr>
              <a:t> למס' שבת פ' כירה דף מ"ז </a:t>
            </a:r>
            <a:r>
              <a:rPr lang="he-IL" sz="1800" dirty="0" err="1">
                <a:ea typeface="+mn-lt"/>
                <a:cs typeface="+mn-lt"/>
              </a:rPr>
              <a:t>יע"ש</a:t>
            </a:r>
            <a:r>
              <a:rPr lang="he-IL" sz="1800" dirty="0">
                <a:ea typeface="+mn-lt"/>
                <a:cs typeface="+mn-lt"/>
              </a:rPr>
              <a:t>):</a:t>
            </a:r>
            <a:endParaRPr lang="en-US" sz="1800" dirty="0">
              <a:ea typeface="+mn-lt"/>
              <a:cs typeface="+mn-lt"/>
            </a:endParaRPr>
          </a:p>
        </p:txBody>
      </p:sp>
    </p:spTree>
    <p:extLst>
      <p:ext uri="{BB962C8B-B14F-4D97-AF65-F5344CB8AC3E}">
        <p14:creationId xmlns:p14="http://schemas.microsoft.com/office/powerpoint/2010/main" val="18996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למה?</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922273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9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איסורי דרבנן איסור גברה – מדין לא תסור</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1883091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7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2340B0-F8B3-94D9-D6AF-620923AE3936}"/>
              </a:ext>
            </a:extLst>
          </p:cNvPr>
          <p:cNvSpPr>
            <a:spLocks noGrp="1"/>
          </p:cNvSpPr>
          <p:nvPr>
            <p:ph type="title"/>
          </p:nvPr>
        </p:nvSpPr>
        <p:spPr/>
        <p:txBody>
          <a:bodyPr/>
          <a:lstStyle/>
          <a:p>
            <a:r>
              <a:rPr lang="he-IL" dirty="0" err="1">
                <a:cs typeface="Times New Roman"/>
              </a:rPr>
              <a:t>What</a:t>
            </a:r>
            <a:r>
              <a:rPr lang="he-IL" dirty="0">
                <a:cs typeface="Times New Roman"/>
              </a:rPr>
              <a:t> </a:t>
            </a:r>
            <a:r>
              <a:rPr lang="he-IL" dirty="0" err="1">
                <a:cs typeface="Times New Roman"/>
              </a:rPr>
              <a:t>about</a:t>
            </a:r>
            <a:r>
              <a:rPr lang="he-IL" dirty="0">
                <a:cs typeface="Times New Roman"/>
              </a:rPr>
              <a:t> </a:t>
            </a:r>
            <a:r>
              <a:rPr lang="he-IL" dirty="0" err="1">
                <a:cs typeface="Times New Roman"/>
              </a:rPr>
              <a:t>Rashi</a:t>
            </a:r>
            <a:r>
              <a:rPr lang="he-IL" dirty="0">
                <a:cs typeface="Times New Roman"/>
              </a:rPr>
              <a:t>? </a:t>
            </a:r>
            <a:endParaRPr lang="he-IL" dirty="0"/>
          </a:p>
        </p:txBody>
      </p:sp>
      <p:sp>
        <p:nvSpPr>
          <p:cNvPr id="3" name="מציין מיקום תוכן 2">
            <a:extLst>
              <a:ext uri="{FF2B5EF4-FFF2-40B4-BE49-F238E27FC236}">
                <a16:creationId xmlns:a16="http://schemas.microsoft.com/office/drawing/2014/main" id="{CD425BA2-A037-02B6-DAD0-768422F85C22}"/>
              </a:ext>
            </a:extLst>
          </p:cNvPr>
          <p:cNvSpPr>
            <a:spLocks noGrp="1"/>
          </p:cNvSpPr>
          <p:nvPr>
            <p:ph idx="1"/>
          </p:nvPr>
        </p:nvSpPr>
        <p:spPr/>
        <p:txBody>
          <a:bodyPr vert="horz" lIns="91440" tIns="45720" rIns="91440" bIns="45720" rtlCol="0" anchor="t">
            <a:normAutofit fontScale="70000" lnSpcReduction="20000"/>
          </a:bodyPr>
          <a:lstStyle/>
          <a:p>
            <a:pPr algn="r">
              <a:buNone/>
            </a:pPr>
            <a:r>
              <a:rPr lang="en-US" dirty="0" err="1">
                <a:ea typeface="+mn-lt"/>
                <a:cs typeface="+mn-lt"/>
              </a:rPr>
              <a:t>רשי</a:t>
            </a:r>
            <a:r>
              <a:rPr lang="en-US" dirty="0">
                <a:ea typeface="+mn-lt"/>
                <a:cs typeface="+mn-lt"/>
              </a:rPr>
              <a:t> </a:t>
            </a:r>
            <a:r>
              <a:rPr lang="en-US" dirty="0" err="1">
                <a:ea typeface="+mn-lt"/>
                <a:cs typeface="+mn-lt"/>
              </a:rPr>
              <a:t>כתובות</a:t>
            </a:r>
            <a:r>
              <a:rPr lang="en-US" dirty="0">
                <a:ea typeface="+mn-lt"/>
                <a:cs typeface="+mn-lt"/>
              </a:rPr>
              <a:t> ה </a:t>
            </a:r>
            <a:r>
              <a:rPr lang="en-US" dirty="0" err="1">
                <a:ea typeface="+mn-lt"/>
                <a:cs typeface="+mn-lt"/>
              </a:rPr>
              <a:t>עמוד</a:t>
            </a:r>
            <a:r>
              <a:rPr lang="en-US" dirty="0">
                <a:ea typeface="+mn-lt"/>
                <a:cs typeface="+mn-lt"/>
              </a:rPr>
              <a:t> ב </a:t>
            </a:r>
          </a:p>
          <a:p>
            <a:pPr algn="r">
              <a:buNone/>
            </a:pPr>
            <a:r>
              <a:rPr lang="en-US" dirty="0" err="1">
                <a:ea typeface="+mn-lt"/>
                <a:cs typeface="+mn-lt"/>
              </a:rPr>
              <a:t>הלכה</a:t>
            </a:r>
            <a:r>
              <a:rPr lang="en-US" dirty="0">
                <a:ea typeface="+mn-lt"/>
                <a:cs typeface="+mn-lt"/>
              </a:rPr>
              <a:t> </a:t>
            </a:r>
            <a:r>
              <a:rPr lang="en-US" dirty="0" err="1">
                <a:ea typeface="+mn-lt"/>
                <a:cs typeface="+mn-lt"/>
              </a:rPr>
              <a:t>כרבי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במקלקל</a:t>
            </a:r>
            <a:r>
              <a:rPr lang="en-US" dirty="0">
                <a:ea typeface="+mn-lt"/>
                <a:cs typeface="+mn-lt"/>
              </a:rPr>
              <a:t> - </a:t>
            </a:r>
            <a:r>
              <a:rPr lang="en-US" dirty="0" err="1">
                <a:ea typeface="+mn-lt"/>
                <a:cs typeface="+mn-lt"/>
              </a:rPr>
              <a:t>ומותר</a:t>
            </a:r>
            <a:r>
              <a:rPr lang="en-US" dirty="0">
                <a:ea typeface="+mn-lt"/>
                <a:cs typeface="+mn-lt"/>
              </a:rPr>
              <a:t> </a:t>
            </a:r>
            <a:r>
              <a:rPr lang="en-US" dirty="0" err="1">
                <a:ea typeface="+mn-lt"/>
                <a:cs typeface="+mn-lt"/>
              </a:rPr>
              <a:t>דכי</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מתכוין</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במתקן</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במקלקל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a:t>
            </a:r>
            <a:r>
              <a:rPr lang="en-US" dirty="0">
                <a:ea typeface="+mn-lt"/>
                <a:cs typeface="+mn-lt"/>
              </a:rPr>
              <a:t>:</a:t>
            </a:r>
          </a:p>
          <a:p>
            <a:pPr algn="r">
              <a:buNone/>
            </a:pP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פני יהושע כתובות ה עמוד ב</a:t>
            </a: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 </a:t>
            </a:r>
            <a:r>
              <a:rPr lang="he-IL" b="1" u="sng" dirty="0">
                <a:solidFill>
                  <a:srgbClr val="202122"/>
                </a:solidFill>
                <a:ea typeface="+mn-lt"/>
                <a:cs typeface="+mn-lt"/>
              </a:rPr>
              <a:t>נראה </a:t>
            </a:r>
            <a:r>
              <a:rPr lang="he-IL" b="1" u="sng" dirty="0" err="1">
                <a:solidFill>
                  <a:srgbClr val="202122"/>
                </a:solidFill>
                <a:ea typeface="+mn-lt"/>
                <a:cs typeface="+mn-lt"/>
              </a:rPr>
              <a:t>שהתוספ</a:t>
            </a:r>
            <a:r>
              <a:rPr lang="he-IL" b="1" u="sng" dirty="0">
                <a:solidFill>
                  <a:srgbClr val="202122"/>
                </a:solidFill>
                <a:ea typeface="+mn-lt"/>
                <a:cs typeface="+mn-lt"/>
              </a:rPr>
              <a:t>' </a:t>
            </a:r>
            <a:r>
              <a:rPr lang="he-IL" b="1" u="sng" dirty="0" err="1">
                <a:solidFill>
                  <a:srgbClr val="202122"/>
                </a:solidFill>
                <a:ea typeface="+mn-lt"/>
                <a:cs typeface="+mn-lt"/>
              </a:rPr>
              <a:t>לשיטתייהו</a:t>
            </a:r>
            <a:r>
              <a:rPr lang="he-IL" u="sng" dirty="0">
                <a:solidFill>
                  <a:srgbClr val="202122"/>
                </a:solidFill>
                <a:ea typeface="+mn-lt"/>
                <a:cs typeface="+mn-lt"/>
              </a:rPr>
              <a:t> </a:t>
            </a:r>
            <a:r>
              <a:rPr lang="he-IL" dirty="0">
                <a:solidFill>
                  <a:srgbClr val="202122"/>
                </a:solidFill>
                <a:ea typeface="+mn-lt"/>
                <a:cs typeface="+mn-lt"/>
              </a:rPr>
              <a:t>שכתבו </a:t>
            </a:r>
            <a:r>
              <a:rPr lang="he-IL" dirty="0" err="1">
                <a:solidFill>
                  <a:srgbClr val="202122"/>
                </a:solidFill>
                <a:ea typeface="+mn-lt"/>
                <a:cs typeface="+mn-lt"/>
              </a:rPr>
              <a:t>ביומא</a:t>
            </a:r>
            <a:r>
              <a:rPr lang="he-IL" dirty="0">
                <a:solidFill>
                  <a:srgbClr val="202122"/>
                </a:solidFill>
                <a:ea typeface="+mn-lt"/>
                <a:cs typeface="+mn-lt"/>
              </a:rPr>
              <a:t> דף ל"ד </a:t>
            </a:r>
            <a:r>
              <a:rPr lang="he-IL" dirty="0" err="1">
                <a:solidFill>
                  <a:srgbClr val="202122"/>
                </a:solidFill>
                <a:ea typeface="+mn-lt"/>
                <a:cs typeface="+mn-lt"/>
              </a:rPr>
              <a:t>ובפ</a:t>
            </a:r>
            <a:r>
              <a:rPr lang="he-IL" dirty="0">
                <a:solidFill>
                  <a:srgbClr val="202122"/>
                </a:solidFill>
                <a:ea typeface="+mn-lt"/>
                <a:cs typeface="+mn-lt"/>
              </a:rPr>
              <a:t>' כירה דף מ"א ובכמה </a:t>
            </a:r>
            <a:r>
              <a:rPr lang="he-IL" dirty="0" err="1">
                <a:solidFill>
                  <a:srgbClr val="202122"/>
                </a:solidFill>
                <a:ea typeface="+mn-lt"/>
                <a:cs typeface="+mn-lt"/>
              </a:rPr>
              <a:t>דוכתין</a:t>
            </a:r>
            <a:r>
              <a:rPr lang="he-IL" dirty="0">
                <a:solidFill>
                  <a:srgbClr val="202122"/>
                </a:solidFill>
                <a:ea typeface="+mn-lt"/>
                <a:cs typeface="+mn-lt"/>
              </a:rPr>
              <a:t> </a:t>
            </a:r>
            <a:r>
              <a:rPr lang="he-IL" b="1" u="sng" dirty="0">
                <a:solidFill>
                  <a:srgbClr val="202122"/>
                </a:solidFill>
                <a:ea typeface="+mn-lt"/>
                <a:cs typeface="+mn-lt"/>
              </a:rPr>
              <a:t>דאף למ"ד דבר שאינו מתכוון אסור היינו מדרבנן</a:t>
            </a:r>
            <a:r>
              <a:rPr lang="he-IL" b="1" dirty="0">
                <a:solidFill>
                  <a:srgbClr val="202122"/>
                </a:solidFill>
                <a:ea typeface="+mn-lt"/>
                <a:cs typeface="+mn-lt"/>
              </a:rPr>
              <a:t> </a:t>
            </a:r>
            <a:r>
              <a:rPr lang="he-IL" b="1" dirty="0" err="1">
                <a:solidFill>
                  <a:srgbClr val="202122"/>
                </a:solidFill>
                <a:ea typeface="+mn-lt"/>
                <a:cs typeface="+mn-lt"/>
              </a:rPr>
              <a:t>דאע"ג</a:t>
            </a:r>
            <a:r>
              <a:rPr lang="he-IL" b="1" dirty="0">
                <a:solidFill>
                  <a:srgbClr val="202122"/>
                </a:solidFill>
                <a:ea typeface="+mn-lt"/>
                <a:cs typeface="+mn-lt"/>
              </a:rPr>
              <a:t> </a:t>
            </a:r>
            <a:r>
              <a:rPr lang="he-IL" b="1" dirty="0" err="1">
                <a:solidFill>
                  <a:srgbClr val="202122"/>
                </a:solidFill>
                <a:ea typeface="+mn-lt"/>
                <a:cs typeface="+mn-lt"/>
              </a:rPr>
              <a:t>דבכל</a:t>
            </a:r>
            <a:r>
              <a:rPr lang="he-IL" b="1" dirty="0">
                <a:solidFill>
                  <a:srgbClr val="202122"/>
                </a:solidFill>
                <a:ea typeface="+mn-lt"/>
                <a:cs typeface="+mn-lt"/>
              </a:rPr>
              <a:t> התורה אסור מדאורייתא מ"מ בשבת מותר מן התורה </a:t>
            </a:r>
            <a:r>
              <a:rPr lang="he-IL" b="1" dirty="0" err="1">
                <a:solidFill>
                  <a:srgbClr val="202122"/>
                </a:solidFill>
                <a:ea typeface="+mn-lt"/>
                <a:cs typeface="+mn-lt"/>
              </a:rPr>
              <a:t>דמלאכת</a:t>
            </a:r>
            <a:r>
              <a:rPr lang="he-IL" b="1" dirty="0">
                <a:solidFill>
                  <a:srgbClr val="202122"/>
                </a:solidFill>
                <a:ea typeface="+mn-lt"/>
                <a:cs typeface="+mn-lt"/>
              </a:rPr>
              <a:t> מחשבת בעינן וכיון דלא </a:t>
            </a:r>
            <a:r>
              <a:rPr lang="he-IL" b="1" dirty="0" err="1">
                <a:solidFill>
                  <a:srgbClr val="202122"/>
                </a:solidFill>
                <a:ea typeface="+mn-lt"/>
                <a:cs typeface="+mn-lt"/>
              </a:rPr>
              <a:t>מיתסר</a:t>
            </a:r>
            <a:r>
              <a:rPr lang="he-IL" b="1" dirty="0">
                <a:solidFill>
                  <a:srgbClr val="202122"/>
                </a:solidFill>
                <a:ea typeface="+mn-lt"/>
                <a:cs typeface="+mn-lt"/>
              </a:rPr>
              <a:t> אלא מדרבנן שפיר כתבו כאן </a:t>
            </a:r>
            <a:r>
              <a:rPr lang="he-IL" b="1" dirty="0" err="1">
                <a:solidFill>
                  <a:srgbClr val="202122"/>
                </a:solidFill>
                <a:ea typeface="+mn-lt"/>
                <a:cs typeface="+mn-lt"/>
              </a:rPr>
              <a:t>דכיון</a:t>
            </a:r>
            <a:r>
              <a:rPr lang="he-IL" b="1" dirty="0">
                <a:solidFill>
                  <a:srgbClr val="202122"/>
                </a:solidFill>
                <a:ea typeface="+mn-lt"/>
                <a:cs typeface="+mn-lt"/>
              </a:rPr>
              <a:t> דהוי נמי מקלקל ואיכא תרתי </a:t>
            </a:r>
            <a:r>
              <a:rPr lang="he-IL" b="1" dirty="0" err="1">
                <a:solidFill>
                  <a:srgbClr val="202122"/>
                </a:solidFill>
                <a:ea typeface="+mn-lt"/>
                <a:cs typeface="+mn-lt"/>
              </a:rPr>
              <a:t>למעליותא</a:t>
            </a:r>
            <a:r>
              <a:rPr lang="he-IL" b="1" dirty="0">
                <a:solidFill>
                  <a:srgbClr val="202122"/>
                </a:solidFill>
                <a:ea typeface="+mn-lt"/>
                <a:cs typeface="+mn-lt"/>
              </a:rPr>
              <a:t> כולי האי לא החמירו רבנן </a:t>
            </a:r>
            <a:r>
              <a:rPr lang="he-IL" b="1" u="sng" dirty="0" err="1">
                <a:solidFill>
                  <a:srgbClr val="202122"/>
                </a:solidFill>
                <a:ea typeface="+mn-lt"/>
                <a:cs typeface="+mn-lt"/>
              </a:rPr>
              <a:t>משא"כ</a:t>
            </a:r>
            <a:r>
              <a:rPr lang="he-IL" b="1" u="sng" dirty="0">
                <a:solidFill>
                  <a:srgbClr val="202122"/>
                </a:solidFill>
                <a:ea typeface="+mn-lt"/>
                <a:cs typeface="+mn-lt"/>
              </a:rPr>
              <a:t> </a:t>
            </a:r>
            <a:r>
              <a:rPr lang="he-IL" b="1" u="sng" dirty="0" err="1">
                <a:solidFill>
                  <a:srgbClr val="202122"/>
                </a:solidFill>
                <a:ea typeface="+mn-lt"/>
                <a:cs typeface="+mn-lt"/>
              </a:rPr>
              <a:t>לפירש"י</a:t>
            </a:r>
            <a:r>
              <a:rPr lang="he-IL" b="1" u="sng" dirty="0">
                <a:solidFill>
                  <a:srgbClr val="202122"/>
                </a:solidFill>
                <a:ea typeface="+mn-lt"/>
                <a:cs typeface="+mn-lt"/>
              </a:rPr>
              <a:t> </a:t>
            </a:r>
            <a:r>
              <a:rPr lang="he-IL" b="1" u="sng" dirty="0" err="1">
                <a:solidFill>
                  <a:srgbClr val="202122"/>
                </a:solidFill>
                <a:ea typeface="+mn-lt"/>
                <a:cs typeface="+mn-lt"/>
              </a:rPr>
              <a:t>ביומא</a:t>
            </a:r>
            <a:r>
              <a:rPr lang="he-IL" b="1" u="sng" dirty="0">
                <a:solidFill>
                  <a:srgbClr val="202122"/>
                </a:solidFill>
                <a:ea typeface="+mn-lt"/>
                <a:cs typeface="+mn-lt"/>
              </a:rPr>
              <a:t> </a:t>
            </a:r>
            <a:r>
              <a:rPr lang="he-IL" b="1" u="sng" dirty="0" err="1">
                <a:solidFill>
                  <a:srgbClr val="202122"/>
                </a:solidFill>
                <a:ea typeface="+mn-lt"/>
                <a:cs typeface="+mn-lt"/>
              </a:rPr>
              <a:t>דמאן</a:t>
            </a:r>
            <a:r>
              <a:rPr lang="he-IL" b="1" u="sng" dirty="0">
                <a:solidFill>
                  <a:srgbClr val="202122"/>
                </a:solidFill>
                <a:ea typeface="+mn-lt"/>
                <a:cs typeface="+mn-lt"/>
              </a:rPr>
              <a:t> </a:t>
            </a:r>
            <a:r>
              <a:rPr lang="he-IL" b="1" u="sng" dirty="0" err="1">
                <a:solidFill>
                  <a:srgbClr val="202122"/>
                </a:solidFill>
                <a:ea typeface="+mn-lt"/>
                <a:cs typeface="+mn-lt"/>
              </a:rPr>
              <a:t>דאסר</a:t>
            </a:r>
            <a:r>
              <a:rPr lang="he-IL" b="1" u="sng" dirty="0">
                <a:solidFill>
                  <a:srgbClr val="202122"/>
                </a:solidFill>
                <a:ea typeface="+mn-lt"/>
                <a:cs typeface="+mn-lt"/>
              </a:rPr>
              <a:t> דבר שאינו </a:t>
            </a:r>
            <a:r>
              <a:rPr lang="he-IL" b="1" u="sng" dirty="0" err="1">
                <a:solidFill>
                  <a:srgbClr val="202122"/>
                </a:solidFill>
                <a:ea typeface="+mn-lt"/>
                <a:cs typeface="+mn-lt"/>
              </a:rPr>
              <a:t>מתכוין</a:t>
            </a:r>
            <a:r>
              <a:rPr lang="he-IL" b="1" u="sng" dirty="0">
                <a:solidFill>
                  <a:srgbClr val="202122"/>
                </a:solidFill>
                <a:ea typeface="+mn-lt"/>
                <a:cs typeface="+mn-lt"/>
              </a:rPr>
              <a:t> היינו מדאורייתא תו לא שייך לחלק במקלקל בין מתכוון </a:t>
            </a:r>
            <a:r>
              <a:rPr lang="he-IL" b="1" u="sng" dirty="0" err="1">
                <a:solidFill>
                  <a:srgbClr val="202122"/>
                </a:solidFill>
                <a:ea typeface="+mn-lt"/>
                <a:cs typeface="+mn-lt"/>
              </a:rPr>
              <a:t>לשאינו</a:t>
            </a:r>
            <a:r>
              <a:rPr lang="he-IL" b="1" u="sng" dirty="0">
                <a:solidFill>
                  <a:srgbClr val="202122"/>
                </a:solidFill>
                <a:ea typeface="+mn-lt"/>
                <a:cs typeface="+mn-lt"/>
              </a:rPr>
              <a:t> מתכוון אלא הא </a:t>
            </a:r>
            <a:r>
              <a:rPr lang="he-IL" b="1" u="sng" dirty="0" err="1">
                <a:solidFill>
                  <a:srgbClr val="202122"/>
                </a:solidFill>
                <a:ea typeface="+mn-lt"/>
                <a:cs typeface="+mn-lt"/>
              </a:rPr>
              <a:t>דשרינן</a:t>
            </a:r>
            <a:r>
              <a:rPr lang="he-IL" b="1" u="sng" dirty="0">
                <a:solidFill>
                  <a:srgbClr val="202122"/>
                </a:solidFill>
                <a:ea typeface="+mn-lt"/>
                <a:cs typeface="+mn-lt"/>
              </a:rPr>
              <a:t> הכא היינו משו' </a:t>
            </a:r>
            <a:r>
              <a:rPr lang="he-IL" b="1" u="sng" dirty="0" err="1">
                <a:solidFill>
                  <a:srgbClr val="202122"/>
                </a:solidFill>
                <a:ea typeface="+mn-lt"/>
                <a:cs typeface="+mn-lt"/>
              </a:rPr>
              <a:t>דבמקום</a:t>
            </a:r>
            <a:r>
              <a:rPr lang="he-IL" b="1" u="sng" dirty="0">
                <a:solidFill>
                  <a:srgbClr val="202122"/>
                </a:solidFill>
                <a:ea typeface="+mn-lt"/>
                <a:cs typeface="+mn-lt"/>
              </a:rPr>
              <a:t> מצוה מותר </a:t>
            </a:r>
            <a:r>
              <a:rPr lang="he-IL" b="1" u="sng" dirty="0" err="1">
                <a:solidFill>
                  <a:srgbClr val="202122"/>
                </a:solidFill>
                <a:ea typeface="+mn-lt"/>
                <a:cs typeface="+mn-lt"/>
              </a:rPr>
              <a:t>לכתחלה</a:t>
            </a:r>
            <a:r>
              <a:rPr lang="he-IL" b="1" u="sng" dirty="0">
                <a:solidFill>
                  <a:srgbClr val="202122"/>
                </a:solidFill>
                <a:ea typeface="+mn-lt"/>
                <a:cs typeface="+mn-lt"/>
              </a:rPr>
              <a:t> במקלקל</a:t>
            </a:r>
            <a:r>
              <a:rPr lang="he-IL" dirty="0">
                <a:solidFill>
                  <a:srgbClr val="202122"/>
                </a:solidFill>
                <a:ea typeface="+mn-lt"/>
                <a:cs typeface="+mn-lt"/>
              </a:rPr>
              <a:t> וכמו שאפר' לקמן לשיטתו </a:t>
            </a:r>
            <a:r>
              <a:rPr lang="he-IL" dirty="0" err="1">
                <a:solidFill>
                  <a:srgbClr val="202122"/>
                </a:solidFill>
                <a:ea typeface="+mn-lt"/>
                <a:cs typeface="+mn-lt"/>
              </a:rPr>
              <a:t>בההיא</a:t>
            </a:r>
            <a:r>
              <a:rPr lang="he-IL" dirty="0">
                <a:solidFill>
                  <a:srgbClr val="202122"/>
                </a:solidFill>
                <a:ea typeface="+mn-lt"/>
                <a:cs typeface="+mn-lt"/>
              </a:rPr>
              <a:t> </a:t>
            </a:r>
            <a:r>
              <a:rPr lang="he-IL" dirty="0" err="1">
                <a:solidFill>
                  <a:srgbClr val="202122"/>
                </a:solidFill>
                <a:ea typeface="+mn-lt"/>
                <a:cs typeface="+mn-lt"/>
              </a:rPr>
              <a:t>דמפיס</a:t>
            </a:r>
            <a:r>
              <a:rPr lang="he-IL" dirty="0">
                <a:solidFill>
                  <a:srgbClr val="202122"/>
                </a:solidFill>
                <a:ea typeface="+mn-lt"/>
                <a:cs typeface="+mn-lt"/>
              </a:rPr>
              <a:t> </a:t>
            </a:r>
            <a:r>
              <a:rPr lang="he-IL" dirty="0" err="1">
                <a:solidFill>
                  <a:srgbClr val="202122"/>
                </a:solidFill>
                <a:ea typeface="+mn-lt"/>
                <a:cs typeface="+mn-lt"/>
              </a:rPr>
              <a:t>מורסא</a:t>
            </a:r>
            <a:r>
              <a:rPr lang="he-IL" dirty="0">
                <a:solidFill>
                  <a:srgbClr val="202122"/>
                </a:solidFill>
                <a:ea typeface="+mn-lt"/>
                <a:cs typeface="+mn-lt"/>
              </a:rPr>
              <a:t> כנ"ל</a:t>
            </a:r>
            <a:endParaRPr lang="en-US" dirty="0"/>
          </a:p>
          <a:p>
            <a:pPr marL="0" indent="0">
              <a:buNone/>
            </a:pPr>
            <a:endParaRPr lang="he-IL" dirty="0">
              <a:cs typeface="Arial"/>
            </a:endParaRPr>
          </a:p>
        </p:txBody>
      </p:sp>
    </p:spTree>
    <p:extLst>
      <p:ext uri="{BB962C8B-B14F-4D97-AF65-F5344CB8AC3E}">
        <p14:creationId xmlns:p14="http://schemas.microsoft.com/office/powerpoint/2010/main" val="377457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9C00-3719-4FE8-1629-C110F182EEA3}"/>
              </a:ext>
            </a:extLst>
          </p:cNvPr>
          <p:cNvSpPr>
            <a:spLocks noGrp="1"/>
          </p:cNvSpPr>
          <p:nvPr>
            <p:ph type="title"/>
          </p:nvPr>
        </p:nvSpPr>
        <p:spPr/>
        <p:txBody>
          <a:bodyPr/>
          <a:lstStyle/>
          <a:p>
            <a:r>
              <a:rPr lang="en-US" dirty="0">
                <a:cs typeface="Calibri Light"/>
              </a:rPr>
              <a:t>1 + ½ = 0 </a:t>
            </a:r>
          </a:p>
        </p:txBody>
      </p:sp>
      <p:sp>
        <p:nvSpPr>
          <p:cNvPr id="3" name="Content Placeholder 2">
            <a:extLst>
              <a:ext uri="{FF2B5EF4-FFF2-40B4-BE49-F238E27FC236}">
                <a16:creationId xmlns:a16="http://schemas.microsoft.com/office/drawing/2014/main" id="{16EB92CB-0F94-FF44-34A3-987EB7C52549}"/>
              </a:ext>
            </a:extLst>
          </p:cNvPr>
          <p:cNvSpPr>
            <a:spLocks noGrp="1"/>
          </p:cNvSpPr>
          <p:nvPr>
            <p:ph idx="1"/>
          </p:nvPr>
        </p:nvSpPr>
        <p:spPr/>
        <p:txBody>
          <a:bodyPr vert="horz" lIns="91440" tIns="45720" rIns="91440" bIns="45720" rtlCol="0" anchor="t">
            <a:normAutofit/>
          </a:bodyPr>
          <a:lstStyle/>
          <a:p>
            <a:pPr>
              <a:lnSpc>
                <a:spcPct val="150000"/>
              </a:lnSpc>
            </a:pPr>
            <a:r>
              <a:rPr lang="en-US" sz="3200" dirty="0">
                <a:cs typeface="Calibri"/>
              </a:rPr>
              <a:t>If for R Yehuda it's </a:t>
            </a:r>
            <a:r>
              <a:rPr lang="en-US" sz="3200" dirty="0" err="1">
                <a:cs typeface="Calibri"/>
              </a:rPr>
              <a:t>assur</a:t>
            </a:r>
            <a:r>
              <a:rPr lang="en-US" sz="3200" dirty="0">
                <a:cs typeface="Calibri"/>
              </a:rPr>
              <a:t> </a:t>
            </a:r>
            <a:r>
              <a:rPr lang="en-US" sz="3200" dirty="0" err="1">
                <a:cs typeface="Calibri"/>
              </a:rPr>
              <a:t>midiorayta</a:t>
            </a:r>
            <a:r>
              <a:rPr lang="en-US" sz="3200" dirty="0">
                <a:cs typeface="Calibri"/>
              </a:rPr>
              <a:t>, why would combining it with </a:t>
            </a:r>
            <a:r>
              <a:rPr lang="en-US" sz="3200" dirty="0" err="1">
                <a:cs typeface="Calibri"/>
              </a:rPr>
              <a:t>mikalkel</a:t>
            </a:r>
            <a:r>
              <a:rPr lang="en-US" sz="3200" dirty="0">
                <a:cs typeface="Calibri"/>
              </a:rPr>
              <a:t> help? Shouldn't it not register? </a:t>
            </a:r>
            <a:endParaRPr lang="en-US"/>
          </a:p>
        </p:txBody>
      </p:sp>
    </p:spTree>
    <p:extLst>
      <p:ext uri="{BB962C8B-B14F-4D97-AF65-F5344CB8AC3E}">
        <p14:creationId xmlns:p14="http://schemas.microsoft.com/office/powerpoint/2010/main" val="11467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rtl="1"/>
            <a:r>
              <a:rPr lang="he-IL" dirty="0" err="1">
                <a:cs typeface="Times New Roman"/>
              </a:rPr>
              <a:t>Less</a:t>
            </a:r>
            <a:r>
              <a:rPr lang="he-IL" dirty="0">
                <a:cs typeface="Times New Roman"/>
              </a:rPr>
              <a:t> </a:t>
            </a:r>
            <a:r>
              <a:rPr lang="he-IL" dirty="0" err="1">
                <a:cs typeface="Times New Roman"/>
              </a:rPr>
              <a:t>than</a:t>
            </a:r>
            <a:r>
              <a:rPr lang="he-IL" dirty="0">
                <a:cs typeface="Times New Roman"/>
              </a:rPr>
              <a:t> </a:t>
            </a:r>
            <a:r>
              <a:rPr lang="he-IL" dirty="0" err="1">
                <a:cs typeface="Times New Roman"/>
              </a:rPr>
              <a:t>the</a:t>
            </a:r>
            <a:r>
              <a:rPr lang="he-IL" dirty="0">
                <a:cs typeface="Times New Roman"/>
              </a:rPr>
              <a:t> </a:t>
            </a:r>
            <a:r>
              <a:rPr lang="he-IL" dirty="0" err="1">
                <a:cs typeface="Times New Roman"/>
              </a:rPr>
              <a:t>sum</a:t>
            </a:r>
            <a:r>
              <a:rPr lang="he-IL" dirty="0">
                <a:cs typeface="Times New Roman"/>
              </a:rPr>
              <a:t> </a:t>
            </a:r>
            <a:r>
              <a:rPr lang="he-IL" dirty="0" err="1">
                <a:cs typeface="Times New Roman"/>
              </a:rPr>
              <a:t>of</a:t>
            </a:r>
            <a:r>
              <a:rPr lang="he-IL" dirty="0">
                <a:cs typeface="Times New Roman"/>
              </a:rPr>
              <a:t> </a:t>
            </a:r>
            <a:r>
              <a:rPr lang="he-IL" dirty="0" err="1">
                <a:cs typeface="Times New Roman"/>
              </a:rPr>
              <a:t>it's</a:t>
            </a:r>
            <a:r>
              <a:rPr lang="he-IL" dirty="0">
                <a:cs typeface="Times New Roman"/>
              </a:rPr>
              <a:t> </a:t>
            </a:r>
            <a:r>
              <a:rPr lang="he-IL" dirty="0" err="1">
                <a:cs typeface="Times New Roman"/>
              </a:rPr>
              <a:t>parts</a:t>
            </a:r>
            <a:endParaRPr lang="en-US" dirty="0" err="1">
              <a:cs typeface="Calibri Light" panose="020F0302020204030204"/>
            </a:endParaRP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78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BBAD-F31C-4841-F50F-36EE204566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A2D5C-377E-D9E4-7A04-EF91F658F1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804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1840-837E-DDB1-4665-358D9B402907}"/>
              </a:ext>
            </a:extLst>
          </p:cNvPr>
          <p:cNvSpPr>
            <a:spLocks noGrp="1"/>
          </p:cNvSpPr>
          <p:nvPr>
            <p:ph type="title"/>
          </p:nvPr>
        </p:nvSpPr>
        <p:spPr/>
        <p:txBody>
          <a:bodyPr/>
          <a:lstStyle/>
          <a:p>
            <a:pPr algn="r"/>
            <a:r>
              <a:rPr lang="en-US" dirty="0" err="1">
                <a:cs typeface="Calibri Light" panose="020F0302020204030204"/>
              </a:rPr>
              <a:t>פסיק</a:t>
            </a:r>
            <a:r>
              <a:rPr lang="en-US" dirty="0">
                <a:cs typeface="Calibri Light" panose="020F0302020204030204"/>
              </a:rPr>
              <a:t> </a:t>
            </a:r>
            <a:r>
              <a:rPr lang="en-US" dirty="0" err="1">
                <a:cs typeface="Calibri Light" panose="020F0302020204030204"/>
              </a:rPr>
              <a:t>רישא</a:t>
            </a:r>
          </a:p>
        </p:txBody>
      </p:sp>
      <p:sp>
        <p:nvSpPr>
          <p:cNvPr id="3" name="Text Placeholder 2">
            <a:extLst>
              <a:ext uri="{FF2B5EF4-FFF2-40B4-BE49-F238E27FC236}">
                <a16:creationId xmlns:a16="http://schemas.microsoft.com/office/drawing/2014/main" id="{1BDE7F29-7834-9D8D-661D-0A9B5003C7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711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8A176-772B-9237-B9DD-DD034E889A1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5AE4F03-37C1-BDB8-EDDF-992B7B0DE8CD}"/>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גמרא כתובות דף  ו עמוד א</a:t>
            </a:r>
            <a:endParaRPr lang="en-US" dirty="0">
              <a:ea typeface="+mn-lt"/>
              <a:cs typeface="+mn-lt"/>
            </a:endParaRPr>
          </a:p>
          <a:p>
            <a:pPr algn="r">
              <a:lnSpc>
                <a:spcPct val="160000"/>
              </a:lnSpc>
              <a:buNone/>
            </a:pPr>
            <a:r>
              <a:rPr lang="he-IL" dirty="0">
                <a:ea typeface="+mn-lt"/>
                <a:cs typeface="+mn-lt"/>
              </a:rPr>
              <a:t>בבי רב אמרי רב שרי ושמואל אסר </a:t>
            </a:r>
            <a:r>
              <a:rPr lang="he-IL" dirty="0" err="1">
                <a:ea typeface="+mn-lt"/>
                <a:cs typeface="+mn-lt"/>
              </a:rPr>
              <a:t>בנהרדעא</a:t>
            </a:r>
            <a:r>
              <a:rPr lang="he-IL" dirty="0">
                <a:ea typeface="+mn-lt"/>
                <a:cs typeface="+mn-lt"/>
              </a:rPr>
              <a:t> אמרי רב אסר ושמואל שרי אמר רב נחמן בר יצחק וסימניך אלו </a:t>
            </a:r>
            <a:r>
              <a:rPr lang="he-IL" dirty="0" err="1">
                <a:ea typeface="+mn-lt"/>
                <a:cs typeface="+mn-lt"/>
              </a:rPr>
              <a:t>מקילין</a:t>
            </a:r>
            <a:r>
              <a:rPr lang="he-IL" dirty="0">
                <a:ea typeface="+mn-lt"/>
                <a:cs typeface="+mn-lt"/>
              </a:rPr>
              <a:t> לעצמן ואלו </a:t>
            </a:r>
            <a:r>
              <a:rPr lang="he-IL" dirty="0" err="1">
                <a:ea typeface="+mn-lt"/>
                <a:cs typeface="+mn-lt"/>
              </a:rPr>
              <a:t>מקילין</a:t>
            </a:r>
            <a:r>
              <a:rPr lang="he-IL" dirty="0">
                <a:ea typeface="+mn-lt"/>
                <a:cs typeface="+mn-lt"/>
              </a:rPr>
              <a:t> לעצמן ורב שרי והאמר רב שימי בר חזקיה משמיה </a:t>
            </a:r>
            <a:r>
              <a:rPr lang="he-IL" dirty="0" err="1">
                <a:ea typeface="+mn-lt"/>
                <a:cs typeface="+mn-lt"/>
              </a:rPr>
              <a:t>דרב</a:t>
            </a:r>
            <a:r>
              <a:rPr lang="he-IL" dirty="0">
                <a:ea typeface="+mn-lt"/>
                <a:cs typeface="+mn-lt"/>
              </a:rPr>
              <a:t> האי </a:t>
            </a:r>
            <a:r>
              <a:rPr lang="he-IL" dirty="0" err="1">
                <a:ea typeface="+mn-lt"/>
                <a:cs typeface="+mn-lt"/>
              </a:rPr>
              <a:t>מסוכריא</a:t>
            </a:r>
            <a:r>
              <a:rPr lang="en-US" dirty="0">
                <a:ea typeface="+mn-lt"/>
                <a:cs typeface="+mn-lt"/>
              </a:rPr>
              <a:t> </a:t>
            </a:r>
            <a:r>
              <a:rPr lang="he-IL" dirty="0" err="1">
                <a:ea typeface="+mn-lt"/>
                <a:cs typeface="+mn-lt"/>
              </a:rPr>
              <a:t>דנזייתא</a:t>
            </a:r>
            <a:r>
              <a:rPr lang="he-IL" dirty="0">
                <a:ea typeface="+mn-lt"/>
                <a:cs typeface="+mn-lt"/>
              </a:rPr>
              <a:t> אסור להדוקה </a:t>
            </a:r>
            <a:r>
              <a:rPr lang="he-IL" dirty="0" err="1">
                <a:ea typeface="+mn-lt"/>
                <a:cs typeface="+mn-lt"/>
              </a:rPr>
              <a:t>ביומא</a:t>
            </a:r>
            <a:r>
              <a:rPr lang="he-IL" dirty="0">
                <a:ea typeface="+mn-lt"/>
                <a:cs typeface="+mn-lt"/>
              </a:rPr>
              <a:t> טבא </a:t>
            </a:r>
            <a:r>
              <a:rPr lang="he-IL" dirty="0" err="1">
                <a:ea typeface="+mn-lt"/>
                <a:cs typeface="+mn-lt"/>
              </a:rPr>
              <a:t>בההוא</a:t>
            </a:r>
            <a:r>
              <a:rPr lang="he-IL" dirty="0">
                <a:ea typeface="+mn-lt"/>
                <a:cs typeface="+mn-lt"/>
              </a:rPr>
              <a:t> אפילו </a:t>
            </a:r>
            <a:r>
              <a:rPr lang="he-IL" dirty="0" err="1">
                <a:ea typeface="+mn-lt"/>
                <a:cs typeface="+mn-lt"/>
              </a:rPr>
              <a:t>ר''ש</a:t>
            </a:r>
            <a:r>
              <a:rPr lang="he-IL" dirty="0">
                <a:ea typeface="+mn-lt"/>
                <a:cs typeface="+mn-lt"/>
              </a:rPr>
              <a:t> מודה </a:t>
            </a:r>
            <a:r>
              <a:rPr lang="he-IL" dirty="0" err="1">
                <a:ea typeface="+mn-lt"/>
                <a:cs typeface="+mn-lt"/>
              </a:rPr>
              <a:t>דאביי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והא אמר רב </a:t>
            </a:r>
            <a:r>
              <a:rPr lang="he-IL" dirty="0" err="1">
                <a:ea typeface="+mn-lt"/>
                <a:cs typeface="+mn-lt"/>
              </a:rPr>
              <a:t>חייא</a:t>
            </a:r>
            <a:r>
              <a:rPr lang="he-IL" dirty="0">
                <a:ea typeface="+mn-lt"/>
                <a:cs typeface="+mn-lt"/>
              </a:rPr>
              <a:t> בר אשי אמר רב הלכה כרבי יהודה ורב חנן בר אמי אמר שמואל הלכה כרבי שמעון ורב </a:t>
            </a:r>
            <a:r>
              <a:rPr lang="he-IL" dirty="0" err="1">
                <a:ea typeface="+mn-lt"/>
                <a:cs typeface="+mn-lt"/>
              </a:rPr>
              <a:t>חייא</a:t>
            </a:r>
            <a:r>
              <a:rPr lang="he-IL" dirty="0">
                <a:ea typeface="+mn-lt"/>
                <a:cs typeface="+mn-lt"/>
              </a:rPr>
              <a:t> בר אבין מתני לה בלא גברי רב אמר הלכה כר' יהודה ושמואל אמר הלכה כרבי שמעון לעולם רב כרבי יהודה </a:t>
            </a:r>
            <a:r>
              <a:rPr lang="he-IL" dirty="0" err="1">
                <a:ea typeface="+mn-lt"/>
                <a:cs typeface="+mn-lt"/>
              </a:rPr>
              <a:t>סבירא</a:t>
            </a:r>
            <a:r>
              <a:rPr lang="he-IL" dirty="0">
                <a:ea typeface="+mn-lt"/>
                <a:cs typeface="+mn-lt"/>
              </a:rPr>
              <a:t> ליה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מיפקד</a:t>
            </a:r>
            <a:r>
              <a:rPr lang="he-IL" dirty="0">
                <a:ea typeface="+mn-lt"/>
                <a:cs typeface="+mn-lt"/>
              </a:rPr>
              <a:t> פקיד מקלקל הוא אצל הפתח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חבורי</a:t>
            </a:r>
            <a:r>
              <a:rPr lang="en-US" dirty="0">
                <a:ea typeface="+mn-lt"/>
                <a:cs typeface="+mn-lt"/>
              </a:rPr>
              <a:t> </a:t>
            </a:r>
            <a:r>
              <a:rPr lang="he-IL" dirty="0" err="1">
                <a:ea typeface="+mn-lt"/>
                <a:cs typeface="+mn-lt"/>
              </a:rPr>
              <a:t>מיחבר</a:t>
            </a:r>
            <a:r>
              <a:rPr lang="he-IL" dirty="0">
                <a:ea typeface="+mn-lt"/>
                <a:cs typeface="+mn-lt"/>
              </a:rPr>
              <a:t> מקלקל בחבורה הוא. {עמוד ב} </a:t>
            </a:r>
            <a:r>
              <a:rPr lang="he-IL" dirty="0" err="1">
                <a:ea typeface="+mn-lt"/>
                <a:cs typeface="+mn-lt"/>
              </a:rPr>
              <a:t>דתניא</a:t>
            </a:r>
            <a:r>
              <a:rPr lang="he-IL" dirty="0">
                <a:ea typeface="+mn-lt"/>
                <a:cs typeface="+mn-lt"/>
              </a:rPr>
              <a:t> הכונס את הבתולה לא </a:t>
            </a:r>
            <a:r>
              <a:rPr lang="he-IL" dirty="0" err="1">
                <a:ea typeface="+mn-lt"/>
                <a:cs typeface="+mn-lt"/>
              </a:rPr>
              <a:t>יבעול</a:t>
            </a:r>
            <a:r>
              <a:rPr lang="en-US" dirty="0">
                <a:ea typeface="+mn-lt"/>
                <a:cs typeface="+mn-lt"/>
              </a:rPr>
              <a:t> </a:t>
            </a:r>
            <a:r>
              <a:rPr lang="he-IL" dirty="0" err="1">
                <a:ea typeface="+mn-lt"/>
                <a:cs typeface="+mn-lt"/>
              </a:rPr>
              <a:t>בתחלה</a:t>
            </a:r>
            <a:r>
              <a:rPr lang="he-IL" dirty="0">
                <a:ea typeface="+mn-lt"/>
                <a:cs typeface="+mn-lt"/>
              </a:rPr>
              <a:t> בשבת וחכמים </a:t>
            </a:r>
            <a:r>
              <a:rPr lang="he-IL" dirty="0" err="1">
                <a:ea typeface="+mn-lt"/>
                <a:cs typeface="+mn-lt"/>
              </a:rPr>
              <a:t>מתירין</a:t>
            </a:r>
            <a:r>
              <a:rPr lang="he-IL" dirty="0">
                <a:ea typeface="+mn-lt"/>
                <a:cs typeface="+mn-lt"/>
              </a:rPr>
              <a:t> מאן חכמים אמר רבה רבי שמעון היא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אמר ליה </a:t>
            </a:r>
            <a:r>
              <a:rPr lang="he-IL" dirty="0" err="1">
                <a:ea typeface="+mn-lt"/>
                <a:cs typeface="+mn-lt"/>
              </a:rPr>
              <a:t>אביי</a:t>
            </a:r>
            <a:r>
              <a:rPr lang="he-IL" dirty="0">
                <a:ea typeface="+mn-lt"/>
                <a:cs typeface="+mn-lt"/>
              </a:rPr>
              <a:t> והא מודה ר' שמעון בפסיק </a:t>
            </a:r>
            <a:r>
              <a:rPr lang="he-IL" dirty="0" err="1">
                <a:ea typeface="+mn-lt"/>
                <a:cs typeface="+mn-lt"/>
              </a:rPr>
              <a:t>רישיה</a:t>
            </a:r>
            <a:r>
              <a:rPr lang="he-IL" dirty="0">
                <a:ea typeface="+mn-lt"/>
                <a:cs typeface="+mn-lt"/>
              </a:rPr>
              <a:t> ולא ימות אמר ליה לא </a:t>
            </a:r>
            <a:r>
              <a:rPr lang="he-IL" dirty="0" err="1">
                <a:ea typeface="+mn-lt"/>
                <a:cs typeface="+mn-lt"/>
              </a:rPr>
              <a:t>כהללו</a:t>
            </a:r>
            <a:r>
              <a:rPr lang="he-IL" dirty="0">
                <a:ea typeface="+mn-lt"/>
                <a:cs typeface="+mn-lt"/>
              </a:rPr>
              <a:t> בבליים שאין </a:t>
            </a:r>
            <a:r>
              <a:rPr lang="he-IL" dirty="0" err="1">
                <a:ea typeface="+mn-lt"/>
                <a:cs typeface="+mn-lt"/>
              </a:rPr>
              <a:t>בקיאין</a:t>
            </a:r>
            <a:r>
              <a:rPr lang="en-US" dirty="0">
                <a:ea typeface="+mn-lt"/>
                <a:cs typeface="+mn-lt"/>
              </a:rPr>
              <a:t> </a:t>
            </a:r>
            <a:r>
              <a:rPr lang="he-IL" dirty="0" err="1">
                <a:ea typeface="+mn-lt"/>
                <a:cs typeface="+mn-lt"/>
              </a:rPr>
              <a:t>בהטייה</a:t>
            </a:r>
            <a:r>
              <a:rPr lang="he-IL" dirty="0">
                <a:ea typeface="+mn-lt"/>
                <a:cs typeface="+mn-lt"/>
              </a:rPr>
              <a:t> אלא יש </a:t>
            </a:r>
            <a:r>
              <a:rPr lang="he-IL" dirty="0" err="1">
                <a:ea typeface="+mn-lt"/>
                <a:cs typeface="+mn-lt"/>
              </a:rPr>
              <a:t>בקיאין</a:t>
            </a:r>
            <a:r>
              <a:rPr lang="en-US" dirty="0">
                <a:ea typeface="+mn-lt"/>
                <a:cs typeface="+mn-lt"/>
              </a:rPr>
              <a:t> </a:t>
            </a:r>
            <a:r>
              <a:rPr lang="he-IL" dirty="0" err="1">
                <a:ea typeface="+mn-lt"/>
                <a:cs typeface="+mn-lt"/>
              </a:rPr>
              <a:t>בהטייה</a:t>
            </a:r>
            <a:r>
              <a:rPr lang="en-US" dirty="0">
                <a:ea typeface="+mn-lt"/>
                <a:cs typeface="+mn-lt"/>
              </a:rPr>
              <a:t> </a:t>
            </a:r>
            <a:r>
              <a:rPr lang="he-IL" dirty="0" err="1">
                <a:ea typeface="+mn-lt"/>
                <a:cs typeface="+mn-lt"/>
              </a:rPr>
              <a:t>א''כ</a:t>
            </a:r>
            <a:r>
              <a:rPr lang="he-IL" dirty="0">
                <a:ea typeface="+mn-lt"/>
                <a:cs typeface="+mn-lt"/>
              </a:rPr>
              <a:t> טורד למה </a:t>
            </a:r>
            <a:r>
              <a:rPr lang="he-IL" dirty="0" err="1">
                <a:ea typeface="+mn-lt"/>
                <a:cs typeface="+mn-lt"/>
              </a:rPr>
              <a:t>לשאינו</a:t>
            </a:r>
            <a:r>
              <a:rPr lang="he-IL" dirty="0">
                <a:ea typeface="+mn-lt"/>
                <a:cs typeface="+mn-lt"/>
              </a:rPr>
              <a:t> בקי יאמרו בקי מותר שאינו בקי אסור רוב </a:t>
            </a:r>
            <a:r>
              <a:rPr lang="he-IL" dirty="0" err="1">
                <a:ea typeface="+mn-lt"/>
                <a:cs typeface="+mn-lt"/>
              </a:rPr>
              <a:t>בקיאין</a:t>
            </a:r>
            <a:r>
              <a:rPr lang="he-IL" dirty="0">
                <a:ea typeface="+mn-lt"/>
                <a:cs typeface="+mn-lt"/>
              </a:rPr>
              <a:t> הן.</a:t>
            </a:r>
            <a:endParaRPr lang="en-US" dirty="0">
              <a:ea typeface="+mn-lt"/>
              <a:cs typeface="+mn-lt"/>
            </a:endParaRPr>
          </a:p>
        </p:txBody>
      </p:sp>
    </p:spTree>
    <p:extLst>
      <p:ext uri="{BB962C8B-B14F-4D97-AF65-F5344CB8AC3E}">
        <p14:creationId xmlns:p14="http://schemas.microsoft.com/office/powerpoint/2010/main" val="4903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66DC0D-A309-6BC7-26B4-51FDE79E379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3728337-84B5-40FE-9FBC-3BA7D5234B51}"/>
              </a:ext>
            </a:extLst>
          </p:cNvPr>
          <p:cNvSpPr>
            <a:spLocks noGrp="1"/>
          </p:cNvSpPr>
          <p:nvPr>
            <p:ph idx="1"/>
          </p:nvPr>
        </p:nvSpPr>
        <p:spPr/>
        <p:txBody>
          <a:bodyPr>
            <a:normAutofit fontScale="55000" lnSpcReduction="20000"/>
          </a:bodyPr>
          <a:lstStyle/>
          <a:p>
            <a:pPr marL="0" indent="0" algn="r" rtl="1">
              <a:lnSpc>
                <a:spcPct val="170000"/>
              </a:lnSpc>
              <a:buNone/>
            </a:pPr>
            <a:r>
              <a:rPr lang="he-IL" dirty="0"/>
              <a:t>כתובות ה עמוד ב- ו עמוד א</a:t>
            </a:r>
          </a:p>
          <a:p>
            <a:pPr marL="0" indent="0" algn="r" rtl="1">
              <a:lnSpc>
                <a:spcPct val="170000"/>
              </a:lnSpc>
              <a:buNone/>
            </a:pPr>
            <a:r>
              <a:rPr lang="he-IL" dirty="0" err="1"/>
              <a:t>איבעיא</a:t>
            </a:r>
            <a:r>
              <a:rPr lang="he-IL" dirty="0"/>
              <a:t> להו מהו לבעול </a:t>
            </a:r>
            <a:r>
              <a:rPr lang="he-IL" dirty="0" err="1"/>
              <a:t>בתחלה</a:t>
            </a:r>
            <a:r>
              <a:rPr lang="he-IL" dirty="0"/>
              <a:t> בשבת דם </a:t>
            </a:r>
            <a:r>
              <a:rPr lang="he-IL" dirty="0" err="1"/>
              <a:t>מיפקד</a:t>
            </a:r>
            <a:r>
              <a:rPr lang="he-IL" dirty="0"/>
              <a:t> פקיד או </a:t>
            </a:r>
            <a:r>
              <a:rPr lang="he-IL" dirty="0" err="1"/>
              <a:t>חבורי</a:t>
            </a:r>
            <a:r>
              <a:rPr lang="he-IL" dirty="0"/>
              <a:t> </a:t>
            </a:r>
            <a:r>
              <a:rPr lang="he-IL" dirty="0" err="1"/>
              <a:t>מיחבר</a:t>
            </a:r>
            <a:r>
              <a:rPr lang="he-IL" dirty="0"/>
              <a:t> ואם </a:t>
            </a:r>
            <a:r>
              <a:rPr lang="he-IL" dirty="0" err="1"/>
              <a:t>תימצי</a:t>
            </a:r>
            <a:r>
              <a:rPr lang="he-IL" dirty="0"/>
              <a:t> לומר דם </a:t>
            </a:r>
            <a:r>
              <a:rPr lang="he-IL" dirty="0" err="1"/>
              <a:t>מיפקד</a:t>
            </a:r>
            <a:r>
              <a:rPr lang="he-IL" dirty="0"/>
              <a:t> פקיד לדם הוא צריך ושרי או </a:t>
            </a:r>
            <a:r>
              <a:rPr lang="he-IL" dirty="0" err="1"/>
              <a:t>דלמא</a:t>
            </a:r>
            <a:r>
              <a:rPr lang="he-IL" dirty="0"/>
              <a:t> לפתח הוא צריך ואסיר ואם </a:t>
            </a:r>
            <a:r>
              <a:rPr lang="he-IL" dirty="0" err="1"/>
              <a:t>תימצי</a:t>
            </a:r>
            <a:r>
              <a:rPr lang="he-IL" dirty="0"/>
              <a:t> לומר לדם הוא צריך ופתח ממילא </a:t>
            </a:r>
            <a:r>
              <a:rPr lang="he-IL" dirty="0" err="1"/>
              <a:t>קאתי</a:t>
            </a:r>
            <a:r>
              <a:rPr lang="he-IL" dirty="0"/>
              <a:t> הלכה </a:t>
            </a:r>
            <a:r>
              <a:rPr lang="he-IL" dirty="0" err="1"/>
              <a:t>כר"ש</a:t>
            </a:r>
            <a:r>
              <a:rPr lang="he-IL" dirty="0"/>
              <a:t> </a:t>
            </a:r>
            <a:r>
              <a:rPr lang="he-IL" dirty="0" err="1"/>
              <a:t>דאמר</a:t>
            </a:r>
            <a:r>
              <a:rPr lang="he-IL" dirty="0"/>
              <a:t> דבר שאין </a:t>
            </a:r>
            <a:r>
              <a:rPr lang="he-IL" dirty="0" err="1"/>
              <a:t>מתכוין</a:t>
            </a:r>
            <a:r>
              <a:rPr lang="he-IL" dirty="0"/>
              <a:t> מותר או הלכה כרבי יהודה </a:t>
            </a:r>
            <a:r>
              <a:rPr lang="he-IL" dirty="0" err="1"/>
              <a:t>דאמר</a:t>
            </a:r>
            <a:r>
              <a:rPr lang="he-IL" dirty="0"/>
              <a:t> דבר שאין </a:t>
            </a:r>
            <a:r>
              <a:rPr lang="he-IL" dirty="0" err="1"/>
              <a:t>מתכוין</a:t>
            </a:r>
            <a:r>
              <a:rPr lang="he-IL" dirty="0"/>
              <a:t> אסור ואם </a:t>
            </a:r>
            <a:r>
              <a:rPr lang="he-IL" dirty="0" err="1"/>
              <a:t>תימצי</a:t>
            </a:r>
            <a:r>
              <a:rPr lang="he-IL" dirty="0"/>
              <a:t> לומר הלכה כר' יהודה מקלקל הוא אצל הפתח או מתקן הוא אצל הפתח איכא </a:t>
            </a:r>
            <a:r>
              <a:rPr lang="he-IL" dirty="0" err="1"/>
              <a:t>דאמרי</a:t>
            </a:r>
            <a:r>
              <a:rPr lang="he-IL" dirty="0"/>
              <a:t> ואם </a:t>
            </a:r>
            <a:r>
              <a:rPr lang="he-IL" dirty="0" err="1"/>
              <a:t>תימצי</a:t>
            </a:r>
            <a:r>
              <a:rPr lang="he-IL" dirty="0"/>
              <a:t> לומר דם </a:t>
            </a:r>
            <a:r>
              <a:rPr lang="he-IL" dirty="0" err="1"/>
              <a:t>חבורי</a:t>
            </a:r>
            <a:r>
              <a:rPr lang="he-IL" dirty="0"/>
              <a:t> </a:t>
            </a:r>
            <a:r>
              <a:rPr lang="he-IL" dirty="0" err="1"/>
              <a:t>מיחבר</a:t>
            </a:r>
            <a:r>
              <a:rPr lang="he-IL" dirty="0"/>
              <a:t> לדם הוא צריך ואסור או </a:t>
            </a:r>
            <a:r>
              <a:rPr lang="he-IL" dirty="0" err="1"/>
              <a:t>דלמא</a:t>
            </a:r>
            <a:r>
              <a:rPr lang="he-IL" dirty="0"/>
              <a:t> להנאת עצמו הוא צריך ושרי ואם </a:t>
            </a:r>
            <a:r>
              <a:rPr lang="he-IL" dirty="0" err="1"/>
              <a:t>תימצי</a:t>
            </a:r>
            <a:r>
              <a:rPr lang="he-IL" dirty="0"/>
              <a:t> לומר להנאת עצמו הוא צריך ודם ממילא </a:t>
            </a:r>
            <a:r>
              <a:rPr lang="he-IL" dirty="0" err="1"/>
              <a:t>קאתי</a:t>
            </a:r>
            <a:r>
              <a:rPr lang="he-IL" dirty="0"/>
              <a:t> הלכה כרבי יהודה או הלכה </a:t>
            </a:r>
            <a:r>
              <a:rPr lang="he-IL" dirty="0" err="1"/>
              <a:t>כר"ש</a:t>
            </a:r>
            <a:r>
              <a:rPr lang="he-IL" dirty="0"/>
              <a:t> ואם </a:t>
            </a:r>
            <a:r>
              <a:rPr lang="he-IL" dirty="0" err="1"/>
              <a:t>תימצי</a:t>
            </a:r>
            <a:r>
              <a:rPr lang="he-IL" dirty="0"/>
              <a:t> לומר הלכה כר' יהודה מקלקל בחבורה או מתקן בחבורה הוא ואם </a:t>
            </a:r>
            <a:r>
              <a:rPr lang="he-IL" dirty="0" err="1"/>
              <a:t>תימצי</a:t>
            </a:r>
            <a:r>
              <a:rPr lang="he-IL" dirty="0"/>
              <a:t> לומר מקלקל בחבורה הוא במקלקל הלכה כרבי יהודה {ו עמוד א} או הלכה </a:t>
            </a:r>
            <a:r>
              <a:rPr lang="he-IL" dirty="0" err="1"/>
              <a:t>כר"ש</a:t>
            </a:r>
            <a:r>
              <a:rPr lang="he-IL" dirty="0"/>
              <a:t> (איתמר) בבי רב אמרי רב שרי ושמואל אסר </a:t>
            </a:r>
            <a:r>
              <a:rPr lang="he-IL" dirty="0" err="1"/>
              <a:t>בנהרדעא</a:t>
            </a:r>
            <a:r>
              <a:rPr lang="he-IL" dirty="0"/>
              <a:t> אמרי רב אסר ושמואל שרי אמר רב נחמן בר יצחק וסימניך אלו </a:t>
            </a:r>
            <a:r>
              <a:rPr lang="he-IL" dirty="0" err="1"/>
              <a:t>מקילין</a:t>
            </a:r>
            <a:r>
              <a:rPr lang="he-IL" dirty="0"/>
              <a:t> לעצמן ואלו </a:t>
            </a:r>
            <a:r>
              <a:rPr lang="he-IL" dirty="0" err="1"/>
              <a:t>מקילין</a:t>
            </a:r>
            <a:r>
              <a:rPr lang="he-IL" dirty="0"/>
              <a:t> לעצמן ורב שרי והאמר רב שימי בר חזקיה משמיה </a:t>
            </a:r>
            <a:r>
              <a:rPr lang="he-IL" dirty="0" err="1"/>
              <a:t>דרב</a:t>
            </a:r>
            <a:r>
              <a:rPr lang="he-IL" dirty="0"/>
              <a:t> האי </a:t>
            </a:r>
            <a:r>
              <a:rPr lang="he-IL" dirty="0" err="1"/>
              <a:t>מסוכריא</a:t>
            </a:r>
            <a:r>
              <a:rPr lang="he-IL" dirty="0"/>
              <a:t> </a:t>
            </a:r>
            <a:r>
              <a:rPr lang="he-IL" dirty="0" err="1"/>
              <a:t>דנזייתא</a:t>
            </a:r>
            <a:r>
              <a:rPr lang="he-IL" dirty="0"/>
              <a:t> אסור להדוקה </a:t>
            </a:r>
            <a:r>
              <a:rPr lang="he-IL" dirty="0" err="1"/>
              <a:t>ביומא</a:t>
            </a:r>
            <a:r>
              <a:rPr lang="he-IL" dirty="0"/>
              <a:t> טבא </a:t>
            </a:r>
            <a:r>
              <a:rPr lang="he-IL" dirty="0" err="1"/>
              <a:t>בההוא</a:t>
            </a:r>
            <a:r>
              <a:rPr lang="he-IL" dirty="0"/>
              <a:t> אפילו </a:t>
            </a:r>
            <a:r>
              <a:rPr lang="he-IL" dirty="0" err="1"/>
              <a:t>ר"ש</a:t>
            </a:r>
            <a:r>
              <a:rPr lang="he-IL" dirty="0"/>
              <a:t> מודה </a:t>
            </a:r>
            <a:r>
              <a:rPr lang="he-IL" dirty="0" err="1"/>
              <a:t>דאביי</a:t>
            </a:r>
            <a:r>
              <a:rPr lang="he-IL" dirty="0"/>
              <a:t> ורבא </a:t>
            </a:r>
            <a:r>
              <a:rPr lang="he-IL" dirty="0" err="1"/>
              <a:t>דאמרי</a:t>
            </a:r>
            <a:r>
              <a:rPr lang="he-IL" dirty="0"/>
              <a:t> </a:t>
            </a:r>
            <a:r>
              <a:rPr lang="he-IL" dirty="0" err="1"/>
              <a:t>תרוייהו</a:t>
            </a:r>
            <a:r>
              <a:rPr lang="he-IL" dirty="0"/>
              <a:t> מודה </a:t>
            </a:r>
            <a:r>
              <a:rPr lang="he-IL" dirty="0" err="1"/>
              <a:t>ר"ש</a:t>
            </a:r>
            <a:r>
              <a:rPr lang="he-IL" dirty="0"/>
              <a:t> בפסיק </a:t>
            </a:r>
            <a:r>
              <a:rPr lang="he-IL" dirty="0" err="1"/>
              <a:t>רישיה</a:t>
            </a:r>
            <a:r>
              <a:rPr lang="he-IL" dirty="0"/>
              <a:t> ולא ימות והא אמר רב </a:t>
            </a:r>
            <a:r>
              <a:rPr lang="he-IL" dirty="0" err="1"/>
              <a:t>חייא</a:t>
            </a:r>
            <a:r>
              <a:rPr lang="he-IL" dirty="0"/>
              <a:t> בר אשי אמר רב הלכה כרבי יהודה ורב חנן בר אמי אמר שמואל הלכה כרבי שמעון ורב </a:t>
            </a:r>
            <a:r>
              <a:rPr lang="he-IL" dirty="0" err="1"/>
              <a:t>חייא</a:t>
            </a:r>
            <a:r>
              <a:rPr lang="he-IL" dirty="0"/>
              <a:t> בר אבין מתני לה בלא גברי רב אמר הלכה כר' יהודה ושמואל אמר הלכה כרבי שמעון לעולם רב כרבי יהודה </a:t>
            </a:r>
            <a:r>
              <a:rPr lang="he-IL" dirty="0" err="1"/>
              <a:t>סבירא</a:t>
            </a:r>
            <a:r>
              <a:rPr lang="he-IL" dirty="0"/>
              <a:t> ליה </a:t>
            </a:r>
            <a:r>
              <a:rPr lang="he-IL" dirty="0" err="1"/>
              <a:t>להך</a:t>
            </a:r>
            <a:r>
              <a:rPr lang="he-IL" dirty="0"/>
              <a:t> לישנא </a:t>
            </a:r>
            <a:r>
              <a:rPr lang="he-IL" dirty="0" err="1"/>
              <a:t>דאמר</a:t>
            </a:r>
            <a:r>
              <a:rPr lang="he-IL" dirty="0"/>
              <a:t> דם </a:t>
            </a:r>
            <a:r>
              <a:rPr lang="he-IL" dirty="0" err="1"/>
              <a:t>מיפקד</a:t>
            </a:r>
            <a:r>
              <a:rPr lang="he-IL" dirty="0"/>
              <a:t> פקיד מקלקל הוא אצל הפתח </a:t>
            </a:r>
            <a:r>
              <a:rPr lang="he-IL" dirty="0" err="1"/>
              <a:t>להך</a:t>
            </a:r>
            <a:r>
              <a:rPr lang="he-IL" dirty="0"/>
              <a:t> לישנא </a:t>
            </a:r>
            <a:r>
              <a:rPr lang="he-IL" dirty="0" err="1"/>
              <a:t>דאמר</a:t>
            </a:r>
            <a:r>
              <a:rPr lang="he-IL" dirty="0"/>
              <a:t> דם </a:t>
            </a:r>
            <a:r>
              <a:rPr lang="he-IL" dirty="0" err="1"/>
              <a:t>חבורי</a:t>
            </a:r>
            <a:r>
              <a:rPr lang="he-IL" dirty="0"/>
              <a:t> </a:t>
            </a:r>
            <a:r>
              <a:rPr lang="he-IL" dirty="0" err="1"/>
              <a:t>מיחבר</a:t>
            </a:r>
            <a:r>
              <a:rPr lang="he-IL" dirty="0"/>
              <a:t> מקלקל בחבורה הוא</a:t>
            </a:r>
          </a:p>
        </p:txBody>
      </p:sp>
    </p:spTree>
    <p:extLst>
      <p:ext uri="{BB962C8B-B14F-4D97-AF65-F5344CB8AC3E}">
        <p14:creationId xmlns:p14="http://schemas.microsoft.com/office/powerpoint/2010/main" val="61534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4E05-839C-24F1-177D-715182138F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23DD1A-F0C7-0417-A94A-2185A9B3EF02}"/>
              </a:ext>
            </a:extLst>
          </p:cNvPr>
          <p:cNvSpPr>
            <a:spLocks noGrp="1"/>
          </p:cNvSpPr>
          <p:nvPr>
            <p:ph idx="1"/>
          </p:nvPr>
        </p:nvSpPr>
        <p:spPr/>
        <p:txBody>
          <a:bodyPr vert="horz" lIns="91440" tIns="45720" rIns="91440" bIns="45720" rtlCol="0" anchor="t">
            <a:normAutofit fontScale="85000" lnSpcReduction="20000"/>
          </a:bodyPr>
          <a:lstStyle/>
          <a:p>
            <a:pPr algn="r">
              <a:lnSpc>
                <a:spcPct val="150000"/>
              </a:lnSpc>
              <a:buNone/>
            </a:pPr>
            <a:r>
              <a:rPr lang="en-US" dirty="0" err="1">
                <a:ea typeface="+mn-lt"/>
                <a:cs typeface="+mn-lt"/>
              </a:rPr>
              <a:t>משנה</a:t>
            </a:r>
            <a:r>
              <a:rPr lang="en-US" dirty="0">
                <a:ea typeface="+mn-lt"/>
                <a:cs typeface="+mn-lt"/>
              </a:rPr>
              <a:t> </a:t>
            </a:r>
            <a:r>
              <a:rPr lang="en-US" dirty="0" err="1">
                <a:ea typeface="+mn-lt"/>
                <a:cs typeface="+mn-lt"/>
              </a:rPr>
              <a:t>סוכה</a:t>
            </a:r>
            <a:r>
              <a:rPr lang="en-US" dirty="0">
                <a:ea typeface="+mn-lt"/>
                <a:cs typeface="+mn-lt"/>
              </a:rPr>
              <a:t> </a:t>
            </a:r>
            <a:r>
              <a:rPr lang="en-US" dirty="0" err="1">
                <a:ea typeface="+mn-lt"/>
                <a:cs typeface="+mn-lt"/>
              </a:rPr>
              <a:t>לב</a:t>
            </a:r>
            <a:r>
              <a:rPr lang="en-US" dirty="0">
                <a:ea typeface="+mn-lt"/>
                <a:cs typeface="+mn-lt"/>
              </a:rPr>
              <a:t> </a:t>
            </a:r>
            <a:r>
              <a:rPr lang="en-US" dirty="0" err="1">
                <a:ea typeface="+mn-lt"/>
                <a:cs typeface="+mn-lt"/>
              </a:rPr>
              <a:t>עמוד</a:t>
            </a:r>
            <a:r>
              <a:rPr lang="en-US" dirty="0">
                <a:ea typeface="+mn-lt"/>
                <a:cs typeface="+mn-lt"/>
              </a:rPr>
              <a:t> ב</a:t>
            </a:r>
            <a:endParaRPr lang="en-US" dirty="0"/>
          </a:p>
          <a:p>
            <a:pPr algn="r">
              <a:lnSpc>
                <a:spcPct val="150000"/>
              </a:lnSpc>
              <a:buNone/>
            </a:pPr>
            <a:r>
              <a:rPr lang="he-IL" dirty="0">
                <a:ea typeface="+mn-lt"/>
                <a:cs typeface="+mn-lt"/>
              </a:rPr>
              <a:t>מתני' </a:t>
            </a:r>
            <a:r>
              <a:rPr lang="he-IL" dirty="0" err="1">
                <a:ea typeface="+mn-lt"/>
                <a:cs typeface="+mn-lt"/>
              </a:rPr>
              <a:t>דהדס</a:t>
            </a:r>
            <a:r>
              <a:rPr lang="he-IL" dirty="0">
                <a:ea typeface="+mn-lt"/>
                <a:cs typeface="+mn-lt"/>
              </a:rPr>
              <a:t> הגזול </a:t>
            </a:r>
            <a:r>
              <a:rPr lang="he-IL" dirty="0" err="1">
                <a:ea typeface="+mn-lt"/>
                <a:cs typeface="+mn-lt"/>
              </a:rPr>
              <a:t>הוהיבש</a:t>
            </a:r>
            <a:r>
              <a:rPr lang="he-IL" dirty="0">
                <a:ea typeface="+mn-lt"/>
                <a:cs typeface="+mn-lt"/>
              </a:rPr>
              <a:t> פסול של אשרה ושל עיר </a:t>
            </a:r>
            <a:r>
              <a:rPr lang="he-IL" dirty="0" err="1">
                <a:ea typeface="+mn-lt"/>
                <a:cs typeface="+mn-lt"/>
              </a:rPr>
              <a:t>הנדחת</a:t>
            </a:r>
            <a:r>
              <a:rPr lang="he-IL" dirty="0">
                <a:ea typeface="+mn-lt"/>
                <a:cs typeface="+mn-lt"/>
              </a:rPr>
              <a:t> פסול נקטם ראשו נפרצו עליו </a:t>
            </a:r>
            <a:r>
              <a:rPr lang="he-IL" dirty="0" err="1">
                <a:ea typeface="+mn-lt"/>
                <a:cs typeface="+mn-lt"/>
              </a:rPr>
              <a:t>ואו</a:t>
            </a:r>
            <a:r>
              <a:rPr lang="he-IL" dirty="0">
                <a:ea typeface="+mn-lt"/>
                <a:cs typeface="+mn-lt"/>
              </a:rPr>
              <a:t> שהיו ענביו מרובות מעליו פסול ואם מיעטן כשר ואין </a:t>
            </a:r>
            <a:r>
              <a:rPr lang="he-IL" dirty="0" err="1">
                <a:ea typeface="+mn-lt"/>
                <a:cs typeface="+mn-lt"/>
              </a:rPr>
              <a:t>ממעטין</a:t>
            </a:r>
            <a:r>
              <a:rPr lang="he-IL" dirty="0">
                <a:ea typeface="+mn-lt"/>
                <a:cs typeface="+mn-lt"/>
              </a:rPr>
              <a:t> בי"ט:</a:t>
            </a:r>
            <a:endParaRPr lang="en-US" dirty="0">
              <a:ea typeface="+mn-lt"/>
              <a:cs typeface="+mn-lt"/>
            </a:endParaRPr>
          </a:p>
          <a:p>
            <a:pPr algn="r">
              <a:lnSpc>
                <a:spcPct val="150000"/>
              </a:lnSpc>
              <a:buNone/>
            </a:pPr>
            <a:r>
              <a:rPr lang="he-IL" dirty="0">
                <a:ea typeface="+mn-lt"/>
                <a:cs typeface="+mn-lt"/>
              </a:rPr>
              <a:t>סוכה לג עמוד ב</a:t>
            </a:r>
            <a:endParaRPr lang="en-US" dirty="0">
              <a:ea typeface="+mn-lt"/>
              <a:cs typeface="+mn-lt"/>
            </a:endParaRPr>
          </a:p>
          <a:p>
            <a:pPr algn="r" rtl="1">
              <a:lnSpc>
                <a:spcPct val="150000"/>
              </a:lnSpc>
              <a:buNone/>
            </a:pPr>
            <a:r>
              <a:rPr lang="he-IL" dirty="0">
                <a:ea typeface="+mn-lt"/>
                <a:cs typeface="+mn-lt"/>
              </a:rPr>
              <a:t>ת"ר אין </a:t>
            </a:r>
            <a:r>
              <a:rPr lang="he-IL" dirty="0" err="1">
                <a:ea typeface="+mn-lt"/>
                <a:cs typeface="+mn-lt"/>
              </a:rPr>
              <a:t>ממעטין</a:t>
            </a:r>
            <a:r>
              <a:rPr lang="he-IL" dirty="0">
                <a:ea typeface="+mn-lt"/>
                <a:cs typeface="+mn-lt"/>
              </a:rPr>
              <a:t> ביום טוב משום ר' אליעזר בר' שמעון אמרו </a:t>
            </a:r>
            <a:r>
              <a:rPr lang="he-IL" dirty="0" err="1">
                <a:ea typeface="+mn-lt"/>
                <a:cs typeface="+mn-lt"/>
              </a:rPr>
              <a:t>ממעטין</a:t>
            </a:r>
            <a:r>
              <a:rPr lang="he-IL" dirty="0">
                <a:ea typeface="+mn-lt"/>
                <a:cs typeface="+mn-lt"/>
              </a:rPr>
              <a:t> והא </a:t>
            </a:r>
            <a:r>
              <a:rPr lang="he-IL" dirty="0" err="1">
                <a:ea typeface="+mn-lt"/>
                <a:cs typeface="+mn-lt"/>
              </a:rPr>
              <a:t>קא</a:t>
            </a:r>
            <a:r>
              <a:rPr lang="he-IL" dirty="0">
                <a:ea typeface="+mn-lt"/>
                <a:cs typeface="+mn-lt"/>
              </a:rPr>
              <a:t> מתקן מנא ביו"ט אמר רב אשי </a:t>
            </a:r>
            <a:r>
              <a:rPr lang="he-IL" dirty="0" err="1">
                <a:ea typeface="+mn-lt"/>
                <a:cs typeface="+mn-lt"/>
              </a:rPr>
              <a:t>דכגון</a:t>
            </a:r>
            <a:r>
              <a:rPr lang="he-IL" dirty="0">
                <a:ea typeface="+mn-lt"/>
                <a:cs typeface="+mn-lt"/>
              </a:rPr>
              <a:t> שלקטן לאכילה ור' אליעזר בר' שמעון סבר לה כאבוה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והא </a:t>
            </a:r>
            <a:r>
              <a:rPr lang="he-IL" dirty="0" err="1">
                <a:ea typeface="+mn-lt"/>
                <a:cs typeface="+mn-lt"/>
              </a:rPr>
              <a:t>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a:t>
            </a:r>
            <a:r>
              <a:rPr lang="he-IL" dirty="0" err="1">
                <a:ea typeface="+mn-lt"/>
                <a:cs typeface="+mn-lt"/>
              </a:rPr>
              <a:t>הב"ע</a:t>
            </a:r>
            <a:r>
              <a:rPr lang="he-IL" dirty="0">
                <a:ea typeface="+mn-lt"/>
                <a:cs typeface="+mn-lt"/>
              </a:rPr>
              <a:t> דאית ליה הושענא אחריתי </a:t>
            </a: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277875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5465-C478-5D43-9397-8AC29D9A23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564328-640E-5319-417C-B5EEB8112712}"/>
              </a:ext>
            </a:extLst>
          </p:cNvPr>
          <p:cNvSpPr>
            <a:spLocks noGrp="1"/>
          </p:cNvSpPr>
          <p:nvPr>
            <p:ph idx="1"/>
          </p:nvPr>
        </p:nvSpPr>
        <p:spPr/>
        <p:txBody>
          <a:bodyPr vert="horz" lIns="91440" tIns="45720" rIns="91440" bIns="45720" rtlCol="0" anchor="t">
            <a:normAutofit fontScale="70000" lnSpcReduction="20000"/>
          </a:bodyPr>
          <a:lstStyle/>
          <a:p>
            <a:pPr algn="r">
              <a:lnSpc>
                <a:spcPct val="160000"/>
              </a:lnSpc>
              <a:buNone/>
            </a:pPr>
            <a:r>
              <a:rPr lang="he-IL" dirty="0">
                <a:ea typeface="+mn-lt"/>
                <a:cs typeface="+mn-lt"/>
              </a:rPr>
              <a:t>רשי סוכה לג עמוד ב</a:t>
            </a:r>
            <a:endParaRPr lang="en-US" dirty="0">
              <a:ea typeface="+mn-lt"/>
              <a:cs typeface="+mn-lt"/>
            </a:endParaRPr>
          </a:p>
          <a:p>
            <a:pPr algn="r">
              <a:lnSpc>
                <a:spcPct val="160000"/>
              </a:lnSpc>
              <a:buNone/>
            </a:pPr>
            <a:r>
              <a:rPr lang="he-IL" dirty="0">
                <a:ea typeface="+mn-lt"/>
                <a:cs typeface="+mn-lt"/>
              </a:rPr>
              <a:t>שלקטן - לענבים הללו מן ההדס על מנת לאוכלן ואינו </a:t>
            </a:r>
            <a:r>
              <a:rPr lang="he-IL" dirty="0" err="1">
                <a:ea typeface="+mn-lt"/>
                <a:cs typeface="+mn-lt"/>
              </a:rPr>
              <a:t>מתכוין</a:t>
            </a:r>
            <a:r>
              <a:rPr lang="he-IL" dirty="0">
                <a:ea typeface="+mn-lt"/>
                <a:cs typeface="+mn-lt"/>
              </a:rPr>
              <a:t> להכשירו:</a:t>
            </a:r>
            <a:endParaRPr lang="en-US" dirty="0">
              <a:ea typeface="+mn-lt"/>
              <a:cs typeface="+mn-lt"/>
            </a:endParaRPr>
          </a:p>
          <a:p>
            <a:pPr algn="r" rtl="1">
              <a:lnSpc>
                <a:spcPct val="160000"/>
              </a:lnSpc>
              <a:buNone/>
            </a:pPr>
            <a:r>
              <a:rPr lang="he-IL" dirty="0">
                <a:ea typeface="+mn-lt"/>
                <a:cs typeface="+mn-lt"/>
              </a:rPr>
              <a:t>והא מודי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 באומר אחתוך ראש בהמה זו בשבת ואיני רוצה שתמות </a:t>
            </a:r>
            <a:r>
              <a:rPr lang="he-IL" dirty="0" err="1">
                <a:ea typeface="+mn-lt"/>
                <a:cs typeface="+mn-lt"/>
              </a:rPr>
              <a:t>דכיון</a:t>
            </a:r>
            <a:r>
              <a:rPr lang="he-IL" dirty="0">
                <a:ea typeface="+mn-lt"/>
                <a:cs typeface="+mn-lt"/>
              </a:rPr>
              <a:t> </a:t>
            </a:r>
            <a:r>
              <a:rPr lang="he-IL" dirty="0" err="1">
                <a:ea typeface="+mn-lt"/>
                <a:cs typeface="+mn-lt"/>
              </a:rPr>
              <a:t>דא"א</a:t>
            </a:r>
            <a:r>
              <a:rPr lang="he-IL" dirty="0">
                <a:ea typeface="+mn-lt"/>
                <a:cs typeface="+mn-lt"/>
              </a:rPr>
              <a:t> שלא תמות </a:t>
            </a:r>
            <a:r>
              <a:rPr lang="he-IL" b="1" dirty="0" err="1">
                <a:ea typeface="+mn-lt"/>
                <a:cs typeface="+mn-lt"/>
              </a:rPr>
              <a:t>כמתכוין</a:t>
            </a:r>
            <a:r>
              <a:rPr lang="en-US" b="1" dirty="0">
                <a:ea typeface="+mn-lt"/>
                <a:cs typeface="+mn-lt"/>
              </a:rPr>
              <a:t> </a:t>
            </a:r>
            <a:r>
              <a:rPr lang="he-IL" b="1" dirty="0" err="1">
                <a:ea typeface="+mn-lt"/>
                <a:cs typeface="+mn-lt"/>
              </a:rPr>
              <a:t>חשיב</a:t>
            </a:r>
            <a:r>
              <a:rPr lang="he-IL" b="1" dirty="0">
                <a:ea typeface="+mn-lt"/>
                <a:cs typeface="+mn-lt"/>
              </a:rPr>
              <a:t> ליה</a:t>
            </a:r>
            <a:r>
              <a:rPr lang="he-IL" dirty="0">
                <a:ea typeface="+mn-lt"/>
                <a:cs typeface="+mn-lt"/>
              </a:rPr>
              <a:t> וכי </a:t>
            </a:r>
            <a:r>
              <a:rPr lang="he-IL" dirty="0" err="1">
                <a:ea typeface="+mn-lt"/>
                <a:cs typeface="+mn-lt"/>
              </a:rPr>
              <a:t>אמרינן</a:t>
            </a:r>
            <a:r>
              <a:rPr lang="he-IL" dirty="0">
                <a:ea typeface="+mn-lt"/>
                <a:cs typeface="+mn-lt"/>
              </a:rPr>
              <a:t> דבר שאין </a:t>
            </a:r>
            <a:r>
              <a:rPr lang="he-IL" dirty="0" err="1">
                <a:ea typeface="+mn-lt"/>
                <a:cs typeface="+mn-lt"/>
              </a:rPr>
              <a:t>מתכוין</a:t>
            </a:r>
            <a:r>
              <a:rPr lang="he-IL" dirty="0">
                <a:ea typeface="+mn-lt"/>
                <a:cs typeface="+mn-lt"/>
              </a:rPr>
              <a:t> מותר כגון </a:t>
            </a:r>
            <a:r>
              <a:rPr lang="he-IL" dirty="0" err="1">
                <a:ea typeface="+mn-lt"/>
                <a:cs typeface="+mn-lt"/>
              </a:rPr>
              <a:t>היכא</a:t>
            </a:r>
            <a:r>
              <a:rPr lang="en-US" dirty="0">
                <a:ea typeface="+mn-lt"/>
                <a:cs typeface="+mn-lt"/>
              </a:rPr>
              <a:t> </a:t>
            </a:r>
            <a:r>
              <a:rPr lang="he-IL" dirty="0" err="1">
                <a:ea typeface="+mn-lt"/>
                <a:cs typeface="+mn-lt"/>
              </a:rPr>
              <a:t>דאפשר</a:t>
            </a:r>
            <a:r>
              <a:rPr lang="he-IL" dirty="0">
                <a:ea typeface="+mn-lt"/>
                <a:cs typeface="+mn-lt"/>
              </a:rPr>
              <a:t> ליה בלא איסור כגון גורר אדם מטה </a:t>
            </a:r>
            <a:r>
              <a:rPr lang="he-IL" dirty="0" err="1">
                <a:ea typeface="+mn-lt"/>
                <a:cs typeface="+mn-lt"/>
              </a:rPr>
              <a:t>כסא</a:t>
            </a:r>
            <a:r>
              <a:rPr lang="he-IL" dirty="0">
                <a:ea typeface="+mn-lt"/>
                <a:cs typeface="+mn-lt"/>
              </a:rPr>
              <a:t> וספסל ובלבד שלא </a:t>
            </a:r>
            <a:r>
              <a:rPr lang="he-IL" dirty="0" err="1">
                <a:ea typeface="+mn-lt"/>
                <a:cs typeface="+mn-lt"/>
              </a:rPr>
              <a:t>יתכוין</a:t>
            </a:r>
            <a:r>
              <a:rPr lang="he-IL" dirty="0">
                <a:ea typeface="+mn-lt"/>
                <a:cs typeface="+mn-lt"/>
              </a:rPr>
              <a:t> לעשות חריץ ואע"ג </a:t>
            </a:r>
            <a:r>
              <a:rPr lang="he-IL" dirty="0" err="1">
                <a:ea typeface="+mn-lt"/>
                <a:cs typeface="+mn-lt"/>
              </a:rPr>
              <a:t>דאיכא</a:t>
            </a:r>
            <a:r>
              <a:rPr lang="en-US" dirty="0">
                <a:ea typeface="+mn-lt"/>
                <a:cs typeface="+mn-lt"/>
              </a:rPr>
              <a:t> </a:t>
            </a:r>
            <a:r>
              <a:rPr lang="he-IL" dirty="0" err="1">
                <a:ea typeface="+mn-lt"/>
                <a:cs typeface="+mn-lt"/>
              </a:rPr>
              <a:t>למיחש</a:t>
            </a:r>
            <a:r>
              <a:rPr lang="en-US" dirty="0">
                <a:ea typeface="+mn-lt"/>
                <a:cs typeface="+mn-lt"/>
              </a:rPr>
              <a:t> </a:t>
            </a:r>
            <a:r>
              <a:rPr lang="he-IL" dirty="0" err="1">
                <a:ea typeface="+mn-lt"/>
                <a:cs typeface="+mn-lt"/>
              </a:rPr>
              <a:t>דלמא</a:t>
            </a:r>
            <a:r>
              <a:rPr lang="he-IL" dirty="0">
                <a:ea typeface="+mn-lt"/>
                <a:cs typeface="+mn-lt"/>
              </a:rPr>
              <a:t> עביד חריץ </a:t>
            </a:r>
            <a:r>
              <a:rPr lang="he-IL" b="1" dirty="0">
                <a:ea typeface="+mn-lt"/>
                <a:cs typeface="+mn-lt"/>
              </a:rPr>
              <a:t>כיון דלא </a:t>
            </a:r>
            <a:r>
              <a:rPr lang="he-IL" b="1" dirty="0" err="1">
                <a:ea typeface="+mn-lt"/>
                <a:cs typeface="+mn-lt"/>
              </a:rPr>
              <a:t>מתכוין</a:t>
            </a:r>
            <a:r>
              <a:rPr lang="he-IL" b="1" dirty="0">
                <a:ea typeface="+mn-lt"/>
                <a:cs typeface="+mn-lt"/>
              </a:rPr>
              <a:t> להכי ואפשר לגרירה בלא חריץ </a:t>
            </a:r>
            <a:r>
              <a:rPr lang="he-IL" dirty="0">
                <a:ea typeface="+mn-lt"/>
                <a:cs typeface="+mn-lt"/>
              </a:rPr>
              <a:t>כי עביד נמי חריץ דהוי מלאכה גמורה לא </a:t>
            </a:r>
            <a:r>
              <a:rPr lang="he-IL" dirty="0" err="1">
                <a:ea typeface="+mn-lt"/>
                <a:cs typeface="+mn-lt"/>
              </a:rPr>
              <a:t>מיחייב</a:t>
            </a:r>
            <a:r>
              <a:rPr lang="he-IL" dirty="0">
                <a:ea typeface="+mn-lt"/>
                <a:cs typeface="+mn-lt"/>
              </a:rPr>
              <a:t> אבל </a:t>
            </a:r>
            <a:r>
              <a:rPr lang="he-IL" dirty="0" err="1">
                <a:ea typeface="+mn-lt"/>
                <a:cs typeface="+mn-lt"/>
              </a:rPr>
              <a:t>היכא</a:t>
            </a:r>
            <a:r>
              <a:rPr lang="he-IL" dirty="0">
                <a:ea typeface="+mn-lt"/>
                <a:cs typeface="+mn-lt"/>
              </a:rPr>
              <a:t> דודאי עביד מודי:</a:t>
            </a:r>
            <a:endParaRPr lang="en-US" dirty="0">
              <a:ea typeface="+mn-lt"/>
              <a:cs typeface="+mn-lt"/>
            </a:endParaRPr>
          </a:p>
          <a:p>
            <a:pPr algn="r" rtl="1">
              <a:lnSpc>
                <a:spcPct val="160000"/>
              </a:lnSpc>
              <a:buNone/>
            </a:pPr>
            <a:r>
              <a:rPr lang="he-IL" dirty="0">
                <a:ea typeface="+mn-lt"/>
                <a:cs typeface="+mn-lt"/>
              </a:rPr>
              <a:t>לא </a:t>
            </a:r>
            <a:r>
              <a:rPr lang="he-IL" dirty="0" err="1">
                <a:ea typeface="+mn-lt"/>
                <a:cs typeface="+mn-lt"/>
              </a:rPr>
              <a:t>צריכא</a:t>
            </a:r>
            <a:r>
              <a:rPr lang="he-IL" dirty="0">
                <a:ea typeface="+mn-lt"/>
                <a:cs typeface="+mn-lt"/>
              </a:rPr>
              <a:t> דאית ליה הושענא אחריתי - ולא צריך </a:t>
            </a:r>
            <a:r>
              <a:rPr lang="he-IL" dirty="0" err="1">
                <a:ea typeface="+mn-lt"/>
                <a:cs typeface="+mn-lt"/>
              </a:rPr>
              <a:t>להאי</a:t>
            </a:r>
            <a:r>
              <a:rPr lang="he-IL" dirty="0">
                <a:ea typeface="+mn-lt"/>
                <a:cs typeface="+mn-lt"/>
              </a:rPr>
              <a:t> הלכך אין כאן תיקון כלי דלא </a:t>
            </a:r>
            <a:r>
              <a:rPr lang="he-IL" dirty="0" err="1">
                <a:ea typeface="+mn-lt"/>
                <a:cs typeface="+mn-lt"/>
              </a:rPr>
              <a:t>צריכא</a:t>
            </a:r>
            <a:r>
              <a:rPr lang="he-IL" dirty="0">
                <a:ea typeface="+mn-lt"/>
                <a:cs typeface="+mn-lt"/>
              </a:rPr>
              <a:t> ליה לאכשורה ולא דמי השתא לפסיק </a:t>
            </a:r>
            <a:r>
              <a:rPr lang="he-IL" dirty="0" err="1">
                <a:ea typeface="+mn-lt"/>
                <a:cs typeface="+mn-lt"/>
              </a:rPr>
              <a:t>רישיה</a:t>
            </a:r>
            <a:r>
              <a:rPr lang="he-IL" dirty="0">
                <a:ea typeface="+mn-lt"/>
                <a:cs typeface="+mn-lt"/>
              </a:rPr>
              <a:t> </a:t>
            </a:r>
            <a:r>
              <a:rPr lang="he-IL" dirty="0" err="1">
                <a:ea typeface="+mn-lt"/>
                <a:cs typeface="+mn-lt"/>
              </a:rPr>
              <a:t>דהתם</a:t>
            </a:r>
            <a:r>
              <a:rPr lang="he-IL" dirty="0">
                <a:ea typeface="+mn-lt"/>
                <a:cs typeface="+mn-lt"/>
              </a:rPr>
              <a:t> איכא נטילת נשמה ממה נפשך </a:t>
            </a:r>
            <a:r>
              <a:rPr lang="he-IL" dirty="0" err="1">
                <a:ea typeface="+mn-lt"/>
                <a:cs typeface="+mn-lt"/>
              </a:rPr>
              <a:t>והכא</a:t>
            </a:r>
            <a:r>
              <a:rPr lang="en-US" dirty="0">
                <a:ea typeface="+mn-lt"/>
                <a:cs typeface="+mn-lt"/>
              </a:rPr>
              <a:t> </a:t>
            </a:r>
            <a:r>
              <a:rPr lang="he-IL" dirty="0" err="1">
                <a:ea typeface="+mn-lt"/>
                <a:cs typeface="+mn-lt"/>
              </a:rPr>
              <a:t>ליכא</a:t>
            </a:r>
            <a:r>
              <a:rPr lang="he-IL" dirty="0">
                <a:ea typeface="+mn-lt"/>
                <a:cs typeface="+mn-lt"/>
              </a:rPr>
              <a:t> תיקון כלי אבל אי לא הוי אחריתי משוי ליה מנא </a:t>
            </a:r>
            <a:r>
              <a:rPr lang="he-IL" dirty="0" err="1">
                <a:ea typeface="+mn-lt"/>
                <a:cs typeface="+mn-lt"/>
              </a:rPr>
              <a:t>דהא</a:t>
            </a:r>
            <a:r>
              <a:rPr lang="he-IL" dirty="0">
                <a:ea typeface="+mn-lt"/>
                <a:cs typeface="+mn-lt"/>
              </a:rPr>
              <a:t> צריך להכי ואע"ג דלא </a:t>
            </a:r>
            <a:r>
              <a:rPr lang="he-IL" dirty="0" err="1">
                <a:ea typeface="+mn-lt"/>
                <a:cs typeface="+mn-lt"/>
              </a:rPr>
              <a:t>מתכוין</a:t>
            </a:r>
            <a:r>
              <a:rPr lang="he-IL" dirty="0">
                <a:ea typeface="+mn-lt"/>
                <a:cs typeface="+mn-lt"/>
              </a:rPr>
              <a:t> להכי אסור דהוי פסיק </a:t>
            </a:r>
            <a:r>
              <a:rPr lang="he-IL" dirty="0" err="1">
                <a:ea typeface="+mn-lt"/>
                <a:cs typeface="+mn-lt"/>
              </a:rPr>
              <a:t>רישיה</a:t>
            </a:r>
            <a:r>
              <a:rPr lang="he-IL" dirty="0">
                <a:ea typeface="+mn-lt"/>
                <a:cs typeface="+mn-lt"/>
              </a:rPr>
              <a:t> ולא ימות</a:t>
            </a:r>
            <a:endParaRPr lang="en-US" dirty="0">
              <a:ea typeface="+mn-lt"/>
              <a:cs typeface="+mn-lt"/>
            </a:endParaRPr>
          </a:p>
        </p:txBody>
      </p:sp>
    </p:spTree>
    <p:extLst>
      <p:ext uri="{BB962C8B-B14F-4D97-AF65-F5344CB8AC3E}">
        <p14:creationId xmlns:p14="http://schemas.microsoft.com/office/powerpoint/2010/main" val="24792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420C-5D94-D20C-427E-B79197480D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3BD107-1860-F108-68D5-A534EF163091}"/>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זבחים צא ב</a:t>
            </a:r>
            <a:r>
              <a:rPr lang="en-US" dirty="0">
                <a:ea typeface="+mn-lt"/>
                <a:cs typeface="+mn-lt"/>
              </a:rPr>
              <a:t>-</a:t>
            </a:r>
            <a:endParaRPr lang="en-US" dirty="0"/>
          </a:p>
          <a:p>
            <a:pPr>
              <a:lnSpc>
                <a:spcPct val="160000"/>
              </a:lnSpc>
              <a:buNone/>
            </a:pPr>
            <a:r>
              <a:rPr lang="en-US" dirty="0">
                <a:ea typeface="+mn-lt"/>
                <a:cs typeface="+mn-lt"/>
              </a:rPr>
              <a:t>One who promises to bring wine as a korban, what do we do with it? Does he bring it and pour it onto the fire on the </a:t>
            </a:r>
            <a:r>
              <a:rPr lang="en-US" dirty="0" err="1">
                <a:ea typeface="+mn-lt"/>
                <a:cs typeface="+mn-lt"/>
              </a:rPr>
              <a:t>mizbeach</a:t>
            </a:r>
            <a:r>
              <a:rPr lang="en-US" dirty="0">
                <a:ea typeface="+mn-lt"/>
                <a:cs typeface="+mn-lt"/>
              </a:rPr>
              <a:t>, or is that an issue of extinguishing the fire on the </a:t>
            </a:r>
            <a:r>
              <a:rPr lang="en-US" dirty="0" err="1">
                <a:ea typeface="+mn-lt"/>
                <a:cs typeface="+mn-lt"/>
              </a:rPr>
              <a:t>mizbeach</a:t>
            </a:r>
            <a:r>
              <a:rPr lang="en-US" dirty="0">
                <a:ea typeface="+mn-lt"/>
                <a:cs typeface="+mn-lt"/>
              </a:rPr>
              <a:t> (which is </a:t>
            </a:r>
            <a:r>
              <a:rPr lang="en-US" dirty="0" err="1">
                <a:ea typeface="+mn-lt"/>
                <a:cs typeface="+mn-lt"/>
              </a:rPr>
              <a:t>assur</a:t>
            </a:r>
            <a:r>
              <a:rPr lang="en-US" dirty="0">
                <a:ea typeface="+mn-lt"/>
                <a:cs typeface="+mn-lt"/>
              </a:rPr>
              <a:t>)?  </a:t>
            </a:r>
          </a:p>
          <a:p>
            <a:pPr algn="r">
              <a:lnSpc>
                <a:spcPct val="160000"/>
              </a:lnSpc>
              <a:buNone/>
            </a:pPr>
            <a:r>
              <a:rPr lang="he-IL" dirty="0">
                <a:ea typeface="+mn-lt"/>
                <a:cs typeface="+mn-lt"/>
              </a:rPr>
              <a:t>אמר שמואל המתנדב יין מביא ומזלפו על גבי האישים מ"ט אמר קרא (במדבר טו, י) ויין תקריב לנסך חצי ההין </a:t>
            </a:r>
            <a:r>
              <a:rPr lang="he-IL" dirty="0" err="1">
                <a:ea typeface="+mn-lt"/>
                <a:cs typeface="+mn-lt"/>
              </a:rPr>
              <a:t>אשה</a:t>
            </a:r>
            <a:r>
              <a:rPr lang="he-IL" dirty="0">
                <a:ea typeface="+mn-lt"/>
                <a:cs typeface="+mn-lt"/>
              </a:rPr>
              <a:t> ריח ניחוח לה' והא </a:t>
            </a:r>
            <a:r>
              <a:rPr lang="he-IL" dirty="0" err="1">
                <a:ea typeface="+mn-lt"/>
                <a:cs typeface="+mn-lt"/>
              </a:rPr>
              <a:t>קא</a:t>
            </a:r>
            <a:r>
              <a:rPr lang="he-IL" dirty="0">
                <a:ea typeface="+mn-lt"/>
                <a:cs typeface="+mn-lt"/>
              </a:rPr>
              <a:t> מכבי כיבוי במקצת לא שמיה כיבוי איני והאמר רב נחמן אמר רבה בר אבוה המוריד גחלת מעל גבי המזבח וכיבה חייב </a:t>
            </a:r>
            <a:r>
              <a:rPr lang="he-IL" dirty="0" err="1">
                <a:ea typeface="+mn-lt"/>
                <a:cs typeface="+mn-lt"/>
              </a:rPr>
              <a:t>דליכא</a:t>
            </a:r>
            <a:r>
              <a:rPr lang="he-IL" dirty="0">
                <a:ea typeface="+mn-lt"/>
                <a:cs typeface="+mn-lt"/>
              </a:rPr>
              <a:t> אלא האי </a:t>
            </a:r>
            <a:r>
              <a:rPr lang="he-IL" dirty="0" err="1">
                <a:ea typeface="+mn-lt"/>
                <a:cs typeface="+mn-lt"/>
              </a:rPr>
              <a:t>איבעית</a:t>
            </a:r>
            <a:r>
              <a:rPr lang="he-IL" dirty="0">
                <a:ea typeface="+mn-lt"/>
                <a:cs typeface="+mn-lt"/>
              </a:rPr>
              <a:t> אימא כיבוי </a:t>
            </a:r>
            <a:r>
              <a:rPr lang="he-IL" dirty="0" err="1">
                <a:ea typeface="+mn-lt"/>
                <a:cs typeface="+mn-lt"/>
              </a:rPr>
              <a:t>דמצוה</a:t>
            </a:r>
            <a:r>
              <a:rPr lang="he-IL" dirty="0">
                <a:ea typeface="+mn-lt"/>
                <a:cs typeface="+mn-lt"/>
              </a:rPr>
              <a:t> שאני ת"ש </a:t>
            </a:r>
            <a:r>
              <a:rPr lang="he-IL" dirty="0" err="1">
                <a:ea typeface="+mn-lt"/>
                <a:cs typeface="+mn-lt"/>
              </a:rPr>
              <a:t>דתנא</a:t>
            </a:r>
            <a:r>
              <a:rPr lang="he-IL" dirty="0">
                <a:ea typeface="+mn-lt"/>
                <a:cs typeface="+mn-lt"/>
              </a:rPr>
              <a:t> ר"א בן יעקב כלפי שנתנה תורה לתרום יכול יכבה ויתרום אמרת לא יכבה שאני התם אפשר </a:t>
            </a:r>
            <a:r>
              <a:rPr lang="he-IL" dirty="0" err="1">
                <a:ea typeface="+mn-lt"/>
                <a:cs typeface="+mn-lt"/>
              </a:rPr>
              <a:t>דיתיב</a:t>
            </a:r>
            <a:r>
              <a:rPr lang="he-IL" dirty="0">
                <a:ea typeface="+mn-lt"/>
                <a:cs typeface="+mn-lt"/>
              </a:rPr>
              <a:t> ונטר ת"ש יין כדברי ר"ע לספלים שמן כדברי רבי טרפון לאישים ועוד תניא יין נסך לספלים או אינו אלא לאישים אמרת לא יכבה לא </a:t>
            </a:r>
            <a:r>
              <a:rPr lang="he-IL" dirty="0" err="1">
                <a:ea typeface="+mn-lt"/>
                <a:cs typeface="+mn-lt"/>
              </a:rPr>
              <a:t>קשיא</a:t>
            </a:r>
            <a:r>
              <a:rPr lang="he-IL" dirty="0">
                <a:ea typeface="+mn-lt"/>
                <a:cs typeface="+mn-lt"/>
              </a:rPr>
              <a:t> הא רבי יהודה הא </a:t>
            </a:r>
            <a:r>
              <a:rPr lang="he-IL" dirty="0" err="1">
                <a:ea typeface="+mn-lt"/>
                <a:cs typeface="+mn-lt"/>
              </a:rPr>
              <a:t>ר"ש</a:t>
            </a:r>
            <a:r>
              <a:rPr lang="en-US" dirty="0">
                <a:ea typeface="+mn-lt"/>
                <a:cs typeface="+mn-lt"/>
              </a:rPr>
              <a:t> </a:t>
            </a:r>
            <a:r>
              <a:rPr lang="he-IL" dirty="0" err="1">
                <a:ea typeface="+mn-lt"/>
                <a:cs typeface="+mn-lt"/>
              </a:rPr>
              <a:t>למימרא</a:t>
            </a:r>
            <a:r>
              <a:rPr lang="en-US" dirty="0">
                <a:ea typeface="+mn-lt"/>
                <a:cs typeface="+mn-lt"/>
              </a:rPr>
              <a:t> </a:t>
            </a:r>
            <a:r>
              <a:rPr lang="he-IL" dirty="0" err="1">
                <a:ea typeface="+mn-lt"/>
                <a:cs typeface="+mn-lt"/>
              </a:rPr>
              <a:t>דשמואל</a:t>
            </a:r>
            <a:r>
              <a:rPr lang="en-US" dirty="0">
                <a:ea typeface="+mn-lt"/>
                <a:cs typeface="+mn-lt"/>
              </a:rPr>
              <a:t> </a:t>
            </a:r>
            <a:r>
              <a:rPr lang="he-IL" dirty="0" err="1">
                <a:ea typeface="+mn-lt"/>
                <a:cs typeface="+mn-lt"/>
              </a:rPr>
              <a:t>כר"ש</a:t>
            </a:r>
            <a:r>
              <a:rPr lang="en-US" dirty="0">
                <a:ea typeface="+mn-lt"/>
                <a:cs typeface="+mn-lt"/>
              </a:rPr>
              <a:t> </a:t>
            </a:r>
            <a:r>
              <a:rPr lang="he-IL" dirty="0" err="1">
                <a:ea typeface="+mn-lt"/>
                <a:cs typeface="+mn-lt"/>
              </a:rPr>
              <a:t>סבירא</a:t>
            </a:r>
            <a:r>
              <a:rPr lang="he-IL" dirty="0">
                <a:ea typeface="+mn-lt"/>
                <a:cs typeface="+mn-lt"/>
              </a:rPr>
              <a:t> ליה והאמר שמואל </a:t>
            </a:r>
            <a:r>
              <a:rPr lang="he-IL" dirty="0" err="1">
                <a:ea typeface="+mn-lt"/>
                <a:cs typeface="+mn-lt"/>
              </a:rPr>
              <a:t>מכבין</a:t>
            </a:r>
            <a:r>
              <a:rPr lang="he-IL" dirty="0">
                <a:ea typeface="+mn-lt"/>
                <a:cs typeface="+mn-lt"/>
              </a:rPr>
              <a:t> גחלת של מתכת ברה"ר בשביל שלא </a:t>
            </a:r>
            <a:r>
              <a:rPr lang="he-IL" dirty="0" err="1">
                <a:ea typeface="+mn-lt"/>
                <a:cs typeface="+mn-lt"/>
              </a:rPr>
              <a:t>יזוקו</a:t>
            </a:r>
            <a:r>
              <a:rPr lang="he-IL" dirty="0">
                <a:ea typeface="+mn-lt"/>
                <a:cs typeface="+mn-lt"/>
              </a:rPr>
              <a:t> בה רבים</a:t>
            </a:r>
            <a:endParaRPr lang="en-US" dirty="0">
              <a:ea typeface="+mn-lt"/>
              <a:cs typeface="+mn-lt"/>
            </a:endParaRPr>
          </a:p>
        </p:txBody>
      </p:sp>
    </p:spTree>
    <p:extLst>
      <p:ext uri="{BB962C8B-B14F-4D97-AF65-F5344CB8AC3E}">
        <p14:creationId xmlns:p14="http://schemas.microsoft.com/office/powerpoint/2010/main" val="62073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2D92-BF7D-4581-D708-0BEA3E6020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191F6D-CAB4-DF79-8ACA-4E9F64DA0825}"/>
              </a:ext>
            </a:extLst>
          </p:cNvPr>
          <p:cNvSpPr>
            <a:spLocks noGrp="1"/>
          </p:cNvSpPr>
          <p:nvPr>
            <p:ph idx="1"/>
          </p:nvPr>
        </p:nvSpPr>
        <p:spPr/>
        <p:txBody>
          <a:bodyPr vert="horz" lIns="91440" tIns="45720" rIns="91440" bIns="45720" rtlCol="0" anchor="t">
            <a:normAutofit fontScale="85000" lnSpcReduction="20000"/>
          </a:bodyPr>
          <a:lstStyle/>
          <a:p>
            <a:pPr algn="r" rtl="1">
              <a:lnSpc>
                <a:spcPct val="170000"/>
              </a:lnSpc>
              <a:buNone/>
            </a:pPr>
            <a:r>
              <a:rPr lang="he-IL" dirty="0">
                <a:ea typeface="+mn-lt"/>
                <a:cs typeface="+mn-lt"/>
              </a:rPr>
              <a:t>רשי זבחים צא ב</a:t>
            </a:r>
            <a:endParaRPr lang="en-US" dirty="0">
              <a:ea typeface="+mn-lt"/>
              <a:cs typeface="+mn-lt"/>
            </a:endParaRPr>
          </a:p>
          <a:p>
            <a:pPr algn="r" rtl="1">
              <a:lnSpc>
                <a:spcPct val="170000"/>
              </a:lnSpc>
              <a:buNone/>
            </a:pPr>
            <a:r>
              <a:rPr lang="he-IL" dirty="0">
                <a:ea typeface="+mn-lt"/>
                <a:cs typeface="+mn-lt"/>
              </a:rPr>
              <a:t>הא רבי יהודה - </a:t>
            </a:r>
            <a:r>
              <a:rPr lang="he-IL" dirty="0" err="1">
                <a:ea typeface="+mn-lt"/>
                <a:cs typeface="+mn-lt"/>
              </a:rPr>
              <a:t>דאמר</a:t>
            </a:r>
            <a:r>
              <a:rPr lang="he-IL" dirty="0">
                <a:ea typeface="+mn-lt"/>
                <a:cs typeface="+mn-lt"/>
              </a:rPr>
              <a:t> (שבת דף </a:t>
            </a:r>
            <a:r>
              <a:rPr lang="he-IL" dirty="0" err="1">
                <a:ea typeface="+mn-lt"/>
                <a:cs typeface="+mn-lt"/>
              </a:rPr>
              <a:t>קכ</a:t>
            </a:r>
            <a:r>
              <a:rPr lang="he-IL" dirty="0">
                <a:ea typeface="+mn-lt"/>
                <a:cs typeface="+mn-lt"/>
              </a:rPr>
              <a:t>:) דבר שאין </a:t>
            </a:r>
            <a:r>
              <a:rPr lang="he-IL" dirty="0" err="1">
                <a:ea typeface="+mn-lt"/>
                <a:cs typeface="+mn-lt"/>
              </a:rPr>
              <a:t>מתכוין</a:t>
            </a:r>
            <a:r>
              <a:rPr lang="he-IL" dirty="0">
                <a:ea typeface="+mn-lt"/>
                <a:cs typeface="+mn-lt"/>
              </a:rPr>
              <a:t> אסור הוי לא תכבה אפילו בלא </a:t>
            </a:r>
            <a:r>
              <a:rPr lang="he-IL" dirty="0" err="1">
                <a:ea typeface="+mn-lt"/>
                <a:cs typeface="+mn-lt"/>
              </a:rPr>
              <a:t>מתכוין</a:t>
            </a:r>
            <a:r>
              <a:rPr lang="he-IL" dirty="0">
                <a:ea typeface="+mn-lt"/>
                <a:cs typeface="+mn-lt"/>
              </a:rPr>
              <a:t> הלכך עקר ליה </a:t>
            </a:r>
            <a:r>
              <a:rPr lang="he-IL" dirty="0" err="1">
                <a:ea typeface="+mn-lt"/>
                <a:cs typeface="+mn-lt"/>
              </a:rPr>
              <a:t>למשמעותיה</a:t>
            </a:r>
            <a:r>
              <a:rPr lang="en-US" dirty="0">
                <a:ea typeface="+mn-lt"/>
                <a:cs typeface="+mn-lt"/>
              </a:rPr>
              <a:t> </a:t>
            </a:r>
            <a:r>
              <a:rPr lang="he-IL" dirty="0" err="1">
                <a:ea typeface="+mn-lt"/>
                <a:cs typeface="+mn-lt"/>
              </a:rPr>
              <a:t>דאשה</a:t>
            </a:r>
            <a:r>
              <a:rPr lang="he-IL" dirty="0">
                <a:ea typeface="+mn-lt"/>
                <a:cs typeface="+mn-lt"/>
              </a:rPr>
              <a:t> למדרשיה נחת רוח הוא לפני כאישים והכי מסיק לה </a:t>
            </a:r>
            <a:r>
              <a:rPr lang="he-IL" dirty="0" err="1">
                <a:ea typeface="+mn-lt"/>
                <a:cs typeface="+mn-lt"/>
              </a:rPr>
              <a:t>לברייתא</a:t>
            </a:r>
            <a:r>
              <a:rPr lang="he-IL" dirty="0">
                <a:ea typeface="+mn-lt"/>
                <a:cs typeface="+mn-lt"/>
              </a:rPr>
              <a:t> בספרי:</a:t>
            </a:r>
            <a:endParaRPr lang="en-US" dirty="0">
              <a:ea typeface="+mn-lt"/>
              <a:cs typeface="+mn-lt"/>
            </a:endParaRPr>
          </a:p>
          <a:p>
            <a:pPr algn="r" rtl="1">
              <a:lnSpc>
                <a:spcPct val="170000"/>
              </a:lnSpc>
              <a:buNone/>
            </a:pPr>
            <a:r>
              <a:rPr lang="he-IL" dirty="0">
                <a:ea typeface="+mn-lt"/>
                <a:cs typeface="+mn-lt"/>
              </a:rPr>
              <a:t>הא רבי שמעון - שמואל כרבי שמעון </a:t>
            </a:r>
            <a:r>
              <a:rPr lang="he-IL" dirty="0" err="1">
                <a:ea typeface="+mn-lt"/>
                <a:cs typeface="+mn-lt"/>
              </a:rPr>
              <a:t>דכיון</a:t>
            </a:r>
            <a:r>
              <a:rPr lang="he-IL" dirty="0">
                <a:ea typeface="+mn-lt"/>
                <a:cs typeface="+mn-lt"/>
              </a:rPr>
              <a:t> דאין </a:t>
            </a:r>
            <a:r>
              <a:rPr lang="he-IL" dirty="0" err="1">
                <a:ea typeface="+mn-lt"/>
                <a:cs typeface="+mn-lt"/>
              </a:rPr>
              <a:t>מתכוין</a:t>
            </a:r>
            <a:r>
              <a:rPr lang="he-IL" dirty="0">
                <a:ea typeface="+mn-lt"/>
                <a:cs typeface="+mn-lt"/>
              </a:rPr>
              <a:t> לכבות אין לא תכבה ראייה עליו לאסור </a:t>
            </a:r>
            <a:r>
              <a:rPr lang="he-IL" dirty="0" err="1">
                <a:ea typeface="+mn-lt"/>
                <a:cs typeface="+mn-lt"/>
              </a:rPr>
              <a:t>למיעקר</a:t>
            </a:r>
            <a:r>
              <a:rPr lang="en-US" dirty="0">
                <a:ea typeface="+mn-lt"/>
                <a:cs typeface="+mn-lt"/>
              </a:rPr>
              <a:t> </a:t>
            </a:r>
            <a:r>
              <a:rPr lang="he-IL" dirty="0" err="1">
                <a:ea typeface="+mn-lt"/>
                <a:cs typeface="+mn-lt"/>
              </a:rPr>
              <a:t>משמעותא</a:t>
            </a:r>
            <a:r>
              <a:rPr lang="en-US" dirty="0">
                <a:ea typeface="+mn-lt"/>
                <a:cs typeface="+mn-lt"/>
              </a:rPr>
              <a:t> </a:t>
            </a:r>
            <a:r>
              <a:rPr lang="he-IL" dirty="0" err="1">
                <a:ea typeface="+mn-lt"/>
                <a:cs typeface="+mn-lt"/>
              </a:rPr>
              <a:t>דאשה</a:t>
            </a:r>
            <a:r>
              <a:rPr lang="he-IL" dirty="0">
                <a:ea typeface="+mn-lt"/>
                <a:cs typeface="+mn-lt"/>
              </a:rPr>
              <a:t> משום קושיא דלא תכבה </a:t>
            </a:r>
            <a:r>
              <a:rPr lang="he-IL" b="1" dirty="0">
                <a:ea typeface="+mn-lt"/>
                <a:cs typeface="+mn-lt"/>
              </a:rPr>
              <a:t>ואם תאמר פסיק רישא ולא ימות הוא אפשר </a:t>
            </a:r>
            <a:r>
              <a:rPr lang="he-IL" b="1" dirty="0" err="1">
                <a:ea typeface="+mn-lt"/>
                <a:cs typeface="+mn-lt"/>
              </a:rPr>
              <a:t>דמזליף</a:t>
            </a:r>
            <a:r>
              <a:rPr lang="he-IL" b="1" dirty="0">
                <a:ea typeface="+mn-lt"/>
                <a:cs typeface="+mn-lt"/>
              </a:rPr>
              <a:t> ליה </a:t>
            </a:r>
            <a:r>
              <a:rPr lang="he-IL" b="1" dirty="0" err="1">
                <a:ea typeface="+mn-lt"/>
                <a:cs typeface="+mn-lt"/>
              </a:rPr>
              <a:t>בטיפין</a:t>
            </a:r>
            <a:r>
              <a:rPr lang="he-IL" b="1" dirty="0">
                <a:ea typeface="+mn-lt"/>
                <a:cs typeface="+mn-lt"/>
              </a:rPr>
              <a:t> דקות מאד הלכך אי נמי מכבה בטיפים גסות דבר שאין </a:t>
            </a:r>
            <a:r>
              <a:rPr lang="he-IL" b="1" dirty="0" err="1">
                <a:ea typeface="+mn-lt"/>
                <a:cs typeface="+mn-lt"/>
              </a:rPr>
              <a:t>מתכוין</a:t>
            </a:r>
            <a:r>
              <a:rPr lang="en-US" b="1" dirty="0">
                <a:ea typeface="+mn-lt"/>
                <a:cs typeface="+mn-lt"/>
              </a:rPr>
              <a:t> </a:t>
            </a:r>
            <a:r>
              <a:rPr lang="he-IL" b="1" dirty="0">
                <a:ea typeface="+mn-lt"/>
                <a:cs typeface="+mn-lt"/>
              </a:rPr>
              <a:t>הוא</a:t>
            </a:r>
            <a:r>
              <a:rPr lang="he-IL" dirty="0">
                <a:ea typeface="+mn-lt"/>
                <a:cs typeface="+mn-lt"/>
              </a:rPr>
              <a:t>:</a:t>
            </a:r>
            <a:endParaRPr lang="en-US" dirty="0">
              <a:ea typeface="+mn-lt"/>
              <a:cs typeface="+mn-lt"/>
            </a:endParaRPr>
          </a:p>
          <a:p>
            <a:pPr marL="0" indent="0" algn="r" rtl="1">
              <a:lnSpc>
                <a:spcPct val="170000"/>
              </a:lnSpc>
              <a:buNone/>
            </a:pPr>
            <a:endParaRPr lang="en-US" dirty="0">
              <a:cs typeface="Calibri" panose="020F0502020204030204"/>
            </a:endParaRPr>
          </a:p>
        </p:txBody>
      </p:sp>
    </p:spTree>
    <p:extLst>
      <p:ext uri="{BB962C8B-B14F-4D97-AF65-F5344CB8AC3E}">
        <p14:creationId xmlns:p14="http://schemas.microsoft.com/office/powerpoint/2010/main" val="9962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3C57-DDD4-4819-3C10-9F889F9107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FC7203-4C96-938B-737B-780A2DA10ADA}"/>
              </a:ext>
            </a:extLst>
          </p:cNvPr>
          <p:cNvSpPr>
            <a:spLocks noGrp="1"/>
          </p:cNvSpPr>
          <p:nvPr>
            <p:ph idx="1"/>
          </p:nvPr>
        </p:nvSpPr>
        <p:spPr/>
        <p:txBody>
          <a:bodyPr vert="horz" lIns="91440" tIns="45720" rIns="91440" bIns="45720" rtlCol="0" anchor="t">
            <a:normAutofit/>
          </a:bodyPr>
          <a:lstStyle/>
          <a:p>
            <a:pPr algn="r">
              <a:lnSpc>
                <a:spcPct val="150000"/>
              </a:lnSpc>
              <a:buNone/>
            </a:pPr>
            <a:r>
              <a:rPr lang="he-IL" dirty="0">
                <a:ea typeface="+mn-lt"/>
                <a:cs typeface="+mn-lt"/>
              </a:rPr>
              <a:t>שלטי גיבורים שבת לח. בדפי </a:t>
            </a:r>
            <a:r>
              <a:rPr lang="he-IL" dirty="0" err="1">
                <a:ea typeface="+mn-lt"/>
                <a:cs typeface="+mn-lt"/>
              </a:rPr>
              <a:t>הרי"ף</a:t>
            </a:r>
            <a:endParaRPr lang="en-US" dirty="0" err="1">
              <a:ea typeface="+mn-lt"/>
              <a:cs typeface="+mn-lt"/>
            </a:endParaRPr>
          </a:p>
          <a:p>
            <a:pPr algn="r">
              <a:lnSpc>
                <a:spcPct val="150000"/>
              </a:lnSpc>
              <a:buNone/>
            </a:pPr>
            <a:r>
              <a:rPr lang="he-IL" dirty="0">
                <a:ea typeface="+mn-lt"/>
                <a:cs typeface="+mn-lt"/>
              </a:rPr>
              <a:t>ואני כתבתי בחידושי, </a:t>
            </a:r>
            <a:r>
              <a:rPr lang="he-IL" b="1" dirty="0" err="1">
                <a:ea typeface="+mn-lt"/>
                <a:cs typeface="+mn-lt"/>
              </a:rPr>
              <a:t>דכל</a:t>
            </a:r>
            <a:r>
              <a:rPr lang="he-IL" b="1" dirty="0">
                <a:ea typeface="+mn-lt"/>
                <a:cs typeface="+mn-lt"/>
              </a:rPr>
              <a:t> מעשה שאפשר לעשות זולת הפסיק רישא, אז אפי' עביד אותו מעשה אפי' </a:t>
            </a:r>
            <a:r>
              <a:rPr lang="he-IL" b="1" dirty="0" err="1">
                <a:ea typeface="+mn-lt"/>
                <a:cs typeface="+mn-lt"/>
              </a:rPr>
              <a:t>בפס"ר</a:t>
            </a:r>
            <a:r>
              <a:rPr lang="he-IL" b="1" dirty="0">
                <a:ea typeface="+mn-lt"/>
                <a:cs typeface="+mn-lt"/>
              </a:rPr>
              <a:t> שרי</a:t>
            </a:r>
            <a:r>
              <a:rPr lang="he-IL" dirty="0">
                <a:ea typeface="+mn-lt"/>
                <a:cs typeface="+mn-lt"/>
              </a:rPr>
              <a:t>, כי לא </a:t>
            </a:r>
            <a:r>
              <a:rPr lang="he-IL" dirty="0" err="1">
                <a:ea typeface="+mn-lt"/>
                <a:cs typeface="+mn-lt"/>
              </a:rPr>
              <a:t>מתכוין</a:t>
            </a:r>
            <a:r>
              <a:rPr lang="he-IL" dirty="0">
                <a:ea typeface="+mn-lt"/>
                <a:cs typeface="+mn-lt"/>
              </a:rPr>
              <a:t> לעשות </a:t>
            </a:r>
            <a:r>
              <a:rPr lang="he-IL" dirty="0" err="1">
                <a:ea typeface="+mn-lt"/>
                <a:cs typeface="+mn-lt"/>
              </a:rPr>
              <a:t>בפס"ר</a:t>
            </a:r>
            <a:r>
              <a:rPr lang="he-IL" dirty="0">
                <a:ea typeface="+mn-lt"/>
                <a:cs typeface="+mn-lt"/>
              </a:rPr>
              <a:t>, והארכתי שם, ומדברי </a:t>
            </a:r>
            <a:r>
              <a:rPr lang="he-IL" dirty="0" err="1">
                <a:ea typeface="+mn-lt"/>
                <a:cs typeface="+mn-lt"/>
              </a:rPr>
              <a:t>הרשב"א</a:t>
            </a:r>
            <a:r>
              <a:rPr lang="he-IL" dirty="0">
                <a:ea typeface="+mn-lt"/>
                <a:cs typeface="+mn-lt"/>
              </a:rPr>
              <a:t> סיוע גדול לדברי, כי ק"ו הם דברי מדבריו.</a:t>
            </a:r>
            <a:endParaRPr lang="en-US" dirty="0">
              <a:ea typeface="+mn-lt"/>
              <a:cs typeface="+mn-lt"/>
            </a:endParaRPr>
          </a:p>
          <a:p>
            <a:pPr algn="r">
              <a:lnSpc>
                <a:spcPct val="150000"/>
              </a:lnSpc>
              <a:buNone/>
            </a:pP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1254434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3B8F-C0DE-2A2C-A1CD-CFF134FBB76F}"/>
              </a:ext>
            </a:extLst>
          </p:cNvPr>
          <p:cNvSpPr>
            <a:spLocks noGrp="1"/>
          </p:cNvSpPr>
          <p:nvPr>
            <p:ph type="title"/>
          </p:nvPr>
        </p:nvSpPr>
        <p:spPr/>
        <p:txBody>
          <a:bodyPr/>
          <a:lstStyle/>
          <a:p>
            <a:endParaRPr lang="en-US"/>
          </a:p>
        </p:txBody>
      </p:sp>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248535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952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D8193A-7EE0-12F3-BCB2-8E87717E558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3C536F1-7DB6-9116-2152-3F078493B6D0}"/>
              </a:ext>
            </a:extLst>
          </p:cNvPr>
          <p:cNvSpPr>
            <a:spLocks noGrp="1"/>
          </p:cNvSpPr>
          <p:nvPr>
            <p:ph idx="1"/>
          </p:nvPr>
        </p:nvSpPr>
        <p:spPr/>
        <p:txBody>
          <a:bodyPr>
            <a:normAutofit fontScale="85000" lnSpcReduction="10000"/>
          </a:bodyPr>
          <a:lstStyle/>
          <a:p>
            <a:pPr marL="0" indent="0" algn="r" rtl="1">
              <a:lnSpc>
                <a:spcPct val="150000"/>
              </a:lnSpc>
              <a:buNone/>
            </a:pPr>
            <a:r>
              <a:rPr lang="he-IL" dirty="0"/>
              <a:t>תוספות יומא לה עמוד א</a:t>
            </a:r>
          </a:p>
          <a:p>
            <a:pPr marL="0" indent="0" algn="r" rtl="1">
              <a:lnSpc>
                <a:spcPct val="150000"/>
              </a:lnSpc>
              <a:buNone/>
            </a:pPr>
            <a:r>
              <a:rPr lang="he-IL" dirty="0" err="1"/>
              <a:t>דאמרי</a:t>
            </a:r>
            <a:r>
              <a:rPr lang="he-IL" dirty="0"/>
              <a:t> </a:t>
            </a:r>
            <a:r>
              <a:rPr lang="he-IL" dirty="0" err="1"/>
              <a:t>תרוייהו</a:t>
            </a:r>
            <a:r>
              <a:rPr lang="he-IL" dirty="0"/>
              <a:t> מודה רבי שמעון בפסיק </a:t>
            </a:r>
            <a:r>
              <a:rPr lang="he-IL" dirty="0" err="1"/>
              <a:t>רישיה</a:t>
            </a:r>
            <a:r>
              <a:rPr lang="he-IL" dirty="0"/>
              <a:t> ולא ימות ומשני לא נצרכה </a:t>
            </a:r>
            <a:r>
              <a:rPr lang="he-IL" dirty="0" err="1"/>
              <a:t>דעביד</a:t>
            </a:r>
            <a:r>
              <a:rPr lang="he-IL" dirty="0"/>
              <a:t> </a:t>
            </a:r>
            <a:r>
              <a:rPr lang="he-IL" dirty="0" err="1"/>
              <a:t>בארעא</a:t>
            </a:r>
            <a:r>
              <a:rPr lang="he-IL" dirty="0"/>
              <a:t> </a:t>
            </a:r>
            <a:r>
              <a:rPr lang="he-IL" dirty="0" err="1"/>
              <a:t>דחבריה</a:t>
            </a:r>
            <a:r>
              <a:rPr lang="he-IL" dirty="0"/>
              <a:t> שאינו נהנה כלום ומכל מקום אסור לכתחילה כמו שאפרש בסמוך אלא שאין חייב חטאת ומשמע הא </a:t>
            </a:r>
            <a:r>
              <a:rPr lang="he-IL" dirty="0" err="1"/>
              <a:t>בארעא</a:t>
            </a:r>
            <a:r>
              <a:rPr lang="he-IL" dirty="0"/>
              <a:t> </a:t>
            </a:r>
            <a:r>
              <a:rPr lang="he-IL" dirty="0" err="1"/>
              <a:t>דידיה</a:t>
            </a:r>
            <a:r>
              <a:rPr lang="he-IL" dirty="0"/>
              <a:t> חייב חטאת ואע"ג דאין </a:t>
            </a:r>
            <a:r>
              <a:rPr lang="he-IL" dirty="0" err="1"/>
              <a:t>מתכוין</a:t>
            </a:r>
            <a:r>
              <a:rPr lang="he-IL" dirty="0"/>
              <a:t> לייפות קרקע חייב כיון דהוי פסיק </a:t>
            </a:r>
            <a:r>
              <a:rPr lang="he-IL" dirty="0" err="1"/>
              <a:t>רישיה</a:t>
            </a:r>
            <a:r>
              <a:rPr lang="he-IL" dirty="0"/>
              <a:t> ונהנה הוא ולא דמי לחותה את הגחלים להתחמם בהן והובערו מאליהן דהוי מלאכה שאינה צריכה לגופה ופטור לרבי שמעון שאין נהנה כלל בהבערה זו שבלא תוספת הבערה יש כל כך גחלים שיוכל להתחמם בהן וא"כ בברור לא נתכוון להבעיר אבל </a:t>
            </a:r>
            <a:r>
              <a:rPr lang="he-IL" dirty="0" err="1"/>
              <a:t>בההיא</a:t>
            </a:r>
            <a:r>
              <a:rPr lang="he-IL" dirty="0"/>
              <a:t> </a:t>
            </a:r>
            <a:r>
              <a:rPr lang="he-IL" dirty="0" err="1"/>
              <a:t>דהבונה</a:t>
            </a:r>
            <a:r>
              <a:rPr lang="he-IL" dirty="0"/>
              <a:t> (שבת דף </a:t>
            </a:r>
            <a:r>
              <a:rPr lang="he-IL" dirty="0" err="1"/>
              <a:t>קג</a:t>
            </a:r>
            <a:r>
              <a:rPr lang="he-IL" dirty="0"/>
              <a:t>.) כיון שהוא נהנה אנן סהדי שהוא </a:t>
            </a:r>
            <a:r>
              <a:rPr lang="he-IL" dirty="0" err="1"/>
              <a:t>מתכוין</a:t>
            </a:r>
            <a:r>
              <a:rPr lang="he-IL" dirty="0"/>
              <a:t> לייפות </a:t>
            </a:r>
          </a:p>
        </p:txBody>
      </p:sp>
    </p:spTree>
    <p:extLst>
      <p:ext uri="{BB962C8B-B14F-4D97-AF65-F5344CB8AC3E}">
        <p14:creationId xmlns:p14="http://schemas.microsoft.com/office/powerpoint/2010/main" val="1535184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1ECE9C-B102-15FC-262F-CDEEB23B558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38A1A9D-3AE5-8A43-7BDA-930CDDDE4AC9}"/>
              </a:ext>
            </a:extLst>
          </p:cNvPr>
          <p:cNvSpPr>
            <a:spLocks noGrp="1"/>
          </p:cNvSpPr>
          <p:nvPr>
            <p:ph idx="1"/>
          </p:nvPr>
        </p:nvSpPr>
        <p:spPr/>
        <p:txBody>
          <a:bodyPr>
            <a:normAutofit fontScale="925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וכתב הריטב"א וזה לשונו: ואין פירוש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להלשון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הזה,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דבעיין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מיירי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בבקיאין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דאם כן אין כאן דבר שאין מתכוון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פתחא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ממילא קא הוי. אלא הכי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דכיון שיש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בקיאין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ואין בו דם ולא פתח, ואפשר שיזדמן זה, אין כאן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דכל שאפשר שלא יעשה איסור אפילו בצד רחוק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ולשון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מוכיח כן.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וכתבו תלמידי הרב רבינו יונה ז"ל: הא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דאסיקנא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מותר לבעול בתחילה בשבת, אומרים רבני צרפת ז"ל שלא התירו אלא למי שהוא בקי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בלבד, אבל מי שאינו בקי אסור,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והכי משמע בסוגית הגמרא, דרבי שמעון שהתיר לבעול בתחילה בשבת מטעם דבר שאין מתכוון מותר, לא התיר אלא למי שהוא בקי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אבל מי שאינו בקי אסור, דכיון דאינו בקי, אי אפשר שלא יעשה חבורה, ומודה רבי שמעון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והרמ"ה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כתב סתם: מותר לבעול בתחילה בשבת, ולא חילק בין בקי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ללא בקי, וכן דעת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הרי"ף</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ודעת מורי הרב נ"ר נוטה כמו השיטה הראשונה.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7773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393312696"/>
              </p:ext>
            </p:extLst>
          </p:nvPr>
        </p:nvGraphicFramePr>
        <p:xfrm>
          <a:off x="838200" y="797668"/>
          <a:ext cx="10515600" cy="537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964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D57A57-7CDA-8035-8392-B9CC6B2DA4B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4595232-31BF-3D2F-45DB-95CD09AC9119}"/>
              </a:ext>
            </a:extLst>
          </p:cNvPr>
          <p:cNvSpPr>
            <a:spLocks noGrp="1"/>
          </p:cNvSpPr>
          <p:nvPr>
            <p:ph idx="1"/>
          </p:nvPr>
        </p:nvSpPr>
        <p:spPr/>
        <p:txBody>
          <a:bodyPr/>
          <a:lstStyle/>
          <a:p>
            <a:pPr marL="0" indent="0" algn="r" rtl="1">
              <a:buNone/>
            </a:pPr>
            <a:r>
              <a:rPr lang="he-IL" dirty="0"/>
              <a:t>מובא בשם הרב אברהם בן הרמב"ם</a:t>
            </a:r>
          </a:p>
          <a:p>
            <a:pPr marL="0" indent="0" algn="r" rtl="1">
              <a:buNone/>
            </a:pPr>
            <a:endParaRPr lang="he-IL" dirty="0"/>
          </a:p>
          <a:p>
            <a:pPr marL="0" indent="0" algn="r" rtl="1">
              <a:buNone/>
            </a:pPr>
            <a:r>
              <a:rPr lang="he-IL" dirty="0"/>
              <a:t>שמאחר שידע שהאיסור ייעשה בוודאי, ושמחשבתו אינה נעשית אלא בעשיית המלאכה- נחשב כעושה את המלאכה בכוונה. </a:t>
            </a:r>
          </a:p>
        </p:txBody>
      </p:sp>
    </p:spTree>
    <p:extLst>
      <p:ext uri="{BB962C8B-B14F-4D97-AF65-F5344CB8AC3E}">
        <p14:creationId xmlns:p14="http://schemas.microsoft.com/office/powerpoint/2010/main" val="219527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09924214-60C5-6D2A-3062-D179B946C944}"/>
              </a:ext>
            </a:extLst>
          </p:cNvPr>
          <p:cNvGraphicFramePr>
            <a:graphicFrameLocks noGrp="1"/>
          </p:cNvGraphicFramePr>
          <p:nvPr>
            <p:ph idx="1"/>
            <p:extLst>
              <p:ext uri="{D42A27DB-BD31-4B8C-83A1-F6EECF244321}">
                <p14:modId xmlns:p14="http://schemas.microsoft.com/office/powerpoint/2010/main" val="1165523583"/>
              </p:ext>
            </p:extLst>
          </p:nvPr>
        </p:nvGraphicFramePr>
        <p:xfrm>
          <a:off x="838200" y="361101"/>
          <a:ext cx="10515600" cy="5815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6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1265564372"/>
              </p:ext>
            </p:extLst>
          </p:nvPr>
        </p:nvGraphicFramePr>
        <p:xfrm>
          <a:off x="838200" y="797668"/>
          <a:ext cx="10515600" cy="537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271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62352F-299E-35EE-8B87-42E2E15620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6A1C82D-CEE7-634F-CB8C-40E2554702F1}"/>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3372867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074651-196F-7CDD-4828-E363070F628A}"/>
              </a:ext>
            </a:extLst>
          </p:cNvPr>
          <p:cNvSpPr>
            <a:spLocks noGrp="1"/>
          </p:cNvSpPr>
          <p:nvPr>
            <p:ph type="title"/>
          </p:nvPr>
        </p:nvSpPr>
        <p:spPr/>
        <p:txBody>
          <a:bodyPr/>
          <a:lstStyle/>
          <a:p>
            <a:r>
              <a:rPr lang="en-US" dirty="0"/>
              <a:t>Random cool </a:t>
            </a:r>
            <a:r>
              <a:rPr lang="en-US" dirty="0" err="1"/>
              <a:t>makor</a:t>
            </a:r>
            <a:r>
              <a:rPr lang="en-US" dirty="0"/>
              <a:t> about </a:t>
            </a:r>
            <a:r>
              <a:rPr lang="he-IL" dirty="0"/>
              <a:t>דבר שאינו מתכוון</a:t>
            </a:r>
          </a:p>
        </p:txBody>
      </p:sp>
      <p:sp>
        <p:nvSpPr>
          <p:cNvPr id="3" name="מציין מיקום תוכן 2">
            <a:extLst>
              <a:ext uri="{FF2B5EF4-FFF2-40B4-BE49-F238E27FC236}">
                <a16:creationId xmlns:a16="http://schemas.microsoft.com/office/drawing/2014/main" id="{04BCE9DA-1F19-558E-E61D-B8D7DB91A9C3}"/>
              </a:ext>
            </a:extLst>
          </p:cNvPr>
          <p:cNvSpPr>
            <a:spLocks noGrp="1"/>
          </p:cNvSpPr>
          <p:nvPr>
            <p:ph idx="1"/>
          </p:nvPr>
        </p:nvSpPr>
        <p:spPr/>
        <p:txBody>
          <a:bodyPr/>
          <a:lstStyle/>
          <a:p>
            <a:pPr algn="r" rtl="1">
              <a:lnSpc>
                <a:spcPct val="107000"/>
              </a:lnSpc>
              <a:spcAft>
                <a:spcPts val="800"/>
              </a:spcAft>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כסף משנה שבת א:ז בשם ר אברהם בן הרמב"ם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מ"כ ההפרש שיש בין מלאכה שאינה צריכה לגופה ובין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ולא ימות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אינו מכוון למלאכה כל עיקר אלא שהיא נעשית בהכרח. כגון שסגר פתח ביתו והיה שם צבי שהוא לא כיון לשמירת הצבי אלא שהמלאכה נעשית בהכרח. אבל מלאכה שאינה צריכה לגופה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לגוף המלאכה אלא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לתכליתה. מיסוד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אברהם החסיד בשם אביו ז"ל ע"כ</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996909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FD78BA27-5DA1-9D2E-1CE9-92AD5DBDAB2F}"/>
              </a:ext>
            </a:extLst>
          </p:cNvPr>
          <p:cNvSpPr>
            <a:spLocks noGrp="1"/>
          </p:cNvSpPr>
          <p:nvPr>
            <p:ph type="ctrTitle"/>
          </p:nvPr>
        </p:nvSpPr>
        <p:spPr/>
        <p:txBody>
          <a:bodyPr/>
          <a:lstStyle/>
          <a:p>
            <a:r>
              <a:rPr lang="he-IL" dirty="0"/>
              <a:t>פסיק רישא דלא </a:t>
            </a:r>
            <a:r>
              <a:rPr lang="he-IL" dirty="0" err="1"/>
              <a:t>ניחה</a:t>
            </a:r>
            <a:r>
              <a:rPr lang="he-IL" dirty="0"/>
              <a:t> ליה</a:t>
            </a:r>
          </a:p>
        </p:txBody>
      </p:sp>
      <p:sp>
        <p:nvSpPr>
          <p:cNvPr id="5" name="כותרת משנה 4">
            <a:extLst>
              <a:ext uri="{FF2B5EF4-FFF2-40B4-BE49-F238E27FC236}">
                <a16:creationId xmlns:a16="http://schemas.microsoft.com/office/drawing/2014/main" id="{65E58500-CFFF-0CD3-63FF-F9D0A8307E3B}"/>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44136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9E43DA8B-C51D-1AE2-B541-8A68DA7A2C47}"/>
              </a:ext>
            </a:extLst>
          </p:cNvPr>
          <p:cNvSpPr>
            <a:spLocks noGrp="1"/>
          </p:cNvSpPr>
          <p:nvPr>
            <p:ph idx="1"/>
          </p:nvPr>
        </p:nvSpPr>
        <p:spPr>
          <a:xfrm>
            <a:off x="838200" y="666345"/>
            <a:ext cx="10515600" cy="5510618"/>
          </a:xfrm>
        </p:spPr>
        <p:txBody>
          <a:bodyPr>
            <a:normAutofit fontScale="85000" lnSpcReduction="1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כתובות ו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buNone/>
            </a:pPr>
            <a:r>
              <a:rPr lang="he-IL" sz="1800" dirty="0">
                <a:solidFill>
                  <a:srgbClr val="202122"/>
                </a:solidFill>
                <a:effectLst/>
                <a:ea typeface="Calibri" panose="020F0502020204030204" pitchFamily="34" charset="0"/>
                <a:cs typeface="Arial" panose="020B0604020202020204" pitchFamily="34" charset="0"/>
              </a:rPr>
              <a:t>האי </a:t>
            </a:r>
            <a:r>
              <a:rPr lang="he-IL" sz="1800" dirty="0" err="1">
                <a:solidFill>
                  <a:srgbClr val="202122"/>
                </a:solidFill>
                <a:effectLst/>
                <a:ea typeface="Calibri" panose="020F0502020204030204" pitchFamily="34" charset="0"/>
                <a:cs typeface="Arial" panose="020B0604020202020204" pitchFamily="34" charset="0"/>
              </a:rPr>
              <a:t>מסוכרייתא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דנזייתא</a:t>
            </a:r>
            <a:r>
              <a:rPr lang="he-IL" sz="1800" dirty="0">
                <a:solidFill>
                  <a:srgbClr val="202122"/>
                </a:solidFill>
                <a:effectLst/>
                <a:ea typeface="Calibri" panose="020F0502020204030204" pitchFamily="34" charset="0"/>
                <a:cs typeface="Arial" panose="020B0604020202020204" pitchFamily="34" charset="0"/>
              </a:rPr>
              <a:t> אסור להדוקה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פירש בקונטרס וכן ר"ח ובערוך. בחד לישנא וכן בסדר תנאים ואמוראים </a:t>
            </a:r>
            <a:r>
              <a:rPr lang="he-IL" sz="1800" dirty="0" err="1">
                <a:solidFill>
                  <a:srgbClr val="202122"/>
                </a:solidFill>
                <a:effectLst/>
                <a:ea typeface="Calibri" panose="020F0502020204030204" pitchFamily="34" charset="0"/>
                <a:cs typeface="Arial" panose="020B0604020202020204" pitchFamily="34" charset="0"/>
              </a:rPr>
              <a:t>דאסור</a:t>
            </a:r>
            <a:r>
              <a:rPr lang="he-IL" sz="1800" dirty="0">
                <a:solidFill>
                  <a:srgbClr val="202122"/>
                </a:solidFill>
                <a:effectLst/>
                <a:ea typeface="Calibri" panose="020F0502020204030204" pitchFamily="34" charset="0"/>
                <a:cs typeface="Arial" panose="020B0604020202020204" pitchFamily="34" charset="0"/>
              </a:rPr>
              <a:t> משום סחיטה וקשה </a:t>
            </a:r>
            <a:r>
              <a:rPr lang="he-IL" sz="1800" dirty="0" err="1">
                <a:solidFill>
                  <a:srgbClr val="202122"/>
                </a:solidFill>
                <a:effectLst/>
                <a:ea typeface="Calibri" panose="020F0502020204030204" pitchFamily="34" charset="0"/>
                <a:cs typeface="Arial" panose="020B0604020202020204" pitchFamily="34" charset="0"/>
              </a:rPr>
              <a:t>לר"ת</a:t>
            </a:r>
            <a:r>
              <a:rPr lang="he-IL" sz="1800" dirty="0">
                <a:solidFill>
                  <a:srgbClr val="202122"/>
                </a:solidFill>
                <a:effectLst/>
                <a:ea typeface="Calibri" panose="020F0502020204030204" pitchFamily="34" charset="0"/>
                <a:cs typeface="Arial" panose="020B0604020202020204" pitchFamily="34" charset="0"/>
              </a:rPr>
              <a:t> דהא סחיטה משום ליבון ולא </a:t>
            </a:r>
            <a:r>
              <a:rPr lang="he-IL" sz="1800" dirty="0" err="1">
                <a:solidFill>
                  <a:srgbClr val="202122"/>
                </a:solidFill>
                <a:effectLst/>
                <a:ea typeface="Calibri" panose="020F0502020204030204" pitchFamily="34" charset="0"/>
                <a:cs typeface="Arial" panose="020B0604020202020204" pitchFamily="34" charset="0"/>
              </a:rPr>
              <a:t>שייכא</a:t>
            </a:r>
            <a:r>
              <a:rPr lang="he-IL" sz="1800" dirty="0">
                <a:solidFill>
                  <a:srgbClr val="202122"/>
                </a:solidFill>
                <a:effectLst/>
                <a:ea typeface="Calibri" panose="020F0502020204030204" pitchFamily="34" charset="0"/>
                <a:cs typeface="Arial" panose="020B0604020202020204" pitchFamily="34" charset="0"/>
              </a:rPr>
              <a:t> בשאר משקים דכל דבר המלכלך את בולעו כגון יין ושכר ושמן לא שייך ליבון בסחיטתו אלא </a:t>
            </a:r>
            <a:r>
              <a:rPr lang="he-IL" sz="1800" dirty="0" err="1">
                <a:solidFill>
                  <a:srgbClr val="202122"/>
                </a:solidFill>
                <a:effectLst/>
                <a:ea typeface="Calibri" panose="020F0502020204030204" pitchFamily="34" charset="0"/>
                <a:cs typeface="Arial" panose="020B0604020202020204" pitchFamily="34" charset="0"/>
              </a:rPr>
              <a:t>דוקא</a:t>
            </a:r>
            <a:r>
              <a:rPr lang="he-IL" sz="1800" dirty="0">
                <a:solidFill>
                  <a:srgbClr val="202122"/>
                </a:solidFill>
                <a:effectLst/>
                <a:ea typeface="Calibri" panose="020F0502020204030204" pitchFamily="34" charset="0"/>
                <a:cs typeface="Arial" panose="020B0604020202020204" pitchFamily="34" charset="0"/>
              </a:rPr>
              <a:t> במים וראיה לדבר </a:t>
            </a:r>
            <a:r>
              <a:rPr lang="he-IL" sz="1800" dirty="0" err="1">
                <a:solidFill>
                  <a:srgbClr val="202122"/>
                </a:solidFill>
                <a:effectLst/>
                <a:ea typeface="Calibri" panose="020F0502020204030204" pitchFamily="34" charset="0"/>
                <a:cs typeface="Arial" panose="020B0604020202020204" pitchFamily="34" charset="0"/>
              </a:rPr>
              <a:t>מדלא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גזרינן</a:t>
            </a:r>
            <a:r>
              <a:rPr lang="he-IL" sz="1800" dirty="0">
                <a:solidFill>
                  <a:srgbClr val="202122"/>
                </a:solidFill>
                <a:effectLst/>
                <a:ea typeface="Calibri" panose="020F0502020204030204" pitchFamily="34" charset="0"/>
                <a:cs typeface="Arial" panose="020B0604020202020204" pitchFamily="34" charset="0"/>
              </a:rPr>
              <a:t> בהו שמא </a:t>
            </a:r>
            <a:r>
              <a:rPr lang="he-IL" sz="1800" dirty="0" err="1">
                <a:solidFill>
                  <a:srgbClr val="202122"/>
                </a:solidFill>
                <a:effectLst/>
                <a:ea typeface="Calibri" panose="020F0502020204030204" pitchFamily="34" charset="0"/>
                <a:cs typeface="Arial" panose="020B0604020202020204" pitchFamily="34" charset="0"/>
              </a:rPr>
              <a:t>יסחוט</a:t>
            </a:r>
            <a:r>
              <a:rPr lang="he-IL" sz="1800" dirty="0">
                <a:solidFill>
                  <a:srgbClr val="202122"/>
                </a:solidFill>
                <a:effectLst/>
                <a:ea typeface="Calibri" panose="020F0502020204030204" pitchFamily="34" charset="0"/>
                <a:cs typeface="Arial" panose="020B0604020202020204" pitchFamily="34" charset="0"/>
              </a:rPr>
              <a:t> כמו גבי מים </a:t>
            </a:r>
            <a:r>
              <a:rPr lang="he-IL" sz="1800" dirty="0" err="1">
                <a:solidFill>
                  <a:srgbClr val="202122"/>
                </a:solidFill>
                <a:effectLst/>
                <a:ea typeface="Calibri" panose="020F0502020204030204" pitchFamily="34" charset="0"/>
                <a:cs typeface="Arial" panose="020B0604020202020204" pitchFamily="34" charset="0"/>
              </a:rPr>
              <a:t>כדאמרינן</a:t>
            </a:r>
            <a:r>
              <a:rPr lang="he-IL" sz="1800" dirty="0">
                <a:solidFill>
                  <a:srgbClr val="202122"/>
                </a:solidFill>
                <a:effectLst/>
                <a:ea typeface="Calibri" panose="020F0502020204030204" pitchFamily="34" charset="0"/>
                <a:cs typeface="Arial" panose="020B0604020202020204" pitchFamily="34" charset="0"/>
              </a:rPr>
              <a:t> באלו קשרים (שבת דף </a:t>
            </a:r>
            <a:r>
              <a:rPr lang="he-IL" sz="1800" dirty="0" err="1">
                <a:solidFill>
                  <a:srgbClr val="202122"/>
                </a:solidFill>
                <a:effectLst/>
                <a:ea typeface="Calibri" panose="020F0502020204030204" pitchFamily="34" charset="0"/>
                <a:cs typeface="Arial" panose="020B0604020202020204" pitchFamily="34" charset="0"/>
              </a:rPr>
              <a:t>קיג</a:t>
            </a:r>
            <a:r>
              <a:rPr lang="he-IL" sz="1800" dirty="0">
                <a:solidFill>
                  <a:srgbClr val="202122"/>
                </a:solidFill>
                <a:effectLst/>
                <a:ea typeface="Calibri" panose="020F0502020204030204" pitchFamily="34" charset="0"/>
                <a:cs typeface="Arial" panose="020B0604020202020204" pitchFamily="34" charset="0"/>
              </a:rPr>
              <a:t>:) היה מהלך בשבת ופגע באמת המים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היכי </a:t>
            </a:r>
            <a:r>
              <a:rPr lang="he-IL" sz="1800" dirty="0" err="1">
                <a:solidFill>
                  <a:srgbClr val="202122"/>
                </a:solidFill>
                <a:effectLst/>
                <a:ea typeface="Calibri" panose="020F0502020204030204" pitchFamily="34" charset="0"/>
                <a:cs typeface="Arial" panose="020B0604020202020204" pitchFamily="34" charset="0"/>
              </a:rPr>
              <a:t>ליעביד</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לינחות</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במיא</a:t>
            </a:r>
            <a:r>
              <a:rPr lang="he-IL" sz="1800" dirty="0">
                <a:solidFill>
                  <a:srgbClr val="202122"/>
                </a:solidFill>
                <a:effectLst/>
                <a:ea typeface="Calibri" panose="020F0502020204030204" pitchFamily="34" charset="0"/>
                <a:cs typeface="Arial" panose="020B0604020202020204" pitchFamily="34" charset="0"/>
              </a:rPr>
              <a:t> אתי לידי סחיטה ותניא נמי בפרק חבית (שם דף </a:t>
            </a:r>
            <a:r>
              <a:rPr lang="he-IL" sz="1800" dirty="0" err="1">
                <a:solidFill>
                  <a:srgbClr val="202122"/>
                </a:solidFill>
                <a:effectLst/>
                <a:ea typeface="Calibri" panose="020F0502020204030204" pitchFamily="34" charset="0"/>
                <a:cs typeface="Arial" panose="020B0604020202020204" pitchFamily="34" charset="0"/>
              </a:rPr>
              <a:t>קמז</a:t>
            </a:r>
            <a:r>
              <a:rPr lang="he-IL" sz="1800" dirty="0">
                <a:solidFill>
                  <a:srgbClr val="202122"/>
                </a:solidFill>
                <a:effectLst/>
                <a:ea typeface="Calibri" panose="020F0502020204030204" pitchFamily="34" charset="0"/>
                <a:cs typeface="Arial" panose="020B0604020202020204" pitchFamily="34" charset="0"/>
              </a:rPr>
              <a:t>: ושם) </a:t>
            </a:r>
            <a:r>
              <a:rPr lang="he-IL" sz="1800" dirty="0" err="1">
                <a:solidFill>
                  <a:srgbClr val="202122"/>
                </a:solidFill>
                <a:effectLst/>
                <a:ea typeface="Calibri" panose="020F0502020204030204" pitchFamily="34" charset="0"/>
                <a:cs typeface="Arial" panose="020B0604020202020204" pitchFamily="34" charset="0"/>
              </a:rPr>
              <a:t>ומסתפג</a:t>
            </a:r>
            <a:r>
              <a:rPr lang="he-IL" sz="1800" dirty="0">
                <a:solidFill>
                  <a:srgbClr val="202122"/>
                </a:solidFill>
                <a:effectLst/>
                <a:ea typeface="Calibri" panose="020F0502020204030204" pitchFamily="34" charset="0"/>
                <a:cs typeface="Arial" panose="020B0604020202020204" pitchFamily="34" charset="0"/>
              </a:rPr>
              <a:t> באלונטית ולא יביאה בידו ומפרש בגמ' </a:t>
            </a:r>
            <a:r>
              <a:rPr lang="he-IL" sz="1800" dirty="0" err="1">
                <a:solidFill>
                  <a:srgbClr val="202122"/>
                </a:solidFill>
                <a:effectLst/>
                <a:ea typeface="Calibri" panose="020F0502020204030204" pitchFamily="34" charset="0"/>
                <a:cs typeface="Arial" panose="020B0604020202020204" pitchFamily="34" charset="0"/>
              </a:rPr>
              <a:t>דאתי</a:t>
            </a:r>
            <a:r>
              <a:rPr lang="he-IL" sz="1800" dirty="0">
                <a:solidFill>
                  <a:srgbClr val="202122"/>
                </a:solidFill>
                <a:effectLst/>
                <a:ea typeface="Calibri" panose="020F0502020204030204" pitchFamily="34" charset="0"/>
                <a:cs typeface="Arial" panose="020B0604020202020204" pitchFamily="34" charset="0"/>
              </a:rPr>
              <a:t> לידי סחיטה </a:t>
            </a:r>
            <a:r>
              <a:rPr lang="he-IL" sz="1800" dirty="0" err="1">
                <a:solidFill>
                  <a:srgbClr val="202122"/>
                </a:solidFill>
                <a:effectLst/>
                <a:ea typeface="Calibri" panose="020F0502020204030204" pitchFamily="34" charset="0"/>
                <a:cs typeface="Arial" panose="020B0604020202020204" pitchFamily="34" charset="0"/>
              </a:rPr>
              <a:t>ובפ"ב</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דביצה</a:t>
            </a:r>
            <a:r>
              <a:rPr lang="he-IL" sz="1800" dirty="0">
                <a:solidFill>
                  <a:srgbClr val="202122"/>
                </a:solidFill>
                <a:effectLst/>
                <a:ea typeface="Calibri" panose="020F0502020204030204" pitchFamily="34" charset="0"/>
                <a:cs typeface="Arial" panose="020B0604020202020204" pitchFamily="34" charset="0"/>
              </a:rPr>
              <a:t> (דף </a:t>
            </a:r>
            <a:r>
              <a:rPr lang="he-IL" sz="1800" dirty="0" err="1">
                <a:solidFill>
                  <a:srgbClr val="202122"/>
                </a:solidFill>
                <a:effectLst/>
                <a:ea typeface="Calibri" panose="020F0502020204030204" pitchFamily="34" charset="0"/>
                <a:cs typeface="Arial" panose="020B0604020202020204" pitchFamily="34" charset="0"/>
              </a:rPr>
              <a:t>יח</a:t>
            </a:r>
            <a:r>
              <a:rPr lang="he-IL" sz="1800" dirty="0">
                <a:solidFill>
                  <a:srgbClr val="202122"/>
                </a:solidFill>
                <a:effectLst/>
                <a:ea typeface="Calibri" panose="020F0502020204030204" pitchFamily="34" charset="0"/>
                <a:cs typeface="Arial" panose="020B0604020202020204" pitchFamily="34" charset="0"/>
              </a:rPr>
              <a:t>. ושם) אומר </a:t>
            </a:r>
            <a:r>
              <a:rPr lang="he-IL" sz="1800" dirty="0" err="1">
                <a:solidFill>
                  <a:srgbClr val="202122"/>
                </a:solidFill>
                <a:effectLst/>
                <a:ea typeface="Calibri" panose="020F0502020204030204" pitchFamily="34" charset="0"/>
                <a:cs typeface="Arial" panose="020B0604020202020204" pitchFamily="34" charset="0"/>
              </a:rPr>
              <a:t>דלכ"ע</a:t>
            </a:r>
            <a:r>
              <a:rPr lang="he-IL" sz="1800" dirty="0">
                <a:solidFill>
                  <a:srgbClr val="202122"/>
                </a:solidFill>
                <a:effectLst/>
                <a:ea typeface="Calibri" panose="020F0502020204030204" pitchFamily="34" charset="0"/>
                <a:cs typeface="Arial" panose="020B0604020202020204" pitchFamily="34" charset="0"/>
              </a:rPr>
              <a:t> אין </a:t>
            </a:r>
            <a:r>
              <a:rPr lang="he-IL" sz="1800" dirty="0" err="1">
                <a:solidFill>
                  <a:srgbClr val="202122"/>
                </a:solidFill>
                <a:effectLst/>
                <a:ea typeface="Calibri" panose="020F0502020204030204" pitchFamily="34" charset="0"/>
                <a:cs typeface="Arial" panose="020B0604020202020204" pitchFamily="34" charset="0"/>
              </a:rPr>
              <a:t>מטבילין</a:t>
            </a:r>
            <a:r>
              <a:rPr lang="he-IL" sz="1800" dirty="0">
                <a:solidFill>
                  <a:srgbClr val="202122"/>
                </a:solidFill>
                <a:effectLst/>
                <a:ea typeface="Calibri" panose="020F0502020204030204" pitchFamily="34" charset="0"/>
                <a:cs typeface="Arial" panose="020B0604020202020204" pitchFamily="34" charset="0"/>
              </a:rPr>
              <a:t> את הכלים ומפרש בגמרא גזירה משום סחיטה ואילו בפרק </a:t>
            </a:r>
            <a:r>
              <a:rPr lang="he-IL" sz="1800" dirty="0" err="1">
                <a:solidFill>
                  <a:srgbClr val="202122"/>
                </a:solidFill>
                <a:effectLst/>
                <a:ea typeface="Calibri" panose="020F0502020204030204" pitchFamily="34" charset="0"/>
                <a:cs typeface="Arial" panose="020B0604020202020204" pitchFamily="34" charset="0"/>
              </a:rPr>
              <a:t>תולין</a:t>
            </a:r>
            <a:r>
              <a:rPr lang="he-IL" sz="1800" dirty="0">
                <a:solidFill>
                  <a:srgbClr val="202122"/>
                </a:solidFill>
                <a:effectLst/>
                <a:ea typeface="Calibri" panose="020F0502020204030204" pitchFamily="34" charset="0"/>
                <a:cs typeface="Arial" panose="020B0604020202020204" pitchFamily="34" charset="0"/>
              </a:rPr>
              <a:t> (שבת דף קלט:) תנן </a:t>
            </a:r>
            <a:r>
              <a:rPr lang="he-IL" sz="1800" dirty="0" err="1">
                <a:solidFill>
                  <a:srgbClr val="202122"/>
                </a:solidFill>
                <a:effectLst/>
                <a:ea typeface="Calibri" panose="020F0502020204030204" pitchFamily="34" charset="0"/>
                <a:cs typeface="Arial" panose="020B0604020202020204" pitchFamily="34" charset="0"/>
              </a:rPr>
              <a:t>מסננין</a:t>
            </a:r>
            <a:r>
              <a:rPr lang="he-IL" sz="1800" dirty="0">
                <a:solidFill>
                  <a:srgbClr val="202122"/>
                </a:solidFill>
                <a:effectLst/>
                <a:ea typeface="Calibri" panose="020F0502020204030204" pitchFamily="34" charset="0"/>
                <a:cs typeface="Arial" panose="020B0604020202020204" pitchFamily="34" charset="0"/>
              </a:rPr>
              <a:t> את היין </a:t>
            </a:r>
            <a:r>
              <a:rPr lang="he-IL" sz="1800" dirty="0" err="1">
                <a:solidFill>
                  <a:srgbClr val="202122"/>
                </a:solidFill>
                <a:effectLst/>
                <a:ea typeface="Calibri" panose="020F0502020204030204" pitchFamily="34" charset="0"/>
                <a:cs typeface="Arial" panose="020B0604020202020204" pitchFamily="34" charset="0"/>
              </a:rPr>
              <a:t>בסודרין</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אלמא</a:t>
            </a:r>
            <a:r>
              <a:rPr lang="he-IL" sz="1800" dirty="0">
                <a:solidFill>
                  <a:srgbClr val="202122"/>
                </a:solidFill>
                <a:effectLst/>
                <a:ea typeface="Calibri" panose="020F0502020204030204" pitchFamily="34" charset="0"/>
                <a:cs typeface="Arial" panose="020B0604020202020204" pitchFamily="34" charset="0"/>
              </a:rPr>
              <a:t> לגבי יין לא </a:t>
            </a:r>
            <a:r>
              <a:rPr lang="he-IL" sz="1800" dirty="0" err="1">
                <a:solidFill>
                  <a:srgbClr val="202122"/>
                </a:solidFill>
                <a:effectLst/>
                <a:ea typeface="Calibri" panose="020F0502020204030204" pitchFamily="34" charset="0"/>
                <a:cs typeface="Arial" panose="020B0604020202020204" pitchFamily="34" charset="0"/>
              </a:rPr>
              <a:t>גזרינן</a:t>
            </a:r>
            <a:r>
              <a:rPr lang="he-IL" sz="1800" dirty="0">
                <a:solidFill>
                  <a:srgbClr val="202122"/>
                </a:solidFill>
                <a:effectLst/>
                <a:ea typeface="Calibri" panose="020F0502020204030204" pitchFamily="34" charset="0"/>
                <a:cs typeface="Arial" panose="020B0604020202020204" pitchFamily="34" charset="0"/>
              </a:rPr>
              <a:t> משום סחיטה ובריש המביא (ביצה דף ל.) נמי </a:t>
            </a:r>
            <a:r>
              <a:rPr lang="he-IL" sz="1800" dirty="0" err="1">
                <a:solidFill>
                  <a:srgbClr val="202122"/>
                </a:solidFill>
                <a:effectLst/>
                <a:ea typeface="Calibri" panose="020F0502020204030204" pitchFamily="34" charset="0"/>
                <a:cs typeface="Arial" panose="020B0604020202020204" pitchFamily="34" charset="0"/>
              </a:rPr>
              <a:t>קאמר</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ליפרוס</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סודרא</a:t>
            </a:r>
            <a:r>
              <a:rPr lang="he-IL" sz="1800" dirty="0">
                <a:solidFill>
                  <a:srgbClr val="202122"/>
                </a:solidFill>
                <a:effectLst/>
                <a:ea typeface="Calibri" panose="020F0502020204030204" pitchFamily="34" charset="0"/>
                <a:cs typeface="Arial" panose="020B0604020202020204" pitchFamily="34" charset="0"/>
              </a:rPr>
              <a:t> עליה ולא </a:t>
            </a:r>
            <a:r>
              <a:rPr lang="he-IL" sz="1800" dirty="0" err="1">
                <a:solidFill>
                  <a:srgbClr val="202122"/>
                </a:solidFill>
                <a:effectLst/>
                <a:ea typeface="Calibri" panose="020F0502020204030204" pitchFamily="34" charset="0"/>
                <a:cs typeface="Arial" panose="020B0604020202020204" pitchFamily="34" charset="0"/>
              </a:rPr>
              <a:t>קאמר</a:t>
            </a:r>
            <a:r>
              <a:rPr lang="he-IL" sz="1800" dirty="0">
                <a:solidFill>
                  <a:srgbClr val="202122"/>
                </a:solidFill>
                <a:effectLst/>
                <a:ea typeface="Calibri" panose="020F0502020204030204" pitchFamily="34" charset="0"/>
                <a:cs typeface="Arial" panose="020B0604020202020204" pitchFamily="34" charset="0"/>
              </a:rPr>
              <a:t> אתי לידי סחיטה והיינו משום דלא שייך ליבון אלא גבי מים והא </a:t>
            </a:r>
            <a:r>
              <a:rPr lang="he-IL" sz="1800" dirty="0" err="1">
                <a:solidFill>
                  <a:srgbClr val="202122"/>
                </a:solidFill>
                <a:effectLst/>
                <a:ea typeface="Calibri" panose="020F0502020204030204" pitchFamily="34" charset="0"/>
                <a:cs typeface="Arial" panose="020B0604020202020204" pitchFamily="34" charset="0"/>
              </a:rPr>
              <a:t>דאמרינן</a:t>
            </a:r>
            <a:r>
              <a:rPr lang="he-IL" sz="1800" dirty="0">
                <a:solidFill>
                  <a:srgbClr val="202122"/>
                </a:solidFill>
                <a:effectLst/>
                <a:ea typeface="Calibri" panose="020F0502020204030204" pitchFamily="34" charset="0"/>
                <a:cs typeface="Arial" panose="020B0604020202020204" pitchFamily="34" charset="0"/>
              </a:rPr>
              <a:t> בפרק </a:t>
            </a:r>
            <a:r>
              <a:rPr lang="he-IL" sz="1800" dirty="0" err="1">
                <a:solidFill>
                  <a:srgbClr val="202122"/>
                </a:solidFill>
                <a:effectLst/>
                <a:ea typeface="Calibri" panose="020F0502020204030204" pitchFamily="34" charset="0"/>
                <a:cs typeface="Arial" panose="020B0604020202020204" pitchFamily="34" charset="0"/>
              </a:rPr>
              <a:t>מפנין</a:t>
            </a:r>
            <a:r>
              <a:rPr lang="he-IL" sz="1800" dirty="0">
                <a:solidFill>
                  <a:srgbClr val="202122"/>
                </a:solidFill>
                <a:effectLst/>
                <a:ea typeface="Calibri" panose="020F0502020204030204" pitchFamily="34" charset="0"/>
                <a:cs typeface="Arial" panose="020B0604020202020204" pitchFamily="34" charset="0"/>
              </a:rPr>
              <a:t> (שבת דף </a:t>
            </a:r>
            <a:r>
              <a:rPr lang="he-IL" sz="1800" dirty="0" err="1">
                <a:solidFill>
                  <a:srgbClr val="202122"/>
                </a:solidFill>
                <a:effectLst/>
                <a:ea typeface="Calibri" panose="020F0502020204030204" pitchFamily="34" charset="0"/>
                <a:cs typeface="Arial" panose="020B0604020202020204" pitchFamily="34" charset="0"/>
              </a:rPr>
              <a:t>קכח</a:t>
            </a:r>
            <a:r>
              <a:rPr lang="he-IL" sz="1800" dirty="0">
                <a:solidFill>
                  <a:srgbClr val="202122"/>
                </a:solidFill>
                <a:effectLst/>
                <a:ea typeface="Calibri" panose="020F0502020204030204" pitchFamily="34" charset="0"/>
                <a:cs typeface="Arial" panose="020B0604020202020204" pitchFamily="34" charset="0"/>
              </a:rPr>
              <a:t>:) אם </a:t>
            </a:r>
            <a:r>
              <a:rPr lang="he-IL" sz="1800" dirty="0" err="1">
                <a:solidFill>
                  <a:srgbClr val="202122"/>
                </a:solidFill>
                <a:effectLst/>
                <a:ea typeface="Calibri" panose="020F0502020204030204" pitchFamily="34" charset="0"/>
                <a:cs typeface="Arial" panose="020B0604020202020204" pitchFamily="34" charset="0"/>
              </a:rPr>
              <a:t>היתה</a:t>
            </a:r>
            <a:r>
              <a:rPr lang="he-IL" sz="1800" dirty="0">
                <a:solidFill>
                  <a:srgbClr val="202122"/>
                </a:solidFill>
                <a:effectLst/>
                <a:ea typeface="Calibri" panose="020F0502020204030204" pitchFamily="34" charset="0"/>
                <a:cs typeface="Arial" panose="020B0604020202020204" pitchFamily="34" charset="0"/>
              </a:rPr>
              <a:t> צריכה שמן חבירתה מביאה לה בשערה ופריך והא אתי לידי סחיטה ומשני אין סחיטה בשער משמע </a:t>
            </a:r>
            <a:r>
              <a:rPr lang="he-IL" sz="1800" dirty="0" err="1">
                <a:solidFill>
                  <a:srgbClr val="202122"/>
                </a:solidFill>
                <a:effectLst/>
                <a:ea typeface="Calibri" panose="020F0502020204030204" pitchFamily="34" charset="0"/>
                <a:cs typeface="Arial" panose="020B0604020202020204" pitchFamily="34" charset="0"/>
              </a:rPr>
              <a:t>דשייך</a:t>
            </a:r>
            <a:r>
              <a:rPr lang="he-IL" sz="1800" dirty="0">
                <a:solidFill>
                  <a:srgbClr val="202122"/>
                </a:solidFill>
                <a:effectLst/>
                <a:ea typeface="Calibri" panose="020F0502020204030204" pitchFamily="34" charset="0"/>
                <a:cs typeface="Arial" panose="020B0604020202020204" pitchFamily="34" charset="0"/>
              </a:rPr>
              <a:t> סחיטה בשמן וכן בפ' נוטל (שם דף </a:t>
            </a:r>
            <a:r>
              <a:rPr lang="he-IL" sz="1800" dirty="0" err="1">
                <a:solidFill>
                  <a:srgbClr val="202122"/>
                </a:solidFill>
                <a:effectLst/>
                <a:ea typeface="Calibri" panose="020F0502020204030204" pitchFamily="34" charset="0"/>
                <a:cs typeface="Arial" panose="020B0604020202020204" pitchFamily="34" charset="0"/>
              </a:rPr>
              <a:t>קמג</a:t>
            </a:r>
            <a:r>
              <a:rPr lang="he-IL" sz="1800" dirty="0">
                <a:solidFill>
                  <a:srgbClr val="202122"/>
                </a:solidFill>
                <a:effectLst/>
                <a:ea typeface="Calibri" panose="020F0502020204030204" pitchFamily="34" charset="0"/>
                <a:cs typeface="Arial" panose="020B0604020202020204" pitchFamily="34" charset="0"/>
              </a:rPr>
              <a:t>.) ספוג אם יש לו בית אחיזה </a:t>
            </a:r>
            <a:r>
              <a:rPr lang="he-IL" sz="1800" dirty="0" err="1">
                <a:solidFill>
                  <a:srgbClr val="202122"/>
                </a:solidFill>
                <a:effectLst/>
                <a:ea typeface="Calibri" panose="020F0502020204030204" pitchFamily="34" charset="0"/>
                <a:cs typeface="Arial" panose="020B0604020202020204" pitchFamily="34" charset="0"/>
              </a:rPr>
              <a:t>מקנחין</a:t>
            </a:r>
            <a:r>
              <a:rPr lang="he-IL" sz="1800" dirty="0">
                <a:solidFill>
                  <a:srgbClr val="202122"/>
                </a:solidFill>
                <a:effectLst/>
                <a:ea typeface="Calibri" panose="020F0502020204030204" pitchFamily="34" charset="0"/>
                <a:cs typeface="Arial" panose="020B0604020202020204" pitchFamily="34" charset="0"/>
              </a:rPr>
              <a:t> בו ואם לאו אין </a:t>
            </a:r>
            <a:r>
              <a:rPr lang="he-IL" sz="1800" dirty="0" err="1">
                <a:solidFill>
                  <a:srgbClr val="202122"/>
                </a:solidFill>
                <a:effectLst/>
                <a:ea typeface="Calibri" panose="020F0502020204030204" pitchFamily="34" charset="0"/>
                <a:cs typeface="Arial" panose="020B0604020202020204" pitchFamily="34" charset="0"/>
              </a:rPr>
              <a:t>מקנחין</a:t>
            </a:r>
            <a:r>
              <a:rPr lang="he-IL" sz="1800" dirty="0">
                <a:solidFill>
                  <a:srgbClr val="202122"/>
                </a:solidFill>
                <a:effectLst/>
                <a:ea typeface="Calibri" panose="020F0502020204030204" pitchFamily="34" charset="0"/>
                <a:cs typeface="Arial" panose="020B0604020202020204" pitchFamily="34" charset="0"/>
              </a:rPr>
              <a:t> בו משום </a:t>
            </a:r>
            <a:r>
              <a:rPr lang="he-IL" sz="1800" dirty="0" err="1">
                <a:solidFill>
                  <a:srgbClr val="202122"/>
                </a:solidFill>
                <a:effectLst/>
                <a:ea typeface="Calibri" panose="020F0502020204030204" pitchFamily="34" charset="0"/>
                <a:cs typeface="Arial" panose="020B0604020202020204" pitchFamily="34" charset="0"/>
              </a:rPr>
              <a:t>דאתי</a:t>
            </a:r>
            <a:r>
              <a:rPr lang="he-IL" sz="1800" dirty="0">
                <a:solidFill>
                  <a:srgbClr val="202122"/>
                </a:solidFill>
                <a:effectLst/>
                <a:ea typeface="Calibri" panose="020F0502020204030204" pitchFamily="34" charset="0"/>
                <a:cs typeface="Arial" panose="020B0604020202020204" pitchFamily="34" charset="0"/>
              </a:rPr>
              <a:t> לידי סחיטת שמן הנבלע בו ההיא סחיטה </a:t>
            </a:r>
            <a:r>
              <a:rPr lang="he-IL" sz="1800" dirty="0" err="1">
                <a:solidFill>
                  <a:srgbClr val="202122"/>
                </a:solidFill>
                <a:effectLst/>
                <a:ea typeface="Calibri" panose="020F0502020204030204" pitchFamily="34" charset="0"/>
                <a:cs typeface="Arial" panose="020B0604020202020204" pitchFamily="34" charset="0"/>
              </a:rPr>
              <a:t>אור"ת</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דהויא</a:t>
            </a:r>
            <a:r>
              <a:rPr lang="he-IL" sz="1800" dirty="0">
                <a:solidFill>
                  <a:srgbClr val="202122"/>
                </a:solidFill>
                <a:effectLst/>
                <a:ea typeface="Calibri" panose="020F0502020204030204" pitchFamily="34" charset="0"/>
                <a:cs typeface="Arial" panose="020B0604020202020204" pitchFamily="34" charset="0"/>
              </a:rPr>
              <a:t> משום מפרק ואסורה כמו סחיטת זיתים וענבים </a:t>
            </a:r>
            <a:r>
              <a:rPr lang="he-IL" sz="1800" dirty="0" err="1">
                <a:solidFill>
                  <a:srgbClr val="202122"/>
                </a:solidFill>
                <a:effectLst/>
                <a:ea typeface="Calibri" panose="020F0502020204030204" pitchFamily="34" charset="0"/>
                <a:cs typeface="Arial" panose="020B0604020202020204" pitchFamily="34" charset="0"/>
              </a:rPr>
              <a:t>והכא</a:t>
            </a:r>
            <a:r>
              <a:rPr lang="he-IL" sz="1800" dirty="0">
                <a:solidFill>
                  <a:srgbClr val="202122"/>
                </a:solidFill>
                <a:effectLst/>
                <a:ea typeface="Calibri" panose="020F0502020204030204" pitchFamily="34" charset="0"/>
                <a:cs typeface="Arial" panose="020B0604020202020204" pitchFamily="34" charset="0"/>
              </a:rPr>
              <a:t> אומר ר"ת </a:t>
            </a:r>
            <a:r>
              <a:rPr lang="he-IL" sz="1800" dirty="0" err="1">
                <a:solidFill>
                  <a:srgbClr val="202122"/>
                </a:solidFill>
                <a:effectLst/>
                <a:ea typeface="Calibri" panose="020F0502020204030204" pitchFamily="34" charset="0"/>
                <a:cs typeface="Arial" panose="020B0604020202020204" pitchFamily="34" charset="0"/>
              </a:rPr>
              <a:t>דליכא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למימר</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דאסור</a:t>
            </a:r>
            <a:r>
              <a:rPr lang="he-IL" sz="1800" dirty="0">
                <a:solidFill>
                  <a:srgbClr val="202122"/>
                </a:solidFill>
                <a:effectLst/>
                <a:ea typeface="Calibri" panose="020F0502020204030204" pitchFamily="34" charset="0"/>
                <a:cs typeface="Arial" panose="020B0604020202020204" pitchFamily="34" charset="0"/>
              </a:rPr>
              <a:t> משום מפרק כיון שהנסחט הולך לאיבוד אע"ג דהוי 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וכן פירש בערוך דכל 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דלא ניחא ליה שרי ועיקר ראייתו מפרק כל התדיר (זבחים דף צא: ושם) אליבא </a:t>
            </a:r>
            <a:r>
              <a:rPr lang="he-IL" sz="1800" dirty="0" err="1">
                <a:solidFill>
                  <a:srgbClr val="202122"/>
                </a:solidFill>
                <a:effectLst/>
                <a:ea typeface="Calibri" panose="020F0502020204030204" pitchFamily="34" charset="0"/>
                <a:cs typeface="Arial" panose="020B0604020202020204" pitchFamily="34" charset="0"/>
              </a:rPr>
              <a:t>דר"ש</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מזלפין</a:t>
            </a:r>
            <a:r>
              <a:rPr lang="he-IL" sz="1800" dirty="0">
                <a:solidFill>
                  <a:srgbClr val="202122"/>
                </a:solidFill>
                <a:effectLst/>
                <a:ea typeface="Calibri" panose="020F0502020204030204" pitchFamily="34" charset="0"/>
                <a:cs typeface="Arial" panose="020B0604020202020204" pitchFamily="34" charset="0"/>
              </a:rPr>
              <a:t> יין על גבי האישים אע"ג </a:t>
            </a:r>
            <a:r>
              <a:rPr lang="he-IL" sz="1800" dirty="0" err="1">
                <a:solidFill>
                  <a:srgbClr val="202122"/>
                </a:solidFill>
                <a:effectLst/>
                <a:ea typeface="Calibri" panose="020F0502020204030204" pitchFamily="34" charset="0"/>
                <a:cs typeface="Arial" panose="020B0604020202020204" pitchFamily="34" charset="0"/>
              </a:rPr>
              <a:t>דפסיק</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הוא דודאי מכבה הוא כיון דלא ניחא ליה בהאי כיבוי שרי ועוד </a:t>
            </a:r>
            <a:r>
              <a:rPr lang="he-IL" sz="1800" dirty="0" err="1">
                <a:solidFill>
                  <a:srgbClr val="202122"/>
                </a:solidFill>
                <a:effectLst/>
                <a:ea typeface="Calibri" panose="020F0502020204030204" pitchFamily="34" charset="0"/>
                <a:cs typeface="Arial" panose="020B0604020202020204" pitchFamily="34" charset="0"/>
              </a:rPr>
              <a:t>מייתי</a:t>
            </a:r>
            <a:r>
              <a:rPr lang="he-IL" sz="1800" dirty="0">
                <a:solidFill>
                  <a:srgbClr val="202122"/>
                </a:solidFill>
                <a:effectLst/>
                <a:ea typeface="Calibri" panose="020F0502020204030204" pitchFamily="34" charset="0"/>
                <a:cs typeface="Arial" panose="020B0604020202020204" pitchFamily="34" charset="0"/>
              </a:rPr>
              <a:t> ראיה מלולב הגזול (סוכה דף לג: ושם) </a:t>
            </a:r>
            <a:r>
              <a:rPr lang="he-IL" sz="1800" dirty="0" err="1">
                <a:solidFill>
                  <a:srgbClr val="202122"/>
                </a:solidFill>
                <a:effectLst/>
                <a:ea typeface="Calibri" panose="020F0502020204030204" pitchFamily="34" charset="0"/>
                <a:cs typeface="Arial" panose="020B0604020202020204" pitchFamily="34" charset="0"/>
              </a:rPr>
              <a:t>דקאמר</a:t>
            </a:r>
            <a:r>
              <a:rPr lang="he-IL" sz="1800" dirty="0">
                <a:solidFill>
                  <a:srgbClr val="202122"/>
                </a:solidFill>
                <a:effectLst/>
                <a:ea typeface="Calibri" panose="020F0502020204030204" pitchFamily="34" charset="0"/>
                <a:cs typeface="Arial" panose="020B0604020202020204" pitchFamily="34" charset="0"/>
              </a:rPr>
              <a:t> ר"א </a:t>
            </a:r>
            <a:r>
              <a:rPr lang="he-IL" sz="1800" dirty="0" err="1">
                <a:solidFill>
                  <a:srgbClr val="202122"/>
                </a:solidFill>
                <a:effectLst/>
                <a:ea typeface="Calibri" panose="020F0502020204030204" pitchFamily="34" charset="0"/>
                <a:cs typeface="Arial" panose="020B0604020202020204" pitchFamily="34" charset="0"/>
              </a:rPr>
              <a:t>בר"ש</a:t>
            </a:r>
            <a:r>
              <a:rPr lang="he-IL" sz="1800" dirty="0">
                <a:solidFill>
                  <a:srgbClr val="202122"/>
                </a:solidFill>
                <a:effectLst/>
                <a:ea typeface="Calibri" panose="020F0502020204030204" pitchFamily="34" charset="0"/>
                <a:cs typeface="Arial" panose="020B0604020202020204" pitchFamily="34" charset="0"/>
              </a:rPr>
              <a:t> ממעטים ענבים בי"ט פי' ענבי הדס ופריך והא מתקן מנא </a:t>
            </a:r>
            <a:r>
              <a:rPr lang="he-IL" sz="1800" dirty="0" err="1">
                <a:solidFill>
                  <a:srgbClr val="202122"/>
                </a:solidFill>
                <a:effectLst/>
                <a:ea typeface="Calibri" panose="020F0502020204030204" pitchFamily="34" charset="0"/>
                <a:cs typeface="Arial" panose="020B0604020202020204" pitchFamily="34" charset="0"/>
              </a:rPr>
              <a:t>ומוקים</a:t>
            </a:r>
            <a:r>
              <a:rPr lang="he-IL" sz="1800" dirty="0">
                <a:solidFill>
                  <a:srgbClr val="202122"/>
                </a:solidFill>
                <a:effectLst/>
                <a:ea typeface="Calibri" panose="020F0502020204030204" pitchFamily="34" charset="0"/>
                <a:cs typeface="Arial" panose="020B0604020202020204" pitchFamily="34" charset="0"/>
              </a:rPr>
              <a:t> לה במתכוון לאכילה סבר לה כאבוה ופריך והא מודה </a:t>
            </a:r>
            <a:r>
              <a:rPr lang="he-IL" sz="1800" dirty="0" err="1">
                <a:solidFill>
                  <a:srgbClr val="202122"/>
                </a:solidFill>
                <a:effectLst/>
                <a:ea typeface="Calibri" panose="020F0502020204030204" pitchFamily="34" charset="0"/>
                <a:cs typeface="Arial" panose="020B0604020202020204" pitchFamily="34" charset="0"/>
              </a:rPr>
              <a:t>ר"ש</a:t>
            </a:r>
            <a:r>
              <a:rPr lang="he-IL" sz="1800" dirty="0">
                <a:solidFill>
                  <a:srgbClr val="202122"/>
                </a:solidFill>
                <a:effectLst/>
                <a:ea typeface="Calibri" panose="020F0502020204030204" pitchFamily="34" charset="0"/>
                <a:cs typeface="Arial" panose="020B0604020202020204" pitchFamily="34" charset="0"/>
              </a:rPr>
              <a:t> בפסיק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ומשני לא </a:t>
            </a:r>
            <a:r>
              <a:rPr lang="he-IL" sz="1800" dirty="0" err="1">
                <a:solidFill>
                  <a:srgbClr val="202122"/>
                </a:solidFill>
                <a:effectLst/>
                <a:ea typeface="Calibri" panose="020F0502020204030204" pitchFamily="34" charset="0"/>
                <a:cs typeface="Arial" panose="020B0604020202020204" pitchFamily="34" charset="0"/>
              </a:rPr>
              <a:t>צריכא</a:t>
            </a:r>
            <a:r>
              <a:rPr lang="he-IL" sz="1800" dirty="0">
                <a:solidFill>
                  <a:srgbClr val="202122"/>
                </a:solidFill>
                <a:effectLst/>
                <a:ea typeface="Calibri" panose="020F0502020204030204" pitchFamily="34" charset="0"/>
                <a:cs typeface="Arial" panose="020B0604020202020204" pitchFamily="34" charset="0"/>
              </a:rPr>
              <a:t> דאית ליה הושענא אחריתי </a:t>
            </a:r>
            <a:r>
              <a:rPr lang="he-IL" sz="1800" dirty="0" err="1">
                <a:solidFill>
                  <a:srgbClr val="202122"/>
                </a:solidFill>
                <a:effectLst/>
                <a:ea typeface="Calibri" panose="020F0502020204030204" pitchFamily="34" charset="0"/>
                <a:cs typeface="Arial" panose="020B0604020202020204" pitchFamily="34" charset="0"/>
              </a:rPr>
              <a:t>אלמא</a:t>
            </a:r>
            <a:r>
              <a:rPr lang="he-IL" sz="1800" dirty="0">
                <a:solidFill>
                  <a:srgbClr val="202122"/>
                </a:solidFill>
                <a:effectLst/>
                <a:ea typeface="Calibri" panose="020F0502020204030204" pitchFamily="34" charset="0"/>
                <a:cs typeface="Arial" panose="020B0604020202020204" pitchFamily="34" charset="0"/>
              </a:rPr>
              <a:t> כיון דלא ניחא ליה ולא </a:t>
            </a:r>
            <a:r>
              <a:rPr lang="he-IL" sz="1800" dirty="0" err="1">
                <a:solidFill>
                  <a:srgbClr val="202122"/>
                </a:solidFill>
                <a:effectLst/>
                <a:ea typeface="Calibri" panose="020F0502020204030204" pitchFamily="34" charset="0"/>
                <a:cs typeface="Arial" panose="020B0604020202020204" pitchFamily="34" charset="0"/>
              </a:rPr>
              <a:t>חייש</a:t>
            </a:r>
            <a:r>
              <a:rPr lang="he-IL" sz="1800" dirty="0">
                <a:solidFill>
                  <a:srgbClr val="202122"/>
                </a:solidFill>
                <a:effectLst/>
                <a:ea typeface="Calibri" panose="020F0502020204030204" pitchFamily="34" charset="0"/>
                <a:cs typeface="Arial" panose="020B0604020202020204" pitchFamily="34" charset="0"/>
              </a:rPr>
              <a:t> בהאי תיקון שרי אע"ג </a:t>
            </a:r>
            <a:r>
              <a:rPr lang="he-IL" sz="1800" dirty="0" err="1">
                <a:solidFill>
                  <a:srgbClr val="202122"/>
                </a:solidFill>
                <a:effectLst/>
                <a:ea typeface="Calibri" panose="020F0502020204030204" pitchFamily="34" charset="0"/>
                <a:cs typeface="Arial" panose="020B0604020202020204" pitchFamily="34" charset="0"/>
              </a:rPr>
              <a:t>דפסיק</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הוא </a:t>
            </a:r>
            <a:endParaRPr lang="he-IL" dirty="0"/>
          </a:p>
        </p:txBody>
      </p:sp>
    </p:spTree>
    <p:extLst>
      <p:ext uri="{BB962C8B-B14F-4D97-AF65-F5344CB8AC3E}">
        <p14:creationId xmlns:p14="http://schemas.microsoft.com/office/powerpoint/2010/main" val="2143189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48D0E7E-78E4-72B7-C414-8FDEA59FC9AD}"/>
              </a:ext>
            </a:extLst>
          </p:cNvPr>
          <p:cNvSpPr>
            <a:spLocks noGrp="1"/>
          </p:cNvSpPr>
          <p:nvPr>
            <p:ph idx="1"/>
          </p:nvPr>
        </p:nvSpPr>
        <p:spPr>
          <a:xfrm>
            <a:off x="838200" y="671209"/>
            <a:ext cx="10515600" cy="5505754"/>
          </a:xfrm>
        </p:spPr>
        <p:txBody>
          <a:bodyPr>
            <a:normAutofit fontScale="85000" lnSpcReduction="20000"/>
          </a:bodyPr>
          <a:lstStyle/>
          <a:p>
            <a:pPr marL="0" indent="0" algn="r" rtl="1">
              <a:lnSpc>
                <a:spcPct val="16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 המשך) ונראה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קשה מידי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דאסור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לסחוט בשאר משקה משום ליבון כמו במים ומ"מ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בהו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כיון שהטעם והריח נשארים בבגדים ומעט היה נהנה בסחיטתו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ומצינן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דאסור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מפרק ואף ע"ג דהוי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ניחא ליה אסור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כמו במלאכה שאינה צריכה לגופה וראיות הערוך אינן ראיות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דמתיר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לזלף יין על גבי האישים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וכן ההיא דאית ליה הושענא אחריתי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מצוה א"נ הכי פי'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דאית ליה הושענא אחריתי והואיל וכן שרי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יצטרך לה ונמצא שלא תיקן כלי והלכך לאו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אבל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יצטרך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ואגלאי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מילתא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דכלי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עבד ועל פי' הערוך קשה דתנן בפרק שמונה שרצים (שבת דף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קז</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בשבת אם לעשות לה פה חייב ואם להוציא ממנה ליחה פטור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צערא פטור ומותר אבל אי לאו משום צערא היה אסור אע"ג דלא ניחא ליה בפה כלל דאי ניחא ליה מן הפה כי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חייב וכן מחט של יד ליטול בה את הקוץ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צערא אבל אי לאו הכי אסור אע"ג דלא ניחא ליה כלל אבל קצת קשה אי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ניחא ליה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רב בפרק חבית (שם קמה.) כבשים שסחטן לגופן פטור ומותר הואיל וא"צ למים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היוצאין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אע"ג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דא"צ</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היה להיות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כבשים שרי דהוי הנסחט מהם כמו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אוכלא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דאיפרת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ואין שם משקה עליו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כדאמרינן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דאפי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למימיהם פטור אבל אסור ועוד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דכל דבר שאדם עושה במזיד לא שייך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דסברא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דלדעת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כן הוא עושה ולהכי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מסננין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את היין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ואתיא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שפיר האי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דנדה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מערמת וטובלת בבגדיה (ביצה דף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יח</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בפ"ח</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דיומא (דף עז:) ההולך להקביל פני רבו עובר עד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צוארו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במים ולא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גזרינן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 שלדעת כן הוא עושה ועוד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ובערוך פירש לשון אחר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מסוכרייא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דנזייתא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סתימת גיגית של שכר אסור להדוקה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תבטל הסתימה אצל הגיגית ויעשה כלי בשבת ואין נראה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דהיכי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דמי דאם בדעתו לבטל שם בשעת הנחה מאי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שייך כאן מיד הוא עושה כלי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לעשותו ואם אין בדעתו לבטלה שם א"כ לא הוי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שיעשנה כלי וי"ל בדוחק שהוא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לבטלה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לעשות כלי ושייך ביה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הואיל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לגמרי לעשות כלי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5571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CA680D-D12F-6D85-9037-1242CB399C2F}"/>
              </a:ext>
            </a:extLst>
          </p:cNvPr>
          <p:cNvSpPr>
            <a:spLocks noGrp="1"/>
          </p:cNvSpPr>
          <p:nvPr>
            <p:ph type="title"/>
          </p:nvPr>
        </p:nvSpPr>
        <p:spPr/>
        <p:txBody>
          <a:bodyPr/>
          <a:lstStyle/>
          <a:p>
            <a:pPr algn="r" rtl="1"/>
            <a:r>
              <a:rPr lang="he-IL" dirty="0"/>
              <a:t>פסיק רישא דלא...</a:t>
            </a:r>
          </a:p>
        </p:txBody>
      </p:sp>
      <p:sp>
        <p:nvSpPr>
          <p:cNvPr id="3" name="מציין מיקום תוכן 2">
            <a:extLst>
              <a:ext uri="{FF2B5EF4-FFF2-40B4-BE49-F238E27FC236}">
                <a16:creationId xmlns:a16="http://schemas.microsoft.com/office/drawing/2014/main" id="{F1C63BE6-9DC4-C789-C730-0637B8608B8C}"/>
              </a:ext>
            </a:extLst>
          </p:cNvPr>
          <p:cNvSpPr>
            <a:spLocks noGrp="1"/>
          </p:cNvSpPr>
          <p:nvPr>
            <p:ph idx="1"/>
          </p:nvPr>
        </p:nvSpPr>
        <p:spPr/>
        <p:txBody>
          <a:bodyPr/>
          <a:lstStyle/>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ריטבא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קג</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תימא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...ואי לאו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דמסתפינא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מרבוותא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אמינא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שלא אמרו כן בתלמוד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איכפת ליה שרי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בדבר שמחמת עצמו אינו חשוב מעשה ומלאכה, ומשום הכי 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איכפת ליה חזר למהותו שאין בו מלאכה ולא מעשה חשוב, כגון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דשורת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הדין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דיפוי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קרקע כל שהוא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כשמחשבין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משום צורך, וכן ההיא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דמימעיט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ענבים מן ההדס התלוש צורך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לתקונה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עושה אותו שהוא תיקון וכי יש בו חשיבות, וכי לא איכפת ולא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כלל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מילתא דלא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endParaRPr lang="he-IL" dirty="0"/>
          </a:p>
        </p:txBody>
      </p:sp>
    </p:spTree>
    <p:extLst>
      <p:ext uri="{BB962C8B-B14F-4D97-AF65-F5344CB8AC3E}">
        <p14:creationId xmlns:p14="http://schemas.microsoft.com/office/powerpoint/2010/main" val="1742513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35A853-E5D9-DBA0-9109-ED852CE7A078}"/>
              </a:ext>
            </a:extLst>
          </p:cNvPr>
          <p:cNvSpPr>
            <a:spLocks noGrp="1"/>
          </p:cNvSpPr>
          <p:nvPr>
            <p:ph type="title"/>
          </p:nvPr>
        </p:nvSpPr>
        <p:spPr/>
        <p:txBody>
          <a:bodyPr/>
          <a:lstStyle/>
          <a:p>
            <a:pPr algn="r" rtl="1"/>
            <a:r>
              <a:rPr lang="he-IL" dirty="0"/>
              <a:t>פסיק רישא דלא...</a:t>
            </a:r>
          </a:p>
        </p:txBody>
      </p:sp>
      <p:sp>
        <p:nvSpPr>
          <p:cNvPr id="3" name="מציין מיקום תוכן 2">
            <a:extLst>
              <a:ext uri="{FF2B5EF4-FFF2-40B4-BE49-F238E27FC236}">
                <a16:creationId xmlns:a16="http://schemas.microsoft.com/office/drawing/2014/main" id="{094E00E4-4833-A867-0FCD-F94A9E22CC66}"/>
              </a:ext>
            </a:extLst>
          </p:cNvPr>
          <p:cNvSpPr>
            <a:spLocks noGrp="1"/>
          </p:cNvSpPr>
          <p:nvPr>
            <p:ph idx="1"/>
          </p:nvPr>
        </p:nvSpPr>
        <p:spPr/>
        <p:txBody>
          <a:bodyPr>
            <a:normAutofit fontScale="77500" lnSpcReduction="2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מאירי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קג</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והקשו והא מודה ר' שמעון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ותירץ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צריכא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בדאית ליה הושענא אחריתי כלומר ואינו צריך לאותו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הנמשך ממנו ונמצא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כל שבדרך זה מותר לכתחילה אפשר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הא בעלמא אסור ואע"פ שבמילה לא התירו אפי' שבות כמו שביארנו בפרק כלל גדול בזו הואיל ולא התרתו אלא על ידי אכילה זכור הוא כמו שכתבנו בפרק כלל גדול או שמא בזו הואיל ויש לו הושענא אחריתי אין בזה תיקון כלל שהרי אין תיקון זה בגוף הכלי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לקיום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מצותו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ואינו שהרי אין צריך לו וכן עיקר הא בעלמא אסור ולרבי יהודה חייב שהרי הוצרכו לומר בזו ורבי אלעזר בר' שמעון סבר לה כאבוה והטעם שר' יהודה עושה שאין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והרי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להכשיר וכן בחותה גחלים בשבת והובערו מאליהם אע"פ שאינו צריך להן מחייב ר' יהודה חטאת במסכת כריתות ור' שמעון פוטר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וי"מ</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שר' שמעון מתיר לכתחילה ומפרשים איסור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מסוביתא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דנזייתא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בונה וכמו שאמרו במקום אחר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שוייה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דופן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לקירוייה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וודאי נוח לו במלאכה זו שלא תהא המגופה נעתקת ממקומה ויש לך צד אחר בדין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שהוא מותר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יהודה פטור והוא כשהמלאכה הנגררת ממנה קשה לו ע"ד מ"ש בפרק כלל גדול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דאית ביה נשמה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עדיפא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ואע"פ שבאותה שמועה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מיהא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פטור אמרו מותר לא אמרו טעם הדבר מפני שיש מלאכה אחרת עמה כמו שאמר ולחייב נמי משום נטילת נשמה הא כל שאתה מוצא מלאכת היתר ונגררת עמה מלאכת איסור שהיא קשה לו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וא"כ גורר אדם וכו' אפילו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כגון גדולים ביותר שהרי החרץ קשה לו ואין אנו צריכים למה שפרשו גדולי הרבנים שאף הגדולים אין בהם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ואם לחשך אדם לומר מה שאמרו בפ'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טומנין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בכל חפין את הכלים חוץ מכלי כסף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בגרתקון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שהוא אסור משום גרירה והרי מ"מ קשה לו כשממחק את הצורות מ"מ ניחא ליה ליפות את הכלי ונזיר שאינו סורק ניחא ליה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בהשרת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הנימין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4532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47F5CA-8B1B-20C9-3095-000313533B6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ACD5339-D748-6040-CF43-8DB96EA7B347}"/>
              </a:ext>
            </a:extLst>
          </p:cNvPr>
          <p:cNvSpPr>
            <a:spLocks noGrp="1"/>
          </p:cNvSpPr>
          <p:nvPr>
            <p:ph idx="1"/>
          </p:nvPr>
        </p:nvSpPr>
        <p:spPr/>
        <p:txBody>
          <a:bodyPr>
            <a:normAutofit fontScale="92500" lnSpcReduction="10000"/>
          </a:bodyPr>
          <a:lstStyle/>
          <a:p>
            <a:pPr marL="0" indent="0" algn="r" rtl="1">
              <a:lnSpc>
                <a:spcPct val="15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מאירי שם</a:t>
            </a:r>
          </a:p>
          <a:p>
            <a:pPr marL="0" indent="0" algn="r" rtl="1">
              <a:lnSpc>
                <a:spcPct val="15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נמצא לשיטה זו שכל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והדבר קשה לו מותר לכתחילה ואף לדעת ר' יהודה ואם אין הדבר קשה לו וכן אין נוח לו אסור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יהודה חייב ואם הדבר נוח לו וצריך לו חייב אף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כשהמלאכה הנגררת איסור תורה הא כל שאינה אלא דרבנן ואינו צריך לו מותר לכתחילה לדעת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ויש כאן דעות אחרות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לקצת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מפרשים וכבר כתבנום בפרק שני וזו עיקר אלא שהרבה שמועות מראות לנו שכל שאין הדבר נוח לו אע"פ שאינו קשה לו מותר לכתחילה ואתה צריך לפרשן לשיטה זו על הדרך שפרשת בענבי הדס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או שהדבר 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מצד עצמו אלא מצד מה שצריך לו ממנו ומאחר שאינו צריך לו 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תקונו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כלום כגון ענבי הדס לדעת שני שכתבנו בו וכן מוכרי כסות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שלובשין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כדרכן אתה מפרשו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בשאין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צריך לחומו כלל כגון שהיה לבוש כדי צורכו וכל שכן תולש שער האמור בבכור שעושה מקום לקפיץ אע"פ שתולש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בודאי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וכן כנגדו בי"ט מותר הואיל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לתלישה אע"פ שהיא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שהרי אין אצל הבהמה בתלישה 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מצד עצמו הא כל שיש במלאכה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כגון גרירה שיש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בחרץ</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השואת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גומות אע"פ שאינו צריך לה היה אסור אא"כ מפני שהדבר קשה לו וכן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בכלם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אתה מפרשה לשיטה זו כמה שתוכל וכבר כתבנו שיטה זו בפרק כלל גדול: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562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97599-60C5-3976-4372-EAC1D8B68BCA}"/>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D1D3B626-E22E-470D-BB4F-9F30A3C57B68}"/>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שבת צג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dirty="0">
                <a:effectLst/>
                <a:latin typeface="Calibri" panose="020F0502020204030204" pitchFamily="34" charset="0"/>
                <a:ea typeface="Calibri" panose="020F0502020204030204" pitchFamily="34" charset="0"/>
                <a:cs typeface="Arial" panose="020B0604020202020204" pitchFamily="34" charset="0"/>
              </a:rPr>
              <a:t>- המוציא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מכשיעור</a:t>
            </a:r>
            <a:r>
              <a:rPr lang="he-IL" sz="1800" dirty="0">
                <a:effectLst/>
                <a:latin typeface="Calibri" panose="020F0502020204030204" pitchFamily="34" charset="0"/>
                <a:ea typeface="Calibri" panose="020F0502020204030204" pitchFamily="34" charset="0"/>
                <a:cs typeface="Arial" panose="020B0604020202020204" pitchFamily="34" charset="0"/>
              </a:rPr>
              <a:t> בכלי פטור אף על הכלי שהכלי טפלה לו. את החי במטה פטור אף על המטה שהמטה טפלה לו את המת במטה חייב ווכן כזית מן המת וכזית מן הנבלה וכעדשה מן השרץ חייב ורבי שמעון פוטר: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רשי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ור' שמעון פוטר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אפילו במת שלם דהוי מלאכה שאינה צריכה לגופה וכל מלאכה שאינה צריכה (לגופה)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אלא לסלקה מעליו הוי מלאכה שאינה צריכה לגופה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דברצונו</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באה לו ולא היה צריך לה הלכך לאו מלאכת מחשבת היא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672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AE25EB-6B35-9A3D-77A0-BC2F9FBA1891}"/>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84BA157F-FAF0-3935-062A-5C7AEF5BB7D7}"/>
              </a:ext>
            </a:extLst>
          </p:cNvPr>
          <p:cNvSpPr>
            <a:spLocks noGrp="1"/>
          </p:cNvSpPr>
          <p:nvPr>
            <p:ph idx="1"/>
          </p:nvPr>
        </p:nvSpPr>
        <p:spPr/>
        <p:txBody>
          <a:bodyPr>
            <a:normAutofit fontScale="77500" lnSpcReduction="20000"/>
          </a:bodyPr>
          <a:lstStyle/>
          <a:p>
            <a:pPr marL="0" indent="0" algn="r" rtl="1">
              <a:lnSpc>
                <a:spcPct val="17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צד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רבי שמעון פוטר- </a:t>
            </a:r>
            <a:r>
              <a:rPr lang="he-IL" sz="1800" b="1" dirty="0">
                <a:effectLst/>
                <a:latin typeface="Calibri" panose="020F0502020204030204" pitchFamily="34" charset="0"/>
                <a:ea typeface="Calibri" panose="020F0502020204030204" pitchFamily="34" charset="0"/>
                <a:cs typeface="Arial" panose="020B0604020202020204" pitchFamily="34" charset="0"/>
              </a:rPr>
              <a:t>נראה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לר"י</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דמלאכה</a:t>
            </a:r>
            <a:r>
              <a:rPr lang="he-IL" sz="1800" b="1" dirty="0">
                <a:effectLst/>
                <a:latin typeface="Calibri" panose="020F0502020204030204" pitchFamily="34" charset="0"/>
                <a:ea typeface="Calibri" panose="020F0502020204030204" pitchFamily="34" charset="0"/>
                <a:cs typeface="Arial" panose="020B0604020202020204" pitchFamily="34" charset="0"/>
              </a:rPr>
              <a:t> שאינה צריכה לגופה קרי כשעושה מלאכה ואין צריך לאותו צורך כעין שהיו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לה במשכן אלא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אחר כי הצורך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שהיתה</a:t>
            </a:r>
            <a:r>
              <a:rPr lang="he-IL" sz="1800" b="1" dirty="0">
                <a:effectLst/>
                <a:latin typeface="Calibri" panose="020F0502020204030204" pitchFamily="34" charset="0"/>
                <a:ea typeface="Calibri" panose="020F0502020204030204" pitchFamily="34" charset="0"/>
                <a:cs typeface="Arial" panose="020B0604020202020204" pitchFamily="34" charset="0"/>
              </a:rPr>
              <a:t> מלאכה נעשית בשבילו במשכן הוא גוף (איסור) המלאכה ושורשו </a:t>
            </a:r>
            <a:r>
              <a:rPr lang="he-IL" sz="1800" dirty="0">
                <a:effectLst/>
                <a:latin typeface="Calibri" panose="020F0502020204030204" pitchFamily="34" charset="0"/>
                <a:ea typeface="Calibri" panose="020F0502020204030204" pitchFamily="34" charset="0"/>
                <a:cs typeface="Arial" panose="020B0604020202020204" pitchFamily="34" charset="0"/>
              </a:rPr>
              <a:t>ולפי זה אתי </a:t>
            </a:r>
            <a:r>
              <a:rPr lang="he-IL" sz="1800" dirty="0" err="1">
                <a:effectLst/>
                <a:latin typeface="Calibri" panose="020F0502020204030204" pitchFamily="34" charset="0"/>
                <a:ea typeface="Calibri" panose="020F0502020204030204" pitchFamily="34" charset="0"/>
                <a:cs typeface="Arial" panose="020B0604020202020204" pitchFamily="34" charset="0"/>
              </a:rPr>
              <a:t>כולהו</a:t>
            </a:r>
            <a:r>
              <a:rPr lang="he-IL" sz="1800" dirty="0">
                <a:effectLst/>
                <a:latin typeface="Calibri" panose="020F0502020204030204" pitchFamily="34" charset="0"/>
                <a:ea typeface="Calibri" panose="020F0502020204030204" pitchFamily="34" charset="0"/>
                <a:cs typeface="Arial" panose="020B0604020202020204" pitchFamily="34" charset="0"/>
              </a:rPr>
              <a:t> שפיר הוצאת המת אין צריך למת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לחפצים שהוציאו צד נחש שלא ישכנו אינו צריך לנחש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לתחש וחלזון ומפיס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להוציא ליחה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המזיקתו</a:t>
            </a:r>
            <a:r>
              <a:rPr lang="he-IL" sz="1800" dirty="0">
                <a:effectLst/>
                <a:latin typeface="Calibri" panose="020F0502020204030204" pitchFamily="34" charset="0"/>
                <a:ea typeface="Calibri" panose="020F0502020204030204" pitchFamily="34" charset="0"/>
                <a:cs typeface="Arial" panose="020B0604020202020204" pitchFamily="34" charset="0"/>
              </a:rPr>
              <a:t> ואין עומד להכניס אויר ולהוציא ליחה תמיד אע"פ שנעשה פתח גמור שהרי ראוי (הוא) להכניס ולהוציא אם היה צריך מ"מ לא דמי לפתחים שבמשכן שהיו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להכניס ולהוציא אבל לעשות לה פה דמיא למשכן וחייב והריגת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המזיקין</a:t>
            </a:r>
            <a:r>
              <a:rPr lang="he-IL" sz="1800" dirty="0">
                <a:effectLst/>
                <a:latin typeface="Calibri" panose="020F0502020204030204" pitchFamily="34" charset="0"/>
                <a:ea typeface="Calibri" panose="020F0502020204030204" pitchFamily="34" charset="0"/>
                <a:cs typeface="Arial" panose="020B0604020202020204" pitchFamily="34" charset="0"/>
              </a:rPr>
              <a:t> אין צריך להם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לעורות אילים הנשחטים וחופר גומא ואינו צריך אלא לעפרה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לגומא לנעוץ בה או לדבר אחר ....ורש"י </a:t>
            </a:r>
            <a:r>
              <a:rPr lang="he-IL" sz="18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באה לו ולא היה צריך לה שאינה אלא לסלקה מעליו כמו צד נחש שלא ישכנו או מכבה גחלת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יזוקו</a:t>
            </a:r>
            <a:r>
              <a:rPr lang="he-IL" sz="1800" dirty="0">
                <a:effectLst/>
                <a:latin typeface="Calibri" panose="020F0502020204030204" pitchFamily="34" charset="0"/>
                <a:ea typeface="Calibri" panose="020F0502020204030204" pitchFamily="34" charset="0"/>
                <a:cs typeface="Arial" panose="020B0604020202020204" pitchFamily="34" charset="0"/>
              </a:rPr>
              <a:t> בו רבים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שלא היה בעולם וכן בפרק במה </a:t>
            </a:r>
            <a:r>
              <a:rPr lang="he-IL" sz="1800" dirty="0" err="1">
                <a:effectLst/>
                <a:latin typeface="Calibri" panose="020F0502020204030204" pitchFamily="34" charset="0"/>
                <a:ea typeface="Calibri" panose="020F0502020204030204" pitchFamily="34" charset="0"/>
                <a:cs typeface="Arial" panose="020B0604020202020204" pitchFamily="34" charset="0"/>
              </a:rPr>
              <a:t>מדליקין</a:t>
            </a:r>
            <a:r>
              <a:rPr lang="he-IL" sz="1800" dirty="0">
                <a:effectLst/>
                <a:latin typeface="Calibri" panose="020F0502020204030204" pitchFamily="34" charset="0"/>
                <a:ea typeface="Calibri" panose="020F0502020204030204" pitchFamily="34" charset="0"/>
                <a:cs typeface="Arial" panose="020B0604020202020204" pitchFamily="34" charset="0"/>
              </a:rPr>
              <a:t> (לעיל דף לא:) פירש כחס על הפתילה </a:t>
            </a:r>
            <a:r>
              <a:rPr lang="he-IL" sz="1800" dirty="0" err="1">
                <a:effectLst/>
                <a:latin typeface="Calibri" panose="020F0502020204030204" pitchFamily="34" charset="0"/>
                <a:ea typeface="Calibri" panose="020F0502020204030204" pitchFamily="34" charset="0"/>
                <a:cs typeface="Arial" panose="020B0604020202020204" pitchFamily="34" charset="0"/>
              </a:rPr>
              <a:t>המהובהבת</a:t>
            </a:r>
            <a:r>
              <a:rPr lang="he-IL" sz="1800" dirty="0">
                <a:effectLst/>
                <a:latin typeface="Calibri" panose="020F0502020204030204" pitchFamily="34" charset="0"/>
                <a:ea typeface="Calibri" panose="020F0502020204030204" pitchFamily="34" charset="0"/>
                <a:cs typeface="Arial" panose="020B0604020202020204" pitchFamily="34" charset="0"/>
              </a:rPr>
              <a:t> כבר דאינה צריכה לגופה משום דאין צריך לכיבוי זה ואם לא הובערה מעולם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דהואיל</a:t>
            </a:r>
            <a:r>
              <a:rPr lang="he-IL" sz="1800" dirty="0">
                <a:effectLst/>
                <a:latin typeface="Calibri" panose="020F0502020204030204" pitchFamily="34" charset="0"/>
                <a:ea typeface="Calibri" panose="020F0502020204030204" pitchFamily="34" charset="0"/>
                <a:cs typeface="Arial" panose="020B0604020202020204" pitchFamily="34" charset="0"/>
              </a:rPr>
              <a:t> וחס עליה כי אית בה טפי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בה קשה מסותר על מנת לבנות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dirty="0">
                <a:effectLst/>
                <a:latin typeface="Calibri" panose="020F0502020204030204" pitchFamily="34" charset="0"/>
                <a:ea typeface="Calibri" panose="020F0502020204030204" pitchFamily="34" charset="0"/>
                <a:cs typeface="Arial" panose="020B0604020202020204" pitchFamily="34" charset="0"/>
              </a:rPr>
              <a:t> וקורע בחמתו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אאינשי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דביתיה</a:t>
            </a:r>
            <a:r>
              <a:rPr lang="he-IL" sz="1800" dirty="0">
                <a:effectLst/>
                <a:latin typeface="Calibri" panose="020F0502020204030204" pitchFamily="34" charset="0"/>
                <a:ea typeface="Calibri" panose="020F0502020204030204" pitchFamily="34" charset="0"/>
                <a:cs typeface="Arial" panose="020B0604020202020204" pitchFamily="34" charset="0"/>
              </a:rPr>
              <a:t> דהתם צריך למלאכה ורוצה הוא שיהא בעולם ואין לומר דלא ניחא ליה שיצטרך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אם כן 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לה פה יהא פטור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היה שלא היה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מעולם וכן קורע יריעה שנפל בה </a:t>
            </a:r>
            <a:r>
              <a:rPr lang="he-IL" sz="1800" dirty="0" err="1">
                <a:effectLst/>
                <a:latin typeface="Calibri" panose="020F0502020204030204" pitchFamily="34" charset="0"/>
                <a:ea typeface="Calibri" panose="020F0502020204030204" pitchFamily="34" charset="0"/>
                <a:cs typeface="Arial" panose="020B0604020202020204" pitchFamily="34" charset="0"/>
              </a:rPr>
              <a:t>דרנא</a:t>
            </a:r>
            <a:r>
              <a:rPr lang="he-IL" sz="1800" dirty="0">
                <a:effectLst/>
                <a:latin typeface="Calibri" panose="020F0502020204030204" pitchFamily="34" charset="0"/>
                <a:ea typeface="Calibri" panose="020F0502020204030204" pitchFamily="34" charset="0"/>
                <a:cs typeface="Arial" panose="020B0604020202020204" pitchFamily="34" charset="0"/>
              </a:rPr>
              <a:t> על מנת לתפור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היה נופל בה וכן תופר בגד קרוע ברצונו שלא היה קרוע אלא צריך לפרש </a:t>
            </a:r>
            <a:r>
              <a:rPr lang="he-IL" sz="1800" dirty="0" err="1">
                <a:effectLst/>
                <a:latin typeface="Calibri" panose="020F0502020204030204" pitchFamily="34" charset="0"/>
                <a:ea typeface="Calibri" panose="020F0502020204030204" pitchFamily="34" charset="0"/>
                <a:cs typeface="Arial" panose="020B0604020202020204" pitchFamily="34" charset="0"/>
              </a:rPr>
              <a:t>כדפירשתי</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6805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3E8A-A71F-0763-5FA5-2ED2845E1C6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748B579-A0E3-48CF-2E64-A35060F779ED}"/>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לדם הוא צריך ושרי. וא"ת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לענין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הפתח וצ"ל שיכול להוציא הדם בלא עשיית הפתח פי' ר"ת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ולפירושו 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מיחבר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 לדם הוא צריך ואסור אף על גב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גבי מצוה אסור ולקמן נפרש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ממפיס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97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0235B-7D3A-EBBC-7E44-83661BBE64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D98FB2-34C7-D038-F38C-F53C57B2B9EC}"/>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ובשיטה ישנה פירש: לדם הוא צריך — דכל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אשה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שדמיה מרובין בניה מרובין, עד כאן.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ניחא קושיית התוספות, דאינו צריך להוציא הדם ולא חפץ בהוצאת דמיה,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דניחא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בריבוי בניה מפני שבניה הם מרובים.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 וגם לזה הפירוש אפשר לתרץ קושיית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שאינו חפץ שיצאו, אלא חפץ לידע שהיא בתולה לבד, ואם היה אפשר לידע שהיא בתולה בלא הוצאת דם ניחא ליה נמי. ומיהו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הרא"ש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כתב לשון ר"י: וכתב שצריך להראות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וכיון דבעי הדם להראות לעולם שהיא בתולה, מעתה הוא צריך להוצאת הדם,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והדרא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קושיית התוספות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לדוכתיה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ובעינן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לתרוצה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כדתירצו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וגם רבינו תם פירש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ודאי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דפסיק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ונצטרך לתירוץ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ועוד קשיא לפירוש רבינו תם, דלקמן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מחבר, אי לדם הוא צריך ואסור,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להו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ותני: אי לדם הוא צריך ואסור?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ובשלמא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 ר"י,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דצריך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לדם להראות שהיא בתולה, מלאכה הצריכה לגופה היא. אבל לפירוש רבינו תם, אדרבה לא ניחא ליה בדם, ובעי שיצא כדי שלא ילכלך ביה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מלאכה שאינה צריכה לגופה דלא ניחא ליה בדם, ואם כן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 התירו. ותירצו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אסור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מלגבי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690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F0B992-0A96-12E8-43E1-631C72EC970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AE87D96-297A-B0D9-5C74-1C03D81D5118}"/>
              </a:ext>
            </a:extLst>
          </p:cNvPr>
          <p:cNvSpPr>
            <a:spLocks noGrp="1"/>
          </p:cNvSpPr>
          <p:nvPr>
            <p:ph idx="1"/>
          </p:nvPr>
        </p:nvSpPr>
        <p:spPr/>
        <p:txBody>
          <a:bodyPr/>
          <a:lstStyle/>
          <a:p>
            <a:pPr algn="l" rtl="0">
              <a:lnSpc>
                <a:spcPct val="107000"/>
              </a:lnSpc>
              <a:spcAft>
                <a:spcPts val="800"/>
              </a:spcAft>
            </a:pP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Another concept that the </a:t>
            </a:r>
            <a:r>
              <a:rPr lang="he-IL"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גמ</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brings in is that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 well as the idea that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רבי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מחייב</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cases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 בחבורה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(making a wound is a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מלאכה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spite of its lack of genuine objective constructive purpose)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Tosfot</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asks why we don't further expand that logic, and says that even if our case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why shouldn't it still be a problem?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ותימה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דבספ"ק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דחגיגה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י:) משמע דהא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דפטר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היינו משום דבעי מלאכת מחשבת וא"כ בחבורה דלא בעי מלאכת מחשבת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ליחייב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 מלאכה שאינה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DFD0-4C97-007A-C3CF-8B8BADBF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5FC26-492B-F873-A881-D6A9DCF7B008}"/>
              </a:ext>
            </a:extLst>
          </p:cNvPr>
          <p:cNvSpPr>
            <a:spLocks noGrp="1"/>
          </p:cNvSpPr>
          <p:nvPr>
            <p:ph idx="1"/>
          </p:nvPr>
        </p:nvSpPr>
        <p:spPr/>
        <p:txBody>
          <a:bodyPr vert="horz" lIns="91440" tIns="45720" rIns="91440" bIns="45720" rtlCol="0" anchor="t">
            <a:normAutofit fontScale="70000" lnSpcReduction="20000"/>
          </a:bodyPr>
          <a:lstStyle/>
          <a:p>
            <a:pPr marL="0" indent="0" algn="r" rtl="1">
              <a:lnSpc>
                <a:spcPct val="170000"/>
              </a:lnSpc>
              <a:buNone/>
            </a:pPr>
            <a:r>
              <a:rPr lang="he-IL" dirty="0"/>
              <a:t>תוספות כתובות ה ב </a:t>
            </a:r>
          </a:p>
          <a:p>
            <a:pPr marL="0" indent="0" algn="r" rtl="1">
              <a:lnSpc>
                <a:spcPct val="170000"/>
              </a:lnSpc>
              <a:buNone/>
            </a:pPr>
            <a:r>
              <a:rPr lang="he-IL" dirty="0"/>
              <a:t>אם </a:t>
            </a:r>
            <a:r>
              <a:rPr lang="he-IL" dirty="0" err="1"/>
              <a:t>תימצי</a:t>
            </a:r>
            <a:r>
              <a:rPr lang="he-IL" dirty="0"/>
              <a:t> לומר הלכה כרבי יהודה מקלקל הוא אצל הפתח ושרי. פי' דרבי יהודה אית ליה </a:t>
            </a:r>
            <a:r>
              <a:rPr lang="he-IL" dirty="0" err="1"/>
              <a:t>דמקלקל</a:t>
            </a:r>
            <a:r>
              <a:rPr lang="he-IL" dirty="0"/>
              <a:t> בחבורה פטור אף על גב </a:t>
            </a:r>
            <a:r>
              <a:rPr lang="he-IL" dirty="0" err="1"/>
              <a:t>דפטור</a:t>
            </a:r>
            <a:r>
              <a:rPr lang="he-IL" dirty="0"/>
              <a:t> אבל אסור </a:t>
            </a:r>
            <a:r>
              <a:rPr lang="he-IL" b="1" u="sng" dirty="0"/>
              <a:t>מיהו הכא מותר </a:t>
            </a:r>
            <a:r>
              <a:rPr lang="he-IL" b="1" u="sng" dirty="0" err="1"/>
              <a:t>לכתחלה</a:t>
            </a:r>
            <a:r>
              <a:rPr lang="he-IL" b="1" u="sng" dirty="0"/>
              <a:t> משום </a:t>
            </a:r>
            <a:r>
              <a:rPr lang="he-IL" b="1" u="sng" dirty="0" err="1"/>
              <a:t>דאיכא</a:t>
            </a:r>
            <a:r>
              <a:rPr lang="he-IL" b="1" u="sng" dirty="0"/>
              <a:t> תרתי מקלקל בחבורה ודבר שאינו </a:t>
            </a:r>
            <a:r>
              <a:rPr lang="he-IL" b="1" u="sng" dirty="0" err="1"/>
              <a:t>מתכוין</a:t>
            </a:r>
            <a:r>
              <a:rPr lang="he-IL" dirty="0"/>
              <a:t> וקשה </a:t>
            </a:r>
            <a:r>
              <a:rPr lang="he-IL" dirty="0" err="1"/>
              <a:t>דבגרירה</a:t>
            </a:r>
            <a:r>
              <a:rPr lang="he-IL" dirty="0"/>
              <a:t> אסר ר' יהודה אע"ג </a:t>
            </a:r>
            <a:r>
              <a:rPr lang="he-IL" dirty="0" err="1"/>
              <a:t>דאיכא</a:t>
            </a:r>
            <a:r>
              <a:rPr lang="he-IL" dirty="0"/>
              <a:t> תרתי דאין </a:t>
            </a:r>
            <a:r>
              <a:rPr lang="he-IL" dirty="0" err="1"/>
              <a:t>מתכוין</a:t>
            </a:r>
            <a:r>
              <a:rPr lang="he-IL" dirty="0"/>
              <a:t> ומקלקל נמי הוי </a:t>
            </a:r>
            <a:r>
              <a:rPr lang="he-IL" dirty="0" err="1"/>
              <a:t>כדאמרינן</a:t>
            </a:r>
            <a:r>
              <a:rPr lang="he-IL" dirty="0"/>
              <a:t> </a:t>
            </a:r>
            <a:r>
              <a:rPr lang="he-IL" dirty="0" err="1"/>
              <a:t>בשילהי</a:t>
            </a:r>
            <a:r>
              <a:rPr lang="he-IL" dirty="0"/>
              <a:t> </a:t>
            </a:r>
            <a:r>
              <a:rPr lang="he-IL" dirty="0" err="1"/>
              <a:t>פ"ק</a:t>
            </a:r>
            <a:r>
              <a:rPr lang="he-IL" dirty="0"/>
              <a:t> </a:t>
            </a:r>
            <a:r>
              <a:rPr lang="he-IL" dirty="0" err="1"/>
              <a:t>דחגיגה</a:t>
            </a:r>
            <a:r>
              <a:rPr lang="he-IL" dirty="0"/>
              <a:t> (דף י.) </a:t>
            </a:r>
            <a:r>
              <a:rPr lang="he-IL" dirty="0" err="1"/>
              <a:t>דמוקי</a:t>
            </a:r>
            <a:r>
              <a:rPr lang="he-IL" dirty="0"/>
              <a:t> הך </a:t>
            </a:r>
            <a:r>
              <a:rPr lang="he-IL" dirty="0" err="1"/>
              <a:t>דחופר</a:t>
            </a:r>
            <a:r>
              <a:rPr lang="he-IL" dirty="0"/>
              <a:t> גומא ואין צריך אלא לעפרה </a:t>
            </a:r>
            <a:r>
              <a:rPr lang="he-IL" dirty="0" err="1"/>
              <a:t>דפטור</a:t>
            </a:r>
            <a:r>
              <a:rPr lang="he-IL" dirty="0"/>
              <a:t> אפי' כר' יהודה </a:t>
            </a:r>
            <a:r>
              <a:rPr lang="he-IL" dirty="0" err="1"/>
              <a:t>דמחייב</a:t>
            </a:r>
            <a:r>
              <a:rPr lang="he-IL" dirty="0"/>
              <a:t> מלאכה שאינה צריכה לגופה וטעמא </a:t>
            </a:r>
            <a:r>
              <a:rPr lang="he-IL" dirty="0" err="1"/>
              <a:t>דפטור</a:t>
            </a:r>
            <a:r>
              <a:rPr lang="he-IL" dirty="0"/>
              <a:t> משום </a:t>
            </a:r>
            <a:r>
              <a:rPr lang="he-IL" dirty="0" err="1"/>
              <a:t>דמקלקל</a:t>
            </a:r>
            <a:r>
              <a:rPr lang="he-IL" dirty="0"/>
              <a:t> הוי ובפרק י"ט (ביצה </a:t>
            </a:r>
            <a:r>
              <a:rPr lang="he-IL" dirty="0" err="1"/>
              <a:t>כג</a:t>
            </a:r>
            <a:r>
              <a:rPr lang="he-IL" dirty="0"/>
              <a:t>. ושם) אסר רבי יהודה </a:t>
            </a:r>
            <a:r>
              <a:rPr lang="he-IL" dirty="0" err="1"/>
              <a:t>קירוד</a:t>
            </a:r>
            <a:r>
              <a:rPr lang="he-IL" dirty="0"/>
              <a:t> אף על גב דאין </a:t>
            </a:r>
            <a:r>
              <a:rPr lang="he-IL" dirty="0" err="1"/>
              <a:t>מתכוין</a:t>
            </a:r>
            <a:r>
              <a:rPr lang="he-IL" dirty="0"/>
              <a:t> ומקלקל ויש לומר </a:t>
            </a:r>
            <a:r>
              <a:rPr lang="he-IL" dirty="0" err="1"/>
              <a:t>דהכא</a:t>
            </a:r>
            <a:r>
              <a:rPr lang="he-IL" dirty="0"/>
              <a:t> שרי טפי משום </a:t>
            </a:r>
            <a:r>
              <a:rPr lang="he-IL" dirty="0" err="1"/>
              <a:t>דאיכא</a:t>
            </a:r>
            <a:r>
              <a:rPr lang="he-IL" dirty="0"/>
              <a:t> נמי מצוה א"נ שלא במקום מצוה נמי </a:t>
            </a:r>
            <a:r>
              <a:rPr lang="he-IL" b="1" dirty="0" err="1"/>
              <a:t>היכא</a:t>
            </a:r>
            <a:r>
              <a:rPr lang="he-IL" b="1" dirty="0"/>
              <a:t> </a:t>
            </a:r>
            <a:r>
              <a:rPr lang="he-IL" b="1" dirty="0" err="1"/>
              <a:t>דאיכא</a:t>
            </a:r>
            <a:r>
              <a:rPr lang="he-IL" b="1" dirty="0"/>
              <a:t> תרתי שרי</a:t>
            </a:r>
            <a:r>
              <a:rPr lang="he-IL" dirty="0"/>
              <a:t> וגבי חריץ יש להעמיד כגון שאינו מקלקל לגמרי אלא מתקן קצת </a:t>
            </a:r>
            <a:r>
              <a:rPr lang="he-IL" dirty="0" err="1"/>
              <a:t>דמשוי</a:t>
            </a:r>
            <a:r>
              <a:rPr lang="he-IL" dirty="0"/>
              <a:t> גומות מצד אחד וגבי </a:t>
            </a:r>
            <a:r>
              <a:rPr lang="he-IL" dirty="0" err="1"/>
              <a:t>קירוד</a:t>
            </a:r>
            <a:r>
              <a:rPr lang="he-IL" dirty="0"/>
              <a:t> נמי במה שמוציא דם </a:t>
            </a:r>
            <a:r>
              <a:rPr lang="he-IL" dirty="0" err="1"/>
              <a:t>מיקל</a:t>
            </a:r>
            <a:r>
              <a:rPr lang="he-IL" dirty="0"/>
              <a:t> לבהמה קצת כמו דם הקזה.</a:t>
            </a:r>
          </a:p>
        </p:txBody>
      </p:sp>
    </p:spTree>
    <p:extLst>
      <p:ext uri="{BB962C8B-B14F-4D97-AF65-F5344CB8AC3E}">
        <p14:creationId xmlns:p14="http://schemas.microsoft.com/office/powerpoint/2010/main" val="257134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4705</Words>
  <Application>Microsoft Office PowerPoint</Application>
  <PresentationFormat>מסך רחב</PresentationFormat>
  <Paragraphs>117</Paragraphs>
  <Slides>38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38</vt:i4>
      </vt:variant>
    </vt:vector>
  </HeadingPairs>
  <TitlesOfParts>
    <vt:vector size="42" baseType="lpstr">
      <vt:lpstr>Arial</vt:lpstr>
      <vt:lpstr>Calibri</vt:lpstr>
      <vt:lpstr>Calibri Light</vt:lpstr>
      <vt:lpstr>office theme</vt:lpstr>
      <vt:lpstr>דבר שאינו מתכוון</vt:lpstr>
      <vt:lpstr>מצגת של PowerPoint‏</vt:lpstr>
      <vt:lpstr>מצגת של PowerPoint‏</vt:lpstr>
      <vt:lpstr>מלאכה שאינה צריכה לגופה</vt:lpstr>
      <vt:lpstr>מלאכה שאינה צריכה לגופה</vt:lpstr>
      <vt:lpstr>מצגת של PowerPoint‏</vt:lpstr>
      <vt:lpstr>מצגת של PowerPoint‏</vt:lpstr>
      <vt:lpstr>מצגת של PowerPoint‏</vt:lpstr>
      <vt:lpstr>מצגת של PowerPoint‏</vt:lpstr>
      <vt:lpstr>מצגת של PowerPoint‏</vt:lpstr>
      <vt:lpstr>מצגת של PowerPoint‏</vt:lpstr>
      <vt:lpstr>למה?</vt:lpstr>
      <vt:lpstr>איסורי דרבנן איסור גברה – מדין לא תסור</vt:lpstr>
      <vt:lpstr>What about Rashi? </vt:lpstr>
      <vt:lpstr>1 + ½ = 0 </vt:lpstr>
      <vt:lpstr>Less than the sum of it's parts</vt:lpstr>
      <vt:lpstr>מצגת של PowerPoint‏</vt:lpstr>
      <vt:lpstr>פסיק רישא</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Random cool makor about דבר שאינו מתכוון</vt:lpstr>
      <vt:lpstr>פסיק רישא דלא ניחה ליה</vt:lpstr>
      <vt:lpstr>מצגת של PowerPoint‏</vt:lpstr>
      <vt:lpstr>מצגת של PowerPoint‏</vt:lpstr>
      <vt:lpstr>פסיק רישא דלא...</vt:lpstr>
      <vt:lpstr>פסיק רישא דלא...</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Avigdor Rosensweig</cp:lastModifiedBy>
  <cp:revision>129</cp:revision>
  <dcterms:created xsi:type="dcterms:W3CDTF">2013-07-15T20:26:40Z</dcterms:created>
  <dcterms:modified xsi:type="dcterms:W3CDTF">2023-02-05T18:40:36Z</dcterms:modified>
</cp:coreProperties>
</file>