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1" r:id="rId2"/>
    <p:sldId id="285" r:id="rId3"/>
    <p:sldId id="295" r:id="rId4"/>
    <p:sldId id="307" r:id="rId5"/>
    <p:sldId id="308" r:id="rId6"/>
    <p:sldId id="311" r:id="rId7"/>
    <p:sldId id="310" r:id="rId8"/>
    <p:sldId id="312" r:id="rId9"/>
    <p:sldId id="304" r:id="rId10"/>
    <p:sldId id="309" r:id="rId11"/>
    <p:sldId id="314" r:id="rId12"/>
    <p:sldId id="317" r:id="rId13"/>
    <p:sldId id="318" r:id="rId14"/>
    <p:sldId id="319" r:id="rId15"/>
    <p:sldId id="306" r:id="rId16"/>
    <p:sldId id="315" r:id="rId17"/>
    <p:sldId id="288" r:id="rId18"/>
    <p:sldId id="316" r:id="rId19"/>
    <p:sldId id="30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5256" autoAdjust="0"/>
  </p:normalViewPr>
  <p:slideViewPr>
    <p:cSldViewPr snapToGrid="0">
      <p:cViewPr>
        <p:scale>
          <a:sx n="82" d="100"/>
          <a:sy n="82" d="100"/>
        </p:scale>
        <p:origin x="581" y="67"/>
      </p:cViewPr>
      <p:guideLst/>
    </p:cSldViewPr>
  </p:slideViewPr>
  <p:outlineViewPr>
    <p:cViewPr>
      <p:scale>
        <a:sx n="33" d="100"/>
        <a:sy n="33" d="100"/>
      </p:scale>
      <p:origin x="0" y="-38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BC96F4-D5B3-4743-8BB5-B96535C731DB}" type="datetimeFigureOut">
              <a:rPr lang="en-US" smtClean="0"/>
              <a:t>11/15/2021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78617B-6968-47DB-9F8B-28089EF1DB7C}" type="slidenum">
              <a:rPr lang="en-US" smtClean="0"/>
              <a:t>‹#›</a:t>
            </a:fld>
            <a:endParaRPr lang="en-US"/>
          </a:p>
        </p:txBody>
      </p:sp>
    </p:spTree>
    <p:extLst>
      <p:ext uri="{BB962C8B-B14F-4D97-AF65-F5344CB8AC3E}">
        <p14:creationId xmlns:p14="http://schemas.microsoft.com/office/powerpoint/2010/main" val="834993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ode2000"/>
              </a:rPr>
              <a:t>Leviticus32 — it is stated that German was understood among Jews and that the translation was to promote further the comprehension of Scriptures for them. This opinion is strengthened by the fact which all three bring as an example for the deplorable status quo, that Jewish students of the Bible must seek help from Christian, i.e. German </a:t>
            </a:r>
            <a:r>
              <a:rPr lang="en-US" sz="1800" b="0" i="0" u="none" strike="noStrike" baseline="0" dirty="0" err="1">
                <a:latin typeface="Code2000"/>
              </a:rPr>
              <a:t>translat</a:t>
            </a:r>
            <a:endParaRPr lang="en-US" dirty="0"/>
          </a:p>
        </p:txBody>
      </p:sp>
      <p:sp>
        <p:nvSpPr>
          <p:cNvPr id="4" name="Slide Number Placeholder 3"/>
          <p:cNvSpPr>
            <a:spLocks noGrp="1"/>
          </p:cNvSpPr>
          <p:nvPr>
            <p:ph type="sldNum" sz="quarter" idx="5"/>
          </p:nvPr>
        </p:nvSpPr>
        <p:spPr/>
        <p:txBody>
          <a:bodyPr/>
          <a:lstStyle/>
          <a:p>
            <a:fld id="{3578617B-6968-47DB-9F8B-28089EF1DB7C}" type="slidenum">
              <a:rPr lang="en-US" smtClean="0"/>
              <a:t>6</a:t>
            </a:fld>
            <a:endParaRPr lang="en-US"/>
          </a:p>
        </p:txBody>
      </p:sp>
    </p:spTree>
    <p:extLst>
      <p:ext uri="{BB962C8B-B14F-4D97-AF65-F5344CB8AC3E}">
        <p14:creationId xmlns:p14="http://schemas.microsoft.com/office/powerpoint/2010/main" val="4192569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ode2000"/>
              </a:rPr>
              <a:t>Summing up, the criticism of Mendelssohn's German deals with following areas: (1) His "Hebraisms," i.e. his rendering proper and words for unknown objects, animals, etc. in the original Hebrew, and his joining German morphemes to Hebrew roots; (2) the allegation that he never fully overcame his Judeo-German language background; (3) grammatical flaws; (4) literalisms; (5) use of overly sophisticated words.</a:t>
            </a:r>
            <a:endParaRPr lang="en-US" dirty="0"/>
          </a:p>
        </p:txBody>
      </p:sp>
      <p:sp>
        <p:nvSpPr>
          <p:cNvPr id="4" name="Slide Number Placeholder 3"/>
          <p:cNvSpPr>
            <a:spLocks noGrp="1"/>
          </p:cNvSpPr>
          <p:nvPr>
            <p:ph type="sldNum" sz="quarter" idx="5"/>
          </p:nvPr>
        </p:nvSpPr>
        <p:spPr/>
        <p:txBody>
          <a:bodyPr/>
          <a:lstStyle/>
          <a:p>
            <a:fld id="{3578617B-6968-47DB-9F8B-28089EF1DB7C}" type="slidenum">
              <a:rPr lang="en-US" smtClean="0"/>
              <a:t>7</a:t>
            </a:fld>
            <a:endParaRPr lang="en-US"/>
          </a:p>
        </p:txBody>
      </p:sp>
    </p:spTree>
    <p:extLst>
      <p:ext uri="{BB962C8B-B14F-4D97-AF65-F5344CB8AC3E}">
        <p14:creationId xmlns:p14="http://schemas.microsoft.com/office/powerpoint/2010/main" val="2723192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57252-D791-4A0E-8DE1-2B141AE63A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700F00-DFD3-4A1D-9D70-9763910CDE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617F65-C61C-4DB1-A04E-B6D4CE91FC2F}"/>
              </a:ext>
            </a:extLst>
          </p:cNvPr>
          <p:cNvSpPr>
            <a:spLocks noGrp="1"/>
          </p:cNvSpPr>
          <p:nvPr>
            <p:ph type="dt" sz="half" idx="10"/>
          </p:nvPr>
        </p:nvSpPr>
        <p:spPr/>
        <p:txBody>
          <a:bodyPr/>
          <a:lstStyle/>
          <a:p>
            <a:fld id="{234E9BF0-9394-410E-9850-F5782B8DD48E}" type="datetimeFigureOut">
              <a:rPr lang="en-US" smtClean="0"/>
              <a:t>11/8/2021</a:t>
            </a:fld>
            <a:endParaRPr lang="en-US"/>
          </a:p>
        </p:txBody>
      </p:sp>
      <p:sp>
        <p:nvSpPr>
          <p:cNvPr id="5" name="Footer Placeholder 4">
            <a:extLst>
              <a:ext uri="{FF2B5EF4-FFF2-40B4-BE49-F238E27FC236}">
                <a16:creationId xmlns:a16="http://schemas.microsoft.com/office/drawing/2014/main" id="{8F8E9BF2-EB0E-4808-AB68-28CEEDEE8F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6F869-0B28-4E3C-B437-0426FFE50FE2}"/>
              </a:ext>
            </a:extLst>
          </p:cNvPr>
          <p:cNvSpPr>
            <a:spLocks noGrp="1"/>
          </p:cNvSpPr>
          <p:nvPr>
            <p:ph type="sldNum" sz="quarter" idx="12"/>
          </p:nvPr>
        </p:nvSpPr>
        <p:spPr/>
        <p:txBody>
          <a:bodyPr/>
          <a:lstStyle/>
          <a:p>
            <a:fld id="{F0B0C288-07CB-435F-A8A9-1B6B068CBD9C}" type="slidenum">
              <a:rPr lang="en-US" smtClean="0"/>
              <a:t>‹#›</a:t>
            </a:fld>
            <a:endParaRPr lang="en-US"/>
          </a:p>
        </p:txBody>
      </p:sp>
    </p:spTree>
    <p:extLst>
      <p:ext uri="{BB962C8B-B14F-4D97-AF65-F5344CB8AC3E}">
        <p14:creationId xmlns:p14="http://schemas.microsoft.com/office/powerpoint/2010/main" val="2334445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E44E6-B62A-4B6C-9804-EFE64833B1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3ABA5F-9A9F-4A08-9CC9-6BA4F0ED9C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4F390F-F968-456B-B153-547B9025E6A8}"/>
              </a:ext>
            </a:extLst>
          </p:cNvPr>
          <p:cNvSpPr>
            <a:spLocks noGrp="1"/>
          </p:cNvSpPr>
          <p:nvPr>
            <p:ph type="dt" sz="half" idx="10"/>
          </p:nvPr>
        </p:nvSpPr>
        <p:spPr/>
        <p:txBody>
          <a:bodyPr/>
          <a:lstStyle/>
          <a:p>
            <a:fld id="{234E9BF0-9394-410E-9850-F5782B8DD48E}" type="datetimeFigureOut">
              <a:rPr lang="en-US" smtClean="0"/>
              <a:t>11/8/2021</a:t>
            </a:fld>
            <a:endParaRPr lang="en-US"/>
          </a:p>
        </p:txBody>
      </p:sp>
      <p:sp>
        <p:nvSpPr>
          <p:cNvPr id="5" name="Footer Placeholder 4">
            <a:extLst>
              <a:ext uri="{FF2B5EF4-FFF2-40B4-BE49-F238E27FC236}">
                <a16:creationId xmlns:a16="http://schemas.microsoft.com/office/drawing/2014/main" id="{74711498-32C7-4DCA-BE39-9CE979F337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5917D1-6C8B-4FA3-A5B7-7AF68A4243B9}"/>
              </a:ext>
            </a:extLst>
          </p:cNvPr>
          <p:cNvSpPr>
            <a:spLocks noGrp="1"/>
          </p:cNvSpPr>
          <p:nvPr>
            <p:ph type="sldNum" sz="quarter" idx="12"/>
          </p:nvPr>
        </p:nvSpPr>
        <p:spPr/>
        <p:txBody>
          <a:bodyPr/>
          <a:lstStyle/>
          <a:p>
            <a:fld id="{F0B0C288-07CB-435F-A8A9-1B6B068CBD9C}" type="slidenum">
              <a:rPr lang="en-US" smtClean="0"/>
              <a:t>‹#›</a:t>
            </a:fld>
            <a:endParaRPr lang="en-US"/>
          </a:p>
        </p:txBody>
      </p:sp>
    </p:spTree>
    <p:extLst>
      <p:ext uri="{BB962C8B-B14F-4D97-AF65-F5344CB8AC3E}">
        <p14:creationId xmlns:p14="http://schemas.microsoft.com/office/powerpoint/2010/main" val="7212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B5F63C-E6B9-41F0-ACFB-E82E5ECB02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C73AF7-B000-4610-900E-1E125E951D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3C1708-C180-4A25-A57F-0B7E423AAD3E}"/>
              </a:ext>
            </a:extLst>
          </p:cNvPr>
          <p:cNvSpPr>
            <a:spLocks noGrp="1"/>
          </p:cNvSpPr>
          <p:nvPr>
            <p:ph type="dt" sz="half" idx="10"/>
          </p:nvPr>
        </p:nvSpPr>
        <p:spPr/>
        <p:txBody>
          <a:bodyPr/>
          <a:lstStyle/>
          <a:p>
            <a:fld id="{234E9BF0-9394-410E-9850-F5782B8DD48E}" type="datetimeFigureOut">
              <a:rPr lang="en-US" smtClean="0"/>
              <a:t>11/8/2021</a:t>
            </a:fld>
            <a:endParaRPr lang="en-US"/>
          </a:p>
        </p:txBody>
      </p:sp>
      <p:sp>
        <p:nvSpPr>
          <p:cNvPr id="5" name="Footer Placeholder 4">
            <a:extLst>
              <a:ext uri="{FF2B5EF4-FFF2-40B4-BE49-F238E27FC236}">
                <a16:creationId xmlns:a16="http://schemas.microsoft.com/office/drawing/2014/main" id="{557B7510-5D1D-4DC8-B991-E28633FA89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4D2E28-4992-4BFD-BAF2-073FEA7D3FC9}"/>
              </a:ext>
            </a:extLst>
          </p:cNvPr>
          <p:cNvSpPr>
            <a:spLocks noGrp="1"/>
          </p:cNvSpPr>
          <p:nvPr>
            <p:ph type="sldNum" sz="quarter" idx="12"/>
          </p:nvPr>
        </p:nvSpPr>
        <p:spPr/>
        <p:txBody>
          <a:bodyPr/>
          <a:lstStyle/>
          <a:p>
            <a:fld id="{F0B0C288-07CB-435F-A8A9-1B6B068CBD9C}" type="slidenum">
              <a:rPr lang="en-US" smtClean="0"/>
              <a:t>‹#›</a:t>
            </a:fld>
            <a:endParaRPr lang="en-US"/>
          </a:p>
        </p:txBody>
      </p:sp>
    </p:spTree>
    <p:extLst>
      <p:ext uri="{BB962C8B-B14F-4D97-AF65-F5344CB8AC3E}">
        <p14:creationId xmlns:p14="http://schemas.microsoft.com/office/powerpoint/2010/main" val="1692436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8E1C9-7793-4A42-B5F5-54A9EF4314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2D6495-8E48-4B2E-B783-02EE05836B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9CCE7-38EB-4BCA-9B61-32D3F2AFD71C}"/>
              </a:ext>
            </a:extLst>
          </p:cNvPr>
          <p:cNvSpPr>
            <a:spLocks noGrp="1"/>
          </p:cNvSpPr>
          <p:nvPr>
            <p:ph type="dt" sz="half" idx="10"/>
          </p:nvPr>
        </p:nvSpPr>
        <p:spPr/>
        <p:txBody>
          <a:bodyPr/>
          <a:lstStyle/>
          <a:p>
            <a:fld id="{234E9BF0-9394-410E-9850-F5782B8DD48E}" type="datetimeFigureOut">
              <a:rPr lang="en-US" smtClean="0"/>
              <a:t>11/8/2021</a:t>
            </a:fld>
            <a:endParaRPr lang="en-US"/>
          </a:p>
        </p:txBody>
      </p:sp>
      <p:sp>
        <p:nvSpPr>
          <p:cNvPr id="5" name="Footer Placeholder 4">
            <a:extLst>
              <a:ext uri="{FF2B5EF4-FFF2-40B4-BE49-F238E27FC236}">
                <a16:creationId xmlns:a16="http://schemas.microsoft.com/office/drawing/2014/main" id="{246E4CAC-E125-4946-81A1-BE266ED251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1FCB47-43F0-4C66-B641-C35F756AB6E1}"/>
              </a:ext>
            </a:extLst>
          </p:cNvPr>
          <p:cNvSpPr>
            <a:spLocks noGrp="1"/>
          </p:cNvSpPr>
          <p:nvPr>
            <p:ph type="sldNum" sz="quarter" idx="12"/>
          </p:nvPr>
        </p:nvSpPr>
        <p:spPr/>
        <p:txBody>
          <a:bodyPr/>
          <a:lstStyle/>
          <a:p>
            <a:fld id="{F0B0C288-07CB-435F-A8A9-1B6B068CBD9C}" type="slidenum">
              <a:rPr lang="en-US" smtClean="0"/>
              <a:t>‹#›</a:t>
            </a:fld>
            <a:endParaRPr lang="en-US"/>
          </a:p>
        </p:txBody>
      </p:sp>
    </p:spTree>
    <p:extLst>
      <p:ext uri="{BB962C8B-B14F-4D97-AF65-F5344CB8AC3E}">
        <p14:creationId xmlns:p14="http://schemas.microsoft.com/office/powerpoint/2010/main" val="801979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7DD6-E568-4C50-94C2-FD761B0010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02BF2C-B9B5-4CCB-A6F9-9FB7299304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C5406C-F86E-484E-AE66-264A8B8850A2}"/>
              </a:ext>
            </a:extLst>
          </p:cNvPr>
          <p:cNvSpPr>
            <a:spLocks noGrp="1"/>
          </p:cNvSpPr>
          <p:nvPr>
            <p:ph type="dt" sz="half" idx="10"/>
          </p:nvPr>
        </p:nvSpPr>
        <p:spPr/>
        <p:txBody>
          <a:bodyPr/>
          <a:lstStyle/>
          <a:p>
            <a:fld id="{234E9BF0-9394-410E-9850-F5782B8DD48E}" type="datetimeFigureOut">
              <a:rPr lang="en-US" smtClean="0"/>
              <a:t>11/8/2021</a:t>
            </a:fld>
            <a:endParaRPr lang="en-US"/>
          </a:p>
        </p:txBody>
      </p:sp>
      <p:sp>
        <p:nvSpPr>
          <p:cNvPr id="5" name="Footer Placeholder 4">
            <a:extLst>
              <a:ext uri="{FF2B5EF4-FFF2-40B4-BE49-F238E27FC236}">
                <a16:creationId xmlns:a16="http://schemas.microsoft.com/office/drawing/2014/main" id="{8D906D3C-6C0E-4281-BE79-0D0828AA9A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D51D57-EE46-4DC4-8259-79BD2CC0B651}"/>
              </a:ext>
            </a:extLst>
          </p:cNvPr>
          <p:cNvSpPr>
            <a:spLocks noGrp="1"/>
          </p:cNvSpPr>
          <p:nvPr>
            <p:ph type="sldNum" sz="quarter" idx="12"/>
          </p:nvPr>
        </p:nvSpPr>
        <p:spPr/>
        <p:txBody>
          <a:bodyPr/>
          <a:lstStyle/>
          <a:p>
            <a:fld id="{F0B0C288-07CB-435F-A8A9-1B6B068CBD9C}" type="slidenum">
              <a:rPr lang="en-US" smtClean="0"/>
              <a:t>‹#›</a:t>
            </a:fld>
            <a:endParaRPr lang="en-US"/>
          </a:p>
        </p:txBody>
      </p:sp>
    </p:spTree>
    <p:extLst>
      <p:ext uri="{BB962C8B-B14F-4D97-AF65-F5344CB8AC3E}">
        <p14:creationId xmlns:p14="http://schemas.microsoft.com/office/powerpoint/2010/main" val="1283689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BDE01-C68A-48E7-90A3-7648AD11C9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BF3D41-7847-40F7-9833-AC77AA335D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BE3710-7FB1-4954-A3F6-6C02997C43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85575C-CD70-45F5-AE70-6CDEA2A504FD}"/>
              </a:ext>
            </a:extLst>
          </p:cNvPr>
          <p:cNvSpPr>
            <a:spLocks noGrp="1"/>
          </p:cNvSpPr>
          <p:nvPr>
            <p:ph type="dt" sz="half" idx="10"/>
          </p:nvPr>
        </p:nvSpPr>
        <p:spPr/>
        <p:txBody>
          <a:bodyPr/>
          <a:lstStyle/>
          <a:p>
            <a:fld id="{234E9BF0-9394-410E-9850-F5782B8DD48E}" type="datetimeFigureOut">
              <a:rPr lang="en-US" smtClean="0"/>
              <a:t>11/8/2021</a:t>
            </a:fld>
            <a:endParaRPr lang="en-US"/>
          </a:p>
        </p:txBody>
      </p:sp>
      <p:sp>
        <p:nvSpPr>
          <p:cNvPr id="6" name="Footer Placeholder 5">
            <a:extLst>
              <a:ext uri="{FF2B5EF4-FFF2-40B4-BE49-F238E27FC236}">
                <a16:creationId xmlns:a16="http://schemas.microsoft.com/office/drawing/2014/main" id="{C73B38BA-EB21-48A3-BA3E-BFE147869F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7689C0-4FB2-43F3-BAAF-675308DFAECD}"/>
              </a:ext>
            </a:extLst>
          </p:cNvPr>
          <p:cNvSpPr>
            <a:spLocks noGrp="1"/>
          </p:cNvSpPr>
          <p:nvPr>
            <p:ph type="sldNum" sz="quarter" idx="12"/>
          </p:nvPr>
        </p:nvSpPr>
        <p:spPr/>
        <p:txBody>
          <a:bodyPr/>
          <a:lstStyle/>
          <a:p>
            <a:fld id="{F0B0C288-07CB-435F-A8A9-1B6B068CBD9C}" type="slidenum">
              <a:rPr lang="en-US" smtClean="0"/>
              <a:t>‹#›</a:t>
            </a:fld>
            <a:endParaRPr lang="en-US"/>
          </a:p>
        </p:txBody>
      </p:sp>
    </p:spTree>
    <p:extLst>
      <p:ext uri="{BB962C8B-B14F-4D97-AF65-F5344CB8AC3E}">
        <p14:creationId xmlns:p14="http://schemas.microsoft.com/office/powerpoint/2010/main" val="1650294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F8C07-A0EC-487D-9815-E6F8FCD9D5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6501D9-769E-446E-A750-A2117347CE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8F6CFE-30C2-40BC-9788-85EE4E0002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A8E797-0BF2-4C96-A1D5-7F4D316743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F0D96B-44BD-4A29-92FC-F3AAEB585B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B1AAE2-9AD4-423B-B565-FA3AB7132C52}"/>
              </a:ext>
            </a:extLst>
          </p:cNvPr>
          <p:cNvSpPr>
            <a:spLocks noGrp="1"/>
          </p:cNvSpPr>
          <p:nvPr>
            <p:ph type="dt" sz="half" idx="10"/>
          </p:nvPr>
        </p:nvSpPr>
        <p:spPr/>
        <p:txBody>
          <a:bodyPr/>
          <a:lstStyle/>
          <a:p>
            <a:fld id="{234E9BF0-9394-410E-9850-F5782B8DD48E}" type="datetimeFigureOut">
              <a:rPr lang="en-US" smtClean="0"/>
              <a:t>11/8/2021</a:t>
            </a:fld>
            <a:endParaRPr lang="en-US"/>
          </a:p>
        </p:txBody>
      </p:sp>
      <p:sp>
        <p:nvSpPr>
          <p:cNvPr id="8" name="Footer Placeholder 7">
            <a:extLst>
              <a:ext uri="{FF2B5EF4-FFF2-40B4-BE49-F238E27FC236}">
                <a16:creationId xmlns:a16="http://schemas.microsoft.com/office/drawing/2014/main" id="{75B76560-8F01-48DC-B7F6-89BA6A62E7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4D260D-55FA-4982-BA02-382801CE5312}"/>
              </a:ext>
            </a:extLst>
          </p:cNvPr>
          <p:cNvSpPr>
            <a:spLocks noGrp="1"/>
          </p:cNvSpPr>
          <p:nvPr>
            <p:ph type="sldNum" sz="quarter" idx="12"/>
          </p:nvPr>
        </p:nvSpPr>
        <p:spPr/>
        <p:txBody>
          <a:bodyPr/>
          <a:lstStyle/>
          <a:p>
            <a:fld id="{F0B0C288-07CB-435F-A8A9-1B6B068CBD9C}" type="slidenum">
              <a:rPr lang="en-US" smtClean="0"/>
              <a:t>‹#›</a:t>
            </a:fld>
            <a:endParaRPr lang="en-US"/>
          </a:p>
        </p:txBody>
      </p:sp>
    </p:spTree>
    <p:extLst>
      <p:ext uri="{BB962C8B-B14F-4D97-AF65-F5344CB8AC3E}">
        <p14:creationId xmlns:p14="http://schemas.microsoft.com/office/powerpoint/2010/main" val="313189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E054-1247-4191-9727-F7FF495889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213E16-4788-4C5B-9786-AFE35E76A14A}"/>
              </a:ext>
            </a:extLst>
          </p:cNvPr>
          <p:cNvSpPr>
            <a:spLocks noGrp="1"/>
          </p:cNvSpPr>
          <p:nvPr>
            <p:ph type="dt" sz="half" idx="10"/>
          </p:nvPr>
        </p:nvSpPr>
        <p:spPr/>
        <p:txBody>
          <a:bodyPr/>
          <a:lstStyle/>
          <a:p>
            <a:fld id="{234E9BF0-9394-410E-9850-F5782B8DD48E}" type="datetimeFigureOut">
              <a:rPr lang="en-US" smtClean="0"/>
              <a:t>11/8/2021</a:t>
            </a:fld>
            <a:endParaRPr lang="en-US"/>
          </a:p>
        </p:txBody>
      </p:sp>
      <p:sp>
        <p:nvSpPr>
          <p:cNvPr id="4" name="Footer Placeholder 3">
            <a:extLst>
              <a:ext uri="{FF2B5EF4-FFF2-40B4-BE49-F238E27FC236}">
                <a16:creationId xmlns:a16="http://schemas.microsoft.com/office/drawing/2014/main" id="{72F50715-0635-450A-A0A7-DE09B43986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B089FC-B2C8-4B9B-889D-C058EDB0E35C}"/>
              </a:ext>
            </a:extLst>
          </p:cNvPr>
          <p:cNvSpPr>
            <a:spLocks noGrp="1"/>
          </p:cNvSpPr>
          <p:nvPr>
            <p:ph type="sldNum" sz="quarter" idx="12"/>
          </p:nvPr>
        </p:nvSpPr>
        <p:spPr/>
        <p:txBody>
          <a:bodyPr/>
          <a:lstStyle/>
          <a:p>
            <a:fld id="{F0B0C288-07CB-435F-A8A9-1B6B068CBD9C}" type="slidenum">
              <a:rPr lang="en-US" smtClean="0"/>
              <a:t>‹#›</a:t>
            </a:fld>
            <a:endParaRPr lang="en-US"/>
          </a:p>
        </p:txBody>
      </p:sp>
    </p:spTree>
    <p:extLst>
      <p:ext uri="{BB962C8B-B14F-4D97-AF65-F5344CB8AC3E}">
        <p14:creationId xmlns:p14="http://schemas.microsoft.com/office/powerpoint/2010/main" val="659057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0C16F7-3EA0-40D6-88A4-5D671BD96B6B}"/>
              </a:ext>
            </a:extLst>
          </p:cNvPr>
          <p:cNvSpPr>
            <a:spLocks noGrp="1"/>
          </p:cNvSpPr>
          <p:nvPr>
            <p:ph type="dt" sz="half" idx="10"/>
          </p:nvPr>
        </p:nvSpPr>
        <p:spPr/>
        <p:txBody>
          <a:bodyPr/>
          <a:lstStyle/>
          <a:p>
            <a:fld id="{234E9BF0-9394-410E-9850-F5782B8DD48E}" type="datetimeFigureOut">
              <a:rPr lang="en-US" smtClean="0"/>
              <a:t>11/8/2021</a:t>
            </a:fld>
            <a:endParaRPr lang="en-US"/>
          </a:p>
        </p:txBody>
      </p:sp>
      <p:sp>
        <p:nvSpPr>
          <p:cNvPr id="3" name="Footer Placeholder 2">
            <a:extLst>
              <a:ext uri="{FF2B5EF4-FFF2-40B4-BE49-F238E27FC236}">
                <a16:creationId xmlns:a16="http://schemas.microsoft.com/office/drawing/2014/main" id="{5311D805-6553-4751-B3AF-884F2A8A74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B57A76-EF33-4763-9D5E-7EA874B93909}"/>
              </a:ext>
            </a:extLst>
          </p:cNvPr>
          <p:cNvSpPr>
            <a:spLocks noGrp="1"/>
          </p:cNvSpPr>
          <p:nvPr>
            <p:ph type="sldNum" sz="quarter" idx="12"/>
          </p:nvPr>
        </p:nvSpPr>
        <p:spPr/>
        <p:txBody>
          <a:bodyPr/>
          <a:lstStyle/>
          <a:p>
            <a:fld id="{F0B0C288-07CB-435F-A8A9-1B6B068CBD9C}" type="slidenum">
              <a:rPr lang="en-US" smtClean="0"/>
              <a:t>‹#›</a:t>
            </a:fld>
            <a:endParaRPr lang="en-US"/>
          </a:p>
        </p:txBody>
      </p:sp>
    </p:spTree>
    <p:extLst>
      <p:ext uri="{BB962C8B-B14F-4D97-AF65-F5344CB8AC3E}">
        <p14:creationId xmlns:p14="http://schemas.microsoft.com/office/powerpoint/2010/main" val="215315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6CC34-7D2D-4A87-A1D6-9D3C2625F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B8F2F7-AED9-4F12-9FFB-648CF288B0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09C863-69E8-4C58-B5B1-6A8015FB47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62405A-2376-4FF5-9BCA-7446934D2698}"/>
              </a:ext>
            </a:extLst>
          </p:cNvPr>
          <p:cNvSpPr>
            <a:spLocks noGrp="1"/>
          </p:cNvSpPr>
          <p:nvPr>
            <p:ph type="dt" sz="half" idx="10"/>
          </p:nvPr>
        </p:nvSpPr>
        <p:spPr/>
        <p:txBody>
          <a:bodyPr/>
          <a:lstStyle/>
          <a:p>
            <a:fld id="{234E9BF0-9394-410E-9850-F5782B8DD48E}" type="datetimeFigureOut">
              <a:rPr lang="en-US" smtClean="0"/>
              <a:t>11/8/2021</a:t>
            </a:fld>
            <a:endParaRPr lang="en-US"/>
          </a:p>
        </p:txBody>
      </p:sp>
      <p:sp>
        <p:nvSpPr>
          <p:cNvPr id="6" name="Footer Placeholder 5">
            <a:extLst>
              <a:ext uri="{FF2B5EF4-FFF2-40B4-BE49-F238E27FC236}">
                <a16:creationId xmlns:a16="http://schemas.microsoft.com/office/drawing/2014/main" id="{E0BA94AE-6EF1-4CEE-AD1F-5874B0CED0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1AA7D3-9B8F-4C0E-B463-8CFA06B4E273}"/>
              </a:ext>
            </a:extLst>
          </p:cNvPr>
          <p:cNvSpPr>
            <a:spLocks noGrp="1"/>
          </p:cNvSpPr>
          <p:nvPr>
            <p:ph type="sldNum" sz="quarter" idx="12"/>
          </p:nvPr>
        </p:nvSpPr>
        <p:spPr/>
        <p:txBody>
          <a:bodyPr/>
          <a:lstStyle/>
          <a:p>
            <a:fld id="{F0B0C288-07CB-435F-A8A9-1B6B068CBD9C}" type="slidenum">
              <a:rPr lang="en-US" smtClean="0"/>
              <a:t>‹#›</a:t>
            </a:fld>
            <a:endParaRPr lang="en-US"/>
          </a:p>
        </p:txBody>
      </p:sp>
    </p:spTree>
    <p:extLst>
      <p:ext uri="{BB962C8B-B14F-4D97-AF65-F5344CB8AC3E}">
        <p14:creationId xmlns:p14="http://schemas.microsoft.com/office/powerpoint/2010/main" val="2323078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AA0D-8081-4335-95BC-1D729EA537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49173D-0529-48A2-80B1-7AE8653711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762EDF-60F1-4538-B2CD-EF78976038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7EC590-2362-478A-9524-3AD78ED4FA5F}"/>
              </a:ext>
            </a:extLst>
          </p:cNvPr>
          <p:cNvSpPr>
            <a:spLocks noGrp="1"/>
          </p:cNvSpPr>
          <p:nvPr>
            <p:ph type="dt" sz="half" idx="10"/>
          </p:nvPr>
        </p:nvSpPr>
        <p:spPr/>
        <p:txBody>
          <a:bodyPr/>
          <a:lstStyle/>
          <a:p>
            <a:fld id="{234E9BF0-9394-410E-9850-F5782B8DD48E}" type="datetimeFigureOut">
              <a:rPr lang="en-US" smtClean="0"/>
              <a:t>11/8/2021</a:t>
            </a:fld>
            <a:endParaRPr lang="en-US"/>
          </a:p>
        </p:txBody>
      </p:sp>
      <p:sp>
        <p:nvSpPr>
          <p:cNvPr id="6" name="Footer Placeholder 5">
            <a:extLst>
              <a:ext uri="{FF2B5EF4-FFF2-40B4-BE49-F238E27FC236}">
                <a16:creationId xmlns:a16="http://schemas.microsoft.com/office/drawing/2014/main" id="{AC5464C1-737D-47A5-8FD1-A36780D096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3A66BB-5017-4723-9CBC-58D5EDB5D352}"/>
              </a:ext>
            </a:extLst>
          </p:cNvPr>
          <p:cNvSpPr>
            <a:spLocks noGrp="1"/>
          </p:cNvSpPr>
          <p:nvPr>
            <p:ph type="sldNum" sz="quarter" idx="12"/>
          </p:nvPr>
        </p:nvSpPr>
        <p:spPr/>
        <p:txBody>
          <a:bodyPr/>
          <a:lstStyle/>
          <a:p>
            <a:fld id="{F0B0C288-07CB-435F-A8A9-1B6B068CBD9C}" type="slidenum">
              <a:rPr lang="en-US" smtClean="0"/>
              <a:t>‹#›</a:t>
            </a:fld>
            <a:endParaRPr lang="en-US"/>
          </a:p>
        </p:txBody>
      </p:sp>
    </p:spTree>
    <p:extLst>
      <p:ext uri="{BB962C8B-B14F-4D97-AF65-F5344CB8AC3E}">
        <p14:creationId xmlns:p14="http://schemas.microsoft.com/office/powerpoint/2010/main" val="58274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67BDA3-1290-44DE-9027-3AC4787338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5E45F9-FE7C-4DD4-85EE-2AD62E4E57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7BAB9C-D9DC-49B3-9AD4-BC6023F201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E9BF0-9394-410E-9850-F5782B8DD48E}" type="datetimeFigureOut">
              <a:rPr lang="en-US" smtClean="0"/>
              <a:t>11/8/2021</a:t>
            </a:fld>
            <a:endParaRPr lang="en-US"/>
          </a:p>
        </p:txBody>
      </p:sp>
      <p:sp>
        <p:nvSpPr>
          <p:cNvPr id="5" name="Footer Placeholder 4">
            <a:extLst>
              <a:ext uri="{FF2B5EF4-FFF2-40B4-BE49-F238E27FC236}">
                <a16:creationId xmlns:a16="http://schemas.microsoft.com/office/drawing/2014/main" id="{CB3D1A22-9971-4E4F-97AD-B38BF9FB2D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B8CA41-EC6F-4D49-B386-007C2F7D1E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B0C288-07CB-435F-A8A9-1B6B068CBD9C}" type="slidenum">
              <a:rPr lang="en-US" smtClean="0"/>
              <a:t>‹#›</a:t>
            </a:fld>
            <a:endParaRPr lang="en-US"/>
          </a:p>
        </p:txBody>
      </p:sp>
    </p:spTree>
    <p:extLst>
      <p:ext uri="{BB962C8B-B14F-4D97-AF65-F5344CB8AC3E}">
        <p14:creationId xmlns:p14="http://schemas.microsoft.com/office/powerpoint/2010/main" val="1850333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archive.org/details/amishahumshetora01hirsuoft/page/n641/mode/2up?view=theater"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sefaria.org/Rav_Hirsch_on_Torah%2C_Genesis.1.1?lang=bi" TargetMode="External"/><Relationship Id="rId2" Type="http://schemas.openxmlformats.org/officeDocument/2006/relationships/hyperlink" Target="https://mg.alhatorah.org/Full/Bereshit/1.1#e0nf" TargetMode="Externa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hyperlink" Target="https://www.etzion.org.il/en/tanakh/studies-tanakh/biblical-commentaries/r-hirschs-commentary"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Halakha" TargetMode="External"/><Relationship Id="rId2" Type="http://schemas.openxmlformats.org/officeDocument/2006/relationships/hyperlink" Target="https://en.wikipedia.org/wiki/Philology" TargetMode="External"/><Relationship Id="rId1" Type="http://schemas.openxmlformats.org/officeDocument/2006/relationships/slideLayout" Target="../slideLayouts/slideLayout4.xml"/><Relationship Id="rId6" Type="http://schemas.openxmlformats.org/officeDocument/2006/relationships/hyperlink" Target="https://en.wikipedia.org/wiki/Samson_Raphael_Hirsch#cite_note-7" TargetMode="External"/><Relationship Id="rId5" Type="http://schemas.openxmlformats.org/officeDocument/2006/relationships/hyperlink" Target="https://en.wikipedia.org/wiki/Hashkafa" TargetMode="External"/><Relationship Id="rId4" Type="http://schemas.openxmlformats.org/officeDocument/2006/relationships/hyperlink" Target="https://en.wikipedia.org/wiki/Aggad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he.wikipedia.org/wiki/%D7%9E%D7%A9%D7%94_%D7%9E%D7%A0%D7%93%D7%9C%D7%A1%D7%95%D7%9F#/media/%D7%A7%D7%95%D7%91%D7%A5:Mendelssohn_Or_LiNtiva.JPG" TargetMode="External"/><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www.hebrewbooks.org/pdfpager.aspx?req=22413&amp;st=&amp;pgnum=266"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33B8A-F8A9-4CC8-B47F-A8CDE5CBFE20}"/>
              </a:ext>
            </a:extLst>
          </p:cNvPr>
          <p:cNvSpPr>
            <a:spLocks noGrp="1"/>
          </p:cNvSpPr>
          <p:nvPr>
            <p:ph type="ctrTitle"/>
          </p:nvPr>
        </p:nvSpPr>
        <p:spPr>
          <a:xfrm>
            <a:off x="1524000" y="1122362"/>
            <a:ext cx="9144000" cy="3561317"/>
          </a:xfrm>
        </p:spPr>
        <p:txBody>
          <a:bodyPr>
            <a:normAutofit/>
          </a:bodyPr>
          <a:lstStyle/>
          <a:p>
            <a:r>
              <a:rPr lang="en-US" dirty="0" err="1"/>
              <a:t>Artscroll</a:t>
            </a:r>
            <a:r>
              <a:rPr lang="en-US" dirty="0"/>
              <a:t> Through the Ages: German Translations</a:t>
            </a:r>
            <a:br>
              <a:rPr lang="en-US" dirty="0"/>
            </a:br>
            <a:r>
              <a:rPr lang="en-US" dirty="0"/>
              <a:t>Mendelssohn and R’ Hirsch</a:t>
            </a:r>
          </a:p>
        </p:txBody>
      </p:sp>
      <p:sp>
        <p:nvSpPr>
          <p:cNvPr id="3" name="Subtitle 2">
            <a:extLst>
              <a:ext uri="{FF2B5EF4-FFF2-40B4-BE49-F238E27FC236}">
                <a16:creationId xmlns:a16="http://schemas.microsoft.com/office/drawing/2014/main" id="{B8EDF404-6419-4AE0-AB98-7A4F0AAA1743}"/>
              </a:ext>
            </a:extLst>
          </p:cNvPr>
          <p:cNvSpPr>
            <a:spLocks noGrp="1"/>
          </p:cNvSpPr>
          <p:nvPr>
            <p:ph type="subTitle" idx="1"/>
          </p:nvPr>
        </p:nvSpPr>
        <p:spPr>
          <a:xfrm>
            <a:off x="1524000" y="4849091"/>
            <a:ext cx="9144000" cy="1374727"/>
          </a:xfrm>
        </p:spPr>
        <p:txBody>
          <a:bodyPr>
            <a:normAutofit/>
          </a:bodyPr>
          <a:lstStyle/>
          <a:p>
            <a:r>
              <a:rPr lang="en-US" dirty="0"/>
              <a:t>Rabbi Chaim Metzger </a:t>
            </a:r>
          </a:p>
          <a:p>
            <a:r>
              <a:rPr lang="en-US" dirty="0"/>
              <a:t>cmetzger@torontotorah.com</a:t>
            </a:r>
          </a:p>
        </p:txBody>
      </p:sp>
      <p:pic>
        <p:nvPicPr>
          <p:cNvPr id="4" name="Google Shape;56;p13">
            <a:extLst>
              <a:ext uri="{FF2B5EF4-FFF2-40B4-BE49-F238E27FC236}">
                <a16:creationId xmlns:a16="http://schemas.microsoft.com/office/drawing/2014/main" id="{6C016B1E-DE65-4321-8F05-44B122DFBDA8}"/>
              </a:ext>
            </a:extLst>
          </p:cNvPr>
          <p:cNvPicPr preferRelativeResize="0"/>
          <p:nvPr/>
        </p:nvPicPr>
        <p:blipFill rotWithShape="1">
          <a:blip r:embed="rId2">
            <a:alphaModFix/>
          </a:blip>
          <a:srcRect/>
          <a:stretch/>
        </p:blipFill>
        <p:spPr>
          <a:xfrm>
            <a:off x="187496" y="-33713"/>
            <a:ext cx="2216775" cy="2216775"/>
          </a:xfrm>
          <a:prstGeom prst="rect">
            <a:avLst/>
          </a:prstGeom>
          <a:noFill/>
          <a:ln>
            <a:noFill/>
          </a:ln>
        </p:spPr>
      </p:pic>
      <p:pic>
        <p:nvPicPr>
          <p:cNvPr id="5" name="Google Shape;57;p13">
            <a:extLst>
              <a:ext uri="{FF2B5EF4-FFF2-40B4-BE49-F238E27FC236}">
                <a16:creationId xmlns:a16="http://schemas.microsoft.com/office/drawing/2014/main" id="{DC38D81F-9E68-40BD-9F1A-967F365B0CEA}"/>
              </a:ext>
            </a:extLst>
          </p:cNvPr>
          <p:cNvPicPr preferRelativeResize="0"/>
          <p:nvPr/>
        </p:nvPicPr>
        <p:blipFill rotWithShape="1">
          <a:blip r:embed="rId3">
            <a:alphaModFix/>
          </a:blip>
          <a:srcRect l="40624" t="2243" r="44260" b="18748"/>
          <a:stretch/>
        </p:blipFill>
        <p:spPr>
          <a:xfrm>
            <a:off x="9787728" y="227075"/>
            <a:ext cx="2216776" cy="1790576"/>
          </a:xfrm>
          <a:prstGeom prst="rect">
            <a:avLst/>
          </a:prstGeom>
          <a:noFill/>
          <a:ln>
            <a:noFill/>
          </a:ln>
        </p:spPr>
      </p:pic>
    </p:spTree>
    <p:extLst>
      <p:ext uri="{BB962C8B-B14F-4D97-AF65-F5344CB8AC3E}">
        <p14:creationId xmlns:p14="http://schemas.microsoft.com/office/powerpoint/2010/main" val="914185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D9A3F-7803-49EE-8F1E-81D2F12E5A5D}"/>
              </a:ext>
            </a:extLst>
          </p:cNvPr>
          <p:cNvSpPr>
            <a:spLocks noGrp="1"/>
          </p:cNvSpPr>
          <p:nvPr>
            <p:ph type="title"/>
          </p:nvPr>
        </p:nvSpPr>
        <p:spPr/>
        <p:txBody>
          <a:bodyPr/>
          <a:lstStyle/>
          <a:p>
            <a:r>
              <a:rPr lang="en-US" dirty="0"/>
              <a:t>R’ Hirsch’s Translation of Torah </a:t>
            </a:r>
          </a:p>
        </p:txBody>
      </p:sp>
      <p:sp>
        <p:nvSpPr>
          <p:cNvPr id="3" name="Content Placeholder 2">
            <a:extLst>
              <a:ext uri="{FF2B5EF4-FFF2-40B4-BE49-F238E27FC236}">
                <a16:creationId xmlns:a16="http://schemas.microsoft.com/office/drawing/2014/main" id="{86D30D96-C85D-422B-948E-91D9CF2CE8AB}"/>
              </a:ext>
            </a:extLst>
          </p:cNvPr>
          <p:cNvSpPr>
            <a:spLocks noGrp="1"/>
          </p:cNvSpPr>
          <p:nvPr>
            <p:ph sz="half" idx="1"/>
          </p:nvPr>
        </p:nvSpPr>
        <p:spPr>
          <a:xfrm>
            <a:off x="325016" y="1649931"/>
            <a:ext cx="5181600" cy="4351338"/>
          </a:xfrm>
        </p:spPr>
        <p:txBody>
          <a:bodyPr/>
          <a:lstStyle/>
          <a:p>
            <a:r>
              <a:rPr lang="en-US" b="0" i="1" dirty="0" err="1">
                <a:solidFill>
                  <a:srgbClr val="202122"/>
                </a:solidFill>
                <a:effectLst/>
                <a:latin typeface="Arial" panose="020B0604020202020204" pitchFamily="34" charset="0"/>
              </a:rPr>
              <a:t>Uebersetzung</a:t>
            </a:r>
            <a:r>
              <a:rPr lang="en-US" b="0" i="1" dirty="0">
                <a:solidFill>
                  <a:srgbClr val="202122"/>
                </a:solidFill>
                <a:effectLst/>
                <a:latin typeface="Arial" panose="020B0604020202020204" pitchFamily="34" charset="0"/>
              </a:rPr>
              <a:t> und </a:t>
            </a:r>
            <a:r>
              <a:rPr lang="en-US" b="0" i="1" dirty="0" err="1">
                <a:solidFill>
                  <a:srgbClr val="202122"/>
                </a:solidFill>
                <a:effectLst/>
                <a:latin typeface="Arial" panose="020B0604020202020204" pitchFamily="34" charset="0"/>
              </a:rPr>
              <a:t>Erklärung</a:t>
            </a:r>
            <a:r>
              <a:rPr lang="en-US" b="0" i="1" dirty="0">
                <a:solidFill>
                  <a:srgbClr val="202122"/>
                </a:solidFill>
                <a:effectLst/>
                <a:latin typeface="Arial" panose="020B0604020202020204" pitchFamily="34" charset="0"/>
              </a:rPr>
              <a:t> des </a:t>
            </a:r>
            <a:r>
              <a:rPr lang="en-US" b="0" i="1" dirty="0" err="1">
                <a:solidFill>
                  <a:srgbClr val="202122"/>
                </a:solidFill>
                <a:effectLst/>
                <a:latin typeface="Arial" panose="020B0604020202020204" pitchFamily="34" charset="0"/>
              </a:rPr>
              <a:t>Pentateuchs</a:t>
            </a:r>
            <a:r>
              <a:rPr lang="en-US" b="0" i="0" dirty="0">
                <a:solidFill>
                  <a:srgbClr val="202122"/>
                </a:solidFill>
                <a:effectLst/>
                <a:latin typeface="Arial" panose="020B0604020202020204" pitchFamily="34" charset="0"/>
              </a:rPr>
              <a:t>, </a:t>
            </a:r>
          </a:p>
          <a:p>
            <a:r>
              <a:rPr lang="en-US" b="0" i="0" dirty="0">
                <a:solidFill>
                  <a:srgbClr val="202122"/>
                </a:solidFill>
                <a:effectLst/>
                <a:latin typeface="Arial" panose="020B0604020202020204" pitchFamily="34" charset="0"/>
              </a:rPr>
              <a:t>"Translation and explanation of the Pentateuch"; </a:t>
            </a:r>
          </a:p>
          <a:p>
            <a:r>
              <a:rPr lang="en-US" b="0" i="0" dirty="0">
                <a:solidFill>
                  <a:srgbClr val="202122"/>
                </a:solidFill>
                <a:effectLst/>
                <a:latin typeface="Arial" panose="020B0604020202020204" pitchFamily="34" charset="0"/>
              </a:rPr>
              <a:t>5 volumes published 1867-78</a:t>
            </a:r>
          </a:p>
          <a:p>
            <a:r>
              <a:rPr lang="en-US" dirty="0">
                <a:solidFill>
                  <a:srgbClr val="202122"/>
                </a:solidFill>
                <a:latin typeface="Arial" panose="020B0604020202020204" pitchFamily="34" charset="0"/>
              </a:rPr>
              <a:t>Modern Standard German</a:t>
            </a:r>
          </a:p>
          <a:p>
            <a:r>
              <a:rPr lang="en-US" dirty="0">
                <a:solidFill>
                  <a:srgbClr val="202122"/>
                </a:solidFill>
                <a:latin typeface="Arial" panose="020B0604020202020204" pitchFamily="34" charset="0"/>
              </a:rPr>
              <a:t>German Commentary below </a:t>
            </a:r>
            <a:endParaRPr lang="en-US" dirty="0"/>
          </a:p>
        </p:txBody>
      </p:sp>
      <p:pic>
        <p:nvPicPr>
          <p:cNvPr id="6" name="Content Placeholder 5">
            <a:hlinkClick r:id="rId2"/>
            <a:extLst>
              <a:ext uri="{FF2B5EF4-FFF2-40B4-BE49-F238E27FC236}">
                <a16:creationId xmlns:a16="http://schemas.microsoft.com/office/drawing/2014/main" id="{8BEAE7AC-22DE-4800-8E64-24E98F0CB6AB}"/>
              </a:ext>
            </a:extLst>
          </p:cNvPr>
          <p:cNvPicPr>
            <a:picLocks noGrp="1" noChangeAspect="1"/>
          </p:cNvPicPr>
          <p:nvPr>
            <p:ph sz="half" idx="2"/>
          </p:nvPr>
        </p:nvPicPr>
        <p:blipFill>
          <a:blip r:embed="rId3"/>
          <a:stretch>
            <a:fillRect/>
          </a:stretch>
        </p:blipFill>
        <p:spPr>
          <a:xfrm>
            <a:off x="5884233" y="1474237"/>
            <a:ext cx="6222478" cy="4702726"/>
          </a:xfrm>
        </p:spPr>
      </p:pic>
    </p:spTree>
    <p:extLst>
      <p:ext uri="{BB962C8B-B14F-4D97-AF65-F5344CB8AC3E}">
        <p14:creationId xmlns:p14="http://schemas.microsoft.com/office/powerpoint/2010/main" val="1908054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E023C-8605-42B1-A998-F3F68470555B}"/>
              </a:ext>
            </a:extLst>
          </p:cNvPr>
          <p:cNvSpPr>
            <a:spLocks noGrp="1"/>
          </p:cNvSpPr>
          <p:nvPr>
            <p:ph type="title"/>
          </p:nvPr>
        </p:nvSpPr>
        <p:spPr/>
        <p:txBody>
          <a:bodyPr/>
          <a:lstStyle/>
          <a:p>
            <a:r>
              <a:rPr lang="en-US" dirty="0"/>
              <a:t>Why did RSRH write it?</a:t>
            </a:r>
          </a:p>
        </p:txBody>
      </p:sp>
      <p:sp>
        <p:nvSpPr>
          <p:cNvPr id="3" name="Content Placeholder 2">
            <a:extLst>
              <a:ext uri="{FF2B5EF4-FFF2-40B4-BE49-F238E27FC236}">
                <a16:creationId xmlns:a16="http://schemas.microsoft.com/office/drawing/2014/main" id="{8222FFAD-EDEE-48E7-90D2-2C430D172691}"/>
              </a:ext>
            </a:extLst>
          </p:cNvPr>
          <p:cNvSpPr>
            <a:spLocks noGrp="1"/>
          </p:cNvSpPr>
          <p:nvPr>
            <p:ph idx="1"/>
          </p:nvPr>
        </p:nvSpPr>
        <p:spPr>
          <a:xfrm>
            <a:off x="838200" y="1464906"/>
            <a:ext cx="10515600" cy="4712057"/>
          </a:xfrm>
        </p:spPr>
        <p:txBody>
          <a:bodyPr>
            <a:noAutofit/>
          </a:bodyPr>
          <a:lstStyle/>
          <a:p>
            <a:pPr marL="0" indent="0">
              <a:buNone/>
            </a:pPr>
            <a:r>
              <a:rPr lang="en-US" sz="2400" b="0" i="0" dirty="0">
                <a:solidFill>
                  <a:srgbClr val="272828"/>
                </a:solidFill>
                <a:effectLst/>
                <a:latin typeface="Lato" panose="020F0502020204030203" pitchFamily="34" charset="0"/>
              </a:rPr>
              <a:t>I seek to explain the biblical verses on their own, to draw this explanation from the literal expression through all of its facets, to pull the explanation of the words from the treasury of the language of the Holy Writ, to draw and to describe by way of linguistic research. I will draw from the traditions of law and lore, which have been transmitted to us from the days of our predecessors, together with the biblical text, those truths upon which is based the worldview of Jewish life. These they are the laws of Israel’s life forever and ever — behold, this is the burden of his soul of the author, and so long as he does not miss the target totally in this commentary, then this author will not have worked for naught. He hopes to make some small contribution to recognizing the full unity of the spirit which reverberates through the Holy Writ of God’s word. Thereby, we may realize that this spirit is not the inheritance of days of yore, now obsolescent; rather, it lives with us in the present, and in it is the future hope of all human aspirations. (His Introduction to </a:t>
            </a:r>
            <a:r>
              <a:rPr lang="en-US" sz="2400" b="0" i="0" dirty="0" err="1">
                <a:solidFill>
                  <a:srgbClr val="272828"/>
                </a:solidFill>
                <a:effectLst/>
                <a:latin typeface="Lato" panose="020F0502020204030203" pitchFamily="34" charset="0"/>
              </a:rPr>
              <a:t>Breishit</a:t>
            </a:r>
            <a:r>
              <a:rPr lang="en-US" sz="2400" b="0" i="0" dirty="0">
                <a:solidFill>
                  <a:srgbClr val="272828"/>
                </a:solidFill>
                <a:effectLst/>
                <a:latin typeface="Lato" panose="020F0502020204030203" pitchFamily="34" charset="0"/>
              </a:rPr>
              <a:t> Translation VBM)    </a:t>
            </a:r>
            <a:endParaRPr lang="en-US" sz="2400" dirty="0"/>
          </a:p>
        </p:txBody>
      </p:sp>
    </p:spTree>
    <p:extLst>
      <p:ext uri="{BB962C8B-B14F-4D97-AF65-F5344CB8AC3E}">
        <p14:creationId xmlns:p14="http://schemas.microsoft.com/office/powerpoint/2010/main" val="4255077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6BF7D-D38A-428C-96E6-34095E8CF51C}"/>
              </a:ext>
            </a:extLst>
          </p:cNvPr>
          <p:cNvSpPr>
            <a:spLocks noGrp="1"/>
          </p:cNvSpPr>
          <p:nvPr>
            <p:ph type="title"/>
          </p:nvPr>
        </p:nvSpPr>
        <p:spPr/>
        <p:txBody>
          <a:bodyPr/>
          <a:lstStyle/>
          <a:p>
            <a:r>
              <a:rPr lang="en-US" dirty="0"/>
              <a:t>Amram and Yocheved </a:t>
            </a:r>
          </a:p>
        </p:txBody>
      </p:sp>
      <p:sp>
        <p:nvSpPr>
          <p:cNvPr id="3" name="Content Placeholder 2">
            <a:extLst>
              <a:ext uri="{FF2B5EF4-FFF2-40B4-BE49-F238E27FC236}">
                <a16:creationId xmlns:a16="http://schemas.microsoft.com/office/drawing/2014/main" id="{ECB47849-56EC-49D3-BB4F-CC366EF64957}"/>
              </a:ext>
            </a:extLst>
          </p:cNvPr>
          <p:cNvSpPr>
            <a:spLocks noGrp="1"/>
          </p:cNvSpPr>
          <p:nvPr>
            <p:ph sz="half" idx="1"/>
          </p:nvPr>
        </p:nvSpPr>
        <p:spPr/>
        <p:txBody>
          <a:bodyPr>
            <a:noAutofit/>
          </a:bodyPr>
          <a:lstStyle/>
          <a:p>
            <a:pPr marL="0" indent="0" algn="r" rtl="1">
              <a:buNone/>
            </a:pPr>
            <a:r>
              <a:rPr lang="he-IL" b="0" i="0" dirty="0">
                <a:solidFill>
                  <a:srgbClr val="000000"/>
                </a:solidFill>
                <a:effectLst/>
                <a:latin typeface="Merriweather" panose="020B0604020202020204" pitchFamily="2" charset="0"/>
              </a:rPr>
              <a:t>שמות ב: (א) וַיֵּ֥לֶךְ אִ֖ישׁ מִבֵּ֣ית לֵוִ֑י </a:t>
            </a:r>
            <a:r>
              <a:rPr lang="he-IL" b="0" i="0" dirty="0" err="1">
                <a:solidFill>
                  <a:srgbClr val="000000"/>
                </a:solidFill>
                <a:effectLst/>
                <a:latin typeface="Merriweather" panose="020B0604020202020204" pitchFamily="2" charset="0"/>
              </a:rPr>
              <a:t>וַיִּקַּ֖ח</a:t>
            </a:r>
            <a:r>
              <a:rPr lang="he-IL" b="0" i="0" dirty="0">
                <a:solidFill>
                  <a:srgbClr val="000000"/>
                </a:solidFill>
                <a:effectLst/>
                <a:latin typeface="Merriweather" panose="020B0604020202020204" pitchFamily="2" charset="0"/>
              </a:rPr>
              <a:t> </a:t>
            </a:r>
            <a:r>
              <a:rPr lang="he-IL" b="0" i="0" dirty="0" err="1">
                <a:solidFill>
                  <a:srgbClr val="000000"/>
                </a:solidFill>
                <a:effectLst/>
                <a:latin typeface="Merriweather" panose="020B0604020202020204" pitchFamily="2" charset="0"/>
              </a:rPr>
              <a:t>אֶת־בַּת־לֵוִֽי</a:t>
            </a:r>
            <a:r>
              <a:rPr lang="he-IL" b="0" i="0" dirty="0">
                <a:solidFill>
                  <a:srgbClr val="000000"/>
                </a:solidFill>
                <a:effectLst/>
                <a:latin typeface="Merriweather" panose="020B0604020202020204" pitchFamily="2" charset="0"/>
              </a:rPr>
              <a:t>:</a:t>
            </a:r>
            <a:endParaRPr lang="en-US" b="0" i="0" dirty="0">
              <a:solidFill>
                <a:srgbClr val="000000"/>
              </a:solidFill>
              <a:effectLst/>
              <a:latin typeface="Merriweather" panose="020B0604020202020204" pitchFamily="2" charset="0"/>
            </a:endParaRPr>
          </a:p>
          <a:p>
            <a:pPr marL="0" indent="0">
              <a:buNone/>
            </a:pPr>
            <a:r>
              <a:rPr lang="en-US" b="0" i="0" dirty="0">
                <a:solidFill>
                  <a:srgbClr val="000000"/>
                </a:solidFill>
                <a:effectLst/>
                <a:latin typeface="Merriweather" panose="020B0604020202020204" pitchFamily="2" charset="0"/>
              </a:rPr>
              <a:t>“A certain man of the house of Levi went and married a Levite woman” (Exodus 2:1, JPS). </a:t>
            </a:r>
          </a:p>
          <a:p>
            <a:pPr marL="0" indent="0">
              <a:buNone/>
            </a:pPr>
            <a:r>
              <a:rPr lang="en-US" b="0" i="0" dirty="0">
                <a:solidFill>
                  <a:srgbClr val="000000"/>
                </a:solidFill>
                <a:effectLst/>
                <a:latin typeface="Merriweather" panose="020B0604020202020204" pitchFamily="2" charset="0"/>
              </a:rPr>
              <a:t>Mendelssohn added three words to the beginning of that verse, “</a:t>
            </a:r>
            <a:r>
              <a:rPr lang="en-US" b="0" i="1" dirty="0" err="1">
                <a:solidFill>
                  <a:srgbClr val="000000"/>
                </a:solidFill>
                <a:effectLst/>
                <a:latin typeface="Merriweather" panose="020B0604020202020204" pitchFamily="2" charset="0"/>
              </a:rPr>
              <a:t>Vor</a:t>
            </a:r>
            <a:r>
              <a:rPr lang="en-US" b="0" i="1" dirty="0">
                <a:solidFill>
                  <a:srgbClr val="000000"/>
                </a:solidFill>
                <a:effectLst/>
                <a:latin typeface="Merriweather" panose="020B0604020202020204" pitchFamily="2" charset="0"/>
              </a:rPr>
              <a:t> </a:t>
            </a:r>
            <a:r>
              <a:rPr lang="en-US" b="0" i="1" dirty="0" err="1">
                <a:solidFill>
                  <a:srgbClr val="000000"/>
                </a:solidFill>
                <a:effectLst/>
                <a:latin typeface="Merriweather" panose="020B0604020202020204" pitchFamily="2" charset="0"/>
              </a:rPr>
              <a:t>einiger</a:t>
            </a:r>
            <a:r>
              <a:rPr lang="en-US" b="0" i="1" dirty="0">
                <a:solidFill>
                  <a:srgbClr val="000000"/>
                </a:solidFill>
                <a:effectLst/>
                <a:latin typeface="Merriweather" panose="020B0604020202020204" pitchFamily="2" charset="0"/>
              </a:rPr>
              <a:t> Zeit</a:t>
            </a:r>
            <a:r>
              <a:rPr lang="en-US" b="0" i="0" dirty="0">
                <a:solidFill>
                  <a:srgbClr val="000000"/>
                </a:solidFill>
                <a:effectLst/>
                <a:latin typeface="Merriweather" panose="020B0604020202020204" pitchFamily="2" charset="0"/>
              </a:rPr>
              <a:t>” “some time before.”</a:t>
            </a:r>
            <a:endParaRPr lang="en-US" dirty="0"/>
          </a:p>
        </p:txBody>
      </p:sp>
      <p:sp>
        <p:nvSpPr>
          <p:cNvPr id="4" name="Content Placeholder 3">
            <a:extLst>
              <a:ext uri="{FF2B5EF4-FFF2-40B4-BE49-F238E27FC236}">
                <a16:creationId xmlns:a16="http://schemas.microsoft.com/office/drawing/2014/main" id="{AEFFAB4F-FEC3-4981-8B79-EF61A5C427BC}"/>
              </a:ext>
            </a:extLst>
          </p:cNvPr>
          <p:cNvSpPr>
            <a:spLocks noGrp="1"/>
          </p:cNvSpPr>
          <p:nvPr>
            <p:ph sz="half" idx="2"/>
          </p:nvPr>
        </p:nvSpPr>
        <p:spPr/>
        <p:txBody>
          <a:bodyPr>
            <a:normAutofit fontScale="92500" lnSpcReduction="20000"/>
          </a:bodyPr>
          <a:lstStyle/>
          <a:p>
            <a:pPr marL="0" indent="0">
              <a:buNone/>
            </a:pPr>
            <a:r>
              <a:rPr lang="en-US" dirty="0" err="1">
                <a:latin typeface="Arial" panose="020B0604020202020204" pitchFamily="34" charset="0"/>
                <a:cs typeface="Arial" panose="020B0604020202020204" pitchFamily="34" charset="0"/>
              </a:rPr>
              <a:t>Biur</a:t>
            </a:r>
            <a:r>
              <a:rPr lang="en-US" dirty="0">
                <a:latin typeface="Arial" panose="020B0604020202020204" pitchFamily="34" charset="0"/>
                <a:cs typeface="Arial" panose="020B0604020202020204" pitchFamily="34" charset="0"/>
              </a:rPr>
              <a:t> - </a:t>
            </a:r>
            <a:r>
              <a:rPr lang="en-US" b="0" i="0" dirty="0">
                <a:solidFill>
                  <a:srgbClr val="000000"/>
                </a:solidFill>
                <a:effectLst/>
                <a:latin typeface="Arial" panose="020B0604020202020204" pitchFamily="34" charset="0"/>
                <a:cs typeface="Arial" panose="020B0604020202020204" pitchFamily="34" charset="0"/>
              </a:rPr>
              <a:t>According to the </a:t>
            </a:r>
            <a:r>
              <a:rPr lang="en-US" b="0" i="1" dirty="0" err="1">
                <a:solidFill>
                  <a:srgbClr val="000000"/>
                </a:solidFill>
                <a:effectLst/>
                <a:latin typeface="Arial" panose="020B0604020202020204" pitchFamily="34" charset="0"/>
                <a:cs typeface="Arial" panose="020B0604020202020204" pitchFamily="34" charset="0"/>
              </a:rPr>
              <a:t>peshat</a:t>
            </a:r>
            <a:r>
              <a:rPr lang="en-US" b="0" i="1" dirty="0">
                <a:solidFill>
                  <a:srgbClr val="000000"/>
                </a:solidFill>
                <a:effectLst/>
                <a:latin typeface="Arial" panose="020B0604020202020204" pitchFamily="34" charset="0"/>
                <a:cs typeface="Arial" panose="020B0604020202020204" pitchFamily="34" charset="0"/>
              </a:rPr>
              <a:t> </a:t>
            </a:r>
            <a:r>
              <a:rPr lang="en-US" b="0" i="0" dirty="0">
                <a:solidFill>
                  <a:srgbClr val="000000"/>
                </a:solidFill>
                <a:effectLst/>
                <a:latin typeface="Arial" panose="020B0604020202020204" pitchFamily="34" charset="0"/>
                <a:cs typeface="Arial" panose="020B0604020202020204" pitchFamily="34" charset="0"/>
              </a:rPr>
              <a:t>(simple meaning), the order of events in the </a:t>
            </a:r>
            <a:r>
              <a:rPr lang="en-US" b="0" i="1" dirty="0" err="1">
                <a:solidFill>
                  <a:srgbClr val="000000"/>
                </a:solidFill>
                <a:effectLst/>
                <a:latin typeface="Arial" panose="020B0604020202020204" pitchFamily="34" charset="0"/>
                <a:cs typeface="Arial" panose="020B0604020202020204" pitchFamily="34" charset="0"/>
              </a:rPr>
              <a:t>parasha</a:t>
            </a:r>
            <a:r>
              <a:rPr lang="en-US" b="0" i="0" dirty="0">
                <a:solidFill>
                  <a:srgbClr val="000000"/>
                </a:solidFill>
                <a:effectLst/>
                <a:latin typeface="Arial" panose="020B0604020202020204" pitchFamily="34" charset="0"/>
                <a:cs typeface="Arial" panose="020B0604020202020204" pitchFamily="34" charset="0"/>
              </a:rPr>
              <a:t> is not definitive, for this occurred before Pharaoh’s decree, and Miriam and Aaron were born [before the decree], and afterwards, Pharaoh decreed (</a:t>
            </a:r>
            <a:r>
              <a:rPr lang="en-US" b="0" i="0" dirty="0" err="1">
                <a:solidFill>
                  <a:srgbClr val="000000"/>
                </a:solidFill>
                <a:effectLst/>
                <a:latin typeface="Arial" panose="020B0604020202020204" pitchFamily="34" charset="0"/>
                <a:cs typeface="Arial" panose="020B0604020202020204" pitchFamily="34" charset="0"/>
              </a:rPr>
              <a:t>Exod</a:t>
            </a:r>
            <a:r>
              <a:rPr lang="en-US" b="0" i="0" dirty="0">
                <a:solidFill>
                  <a:srgbClr val="000000"/>
                </a:solidFill>
                <a:effectLst/>
                <a:latin typeface="Arial" panose="020B0604020202020204" pitchFamily="34" charset="0"/>
                <a:cs typeface="Arial" panose="020B0604020202020204" pitchFamily="34" charset="0"/>
              </a:rPr>
              <a:t> 1:22): “Every boy that is born you shall throw into the Nile,” and then this beautiful boy was born. This is also the way it was rendered in the German. (Translated by Dr. Abigail Gillman)</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7164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3C7EE-5C88-4EFF-A2C1-4C2D2A6A97D4}"/>
              </a:ext>
            </a:extLst>
          </p:cNvPr>
          <p:cNvSpPr>
            <a:spLocks noGrp="1"/>
          </p:cNvSpPr>
          <p:nvPr>
            <p:ph type="title"/>
          </p:nvPr>
        </p:nvSpPr>
        <p:spPr/>
        <p:txBody>
          <a:bodyPr/>
          <a:lstStyle/>
          <a:p>
            <a:r>
              <a:rPr lang="en-US" dirty="0"/>
              <a:t>R’ Hirsch Version </a:t>
            </a:r>
          </a:p>
        </p:txBody>
      </p:sp>
      <p:sp>
        <p:nvSpPr>
          <p:cNvPr id="3" name="Content Placeholder 2">
            <a:extLst>
              <a:ext uri="{FF2B5EF4-FFF2-40B4-BE49-F238E27FC236}">
                <a16:creationId xmlns:a16="http://schemas.microsoft.com/office/drawing/2014/main" id="{3D2CF18E-CE54-4919-8DE1-756629C8672D}"/>
              </a:ext>
            </a:extLst>
          </p:cNvPr>
          <p:cNvSpPr>
            <a:spLocks noGrp="1"/>
          </p:cNvSpPr>
          <p:nvPr>
            <p:ph sz="half" idx="1"/>
          </p:nvPr>
        </p:nvSpPr>
        <p:spPr/>
        <p:txBody>
          <a:bodyPr>
            <a:normAutofit fontScale="70000" lnSpcReduction="20000"/>
          </a:bodyPr>
          <a:lstStyle/>
          <a:p>
            <a:pPr marL="0" indent="0" algn="r" rtl="1">
              <a:buNone/>
            </a:pPr>
            <a:r>
              <a:rPr lang="he-IL" dirty="0"/>
              <a:t>(</a:t>
            </a:r>
            <a:r>
              <a:rPr lang="he-IL" dirty="0" err="1"/>
              <a:t>כב</a:t>
            </a:r>
            <a:r>
              <a:rPr lang="he-IL" dirty="0"/>
              <a:t>) וַיְצַ֣ו פַּרְעֹ֔ה </a:t>
            </a:r>
            <a:r>
              <a:rPr lang="he-IL" dirty="0" err="1"/>
              <a:t>לְכָל־עַמּ֖ו</a:t>
            </a:r>
            <a:r>
              <a:rPr lang="he-IL" dirty="0"/>
              <a:t>ֹ </a:t>
            </a:r>
            <a:r>
              <a:rPr lang="he-IL" dirty="0" err="1"/>
              <a:t>לֵאמֹ֑ר</a:t>
            </a:r>
            <a:r>
              <a:rPr lang="he-IL" dirty="0"/>
              <a:t> כָּל־הַבֵּ֣ן הַיִּלּ֗וֹד </a:t>
            </a:r>
            <a:r>
              <a:rPr lang="he-IL" dirty="0" err="1"/>
              <a:t>הַיְאֹ֙רָה</a:t>
            </a:r>
            <a:r>
              <a:rPr lang="he-IL" dirty="0"/>
              <a:t>֙ תַּשְׁלִיכֻ֔הוּ וְכָל־הַבַּ֖ת תְּחַיּֽוּן:</a:t>
            </a:r>
            <a:r>
              <a:rPr lang="en-US" dirty="0"/>
              <a:t> </a:t>
            </a:r>
            <a:r>
              <a:rPr lang="he-IL" dirty="0"/>
              <a:t>(א) וַיֵּ֥לֶךְ אִ֖ישׁ מִבֵּ֣ית לֵוִ֑י </a:t>
            </a:r>
            <a:r>
              <a:rPr lang="he-IL" dirty="0" err="1"/>
              <a:t>וַיִּקַּ֖ח</a:t>
            </a:r>
            <a:r>
              <a:rPr lang="he-IL" dirty="0"/>
              <a:t> </a:t>
            </a:r>
            <a:r>
              <a:rPr lang="he-IL" dirty="0" err="1"/>
              <a:t>אֶת־בַּת־לֵוִֽי</a:t>
            </a:r>
            <a:r>
              <a:rPr lang="he-IL" dirty="0"/>
              <a:t>: </a:t>
            </a:r>
            <a:endParaRPr lang="en-US" dirty="0"/>
          </a:p>
          <a:p>
            <a:pPr marL="0" indent="0">
              <a:buNone/>
            </a:pPr>
            <a:r>
              <a:rPr lang="en-US" dirty="0"/>
              <a:t>1:22 That pharaoh commanded all his people [saying]: “Every son that is born you shall throw into the river and every daughter you shall allow to live. 2:1  And there went a man from the house of Levi and took to wife a daughter of Levi. </a:t>
            </a:r>
          </a:p>
        </p:txBody>
      </p:sp>
      <p:sp>
        <p:nvSpPr>
          <p:cNvPr id="4" name="Content Placeholder 3">
            <a:extLst>
              <a:ext uri="{FF2B5EF4-FFF2-40B4-BE49-F238E27FC236}">
                <a16:creationId xmlns:a16="http://schemas.microsoft.com/office/drawing/2014/main" id="{32775E1E-8F1D-4756-8240-B7D0598C8A91}"/>
              </a:ext>
            </a:extLst>
          </p:cNvPr>
          <p:cNvSpPr>
            <a:spLocks noGrp="1"/>
          </p:cNvSpPr>
          <p:nvPr>
            <p:ph sz="half" idx="2"/>
          </p:nvPr>
        </p:nvSpPr>
        <p:spPr/>
        <p:txBody>
          <a:bodyPr>
            <a:normAutofit fontScale="70000" lnSpcReduction="20000"/>
          </a:bodyPr>
          <a:lstStyle/>
          <a:p>
            <a:pPr marL="0" indent="0">
              <a:buNone/>
            </a:pPr>
            <a:r>
              <a:rPr lang="en-US" dirty="0"/>
              <a:t>…At a time such as this it took courage to become a father or a mother. For this reason the text does not read “and there </a:t>
            </a:r>
            <a:r>
              <a:rPr lang="en-US" i="1" dirty="0"/>
              <a:t>was</a:t>
            </a:r>
            <a:r>
              <a:rPr lang="en-US" dirty="0"/>
              <a:t> a man of the house of Levi and he took..” but </a:t>
            </a:r>
            <a:r>
              <a:rPr lang="he-IL" dirty="0"/>
              <a:t>וילך</a:t>
            </a:r>
            <a:r>
              <a:rPr lang="en-US" dirty="0"/>
              <a:t> [“And there went…”]. The verb </a:t>
            </a:r>
            <a:r>
              <a:rPr lang="he-IL" dirty="0"/>
              <a:t>וילך</a:t>
            </a:r>
            <a:r>
              <a:rPr lang="en-US" dirty="0"/>
              <a:t> indicates the determination required for such a step in those days. Also, the text does not read </a:t>
            </a:r>
            <a:r>
              <a:rPr lang="he-IL" dirty="0" err="1"/>
              <a:t>ויקח</a:t>
            </a:r>
            <a:r>
              <a:rPr lang="he-IL" dirty="0"/>
              <a:t> בת לוי</a:t>
            </a:r>
            <a:r>
              <a:rPr lang="en-US" dirty="0"/>
              <a:t> [and took … </a:t>
            </a:r>
            <a:r>
              <a:rPr lang="en-US" i="1" dirty="0"/>
              <a:t>a</a:t>
            </a:r>
            <a:r>
              <a:rPr lang="en-US" dirty="0"/>
              <a:t> daughter of Levi] but </a:t>
            </a:r>
            <a:r>
              <a:rPr lang="he-IL" dirty="0"/>
              <a:t>את בת לוי</a:t>
            </a:r>
            <a:r>
              <a:rPr lang="en-US" dirty="0"/>
              <a:t> […</a:t>
            </a:r>
            <a:r>
              <a:rPr lang="en-US" i="1" dirty="0"/>
              <a:t>the</a:t>
            </a:r>
            <a:r>
              <a:rPr lang="en-US" dirty="0"/>
              <a:t> daughter of Levi”] </a:t>
            </a:r>
            <a:r>
              <a:rPr lang="en-US" dirty="0" err="1"/>
              <a:t>ie</a:t>
            </a:r>
            <a:r>
              <a:rPr lang="en-US" dirty="0"/>
              <a:t> a women predestined for this marriage. The narrative which follows indicates that when this marriage took place the couple already had a daughter and another son. This would confirm what our sages have noted: Moses was not a child of his parents’ original marriage. The man had departed from his wife following the King’s decree to kill all male infants, but had then decided to return to her in order to defy the decree </a:t>
            </a:r>
          </a:p>
          <a:p>
            <a:pPr marL="0" indent="0">
              <a:buNone/>
            </a:pPr>
            <a:endParaRPr lang="en-US" dirty="0"/>
          </a:p>
        </p:txBody>
      </p:sp>
    </p:spTree>
    <p:extLst>
      <p:ext uri="{BB962C8B-B14F-4D97-AF65-F5344CB8AC3E}">
        <p14:creationId xmlns:p14="http://schemas.microsoft.com/office/powerpoint/2010/main" val="4062290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489C0-79C8-4C8C-9261-BA7018615FFD}"/>
              </a:ext>
            </a:extLst>
          </p:cNvPr>
          <p:cNvSpPr>
            <a:spLocks noGrp="1"/>
          </p:cNvSpPr>
          <p:nvPr>
            <p:ph type="title"/>
          </p:nvPr>
        </p:nvSpPr>
        <p:spPr/>
        <p:txBody>
          <a:bodyPr/>
          <a:lstStyle/>
          <a:p>
            <a:r>
              <a:rPr lang="en-US" dirty="0"/>
              <a:t>Why did </a:t>
            </a:r>
            <a:r>
              <a:rPr lang="en-US" dirty="0" err="1"/>
              <a:t>Esav</a:t>
            </a:r>
            <a:r>
              <a:rPr lang="en-US" dirty="0"/>
              <a:t> kiss Yaakov? (</a:t>
            </a:r>
            <a:r>
              <a:rPr lang="en-US" dirty="0" err="1"/>
              <a:t>Breishit</a:t>
            </a:r>
            <a:r>
              <a:rPr lang="en-US" dirty="0"/>
              <a:t> 33:4)</a:t>
            </a:r>
          </a:p>
        </p:txBody>
      </p:sp>
      <p:sp>
        <p:nvSpPr>
          <p:cNvPr id="3" name="Content Placeholder 2">
            <a:extLst>
              <a:ext uri="{FF2B5EF4-FFF2-40B4-BE49-F238E27FC236}">
                <a16:creationId xmlns:a16="http://schemas.microsoft.com/office/drawing/2014/main" id="{E5135CCC-105B-45A5-B734-ECCC5AD34DA9}"/>
              </a:ext>
            </a:extLst>
          </p:cNvPr>
          <p:cNvSpPr>
            <a:spLocks noGrp="1"/>
          </p:cNvSpPr>
          <p:nvPr>
            <p:ph sz="half" idx="1"/>
          </p:nvPr>
        </p:nvSpPr>
        <p:spPr/>
        <p:txBody>
          <a:bodyPr>
            <a:normAutofit fontScale="77500" lnSpcReduction="20000"/>
          </a:bodyPr>
          <a:lstStyle/>
          <a:p>
            <a:pPr marL="0" indent="0" algn="just" rtl="1">
              <a:buNone/>
            </a:pPr>
            <a:r>
              <a:rPr lang="he-IL" dirty="0" err="1"/>
              <a:t>וַיָּ֨רׇץ</a:t>
            </a:r>
            <a:r>
              <a:rPr lang="he-IL" dirty="0"/>
              <a:t> עֵשָׂ֤ו לִקְרָאתוֹ֙ וַֽיְחַבְּקֵ֔הוּ </a:t>
            </a:r>
            <a:r>
              <a:rPr lang="he-IL" dirty="0" err="1"/>
              <a:t>וַיִּפֹּ֥ל</a:t>
            </a:r>
            <a:r>
              <a:rPr lang="he-IL" dirty="0"/>
              <a:t> </a:t>
            </a:r>
            <a:r>
              <a:rPr lang="he-IL" dirty="0" err="1"/>
              <a:t>עַל־צַוָּארָ֖ו</a:t>
            </a:r>
            <a:r>
              <a:rPr lang="he-IL" dirty="0"/>
              <a:t> וַׄיִּׄשָּׁׄקֵ֑ׄהׄוּׄ וַיִּבְכּֽוּ׃ </a:t>
            </a:r>
            <a:endParaRPr lang="en-US" dirty="0"/>
          </a:p>
          <a:p>
            <a:pPr marL="0" indent="0" algn="just">
              <a:buNone/>
            </a:pPr>
            <a:r>
              <a:rPr lang="en-US" dirty="0"/>
              <a:t>Esau ran to meet him and embraced him, fell upon his neck, he kissed him; and they wept. </a:t>
            </a:r>
          </a:p>
          <a:p>
            <a:pPr marL="0" indent="0" algn="just">
              <a:buNone/>
            </a:pPr>
            <a:r>
              <a:rPr lang="en-US" dirty="0"/>
              <a:t>That here purely humane feelings overcame Esau is warranted for by the little word </a:t>
            </a:r>
            <a:r>
              <a:rPr lang="he-IL" dirty="0"/>
              <a:t>וַיִּבְכּֽוּ</a:t>
            </a:r>
            <a:r>
              <a:rPr lang="en-US" dirty="0"/>
              <a:t>, they wept. A kiss can be false but not tears that flow at such moments. Tears are drops from one’s innermost soul. This kiss, and these tears show us that Esau was also a descendent of Abraham. In Esau there must have been something more than just the wild hunter. Otherwise how could he have had the ability to domineer the whole development of mankind (which the Romans actually did IL)</a:t>
            </a:r>
          </a:p>
        </p:txBody>
      </p:sp>
      <p:sp>
        <p:nvSpPr>
          <p:cNvPr id="4" name="Content Placeholder 3">
            <a:extLst>
              <a:ext uri="{FF2B5EF4-FFF2-40B4-BE49-F238E27FC236}">
                <a16:creationId xmlns:a16="http://schemas.microsoft.com/office/drawing/2014/main" id="{154A3577-9B0C-4560-BB54-BC6791C3C03E}"/>
              </a:ext>
            </a:extLst>
          </p:cNvPr>
          <p:cNvSpPr>
            <a:spLocks noGrp="1"/>
          </p:cNvSpPr>
          <p:nvPr>
            <p:ph sz="half" idx="2"/>
          </p:nvPr>
        </p:nvSpPr>
        <p:spPr/>
        <p:txBody>
          <a:bodyPr>
            <a:normAutofit fontScale="77500" lnSpcReduction="20000"/>
          </a:bodyPr>
          <a:lstStyle/>
          <a:p>
            <a:pPr marL="0" indent="0" algn="just">
              <a:buNone/>
            </a:pPr>
            <a:r>
              <a:rPr lang="en-US" dirty="0"/>
              <a:t>The sword alone, simply raw force, is not able to do that. But Esau also, gradually more and more lays the sword aside,  turns gradually more and more towards humaneness, and it is just Jacob on whom Esau has most opportunity to show, that, and how, the principle of humaneness begins to affect him. When the strong respect the right of the strong it may well be wisdom. It is only when the strong, as here Esau, fall around the necks of the weak and cast the sword of violence away, only then does it show that right and humaneness have made a conquest. (translation by Dr. Isaac Levy) </a:t>
            </a:r>
          </a:p>
        </p:txBody>
      </p:sp>
    </p:spTree>
    <p:extLst>
      <p:ext uri="{BB962C8B-B14F-4D97-AF65-F5344CB8AC3E}">
        <p14:creationId xmlns:p14="http://schemas.microsoft.com/office/powerpoint/2010/main" val="2805125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AF100-53BC-4AAF-ACCB-42D06EE231AE}"/>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E24099E3-D6F4-4077-91B1-0D65CFEE9811}"/>
              </a:ext>
            </a:extLst>
          </p:cNvPr>
          <p:cNvSpPr>
            <a:spLocks noGrp="1"/>
          </p:cNvSpPr>
          <p:nvPr>
            <p:ph sz="half" idx="1"/>
          </p:nvPr>
        </p:nvSpPr>
        <p:spPr/>
        <p:txBody>
          <a:bodyPr/>
          <a:lstStyle/>
          <a:p>
            <a:r>
              <a:rPr lang="en-US" dirty="0">
                <a:hlinkClick r:id="rId2"/>
              </a:rPr>
              <a:t>R’ Hirsch in Hebrew online </a:t>
            </a:r>
            <a:r>
              <a:rPr lang="en-US" dirty="0"/>
              <a:t>(Translated by R’ Yosef and R’ Mordechai Breuer)</a:t>
            </a:r>
          </a:p>
          <a:p>
            <a:r>
              <a:rPr lang="en-US" dirty="0">
                <a:hlinkClick r:id="rId3"/>
              </a:rPr>
              <a:t>R’ Hirsch on </a:t>
            </a:r>
            <a:r>
              <a:rPr lang="en-US" dirty="0" err="1">
                <a:hlinkClick r:id="rId3"/>
              </a:rPr>
              <a:t>Sefaria</a:t>
            </a:r>
            <a:r>
              <a:rPr lang="en-US" dirty="0">
                <a:hlinkClick r:id="rId3"/>
              </a:rPr>
              <a:t> </a:t>
            </a:r>
            <a:r>
              <a:rPr lang="en-US" dirty="0"/>
              <a:t> in Original German </a:t>
            </a:r>
          </a:p>
          <a:p>
            <a:r>
              <a:rPr lang="en-US" dirty="0"/>
              <a:t>The Pentateuch - English translated by Dr. Isaac Levy R’ Hirsch’s Grandson</a:t>
            </a:r>
          </a:p>
          <a:p>
            <a:r>
              <a:rPr lang="en-US" dirty="0"/>
              <a:t>Abbreviated excerpts in </a:t>
            </a:r>
            <a:r>
              <a:rPr lang="en-US" dirty="0" err="1"/>
              <a:t>Trumat</a:t>
            </a:r>
            <a:r>
              <a:rPr lang="en-US" dirty="0"/>
              <a:t> Zvi </a:t>
            </a:r>
          </a:p>
        </p:txBody>
      </p:sp>
      <p:pic>
        <p:nvPicPr>
          <p:cNvPr id="1026" name="Picture 2" descr="THE PENTATEUCH: TRANSLATED AND EXPLAINED: VOLUME IV NUMBERS.">
            <a:extLst>
              <a:ext uri="{FF2B5EF4-FFF2-40B4-BE49-F238E27FC236}">
                <a16:creationId xmlns:a16="http://schemas.microsoft.com/office/drawing/2014/main" id="{CCDBBBB5-178F-4891-BF1B-E0F8C8E8FDF8}"/>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9721520" y="260596"/>
            <a:ext cx="2210068" cy="34413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3995D43-2F3D-4EDC-81F8-569A1AD904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2360" y="2898985"/>
            <a:ext cx="2698072" cy="3571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601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FBC5D-90F5-4525-8756-D326DE1ACD6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6DAA062-9C9B-48D1-855B-39DAEC7A2DF3}"/>
              </a:ext>
            </a:extLst>
          </p:cNvPr>
          <p:cNvSpPr>
            <a:spLocks noGrp="1"/>
          </p:cNvSpPr>
          <p:nvPr>
            <p:ph sz="half" idx="1"/>
          </p:nvPr>
        </p:nvSpPr>
        <p:spPr/>
        <p:txBody>
          <a:bodyPr/>
          <a:lstStyle/>
          <a:p>
            <a:r>
              <a:rPr lang="en-US" dirty="0">
                <a:hlinkClick r:id="rId2"/>
              </a:rPr>
              <a:t>https://www.etzion.org.il/en/tanakh/studies-tanakh/biblical-commentaries/r-hirschs-commentary</a:t>
            </a:r>
            <a:endParaRPr lang="en-US" dirty="0"/>
          </a:p>
          <a:p>
            <a:endParaRPr lang="en-US" dirty="0"/>
          </a:p>
        </p:txBody>
      </p:sp>
      <p:sp>
        <p:nvSpPr>
          <p:cNvPr id="4" name="Content Placeholder 3">
            <a:extLst>
              <a:ext uri="{FF2B5EF4-FFF2-40B4-BE49-F238E27FC236}">
                <a16:creationId xmlns:a16="http://schemas.microsoft.com/office/drawing/2014/main" id="{C3F00F48-524B-427D-A465-2AC70492FB9C}"/>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325987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9F41C-DCA4-4482-91E0-74AD772E33E4}"/>
              </a:ext>
            </a:extLst>
          </p:cNvPr>
          <p:cNvSpPr>
            <a:spLocks noGrp="1"/>
          </p:cNvSpPr>
          <p:nvPr>
            <p:ph type="title"/>
          </p:nvPr>
        </p:nvSpPr>
        <p:spPr/>
        <p:txBody>
          <a:bodyPr/>
          <a:lstStyle/>
          <a:p>
            <a:r>
              <a:rPr lang="en-US" dirty="0"/>
              <a:t>Next Week - Orit of Ethiopian Jews</a:t>
            </a:r>
          </a:p>
        </p:txBody>
      </p:sp>
      <p:sp>
        <p:nvSpPr>
          <p:cNvPr id="3" name="Content Placeholder 2">
            <a:extLst>
              <a:ext uri="{FF2B5EF4-FFF2-40B4-BE49-F238E27FC236}">
                <a16:creationId xmlns:a16="http://schemas.microsoft.com/office/drawing/2014/main" id="{E676E03E-EADE-4462-BACA-15D5F933CEF9}"/>
              </a:ext>
            </a:extLst>
          </p:cNvPr>
          <p:cNvSpPr>
            <a:spLocks noGrp="1"/>
          </p:cNvSpPr>
          <p:nvPr>
            <p:ph idx="1"/>
          </p:nvPr>
        </p:nvSpPr>
        <p:spPr/>
        <p:txBody>
          <a:bodyPr/>
          <a:lstStyle/>
          <a:p>
            <a:pPr marL="0" indent="0">
              <a:buNone/>
            </a:pPr>
            <a:r>
              <a:rPr lang="en-US" dirty="0"/>
              <a:t>tiny.cc/translated @8:15pm </a:t>
            </a:r>
          </a:p>
        </p:txBody>
      </p:sp>
    </p:spTree>
    <p:extLst>
      <p:ext uri="{BB962C8B-B14F-4D97-AF65-F5344CB8AC3E}">
        <p14:creationId xmlns:p14="http://schemas.microsoft.com/office/powerpoint/2010/main" val="3730860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FF55D5-1CEA-4208-9318-179B7220B90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56F2034-B0A5-4D08-B0BC-436F70CFFB36}"/>
              </a:ext>
            </a:extLst>
          </p:cNvPr>
          <p:cNvSpPr>
            <a:spLocks noGrp="1"/>
          </p:cNvSpPr>
          <p:nvPr>
            <p:ph idx="1"/>
          </p:nvPr>
        </p:nvSpPr>
        <p:spPr/>
        <p:txBody>
          <a:bodyPr numCol="2">
            <a:noAutofit/>
          </a:bodyPr>
          <a:lstStyle/>
          <a:p>
            <a:pPr marL="0" indent="0" algn="l">
              <a:buNone/>
            </a:pPr>
            <a:r>
              <a:rPr lang="en-US" sz="1800" b="0" i="0" u="none" strike="noStrike" baseline="0" dirty="0">
                <a:latin typeface="TimesNewRomanPSMT"/>
              </a:rPr>
              <a:t>32:8 We can easily put ourselves in Jacob's place and we must especially do so, as the meeting was so important that as a consequence of it</a:t>
            </a:r>
            <a:r>
              <a:rPr lang="en-US" sz="1800" b="0" i="0" u="none" strike="noStrike" baseline="0" dirty="0">
                <a:latin typeface="Helvetica" panose="020B0604020202020204" pitchFamily="34" charset="0"/>
              </a:rPr>
              <a:t>,</a:t>
            </a:r>
            <a:r>
              <a:rPr lang="en-US" sz="1800" b="0" i="0" u="none" strike="noStrike" baseline="0" dirty="0">
                <a:latin typeface="TimesNewRomanPSMT"/>
              </a:rPr>
              <a:t> a revelation was made to Jacob, an eternal reminder of which, the Torah has interwoven in the daily food of the People of Jacob. </a:t>
            </a:r>
          </a:p>
          <a:p>
            <a:pPr marL="0" indent="0" algn="l">
              <a:buNone/>
            </a:pPr>
            <a:r>
              <a:rPr lang="en-US" sz="1800" b="0" i="0" u="none" strike="noStrike" baseline="0" dirty="0">
                <a:latin typeface="TimesNewRomanPSMT"/>
              </a:rPr>
              <a:t>As Jaco</a:t>
            </a:r>
            <a:r>
              <a:rPr lang="en-US" sz="1800" b="0" i="0" u="none" strike="noStrike" baseline="0" dirty="0">
                <a:latin typeface="Helvetica" panose="020B0604020202020204" pitchFamily="34" charset="0"/>
              </a:rPr>
              <a:t>b </a:t>
            </a:r>
            <a:r>
              <a:rPr lang="en-US" sz="1800" b="0" i="0" u="none" strike="noStrike" baseline="0" dirty="0">
                <a:latin typeface="TimesNewRomanPSMT"/>
              </a:rPr>
              <a:t>an</a:t>
            </a:r>
            <a:r>
              <a:rPr lang="en-US" sz="1800" b="0" i="0" u="none" strike="noStrike" baseline="0" dirty="0">
                <a:latin typeface="Helvetica" panose="020B0604020202020204" pitchFamily="34" charset="0"/>
              </a:rPr>
              <a:t>d E</a:t>
            </a:r>
            <a:r>
              <a:rPr lang="en-US" sz="1800" b="0" i="0" u="none" strike="noStrike" baseline="0" dirty="0">
                <a:latin typeface="TimesNewRomanPSMT"/>
              </a:rPr>
              <a:t>sau opposed each other here,  so, right up to the present day do Jacob and Esau stand one against the other. Jacob: a pater </a:t>
            </a:r>
            <a:r>
              <a:rPr lang="en-US" sz="1800" b="0" i="0" u="none" strike="noStrike" baseline="0" dirty="0" err="1">
                <a:latin typeface="TimesNewRomanPSMT"/>
              </a:rPr>
              <a:t>familias</a:t>
            </a:r>
            <a:r>
              <a:rPr lang="en-US" sz="1800" b="0" i="0" u="none" strike="noStrike" baseline="0" dirty="0">
                <a:latin typeface="TimesNewRomanPSMT"/>
              </a:rPr>
              <a:t> blessed with children, serving, working, filled with care, Esau a “finished made man”. What Jacob had achieved after struggling for it for twenty toilsome years, in spite </a:t>
            </a:r>
            <a:r>
              <a:rPr lang="en-US" sz="1800" b="0" i="0" u="none" strike="noStrike" baseline="0" dirty="0">
                <a:latin typeface="Helvetica" panose="020B0604020202020204" pitchFamily="34" charset="0"/>
              </a:rPr>
              <a:t>of </a:t>
            </a:r>
            <a:r>
              <a:rPr lang="en-US" sz="1800" b="0" i="0" u="none" strike="noStrike" baseline="0" dirty="0">
                <a:latin typeface="TimesNewRomanPSMT"/>
              </a:rPr>
              <a:t>the blessing he had received and </a:t>
            </a:r>
            <a:r>
              <a:rPr lang="en-US" sz="1800" dirty="0">
                <a:latin typeface="TimesNewRomanPSMT"/>
              </a:rPr>
              <a:t>t</a:t>
            </a:r>
            <a:r>
              <a:rPr lang="en-US" sz="1800" b="0" i="0" u="none" strike="noStrike" baseline="0" dirty="0">
                <a:latin typeface="TimesNewRomanPSMT"/>
              </a:rPr>
              <a:t>he first-born right he had obtained, and which now he brought home as the great prize he had won, viz. to be able to be an independent father of a household, that, others have as their natural expectation from the cradle, that, Esau ''the finished made” man, had already had </a:t>
            </a:r>
            <a:r>
              <a:rPr lang="en-US" sz="1800" b="0" i="0" u="none" strike="noStrike" baseline="0" dirty="0">
                <a:latin typeface="Helvetica" panose="020B0604020202020204" pitchFamily="34" charset="0"/>
              </a:rPr>
              <a:t>in </a:t>
            </a:r>
            <a:r>
              <a:rPr lang="en-US" sz="1800" b="0" i="0" u="none" strike="noStrike" baseline="0" dirty="0">
                <a:latin typeface="TimesNewRomanPSMT"/>
              </a:rPr>
              <a:t>full measure when Jacob left home; and while Jacob by the </a:t>
            </a:r>
            <a:r>
              <a:rPr lang="en-US" sz="1800" b="0" i="0" u="none" strike="noStrike" baseline="0" dirty="0" err="1">
                <a:latin typeface="TimesNewRomanPSMT"/>
              </a:rPr>
              <a:t>labour</a:t>
            </a:r>
            <a:r>
              <a:rPr lang="en-US" sz="1800" b="0" i="0" u="none" strike="noStrike" baseline="0" dirty="0">
                <a:latin typeface="TimesNewRomanPSMT"/>
              </a:rPr>
              <a:t> of his hands had succeeded in attaining the happiness of being a father of a family, Esau had become in the meantime, a political personality, a leader of an army, an </a:t>
            </a:r>
            <a:r>
              <a:rPr lang="en-US" sz="1800" b="1" i="0" u="none" strike="noStrike" baseline="0" dirty="0" err="1">
                <a:latin typeface="TimesNewRomanPS-BoldMT"/>
              </a:rPr>
              <a:t>Aluf</a:t>
            </a:r>
            <a:r>
              <a:rPr lang="en-US" sz="1800" b="1" i="0" u="none" strike="noStrike" baseline="0" dirty="0">
                <a:latin typeface="TimesNewRomanPS-BoldMT"/>
              </a:rPr>
              <a:t> </a:t>
            </a:r>
            <a:r>
              <a:rPr lang="en-US" sz="1800" b="0" i="0" u="none" strike="noStrike" baseline="0" dirty="0">
                <a:latin typeface="TimesNewRomanPSMT"/>
              </a:rPr>
              <a:t>with large troops. Thus, the external contrast </a:t>
            </a:r>
            <a:r>
              <a:rPr lang="en-US" sz="1800" b="1" i="0" u="none" strike="noStrike" baseline="0" dirty="0">
                <a:latin typeface="TimesNewRomanPS-BoldMT"/>
              </a:rPr>
              <a:t>between the </a:t>
            </a:r>
            <a:r>
              <a:rPr lang="en-US" sz="1800" b="0" i="0" u="none" strike="noStrike" baseline="0" dirty="0">
                <a:latin typeface="TimesNewRomanPSMT"/>
              </a:rPr>
              <a:t>"holder-on to the heels" and the "made" man.</a:t>
            </a:r>
          </a:p>
          <a:p>
            <a:pPr marL="0" indent="0" algn="l">
              <a:buNone/>
            </a:pPr>
            <a:r>
              <a:rPr lang="en-US" sz="1800" b="0" i="0" u="none" strike="noStrike" baseline="0" dirty="0">
                <a:latin typeface="TimesNewRomanPSMT"/>
              </a:rPr>
              <a:t>There are two principles of life which meet in Jacob and Esau and the fight and victory between them is what the history of the world consists in. Family life which is happy and dispenses happiness </a:t>
            </a:r>
            <a:r>
              <a:rPr lang="en-US" sz="1800" b="0" i="0" u="none" strike="noStrike" baseline="0" dirty="0">
                <a:latin typeface="Helvetica" panose="020B0604020202020204" pitchFamily="34" charset="0"/>
              </a:rPr>
              <a:t>in </a:t>
            </a:r>
            <a:r>
              <a:rPr lang="en-US" sz="1800" b="0" i="0" u="none" strike="noStrike" baseline="0" dirty="0">
                <a:latin typeface="TimesNewRomanPSMT"/>
              </a:rPr>
              <a:t>Jacob, and the glitter of political power and greatness in Esau. For thousands of years the battle has raged; whether it suffices just to be human beings, and all social, political power and </a:t>
            </a:r>
            <a:r>
              <a:rPr lang="en-US" sz="1800" b="0" i="0" u="none" strike="noStrike" baseline="0" dirty="0" err="1">
                <a:latin typeface="TimesNewRomanPSMT"/>
              </a:rPr>
              <a:t>organisation</a:t>
            </a:r>
            <a:r>
              <a:rPr lang="en-US" sz="1800" b="0" i="0" u="none" strike="noStrike" baseline="0" dirty="0">
                <a:latin typeface="TimesNewRomanPSMT"/>
              </a:rPr>
              <a:t> have only importance means for ensuring this goal of all human </a:t>
            </a:r>
            <a:r>
              <a:rPr lang="en-US" sz="1800" b="0" i="0" u="none" strike="noStrike" baseline="0" dirty="0" err="1">
                <a:latin typeface="TimesNewRomanPSMT"/>
              </a:rPr>
              <a:t>endeavours</a:t>
            </a:r>
            <a:r>
              <a:rPr lang="en-US" sz="1800" b="0" i="0" u="none" strike="noStrike" baseline="0" dirty="0">
                <a:latin typeface="TimesNewRomanPSMT"/>
              </a:rPr>
              <a:t> to be reached, </a:t>
            </a:r>
            <a:r>
              <a:rPr lang="en-US" sz="1800" b="0" i="0" u="none" strike="noStrike" baseline="0" dirty="0">
                <a:latin typeface="Helvetica" panose="020B0604020202020204" pitchFamily="34" charset="0"/>
              </a:rPr>
              <a:t>or </a:t>
            </a:r>
            <a:r>
              <a:rPr lang="en-US" sz="1800" b="0" i="0" u="none" strike="noStrike" baseline="0" dirty="0">
                <a:latin typeface="TimesNewRomanPSMT"/>
              </a:rPr>
              <a:t>whether all that is humane in mankind, all family and home life, has only importance as trophies of politics etc. to serve as a background.</a:t>
            </a:r>
          </a:p>
          <a:p>
            <a:pPr marL="0" indent="0" algn="l">
              <a:buNone/>
            </a:pPr>
            <a:r>
              <a:rPr lang="en-US" sz="1800" b="0" i="0" u="none" strike="noStrike" baseline="0" dirty="0">
                <a:latin typeface="TimesNewRomanPSMT"/>
              </a:rPr>
              <a:t>And how different </a:t>
            </a:r>
            <a:r>
              <a:rPr lang="en-US" sz="1800" b="0" i="0" u="none" strike="noStrike" baseline="0" dirty="0">
                <a:latin typeface="Helvetica" panose="020B0604020202020204" pitchFamily="34" charset="0"/>
              </a:rPr>
              <a:t>is </a:t>
            </a:r>
            <a:r>
              <a:rPr lang="en-US" sz="1800" b="0" i="0" u="none" strike="noStrike" baseline="0" dirty="0">
                <a:latin typeface="TimesNewRomanPSMT"/>
              </a:rPr>
              <a:t>Jacob's attitude to Esau to what it was to Laban . We can </a:t>
            </a:r>
            <a:r>
              <a:rPr lang="en-US" sz="1800" b="0" i="0" u="none" strike="noStrike" baseline="0" dirty="0" err="1">
                <a:latin typeface="TimesNewRomanPSMT"/>
              </a:rPr>
              <a:t>recognise</a:t>
            </a:r>
            <a:r>
              <a:rPr lang="en-US" sz="1800" b="0" i="0" u="none" strike="noStrike" baseline="0" dirty="0">
                <a:latin typeface="TimesNewRomanPSMT"/>
              </a:rPr>
              <a:t> what strength the consciousness of </a:t>
            </a:r>
            <a:r>
              <a:rPr lang="en-US" sz="1800" b="0" i="0" u="none" strike="noStrike" baseline="0" dirty="0">
                <a:latin typeface="Helvetica" panose="020B0604020202020204" pitchFamily="34" charset="0"/>
              </a:rPr>
              <a:t>innocence </a:t>
            </a:r>
            <a:r>
              <a:rPr lang="en-US" sz="1800" b="0" i="0" u="none" strike="noStrike" baseline="0" dirty="0">
                <a:latin typeface="TimesNewRomanPSMT"/>
              </a:rPr>
              <a:t>gives, and what an oppressive feeling even an appearance of guilt awakens. </a:t>
            </a:r>
          </a:p>
          <a:p>
            <a:pPr marL="0" indent="0" algn="l">
              <a:buNone/>
            </a:pPr>
            <a:r>
              <a:rPr lang="en-US" sz="1800" b="0" i="0" u="none" strike="noStrike" baseline="0" dirty="0">
                <a:latin typeface="TimesNewRomanPSMT"/>
              </a:rPr>
              <a:t>Twenty years endurance of a fight against wrong which innocently have to bear do not have such a depressing effect as one minute’s feeling towards somebody whom we know feels hurt by us, and who may not see the motive which, though it may not justify our action can at least </a:t>
            </a:r>
            <a:r>
              <a:rPr lang="en-US" sz="1800" b="0" i="0" u="none" strike="noStrike" baseline="0" dirty="0">
                <a:latin typeface="Helvetica" panose="020B0604020202020204" pitchFamily="34" charset="0"/>
              </a:rPr>
              <a:t>excuse </a:t>
            </a:r>
            <a:r>
              <a:rPr lang="en-US" sz="1800" b="0" i="0" u="none" strike="noStrike" baseline="0" dirty="0">
                <a:latin typeface="TimesNewRomanPSMT"/>
              </a:rPr>
              <a:t>it.</a:t>
            </a:r>
          </a:p>
          <a:p>
            <a:pPr marL="0" indent="0" algn="l">
              <a:buNone/>
            </a:pPr>
            <a:r>
              <a:rPr lang="en-US" sz="1800" dirty="0">
                <a:latin typeface="TimesNewRomanPSMT"/>
              </a:rPr>
              <a:t>Jacob was afraid, although he had been guided by the protection which G-d had promised him. </a:t>
            </a:r>
            <a:r>
              <a:rPr lang="he-IL" sz="1800" dirty="0">
                <a:latin typeface="TimesNewRomanPSMT"/>
              </a:rPr>
              <a:t>מכאן</a:t>
            </a:r>
            <a:r>
              <a:rPr lang="en-US" sz="1800" dirty="0">
                <a:latin typeface="TimesNewRomanPSMT"/>
              </a:rPr>
              <a:t>, our sages teach </a:t>
            </a:r>
            <a:r>
              <a:rPr lang="he-IL" sz="1800" dirty="0">
                <a:latin typeface="TimesNewRomanPSMT"/>
              </a:rPr>
              <a:t>שאין הבטחה לצדיקים בעולם הזה</a:t>
            </a:r>
            <a:r>
              <a:rPr lang="en-US" sz="1800" dirty="0">
                <a:latin typeface="TimesNewRomanPSMT"/>
              </a:rPr>
              <a:t>, that there can be no unconditional assurance to the righteous in this life. Every such assurance is implicitly conditional on continued blamelessness, it can be forfeited at any minute by a false step. </a:t>
            </a:r>
            <a:r>
              <a:rPr lang="en-US" sz="1800" b="0" i="0" u="none" strike="noStrike" baseline="0" dirty="0">
                <a:latin typeface="TimesNewRomanPSMT"/>
              </a:rPr>
              <a:t>· </a:t>
            </a:r>
            <a:r>
              <a:rPr lang="en-US" sz="1800" b="0" i="0" u="none" strike="noStrike" baseline="0" dirty="0" err="1">
                <a:latin typeface="TimesNewRomanPSMT"/>
              </a:rPr>
              <a:t>E.v</a:t>
            </a:r>
            <a:r>
              <a:rPr lang="en-US" sz="1800" b="0" i="0" u="none" strike="noStrike" baseline="0" dirty="0">
                <a:latin typeface="TimesNewRomanPSMT"/>
              </a:rPr>
              <a:t> </a:t>
            </a:r>
            <a:r>
              <a:rPr lang="en-US" sz="1800" b="0" i="0" u="none" strike="noStrike" baseline="0" dirty="0" err="1">
                <a:latin typeface="TimesNewRomanPSMT"/>
              </a:rPr>
              <a:t>ery</a:t>
            </a:r>
            <a:r>
              <a:rPr lang="en-US" sz="1800" b="0" i="0" u="none" strike="noStrike" baseline="0" dirty="0">
                <a:latin typeface="TimesNewRomanPSMT"/>
              </a:rPr>
              <a:t> sub e </a:t>
            </a:r>
            <a:r>
              <a:rPr lang="en-US" sz="1800" b="0" i="0" u="none" strike="noStrike" baseline="0" dirty="0" err="1">
                <a:latin typeface="TimesNewRomanPSMT"/>
              </a:rPr>
              <a:t>fo</a:t>
            </a:r>
            <a:r>
              <a:rPr lang="en-US" sz="1800" b="0" i="0" u="none" strike="noStrike" baseline="0" dirty="0">
                <a:latin typeface="TimesNewRomanPSMT"/>
              </a:rPr>
              <a:t> rf e1. </a:t>
            </a:r>
            <a:r>
              <a:rPr lang="en-US" sz="1800" b="0" i="0" u="none" strike="noStrike" baseline="0" dirty="0" err="1">
                <a:latin typeface="TimesNewRomanPSMT"/>
              </a:rPr>
              <a:t>te</a:t>
            </a:r>
            <a:r>
              <a:rPr lang="en-US" sz="1800" b="0" i="0" u="none" strike="noStrike" baseline="0" dirty="0">
                <a:latin typeface="TimesNewRomanPSMT"/>
              </a:rPr>
              <a:t> d at any </a:t>
            </a:r>
            <a:r>
              <a:rPr lang="en-US" sz="1800" b="0" i="0" u="none" strike="noStrike" baseline="0" dirty="0" err="1">
                <a:latin typeface="TimesNewRomanPSMT"/>
              </a:rPr>
              <a:t>aunthue</a:t>
            </a:r>
            <a:r>
              <a:rPr lang="en-US" sz="1800" b="0" i="0" u="none" strike="noStrike" baseline="0" dirty="0">
                <a:latin typeface="TimesNewRomanPSMT"/>
              </a:rPr>
              <a:t> </a:t>
            </a:r>
            <a:r>
              <a:rPr lang="en-US" sz="1800" b="0" i="0" u="none" strike="noStrike" baseline="0" dirty="0" err="1">
                <a:latin typeface="TimesNewRomanPSMT"/>
              </a:rPr>
              <a:t>breas</a:t>
            </a:r>
            <a:r>
              <a:rPr lang="en-US" sz="1800" b="0" i="0" u="none" strike="noStrike" baseline="0" dirty="0">
                <a:latin typeface="TimesNewRomanPSMT"/>
              </a:rPr>
              <a:t> t of the most se </a:t>
            </a:r>
            <a:r>
              <a:rPr lang="en-US" sz="1800" b="0" i="0" u="none" strike="noStrike" baseline="0" dirty="0" err="1">
                <a:latin typeface="TimesNewRomanPSMT"/>
              </a:rPr>
              <a:t>ec</a:t>
            </a:r>
            <a:r>
              <a:rPr lang="en-US" sz="1800" b="0" i="0" u="none" strike="noStrike" baseline="0" dirty="0">
                <a:latin typeface="TimesNewRomanPSMT"/>
              </a:rPr>
              <a:t>, t </a:t>
            </a:r>
            <a:r>
              <a:rPr lang="en-US" sz="1800" b="0" i="0" u="none" strike="noStrike" baseline="0" dirty="0" err="1">
                <a:latin typeface="TimesNewRomanPSMT"/>
              </a:rPr>
              <a:t>rightPt,h</a:t>
            </a:r>
            <a:r>
              <a:rPr lang="en-US" sz="1800" b="0" i="0" u="none" strike="noStrike" baseline="0" dirty="0">
                <a:latin typeface="TimesNewRomanPSMT"/>
              </a:rPr>
              <a:t> .. •v1q ness, </a:t>
            </a:r>
            <a:r>
              <a:rPr lang="en-US" sz="1800" b="0" i="0" u="none" strike="noStrike" baseline="0" dirty="0">
                <a:latin typeface="Helvetica" panose="020B0604020202020204" pitchFamily="34" charset="0"/>
              </a:rPr>
              <a:t>1t </a:t>
            </a:r>
            <a:r>
              <a:rPr lang="en-US" sz="1800" b="0" i="0" u="none" strike="noStrike" baseline="0" dirty="0">
                <a:latin typeface="TimesNewRomanPSMT"/>
              </a:rPr>
              <a:t>can </a:t>
            </a:r>
            <a:r>
              <a:rPr lang="en-US" sz="1800" b="0" i="0" u="none" strike="noStrike" baseline="0" dirty="0" err="1">
                <a:latin typeface="Helvetica" panose="020B0604020202020204" pitchFamily="34" charset="0"/>
              </a:rPr>
              <a:t>th</a:t>
            </a:r>
            <a:r>
              <a:rPr lang="en-US" sz="1800" b="0" i="0" u="none" strike="noStrike" baseline="0" dirty="0">
                <a:latin typeface="Helvetica" panose="020B0604020202020204" pitchFamily="34" charset="0"/>
              </a:rPr>
              <a:t> </a:t>
            </a:r>
            <a:r>
              <a:rPr lang="en-US" sz="1800" b="0" i="0" u="none" strike="noStrike" baseline="0" dirty="0">
                <a:latin typeface="TimesNewRomanPSMT"/>
              </a:rPr>
              <a:t>t never leaves </a:t>
            </a:r>
            <a:r>
              <a:rPr lang="en-US" sz="1800" b="0" i="0" u="none" strike="noStrike" baseline="0" dirty="0">
                <a:latin typeface="Helvetica" panose="020B0604020202020204" pitchFamily="34" charset="0"/>
              </a:rPr>
              <a:t>d </a:t>
            </a:r>
            <a:r>
              <a:rPr lang="en-US" sz="1800" b="0" i="0" u="none" strike="noStrike" baseline="0" dirty="0">
                <a:latin typeface="TimesNewRomanPSMT"/>
              </a:rPr>
              <a:t>it comes from </a:t>
            </a:r>
            <a:r>
              <a:rPr lang="en-US" sz="1800" b="0" i="0" u="none" strike="noStrike" baseline="0" dirty="0">
                <a:latin typeface="Helvetica" panose="020B0604020202020204" pitchFamily="34" charset="0"/>
              </a:rPr>
              <a:t>ii , </a:t>
            </a:r>
            <a:r>
              <a:rPr lang="en-US" sz="1800" b="0" i="0" u="none" strike="noStrike" baseline="0" dirty="0">
                <a:latin typeface="TimesNewRomanPSMT"/>
              </a:rPr>
              <a:t>not </a:t>
            </a:r>
            <a:r>
              <a:rPr lang="en-US" sz="1800" b="0" i="0" u="none" strike="noStrike" baseline="0" dirty="0" err="1">
                <a:latin typeface="TimesNewRomanPSMT"/>
              </a:rPr>
              <a:t>froin</a:t>
            </a:r>
            <a:r>
              <a:rPr lang="en-US" sz="1800" b="0" i="0" u="none" strike="noStrike" baseline="0" dirty="0">
                <a:latin typeface="TimesNewRomanPSMT"/>
              </a:rPr>
              <a:t> that is the worry </a:t>
            </a:r>
            <a:r>
              <a:rPr lang="en-US" sz="1800" b="0" i="0" u="none" strike="noStrike" baseline="0" dirty="0">
                <a:latin typeface="Helvetica" panose="020B0604020202020204" pitchFamily="34" charset="0"/>
              </a:rPr>
              <a:t>b </a:t>
            </a:r>
            <a:r>
              <a:rPr lang="en-US" sz="1800" b="0" i="0" u="none" strike="noStrike" baseline="0" dirty="0" err="1">
                <a:latin typeface="TimesNewRomanPSMT"/>
              </a:rPr>
              <a:t>tlJe</a:t>
            </a:r>
            <a:r>
              <a:rPr lang="en-US" sz="1800" b="0" i="0" u="none" strike="noStrike" baseline="0" dirty="0">
                <a:latin typeface="TimesNewRomanPSMT"/>
              </a:rPr>
              <a:t> form of the ;.: ' </a:t>
            </a:r>
            <a:r>
              <a:rPr lang="en-US" sz="1800" b="0" i="0" u="none" strike="noStrike" baseline="0" dirty="0" err="1">
                <a:latin typeface="TimesNewRomanPSMT"/>
              </a:rPr>
              <a:t>lty</a:t>
            </a:r>
            <a:r>
              <a:rPr lang="en-US" sz="1800" b="0" i="0" u="none" strike="noStrike" baseline="0" dirty="0">
                <a:latin typeface="TimesNewRomanPSMT"/>
              </a:rPr>
              <a:t> and trouble. </a:t>
            </a:r>
            <a:r>
              <a:rPr lang="en-US" sz="1800" b="1" i="0" u="none" strike="noStrike" baseline="0" dirty="0">
                <a:latin typeface="TimesNewRomanPS-BoldMT"/>
              </a:rPr>
              <a:t>-,r, </a:t>
            </a:r>
            <a:r>
              <a:rPr lang="en-US" sz="1800" b="0" i="0" u="none" strike="noStrike" baseline="0" dirty="0">
                <a:latin typeface="TimesNewRomanPSMT"/>
              </a:rPr>
              <a:t>( a </a:t>
            </a:r>
            <a:r>
              <a:rPr lang="en-US" sz="1800" b="0" i="0" u="none" strike="noStrike" baseline="0" dirty="0" err="1">
                <a:latin typeface="TimesNewRomanPSMT"/>
              </a:rPr>
              <a:t>stron</a:t>
            </a:r>
            <a:r>
              <a:rPr lang="en-US" sz="1800" dirty="0">
                <a:latin typeface="TimesNewRomanPSMT"/>
              </a:rPr>
              <a:t> </a:t>
            </a:r>
            <a:r>
              <a:rPr lang="en-US" sz="1800" b="0" i="0" u="none" strike="noStrike" baseline="0" dirty="0">
                <a:latin typeface="TimesNewRomanPSMT"/>
              </a:rPr>
              <a:t>,</a:t>
            </a:r>
            <a:r>
              <a:rPr lang="en-US" sz="1800" b="0" i="0" u="none" strike="noStrike" baseline="0" dirty="0" err="1">
                <a:latin typeface="TimesNewRomanPSMT"/>
              </a:rPr>
              <a:t>o,nse</a:t>
            </a:r>
            <a:r>
              <a:rPr lang="en-US" sz="1800" b="0" i="0" u="none" strike="noStrike" baseline="0" dirty="0">
                <a:latin typeface="TimesNewRomanPSMT"/>
              </a:rPr>
              <a:t> s - '' </a:t>
            </a:r>
            <a:r>
              <a:rPr lang="en-US" sz="1800" b="1" i="0" u="none" strike="noStrike" baseline="0" dirty="0">
                <a:latin typeface="TimesNewRomanPS-BoldMT"/>
              </a:rPr>
              <a:t>is: </a:t>
            </a:r>
            <a:r>
              <a:rPr lang="en-US" sz="1800" b="0" i="0" u="none" strike="noStrike" baseline="0" dirty="0">
                <a:latin typeface="TimesNewRomanPSMT"/>
              </a:rPr>
              <a:t>u!'</a:t>
            </a:r>
            <a:r>
              <a:rPr lang="en-US" sz="1800" b="0" i="0" u="none" strike="noStrike" baseline="0" dirty="0" err="1">
                <a:latin typeface="TimesNewRomanPSMT"/>
              </a:rPr>
              <a:t>ual</a:t>
            </a:r>
            <a:r>
              <a:rPr lang="en-US" sz="1800" b="0" i="0" u="none" strike="noStrike" baseline="0" dirty="0">
                <a:latin typeface="TimesNewRomanPSMT"/>
              </a:rPr>
              <a:t> expression for. : form. All forming </a:t>
            </a:r>
            <a:r>
              <a:rPr lang="en-US" sz="1800" b="0" i="0" u="none" strike="noStrike" baseline="0" dirty="0">
                <a:latin typeface="Helvetica" panose="020B0604020202020204" pitchFamily="34" charset="0"/>
              </a:rPr>
              <a:t>is </a:t>
            </a:r>
            <a:r>
              <a:rPr lang="en-US" sz="1800" b="0" i="0" u="none" strike="noStrike" baseline="0" dirty="0">
                <a:latin typeface="TimesNewRomanPSMT"/>
              </a:rPr>
              <a:t>a eorn8. or </a:t>
            </a:r>
            <a:r>
              <a:rPr lang="en-US" sz="1800" b="1" i="0" u="none" strike="noStrike" baseline="0" dirty="0">
                <a:latin typeface="TimesNewRomanPS-BoldMT"/>
              </a:rPr>
              <a:t>,,s, </a:t>
            </a:r>
            <a:r>
              <a:rPr lang="en-US" sz="1800" b="0" i="0" u="none" strike="noStrike" baseline="0" dirty="0" err="1">
                <a:latin typeface="Helvetica" panose="020B0604020202020204" pitchFamily="34" charset="0"/>
              </a:rPr>
              <a:t>th</a:t>
            </a:r>
            <a:r>
              <a:rPr lang="en-US" sz="1800" b="0" i="0" u="none" strike="noStrike" baseline="0" dirty="0">
                <a:latin typeface="Helvetica" panose="020B0604020202020204" pitchFamily="34" charset="0"/>
              </a:rPr>
              <a:t> </a:t>
            </a:r>
            <a:r>
              <a:rPr lang="en-US" sz="1800" b="0" i="0" u="none" strike="noStrike" baseline="0" dirty="0" err="1">
                <a:latin typeface="TimesNewRomanPSMT"/>
              </a:rPr>
              <a:t>b'nd</a:t>
            </a:r>
            <a:r>
              <a:rPr lang="en-US" sz="1800" b="0" i="0" u="none" strike="noStrike" baseline="0" dirty="0">
                <a:latin typeface="TimesNewRomanPSMT"/>
              </a:rPr>
              <a:t>) means to </a:t>
            </a:r>
            <a:r>
              <a:rPr lang="en-US" sz="1800" b="0" i="0" u="none" strike="noStrike" baseline="0" dirty="0">
                <a:latin typeface="Helvetica" panose="020B0604020202020204" pitchFamily="34" charset="0"/>
              </a:rPr>
              <a:t>f </a:t>
            </a:r>
            <a:r>
              <a:rPr lang="en-US" sz="1800" b="0" i="0" u="none" strike="noStrike" baseline="0" dirty="0" err="1">
                <a:latin typeface="TimesNewRomanPSMT"/>
              </a:rPr>
              <a:t>ashioh</a:t>
            </a:r>
            <a:r>
              <a:rPr lang="en-US" sz="1800" b="0" i="0" u="none" strike="noStrike" baseline="0" dirty="0">
                <a:latin typeface="TimesNewRomanPSMT"/>
              </a:rPr>
              <a:t>, These concepts are so related </a:t>
            </a:r>
            <a:r>
              <a:rPr lang="en-US" sz="1800" b="0" i="0" u="none" strike="noStrike" baseline="0" dirty="0">
                <a:latin typeface="Helvetica" panose="020B0604020202020204" pitchFamily="34" charset="0"/>
              </a:rPr>
              <a:t>f </a:t>
            </a:r>
            <a:r>
              <a:rPr lang="en-US" sz="1800" b="0" i="0" u="none" strike="noStrike" baseline="0" dirty="0">
                <a:latin typeface="TimesNewRomanPSMT"/>
              </a:rPr>
              <a:t>of io" to 1 d </a:t>
            </a:r>
            <a:r>
              <a:rPr lang="en-US" sz="1800" b="0" i="0" u="none" strike="noStrike" baseline="0" dirty="0" err="1">
                <a:latin typeface="TimesNewRomanPSMT"/>
              </a:rPr>
              <a:t>ired</a:t>
            </a:r>
            <a:r>
              <a:rPr lang="en-US" sz="1800" b="0" i="0" u="none" strike="noStrike" baseline="0" dirty="0">
                <a:latin typeface="TimesNewRomanPSMT"/>
              </a:rPr>
              <a:t> s </a:t>
            </a:r>
            <a:r>
              <a:rPr lang="en-US" sz="1800" b="0" i="0" u="none" strike="noStrike" baseline="0" dirty="0" err="1">
                <a:latin typeface="TimesNewRomanPSMT"/>
              </a:rPr>
              <a:t>ape.onn</a:t>
            </a:r>
            <a:r>
              <a:rPr lang="en-US" sz="1800" b="0" i="0" u="none" strike="noStrike" baseline="0" dirty="0">
                <a:latin typeface="TimesNewRomanPSMT"/>
              </a:rPr>
              <a:t>. </a:t>
            </a:r>
            <a:r>
              <a:rPr lang="en-US" sz="1800" b="0" i="0" u="none" strike="noStrike" baseline="0" dirty="0">
                <a:latin typeface="Helvetica" panose="020B0604020202020204" pitchFamily="34" charset="0"/>
              </a:rPr>
              <a:t>f </a:t>
            </a:r>
            <a:r>
              <a:rPr lang="en-US" sz="1800" b="0" i="0" u="none" strike="noStrike" baseline="0" dirty="0" err="1">
                <a:latin typeface="TimesNewRomanPSMT"/>
              </a:rPr>
              <a:t>aterial</a:t>
            </a:r>
            <a:r>
              <a:rPr lang="en-US" sz="1800" b="0" i="0" u="none" strike="noStrike" baseline="0" dirty="0">
                <a:latin typeface="TimesNewRomanPSMT"/>
              </a:rPr>
              <a:t> into the </a:t>
            </a:r>
            <a:r>
              <a:rPr lang="en-US" sz="1800" b="0" i="0" u="none" strike="noStrike" baseline="0" dirty="0">
                <a:latin typeface="Helvetica" panose="020B0604020202020204" pitchFamily="34" charset="0"/>
              </a:rPr>
              <a:t>1 </a:t>
            </a:r>
            <a:r>
              <a:rPr lang="en-US" sz="1800" b="0" i="0" u="none" strike="noStrike" baseline="0" dirty="0">
                <a:latin typeface="TimesNewRomanPSMT"/>
              </a:rPr>
              <a:t>expressed by ,,</a:t>
            </a:r>
            <a:r>
              <a:rPr lang="en-US" sz="1800" b="0" i="0" u="none" strike="noStrike" baseline="0" dirty="0" err="1">
                <a:latin typeface="TimesNewRomanPSMT"/>
              </a:rPr>
              <a:t>i</a:t>
            </a:r>
            <a:r>
              <a:rPr lang="en-US" sz="1800" b="0" i="0" u="none" strike="noStrike" baseline="0" dirty="0">
                <a:latin typeface="TimesNewRomanPSMT"/>
              </a:rPr>
              <a:t> : </a:t>
            </a:r>
            <a:r>
              <a:rPr lang="en-US" sz="1800" b="0" i="0" u="none" strike="noStrike" baseline="0" dirty="0" err="1">
                <a:latin typeface="TimesNewRomanPSMT"/>
              </a:rPr>
              <a:t>t,in</a:t>
            </a:r>
            <a:r>
              <a:rPr lang="en-US" sz="1800" b="0" i="0" u="none" strike="noStrike" baseline="0" dirty="0">
                <a:latin typeface="TimesNewRomanPSMT"/>
              </a:rPr>
              <a:t>~ ,</a:t>
            </a:r>
            <a:r>
              <a:rPr lang="en-US" sz="1800" b="0" i="0" u="none" strike="noStrike" baseline="0" dirty="0" err="1">
                <a:latin typeface="TimesNewRomanPSMT"/>
              </a:rPr>
              <a:t>n,i</a:t>
            </a:r>
            <a:r>
              <a:rPr lang="en-US" sz="1800" b="0" i="0" u="none" strike="noStrike" baseline="0" dirty="0">
                <a:latin typeface="TimesNewRomanPSMT"/>
              </a:rPr>
              <a:t> “’” </a:t>
            </a:r>
            <a:r>
              <a:rPr lang="en-US" sz="1800" b="0" i="0" u="none" strike="noStrike" baseline="0" dirty="0" err="1">
                <a:latin typeface="TimesNewRomanPSMT"/>
              </a:rPr>
              <a:t>Pr</a:t>
            </a:r>
            <a:r>
              <a:rPr lang="en-US" sz="1800" b="0" i="0" u="none" strike="noStrike" baseline="0" dirty="0">
                <a:latin typeface="TimesNewRomanPSMT"/>
              </a:rPr>
              <a:t>: </a:t>
            </a:r>
            <a:r>
              <a:rPr lang="en-US" sz="1800" b="0" i="0" u="none" strike="noStrike" baseline="0" dirty="0">
                <a:latin typeface="Helvetica" panose="020B0604020202020204" pitchFamily="34" charset="0"/>
              </a:rPr>
              <a:t>~:;1 </a:t>
            </a:r>
            <a:r>
              <a:rPr lang="en-US" sz="1800" b="0" i="0" u="none" strike="noStrike" baseline="0" dirty="0">
                <a:latin typeface="TimesNewRomanPSMT"/>
              </a:rPr>
              <a:t>that we find </a:t>
            </a:r>
            <a:r>
              <a:rPr lang="en-US" sz="1800" b="0" i="0" u="none" strike="noStrike" baseline="0" dirty="0" err="1">
                <a:latin typeface="TimesNewRomanPSMT"/>
              </a:rPr>
              <a:t>fornun</a:t>
            </a:r>
            <a:r>
              <a:rPr lang="en-US" sz="1800" b="0" i="0" u="none" strike="noStrike" baseline="0" dirty="0">
                <a:latin typeface="TimesNewRomanPSMT"/>
              </a:rPr>
              <a:t>~ a }~rm. Perhaps there is a difference t(o E x. XXXII ,4 ) and </a:t>
            </a:r>
            <a:r>
              <a:rPr lang="en-US" sz="1800" b="1" i="0" u="none" strike="noStrike" baseline="0" dirty="0">
                <a:latin typeface="TimesNewRomanPS-BoldMT"/>
              </a:rPr>
              <a:t>:,</a:t>
            </a:r>
            <a:r>
              <a:rPr lang="en-US" sz="1800" b="1" i="0" u="none" strike="noStrike" baseline="0" dirty="0" err="1">
                <a:latin typeface="TimesNewRomanPS-BoldMT"/>
              </a:rPr>
              <a:t>iis</a:t>
            </a:r>
            <a:r>
              <a:rPr lang="en-US" sz="1800" b="1" i="0" u="none" strike="noStrike" baseline="0" dirty="0">
                <a:latin typeface="TimesNewRomanPS-BoldMT"/>
              </a:rPr>
              <a:t> </a:t>
            </a:r>
            <a:r>
              <a:rPr lang="en-US" sz="1800" b="0" i="0" u="none" strike="noStrike" baseline="0" dirty="0" err="1">
                <a:latin typeface="TimesNewRomanPSMT"/>
              </a:rPr>
              <a:t>m</a:t>
            </a:r>
            <a:r>
              <a:rPr lang="en-US" sz="1800" b="0" i="0" u="none" strike="noStrike" baseline="0" dirty="0" err="1">
                <a:latin typeface="Helvetica" panose="020B0604020202020204" pitchFamily="34" charset="0"/>
              </a:rPr>
              <a:t>d</a:t>
            </a:r>
            <a:r>
              <a:rPr lang="en-US" sz="1800" b="0" i="0" u="none" strike="noStrike" baseline="0" dirty="0" err="1">
                <a:latin typeface="TimesNewRomanPSMT"/>
              </a:rPr>
              <a:t>e</a:t>
            </a:r>
            <a:r>
              <a:rPr lang="en-US" sz="1800" b="0" i="0" u="none" strike="noStrike" baseline="0" dirty="0">
                <a:latin typeface="TimesNewRomanPSMT"/>
              </a:rPr>
              <a:t> </a:t>
            </a:r>
            <a:r>
              <a:rPr lang="en-US" sz="1800" b="0" i="0" u="none" strike="noStrike" baseline="0" dirty="0" err="1">
                <a:latin typeface="TimesNewRomanPSMT"/>
              </a:rPr>
              <a:t>abnys</a:t>
            </a:r>
            <a:r>
              <a:rPr lang="en-US" sz="1800" b="0" i="0" u="none" strike="noStrike" baseline="0" dirty="0">
                <a:latin typeface="TimesNewRomanPSMT"/>
              </a:rPr>
              <a:t> ,,s1e or ,41•P , · ,s </a:t>
            </a:r>
            <a:r>
              <a:rPr lang="en-US" sz="1800" b="0" i="0" u="none" strike="noStrike" baseline="0" dirty="0">
                <a:latin typeface="Helvetica" panose="020B0604020202020204" pitchFamily="34" charset="0"/>
              </a:rPr>
              <a:t>is </a:t>
            </a:r>
            <a:r>
              <a:rPr lang="en-US" sz="1800" b="0" i="0" u="none" strike="noStrike" baseline="0" dirty="0">
                <a:latin typeface="TimesNewRomanPSMT"/>
              </a:rPr>
              <a:t>the external limitation </a:t>
            </a:r>
            <a:r>
              <a:rPr lang="en-US" sz="1800" b="0" i="0" u="none" strike="noStrike" baseline="0" dirty="0" err="1">
                <a:latin typeface="TimesNewRomanPSMT"/>
              </a:rPr>
              <a:t>hether</a:t>
            </a:r>
            <a:r>
              <a:rPr lang="en-US" sz="1800" b="0" i="0" u="none" strike="noStrike" baseline="0" dirty="0">
                <a:latin typeface="TimesNewRomanPSMT"/>
              </a:rPr>
              <a:t> trouble is </a:t>
            </a:r>
            <a:r>
              <a:rPr lang="en-US" sz="1800" b="0" i="0" u="none" strike="noStrike" baseline="0" dirty="0" err="1">
                <a:latin typeface="TimesNewRomanPSMT"/>
              </a:rPr>
              <a:t>expresse</a:t>
            </a:r>
            <a:r>
              <a:rPr lang="en-US" sz="1800" b="0" i="0" u="none" strike="noStrike" baseline="0" dirty="0">
                <a:latin typeface="TimesNewRomanPSMT"/>
              </a:rPr>
              <a:t> t move freely. It leaves </a:t>
            </a:r>
            <a:r>
              <a:rPr lang="en-US" sz="1800" b="0" i="0" u="none" strike="noStrike" baseline="0" dirty="0">
                <a:latin typeface="Helvetica" panose="020B0604020202020204" pitchFamily="34" charset="0"/>
              </a:rPr>
              <a:t>us </a:t>
            </a:r>
            <a:r>
              <a:rPr lang="en-US" sz="1800" b="0" i="0" u="none" strike="noStrike" baseline="0" dirty="0">
                <a:latin typeface="TimesNewRomanPSMT"/>
              </a:rPr>
              <a:t>untouched </a:t>
            </a:r>
            <a:r>
              <a:rPr lang="en-US" sz="1800" b="0" i="0" u="none" strike="noStrike" baseline="0" dirty="0">
                <a:latin typeface="Helvetica" panose="020B0604020202020204" pitchFamily="34" charset="0"/>
              </a:rPr>
              <a:t>w </a:t>
            </a:r>
            <a:r>
              <a:rPr lang="en-US" sz="1800" b="0" i="0" u="none" strike="noStrike" baseline="0" dirty="0" err="1">
                <a:latin typeface="Helvetica" panose="020B0604020202020204" pitchFamily="34" charset="0"/>
              </a:rPr>
              <a:t>th</a:t>
            </a:r>
            <a:r>
              <a:rPr lang="en-US" sz="1800" b="0" i="0" u="none" strike="noStrike" baseline="0" dirty="0">
                <a:latin typeface="Helvetica" panose="020B0604020202020204" pitchFamily="34" charset="0"/>
              </a:rPr>
              <a:t> </a:t>
            </a:r>
            <a:r>
              <a:rPr lang="en-US" sz="1800" b="0" i="0" u="none" strike="noStrike" baseline="0" dirty="0">
                <a:latin typeface="TimesNewRomanPSMT"/>
              </a:rPr>
              <a:t>t we can no . h to our sphere, so a . . us space. But </a:t>
            </a:r>
            <a:r>
              <a:rPr lang="en-US" sz="1800" b="0" i="0" u="none" strike="noStrike" baseline="0" dirty="0">
                <a:latin typeface="Helvetica" panose="020B0604020202020204" pitchFamily="34" charset="0"/>
              </a:rPr>
              <a:t>,</a:t>
            </a:r>
            <a:r>
              <a:rPr lang="en-US" sz="1800" b="0" i="0" u="none" strike="noStrike" baseline="0" dirty="0" err="1">
                <a:latin typeface="Helvetica" panose="020B0604020202020204" pitchFamily="34" charset="0"/>
              </a:rPr>
              <a:t>i</a:t>
            </a:r>
            <a:r>
              <a:rPr lang="en-US" sz="1800" b="0" i="0" u="none" strike="noStrike" baseline="0" dirty="0">
                <a:latin typeface="Helvetica" panose="020B0604020202020204" pitchFamily="34" charset="0"/>
              </a:rPr>
              <a:t>, </a:t>
            </a:r>
            <a:r>
              <a:rPr lang="en-US" sz="1800" b="0" i="0" u="none" strike="noStrike" baseline="0" dirty="0">
                <a:latin typeface="TimesNewRomanPSMT"/>
              </a:rPr>
              <a:t>1s sue a narrowing internally, the reverse 1</a:t>
            </a:r>
            <a:r>
              <a:rPr lang="en-US" sz="1800" b="0" i="0" u="none" strike="noStrike" baseline="0" dirty="0">
                <a:latin typeface="Helvetica" panose="020B0604020202020204" pitchFamily="34" charset="0"/>
              </a:rPr>
              <a:t>·</a:t>
            </a:r>
            <a:r>
              <a:rPr lang="en-US" sz="1800" b="0" i="0" u="none" strike="noStrike" baseline="0" dirty="0">
                <a:latin typeface="TimesNewRomanPSMT"/>
              </a:rPr>
              <a:t>5 </a:t>
            </a:r>
            <a:r>
              <a:rPr lang="en-US" sz="1800" b="0" i="0" u="none" strike="noStrike" baseline="0" dirty="0">
                <a:latin typeface="Helvetica" panose="020B0604020202020204" pitchFamily="34" charset="0"/>
              </a:rPr>
              <a:t>:</a:t>
            </a:r>
            <a:r>
              <a:rPr lang="en-US" sz="1800" b="0" i="0" u="none" strike="noStrike" baseline="0" dirty="0" err="1">
                <a:latin typeface="Helvetica" panose="020B0604020202020204" pitchFamily="34" charset="0"/>
              </a:rPr>
              <a:t>in~th</a:t>
            </a:r>
            <a:r>
              <a:rPr lang="en-US" sz="1800" b="0" i="0" u="none" strike="noStrike" baseline="0" dirty="0">
                <a:latin typeface="Helvetica" panose="020B0604020202020204" pitchFamily="34" charset="0"/>
              </a:rPr>
              <a:t> </a:t>
            </a:r>
            <a:r>
              <a:rPr lang="en-US" sz="1800" b="0" i="0" u="none" strike="noStrike" baseline="0" dirty="0">
                <a:latin typeface="TimesNewRomanPSMT"/>
              </a:rPr>
              <a:t>g1v1ngh </a:t>
            </a:r>
            <a:r>
              <a:rPr lang="en-US" sz="1800" b="0" i="0" u="none" strike="noStrike" baseline="0" dirty="0" err="1">
                <a:latin typeface="TimesNewRomanPSMT"/>
              </a:rPr>
              <a:t>ave</a:t>
            </a:r>
            <a:r>
              <a:rPr lang="en-US" sz="1800" b="0" i="0" u="none" strike="noStrike" baseline="0" dirty="0">
                <a:latin typeface="TimesNewRomanPSMT"/>
              </a:rPr>
              <a:t> . . . 00 power to oppose its restrictions. of circumstances that we feel </a:t>
            </a:r>
            <a:r>
              <a:rPr lang="en-US" sz="1800" b="0" i="0" u="none" strike="noStrike" baseline="0" dirty="0" err="1">
                <a:latin typeface="TimesNewRomanPSMT"/>
              </a:rPr>
              <a:t>atthw</a:t>
            </a:r>
            <a:r>
              <a:rPr lang="en-US" sz="1800" b="0" i="0" u="none" strike="noStrike" baseline="0" dirty="0">
                <a:latin typeface="TimesNewRomanPSMT"/>
              </a:rPr>
              <a:t>: it can do what it likes with us. '</a:t>
            </a:r>
            <a:r>
              <a:rPr lang="en-US" sz="1800" b="0" i="0" u="none" strike="noStrike" baseline="0" dirty="0" err="1">
                <a:latin typeface="TimesNewRomanPSMT"/>
              </a:rPr>
              <a:t>fhat</a:t>
            </a:r>
            <a:r>
              <a:rPr lang="en-US" sz="1800" dirty="0">
                <a:latin typeface="TimesNewRomanPSMT"/>
              </a:rPr>
              <a:t> </a:t>
            </a:r>
            <a:r>
              <a:rPr lang="en-US" sz="1800" b="0" i="0" u="none" strike="noStrike" baseline="0" dirty="0">
                <a:latin typeface="TimesNewRomanPSMT"/>
              </a:rPr>
              <a:t>It </a:t>
            </a:r>
            <a:r>
              <a:rPr lang="en-US" sz="1800" b="0" i="0" u="none" strike="noStrike" baseline="0" dirty="0" err="1">
                <a:latin typeface="TimesNewRomanPSMT"/>
              </a:rPr>
              <a:t>ob</a:t>
            </a:r>
            <a:r>
              <a:rPr lang="en-US" sz="1800" b="0" i="0" u="none" strike="noStrike" baseline="0" dirty="0">
                <a:latin typeface="TimesNewRomanPSMT"/>
              </a:rPr>
              <a:t> ta1•n s h </a:t>
            </a:r>
            <a:r>
              <a:rPr lang="en-US" sz="1800" b="0" i="0" u="none" strike="noStrike" baseline="0" dirty="0" err="1">
                <a:latin typeface="TimesNewRomanPSMT"/>
              </a:rPr>
              <a:t>pow.e</a:t>
            </a:r>
            <a:r>
              <a:rPr lang="en-US" sz="1800" b="0" i="0" u="none" strike="noStrike" baseline="0" dirty="0">
                <a:latin typeface="TimesNewRomanPSMT"/>
              </a:rPr>
              <a:t> r </a:t>
            </a:r>
            <a:r>
              <a:rPr lang="en-US" sz="1800" b="0" i="0" u="none" strike="noStrike" baseline="0" dirty="0" err="1">
                <a:latin typeface="TimesNewRomanPSMT"/>
              </a:rPr>
              <a:t>oJvaecro</a:t>
            </a:r>
            <a:r>
              <a:rPr lang="en-US" sz="1800" b="0" i="0" u="none" strike="noStrike" baseline="0" dirty="0">
                <a:latin typeface="TimesNewRomanPSMT"/>
              </a:rPr>
              <a:t> </a:t>
            </a:r>
            <a:r>
              <a:rPr lang="en-US" sz="1800" b="0" i="0" u="none" strike="noStrike" baseline="0" dirty="0" err="1">
                <a:latin typeface="TimesNewRomanPSMT"/>
              </a:rPr>
              <a:t>bu</a:t>
            </a:r>
            <a:r>
              <a:rPr lang="en-US" sz="1800" b="0" i="0" u="none" strike="noStrike" baseline="0" dirty="0">
                <a:latin typeface="TimesNewRomanPSMT"/>
              </a:rPr>
              <a:t> sf </a:t>
            </a:r>
            <a:r>
              <a:rPr lang="en-US" sz="1800" b="0" i="0" u="none" strike="noStrike" baseline="0" dirty="0" err="1">
                <a:latin typeface="TimesNewRomanPSMT"/>
              </a:rPr>
              <a:t>elt</a:t>
            </a:r>
            <a:r>
              <a:rPr lang="en-US" sz="1800" b="0" i="0" u="none" strike="noStrike" baseline="0" dirty="0">
                <a:latin typeface="TimesNewRomanPSMT"/>
              </a:rPr>
              <a:t> at </a:t>
            </a:r>
            <a:r>
              <a:rPr lang="en-US" sz="1800" b="0" i="0" u="none" strike="noStrike" baseline="0" dirty="0" err="1">
                <a:latin typeface="TimesNewRomanPSMT"/>
              </a:rPr>
              <a:t>owards</a:t>
            </a:r>
            <a:r>
              <a:rPr lang="en-US" sz="1800" b="0" i="0" u="none" strike="noStrike" baseline="0" dirty="0">
                <a:latin typeface="TimesNewRomanPSMT"/>
              </a:rPr>
              <a:t> Esau, an d t h at </a:t>
            </a:r>
            <a:r>
              <a:rPr lang="en-US" sz="1800" b="0" i="0" u="none" strike="noStrike" baseline="0" dirty="0" err="1">
                <a:latin typeface="TimesNewRomanPSMT"/>
              </a:rPr>
              <a:t>t·s</a:t>
            </a:r>
            <a:r>
              <a:rPr lang="en-US" sz="1800" b="0" i="0" u="none" strike="noStrike" baseline="0" dirty="0">
                <a:latin typeface="TimesNewRomanPSMT"/>
              </a:rPr>
              <a:t> t he </a:t>
            </a:r>
            <a:r>
              <a:rPr lang="en-US" sz="1800" b="0" i="0" u="none" strike="noStrike" baseline="0" dirty="0" err="1">
                <a:latin typeface="TimesNewRomanPSMT"/>
              </a:rPr>
              <a:t>condi·t</a:t>
            </a:r>
            <a:r>
              <a:rPr lang="en-US" sz="1800" b="0" i="0" u="none" strike="noStrike" baseline="0" dirty="0">
                <a:latin typeface="TimesNewRomanPSMT"/>
              </a:rPr>
              <a:t> </a:t>
            </a:r>
            <a:r>
              <a:rPr lang="en-US" sz="1800" b="0" i="0" u="none" strike="noStrike" baseline="0" dirty="0" err="1">
                <a:latin typeface="TimesNewRomanPSMT"/>
              </a:rPr>
              <a:t>i·o</a:t>
            </a:r>
            <a:r>
              <a:rPr lang="en-US" sz="1800" b="0" i="0" u="none" strike="noStrike" baseline="0" dirty="0">
                <a:latin typeface="TimesNewRomanPSMT"/>
              </a:rPr>
              <a:t> n </a:t>
            </a:r>
            <a:r>
              <a:rPr lang="en-US" sz="1800" b="0" i="0" u="none" strike="noStrike" baseline="0" dirty="0">
                <a:latin typeface="Helvetica" panose="020B0604020202020204" pitchFamily="34" charset="0"/>
              </a:rPr>
              <a:t>is </a:t>
            </a:r>
            <a:r>
              <a:rPr lang="en-US" sz="1800" b="0" i="0" u="none" strike="noStrike" baseline="0" dirty="0">
                <a:latin typeface="TimesNewRomanPSMT"/>
              </a:rPr>
              <a:t>the condition </a:t>
            </a:r>
            <a:r>
              <a:rPr lang="en-US" sz="1800" b="0" i="0" u="none" strike="noStrike" baseline="0" dirty="0" err="1">
                <a:latin typeface="TimesNewRomanPSMT"/>
              </a:rPr>
              <a:t>w~ich</a:t>
            </a:r>
            <a:r>
              <a:rPr lang="en-US" sz="1800" b="0" i="0" u="none" strike="noStrike" baseline="0" dirty="0">
                <a:latin typeface="TimesNewRomanPSMT"/>
              </a:rPr>
              <a:t> d elves through the centuries towards the Esau- . </a:t>
            </a:r>
            <a:r>
              <a:rPr lang="en-US" sz="1800" b="0" i="0" u="none" strike="noStrike" baseline="0" dirty="0" err="1">
                <a:latin typeface="TimesNewRomanPSMT"/>
              </a:rPr>
              <a:t>h'ch</a:t>
            </a:r>
            <a:r>
              <a:rPr lang="en-US" sz="1800" b="0" i="0" u="none" strike="noStrike" baseline="0" dirty="0">
                <a:latin typeface="TimesNewRomanPSMT"/>
              </a:rPr>
              <a:t> we have </a:t>
            </a:r>
            <a:r>
              <a:rPr lang="en-US" sz="1800" b="0" i="0" u="none" strike="noStrike" baseline="0" dirty="0" err="1">
                <a:latin typeface="TimesNewRomanPSMT"/>
              </a:rPr>
              <a:t>ioun</a:t>
            </a:r>
            <a:r>
              <a:rPr lang="en-US" sz="1800" b="0" i="0" u="none" strike="noStrike" baseline="0" dirty="0">
                <a:latin typeface="TimesNewRomanPSMT"/>
              </a:rPr>
              <a:t> ours h Gal . </a:t>
            </a:r>
            <a:r>
              <a:rPr lang="en-US" sz="1800" b="0" i="0" u="none" strike="noStrike" baseline="0" dirty="0">
                <a:latin typeface="Helvetica" panose="020B0604020202020204" pitchFamily="34" charset="0"/>
              </a:rPr>
              <a:t>10 w</a:t>
            </a:r>
            <a:r>
              <a:rPr lang="en-US" sz="1800" dirty="0">
                <a:latin typeface="Helvetica" panose="020B0604020202020204" pitchFamily="34" charset="0"/>
              </a:rPr>
              <a:t> </a:t>
            </a:r>
            <a:r>
              <a:rPr lang="en-US" sz="1800" b="0" i="0" u="none" strike="noStrike" baseline="0" dirty="0">
                <a:latin typeface="TimesNewRomanPSMT"/>
              </a:rPr>
              <a:t>1 . </a:t>
            </a:r>
            <a:r>
              <a:rPr lang="en-US" sz="1800" b="0" i="0" u="none" strike="noStrike" baseline="0" dirty="0" err="1">
                <a:latin typeface="TimesNewRomanPSMT"/>
              </a:rPr>
              <a:t>d't</a:t>
            </a:r>
            <a:r>
              <a:rPr lang="en-US" sz="1800" b="0" i="0" u="none" strike="noStrike" baseline="0" dirty="0">
                <a:latin typeface="TimesNewRomanPSMT"/>
              </a:rPr>
              <a:t>' which in the prophesy of t e </a:t>
            </a:r>
            <a:r>
              <a:rPr lang="en-US" sz="1800" b="0" i="0" u="none" strike="noStrike" baseline="0" dirty="0" err="1">
                <a:latin typeface="TimesNewRomanPSMT"/>
              </a:rPr>
              <a:t>ut</a:t>
            </a:r>
            <a:r>
              <a:rPr lang="en-US" sz="1800" b="0" i="0" u="none" strike="noStrike" baseline="0" dirty="0">
                <a:latin typeface="TimesNewRomanPSMT"/>
              </a:rPr>
              <a:t>, 1s called nations It 1S that con 1 ion ' ,, </a:t>
            </a:r>
            <a:r>
              <a:rPr lang="en-US" sz="1800" b="0" i="0" u="none" strike="noStrike" baseline="0" dirty="0" err="1">
                <a:latin typeface="TimesNewRomanPSMT"/>
              </a:rPr>
              <a:t>th</a:t>
            </a:r>
            <a:r>
              <a:rPr lang="en-US" sz="1800" b="0" i="0" u="none" strike="noStrike" baseline="0" dirty="0">
                <a:latin typeface="TimesNewRomanPSMT"/>
              </a:rPr>
              <a:t> h . · </a:t>
            </a:r>
            <a:r>
              <a:rPr lang="en-US" sz="1800" b="0" i="0" u="none" strike="noStrike" baseline="0" dirty="0" err="1">
                <a:latin typeface="TimesNewRomanPSMT"/>
              </a:rPr>
              <a:t>Lev't</a:t>
            </a:r>
            <a:r>
              <a:rPr lang="en-US" sz="1800" b="0" i="0" u="none" strike="noStrike" baseline="0" dirty="0">
                <a:latin typeface="TimesNewRomanPSMT"/>
              </a:rPr>
              <a:t> </a:t>
            </a:r>
            <a:r>
              <a:rPr lang="en-US" sz="1800" b="1" i="0" u="none" strike="noStrike" baseline="0" dirty="0">
                <a:latin typeface="TimesNewRomanPS-BoldMT"/>
              </a:rPr>
              <a:t>XXVI </a:t>
            </a:r>
            <a:r>
              <a:rPr lang="en-US" sz="1800" b="0" i="0" u="none" strike="noStrike" baseline="0" dirty="0">
                <a:latin typeface="TimesNewRomanPSMT"/>
              </a:rPr>
              <a:t>28) ''the fury of chance ; at our app1ness, </a:t>
            </a:r>
            <a:r>
              <a:rPr lang="en-US" sz="1800" b="0" i="0" u="none" strike="noStrike" baseline="0" dirty="0">
                <a:latin typeface="Helvetica" panose="020B0604020202020204" pitchFamily="34" charset="0"/>
              </a:rPr>
              <a:t>our </a:t>
            </a:r>
            <a:r>
              <a:rPr lang="en-US" sz="1800" b="0" i="0" u="none" strike="noStrike" baseline="0" dirty="0">
                <a:latin typeface="TimesNewRomanPSMT"/>
              </a:rPr>
              <a:t>,,P </a:t>
            </a:r>
            <a:r>
              <a:rPr lang="en-US" sz="1800" b="0" i="0" u="none" strike="noStrike" baseline="0" dirty="0" err="1">
                <a:latin typeface="TimesNewRomanPSMT"/>
              </a:rPr>
              <a:t>ni,n</a:t>
            </a:r>
            <a:r>
              <a:rPr lang="en-US" sz="1800" b="0" i="0" u="none" strike="noStrike" baseline="0" dirty="0">
                <a:latin typeface="TimesNewRomanPSMT"/>
              </a:rPr>
              <a:t> ( 1 • ' · • • </a:t>
            </a:r>
            <a:r>
              <a:rPr lang="en-US" sz="1800" b="0" i="0" u="none" strike="noStrike" baseline="0" dirty="0">
                <a:latin typeface="Helvetica" panose="020B0604020202020204" pitchFamily="34" charset="0"/>
              </a:rPr>
              <a:t>b </a:t>
            </a:r>
            <a:r>
              <a:rPr lang="en-US" sz="1800" b="0" i="0" u="none" strike="noStrike" baseline="0" dirty="0">
                <a:latin typeface="TimesNewRomanPSMT"/>
              </a:rPr>
              <a:t>t </a:t>
            </a:r>
            <a:r>
              <a:rPr lang="en-US" sz="1800" b="0" i="0" u="none" strike="noStrike" baseline="0" dirty="0">
                <a:latin typeface="Helvetica" panose="020B0604020202020204" pitchFamily="34" charset="0"/>
              </a:rPr>
              <a:t>h b . </a:t>
            </a:r>
            <a:r>
              <a:rPr lang="en-US" sz="1800" b="0" i="0" u="none" strike="noStrike" baseline="0" dirty="0">
                <a:latin typeface="TimesNewRomanPSMT"/>
              </a:rPr>
              <a:t>li </a:t>
            </a:r>
            <a:r>
              <a:rPr lang="en-US" sz="1800" b="0" i="0" u="none" strike="noStrike" baseline="0" dirty="0" err="1">
                <a:latin typeface="TimesNewRomanPSMT"/>
              </a:rPr>
              <a:t>rogress</a:t>
            </a:r>
            <a:r>
              <a:rPr lang="en-US" sz="1800" b="0" i="0" u="none" strike="noStrike" baseline="0" dirty="0">
                <a:latin typeface="TimesNewRomanPSMT"/>
              </a:rPr>
              <a:t> is never the definite intention, u as to </a:t>
            </a:r>
            <a:r>
              <a:rPr lang="en-US" sz="1800" b="0" i="0" u="none" strike="noStrike" baseline="0" dirty="0" err="1">
                <a:latin typeface="TimesNewRomanPSMT"/>
              </a:rPr>
              <a:t>su</a:t>
            </a:r>
            <a:r>
              <a:rPr lang="en-US" sz="1800" b="0" i="0" u="none" strike="noStrike" baseline="0" dirty="0">
                <a:latin typeface="TimesNewRomanPSMT"/>
              </a:rPr>
              <a:t> m1t to </a:t>
            </a:r>
            <a:r>
              <a:rPr lang="en-US" sz="1800" b="0" i="0" u="none" strike="noStrike" baseline="0" dirty="0" err="1">
                <a:latin typeface="TimesNewRomanPSMT"/>
              </a:rPr>
              <a:t>thvee</a:t>
            </a:r>
            <a:r>
              <a:rPr lang="en-US" sz="1800" b="0" i="0" u="none" strike="noStrike" baseline="0" dirty="0">
                <a:latin typeface="TimesNewRomanPSMT"/>
              </a:rPr>
              <a:t> </a:t>
            </a:r>
            <a:r>
              <a:rPr lang="en-US" sz="1800" b="0" i="0" u="none" strike="noStrike" baseline="0" dirty="0" err="1">
                <a:latin typeface="TimesNewRomanPSMT"/>
              </a:rPr>
              <a:t>s,p</a:t>
            </a:r>
            <a:r>
              <a:rPr lang="en-US" sz="1800" b="0" i="0" u="none" strike="noStrike" baseline="0" dirty="0">
                <a:latin typeface="TimesNewRomanPSMT"/>
              </a:rPr>
              <a:t> </a:t>
            </a:r>
            <a:r>
              <a:rPr lang="en-US" sz="1800" b="0" i="0" u="none" strike="noStrike" baseline="0" dirty="0" err="1">
                <a:latin typeface="TimesNewRomanPSMT"/>
              </a:rPr>
              <a:t>uorupor</a:t>
            </a:r>
            <a:r>
              <a:rPr lang="en-US" sz="1800" b="0" i="0" u="none" strike="noStrike" baseline="0" dirty="0">
                <a:latin typeface="TimesNewRomanPSMT"/>
              </a:rPr>
              <a:t> </a:t>
            </a:r>
            <a:r>
              <a:rPr lang="en-US" sz="1800" b="0" i="0" u="none" strike="noStrike" baseline="0" dirty="0" err="1">
                <a:latin typeface="TimesNewRomanPSMT"/>
              </a:rPr>
              <a:t>sePs</a:t>
            </a:r>
            <a:r>
              <a:rPr lang="en-US" sz="1800" b="0" i="0" u="none" strike="noStrike" baseline="0" dirty="0">
                <a:latin typeface="TimesNewRomanPSMT"/>
              </a:rPr>
              <a:t> of everything else, and, w1</a:t>
            </a:r>
            <a:r>
              <a:rPr lang="en-US" sz="1800" b="0" i="0" u="none" strike="noStrike" baseline="0" dirty="0">
                <a:latin typeface="Helvetica" panose="020B0604020202020204" pitchFamily="34" charset="0"/>
              </a:rPr>
              <a:t>' </a:t>
            </a:r>
            <a:r>
              <a:rPr lang="en-US" sz="1800" b="0" i="0" u="none" strike="noStrike" baseline="0" dirty="0" err="1">
                <a:latin typeface="Helvetica" panose="020B0604020202020204" pitchFamily="34" charset="0"/>
              </a:rPr>
              <a:t>th</a:t>
            </a:r>
            <a:r>
              <a:rPr lang="en-US" sz="1800" b="0" i="0" u="none" strike="noStrike" baseline="0" dirty="0">
                <a:latin typeface="Helvetica" panose="020B0604020202020204" pitchFamily="34" charset="0"/>
              </a:rPr>
              <a:t> </a:t>
            </a:r>
            <a:r>
              <a:rPr lang="en-US" sz="1800" b="0" i="0" u="none" strike="noStrike" baseline="0" dirty="0">
                <a:latin typeface="TimesNewRomanPSMT"/>
              </a:rPr>
              <a:t>out </a:t>
            </a:r>
            <a:r>
              <a:rPr lang="en-US" sz="1800" b="0" i="0" u="none" strike="noStrike" baseline="0" dirty="0" err="1">
                <a:latin typeface="TimesNewRomanPSMT"/>
              </a:rPr>
              <a:t>ri</a:t>
            </a:r>
            <a:r>
              <a:rPr lang="en-US" sz="1800" b="0" i="0" u="none" strike="noStrike" baseline="0" dirty="0" err="1">
                <a:latin typeface="Helvetica" panose="020B0604020202020204" pitchFamily="34" charset="0"/>
              </a:rPr>
              <a:t>·</a:t>
            </a:r>
            <a:r>
              <a:rPr lang="en-US" sz="1800" b="0" i="0" u="none" strike="noStrike" baseline="0" dirty="0" err="1">
                <a:latin typeface="TimesNewRomanPSMT"/>
              </a:rPr>
              <a:t>g</a:t>
            </a:r>
            <a:r>
              <a:rPr lang="en-US" sz="1800" b="0" i="0" u="none" strike="noStrike" baseline="0" dirty="0">
                <a:latin typeface="TimesNewRomanPSMT"/>
              </a:rPr>
              <a:t> </a:t>
            </a:r>
            <a:r>
              <a:rPr lang="en-US" sz="1800" b="0" i="0" u="none" strike="noStrike" baseline="0" dirty="0" err="1">
                <a:latin typeface="TimesNewRomanPSMT"/>
              </a:rPr>
              <a:t>hts</a:t>
            </a:r>
            <a:r>
              <a:rPr lang="en-US" sz="1800" b="0" i="0" u="none" strike="noStrike" baseline="0" dirty="0">
                <a:latin typeface="TimesNewRomanPSMT"/>
              </a:rPr>
              <a:t> , h as t o be </a:t>
            </a:r>
            <a:r>
              <a:rPr lang="en-US" sz="1800" b="0" i="0" u="none" strike="noStrike" baseline="0" dirty="0" err="1">
                <a:latin typeface="TimesNewRomanPSMT"/>
              </a:rPr>
              <a:t>satI·S</a:t>
            </a:r>
            <a:r>
              <a:rPr lang="en-US" sz="1800" b="0" i="0" u="none" strike="noStrike" baseline="0" dirty="0">
                <a:latin typeface="TimesNewRomanPSMT"/>
              </a:rPr>
              <a:t> </a:t>
            </a:r>
            <a:r>
              <a:rPr lang="en-US" sz="1800" b="0" i="0" u="none" strike="noStrike" baseline="0" dirty="0">
                <a:latin typeface="Helvetica" panose="020B0604020202020204" pitchFamily="34" charset="0"/>
              </a:rPr>
              <a:t>f </a:t>
            </a:r>
            <a:r>
              <a:rPr lang="en-US" sz="1800" b="0" i="0" u="none" strike="noStrike" baseline="0" dirty="0">
                <a:latin typeface="TimesNewRomanPSMT"/>
              </a:rPr>
              <a:t>1</a:t>
            </a:r>
            <a:r>
              <a:rPr lang="en-US" sz="1800" b="0" i="0" u="none" strike="noStrike" baseline="0" dirty="0">
                <a:latin typeface="Helvetica" panose="020B0604020202020204" pitchFamily="34" charset="0"/>
              </a:rPr>
              <a:t>·</a:t>
            </a:r>
            <a:r>
              <a:rPr lang="en-US" sz="1800" b="0" i="0" u="none" strike="noStrike" baseline="0" dirty="0">
                <a:latin typeface="TimesNewRomanPSMT"/>
              </a:rPr>
              <a:t>e d with such crumbs that, "by chance", fall from the table of happiness </a:t>
            </a:r>
            <a:r>
              <a:rPr lang="en-US" sz="1800" b="0" i="0" u="none" strike="noStrike" baseline="0" dirty="0">
                <a:latin typeface="Helvetica" panose="020B0604020202020204" pitchFamily="34" charset="0"/>
              </a:rPr>
              <a:t>of </a:t>
            </a:r>
            <a:r>
              <a:rPr lang="en-US" sz="1800" b="0" i="0" u="none" strike="noStrike" baseline="0" dirty="0">
                <a:latin typeface="TimesNewRomanPSMT"/>
              </a:rPr>
              <a:t>other nations. Accordingly ,, ,</a:t>
            </a:r>
            <a:r>
              <a:rPr lang="en-US" sz="1800" b="0" i="0" u="none" strike="noStrike" baseline="0" dirty="0" err="1">
                <a:latin typeface="TimesNewRomanPSMT"/>
              </a:rPr>
              <a:t>i</a:t>
            </a:r>
            <a:r>
              <a:rPr lang="en-US" sz="1800" b="0" i="0" u="none" strike="noStrike" baseline="0" dirty="0">
                <a:latin typeface="TimesNewRomanPSMT"/>
              </a:rPr>
              <a:t>,, would say Jacob felt that he was entirely at the mercy of an armed force headed by Esau, coming against him, but still, to save something he split up his camp. The same thing has been the means of our salvation and continued existence throughout the Galut.</a:t>
            </a:r>
          </a:p>
          <a:p>
            <a:pPr marL="0" indent="0" algn="l">
              <a:buNone/>
            </a:pPr>
            <a:r>
              <a:rPr lang="en-US" sz="1800" b="0" i="0" u="none" strike="noStrike" baseline="0" dirty="0">
                <a:latin typeface="TimesNewRomanPSMT"/>
              </a:rPr>
              <a:t>Nowhere, and at no time, has the sword of Esau been able to reach all of us at one swoop. When we bled on the Rhine our brethren in the Slavonic lands were safe, and vice versa. 1it1)1t' ,~w,, </a:t>
            </a:r>
            <a:r>
              <a:rPr lang="en-US" sz="1800" b="0" i="0" u="none" strike="noStrike" baseline="0" dirty="0">
                <a:latin typeface="Helvetica" panose="020B0604020202020204" pitchFamily="34" charset="0"/>
              </a:rPr>
              <a:t>;,":</a:t>
            </a:r>
            <a:r>
              <a:rPr lang="en-US" sz="1800" b="0" i="0" u="none" strike="noStrike" baseline="0" dirty="0" err="1">
                <a:latin typeface="Helvetica" panose="020B0604020202020204" pitchFamily="34" charset="0"/>
              </a:rPr>
              <a:t>ip;r</a:t>
            </a:r>
            <a:r>
              <a:rPr lang="en-US" sz="1800" b="0" i="0" u="none" strike="noStrike" baseline="0" dirty="0">
                <a:latin typeface="Helvetica" panose="020B0604020202020204" pitchFamily="34" charset="0"/>
              </a:rPr>
              <a:t> ;</a:t>
            </a:r>
            <a:r>
              <a:rPr lang="en-US" sz="1800" b="0" i="0" u="none" strike="noStrike" baseline="0" dirty="0" err="1">
                <a:latin typeface="Helvetica" panose="020B0604020202020204" pitchFamily="34" charset="0"/>
              </a:rPr>
              <a:t>rn</a:t>
            </a:r>
            <a:r>
              <a:rPr lang="en-US" sz="1800" b="0" i="0" u="none" strike="noStrike" baseline="0" dirty="0">
                <a:latin typeface="Helvetica" panose="020B0604020202020204" pitchFamily="34" charset="0"/>
              </a:rPr>
              <a:t> </a:t>
            </a:r>
            <a:r>
              <a:rPr lang="en-US" sz="1800" b="0" i="0" u="none" strike="noStrike" baseline="0" dirty="0" err="1">
                <a:latin typeface="TimesNewRomanPSMT"/>
              </a:rPr>
              <a:t>npiJ</a:t>
            </a:r>
            <a:r>
              <a:rPr lang="en-US" sz="1800" dirty="0">
                <a:latin typeface="TimesNewRomanPSMT"/>
              </a:rPr>
              <a:t> </a:t>
            </a:r>
            <a:r>
              <a:rPr lang="en-US" sz="1800" b="0" i="0" u="none" strike="noStrike" baseline="0" dirty="0" err="1">
                <a:latin typeface="TimesNewRomanPSMT"/>
              </a:rPr>
              <a:t>nii,itet</a:t>
            </a:r>
            <a:r>
              <a:rPr lang="en-US" sz="1800" b="0" i="0" u="none" strike="noStrike" baseline="0" dirty="0">
                <a:latin typeface="TimesNewRomanPSMT"/>
              </a:rPr>
              <a:t> </a:t>
            </a:r>
            <a:r>
              <a:rPr lang="en-US" sz="1800" b="0" i="0" u="none" strike="noStrike" baseline="0" dirty="0">
                <a:latin typeface="Helvetica" panose="020B0604020202020204" pitchFamily="34" charset="0"/>
              </a:rPr>
              <a:t>r:i, </a:t>
            </a:r>
            <a:r>
              <a:rPr lang="en-US" sz="1800" b="0" i="0" u="none" strike="noStrike" baseline="0" dirty="0">
                <a:latin typeface="TimesNewRomanPSMT"/>
              </a:rPr>
              <a:t>(</a:t>
            </a:r>
            <a:r>
              <a:rPr lang="en-US" sz="1800" b="0" i="0" u="none" strike="noStrike" baseline="0" dirty="0" err="1">
                <a:latin typeface="TimesNewRomanPSMT"/>
              </a:rPr>
              <a:t>Peshachim</a:t>
            </a:r>
            <a:r>
              <a:rPr lang="en-US" sz="1800" b="0" i="0" u="none" strike="noStrike" baseline="0" dirty="0">
                <a:latin typeface="TimesNewRomanPSMT"/>
              </a:rPr>
              <a:t> 87b) Jacob did the same when pressed by necessity .</a:t>
            </a:r>
          </a:p>
          <a:p>
            <a:pPr marL="0" indent="0" algn="l">
              <a:buNone/>
            </a:pPr>
            <a:r>
              <a:rPr lang="en-US" sz="1800" b="0" i="0" u="none" strike="noStrike" baseline="0" dirty="0">
                <a:latin typeface="TimesNewRomanPSMT"/>
              </a:rPr>
              <a:t>. V. 9 .. Here, there is one little word, that shows the whole delicacy of feeling, which otherwise would be missed. /Tl~, as a rule, is </a:t>
            </a:r>
            <a:r>
              <a:rPr lang="en-US" sz="1800" b="0" i="0" u="none" strike="noStrike" baseline="0" dirty="0" err="1">
                <a:latin typeface="TimesNewRomanPSMT"/>
              </a:rPr>
              <a:t>masculine,~er</a:t>
            </a:r>
            <a:r>
              <a:rPr lang="en-US" sz="1800" b="0" i="0" u="none" strike="noStrike" baseline="0" dirty="0">
                <a:latin typeface="TimesNewRomanPSMT"/>
              </a:rPr>
              <a:t>:•-~~-appears as such </a:t>
            </a:r>
            <a:r>
              <a:rPr lang="en-US" sz="1800" b="0" i="0" u="none" strike="noStrike" baseline="0" dirty="0">
                <a:latin typeface="Helvetica" panose="020B0604020202020204" pitchFamily="34" charset="0"/>
              </a:rPr>
              <a:t>in </a:t>
            </a:r>
            <a:r>
              <a:rPr lang="en-US" sz="1800" b="1" i="0" u="none" strike="noStrike" baseline="0" dirty="0">
                <a:latin typeface="TimesNewRomanPS-BoldMT"/>
              </a:rPr>
              <a:t>"'</a:t>
            </a:r>
            <a:r>
              <a:rPr lang="en-US" sz="1800" b="1" i="0" u="none" strike="noStrike" baseline="0" dirty="0" err="1">
                <a:latin typeface="TimesNewRomanPS-BoldMT"/>
              </a:rPr>
              <a:t>lltVll.i</a:t>
            </a:r>
            <a:r>
              <a:rPr lang="en-US" sz="1800" b="1" i="0" u="none" strike="noStrike" baseline="0" dirty="0">
                <a:latin typeface="TimesNewRomanPS-BoldMT"/>
              </a:rPr>
              <a:t>, </a:t>
            </a:r>
            <a:r>
              <a:rPr lang="en-US" sz="1800" b="0" i="0" u="none" strike="noStrike" baseline="0" dirty="0">
                <a:latin typeface="TimesNewRomanPSMT"/>
              </a:rPr>
              <a:t>and in </a:t>
            </a:r>
            <a:r>
              <a:rPr lang="en-US" sz="1800" b="0" i="0" u="none" strike="noStrike" baseline="0" dirty="0" err="1">
                <a:latin typeface="TimesNewRomanPSMT"/>
              </a:rPr>
              <a:t>i</a:t>
            </a:r>
            <a:r>
              <a:rPr lang="en-US" sz="1800" b="0" i="0" u="none" strike="noStrike" baseline="0" dirty="0">
                <a:latin typeface="TimesNewRomanPSMT"/>
              </a:rPr>
              <a:t>,,::,m. But when </a:t>
            </a:r>
            <a:r>
              <a:rPr lang="en-US" sz="1800" b="0" i="0" u="none" strike="noStrike" baseline="0" dirty="0" err="1">
                <a:latin typeface="TimesNewRomanPSMT"/>
              </a:rPr>
              <a:t>Jacobo</a:t>
            </a:r>
            <a:r>
              <a:rPr lang="en-US" sz="1800" b="0" i="0" u="none" strike="noStrike" baseline="0" dirty="0">
                <a:latin typeface="TimesNewRomanPSMT"/>
              </a:rPr>
              <a:t> </a:t>
            </a:r>
            <a:r>
              <a:rPr lang="en-US" sz="1800" b="0" i="0" u="none" strike="noStrike" baseline="0" dirty="0" err="1">
                <a:latin typeface="TimesNewRomanPSMT"/>
              </a:rPr>
              <a:t>i</a:t>
            </a:r>
            <a:r>
              <a:rPr lang="en-US" sz="1800" b="0" i="0" u="none" strike="noStrike" baseline="0" dirty="0">
                <a:latin typeface="TimesNewRomanPSMT"/>
              </a:rPr>
              <a:t> </a:t>
            </a:r>
            <a:r>
              <a:rPr lang="en-US" sz="1800" b="0" i="0" u="none" strike="noStrike" baseline="0" dirty="0" err="1">
                <a:latin typeface="TimesNewRomanPSMT"/>
              </a:rPr>
              <a:t>ing</a:t>
            </a:r>
            <a:r>
              <a:rPr lang="en-US" sz="1800" b="0" i="0" u="none" strike="noStrike" baseline="0" dirty="0">
                <a:latin typeface="TimesNewRomanPSMT"/>
              </a:rPr>
              <a:t> destroyed he calls it feminine : </a:t>
            </a:r>
            <a:r>
              <a:rPr lang="en-US" sz="1800" b="0" i="0" u="none" strike="noStrike" baseline="0" dirty="0" err="1">
                <a:latin typeface="TimesNewRomanPSMT"/>
              </a:rPr>
              <a:t>nmr</a:t>
            </a:r>
            <a:r>
              <a:rPr lang="en-US" sz="1800" b="0" i="0" u="none" strike="noStrike" baseline="0" dirty="0">
                <a:latin typeface="TimesNewRomanPSMT"/>
              </a:rPr>
              <a:t>., </a:t>
            </a:r>
            <a:r>
              <a:rPr lang="en-US" sz="1800" b="0" i="0" u="none" strike="noStrike" baseline="0" dirty="0">
                <a:latin typeface="Helvetica" panose="020B0604020202020204" pitchFamily="34" charset="0"/>
              </a:rPr>
              <a:t>i1lMt)</a:t>
            </a:r>
            <a:r>
              <a:rPr lang="en-US" sz="1800" b="0" i="0" u="none" strike="noStrike" baseline="0" dirty="0" err="1">
                <a:latin typeface="Helvetica" panose="020B0604020202020204" pitchFamily="34" charset="0"/>
              </a:rPr>
              <a:t>i'I</a:t>
            </a:r>
            <a:r>
              <a:rPr lang="en-US" sz="1800" b="0" i="0" u="none" strike="noStrike" baseline="0" dirty="0">
                <a:latin typeface="Helvetica" panose="020B0604020202020204" pitchFamily="34" charset="0"/>
              </a:rPr>
              <a:t> </a:t>
            </a:r>
            <a:r>
              <a:rPr lang="en-US" sz="1800" b="0" i="0" u="none" strike="noStrike" baseline="0" dirty="0">
                <a:latin typeface="TimesNewRomanPSMT"/>
              </a:rPr>
              <a:t>,ac ,w, a0' </a:t>
            </a:r>
            <a:r>
              <a:rPr lang="en-US" sz="1800" b="0" i="0" u="none" strike="noStrike" baseline="0" dirty="0" err="1">
                <a:latin typeface="TimesNewRomanPSMT"/>
              </a:rPr>
              <a:t>cN;in</a:t>
            </a:r>
            <a:r>
              <a:rPr lang="en-US" sz="1800" b="0" i="0" u="none" strike="noStrike" baseline="0" dirty="0">
                <a:latin typeface="TimesNewRomanPSMT"/>
              </a:rPr>
              <a:t> </a:t>
            </a:r>
            <a:r>
              <a:rPr lang="en-US" sz="1800" b="0" i="1" u="none" strike="noStrike" baseline="0" dirty="0">
                <a:latin typeface="TimesNewRomanPS-ItalicMT"/>
              </a:rPr>
              <a:t>this </a:t>
            </a:r>
            <a:r>
              <a:rPr lang="en-US" sz="1800" b="0" i="0" u="none" strike="noStrike" baseline="0" dirty="0" err="1">
                <a:latin typeface="Helvetica" panose="020B0604020202020204" pitchFamily="34" charset="0"/>
              </a:rPr>
              <a:t>nnM</a:t>
            </a:r>
            <a:r>
              <a:rPr lang="en-US" sz="1800" b="0" i="0" u="none" strike="noStrike" baseline="0" dirty="0">
                <a:latin typeface="Helvetica" panose="020B0604020202020204" pitchFamily="34" charset="0"/>
              </a:rPr>
              <a:t> </a:t>
            </a:r>
            <a:r>
              <a:rPr lang="en-US" sz="1800" b="0" i="0" u="none" strike="noStrike" baseline="0" dirty="0">
                <a:latin typeface="TimesNewRomanPSMT"/>
              </a:rPr>
              <a:t>we can hear the deep sigh that is forced out of Jacob's breast : </a:t>
            </a:r>
            <a:r>
              <a:rPr lang="en-US" sz="1800" b="0" i="1" u="none" strike="noStrike" baseline="0" dirty="0">
                <a:latin typeface="Helvetica-Oblique"/>
              </a:rPr>
              <a:t>if </a:t>
            </a:r>
            <a:r>
              <a:rPr lang="en-US" sz="1800" b="0" i="0" u="none" strike="noStrike" baseline="0" dirty="0">
                <a:latin typeface="TimesNewRomanPSMT"/>
              </a:rPr>
              <a:t>Esau comes to the one "poor weak" camp. </a:t>
            </a:r>
          </a:p>
          <a:p>
            <a:pPr marL="0" indent="0" algn="l">
              <a:buNone/>
            </a:pPr>
            <a:r>
              <a:rPr lang="en-US" sz="1800" b="0" i="0" u="none" strike="noStrike" baseline="0" dirty="0">
                <a:latin typeface="TimesNewRomanPSMT"/>
              </a:rPr>
              <a:t>10: in me is the heritage of that which Abraham and Isaac had become through Thee, and Thou hast approached me also, if I am </a:t>
            </a:r>
            <a:r>
              <a:rPr lang="en-US" sz="1800" b="0" i="0" u="none" strike="noStrike" baseline="0" dirty="0">
                <a:latin typeface="Helvetica" panose="020B0604020202020204" pitchFamily="34" charset="0"/>
              </a:rPr>
              <a:t>now </a:t>
            </a:r>
            <a:r>
              <a:rPr lang="en-US" sz="1800" b="0" i="0" u="none" strike="noStrike" baseline="0" dirty="0">
                <a:latin typeface="TimesNewRomanPSMT"/>
              </a:rPr>
              <a:t>coming home, I am obeying Thy instructions.</a:t>
            </a:r>
          </a:p>
          <a:p>
            <a:pPr marL="0" indent="0" algn="l">
              <a:buNone/>
            </a:pPr>
            <a:r>
              <a:rPr lang="en-US" sz="1800" b="0" i="0" u="none" strike="noStrike" baseline="0" dirty="0">
                <a:latin typeface="TimesNewRomanPSMT"/>
              </a:rPr>
              <a:t>V. 11. I am not praying and begging anything for myself, I have already received so much from Thee that I can not possible have paid</a:t>
            </a:r>
          </a:p>
          <a:p>
            <a:pPr algn="l"/>
            <a:r>
              <a:rPr lang="en-US" sz="1800" b="0" i="0" u="none" strike="noStrike" baseline="0" dirty="0">
                <a:latin typeface="TimesNewRomanPSMT"/>
              </a:rPr>
              <a:t>the debt of gratitude that I already owe Thee. By the abundance of what</a:t>
            </a:r>
          </a:p>
          <a:p>
            <a:pPr algn="l"/>
            <a:r>
              <a:rPr lang="en-US" sz="1800" b="0" i="0" u="none" strike="noStrike" baseline="0" dirty="0">
                <a:latin typeface="TimesNewRomanPSMT"/>
              </a:rPr>
              <a:t>Thou hast already done for me, I feel quite small and too </a:t>
            </a:r>
            <a:r>
              <a:rPr lang="en-US" sz="1800" b="0" i="0" u="none" strike="noStrike" baseline="0" dirty="0" err="1">
                <a:latin typeface="TimesNewRomanPSMT"/>
              </a:rPr>
              <a:t>hwnble</a:t>
            </a:r>
            <a:r>
              <a:rPr lang="en-US" sz="1800" b="0" i="0" u="none" strike="noStrike" baseline="0" dirty="0">
                <a:latin typeface="TimesNewRomanPSMT"/>
              </a:rPr>
              <a:t> to</a:t>
            </a:r>
          </a:p>
          <a:p>
            <a:pPr algn="l"/>
            <a:r>
              <a:rPr lang="en-US" sz="1800" b="0" i="0" u="none" strike="noStrike" baseline="0" dirty="0">
                <a:latin typeface="TimesNewRomanPSMT"/>
              </a:rPr>
              <a:t>approach Thee. For the greatness of a man is not measured by the actual</a:t>
            </a:r>
          </a:p>
          <a:p>
            <a:pPr algn="l"/>
            <a:r>
              <a:rPr lang="en-US" sz="1800" b="0" i="0" u="none" strike="noStrike" baseline="0" dirty="0">
                <a:latin typeface="TimesNewRomanPSMT"/>
              </a:rPr>
              <a:t>amount of what he accomplishes or gives but by the relative proportion</a:t>
            </a:r>
          </a:p>
          <a:p>
            <a:pPr algn="l"/>
            <a:r>
              <a:rPr lang="en-US" sz="1800" b="0" i="0" u="none" strike="noStrike" baseline="0" dirty="0">
                <a:latin typeface="TimesNewRomanPSMT"/>
              </a:rPr>
              <a:t>to what he has received. We all run the danger of being too small, the</a:t>
            </a:r>
          </a:p>
          <a:p>
            <a:pPr algn="l"/>
            <a:r>
              <a:rPr lang="en-US" sz="1800" b="0" i="0" u="none" strike="noStrike" baseline="0" dirty="0">
                <a:latin typeface="TimesNewRomanPSMT"/>
              </a:rPr>
              <a:t>greater our possessions </a:t>
            </a:r>
            <a:r>
              <a:rPr lang="en-US" sz="1800" b="0" i="0" u="none" strike="noStrike" baseline="0" dirty="0">
                <a:latin typeface="Helvetica" panose="020B0604020202020204" pitchFamily="34" charset="0"/>
              </a:rPr>
              <a:t>are : -</a:t>
            </a:r>
          </a:p>
          <a:p>
            <a:pPr algn="l"/>
            <a:r>
              <a:rPr lang="en-US" sz="1800" b="0" i="0" u="none" strike="noStrike" baseline="0" dirty="0">
                <a:latin typeface="TimesNewRomanPSMT"/>
              </a:rPr>
              <a:t>V. 12.-13. Nevertheless, I pray Thee, save me from my brother,</a:t>
            </a:r>
          </a:p>
          <a:p>
            <a:pPr algn="l"/>
            <a:r>
              <a:rPr lang="en-US" sz="1800" b="0" i="0" u="none" strike="noStrike" baseline="0" dirty="0">
                <a:latin typeface="TimesNewRomanPSMT"/>
              </a:rPr>
              <a:t>who perhaps has some claim against me, from Esau, who, in accordance</a:t>
            </a:r>
          </a:p>
          <a:p>
            <a:pPr algn="l"/>
            <a:r>
              <a:rPr lang="en-US" sz="1800" b="0" i="0" u="none" strike="noStrike" baseline="0" dirty="0">
                <a:latin typeface="TimesNewRomanPSMT"/>
              </a:rPr>
              <a:t>with his character, perhaps plans revenge, which perhaps, after all, I </a:t>
            </a:r>
            <a:r>
              <a:rPr lang="en-US" sz="1800" b="0" i="0" u="none" strike="noStrike" baseline="0" dirty="0">
                <a:latin typeface="Helvetica" panose="020B0604020202020204" pitchFamily="34" charset="0"/>
              </a:rPr>
              <a:t>do</a:t>
            </a:r>
          </a:p>
          <a:p>
            <a:pPr algn="l"/>
            <a:r>
              <a:rPr lang="en-US" sz="1800" b="0" i="0" u="none" strike="noStrike" baseline="0" dirty="0">
                <a:latin typeface="TimesNewRomanPSMT"/>
              </a:rPr>
              <a:t>not deserve, save me for the sake of my children, on whom Thou hast</a:t>
            </a:r>
          </a:p>
          <a:p>
            <a:pPr algn="l"/>
            <a:r>
              <a:rPr lang="en-US" sz="1800" b="0" i="0" u="none" strike="noStrike" baseline="0" dirty="0">
                <a:latin typeface="TimesNewRomanPSMT"/>
              </a:rPr>
              <a:t>promised to build such a great future.</a:t>
            </a:r>
          </a:p>
          <a:p>
            <a:pPr algn="l"/>
            <a:r>
              <a:rPr lang="en-US" sz="1800" b="0" i="0" u="none" strike="noStrike" baseline="0" dirty="0">
                <a:latin typeface="TimesNewRomanPSMT"/>
              </a:rPr>
              <a:t>. To this cry of anguish Jacob is given no reply, that is given to</a:t>
            </a:r>
          </a:p>
          <a:p>
            <a:pPr algn="l"/>
            <a:r>
              <a:rPr lang="en-US" sz="1800" b="0" i="0" u="none" strike="noStrike" baseline="0" dirty="0" err="1">
                <a:latin typeface="TimesNewRomanPSMT"/>
              </a:rPr>
              <a:t>hun</a:t>
            </a:r>
            <a:r>
              <a:rPr lang="en-US" sz="1800" b="0" i="0" u="none" strike="noStrike" baseline="0" dirty="0">
                <a:latin typeface="TimesNewRomanPSMT"/>
              </a:rPr>
              <a:t> </a:t>
            </a:r>
            <a:r>
              <a:rPr lang="en-US" sz="1800" b="0" i="0" u="none" strike="noStrike" baseline="0" dirty="0">
                <a:latin typeface="Helvetica" panose="020B0604020202020204" pitchFamily="34" charset="0"/>
              </a:rPr>
              <a:t>by </a:t>
            </a:r>
            <a:r>
              <a:rPr lang="en-US" sz="1800" b="0" i="0" u="none" strike="noStrike" baseline="0" dirty="0">
                <a:latin typeface="TimesNewRomanPSMT"/>
              </a:rPr>
              <a:t>an experience which he is about to undergo.</a:t>
            </a:r>
          </a:p>
          <a:p>
            <a:pPr marL="0" indent="0" algn="l">
              <a:buNone/>
            </a:pPr>
            <a:r>
              <a:rPr lang="en-US" sz="1800" b="0" i="0" u="none" strike="noStrike" baseline="0" dirty="0">
                <a:latin typeface="TimesNewRomanPSMT"/>
              </a:rPr>
              <a:t>V. 10. ··in me is the heritage of that which Abraham and Isaac.</a:t>
            </a:r>
          </a:p>
          <a:p>
            <a:pPr marL="0" indent="0" algn="l">
              <a:buNone/>
            </a:pPr>
            <a:r>
              <a:rPr lang="en-US" sz="1800" b="0" i="0" u="none" strike="noStrike" baseline="0" dirty="0">
                <a:latin typeface="TimesNewRomanPSMT"/>
              </a:rPr>
              <a:t>had become through Thee, and Thou hast approached me also, if I am</a:t>
            </a:r>
          </a:p>
          <a:p>
            <a:pPr marL="0" indent="0" algn="l">
              <a:buNone/>
            </a:pPr>
            <a:r>
              <a:rPr lang="en-US" sz="1800" b="0" i="0" u="none" strike="noStrike" baseline="0" dirty="0">
                <a:latin typeface="Helvetica" panose="020B0604020202020204" pitchFamily="34" charset="0"/>
              </a:rPr>
              <a:t>now </a:t>
            </a:r>
            <a:r>
              <a:rPr lang="en-US" sz="1800" b="0" i="0" u="none" strike="noStrike" baseline="0" dirty="0">
                <a:latin typeface="TimesNewRomanPSMT"/>
              </a:rPr>
              <a:t>coming home, I am obeying Thy instructions.</a:t>
            </a:r>
          </a:p>
          <a:p>
            <a:pPr marL="0" indent="0" algn="l">
              <a:buNone/>
            </a:pPr>
            <a:r>
              <a:rPr lang="en-US" sz="1800" b="0" i="0" u="none" strike="noStrike" baseline="0" dirty="0">
                <a:latin typeface="TimesNewRomanPSMT"/>
              </a:rPr>
              <a:t>V. 11. I am not praying and begging anything</a:t>
            </a:r>
            <a:endParaRPr lang="en-US" dirty="0"/>
          </a:p>
        </p:txBody>
      </p:sp>
    </p:spTree>
    <p:extLst>
      <p:ext uri="{BB962C8B-B14F-4D97-AF65-F5344CB8AC3E}">
        <p14:creationId xmlns:p14="http://schemas.microsoft.com/office/powerpoint/2010/main" val="3104306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92C2F-B591-454F-ABD9-9F43A78BA99C}"/>
              </a:ext>
            </a:extLst>
          </p:cNvPr>
          <p:cNvSpPr>
            <a:spLocks noGrp="1"/>
          </p:cNvSpPr>
          <p:nvPr>
            <p:ph type="title"/>
          </p:nvPr>
        </p:nvSpPr>
        <p:spPr/>
        <p:txBody>
          <a:bodyPr/>
          <a:lstStyle/>
          <a:p>
            <a:r>
              <a:rPr lang="en-US" dirty="0"/>
              <a:t>His Translation </a:t>
            </a:r>
          </a:p>
        </p:txBody>
      </p:sp>
      <p:sp>
        <p:nvSpPr>
          <p:cNvPr id="3" name="Content Placeholder 2">
            <a:extLst>
              <a:ext uri="{FF2B5EF4-FFF2-40B4-BE49-F238E27FC236}">
                <a16:creationId xmlns:a16="http://schemas.microsoft.com/office/drawing/2014/main" id="{6F952164-A727-4071-8D19-DD590AAB4EA7}"/>
              </a:ext>
            </a:extLst>
          </p:cNvPr>
          <p:cNvSpPr>
            <a:spLocks noGrp="1"/>
          </p:cNvSpPr>
          <p:nvPr>
            <p:ph sz="half" idx="1"/>
          </p:nvPr>
        </p:nvSpPr>
        <p:spPr/>
        <p:txBody>
          <a:bodyPr/>
          <a:lstStyle/>
          <a:p>
            <a:r>
              <a:rPr lang="en-US" b="0" i="0" dirty="0">
                <a:solidFill>
                  <a:srgbClr val="202122"/>
                </a:solidFill>
                <a:effectLst/>
                <a:latin typeface="Arial" panose="020B0604020202020204" pitchFamily="34" charset="0"/>
              </a:rPr>
              <a:t>According to Hirsch, the goal of the commentary was to expound the text by ascertaining the exact meaning of the words, their etymology, </a:t>
            </a:r>
            <a:r>
              <a:rPr lang="en-US" b="0" i="0" u="none" strike="noStrike" dirty="0">
                <a:solidFill>
                  <a:srgbClr val="0645AD"/>
                </a:solidFill>
                <a:effectLst/>
                <a:latin typeface="Arial" panose="020B0604020202020204" pitchFamily="34" charset="0"/>
                <a:hlinkClick r:id="rId2" tooltip="Philology"/>
              </a:rPr>
              <a:t>philology</a:t>
            </a:r>
            <a:r>
              <a:rPr lang="en-US" b="0" i="0" dirty="0">
                <a:solidFill>
                  <a:srgbClr val="202122"/>
                </a:solidFill>
                <a:effectLst/>
                <a:latin typeface="Arial" panose="020B0604020202020204" pitchFamily="34" charset="0"/>
              </a:rPr>
              <a:t>, and origin, and, this achieved, "to establish, on the basis of </a:t>
            </a:r>
            <a:r>
              <a:rPr lang="en-US" b="0" i="0" u="none" strike="noStrike" dirty="0">
                <a:solidFill>
                  <a:srgbClr val="0645AD"/>
                </a:solidFill>
                <a:effectLst/>
                <a:latin typeface="Arial" panose="020B0604020202020204" pitchFamily="34" charset="0"/>
                <a:hlinkClick r:id="rId3" tooltip="Halakha"/>
              </a:rPr>
              <a:t>halakhic</a:t>
            </a:r>
            <a:r>
              <a:rPr lang="en-US" b="0" i="0" dirty="0">
                <a:solidFill>
                  <a:srgbClr val="202122"/>
                </a:solidFill>
                <a:effectLst/>
                <a:latin typeface="Arial" panose="020B0604020202020204" pitchFamily="34" charset="0"/>
              </a:rPr>
              <a:t> and </a:t>
            </a:r>
            <a:r>
              <a:rPr lang="en-US" b="0" i="0" u="none" strike="noStrike" dirty="0" err="1">
                <a:solidFill>
                  <a:srgbClr val="0645AD"/>
                </a:solidFill>
                <a:effectLst/>
                <a:latin typeface="Arial" panose="020B0604020202020204" pitchFamily="34" charset="0"/>
                <a:hlinkClick r:id="rId4" tooltip="Aggada"/>
              </a:rPr>
              <a:t>aggadic</a:t>
            </a:r>
            <a:r>
              <a:rPr lang="en-US" b="0" i="0" dirty="0">
                <a:solidFill>
                  <a:srgbClr val="202122"/>
                </a:solidFill>
                <a:effectLst/>
                <a:latin typeface="Arial" panose="020B0604020202020204" pitchFamily="34" charset="0"/>
              </a:rPr>
              <a:t> interpretations, </a:t>
            </a:r>
            <a:r>
              <a:rPr lang="en-US" b="0" i="0" u="none" strike="noStrike" dirty="0">
                <a:solidFill>
                  <a:srgbClr val="0645AD"/>
                </a:solidFill>
                <a:effectLst/>
                <a:latin typeface="Arial" panose="020B0604020202020204" pitchFamily="34" charset="0"/>
                <a:hlinkClick r:id="rId5" tooltip="Hashkafa"/>
              </a:rPr>
              <a:t>the Jewish </a:t>
            </a:r>
            <a:r>
              <a:rPr lang="en-US" b="0" i="1" u="none" strike="noStrike" dirty="0">
                <a:solidFill>
                  <a:srgbClr val="0645AD"/>
                </a:solidFill>
                <a:effectLst/>
                <a:latin typeface="Arial" panose="020B0604020202020204" pitchFamily="34" charset="0"/>
                <a:hlinkClick r:id="rId5" tooltip="Hashkafa"/>
              </a:rPr>
              <a:t>Weltanschauung</a:t>
            </a:r>
            <a:r>
              <a:rPr lang="en-US" b="0" i="1" dirty="0">
                <a:solidFill>
                  <a:srgbClr val="202122"/>
                </a:solidFill>
                <a:effectLst/>
                <a:latin typeface="Arial" panose="020B0604020202020204" pitchFamily="34" charset="0"/>
              </a:rPr>
              <a:t>".</a:t>
            </a:r>
            <a:r>
              <a:rPr lang="en-US" b="0" i="0" dirty="0">
                <a:solidFill>
                  <a:srgbClr val="202122"/>
                </a:solidFill>
                <a:effectLst/>
                <a:latin typeface="Arial" panose="020B0604020202020204" pitchFamily="34" charset="0"/>
              </a:rPr>
              <a:t> </a:t>
            </a:r>
            <a:r>
              <a:rPr lang="en-US" b="0" i="0" u="sng" baseline="30000" dirty="0">
                <a:solidFill>
                  <a:srgbClr val="0645AD"/>
                </a:solidFill>
                <a:effectLst/>
                <a:latin typeface="Arial" panose="020B0604020202020204" pitchFamily="34" charset="0"/>
                <a:hlinkClick r:id="rId6"/>
              </a:rPr>
              <a:t>[7]</a:t>
            </a:r>
            <a:endParaRPr lang="en-US" dirty="0"/>
          </a:p>
        </p:txBody>
      </p:sp>
      <p:sp>
        <p:nvSpPr>
          <p:cNvPr id="4" name="Content Placeholder 3">
            <a:extLst>
              <a:ext uri="{FF2B5EF4-FFF2-40B4-BE49-F238E27FC236}">
                <a16:creationId xmlns:a16="http://schemas.microsoft.com/office/drawing/2014/main" id="{8B5A044E-FA74-4483-AA62-E17657CE4B04}"/>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651969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F1E71-D409-4B3C-84FF-59D2EA51D65F}"/>
              </a:ext>
            </a:extLst>
          </p:cNvPr>
          <p:cNvSpPr>
            <a:spLocks noGrp="1"/>
          </p:cNvSpPr>
          <p:nvPr>
            <p:ph type="title"/>
          </p:nvPr>
        </p:nvSpPr>
        <p:spPr/>
        <p:txBody>
          <a:bodyPr/>
          <a:lstStyle/>
          <a:p>
            <a:r>
              <a:rPr lang="en-US" dirty="0"/>
              <a:t>Why did they translate into German?</a:t>
            </a:r>
          </a:p>
        </p:txBody>
      </p:sp>
      <p:sp>
        <p:nvSpPr>
          <p:cNvPr id="3" name="Content Placeholder 2">
            <a:extLst>
              <a:ext uri="{FF2B5EF4-FFF2-40B4-BE49-F238E27FC236}">
                <a16:creationId xmlns:a16="http://schemas.microsoft.com/office/drawing/2014/main" id="{DDDC1868-DE8D-4C07-8551-71AE1FB8D4E8}"/>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5226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A3538-0FFF-4444-8B4F-FB0221E7F5BD}"/>
              </a:ext>
            </a:extLst>
          </p:cNvPr>
          <p:cNvSpPr>
            <a:spLocks noGrp="1"/>
          </p:cNvSpPr>
          <p:nvPr>
            <p:ph type="title"/>
          </p:nvPr>
        </p:nvSpPr>
        <p:spPr/>
        <p:txBody>
          <a:bodyPr/>
          <a:lstStyle/>
          <a:p>
            <a:r>
              <a:rPr lang="en-US" dirty="0"/>
              <a:t>What German translations are there?</a:t>
            </a:r>
          </a:p>
        </p:txBody>
      </p:sp>
      <p:sp>
        <p:nvSpPr>
          <p:cNvPr id="3" name="Content Placeholder 2">
            <a:extLst>
              <a:ext uri="{FF2B5EF4-FFF2-40B4-BE49-F238E27FC236}">
                <a16:creationId xmlns:a16="http://schemas.microsoft.com/office/drawing/2014/main" id="{9F73C102-BAA4-4342-A975-2A2BC1CE668C}"/>
              </a:ext>
            </a:extLst>
          </p:cNvPr>
          <p:cNvSpPr>
            <a:spLocks noGrp="1"/>
          </p:cNvSpPr>
          <p:nvPr>
            <p:ph sz="half" idx="1"/>
          </p:nvPr>
        </p:nvSpPr>
        <p:spPr>
          <a:xfrm>
            <a:off x="838200" y="1825625"/>
            <a:ext cx="4230950" cy="4351338"/>
          </a:xfrm>
        </p:spPr>
        <p:txBody>
          <a:bodyPr>
            <a:normAutofit lnSpcReduction="10000"/>
          </a:bodyPr>
          <a:lstStyle/>
          <a:p>
            <a:r>
              <a:rPr lang="en-US" dirty="0"/>
              <a:t>Martin Luther (</a:t>
            </a:r>
            <a:r>
              <a:rPr lang="en-US" dirty="0" err="1"/>
              <a:t>yimach</a:t>
            </a:r>
            <a:r>
              <a:rPr lang="en-US" dirty="0"/>
              <a:t> shmo) 16</a:t>
            </a:r>
            <a:r>
              <a:rPr lang="en-US" baseline="30000" dirty="0"/>
              <a:t>th</a:t>
            </a:r>
            <a:r>
              <a:rPr lang="en-US" dirty="0"/>
              <a:t> century </a:t>
            </a:r>
          </a:p>
          <a:p>
            <a:r>
              <a:rPr lang="en-US" dirty="0"/>
              <a:t>Moses Mendelssohn</a:t>
            </a:r>
          </a:p>
          <a:p>
            <a:pPr lvl="1"/>
            <a:r>
              <a:rPr lang="he-IL" dirty="0"/>
              <a:t>נתיבות  שלום</a:t>
            </a:r>
            <a:r>
              <a:rPr lang="en-US" dirty="0"/>
              <a:t> </a:t>
            </a:r>
          </a:p>
          <a:p>
            <a:pPr lvl="1"/>
            <a:r>
              <a:rPr lang="en-US" dirty="0"/>
              <a:t>Netivot Shalom</a:t>
            </a:r>
          </a:p>
          <a:p>
            <a:pPr lvl="1"/>
            <a:r>
              <a:rPr lang="en-US" dirty="0"/>
              <a:t>1783</a:t>
            </a:r>
          </a:p>
          <a:p>
            <a:r>
              <a:rPr lang="en-US" dirty="0"/>
              <a:t>Rabbi </a:t>
            </a:r>
            <a:r>
              <a:rPr lang="en-US" dirty="0" err="1"/>
              <a:t>Sussmann</a:t>
            </a:r>
            <a:r>
              <a:rPr lang="en-US" dirty="0"/>
              <a:t> </a:t>
            </a:r>
            <a:r>
              <a:rPr lang="en-US" dirty="0" err="1"/>
              <a:t>Glogua</a:t>
            </a:r>
            <a:r>
              <a:rPr lang="en-US" dirty="0"/>
              <a:t> 1785</a:t>
            </a:r>
          </a:p>
          <a:p>
            <a:r>
              <a:rPr lang="en-US" dirty="0"/>
              <a:t>Rabbi Shimshon Raphael Hirsch </a:t>
            </a:r>
          </a:p>
          <a:p>
            <a:pPr lvl="1"/>
            <a:r>
              <a:rPr lang="en-US" dirty="0"/>
              <a:t>1867</a:t>
            </a:r>
          </a:p>
          <a:p>
            <a:pPr lvl="1"/>
            <a:endParaRPr lang="en-US" dirty="0"/>
          </a:p>
        </p:txBody>
      </p:sp>
      <p:sp>
        <p:nvSpPr>
          <p:cNvPr id="4" name="Content Placeholder 3">
            <a:extLst>
              <a:ext uri="{FF2B5EF4-FFF2-40B4-BE49-F238E27FC236}">
                <a16:creationId xmlns:a16="http://schemas.microsoft.com/office/drawing/2014/main" id="{3EEFDD24-02BD-428B-8049-6C5CB6A55FFB}"/>
              </a:ext>
            </a:extLst>
          </p:cNvPr>
          <p:cNvSpPr>
            <a:spLocks noGrp="1"/>
          </p:cNvSpPr>
          <p:nvPr>
            <p:ph sz="half" idx="2"/>
          </p:nvPr>
        </p:nvSpPr>
        <p:spPr>
          <a:xfrm>
            <a:off x="5157926" y="1825625"/>
            <a:ext cx="6195874" cy="4351338"/>
          </a:xfrm>
        </p:spPr>
        <p:txBody>
          <a:bodyPr>
            <a:normAutofit lnSpcReduction="10000"/>
          </a:bodyPr>
          <a:lstStyle/>
          <a:p>
            <a:pPr marL="0" indent="0">
              <a:buNone/>
            </a:pPr>
            <a:endParaRPr lang="en-US" dirty="0"/>
          </a:p>
        </p:txBody>
      </p:sp>
    </p:spTree>
    <p:extLst>
      <p:ext uri="{BB962C8B-B14F-4D97-AF65-F5344CB8AC3E}">
        <p14:creationId xmlns:p14="http://schemas.microsoft.com/office/powerpoint/2010/main" val="238383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nodePh="1">
                                  <p:stCondLst>
                                    <p:cond delay="0"/>
                                  </p:stCondLst>
                                  <p:endCondLst>
                                    <p:cond evt="begin" delay="0">
                                      <p:tn val="29"/>
                                    </p:cond>
                                  </p:end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77C3-FC13-462D-B954-616BD6F286E2}"/>
              </a:ext>
            </a:extLst>
          </p:cNvPr>
          <p:cNvSpPr>
            <a:spLocks noGrp="1"/>
          </p:cNvSpPr>
          <p:nvPr>
            <p:ph type="title"/>
          </p:nvPr>
        </p:nvSpPr>
        <p:spPr/>
        <p:txBody>
          <a:bodyPr/>
          <a:lstStyle/>
          <a:p>
            <a:r>
              <a:rPr lang="en-US" dirty="0"/>
              <a:t>Moses Mendelssohn</a:t>
            </a:r>
          </a:p>
        </p:txBody>
      </p:sp>
      <p:sp>
        <p:nvSpPr>
          <p:cNvPr id="4" name="Content Placeholder 3">
            <a:extLst>
              <a:ext uri="{FF2B5EF4-FFF2-40B4-BE49-F238E27FC236}">
                <a16:creationId xmlns:a16="http://schemas.microsoft.com/office/drawing/2014/main" id="{2C6D341A-D8A3-484B-81B1-D694E4681CB2}"/>
              </a:ext>
            </a:extLst>
          </p:cNvPr>
          <p:cNvSpPr>
            <a:spLocks noGrp="1"/>
          </p:cNvSpPr>
          <p:nvPr>
            <p:ph sz="half" idx="2"/>
          </p:nvPr>
        </p:nvSpPr>
        <p:spPr>
          <a:xfrm>
            <a:off x="914400" y="1825625"/>
            <a:ext cx="5181600" cy="4351338"/>
          </a:xfrm>
        </p:spPr>
        <p:txBody>
          <a:bodyPr/>
          <a:lstStyle/>
          <a:p>
            <a:r>
              <a:rPr lang="en-US" dirty="0"/>
              <a:t>(6 September 1729 – 4 January 1786) German-Jewish philosopher </a:t>
            </a:r>
          </a:p>
          <a:p>
            <a:r>
              <a:rPr lang="en-US" dirty="0"/>
              <a:t>to whose ideas the Haskalah, the 'Jewish Enlightenment' of the eighteenth and nineteenth centuries, is indebted. (Wikipedia)</a:t>
            </a:r>
          </a:p>
        </p:txBody>
      </p:sp>
      <p:pic>
        <p:nvPicPr>
          <p:cNvPr id="2050" name="Picture 2">
            <a:extLst>
              <a:ext uri="{FF2B5EF4-FFF2-40B4-BE49-F238E27FC236}">
                <a16:creationId xmlns:a16="http://schemas.microsoft.com/office/drawing/2014/main" id="{AD00A942-A88B-4024-905F-4AF0FB73C9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376" y="76782"/>
            <a:ext cx="2095500" cy="26384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hlinkClick r:id="rId3"/>
            <a:extLst>
              <a:ext uri="{FF2B5EF4-FFF2-40B4-BE49-F238E27FC236}">
                <a16:creationId xmlns:a16="http://schemas.microsoft.com/office/drawing/2014/main" id="{E48BACAF-F76E-4911-B1B0-1A06ADE8C2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9153" y="0"/>
            <a:ext cx="4003674" cy="5430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035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7B180-946B-42C3-8F28-21DBB965AC8A}"/>
              </a:ext>
            </a:extLst>
          </p:cNvPr>
          <p:cNvSpPr>
            <a:spLocks noGrp="1"/>
          </p:cNvSpPr>
          <p:nvPr>
            <p:ph type="title"/>
          </p:nvPr>
        </p:nvSpPr>
        <p:spPr/>
        <p:txBody>
          <a:bodyPr/>
          <a:lstStyle/>
          <a:p>
            <a:r>
              <a:rPr lang="en-US" dirty="0"/>
              <a:t>Features of Netivot </a:t>
            </a:r>
            <a:r>
              <a:rPr lang="en-US" dirty="0" err="1"/>
              <a:t>haShalom</a:t>
            </a:r>
            <a:endParaRPr lang="en-US" dirty="0"/>
          </a:p>
        </p:txBody>
      </p:sp>
      <p:sp>
        <p:nvSpPr>
          <p:cNvPr id="3" name="Content Placeholder 2">
            <a:extLst>
              <a:ext uri="{FF2B5EF4-FFF2-40B4-BE49-F238E27FC236}">
                <a16:creationId xmlns:a16="http://schemas.microsoft.com/office/drawing/2014/main" id="{3BAF9090-FB12-4E27-95C3-424DC76FB900}"/>
              </a:ext>
            </a:extLst>
          </p:cNvPr>
          <p:cNvSpPr>
            <a:spLocks noGrp="1"/>
          </p:cNvSpPr>
          <p:nvPr>
            <p:ph sz="half" idx="1"/>
          </p:nvPr>
        </p:nvSpPr>
        <p:spPr/>
        <p:txBody>
          <a:bodyPr/>
          <a:lstStyle/>
          <a:p>
            <a:r>
              <a:rPr lang="en-US" dirty="0"/>
              <a:t>Very high level German  translation - High German </a:t>
            </a:r>
          </a:p>
          <a:p>
            <a:r>
              <a:rPr lang="en-US" dirty="0"/>
              <a:t>German transcribed in Hebrew letters</a:t>
            </a:r>
          </a:p>
          <a:p>
            <a:r>
              <a:rPr lang="en-US" dirty="0"/>
              <a:t>commentary called </a:t>
            </a:r>
            <a:r>
              <a:rPr lang="en-US" dirty="0" err="1"/>
              <a:t>Biur</a:t>
            </a:r>
            <a:r>
              <a:rPr lang="en-US" dirty="0"/>
              <a:t> below (mostly not by Mendelssohn)</a:t>
            </a:r>
          </a:p>
          <a:p>
            <a:r>
              <a:rPr lang="en-US" dirty="0"/>
              <a:t>Tikkun </a:t>
            </a:r>
            <a:r>
              <a:rPr lang="en-US" dirty="0" err="1"/>
              <a:t>Sofrim</a:t>
            </a:r>
            <a:r>
              <a:rPr lang="en-US" dirty="0"/>
              <a:t> – Scribal notes</a:t>
            </a:r>
          </a:p>
          <a:p>
            <a:endParaRPr lang="en-US" dirty="0"/>
          </a:p>
          <a:p>
            <a:endParaRPr lang="en-US" dirty="0"/>
          </a:p>
        </p:txBody>
      </p:sp>
      <p:pic>
        <p:nvPicPr>
          <p:cNvPr id="6" name="Content Placeholder 5">
            <a:extLst>
              <a:ext uri="{FF2B5EF4-FFF2-40B4-BE49-F238E27FC236}">
                <a16:creationId xmlns:a16="http://schemas.microsoft.com/office/drawing/2014/main" id="{A5527166-5978-4C59-865B-4627AF21CB1B}"/>
              </a:ext>
            </a:extLst>
          </p:cNvPr>
          <p:cNvPicPr>
            <a:picLocks noGrp="1" noChangeAspect="1"/>
          </p:cNvPicPr>
          <p:nvPr>
            <p:ph sz="half" idx="2"/>
          </p:nvPr>
        </p:nvPicPr>
        <p:blipFill>
          <a:blip r:embed="rId2"/>
          <a:stretch>
            <a:fillRect/>
          </a:stretch>
        </p:blipFill>
        <p:spPr>
          <a:xfrm>
            <a:off x="7912359" y="89872"/>
            <a:ext cx="3965510" cy="6499032"/>
          </a:xfrm>
        </p:spPr>
      </p:pic>
    </p:spTree>
    <p:extLst>
      <p:ext uri="{BB962C8B-B14F-4D97-AF65-F5344CB8AC3E}">
        <p14:creationId xmlns:p14="http://schemas.microsoft.com/office/powerpoint/2010/main" val="3920965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57F01-E238-42DA-A312-F0F6F11F1C7F}"/>
              </a:ext>
            </a:extLst>
          </p:cNvPr>
          <p:cNvSpPr>
            <a:spLocks noGrp="1"/>
          </p:cNvSpPr>
          <p:nvPr>
            <p:ph type="title"/>
          </p:nvPr>
        </p:nvSpPr>
        <p:spPr/>
        <p:txBody>
          <a:bodyPr/>
          <a:lstStyle/>
          <a:p>
            <a:r>
              <a:rPr lang="en-US" dirty="0"/>
              <a:t>Why did he write it?</a:t>
            </a:r>
          </a:p>
        </p:txBody>
      </p:sp>
      <p:sp>
        <p:nvSpPr>
          <p:cNvPr id="3" name="Content Placeholder 2">
            <a:extLst>
              <a:ext uri="{FF2B5EF4-FFF2-40B4-BE49-F238E27FC236}">
                <a16:creationId xmlns:a16="http://schemas.microsoft.com/office/drawing/2014/main" id="{C227A6D2-604F-4655-82F8-91F29F3C45AB}"/>
              </a:ext>
            </a:extLst>
          </p:cNvPr>
          <p:cNvSpPr>
            <a:spLocks noGrp="1"/>
          </p:cNvSpPr>
          <p:nvPr>
            <p:ph sz="half" idx="1"/>
          </p:nvPr>
        </p:nvSpPr>
        <p:spPr/>
        <p:txBody>
          <a:bodyPr/>
          <a:lstStyle/>
          <a:p>
            <a:r>
              <a:rPr lang="en-US" dirty="0"/>
              <a:t>His detractors– to Germanize and assimilate Jews</a:t>
            </a:r>
          </a:p>
          <a:p>
            <a:pPr lvl="1"/>
            <a:r>
              <a:rPr lang="en-US" dirty="0"/>
              <a:t>No indication of this from </a:t>
            </a:r>
            <a:r>
              <a:rPr lang="en-US" dirty="0" err="1"/>
              <a:t>Biur</a:t>
            </a:r>
            <a:endParaRPr lang="en-US" dirty="0"/>
          </a:p>
          <a:p>
            <a:pPr lvl="1"/>
            <a:r>
              <a:rPr lang="en-US" dirty="0"/>
              <a:t>Language he used is difficult</a:t>
            </a:r>
          </a:p>
          <a:p>
            <a:pPr lvl="1"/>
            <a:r>
              <a:rPr lang="en-US" dirty="0"/>
              <a:t>Not a good textbook</a:t>
            </a:r>
          </a:p>
          <a:p>
            <a:r>
              <a:rPr lang="en-US" dirty="0"/>
              <a:t>For his children’s and others who don’t know Hebrew fluently</a:t>
            </a:r>
          </a:p>
          <a:p>
            <a:pPr lvl="1"/>
            <a:r>
              <a:rPr lang="en-US" dirty="0"/>
              <a:t>his own words in the intro Or </a:t>
            </a:r>
            <a:r>
              <a:rPr lang="en-US" dirty="0" err="1"/>
              <a:t>leNetiva</a:t>
            </a:r>
            <a:r>
              <a:rPr lang="en-US" dirty="0"/>
              <a:t> Introduction to Netivot Shalom</a:t>
            </a:r>
          </a:p>
        </p:txBody>
      </p:sp>
      <p:pic>
        <p:nvPicPr>
          <p:cNvPr id="6" name="Content Placeholder 5">
            <a:extLst>
              <a:ext uri="{FF2B5EF4-FFF2-40B4-BE49-F238E27FC236}">
                <a16:creationId xmlns:a16="http://schemas.microsoft.com/office/drawing/2014/main" id="{5A0CBD94-E568-48CF-8109-EACF47C07130}"/>
              </a:ext>
            </a:extLst>
          </p:cNvPr>
          <p:cNvPicPr>
            <a:picLocks noGrp="1" noChangeAspect="1"/>
          </p:cNvPicPr>
          <p:nvPr>
            <p:ph sz="half" idx="2"/>
          </p:nvPr>
        </p:nvPicPr>
        <p:blipFill>
          <a:blip r:embed="rId3"/>
          <a:stretch>
            <a:fillRect/>
          </a:stretch>
        </p:blipFill>
        <p:spPr>
          <a:xfrm>
            <a:off x="7126774" y="1825625"/>
            <a:ext cx="3272451" cy="4351338"/>
          </a:xfrm>
        </p:spPr>
      </p:pic>
    </p:spTree>
    <p:extLst>
      <p:ext uri="{BB962C8B-B14F-4D97-AF65-F5344CB8AC3E}">
        <p14:creationId xmlns:p14="http://schemas.microsoft.com/office/powerpoint/2010/main" val="2049276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1E1F3-66FD-49B0-A9A3-52CD25B67B8E}"/>
              </a:ext>
            </a:extLst>
          </p:cNvPr>
          <p:cNvSpPr>
            <a:spLocks noGrp="1"/>
          </p:cNvSpPr>
          <p:nvPr>
            <p:ph type="title"/>
          </p:nvPr>
        </p:nvSpPr>
        <p:spPr/>
        <p:txBody>
          <a:bodyPr/>
          <a:lstStyle/>
          <a:p>
            <a:r>
              <a:rPr lang="en-US" dirty="0"/>
              <a:t>Why was it rejected?</a:t>
            </a:r>
          </a:p>
        </p:txBody>
      </p:sp>
      <p:sp>
        <p:nvSpPr>
          <p:cNvPr id="3" name="Content Placeholder 2">
            <a:extLst>
              <a:ext uri="{FF2B5EF4-FFF2-40B4-BE49-F238E27FC236}">
                <a16:creationId xmlns:a16="http://schemas.microsoft.com/office/drawing/2014/main" id="{CADDBD01-76F9-49D5-B5E4-4DC0202C4255}"/>
              </a:ext>
            </a:extLst>
          </p:cNvPr>
          <p:cNvSpPr>
            <a:spLocks noGrp="1"/>
          </p:cNvSpPr>
          <p:nvPr>
            <p:ph sz="half" idx="1"/>
          </p:nvPr>
        </p:nvSpPr>
        <p:spPr/>
        <p:txBody>
          <a:bodyPr/>
          <a:lstStyle/>
          <a:p>
            <a:r>
              <a:rPr lang="en-US" dirty="0"/>
              <a:t>Lasted for about a century </a:t>
            </a:r>
          </a:p>
          <a:p>
            <a:r>
              <a:rPr lang="en-US" dirty="0"/>
              <a:t>Hard to use – written in High German in Hebrew characters, not in the Judeo-German (Western Yiddish) people actually typically spoke </a:t>
            </a:r>
          </a:p>
          <a:p>
            <a:r>
              <a:rPr lang="en-US" dirty="0"/>
              <a:t>Rabbinic Responses</a:t>
            </a:r>
          </a:p>
          <a:p>
            <a:r>
              <a:rPr lang="en-US" dirty="0"/>
              <a:t>His posthumous association with Reform movement</a:t>
            </a:r>
          </a:p>
        </p:txBody>
      </p:sp>
      <p:sp>
        <p:nvSpPr>
          <p:cNvPr id="4" name="Content Placeholder 3">
            <a:extLst>
              <a:ext uri="{FF2B5EF4-FFF2-40B4-BE49-F238E27FC236}">
                <a16:creationId xmlns:a16="http://schemas.microsoft.com/office/drawing/2014/main" id="{126F0FD6-F83D-4C55-8F6A-5D505A315F4B}"/>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548964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761A1-2507-4605-8AE5-44AABDBE1C2D}"/>
              </a:ext>
            </a:extLst>
          </p:cNvPr>
          <p:cNvSpPr>
            <a:spLocks noGrp="1"/>
          </p:cNvSpPr>
          <p:nvPr>
            <p:ph type="title"/>
          </p:nvPr>
        </p:nvSpPr>
        <p:spPr/>
        <p:txBody>
          <a:bodyPr/>
          <a:lstStyle/>
          <a:p>
            <a:r>
              <a:rPr lang="en-US" dirty="0"/>
              <a:t>Rabbi </a:t>
            </a:r>
            <a:r>
              <a:rPr lang="en-US" dirty="0" err="1"/>
              <a:t>Yechezkel</a:t>
            </a:r>
            <a:r>
              <a:rPr lang="en-US" dirty="0"/>
              <a:t> Landau – </a:t>
            </a:r>
            <a:r>
              <a:rPr lang="en-US" dirty="0" err="1"/>
              <a:t>Nodeh</a:t>
            </a:r>
            <a:r>
              <a:rPr lang="en-US" dirty="0"/>
              <a:t> </a:t>
            </a:r>
            <a:r>
              <a:rPr lang="en-US" dirty="0" err="1"/>
              <a:t>Beyehuda</a:t>
            </a:r>
            <a:r>
              <a:rPr lang="en-US" dirty="0"/>
              <a:t> </a:t>
            </a:r>
          </a:p>
        </p:txBody>
      </p:sp>
      <p:sp>
        <p:nvSpPr>
          <p:cNvPr id="3" name="Content Placeholder 2">
            <a:extLst>
              <a:ext uri="{FF2B5EF4-FFF2-40B4-BE49-F238E27FC236}">
                <a16:creationId xmlns:a16="http://schemas.microsoft.com/office/drawing/2014/main" id="{4F42D947-E40B-4B80-B8F9-2A3C64FD9C0E}"/>
              </a:ext>
            </a:extLst>
          </p:cNvPr>
          <p:cNvSpPr>
            <a:spLocks noGrp="1"/>
          </p:cNvSpPr>
          <p:nvPr>
            <p:ph sz="half" idx="1"/>
          </p:nvPr>
        </p:nvSpPr>
        <p:spPr/>
        <p:txBody>
          <a:bodyPr>
            <a:normAutofit/>
          </a:bodyPr>
          <a:lstStyle/>
          <a:p>
            <a:pPr marL="0" indent="0" algn="just">
              <a:buNone/>
            </a:pPr>
            <a:r>
              <a:rPr lang="en-US" sz="1800" b="0" i="0" u="none" strike="noStrike" baseline="0" dirty="0">
                <a:latin typeface="Code2000"/>
              </a:rPr>
              <a:t>For the translator deeply immersed himself in the language, using as he did an extremely difficult German that presupposes expertise in its grammar. Now, since the children will find it hard to under stand it, the teacher will have to spend most of the time in explaining German grammar (and thus the day will pass and the boy remains ignorant of the principles of the Torah)... It induces the young to spend their time reading Gentile books, in order to become sufficiently familiar with refined German to be able to understand this translation. Our Torah is thereby reduced to the role of a maidservant for the German tongue (to simplify </a:t>
            </a:r>
            <a:r>
              <a:rPr lang="en-US" sz="1800" dirty="0">
                <a:latin typeface="Code2000"/>
              </a:rPr>
              <a:t>it). </a:t>
            </a:r>
          </a:p>
          <a:p>
            <a:pPr marL="0" indent="0">
              <a:buNone/>
            </a:pPr>
            <a:r>
              <a:rPr lang="en-US" sz="1800" dirty="0">
                <a:latin typeface="Code2000"/>
              </a:rPr>
              <a:t>Rabbi </a:t>
            </a:r>
            <a:r>
              <a:rPr lang="en-US" sz="1800" dirty="0" err="1">
                <a:latin typeface="Code2000"/>
              </a:rPr>
              <a:t>Ezechiel</a:t>
            </a:r>
            <a:r>
              <a:rPr lang="en-US" sz="1800" dirty="0">
                <a:latin typeface="Code2000"/>
              </a:rPr>
              <a:t> Landau of Prague, </a:t>
            </a:r>
            <a:r>
              <a:rPr lang="en-US" sz="1800" dirty="0">
                <a:latin typeface="Code2000"/>
                <a:hlinkClick r:id="rId2"/>
              </a:rPr>
              <a:t>https://www.hebrewbooks.org/pdfpager.aspx?req=22413&amp;st=&amp;pgnum=266</a:t>
            </a:r>
            <a:endParaRPr lang="en-US" sz="1800" dirty="0">
              <a:latin typeface="Code2000"/>
            </a:endParaRPr>
          </a:p>
          <a:p>
            <a:pPr marL="0" indent="0">
              <a:buNone/>
            </a:pPr>
            <a:endParaRPr lang="en-US" sz="1800" b="0" i="0" u="none" strike="noStrike" baseline="0" dirty="0">
              <a:latin typeface="Code2000"/>
            </a:endParaRPr>
          </a:p>
          <a:p>
            <a:pPr marL="0" indent="0">
              <a:buNone/>
            </a:pPr>
            <a:endParaRPr lang="en-US" dirty="0"/>
          </a:p>
        </p:txBody>
      </p:sp>
      <p:sp>
        <p:nvSpPr>
          <p:cNvPr id="4" name="Content Placeholder 3">
            <a:extLst>
              <a:ext uri="{FF2B5EF4-FFF2-40B4-BE49-F238E27FC236}">
                <a16:creationId xmlns:a16="http://schemas.microsoft.com/office/drawing/2014/main" id="{4E74A18E-1F94-4F47-A049-078F4A1BE46C}"/>
              </a:ext>
            </a:extLst>
          </p:cNvPr>
          <p:cNvSpPr>
            <a:spLocks noGrp="1"/>
          </p:cNvSpPr>
          <p:nvPr>
            <p:ph sz="half" idx="2"/>
          </p:nvPr>
        </p:nvSpPr>
        <p:spPr/>
        <p:txBody>
          <a:bodyPr>
            <a:normAutofit/>
          </a:bodyPr>
          <a:lstStyle/>
          <a:p>
            <a:pPr marL="0" indent="0" algn="just">
              <a:buNone/>
            </a:pPr>
            <a:r>
              <a:rPr lang="en-US" sz="1800" b="0" i="0" u="none" strike="noStrike" baseline="0" dirty="0">
                <a:latin typeface="Code2000"/>
              </a:rPr>
              <a:t>It is worth noting that Rabbi Landau wrote these words in an approbation (</a:t>
            </a:r>
            <a:r>
              <a:rPr lang="en-US" sz="1800" b="0" i="0" u="none" strike="noStrike" baseline="0" dirty="0" err="1">
                <a:latin typeface="Code2000"/>
              </a:rPr>
              <a:t>haskamah</a:t>
            </a:r>
            <a:r>
              <a:rPr lang="en-US" sz="1800" b="0" i="0" u="none" strike="noStrike" baseline="0" dirty="0">
                <a:latin typeface="Code2000"/>
              </a:rPr>
              <a:t>) for a different German translation of the Pentateuch and the Five Scrolls by Rabbi </a:t>
            </a:r>
            <a:r>
              <a:rPr lang="en-US" sz="1800" b="0" i="0" u="none" strike="noStrike" baseline="0" dirty="0" err="1">
                <a:latin typeface="Code2000"/>
              </a:rPr>
              <a:t>Sussmann</a:t>
            </a:r>
            <a:r>
              <a:rPr lang="en-US" sz="1800" b="0" i="0" u="none" strike="noStrike" baseline="0" dirty="0">
                <a:latin typeface="Code2000"/>
              </a:rPr>
              <a:t> </a:t>
            </a:r>
            <a:r>
              <a:rPr lang="en-US" sz="1800" b="0" i="0" u="none" strike="noStrike" baseline="0" dirty="0" err="1">
                <a:latin typeface="Code2000"/>
              </a:rPr>
              <a:t>Glogau</a:t>
            </a:r>
            <a:r>
              <a:rPr lang="en-US" sz="1800" b="0" i="0" u="none" strike="noStrike" baseline="0" dirty="0">
                <a:latin typeface="Code2000"/>
              </a:rPr>
              <a:t>, about which he says "is literal . . . German without mistake, yet not difficult, so that everyone can understand it. In this way the boy succeeds in properly learning Hebrew as well as German, right in his youth.” (1785)</a:t>
            </a:r>
            <a:r>
              <a:rPr lang="en-US" sz="1800" dirty="0">
                <a:latin typeface="Code2000"/>
              </a:rPr>
              <a:t> </a:t>
            </a:r>
          </a:p>
          <a:p>
            <a:pPr marL="0" indent="0">
              <a:buNone/>
            </a:pPr>
            <a:r>
              <a:rPr lang="en-US" sz="1800" dirty="0">
                <a:latin typeface="Code2000"/>
              </a:rPr>
              <a:t>(Dr. Werner Weinberg translation )</a:t>
            </a:r>
            <a:r>
              <a:rPr lang="en-US" sz="1800" b="0" i="0" u="none" strike="noStrike" baseline="0" dirty="0">
                <a:latin typeface="Code2000"/>
              </a:rPr>
              <a:t> </a:t>
            </a:r>
          </a:p>
          <a:p>
            <a:pPr marL="0" indent="0">
              <a:buNone/>
            </a:pPr>
            <a:r>
              <a:rPr lang="en-US" sz="1800" b="0" i="0" u="none" strike="noStrike" baseline="0" dirty="0">
                <a:latin typeface="Code2000"/>
              </a:rPr>
              <a:t>Language Questions Relating to Moses Mendelssohn's Pentateuch Translation https://www.jstor.org/stable/23507615</a:t>
            </a:r>
          </a:p>
          <a:p>
            <a:pPr marL="0" indent="0">
              <a:buNone/>
            </a:pPr>
            <a:endParaRPr lang="en-US" dirty="0"/>
          </a:p>
        </p:txBody>
      </p:sp>
    </p:spTree>
    <p:extLst>
      <p:ext uri="{BB962C8B-B14F-4D97-AF65-F5344CB8AC3E}">
        <p14:creationId xmlns:p14="http://schemas.microsoft.com/office/powerpoint/2010/main" val="1081554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F8694-7385-405F-9A0A-9AB5DED8E886}"/>
              </a:ext>
            </a:extLst>
          </p:cNvPr>
          <p:cNvSpPr>
            <a:spLocks noGrp="1"/>
          </p:cNvSpPr>
          <p:nvPr>
            <p:ph type="title"/>
          </p:nvPr>
        </p:nvSpPr>
        <p:spPr/>
        <p:txBody>
          <a:bodyPr/>
          <a:lstStyle/>
          <a:p>
            <a:r>
              <a:rPr lang="en-US" dirty="0"/>
              <a:t>R’ Shimshon Raphael Hirsch (1808-88)</a:t>
            </a:r>
          </a:p>
        </p:txBody>
      </p:sp>
      <p:sp>
        <p:nvSpPr>
          <p:cNvPr id="3" name="Content Placeholder 2">
            <a:extLst>
              <a:ext uri="{FF2B5EF4-FFF2-40B4-BE49-F238E27FC236}">
                <a16:creationId xmlns:a16="http://schemas.microsoft.com/office/drawing/2014/main" id="{638E140D-9E3F-4480-A29D-3F65E6906F40}"/>
              </a:ext>
            </a:extLst>
          </p:cNvPr>
          <p:cNvSpPr>
            <a:spLocks noGrp="1"/>
          </p:cNvSpPr>
          <p:nvPr>
            <p:ph sz="half" idx="1"/>
          </p:nvPr>
        </p:nvSpPr>
        <p:spPr>
          <a:xfrm>
            <a:off x="838200" y="1576873"/>
            <a:ext cx="7270102" cy="4916002"/>
          </a:xfrm>
        </p:spPr>
        <p:txBody>
          <a:bodyPr>
            <a:normAutofit fontScale="85000" lnSpcReduction="10000"/>
          </a:bodyPr>
          <a:lstStyle/>
          <a:p>
            <a:r>
              <a:rPr lang="en-US" dirty="0"/>
              <a:t>German Orthodox rabbi best known as the intellectual founder of the Torah </a:t>
            </a:r>
            <a:r>
              <a:rPr lang="en-US" dirty="0" err="1"/>
              <a:t>im</a:t>
            </a:r>
            <a:r>
              <a:rPr lang="en-US" dirty="0"/>
              <a:t> </a:t>
            </a:r>
            <a:r>
              <a:rPr lang="en-US" dirty="0" err="1"/>
              <a:t>Derech</a:t>
            </a:r>
            <a:r>
              <a:rPr lang="en-US" dirty="0"/>
              <a:t> Eretz school of contemporary Orthodox Judaism</a:t>
            </a:r>
          </a:p>
          <a:p>
            <a:r>
              <a:rPr lang="en-US" dirty="0"/>
              <a:t>Hirsch was rabbi in Oldenburg, Emden, and was subsequently appointed chief rabbi of Moravia. From 1851 until his death, Hirsch led the secessionist Orthodox community in Frankfurt am Main. </a:t>
            </a:r>
          </a:p>
          <a:p>
            <a:r>
              <a:rPr lang="en-US" dirty="0"/>
              <a:t>He wrote a number of influential books (Horeb, Nineteen Letters, German commentary on Siddur) and for a number of years published the monthly journal </a:t>
            </a:r>
            <a:r>
              <a:rPr lang="en-US" dirty="0" err="1"/>
              <a:t>Jeschurun</a:t>
            </a:r>
            <a:r>
              <a:rPr lang="en-US" dirty="0"/>
              <a:t>, in which he outlined his philosophy of Judaism. </a:t>
            </a:r>
          </a:p>
          <a:p>
            <a:r>
              <a:rPr lang="en-US" dirty="0"/>
              <a:t>He was a vocal opponent of Reform Judaism, and similarly opposed early forms of Conservative Judaism. (Wikipedia)</a:t>
            </a:r>
          </a:p>
        </p:txBody>
      </p:sp>
      <p:pic>
        <p:nvPicPr>
          <p:cNvPr id="3074" name="Picture 2">
            <a:extLst>
              <a:ext uri="{FF2B5EF4-FFF2-40B4-BE49-F238E27FC236}">
                <a16:creationId xmlns:a16="http://schemas.microsoft.com/office/drawing/2014/main" id="{F17B38B6-C250-49E9-8D5C-6EB96FEBFAB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315449" y="1667361"/>
            <a:ext cx="354499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62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37539</TotalTime>
  <Words>3365</Words>
  <Application>Microsoft Office PowerPoint</Application>
  <PresentationFormat>Widescreen</PresentationFormat>
  <Paragraphs>107</Paragraphs>
  <Slides>19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Arial</vt:lpstr>
      <vt:lpstr>Calibri</vt:lpstr>
      <vt:lpstr>Calibri Light</vt:lpstr>
      <vt:lpstr>Code2000</vt:lpstr>
      <vt:lpstr>Helvetica</vt:lpstr>
      <vt:lpstr>Helvetica-Oblique</vt:lpstr>
      <vt:lpstr>Lato</vt:lpstr>
      <vt:lpstr>Merriweather</vt:lpstr>
      <vt:lpstr>TimesNewRomanPS-BoldMT</vt:lpstr>
      <vt:lpstr>TimesNewRomanPS-ItalicMT</vt:lpstr>
      <vt:lpstr>TimesNewRomanPSMT</vt:lpstr>
      <vt:lpstr>Office Theme</vt:lpstr>
      <vt:lpstr>Artscroll Through the Ages: German Translations Mendelssohn and R’ Hirsch</vt:lpstr>
      <vt:lpstr>Why did they translate into German?</vt:lpstr>
      <vt:lpstr>What German translations are there?</vt:lpstr>
      <vt:lpstr>Moses Mendelssohn</vt:lpstr>
      <vt:lpstr>Features of Netivot haShalom</vt:lpstr>
      <vt:lpstr>Why did he write it?</vt:lpstr>
      <vt:lpstr>Why was it rejected?</vt:lpstr>
      <vt:lpstr>Rabbi Yechezkel Landau – Nodeh Beyehuda </vt:lpstr>
      <vt:lpstr>R’ Shimshon Raphael Hirsch (1808-88)</vt:lpstr>
      <vt:lpstr>R’ Hirsch’s Translation of Torah </vt:lpstr>
      <vt:lpstr>Why did RSRH write it?</vt:lpstr>
      <vt:lpstr>Amram and Yocheved </vt:lpstr>
      <vt:lpstr>R’ Hirsch Version </vt:lpstr>
      <vt:lpstr>Why did Esav kiss Yaakov? (Breishit 33:4)</vt:lpstr>
      <vt:lpstr>Sources</vt:lpstr>
      <vt:lpstr>PowerPoint Presentation</vt:lpstr>
      <vt:lpstr>Next Week - Orit of Ethiopian Jews</vt:lpstr>
      <vt:lpstr>PowerPoint Presentation</vt:lpstr>
      <vt:lpstr>His Translation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Jewish Art: the Name of G-d</dc:title>
  <dc:creator>Chaim</dc:creator>
  <cp:lastModifiedBy>Chaim</cp:lastModifiedBy>
  <cp:revision>51</cp:revision>
  <cp:lastPrinted>2021-11-03T20:26:39Z</cp:lastPrinted>
  <dcterms:created xsi:type="dcterms:W3CDTF">2021-06-24T13:40:52Z</dcterms:created>
  <dcterms:modified xsi:type="dcterms:W3CDTF">2021-11-19T00:05:08Z</dcterms:modified>
</cp:coreProperties>
</file>