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EA8E03-A071-4477-99F0-A0E65259720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7BEDD1F-C292-4A1A-8D93-ED60738564DF}">
      <dgm:prSet/>
      <dgm:spPr/>
      <dgm:t>
        <a:bodyPr/>
        <a:lstStyle/>
        <a:p>
          <a:r>
            <a:rPr lang="en-US"/>
            <a:t>The type of prophecy- </a:t>
          </a:r>
          <a:r>
            <a:rPr lang="he-IL"/>
            <a:t>משא</a:t>
          </a:r>
          <a:r>
            <a:rPr lang="en-US"/>
            <a:t>- “Burden”</a:t>
          </a:r>
        </a:p>
      </dgm:t>
    </dgm:pt>
    <dgm:pt modelId="{5CE791E2-3AE1-4181-9580-B2B51192AA33}" type="parTrans" cxnId="{421AF22E-B24F-417D-AA49-60A2615A31AE}">
      <dgm:prSet/>
      <dgm:spPr/>
      <dgm:t>
        <a:bodyPr/>
        <a:lstStyle/>
        <a:p>
          <a:endParaRPr lang="en-US"/>
        </a:p>
      </dgm:t>
    </dgm:pt>
    <dgm:pt modelId="{02301D94-1A64-467B-B4F1-5ADA3C21B6E8}" type="sibTrans" cxnId="{421AF22E-B24F-417D-AA49-60A2615A31AE}">
      <dgm:prSet/>
      <dgm:spPr/>
      <dgm:t>
        <a:bodyPr/>
        <a:lstStyle/>
        <a:p>
          <a:endParaRPr lang="en-US"/>
        </a:p>
      </dgm:t>
    </dgm:pt>
    <dgm:pt modelId="{B8090B67-D522-4085-9246-614ACA84D6D3}">
      <dgm:prSet/>
      <dgm:spPr/>
      <dgm:t>
        <a:bodyPr/>
        <a:lstStyle/>
        <a:p>
          <a:r>
            <a:rPr lang="en-US"/>
            <a:t>What type of vision would be a burden?</a:t>
          </a:r>
        </a:p>
      </dgm:t>
    </dgm:pt>
    <dgm:pt modelId="{942CBEB7-01C0-47DA-A97B-C776E0E2870A}" type="parTrans" cxnId="{6A0743AE-7AA4-45B8-B7E0-8AC50861AB26}">
      <dgm:prSet/>
      <dgm:spPr/>
      <dgm:t>
        <a:bodyPr/>
        <a:lstStyle/>
        <a:p>
          <a:endParaRPr lang="en-US"/>
        </a:p>
      </dgm:t>
    </dgm:pt>
    <dgm:pt modelId="{1B234474-0735-4224-B025-D825D85803C0}" type="sibTrans" cxnId="{6A0743AE-7AA4-45B8-B7E0-8AC50861AB26}">
      <dgm:prSet/>
      <dgm:spPr/>
      <dgm:t>
        <a:bodyPr/>
        <a:lstStyle/>
        <a:p>
          <a:endParaRPr lang="en-US"/>
        </a:p>
      </dgm:t>
    </dgm:pt>
    <dgm:pt modelId="{980F0BD6-9FA6-4078-93A2-F2EDB59AF418}">
      <dgm:prSet/>
      <dgm:spPr/>
      <dgm:t>
        <a:bodyPr/>
        <a:lstStyle/>
        <a:p>
          <a:r>
            <a:rPr lang="en-US"/>
            <a:t>The name of the Prophet- </a:t>
          </a:r>
          <a:r>
            <a:rPr lang="he-IL"/>
            <a:t>"מלאכי"</a:t>
          </a:r>
          <a:r>
            <a:rPr lang="en-US"/>
            <a:t>- Angel/Messenger</a:t>
          </a:r>
        </a:p>
      </dgm:t>
    </dgm:pt>
    <dgm:pt modelId="{0F5B07BD-DF68-4F66-8284-ADBCEBD44EFA}" type="parTrans" cxnId="{75FA1AB1-0243-4A77-9977-E83A78183D14}">
      <dgm:prSet/>
      <dgm:spPr/>
      <dgm:t>
        <a:bodyPr/>
        <a:lstStyle/>
        <a:p>
          <a:endParaRPr lang="en-US"/>
        </a:p>
      </dgm:t>
    </dgm:pt>
    <dgm:pt modelId="{504A06BE-C244-48F7-AF3E-AF1C33C2A3BF}" type="sibTrans" cxnId="{75FA1AB1-0243-4A77-9977-E83A78183D14}">
      <dgm:prSet/>
      <dgm:spPr/>
      <dgm:t>
        <a:bodyPr/>
        <a:lstStyle/>
        <a:p>
          <a:endParaRPr lang="en-US"/>
        </a:p>
      </dgm:t>
    </dgm:pt>
    <dgm:pt modelId="{1C0726E8-7FE3-4ABA-8245-9676A61E7887}">
      <dgm:prSet/>
      <dgm:spPr/>
      <dgm:t>
        <a:bodyPr/>
        <a:lstStyle/>
        <a:p>
          <a:r>
            <a:rPr lang="en-US"/>
            <a:t>Themes</a:t>
          </a:r>
        </a:p>
      </dgm:t>
    </dgm:pt>
    <dgm:pt modelId="{17636F34-7C58-47BB-BE6B-3F1586D8C30A}" type="parTrans" cxnId="{2A4E144B-2E00-4EDA-9CD0-F3BDBED6F561}">
      <dgm:prSet/>
      <dgm:spPr/>
      <dgm:t>
        <a:bodyPr/>
        <a:lstStyle/>
        <a:p>
          <a:endParaRPr lang="en-US"/>
        </a:p>
      </dgm:t>
    </dgm:pt>
    <dgm:pt modelId="{4AE3E083-5E82-423D-BE0F-76DB475B48BB}" type="sibTrans" cxnId="{2A4E144B-2E00-4EDA-9CD0-F3BDBED6F561}">
      <dgm:prSet/>
      <dgm:spPr/>
      <dgm:t>
        <a:bodyPr/>
        <a:lstStyle/>
        <a:p>
          <a:endParaRPr lang="en-US"/>
        </a:p>
      </dgm:t>
    </dgm:pt>
    <dgm:pt modelId="{B5800A2F-6932-4C12-8C27-7FA06FA247F5}">
      <dgm:prSet/>
      <dgm:spPr/>
      <dgm:t>
        <a:bodyPr/>
        <a:lstStyle/>
        <a:p>
          <a:r>
            <a:rPr lang="en-US"/>
            <a:t>Hashem’s “Love “ of Israel and “Hatred of “Eisav/Edom”</a:t>
          </a:r>
        </a:p>
      </dgm:t>
    </dgm:pt>
    <dgm:pt modelId="{615C08B6-9D61-4760-A47C-097D4257502F}" type="parTrans" cxnId="{C3DB13F6-096E-4E58-BA97-D55D87007070}">
      <dgm:prSet/>
      <dgm:spPr/>
      <dgm:t>
        <a:bodyPr/>
        <a:lstStyle/>
        <a:p>
          <a:endParaRPr lang="en-US"/>
        </a:p>
      </dgm:t>
    </dgm:pt>
    <dgm:pt modelId="{E31C9CD6-CA80-4B3B-ACB7-06B35A328E50}" type="sibTrans" cxnId="{C3DB13F6-096E-4E58-BA97-D55D87007070}">
      <dgm:prSet/>
      <dgm:spPr/>
      <dgm:t>
        <a:bodyPr/>
        <a:lstStyle/>
        <a:p>
          <a:endParaRPr lang="en-US"/>
        </a:p>
      </dgm:t>
    </dgm:pt>
    <dgm:pt modelId="{E67BF6E7-C37B-4662-9A80-FD4E6644DD6A}">
      <dgm:prSet/>
      <dgm:spPr/>
      <dgm:t>
        <a:bodyPr/>
        <a:lstStyle/>
        <a:p>
          <a:r>
            <a:rPr lang="en-US"/>
            <a:t>Dialogue- “</a:t>
          </a:r>
          <a:r>
            <a:rPr lang="he-IL"/>
            <a:t>ואמרתם...</a:t>
          </a:r>
          <a:r>
            <a:rPr lang="en-US"/>
            <a:t>“- And you will say…</a:t>
          </a:r>
        </a:p>
      </dgm:t>
    </dgm:pt>
    <dgm:pt modelId="{5C2D4BCE-ACF6-4773-8CC3-B04CC2E2C0A3}" type="parTrans" cxnId="{30392E04-3B4C-4BD2-B439-10860D35C4D3}">
      <dgm:prSet/>
      <dgm:spPr/>
      <dgm:t>
        <a:bodyPr/>
        <a:lstStyle/>
        <a:p>
          <a:endParaRPr lang="en-US"/>
        </a:p>
      </dgm:t>
    </dgm:pt>
    <dgm:pt modelId="{49C25561-D0B1-4CD3-824D-78393AFADB62}" type="sibTrans" cxnId="{30392E04-3B4C-4BD2-B439-10860D35C4D3}">
      <dgm:prSet/>
      <dgm:spPr/>
      <dgm:t>
        <a:bodyPr/>
        <a:lstStyle/>
        <a:p>
          <a:endParaRPr lang="en-US"/>
        </a:p>
      </dgm:t>
    </dgm:pt>
    <dgm:pt modelId="{87177B82-378E-4794-936B-066E9E0CCF50}">
      <dgm:prSet/>
      <dgm:spPr/>
      <dgm:t>
        <a:bodyPr/>
        <a:lstStyle/>
        <a:p>
          <a:r>
            <a:rPr lang="en-US"/>
            <a:t>Dishonour to the Altar</a:t>
          </a:r>
        </a:p>
      </dgm:t>
    </dgm:pt>
    <dgm:pt modelId="{C733555A-1163-4ACF-A3A8-861CDCE2E323}" type="parTrans" cxnId="{0D3714D6-EF8F-4FBF-B70D-1646BA8CDA40}">
      <dgm:prSet/>
      <dgm:spPr/>
      <dgm:t>
        <a:bodyPr/>
        <a:lstStyle/>
        <a:p>
          <a:endParaRPr lang="en-US"/>
        </a:p>
      </dgm:t>
    </dgm:pt>
    <dgm:pt modelId="{E266CFCF-FCD4-4DB8-982A-0C7B0912C54C}" type="sibTrans" cxnId="{0D3714D6-EF8F-4FBF-B70D-1646BA8CDA40}">
      <dgm:prSet/>
      <dgm:spPr/>
      <dgm:t>
        <a:bodyPr/>
        <a:lstStyle/>
        <a:p>
          <a:endParaRPr lang="en-US"/>
        </a:p>
      </dgm:t>
    </dgm:pt>
    <dgm:pt modelId="{7FD6C990-0A7B-4E3F-8D3E-D46FC9446D2E}" type="pres">
      <dgm:prSet presAssocID="{34EA8E03-A071-4477-99F0-A0E652597204}" presName="linear" presStyleCnt="0">
        <dgm:presLayoutVars>
          <dgm:animLvl val="lvl"/>
          <dgm:resizeHandles val="exact"/>
        </dgm:presLayoutVars>
      </dgm:prSet>
      <dgm:spPr/>
    </dgm:pt>
    <dgm:pt modelId="{CA10A967-3678-41BB-AB05-1CC431A65351}" type="pres">
      <dgm:prSet presAssocID="{D7BEDD1F-C292-4A1A-8D93-ED60738564DF}" presName="parentText" presStyleLbl="node1" presStyleIdx="0" presStyleCnt="3">
        <dgm:presLayoutVars>
          <dgm:chMax val="0"/>
          <dgm:bulletEnabled val="1"/>
        </dgm:presLayoutVars>
      </dgm:prSet>
      <dgm:spPr/>
    </dgm:pt>
    <dgm:pt modelId="{781A3D9A-D4E6-4CE9-8F3A-E95BC4DF1E5F}" type="pres">
      <dgm:prSet presAssocID="{D7BEDD1F-C292-4A1A-8D93-ED60738564DF}" presName="childText" presStyleLbl="revTx" presStyleIdx="0" presStyleCnt="2">
        <dgm:presLayoutVars>
          <dgm:bulletEnabled val="1"/>
        </dgm:presLayoutVars>
      </dgm:prSet>
      <dgm:spPr/>
    </dgm:pt>
    <dgm:pt modelId="{29029A65-D809-4374-8614-216260F6F50E}" type="pres">
      <dgm:prSet presAssocID="{980F0BD6-9FA6-4078-93A2-F2EDB59AF418}" presName="parentText" presStyleLbl="node1" presStyleIdx="1" presStyleCnt="3">
        <dgm:presLayoutVars>
          <dgm:chMax val="0"/>
          <dgm:bulletEnabled val="1"/>
        </dgm:presLayoutVars>
      </dgm:prSet>
      <dgm:spPr/>
    </dgm:pt>
    <dgm:pt modelId="{58B04F09-0A77-4B43-9686-50D9FC4781B2}" type="pres">
      <dgm:prSet presAssocID="{504A06BE-C244-48F7-AF3E-AF1C33C2A3BF}" presName="spacer" presStyleCnt="0"/>
      <dgm:spPr/>
    </dgm:pt>
    <dgm:pt modelId="{63F1CCC6-56EF-4103-AE89-50183D9793E2}" type="pres">
      <dgm:prSet presAssocID="{1C0726E8-7FE3-4ABA-8245-9676A61E7887}" presName="parentText" presStyleLbl="node1" presStyleIdx="2" presStyleCnt="3">
        <dgm:presLayoutVars>
          <dgm:chMax val="0"/>
          <dgm:bulletEnabled val="1"/>
        </dgm:presLayoutVars>
      </dgm:prSet>
      <dgm:spPr/>
    </dgm:pt>
    <dgm:pt modelId="{A1068827-4126-423A-B986-6CA6977DF3D8}" type="pres">
      <dgm:prSet presAssocID="{1C0726E8-7FE3-4ABA-8245-9676A61E7887}" presName="childText" presStyleLbl="revTx" presStyleIdx="1" presStyleCnt="2">
        <dgm:presLayoutVars>
          <dgm:bulletEnabled val="1"/>
        </dgm:presLayoutVars>
      </dgm:prSet>
      <dgm:spPr/>
    </dgm:pt>
  </dgm:ptLst>
  <dgm:cxnLst>
    <dgm:cxn modelId="{30392E04-3B4C-4BD2-B439-10860D35C4D3}" srcId="{1C0726E8-7FE3-4ABA-8245-9676A61E7887}" destId="{E67BF6E7-C37B-4662-9A80-FD4E6644DD6A}" srcOrd="1" destOrd="0" parTransId="{5C2D4BCE-ACF6-4773-8CC3-B04CC2E2C0A3}" sibTransId="{49C25561-D0B1-4CD3-824D-78393AFADB62}"/>
    <dgm:cxn modelId="{3E57D012-A615-4CA0-8571-35CBF2518D22}" type="presOf" srcId="{B5800A2F-6932-4C12-8C27-7FA06FA247F5}" destId="{A1068827-4126-423A-B986-6CA6977DF3D8}" srcOrd="0" destOrd="0" presId="urn:microsoft.com/office/officeart/2005/8/layout/vList2"/>
    <dgm:cxn modelId="{421AF22E-B24F-417D-AA49-60A2615A31AE}" srcId="{34EA8E03-A071-4477-99F0-A0E652597204}" destId="{D7BEDD1F-C292-4A1A-8D93-ED60738564DF}" srcOrd="0" destOrd="0" parTransId="{5CE791E2-3AE1-4181-9580-B2B51192AA33}" sibTransId="{02301D94-1A64-467B-B4F1-5ADA3C21B6E8}"/>
    <dgm:cxn modelId="{D823133E-7E52-47EA-8C1B-1E9E88A5FE40}" type="presOf" srcId="{34EA8E03-A071-4477-99F0-A0E652597204}" destId="{7FD6C990-0A7B-4E3F-8D3E-D46FC9446D2E}" srcOrd="0" destOrd="0" presId="urn:microsoft.com/office/officeart/2005/8/layout/vList2"/>
    <dgm:cxn modelId="{2A4E144B-2E00-4EDA-9CD0-F3BDBED6F561}" srcId="{34EA8E03-A071-4477-99F0-A0E652597204}" destId="{1C0726E8-7FE3-4ABA-8245-9676A61E7887}" srcOrd="2" destOrd="0" parTransId="{17636F34-7C58-47BB-BE6B-3F1586D8C30A}" sibTransId="{4AE3E083-5E82-423D-BE0F-76DB475B48BB}"/>
    <dgm:cxn modelId="{6F47566B-E07A-449E-8A1A-4CECCF39D79A}" type="presOf" srcId="{B8090B67-D522-4085-9246-614ACA84D6D3}" destId="{781A3D9A-D4E6-4CE9-8F3A-E95BC4DF1E5F}" srcOrd="0" destOrd="0" presId="urn:microsoft.com/office/officeart/2005/8/layout/vList2"/>
    <dgm:cxn modelId="{CBAAE28A-D4CB-4377-8D5E-F66979972B10}" type="presOf" srcId="{980F0BD6-9FA6-4078-93A2-F2EDB59AF418}" destId="{29029A65-D809-4374-8614-216260F6F50E}" srcOrd="0" destOrd="0" presId="urn:microsoft.com/office/officeart/2005/8/layout/vList2"/>
    <dgm:cxn modelId="{EBC76FA0-12E5-4A10-AFDD-40254B5D01ED}" type="presOf" srcId="{87177B82-378E-4794-936B-066E9E0CCF50}" destId="{A1068827-4126-423A-B986-6CA6977DF3D8}" srcOrd="0" destOrd="2" presId="urn:microsoft.com/office/officeart/2005/8/layout/vList2"/>
    <dgm:cxn modelId="{6A0743AE-7AA4-45B8-B7E0-8AC50861AB26}" srcId="{D7BEDD1F-C292-4A1A-8D93-ED60738564DF}" destId="{B8090B67-D522-4085-9246-614ACA84D6D3}" srcOrd="0" destOrd="0" parTransId="{942CBEB7-01C0-47DA-A97B-C776E0E2870A}" sibTransId="{1B234474-0735-4224-B025-D825D85803C0}"/>
    <dgm:cxn modelId="{75FA1AB1-0243-4A77-9977-E83A78183D14}" srcId="{34EA8E03-A071-4477-99F0-A0E652597204}" destId="{980F0BD6-9FA6-4078-93A2-F2EDB59AF418}" srcOrd="1" destOrd="0" parTransId="{0F5B07BD-DF68-4F66-8284-ADBCEBD44EFA}" sibTransId="{504A06BE-C244-48F7-AF3E-AF1C33C2A3BF}"/>
    <dgm:cxn modelId="{3203B2D1-FC27-4A31-B9F0-E4E74BC2343E}" type="presOf" srcId="{D7BEDD1F-C292-4A1A-8D93-ED60738564DF}" destId="{CA10A967-3678-41BB-AB05-1CC431A65351}" srcOrd="0" destOrd="0" presId="urn:microsoft.com/office/officeart/2005/8/layout/vList2"/>
    <dgm:cxn modelId="{0D3714D6-EF8F-4FBF-B70D-1646BA8CDA40}" srcId="{1C0726E8-7FE3-4ABA-8245-9676A61E7887}" destId="{87177B82-378E-4794-936B-066E9E0CCF50}" srcOrd="2" destOrd="0" parTransId="{C733555A-1163-4ACF-A3A8-861CDCE2E323}" sibTransId="{E266CFCF-FCD4-4DB8-982A-0C7B0912C54C}"/>
    <dgm:cxn modelId="{E59D49D6-7111-44F4-BF07-C94083D650BF}" type="presOf" srcId="{1C0726E8-7FE3-4ABA-8245-9676A61E7887}" destId="{63F1CCC6-56EF-4103-AE89-50183D9793E2}" srcOrd="0" destOrd="0" presId="urn:microsoft.com/office/officeart/2005/8/layout/vList2"/>
    <dgm:cxn modelId="{C3DB13F6-096E-4E58-BA97-D55D87007070}" srcId="{1C0726E8-7FE3-4ABA-8245-9676A61E7887}" destId="{B5800A2F-6932-4C12-8C27-7FA06FA247F5}" srcOrd="0" destOrd="0" parTransId="{615C08B6-9D61-4760-A47C-097D4257502F}" sibTransId="{E31C9CD6-CA80-4B3B-ACB7-06B35A328E50}"/>
    <dgm:cxn modelId="{85366CF8-A53D-4EC6-B695-93949AC074B0}" type="presOf" srcId="{E67BF6E7-C37B-4662-9A80-FD4E6644DD6A}" destId="{A1068827-4126-423A-B986-6CA6977DF3D8}" srcOrd="0" destOrd="1" presId="urn:microsoft.com/office/officeart/2005/8/layout/vList2"/>
    <dgm:cxn modelId="{6BA3A82A-02BA-4C2E-A203-B337A924034D}" type="presParOf" srcId="{7FD6C990-0A7B-4E3F-8D3E-D46FC9446D2E}" destId="{CA10A967-3678-41BB-AB05-1CC431A65351}" srcOrd="0" destOrd="0" presId="urn:microsoft.com/office/officeart/2005/8/layout/vList2"/>
    <dgm:cxn modelId="{845BF034-985C-4A09-AD50-694C2DAA7FBE}" type="presParOf" srcId="{7FD6C990-0A7B-4E3F-8D3E-D46FC9446D2E}" destId="{781A3D9A-D4E6-4CE9-8F3A-E95BC4DF1E5F}" srcOrd="1" destOrd="0" presId="urn:microsoft.com/office/officeart/2005/8/layout/vList2"/>
    <dgm:cxn modelId="{C55C65C4-011B-4A6A-A068-E8F7BA6EF593}" type="presParOf" srcId="{7FD6C990-0A7B-4E3F-8D3E-D46FC9446D2E}" destId="{29029A65-D809-4374-8614-216260F6F50E}" srcOrd="2" destOrd="0" presId="urn:microsoft.com/office/officeart/2005/8/layout/vList2"/>
    <dgm:cxn modelId="{13273535-879C-427E-B645-6B3EB5519269}" type="presParOf" srcId="{7FD6C990-0A7B-4E3F-8D3E-D46FC9446D2E}" destId="{58B04F09-0A77-4B43-9686-50D9FC4781B2}" srcOrd="3" destOrd="0" presId="urn:microsoft.com/office/officeart/2005/8/layout/vList2"/>
    <dgm:cxn modelId="{CB4CC8AC-57C1-4F95-81D9-072EDDBBCA46}" type="presParOf" srcId="{7FD6C990-0A7B-4E3F-8D3E-D46FC9446D2E}" destId="{63F1CCC6-56EF-4103-AE89-50183D9793E2}" srcOrd="4" destOrd="0" presId="urn:microsoft.com/office/officeart/2005/8/layout/vList2"/>
    <dgm:cxn modelId="{7E0DB913-FC95-4301-A851-6AA3B688C17D}" type="presParOf" srcId="{7FD6C990-0A7B-4E3F-8D3E-D46FC9446D2E}" destId="{A1068827-4126-423A-B986-6CA6977DF3D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10A967-3678-41BB-AB05-1CC431A65351}">
      <dsp:nvSpPr>
        <dsp:cNvPr id="0" name=""/>
        <dsp:cNvSpPr/>
      </dsp:nvSpPr>
      <dsp:spPr>
        <a:xfrm>
          <a:off x="0" y="15907"/>
          <a:ext cx="10515600" cy="62361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The type of prophecy- </a:t>
          </a:r>
          <a:r>
            <a:rPr lang="he-IL" sz="2600" kern="1200"/>
            <a:t>משא</a:t>
          </a:r>
          <a:r>
            <a:rPr lang="en-US" sz="2600" kern="1200"/>
            <a:t>- “Burden”</a:t>
          </a:r>
        </a:p>
      </dsp:txBody>
      <dsp:txXfrm>
        <a:off x="30442" y="46349"/>
        <a:ext cx="10454716" cy="562726"/>
      </dsp:txXfrm>
    </dsp:sp>
    <dsp:sp modelId="{781A3D9A-D4E6-4CE9-8F3A-E95BC4DF1E5F}">
      <dsp:nvSpPr>
        <dsp:cNvPr id="0" name=""/>
        <dsp:cNvSpPr/>
      </dsp:nvSpPr>
      <dsp:spPr>
        <a:xfrm>
          <a:off x="0" y="639517"/>
          <a:ext cx="10515600"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What type of vision would be a burden?</a:t>
          </a:r>
        </a:p>
      </dsp:txBody>
      <dsp:txXfrm>
        <a:off x="0" y="639517"/>
        <a:ext cx="10515600" cy="430560"/>
      </dsp:txXfrm>
    </dsp:sp>
    <dsp:sp modelId="{29029A65-D809-4374-8614-216260F6F50E}">
      <dsp:nvSpPr>
        <dsp:cNvPr id="0" name=""/>
        <dsp:cNvSpPr/>
      </dsp:nvSpPr>
      <dsp:spPr>
        <a:xfrm>
          <a:off x="0" y="1070077"/>
          <a:ext cx="10515600" cy="62361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The name of the Prophet- </a:t>
          </a:r>
          <a:r>
            <a:rPr lang="he-IL" sz="2600" kern="1200"/>
            <a:t>"מלאכי"</a:t>
          </a:r>
          <a:r>
            <a:rPr lang="en-US" sz="2600" kern="1200"/>
            <a:t>- Angel/Messenger</a:t>
          </a:r>
        </a:p>
      </dsp:txBody>
      <dsp:txXfrm>
        <a:off x="30442" y="1100519"/>
        <a:ext cx="10454716" cy="562726"/>
      </dsp:txXfrm>
    </dsp:sp>
    <dsp:sp modelId="{63F1CCC6-56EF-4103-AE89-50183D9793E2}">
      <dsp:nvSpPr>
        <dsp:cNvPr id="0" name=""/>
        <dsp:cNvSpPr/>
      </dsp:nvSpPr>
      <dsp:spPr>
        <a:xfrm>
          <a:off x="0" y="1768567"/>
          <a:ext cx="10515600" cy="62361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Themes</a:t>
          </a:r>
        </a:p>
      </dsp:txBody>
      <dsp:txXfrm>
        <a:off x="30442" y="1799009"/>
        <a:ext cx="10454716" cy="562726"/>
      </dsp:txXfrm>
    </dsp:sp>
    <dsp:sp modelId="{A1068827-4126-423A-B986-6CA6977DF3D8}">
      <dsp:nvSpPr>
        <dsp:cNvPr id="0" name=""/>
        <dsp:cNvSpPr/>
      </dsp:nvSpPr>
      <dsp:spPr>
        <a:xfrm>
          <a:off x="0" y="2392177"/>
          <a:ext cx="10515600" cy="1049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Hashem’s “Love “ of Israel and “Hatred of “Eisav/Edom”</a:t>
          </a:r>
        </a:p>
        <a:p>
          <a:pPr marL="228600" lvl="1" indent="-228600" algn="l" defTabSz="889000">
            <a:lnSpc>
              <a:spcPct val="90000"/>
            </a:lnSpc>
            <a:spcBef>
              <a:spcPct val="0"/>
            </a:spcBef>
            <a:spcAft>
              <a:spcPct val="20000"/>
            </a:spcAft>
            <a:buChar char="•"/>
          </a:pPr>
          <a:r>
            <a:rPr lang="en-US" sz="2000" kern="1200"/>
            <a:t>Dialogue- “</a:t>
          </a:r>
          <a:r>
            <a:rPr lang="he-IL" sz="2000" kern="1200"/>
            <a:t>ואמרתם...</a:t>
          </a:r>
          <a:r>
            <a:rPr lang="en-US" sz="2000" kern="1200"/>
            <a:t>“- And you will say…</a:t>
          </a:r>
        </a:p>
        <a:p>
          <a:pPr marL="228600" lvl="1" indent="-228600" algn="l" defTabSz="889000">
            <a:lnSpc>
              <a:spcPct val="90000"/>
            </a:lnSpc>
            <a:spcBef>
              <a:spcPct val="0"/>
            </a:spcBef>
            <a:spcAft>
              <a:spcPct val="20000"/>
            </a:spcAft>
            <a:buChar char="•"/>
          </a:pPr>
          <a:r>
            <a:rPr lang="en-US" sz="2000" kern="1200"/>
            <a:t>Dishonour to the Altar</a:t>
          </a:r>
        </a:p>
      </dsp:txBody>
      <dsp:txXfrm>
        <a:off x="0" y="2392177"/>
        <a:ext cx="10515600" cy="104949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7E5CB-38EC-4029-8752-C7A2669225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33F017-B8D7-422D-957B-F798299CA3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F9FBD5-18A9-439E-A0E4-B15C1E866861}"/>
              </a:ext>
            </a:extLst>
          </p:cNvPr>
          <p:cNvSpPr>
            <a:spLocks noGrp="1"/>
          </p:cNvSpPr>
          <p:nvPr>
            <p:ph type="dt" sz="half" idx="10"/>
          </p:nvPr>
        </p:nvSpPr>
        <p:spPr/>
        <p:txBody>
          <a:bodyPr/>
          <a:lstStyle/>
          <a:p>
            <a:fld id="{203E87AB-9D74-4410-A79D-FDF4D9595D7D}" type="datetimeFigureOut">
              <a:rPr lang="en-US" smtClean="0"/>
              <a:t>10/4/2021</a:t>
            </a:fld>
            <a:endParaRPr lang="en-US"/>
          </a:p>
        </p:txBody>
      </p:sp>
      <p:sp>
        <p:nvSpPr>
          <p:cNvPr id="5" name="Footer Placeholder 4">
            <a:extLst>
              <a:ext uri="{FF2B5EF4-FFF2-40B4-BE49-F238E27FC236}">
                <a16:creationId xmlns:a16="http://schemas.microsoft.com/office/drawing/2014/main" id="{3F138775-D390-4EFB-AB0F-CA5359DFB1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EC1888-E1F5-4DC5-9F56-10B5B7F85B32}"/>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489468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C5B6C-F6DC-4645-B7CF-7ECD820547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FAAA1E-D68E-4701-ABA0-4DA15D51F4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0CE640-6B4A-40AB-B3B5-415C238F2477}"/>
              </a:ext>
            </a:extLst>
          </p:cNvPr>
          <p:cNvSpPr>
            <a:spLocks noGrp="1"/>
          </p:cNvSpPr>
          <p:nvPr>
            <p:ph type="dt" sz="half" idx="10"/>
          </p:nvPr>
        </p:nvSpPr>
        <p:spPr/>
        <p:txBody>
          <a:bodyPr/>
          <a:lstStyle/>
          <a:p>
            <a:fld id="{203E87AB-9D74-4410-A79D-FDF4D9595D7D}" type="datetimeFigureOut">
              <a:rPr lang="en-US" smtClean="0"/>
              <a:t>10/4/2021</a:t>
            </a:fld>
            <a:endParaRPr lang="en-US"/>
          </a:p>
        </p:txBody>
      </p:sp>
      <p:sp>
        <p:nvSpPr>
          <p:cNvPr id="5" name="Footer Placeholder 4">
            <a:extLst>
              <a:ext uri="{FF2B5EF4-FFF2-40B4-BE49-F238E27FC236}">
                <a16:creationId xmlns:a16="http://schemas.microsoft.com/office/drawing/2014/main" id="{A5D20053-41BD-40CB-84F8-66ED58D8F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63A759-C20B-469B-89F6-E88FB6AD4AC2}"/>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353376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9D2F73-4F2B-42C6-A117-99657F51A7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5CDD76-B3DB-479B-B1FF-E7A5500652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F841A2-4453-4CCB-8924-5C13A331F6A3}"/>
              </a:ext>
            </a:extLst>
          </p:cNvPr>
          <p:cNvSpPr>
            <a:spLocks noGrp="1"/>
          </p:cNvSpPr>
          <p:nvPr>
            <p:ph type="dt" sz="half" idx="10"/>
          </p:nvPr>
        </p:nvSpPr>
        <p:spPr/>
        <p:txBody>
          <a:bodyPr/>
          <a:lstStyle/>
          <a:p>
            <a:fld id="{203E87AB-9D74-4410-A79D-FDF4D9595D7D}" type="datetimeFigureOut">
              <a:rPr lang="en-US" smtClean="0"/>
              <a:t>10/4/2021</a:t>
            </a:fld>
            <a:endParaRPr lang="en-US"/>
          </a:p>
        </p:txBody>
      </p:sp>
      <p:sp>
        <p:nvSpPr>
          <p:cNvPr id="5" name="Footer Placeholder 4">
            <a:extLst>
              <a:ext uri="{FF2B5EF4-FFF2-40B4-BE49-F238E27FC236}">
                <a16:creationId xmlns:a16="http://schemas.microsoft.com/office/drawing/2014/main" id="{A1E774B4-6ABE-40CC-AB42-24A9DFA36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1B6F45-8DEA-454D-98A4-C06B1893E4E2}"/>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253674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2F667-1104-4B20-9248-4F43D5CEBA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F93D06-AB63-4828-91D4-358D417A36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A01216-A295-4DF8-9C66-77ADD0736299}"/>
              </a:ext>
            </a:extLst>
          </p:cNvPr>
          <p:cNvSpPr>
            <a:spLocks noGrp="1"/>
          </p:cNvSpPr>
          <p:nvPr>
            <p:ph type="dt" sz="half" idx="10"/>
          </p:nvPr>
        </p:nvSpPr>
        <p:spPr/>
        <p:txBody>
          <a:bodyPr/>
          <a:lstStyle/>
          <a:p>
            <a:fld id="{203E87AB-9D74-4410-A79D-FDF4D9595D7D}" type="datetimeFigureOut">
              <a:rPr lang="en-US" smtClean="0"/>
              <a:t>10/4/2021</a:t>
            </a:fld>
            <a:endParaRPr lang="en-US"/>
          </a:p>
        </p:txBody>
      </p:sp>
      <p:sp>
        <p:nvSpPr>
          <p:cNvPr id="5" name="Footer Placeholder 4">
            <a:extLst>
              <a:ext uri="{FF2B5EF4-FFF2-40B4-BE49-F238E27FC236}">
                <a16:creationId xmlns:a16="http://schemas.microsoft.com/office/drawing/2014/main" id="{5614FC22-0BD3-481D-9F1A-8B11A70094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7FA0FC-9727-4940-B391-35ADA3484FDC}"/>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2615142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937AA-8AC4-4ACD-931C-72D75DDEFB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7BC353-CE3D-40EB-8E18-99D5825DB3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CC4985-BBDC-4ADD-9CDC-07B0F2C8D9E1}"/>
              </a:ext>
            </a:extLst>
          </p:cNvPr>
          <p:cNvSpPr>
            <a:spLocks noGrp="1"/>
          </p:cNvSpPr>
          <p:nvPr>
            <p:ph type="dt" sz="half" idx="10"/>
          </p:nvPr>
        </p:nvSpPr>
        <p:spPr/>
        <p:txBody>
          <a:bodyPr/>
          <a:lstStyle/>
          <a:p>
            <a:fld id="{203E87AB-9D74-4410-A79D-FDF4D9595D7D}" type="datetimeFigureOut">
              <a:rPr lang="en-US" smtClean="0"/>
              <a:t>10/4/2021</a:t>
            </a:fld>
            <a:endParaRPr lang="en-US"/>
          </a:p>
        </p:txBody>
      </p:sp>
      <p:sp>
        <p:nvSpPr>
          <p:cNvPr id="5" name="Footer Placeholder 4">
            <a:extLst>
              <a:ext uri="{FF2B5EF4-FFF2-40B4-BE49-F238E27FC236}">
                <a16:creationId xmlns:a16="http://schemas.microsoft.com/office/drawing/2014/main" id="{19DAC5F0-95E1-4D1B-B588-B60F65ACB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18AFE7-4C67-48E7-AE87-1DC6B35C7F92}"/>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587308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0D6CE-F3A2-42E2-80C7-38BAC095A4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FB6CE4-D549-4C84-9F92-2C13BC4700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280D49-B17D-4716-8F65-92BB5BC661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DDA6DD-850B-490B-B9CA-340C79B81154}"/>
              </a:ext>
            </a:extLst>
          </p:cNvPr>
          <p:cNvSpPr>
            <a:spLocks noGrp="1"/>
          </p:cNvSpPr>
          <p:nvPr>
            <p:ph type="dt" sz="half" idx="10"/>
          </p:nvPr>
        </p:nvSpPr>
        <p:spPr/>
        <p:txBody>
          <a:bodyPr/>
          <a:lstStyle/>
          <a:p>
            <a:fld id="{203E87AB-9D74-4410-A79D-FDF4D9595D7D}" type="datetimeFigureOut">
              <a:rPr lang="en-US" smtClean="0"/>
              <a:t>10/4/2021</a:t>
            </a:fld>
            <a:endParaRPr lang="en-US"/>
          </a:p>
        </p:txBody>
      </p:sp>
      <p:sp>
        <p:nvSpPr>
          <p:cNvPr id="6" name="Footer Placeholder 5">
            <a:extLst>
              <a:ext uri="{FF2B5EF4-FFF2-40B4-BE49-F238E27FC236}">
                <a16:creationId xmlns:a16="http://schemas.microsoft.com/office/drawing/2014/main" id="{221F8300-0AEE-4E4B-AA33-ABAD238022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15FC2F-6550-45ED-9E58-1476541E4C36}"/>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4022432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E287B-C717-40E0-8EFD-997EB63BFD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8D6368-27AE-47A8-A1B5-BB1EFE7D68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6B2F12-A6EC-4C80-9C12-D5D1F29461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50A921-9411-449C-9301-708B3885D8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9636C6-4A23-42A7-97A5-D41E816856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72C2D5-3C3F-4107-9D1B-A9B841399FD6}"/>
              </a:ext>
            </a:extLst>
          </p:cNvPr>
          <p:cNvSpPr>
            <a:spLocks noGrp="1"/>
          </p:cNvSpPr>
          <p:nvPr>
            <p:ph type="dt" sz="half" idx="10"/>
          </p:nvPr>
        </p:nvSpPr>
        <p:spPr/>
        <p:txBody>
          <a:bodyPr/>
          <a:lstStyle/>
          <a:p>
            <a:fld id="{203E87AB-9D74-4410-A79D-FDF4D9595D7D}" type="datetimeFigureOut">
              <a:rPr lang="en-US" smtClean="0"/>
              <a:t>10/4/2021</a:t>
            </a:fld>
            <a:endParaRPr lang="en-US"/>
          </a:p>
        </p:txBody>
      </p:sp>
      <p:sp>
        <p:nvSpPr>
          <p:cNvPr id="8" name="Footer Placeholder 7">
            <a:extLst>
              <a:ext uri="{FF2B5EF4-FFF2-40B4-BE49-F238E27FC236}">
                <a16:creationId xmlns:a16="http://schemas.microsoft.com/office/drawing/2014/main" id="{4ABB6519-EC8C-4A07-815C-29010DC30F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9EC47E-EDD0-491C-A8E7-B46371A0FCA3}"/>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2443916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9443D-B87F-4CF6-8CBB-69E12F55C0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0CEBE5-E15E-486F-85E3-BA1778A0E465}"/>
              </a:ext>
            </a:extLst>
          </p:cNvPr>
          <p:cNvSpPr>
            <a:spLocks noGrp="1"/>
          </p:cNvSpPr>
          <p:nvPr>
            <p:ph type="dt" sz="half" idx="10"/>
          </p:nvPr>
        </p:nvSpPr>
        <p:spPr/>
        <p:txBody>
          <a:bodyPr/>
          <a:lstStyle/>
          <a:p>
            <a:fld id="{203E87AB-9D74-4410-A79D-FDF4D9595D7D}" type="datetimeFigureOut">
              <a:rPr lang="en-US" smtClean="0"/>
              <a:t>10/4/2021</a:t>
            </a:fld>
            <a:endParaRPr lang="en-US"/>
          </a:p>
        </p:txBody>
      </p:sp>
      <p:sp>
        <p:nvSpPr>
          <p:cNvPr id="4" name="Footer Placeholder 3">
            <a:extLst>
              <a:ext uri="{FF2B5EF4-FFF2-40B4-BE49-F238E27FC236}">
                <a16:creationId xmlns:a16="http://schemas.microsoft.com/office/drawing/2014/main" id="{C92C9E7D-0035-4949-BA4B-CF8D6851BAD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A4B3C60-7186-4C77-A33A-C0C701B72700}"/>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3133817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449CCE-AABF-4D5B-A163-C2AAD664458F}"/>
              </a:ext>
            </a:extLst>
          </p:cNvPr>
          <p:cNvSpPr>
            <a:spLocks noGrp="1"/>
          </p:cNvSpPr>
          <p:nvPr>
            <p:ph type="dt" sz="half" idx="10"/>
          </p:nvPr>
        </p:nvSpPr>
        <p:spPr/>
        <p:txBody>
          <a:bodyPr/>
          <a:lstStyle/>
          <a:p>
            <a:fld id="{203E87AB-9D74-4410-A79D-FDF4D9595D7D}" type="datetimeFigureOut">
              <a:rPr lang="en-US" smtClean="0"/>
              <a:t>10/4/2021</a:t>
            </a:fld>
            <a:endParaRPr lang="en-US"/>
          </a:p>
        </p:txBody>
      </p:sp>
      <p:sp>
        <p:nvSpPr>
          <p:cNvPr id="3" name="Footer Placeholder 2">
            <a:extLst>
              <a:ext uri="{FF2B5EF4-FFF2-40B4-BE49-F238E27FC236}">
                <a16:creationId xmlns:a16="http://schemas.microsoft.com/office/drawing/2014/main" id="{BA42D1BD-B2A3-41ED-82AD-3F592546B7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8AECA8-460C-4216-B3E0-C77555D95231}"/>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3316544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45767-5FFA-4784-BA51-1B8EF7DA6C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61ABF7-4DEA-41F9-B92B-39F6B6DD2B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ECC124-9D7D-403C-9C0F-B8D901075B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FC7FA2-A1AD-4EEC-B89A-BC14C6604AD0}"/>
              </a:ext>
            </a:extLst>
          </p:cNvPr>
          <p:cNvSpPr>
            <a:spLocks noGrp="1"/>
          </p:cNvSpPr>
          <p:nvPr>
            <p:ph type="dt" sz="half" idx="10"/>
          </p:nvPr>
        </p:nvSpPr>
        <p:spPr/>
        <p:txBody>
          <a:bodyPr/>
          <a:lstStyle/>
          <a:p>
            <a:fld id="{203E87AB-9D74-4410-A79D-FDF4D9595D7D}" type="datetimeFigureOut">
              <a:rPr lang="en-US" smtClean="0"/>
              <a:t>10/4/2021</a:t>
            </a:fld>
            <a:endParaRPr lang="en-US"/>
          </a:p>
        </p:txBody>
      </p:sp>
      <p:sp>
        <p:nvSpPr>
          <p:cNvPr id="6" name="Footer Placeholder 5">
            <a:extLst>
              <a:ext uri="{FF2B5EF4-FFF2-40B4-BE49-F238E27FC236}">
                <a16:creationId xmlns:a16="http://schemas.microsoft.com/office/drawing/2014/main" id="{1FED08AD-A828-4499-8B55-CA78CA49E1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98ECDB-FD82-4617-A047-987A8DD32FDE}"/>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2068490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7A25A-2A11-4E01-9DAD-2443435EB6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2D1323-C979-4C04-B3DC-C834D52689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42DDDB-A019-42CC-8FB1-3DC5D47C78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DA42CF-A3B7-4663-B75C-E987D400BB6D}"/>
              </a:ext>
            </a:extLst>
          </p:cNvPr>
          <p:cNvSpPr>
            <a:spLocks noGrp="1"/>
          </p:cNvSpPr>
          <p:nvPr>
            <p:ph type="dt" sz="half" idx="10"/>
          </p:nvPr>
        </p:nvSpPr>
        <p:spPr/>
        <p:txBody>
          <a:bodyPr/>
          <a:lstStyle/>
          <a:p>
            <a:fld id="{203E87AB-9D74-4410-A79D-FDF4D9595D7D}" type="datetimeFigureOut">
              <a:rPr lang="en-US" smtClean="0"/>
              <a:t>10/4/2021</a:t>
            </a:fld>
            <a:endParaRPr lang="en-US"/>
          </a:p>
        </p:txBody>
      </p:sp>
      <p:sp>
        <p:nvSpPr>
          <p:cNvPr id="6" name="Footer Placeholder 5">
            <a:extLst>
              <a:ext uri="{FF2B5EF4-FFF2-40B4-BE49-F238E27FC236}">
                <a16:creationId xmlns:a16="http://schemas.microsoft.com/office/drawing/2014/main" id="{0BCBA977-A0B2-4A5B-967D-E75B24F556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DAC20A-76A5-4291-8DCB-DB25FDB8178C}"/>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79485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B997A6-E0CF-4E75-9EB6-E22DE940E0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64C1BA-6880-43A1-AC23-C509EABA8A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5EC51E-1916-4B02-BE84-EB74E0AB4F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E87AB-9D74-4410-A79D-FDF4D9595D7D}" type="datetimeFigureOut">
              <a:rPr lang="en-US" smtClean="0"/>
              <a:t>10/4/2021</a:t>
            </a:fld>
            <a:endParaRPr lang="en-US"/>
          </a:p>
        </p:txBody>
      </p:sp>
      <p:sp>
        <p:nvSpPr>
          <p:cNvPr id="5" name="Footer Placeholder 4">
            <a:extLst>
              <a:ext uri="{FF2B5EF4-FFF2-40B4-BE49-F238E27FC236}">
                <a16:creationId xmlns:a16="http://schemas.microsoft.com/office/drawing/2014/main" id="{8C442651-2882-4246-8791-3CC19805D7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415BE7-A671-42C0-A0AB-4B7733678D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DB952F-2CCD-44EC-A20F-9D70EB7C5ACD}" type="slidenum">
              <a:rPr lang="en-US" smtClean="0"/>
              <a:t>‹#›</a:t>
            </a:fld>
            <a:endParaRPr lang="en-US"/>
          </a:p>
        </p:txBody>
      </p:sp>
    </p:spTree>
    <p:extLst>
      <p:ext uri="{BB962C8B-B14F-4D97-AF65-F5344CB8AC3E}">
        <p14:creationId xmlns:p14="http://schemas.microsoft.com/office/powerpoint/2010/main" val="2527464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27CD12-A6CF-489C-ADCF-17D7E56C7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B4E48C8E-1009-4750-9630-436223C9EE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id="{70ACFF1E-E5E6-43E9-A5B7-33E0BEBD6E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C217FABC-C638-4392-847B-1D5D24ACF2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5F4D7986-89F7-4A82-BCE1-D3748FA194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086EDA91-62A8-4A58-8FD1-50579B98CC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D2FE2666-E34E-4114-988D-0D6E0E7EFE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30447EE7-0C29-4B15-AABB-C0C4A8F6A7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D5347D5C-1205-4D74-AA55-A6AC8C7815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13696D3F-405F-490D-AF68-9BBDC7DDDA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8194048F-FCD0-4944-9723-14BFD07155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F634E52A-02AD-4955-AA3F-8E8935F41F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99E661E3-26F4-4992-B424-91AAE0A006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65FC5C1D-91B5-4EBF-9A3E-BB5DC1E2A7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6D39CDA7-D7D3-4FED-B2BA-40464AA42D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F7F716E2-501F-47E8-9626-D9EC5492C1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3074FC5C-533A-4B99-8B9E-ED1C65AE6F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00EDCFC2-0B77-4D95-8F8E-DB60A85F2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974CB405-A36B-4456-9DE3-EBE212552F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BD84B494-4095-4E61-B65F-34F5C6BC84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33484AA0-BE6E-4F8B-85CF-9C4C750FF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2" name="Group 31">
            <a:extLst>
              <a:ext uri="{FF2B5EF4-FFF2-40B4-BE49-F238E27FC236}">
                <a16:creationId xmlns:a16="http://schemas.microsoft.com/office/drawing/2014/main" id="{C7D38E5F-6E59-41DA-B3CA-6AD28BF642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3893141"/>
            <a:ext cx="8845667" cy="1771275"/>
            <a:chOff x="1669293" y="3893141"/>
            <a:chExt cx="8845667" cy="1771275"/>
          </a:xfrm>
        </p:grpSpPr>
        <p:sp>
          <p:nvSpPr>
            <p:cNvPr id="33" name="Isosceles Triangle 39">
              <a:extLst>
                <a:ext uri="{FF2B5EF4-FFF2-40B4-BE49-F238E27FC236}">
                  <a16:creationId xmlns:a16="http://schemas.microsoft.com/office/drawing/2014/main" id="{9AF9BC5C-44FD-4080-8C54-CC4E5F83FC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BA884903-3516-494A-B966-3E7651567A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3893141"/>
              <a:ext cx="8845667"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2E6B9F2B-5612-41C9-B960-DB4616678244}"/>
              </a:ext>
            </a:extLst>
          </p:cNvPr>
          <p:cNvSpPr>
            <a:spLocks noGrp="1"/>
          </p:cNvSpPr>
          <p:nvPr>
            <p:ph type="ctrTitle"/>
          </p:nvPr>
        </p:nvSpPr>
        <p:spPr>
          <a:xfrm>
            <a:off x="1759236" y="3980237"/>
            <a:ext cx="8672295" cy="727748"/>
          </a:xfrm>
        </p:spPr>
        <p:txBody>
          <a:bodyPr>
            <a:normAutofit/>
          </a:bodyPr>
          <a:lstStyle/>
          <a:p>
            <a:r>
              <a:rPr lang="he-IL" sz="4000" dirty="0">
                <a:solidFill>
                  <a:srgbClr val="FFFFFE"/>
                </a:solidFill>
              </a:rPr>
              <a:t>ספר מלאכי</a:t>
            </a:r>
            <a:r>
              <a:rPr lang="en-US" sz="4000" dirty="0">
                <a:solidFill>
                  <a:srgbClr val="FFFFFE"/>
                </a:solidFill>
              </a:rPr>
              <a:t>- The Book of Malachi</a:t>
            </a:r>
          </a:p>
        </p:txBody>
      </p:sp>
      <p:sp>
        <p:nvSpPr>
          <p:cNvPr id="3" name="Subtitle 2">
            <a:extLst>
              <a:ext uri="{FF2B5EF4-FFF2-40B4-BE49-F238E27FC236}">
                <a16:creationId xmlns:a16="http://schemas.microsoft.com/office/drawing/2014/main" id="{5AF4A38D-0776-4329-AAE4-2A9E3D31BC3C}"/>
              </a:ext>
            </a:extLst>
          </p:cNvPr>
          <p:cNvSpPr>
            <a:spLocks noGrp="1"/>
          </p:cNvSpPr>
          <p:nvPr>
            <p:ph type="subTitle" idx="1"/>
          </p:nvPr>
        </p:nvSpPr>
        <p:spPr>
          <a:xfrm>
            <a:off x="1759237" y="4707986"/>
            <a:ext cx="8673427" cy="522636"/>
          </a:xfrm>
        </p:spPr>
        <p:txBody>
          <a:bodyPr>
            <a:noAutofit/>
          </a:bodyPr>
          <a:lstStyle/>
          <a:p>
            <a:r>
              <a:rPr lang="en-US" sz="2000" dirty="0">
                <a:solidFill>
                  <a:srgbClr val="FFFFFE"/>
                </a:solidFill>
              </a:rPr>
              <a:t>The Last of the Prophets</a:t>
            </a:r>
          </a:p>
          <a:p>
            <a:pPr>
              <a:spcBef>
                <a:spcPts val="0"/>
              </a:spcBef>
            </a:pPr>
            <a:r>
              <a:rPr lang="en-US" sz="1600" dirty="0">
                <a:solidFill>
                  <a:srgbClr val="FFFFFE"/>
                </a:solidFill>
              </a:rPr>
              <a:t>Rabbi Sammy Bergman</a:t>
            </a:r>
          </a:p>
        </p:txBody>
      </p:sp>
      <p:sp>
        <p:nvSpPr>
          <p:cNvPr id="36" name="Rectangle 35">
            <a:extLst>
              <a:ext uri="{FF2B5EF4-FFF2-40B4-BE49-F238E27FC236}">
                <a16:creationId xmlns:a16="http://schemas.microsoft.com/office/drawing/2014/main" id="{D2019510-1F68-48FE-8C72-905BF5582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8032" y="1179555"/>
            <a:ext cx="8850737" cy="262144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ext&#10;&#10;Description automatically generated">
            <a:extLst>
              <a:ext uri="{FF2B5EF4-FFF2-40B4-BE49-F238E27FC236}">
                <a16:creationId xmlns:a16="http://schemas.microsoft.com/office/drawing/2014/main" id="{4B6B214B-A21A-489D-8AA1-857ADDC02B7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836387" y="1901700"/>
            <a:ext cx="8513483" cy="1191889"/>
          </a:xfrm>
          <a:prstGeom prst="rect">
            <a:avLst/>
          </a:prstGeom>
          <a:ln w="12700">
            <a:noFill/>
          </a:ln>
        </p:spPr>
      </p:pic>
    </p:spTree>
    <p:extLst>
      <p:ext uri="{BB962C8B-B14F-4D97-AF65-F5344CB8AC3E}">
        <p14:creationId xmlns:p14="http://schemas.microsoft.com/office/powerpoint/2010/main" val="3293719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8F341-3AF7-41DF-9815-5183ED0D00B4}"/>
              </a:ext>
            </a:extLst>
          </p:cNvPr>
          <p:cNvSpPr>
            <a:spLocks noGrp="1"/>
          </p:cNvSpPr>
          <p:nvPr>
            <p:ph type="title"/>
          </p:nvPr>
        </p:nvSpPr>
        <p:spPr/>
        <p:txBody>
          <a:bodyPr/>
          <a:lstStyle/>
          <a:p>
            <a:r>
              <a:rPr lang="en-US" dirty="0"/>
              <a:t>Love of Israel</a:t>
            </a:r>
          </a:p>
        </p:txBody>
      </p:sp>
      <p:sp>
        <p:nvSpPr>
          <p:cNvPr id="3" name="Content Placeholder 2">
            <a:extLst>
              <a:ext uri="{FF2B5EF4-FFF2-40B4-BE49-F238E27FC236}">
                <a16:creationId xmlns:a16="http://schemas.microsoft.com/office/drawing/2014/main" id="{C76EDD12-14F4-40FC-8E4E-873396E80A70}"/>
              </a:ext>
            </a:extLst>
          </p:cNvPr>
          <p:cNvSpPr>
            <a:spLocks noGrp="1"/>
          </p:cNvSpPr>
          <p:nvPr>
            <p:ph idx="1"/>
          </p:nvPr>
        </p:nvSpPr>
        <p:spPr/>
        <p:txBody>
          <a:bodyPr/>
          <a:lstStyle/>
          <a:p>
            <a:r>
              <a:rPr lang="en-US" dirty="0"/>
              <a:t>How can Hashem prove his love for </a:t>
            </a:r>
            <a:r>
              <a:rPr lang="he-IL" dirty="0"/>
              <a:t>בני ישראל</a:t>
            </a:r>
            <a:r>
              <a:rPr lang="en-US" dirty="0"/>
              <a:t> by saying he hates </a:t>
            </a:r>
            <a:r>
              <a:rPr lang="en-US" dirty="0" err="1"/>
              <a:t>Eisav</a:t>
            </a:r>
            <a:r>
              <a:rPr lang="en-US" dirty="0"/>
              <a:t>?</a:t>
            </a:r>
          </a:p>
          <a:p>
            <a:pPr lvl="1"/>
            <a:r>
              <a:rPr lang="en-US" dirty="0"/>
              <a:t>Ibn Ezra- He granted the Jews the Land of Israel and sent </a:t>
            </a:r>
            <a:r>
              <a:rPr lang="en-US" dirty="0" err="1"/>
              <a:t>Eisav’s</a:t>
            </a:r>
            <a:r>
              <a:rPr lang="en-US" dirty="0"/>
              <a:t> descendants away</a:t>
            </a:r>
          </a:p>
          <a:p>
            <a:pPr lvl="1"/>
            <a:r>
              <a:rPr lang="en-US" dirty="0" err="1"/>
              <a:t>Malbim</a:t>
            </a:r>
            <a:endParaRPr lang="en-US" dirty="0"/>
          </a:p>
          <a:p>
            <a:pPr marL="457200" lvl="1" indent="0" algn="r" rtl="1">
              <a:buNone/>
            </a:pPr>
            <a:r>
              <a:rPr lang="he-IL" sz="1800" b="1" dirty="0">
                <a:effectLst/>
                <a:latin typeface="Calibri" panose="020F0502020204030204" pitchFamily="34" charset="0"/>
                <a:ea typeface="Calibri" panose="020F0502020204030204" pitchFamily="34" charset="0"/>
                <a:cs typeface="Arial" panose="020B0604020202020204" pitchFamily="34" charset="0"/>
              </a:rPr>
              <a:t>אהבתי אתכם</a:t>
            </a:r>
            <a:r>
              <a:rPr lang="en-US" sz="1800" b="1" dirty="0">
                <a:effectLst/>
                <a:latin typeface="Calibri" panose="020F0502020204030204" pitchFamily="34" charset="0"/>
                <a:ea typeface="Calibri" panose="020F0502020204030204" pitchFamily="34" charset="0"/>
                <a:cs typeface="Arial" panose="020B0604020202020204" pitchFamily="34" charset="0"/>
              </a:rPr>
              <a:t>,</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a:effectLst/>
                <a:latin typeface="Calibri" panose="020F0502020204030204" pitchFamily="34" charset="0"/>
                <a:ea typeface="Calibri" panose="020F0502020204030204" pitchFamily="34" charset="0"/>
                <a:cs typeface="Arial" panose="020B0604020202020204" pitchFamily="34" charset="0"/>
              </a:rPr>
              <a:t>מפני שיש לה' אהבה קדומה אל ישראל מצד אהבת אבותיהם, הודיע להם שעקר האהבה היא מה שאוהב אותם ביחוד מבלי השקף על האהבה הקדומה, שהיא אינה מתיחסת אליהם רק אל אבותיהם, אבל אני אהבתי אתכם בעצמכם</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lvl="1" algn="l">
              <a:buFontTx/>
              <a:buChar char="-"/>
            </a:pPr>
            <a:r>
              <a:rPr lang="en-US" sz="1800" dirty="0">
                <a:latin typeface="Calibri" panose="020F0502020204030204" pitchFamily="34" charset="0"/>
                <a:cs typeface="Arial" panose="020B0604020202020204" pitchFamily="34" charset="0"/>
              </a:rPr>
              <a:t>Hashem is arguing that His Love for </a:t>
            </a:r>
            <a:r>
              <a:rPr lang="he-IL" sz="1800" dirty="0">
                <a:latin typeface="Calibri" panose="020F0502020204030204" pitchFamily="34" charset="0"/>
                <a:cs typeface="Arial" panose="020B0604020202020204" pitchFamily="34" charset="0"/>
              </a:rPr>
              <a:t>בני ישראל</a:t>
            </a:r>
            <a:r>
              <a:rPr lang="en-US" sz="1800" dirty="0">
                <a:latin typeface="Calibri" panose="020F0502020204030204" pitchFamily="34" charset="0"/>
                <a:cs typeface="Arial" panose="020B0604020202020204" pitchFamily="34" charset="0"/>
              </a:rPr>
              <a:t> isn’t solely based on the forefathers but for the nation specifically regardless of their ancestry</a:t>
            </a:r>
          </a:p>
          <a:p>
            <a:pPr lvl="2">
              <a:buFontTx/>
              <a:buChar char="-"/>
            </a:pPr>
            <a:r>
              <a:rPr lang="en-US" dirty="0">
                <a:latin typeface="Calibri" panose="020F0502020204030204" pitchFamily="34" charset="0"/>
                <a:cs typeface="Arial" panose="020B0604020202020204" pitchFamily="34" charset="0"/>
              </a:rPr>
              <a:t>Proof- </a:t>
            </a:r>
            <a:r>
              <a:rPr lang="en-US" dirty="0" err="1">
                <a:latin typeface="Calibri" panose="020F0502020204030204" pitchFamily="34" charset="0"/>
                <a:cs typeface="Arial" panose="020B0604020202020204" pitchFamily="34" charset="0"/>
              </a:rPr>
              <a:t>Eisav</a:t>
            </a:r>
            <a:r>
              <a:rPr lang="en-US" dirty="0">
                <a:latin typeface="Calibri" panose="020F0502020204030204" pitchFamily="34" charset="0"/>
                <a:cs typeface="Arial" panose="020B0604020202020204" pitchFamily="34" charset="0"/>
              </a:rPr>
              <a:t> comes from the same ancestry and Hashem “hates” them</a:t>
            </a:r>
            <a:endParaRPr lang="en-US" dirty="0"/>
          </a:p>
        </p:txBody>
      </p:sp>
    </p:spTree>
    <p:extLst>
      <p:ext uri="{BB962C8B-B14F-4D97-AF65-F5344CB8AC3E}">
        <p14:creationId xmlns:p14="http://schemas.microsoft.com/office/powerpoint/2010/main" val="1961698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A25D0-F48E-41DA-9029-7ACCE7C73474}"/>
              </a:ext>
            </a:extLst>
          </p:cNvPr>
          <p:cNvSpPr>
            <a:spLocks noGrp="1"/>
          </p:cNvSpPr>
          <p:nvPr>
            <p:ph type="title"/>
          </p:nvPr>
        </p:nvSpPr>
        <p:spPr/>
        <p:txBody>
          <a:bodyPr/>
          <a:lstStyle/>
          <a:p>
            <a:pPr algn="ctr"/>
            <a:r>
              <a:rPr lang="en-US" dirty="0"/>
              <a:t>Unconditional Love- </a:t>
            </a:r>
            <a:r>
              <a:rPr lang="en-US" dirty="0" err="1"/>
              <a:t>Devarim</a:t>
            </a:r>
            <a:r>
              <a:rPr lang="en-US" dirty="0"/>
              <a:t> Chapter 7</a:t>
            </a:r>
          </a:p>
        </p:txBody>
      </p:sp>
      <p:sp>
        <p:nvSpPr>
          <p:cNvPr id="3" name="Content Placeholder 2">
            <a:extLst>
              <a:ext uri="{FF2B5EF4-FFF2-40B4-BE49-F238E27FC236}">
                <a16:creationId xmlns:a16="http://schemas.microsoft.com/office/drawing/2014/main" id="{4376D640-12B6-41E2-92E6-15F0F5118967}"/>
              </a:ext>
            </a:extLst>
          </p:cNvPr>
          <p:cNvSpPr>
            <a:spLocks noGrp="1"/>
          </p:cNvSpPr>
          <p:nvPr>
            <p:ph idx="1"/>
          </p:nvPr>
        </p:nvSpPr>
        <p:spPr/>
        <p:txBody>
          <a:bodyPr>
            <a:normAutofit lnSpcReduction="10000"/>
          </a:bodyPr>
          <a:lstStyle/>
          <a:p>
            <a:pPr marL="0" indent="0" algn="just" rtl="1">
              <a:buNone/>
            </a:pPr>
            <a:r>
              <a:rPr lang="he-IL" dirty="0"/>
              <a:t>לֹ֣א מֵֽרֻבְּכֶ֞ם מִכׇּל־הָֽעַמִּ֗ים חָשַׁ֧ק יְהֹוָ֛ה בָּכֶ֖ם וַיִּבְחַ֣ר בָּכֶ֑ם כִּֽי־אַתֶּ֥ם הַמְעַ֖ט מִכׇּל־הָעַמִּֽים׃</a:t>
            </a:r>
            <a:endParaRPr lang="en-US" dirty="0"/>
          </a:p>
          <a:p>
            <a:pPr marL="0" indent="0" algn="just">
              <a:buNone/>
            </a:pPr>
            <a:r>
              <a:rPr lang="en-US" dirty="0"/>
              <a:t>It is not because you are the most numerous of peoples that the LORD set His heart on you and chose you—indeed, you are the smallest of peoples</a:t>
            </a:r>
          </a:p>
          <a:p>
            <a:pPr marL="0" indent="0" algn="just" rtl="1">
              <a:buNone/>
            </a:pPr>
            <a:r>
              <a:rPr lang="he-IL" dirty="0"/>
              <a:t>כִּי֩ מֵאַֽהֲבַ֨ת יְהֹוָ֜ה אֶתְכֶ֗ם וּמִשׇּׁמְר֤וֹ אֶת־הַשְּׁבֻעָה֙ אֲשֶׁ֤ר נִשְׁבַּע֙ לַאֲבֹ֣תֵיכֶ֔ם הוֹצִ֧יא יְהֹוָ֛ה אֶתְכֶ֖ם בְּיָ֣ד חֲזָקָ֑ה וַֽיִּפְדְּךָ֙ מִבֵּ֣ית עֲבָדִ֔ים מִיַּ֖ד פַּרְעֹ֥ה מֶֽלֶךְ־מִצְרָֽיִם׃</a:t>
            </a:r>
            <a:r>
              <a:rPr lang="en-US" dirty="0"/>
              <a:t> </a:t>
            </a:r>
          </a:p>
          <a:p>
            <a:pPr marL="0" indent="0" algn="just">
              <a:buNone/>
            </a:pPr>
            <a:r>
              <a:rPr lang="en-US" dirty="0"/>
              <a:t>But it was because the LORD favored you and kept the oath He made to your fathers that the LORD freed you with a mighty hand and rescued you from the house of bondage, from the power of Pharaoh king of Egypt.</a:t>
            </a:r>
          </a:p>
        </p:txBody>
      </p:sp>
    </p:spTree>
    <p:extLst>
      <p:ext uri="{BB962C8B-B14F-4D97-AF65-F5344CB8AC3E}">
        <p14:creationId xmlns:p14="http://schemas.microsoft.com/office/powerpoint/2010/main" val="1201983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00A5947-3A4D-4693-80D9-435B43A0E19D}"/>
              </a:ext>
            </a:extLst>
          </p:cNvPr>
          <p:cNvSpPr>
            <a:spLocks noGrp="1"/>
          </p:cNvSpPr>
          <p:nvPr>
            <p:ph type="title"/>
          </p:nvPr>
        </p:nvSpPr>
        <p:spPr>
          <a:xfrm>
            <a:off x="838200" y="672747"/>
            <a:ext cx="10515600" cy="715556"/>
          </a:xfrm>
        </p:spPr>
        <p:txBody>
          <a:bodyPr>
            <a:normAutofit/>
          </a:bodyPr>
          <a:lstStyle/>
          <a:p>
            <a:pPr algn="ctr"/>
            <a:r>
              <a:rPr lang="en-US" sz="3200">
                <a:solidFill>
                  <a:schemeClr val="bg1"/>
                </a:solidFill>
              </a:rPr>
              <a:t>A Quick Read of Chapter 1</a:t>
            </a:r>
          </a:p>
        </p:txBody>
      </p:sp>
      <p:graphicFrame>
        <p:nvGraphicFramePr>
          <p:cNvPr id="4" name="Table 4">
            <a:extLst>
              <a:ext uri="{FF2B5EF4-FFF2-40B4-BE49-F238E27FC236}">
                <a16:creationId xmlns:a16="http://schemas.microsoft.com/office/drawing/2014/main" id="{1F055A3A-421A-4766-9E44-A2B213160746}"/>
              </a:ext>
            </a:extLst>
          </p:cNvPr>
          <p:cNvGraphicFramePr>
            <a:graphicFrameLocks noGrp="1"/>
          </p:cNvGraphicFramePr>
          <p:nvPr>
            <p:ph idx="1"/>
            <p:extLst>
              <p:ext uri="{D42A27DB-BD31-4B8C-83A1-F6EECF244321}">
                <p14:modId xmlns:p14="http://schemas.microsoft.com/office/powerpoint/2010/main" val="792320350"/>
              </p:ext>
            </p:extLst>
          </p:nvPr>
        </p:nvGraphicFramePr>
        <p:xfrm>
          <a:off x="838200" y="1951695"/>
          <a:ext cx="10515601" cy="4476885"/>
        </p:xfrm>
        <a:graphic>
          <a:graphicData uri="http://schemas.openxmlformats.org/drawingml/2006/table">
            <a:tbl>
              <a:tblPr firstRow="1" bandRow="1">
                <a:tableStyleId>{073A0DAA-6AF3-43AB-8588-CEC1D06C72B9}</a:tableStyleId>
              </a:tblPr>
              <a:tblGrid>
                <a:gridCol w="6189040">
                  <a:extLst>
                    <a:ext uri="{9D8B030D-6E8A-4147-A177-3AD203B41FA5}">
                      <a16:colId xmlns:a16="http://schemas.microsoft.com/office/drawing/2014/main" val="1824566933"/>
                    </a:ext>
                  </a:extLst>
                </a:gridCol>
                <a:gridCol w="4326561">
                  <a:extLst>
                    <a:ext uri="{9D8B030D-6E8A-4147-A177-3AD203B41FA5}">
                      <a16:colId xmlns:a16="http://schemas.microsoft.com/office/drawing/2014/main" val="3282222124"/>
                    </a:ext>
                  </a:extLst>
                </a:gridCol>
              </a:tblGrid>
              <a:tr h="2831422">
                <a:tc>
                  <a:txBody>
                    <a:bodyPr/>
                    <a:lstStyle/>
                    <a:p>
                      <a:pPr>
                        <a:lnSpc>
                          <a:spcPct val="130000"/>
                        </a:lnSpc>
                      </a:pPr>
                      <a:r>
                        <a:rPr lang="en-US" sz="1400" b="1" kern="1200" dirty="0">
                          <a:solidFill>
                            <a:schemeClr val="lt1"/>
                          </a:solidFill>
                          <a:effectLst/>
                          <a:latin typeface="+mn-lt"/>
                          <a:ea typeface="+mn-ea"/>
                          <a:cs typeface="+mn-cs"/>
                        </a:rPr>
                        <a:t>(1) The burden of the word of the Lord to Israel by Malachi.</a:t>
                      </a:r>
                    </a:p>
                    <a:p>
                      <a:pPr>
                        <a:lnSpc>
                          <a:spcPct val="130000"/>
                        </a:lnSpc>
                      </a:pPr>
                      <a:r>
                        <a:rPr lang="en-US" sz="1400" b="1" kern="1200" dirty="0">
                          <a:solidFill>
                            <a:schemeClr val="lt1"/>
                          </a:solidFill>
                          <a:effectLst/>
                          <a:latin typeface="+mn-lt"/>
                          <a:ea typeface="+mn-ea"/>
                          <a:cs typeface="+mn-cs"/>
                        </a:rPr>
                        <a:t>(2) I have loved you, saith the Lord. Yet ye say: 'Wherein hast Thou loved us?' Was not Esau Jacob's brother? Saith the Lord; Yet I loved Jacob;</a:t>
                      </a:r>
                    </a:p>
                    <a:p>
                      <a:pPr>
                        <a:lnSpc>
                          <a:spcPct val="130000"/>
                        </a:lnSpc>
                      </a:pPr>
                      <a:r>
                        <a:rPr lang="en-US" sz="1400" b="1" kern="1200" dirty="0">
                          <a:solidFill>
                            <a:schemeClr val="lt1"/>
                          </a:solidFill>
                          <a:effectLst/>
                          <a:latin typeface="+mn-lt"/>
                          <a:ea typeface="+mn-ea"/>
                          <a:cs typeface="+mn-cs"/>
                        </a:rPr>
                        <a:t>(3) But Esau I hated, And made his mountains a desolation, And gave his heritage to the jackals of the wilderness.</a:t>
                      </a:r>
                    </a:p>
                    <a:p>
                      <a:pPr>
                        <a:lnSpc>
                          <a:spcPct val="130000"/>
                        </a:lnSpc>
                      </a:pPr>
                      <a:r>
                        <a:rPr lang="en-US" sz="1400" b="1" kern="1200" dirty="0">
                          <a:solidFill>
                            <a:schemeClr val="lt1"/>
                          </a:solidFill>
                          <a:effectLst/>
                          <a:latin typeface="+mn-lt"/>
                          <a:ea typeface="+mn-ea"/>
                          <a:cs typeface="+mn-cs"/>
                        </a:rPr>
                        <a:t>(4) Whereas Edom saith: 'We are beaten down, But we will return and build the waste places'; Thus saith the Lord of hosts: They shall build, but I will throw down; And they shall be called The border of wickedness, And The people whom the Lord </a:t>
                      </a:r>
                      <a:r>
                        <a:rPr lang="en-US" sz="1400" b="1" kern="1200" dirty="0" err="1">
                          <a:solidFill>
                            <a:schemeClr val="lt1"/>
                          </a:solidFill>
                          <a:effectLst/>
                          <a:latin typeface="+mn-lt"/>
                          <a:ea typeface="+mn-ea"/>
                          <a:cs typeface="+mn-cs"/>
                        </a:rPr>
                        <a:t>execrateth</a:t>
                      </a:r>
                      <a:r>
                        <a:rPr lang="en-US" sz="1400" b="1" kern="1200" dirty="0">
                          <a:solidFill>
                            <a:schemeClr val="lt1"/>
                          </a:solidFill>
                          <a:effectLst/>
                          <a:latin typeface="+mn-lt"/>
                          <a:ea typeface="+mn-ea"/>
                          <a:cs typeface="+mn-cs"/>
                        </a:rPr>
                        <a:t> for ever.</a:t>
                      </a:r>
                    </a:p>
                    <a:p>
                      <a:pPr>
                        <a:lnSpc>
                          <a:spcPct val="130000"/>
                        </a:lnSpc>
                      </a:pPr>
                      <a:r>
                        <a:rPr lang="en-US" sz="1400" b="1" kern="1200" dirty="0">
                          <a:solidFill>
                            <a:schemeClr val="lt1"/>
                          </a:solidFill>
                          <a:effectLst/>
                          <a:latin typeface="+mn-lt"/>
                          <a:ea typeface="+mn-ea"/>
                          <a:cs typeface="+mn-cs"/>
                        </a:rPr>
                        <a:t>(5) And your eyes shall see, And ye shall say: 'The Lord is great beyond the border of Israel.'</a:t>
                      </a:r>
                    </a:p>
                    <a:p>
                      <a:pPr>
                        <a:lnSpc>
                          <a:spcPct val="130000"/>
                        </a:lnSpc>
                      </a:pPr>
                      <a:r>
                        <a:rPr lang="en-US" sz="1400" b="1" kern="1200" dirty="0">
                          <a:solidFill>
                            <a:schemeClr val="lt1"/>
                          </a:solidFill>
                          <a:effectLst/>
                          <a:latin typeface="+mn-lt"/>
                          <a:ea typeface="+mn-ea"/>
                          <a:cs typeface="+mn-cs"/>
                        </a:rPr>
                        <a:t>(6) A son </a:t>
                      </a:r>
                      <a:r>
                        <a:rPr lang="en-US" sz="1400" b="1" kern="1200" dirty="0" err="1">
                          <a:solidFill>
                            <a:schemeClr val="lt1"/>
                          </a:solidFill>
                          <a:effectLst/>
                          <a:latin typeface="+mn-lt"/>
                          <a:ea typeface="+mn-ea"/>
                          <a:cs typeface="+mn-cs"/>
                        </a:rPr>
                        <a:t>honoureth</a:t>
                      </a:r>
                      <a:r>
                        <a:rPr lang="en-US" sz="1400" b="1" kern="1200" dirty="0">
                          <a:solidFill>
                            <a:schemeClr val="lt1"/>
                          </a:solidFill>
                          <a:effectLst/>
                          <a:latin typeface="+mn-lt"/>
                          <a:ea typeface="+mn-ea"/>
                          <a:cs typeface="+mn-cs"/>
                        </a:rPr>
                        <a:t> his father, And a servant his master; If then I be a father, Where is My </a:t>
                      </a:r>
                      <a:r>
                        <a:rPr lang="en-US" sz="1400" b="1" kern="1200" dirty="0" err="1">
                          <a:solidFill>
                            <a:schemeClr val="lt1"/>
                          </a:solidFill>
                          <a:effectLst/>
                          <a:latin typeface="+mn-lt"/>
                          <a:ea typeface="+mn-ea"/>
                          <a:cs typeface="+mn-cs"/>
                        </a:rPr>
                        <a:t>honour</a:t>
                      </a:r>
                      <a:r>
                        <a:rPr lang="en-US" sz="1400" b="1" kern="1200" dirty="0">
                          <a:solidFill>
                            <a:schemeClr val="lt1"/>
                          </a:solidFill>
                          <a:effectLst/>
                          <a:latin typeface="+mn-lt"/>
                          <a:ea typeface="+mn-ea"/>
                          <a:cs typeface="+mn-cs"/>
                        </a:rPr>
                        <a:t>? And if I be a master, Where is My fear? Saith the Lord of hosts Unto you, O priests, that despise My name. And ye say: 'Wherein have we despised Thy name?'</a:t>
                      </a:r>
                    </a:p>
                    <a:p>
                      <a:pPr>
                        <a:lnSpc>
                          <a:spcPct val="130000"/>
                        </a:lnSpc>
                      </a:pPr>
                      <a:endParaRPr lang="en-US" sz="1400" dirty="0"/>
                    </a:p>
                  </a:txBody>
                  <a:tcPr marL="61412" marR="61412" marT="30706" marB="30706">
                    <a:solidFill>
                      <a:schemeClr val="accent1"/>
                    </a:solidFill>
                  </a:tcPr>
                </a:tc>
                <a:tc>
                  <a:txBody>
                    <a:bodyPr/>
                    <a:lstStyle/>
                    <a:p>
                      <a:pPr algn="just" rtl="1">
                        <a:lnSpc>
                          <a:spcPct val="130000"/>
                        </a:lnSpc>
                      </a:pPr>
                      <a:r>
                        <a:rPr lang="he-IL" sz="1400" b="1" kern="1200" dirty="0">
                          <a:solidFill>
                            <a:schemeClr val="lt1"/>
                          </a:solidFill>
                          <a:effectLst/>
                          <a:latin typeface="+mn-lt"/>
                          <a:ea typeface="+mn-ea"/>
                          <a:cs typeface="+mn-cs"/>
                        </a:rPr>
                        <a:t>(א) מַשָּׂא דְבַר יְהֹוָה אֶל יִשְׂרָאֵל בְּיַד מַלְאָכִי</a:t>
                      </a:r>
                      <a:r>
                        <a:rPr lang="en-US" sz="1400" b="1" kern="1200" dirty="0">
                          <a:solidFill>
                            <a:schemeClr val="lt1"/>
                          </a:solidFill>
                          <a:effectLst/>
                          <a:latin typeface="+mn-lt"/>
                          <a:ea typeface="+mn-ea"/>
                          <a:cs typeface="+mn-cs"/>
                        </a:rPr>
                        <a:t>.</a:t>
                      </a:r>
                    </a:p>
                    <a:p>
                      <a:pPr algn="just" rtl="1">
                        <a:lnSpc>
                          <a:spcPct val="130000"/>
                        </a:lnSpc>
                      </a:pPr>
                      <a:r>
                        <a:rPr lang="he-IL" sz="1400" b="1" kern="1200" dirty="0">
                          <a:solidFill>
                            <a:schemeClr val="lt1"/>
                          </a:solidFill>
                          <a:effectLst/>
                          <a:latin typeface="+mn-lt"/>
                          <a:ea typeface="+mn-ea"/>
                          <a:cs typeface="+mn-cs"/>
                        </a:rPr>
                        <a:t>(ב) אָהַבְתִּי אֶתְכֶם אָמַר יְהֹוָה וַאֲמַרְתֶּם בַּמָּה אֲהַבְתָּנוּ הֲלוֹא אָח עֵשָׂו לְיַעֲקֹב נְאֻם יְהֹוָה וָאֹהַב אֶת יַעֲקֹב</a:t>
                      </a:r>
                      <a:r>
                        <a:rPr lang="en-US" sz="1400" b="1" kern="1200" dirty="0">
                          <a:solidFill>
                            <a:schemeClr val="lt1"/>
                          </a:solidFill>
                          <a:effectLst/>
                          <a:latin typeface="+mn-lt"/>
                          <a:ea typeface="+mn-ea"/>
                          <a:cs typeface="+mn-cs"/>
                        </a:rPr>
                        <a:t>.</a:t>
                      </a:r>
                    </a:p>
                    <a:p>
                      <a:pPr algn="just" rtl="1">
                        <a:lnSpc>
                          <a:spcPct val="130000"/>
                        </a:lnSpc>
                      </a:pPr>
                      <a:r>
                        <a:rPr lang="he-IL" sz="1400" b="1" kern="1200" dirty="0">
                          <a:solidFill>
                            <a:schemeClr val="lt1"/>
                          </a:solidFill>
                          <a:effectLst/>
                          <a:latin typeface="+mn-lt"/>
                          <a:ea typeface="+mn-ea"/>
                          <a:cs typeface="+mn-cs"/>
                        </a:rPr>
                        <a:t>(ג) וְאֶת עֵשָׂו שָׂנֵאתִי וָאָשִׂים אֶת הָרָיו שְׁמָמָה וְאֶת נַחֲלָתוֹ לְתַנּוֹת מִדְבָּר</a:t>
                      </a:r>
                      <a:r>
                        <a:rPr lang="en-US" sz="1400" b="1" kern="1200" dirty="0">
                          <a:solidFill>
                            <a:schemeClr val="lt1"/>
                          </a:solidFill>
                          <a:effectLst/>
                          <a:latin typeface="+mn-lt"/>
                          <a:ea typeface="+mn-ea"/>
                          <a:cs typeface="+mn-cs"/>
                        </a:rPr>
                        <a:t>.</a:t>
                      </a:r>
                    </a:p>
                    <a:p>
                      <a:pPr algn="just" rtl="1">
                        <a:lnSpc>
                          <a:spcPct val="130000"/>
                        </a:lnSpc>
                      </a:pPr>
                      <a:r>
                        <a:rPr lang="he-IL" sz="1400" b="1" kern="1200" dirty="0">
                          <a:solidFill>
                            <a:schemeClr val="lt1"/>
                          </a:solidFill>
                          <a:effectLst/>
                          <a:latin typeface="+mn-lt"/>
                          <a:ea typeface="+mn-ea"/>
                          <a:cs typeface="+mn-cs"/>
                        </a:rPr>
                        <a:t>(ד) כִּי תֹאמַר אֱדוֹם רֻשַּׁשְׁנוּ וְנָשׁוּב וְנִבְנֶה חֳרָבוֹת כֹּה אָמַר יְהֹוָה צְבָאוֹת הֵמָּה יִבְנוּ וַאֲנִי אֶהֱרוֹס וְקָרְאוּ לָהֶם גְּבוּל רִשְׁעָה וְהָעָם אֲשֶׁר זָעַם יְהֹוָה עַד עוֹלָם</a:t>
                      </a:r>
                      <a:r>
                        <a:rPr lang="en-US" sz="1400" b="1" kern="1200" dirty="0">
                          <a:solidFill>
                            <a:schemeClr val="lt1"/>
                          </a:solidFill>
                          <a:effectLst/>
                          <a:latin typeface="+mn-lt"/>
                          <a:ea typeface="+mn-ea"/>
                          <a:cs typeface="+mn-cs"/>
                        </a:rPr>
                        <a:t>.</a:t>
                      </a:r>
                    </a:p>
                    <a:p>
                      <a:pPr algn="just" rtl="1">
                        <a:lnSpc>
                          <a:spcPct val="130000"/>
                        </a:lnSpc>
                      </a:pPr>
                      <a:r>
                        <a:rPr lang="he-IL" sz="1400" b="1" kern="1200" dirty="0">
                          <a:solidFill>
                            <a:schemeClr val="lt1"/>
                          </a:solidFill>
                          <a:effectLst/>
                          <a:latin typeface="+mn-lt"/>
                          <a:ea typeface="+mn-ea"/>
                          <a:cs typeface="+mn-cs"/>
                        </a:rPr>
                        <a:t>(ה) וְעֵינֵיכֶם תִּרְאֶינָה וְאַתֶּם תֹּאמְרוּ יִגְדַּל יְהֹוָה מֵעַל לִגְבוּל יִשְׂרָאֵל</a:t>
                      </a:r>
                      <a:r>
                        <a:rPr lang="en-US" sz="1400" b="1" kern="1200" dirty="0">
                          <a:solidFill>
                            <a:schemeClr val="lt1"/>
                          </a:solidFill>
                          <a:effectLst/>
                          <a:latin typeface="+mn-lt"/>
                          <a:ea typeface="+mn-ea"/>
                          <a:cs typeface="+mn-cs"/>
                        </a:rPr>
                        <a:t>.</a:t>
                      </a:r>
                    </a:p>
                    <a:p>
                      <a:pPr algn="just" rtl="1">
                        <a:lnSpc>
                          <a:spcPct val="130000"/>
                        </a:lnSpc>
                      </a:pPr>
                      <a:r>
                        <a:rPr lang="he-IL" sz="1400" b="1" kern="1200" dirty="0">
                          <a:solidFill>
                            <a:schemeClr val="lt1"/>
                          </a:solidFill>
                          <a:effectLst/>
                          <a:latin typeface="+mn-lt"/>
                          <a:ea typeface="+mn-ea"/>
                          <a:cs typeface="+mn-cs"/>
                        </a:rPr>
                        <a:t>(ו) בֵּן יְכַבֵּד אָב וְעֶבֶד אֲדֹנָיו וְאִם אָב אָנִי אַיֵּה כְבוֹדִי וְאִם אֲדוֹנִים אָנִי אַיֵּה מוֹרָאִי אָמַר יְהֹוָה צְבָאוֹת לָכֶם הַכֹּהֲנִים בּוֹזֵי שְׁמִי וַאֲמַרְתֶּם בַּמֶּה בָזִינוּ אֶת שְׁמֶךָ</a:t>
                      </a:r>
                      <a:r>
                        <a:rPr lang="en-US" sz="1400" b="1" kern="1200" dirty="0">
                          <a:solidFill>
                            <a:schemeClr val="lt1"/>
                          </a:solidFill>
                          <a:effectLst/>
                          <a:latin typeface="+mn-lt"/>
                          <a:ea typeface="+mn-ea"/>
                          <a:cs typeface="+mn-cs"/>
                        </a:rPr>
                        <a:t>.</a:t>
                      </a:r>
                    </a:p>
                    <a:p>
                      <a:pPr algn="r" rtl="1">
                        <a:lnSpc>
                          <a:spcPct val="130000"/>
                        </a:lnSpc>
                      </a:pPr>
                      <a:endParaRPr lang="en-US" sz="1400" dirty="0"/>
                    </a:p>
                  </a:txBody>
                  <a:tcPr marL="61412" marR="61412" marT="30706" marB="30706">
                    <a:solidFill>
                      <a:schemeClr val="accent1"/>
                    </a:solidFill>
                  </a:tcPr>
                </a:tc>
                <a:extLst>
                  <a:ext uri="{0D108BD9-81ED-4DB2-BD59-A6C34878D82A}">
                    <a16:rowId xmlns:a16="http://schemas.microsoft.com/office/drawing/2014/main" val="3722268594"/>
                  </a:ext>
                </a:extLst>
              </a:tr>
            </a:tbl>
          </a:graphicData>
        </a:graphic>
      </p:graphicFrame>
    </p:spTree>
    <p:extLst>
      <p:ext uri="{BB962C8B-B14F-4D97-AF65-F5344CB8AC3E}">
        <p14:creationId xmlns:p14="http://schemas.microsoft.com/office/powerpoint/2010/main" val="394817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505623-8705-45D0-A39F-F72CD318E76F}"/>
              </a:ext>
            </a:extLst>
          </p:cNvPr>
          <p:cNvSpPr>
            <a:spLocks noGrp="1"/>
          </p:cNvSpPr>
          <p:nvPr>
            <p:ph type="title"/>
          </p:nvPr>
        </p:nvSpPr>
        <p:spPr>
          <a:xfrm>
            <a:off x="838200" y="672747"/>
            <a:ext cx="10515600" cy="715556"/>
          </a:xfrm>
        </p:spPr>
        <p:txBody>
          <a:bodyPr>
            <a:normAutofit/>
          </a:bodyPr>
          <a:lstStyle/>
          <a:p>
            <a:pPr algn="ctr"/>
            <a:r>
              <a:rPr lang="en-US" sz="3200">
                <a:solidFill>
                  <a:schemeClr val="bg1"/>
                </a:solidFill>
              </a:rPr>
              <a:t>A Quick Read of Chapter 1</a:t>
            </a:r>
          </a:p>
        </p:txBody>
      </p:sp>
      <p:graphicFrame>
        <p:nvGraphicFramePr>
          <p:cNvPr id="4" name="Table 4">
            <a:extLst>
              <a:ext uri="{FF2B5EF4-FFF2-40B4-BE49-F238E27FC236}">
                <a16:creationId xmlns:a16="http://schemas.microsoft.com/office/drawing/2014/main" id="{819840B3-785E-4D32-A69F-6E1F3124128F}"/>
              </a:ext>
            </a:extLst>
          </p:cNvPr>
          <p:cNvGraphicFramePr>
            <a:graphicFrameLocks noGrp="1"/>
          </p:cNvGraphicFramePr>
          <p:nvPr>
            <p:ph idx="1"/>
            <p:extLst>
              <p:ext uri="{D42A27DB-BD31-4B8C-83A1-F6EECF244321}">
                <p14:modId xmlns:p14="http://schemas.microsoft.com/office/powerpoint/2010/main" val="950379276"/>
              </p:ext>
            </p:extLst>
          </p:nvPr>
        </p:nvGraphicFramePr>
        <p:xfrm>
          <a:off x="838199" y="1608014"/>
          <a:ext cx="10515601" cy="5249986"/>
        </p:xfrm>
        <a:graphic>
          <a:graphicData uri="http://schemas.openxmlformats.org/drawingml/2006/table">
            <a:tbl>
              <a:tblPr firstRow="1" bandRow="1">
                <a:tableStyleId>{5C22544A-7EE6-4342-B048-85BDC9FD1C3A}</a:tableStyleId>
              </a:tblPr>
              <a:tblGrid>
                <a:gridCol w="6108234">
                  <a:extLst>
                    <a:ext uri="{9D8B030D-6E8A-4147-A177-3AD203B41FA5}">
                      <a16:colId xmlns:a16="http://schemas.microsoft.com/office/drawing/2014/main" val="4146512657"/>
                    </a:ext>
                  </a:extLst>
                </a:gridCol>
                <a:gridCol w="4407367">
                  <a:extLst>
                    <a:ext uri="{9D8B030D-6E8A-4147-A177-3AD203B41FA5}">
                      <a16:colId xmlns:a16="http://schemas.microsoft.com/office/drawing/2014/main" val="1598980677"/>
                    </a:ext>
                  </a:extLst>
                </a:gridCol>
              </a:tblGrid>
              <a:tr h="3119132">
                <a:tc>
                  <a:txBody>
                    <a:bodyPr/>
                    <a:lstStyle/>
                    <a:p>
                      <a:pPr>
                        <a:lnSpc>
                          <a:spcPct val="120000"/>
                        </a:lnSpc>
                      </a:pPr>
                      <a:r>
                        <a:rPr lang="en-US" sz="1500" b="1" kern="1200" dirty="0">
                          <a:solidFill>
                            <a:schemeClr val="lt1"/>
                          </a:solidFill>
                          <a:effectLst/>
                          <a:latin typeface="+mn-lt"/>
                          <a:ea typeface="+mn-ea"/>
                          <a:cs typeface="+mn-cs"/>
                        </a:rPr>
                        <a:t>(7) Ye offer polluted bread upon Mine altar. And ye say: 'Wherein have we polluted Thee?' In that ye say: 'The table of the Lord is contemptible.'</a:t>
                      </a:r>
                    </a:p>
                    <a:p>
                      <a:pPr>
                        <a:lnSpc>
                          <a:spcPct val="120000"/>
                        </a:lnSpc>
                      </a:pPr>
                      <a:r>
                        <a:rPr lang="en-US" sz="1500" b="1" kern="1200" dirty="0">
                          <a:solidFill>
                            <a:schemeClr val="lt1"/>
                          </a:solidFill>
                          <a:effectLst/>
                          <a:latin typeface="+mn-lt"/>
                          <a:ea typeface="+mn-ea"/>
                          <a:cs typeface="+mn-cs"/>
                        </a:rPr>
                        <a:t>(8) And when ye offer the blind for sacrifice, it is no evil! And when ye offer the lame and sick, it is no evil! Present it now unto thy governor; Will he be pleased with thee? Or will he accept thy person? Saith the Lord of hosts.</a:t>
                      </a:r>
                    </a:p>
                    <a:p>
                      <a:pPr>
                        <a:lnSpc>
                          <a:spcPct val="120000"/>
                        </a:lnSpc>
                      </a:pPr>
                      <a:r>
                        <a:rPr lang="en-US" sz="1500" b="1" kern="1200" dirty="0">
                          <a:solidFill>
                            <a:schemeClr val="lt1"/>
                          </a:solidFill>
                          <a:effectLst/>
                          <a:latin typeface="+mn-lt"/>
                          <a:ea typeface="+mn-ea"/>
                          <a:cs typeface="+mn-cs"/>
                        </a:rPr>
                        <a:t>(9) And now, I pray you, entreat the </a:t>
                      </a:r>
                      <a:r>
                        <a:rPr lang="en-US" sz="1500" b="1" kern="1200" dirty="0" err="1">
                          <a:solidFill>
                            <a:schemeClr val="lt1"/>
                          </a:solidFill>
                          <a:effectLst/>
                          <a:latin typeface="+mn-lt"/>
                          <a:ea typeface="+mn-ea"/>
                          <a:cs typeface="+mn-cs"/>
                        </a:rPr>
                        <a:t>favour</a:t>
                      </a:r>
                      <a:r>
                        <a:rPr lang="en-US" sz="1500" b="1" kern="1200" dirty="0">
                          <a:solidFill>
                            <a:schemeClr val="lt1"/>
                          </a:solidFill>
                          <a:effectLst/>
                          <a:latin typeface="+mn-lt"/>
                          <a:ea typeface="+mn-ea"/>
                          <a:cs typeface="+mn-cs"/>
                        </a:rPr>
                        <a:t> of God That He may be gracious unto us!— This hath been of your doing.— Will He accept any of your persons? Saith the Lord of hosts.</a:t>
                      </a:r>
                    </a:p>
                    <a:p>
                      <a:pPr>
                        <a:lnSpc>
                          <a:spcPct val="120000"/>
                        </a:lnSpc>
                      </a:pPr>
                      <a:r>
                        <a:rPr lang="en-US" sz="1500" b="1" kern="1200" dirty="0">
                          <a:solidFill>
                            <a:schemeClr val="lt1"/>
                          </a:solidFill>
                          <a:effectLst/>
                          <a:latin typeface="+mn-lt"/>
                          <a:ea typeface="+mn-ea"/>
                          <a:cs typeface="+mn-cs"/>
                        </a:rPr>
                        <a:t>(10) Oh that there were even one among you that would shut the doors, That ye might not kindle fire on Mine altar in vain! I have no pleasure in you, Saith the Lord of hosts, Neither will I accept an offering at your hand.</a:t>
                      </a:r>
                    </a:p>
                    <a:p>
                      <a:pPr>
                        <a:lnSpc>
                          <a:spcPct val="120000"/>
                        </a:lnSpc>
                      </a:pPr>
                      <a:r>
                        <a:rPr lang="en-US" sz="1500" b="1" kern="1200" dirty="0">
                          <a:solidFill>
                            <a:schemeClr val="lt1"/>
                          </a:solidFill>
                          <a:effectLst/>
                          <a:latin typeface="+mn-lt"/>
                          <a:ea typeface="+mn-ea"/>
                          <a:cs typeface="+mn-cs"/>
                        </a:rPr>
                        <a:t>(11) For from the rising of the sun even unto the going down of the same My name is great among the nations; And in every place offerings are presented unto My name, Even pure oblations; For My name is great among the nations, Saith the Lord of hosts.</a:t>
                      </a:r>
                    </a:p>
                    <a:p>
                      <a:pPr>
                        <a:lnSpc>
                          <a:spcPct val="120000"/>
                        </a:lnSpc>
                      </a:pPr>
                      <a:r>
                        <a:rPr lang="en-US" sz="1500" b="1" kern="1200" dirty="0">
                          <a:solidFill>
                            <a:schemeClr val="lt1"/>
                          </a:solidFill>
                          <a:effectLst/>
                          <a:latin typeface="+mn-lt"/>
                          <a:ea typeface="+mn-ea"/>
                          <a:cs typeface="+mn-cs"/>
                        </a:rPr>
                        <a:t>(12) But ye profane it, In that ye say: 'The table of the Lord is polluted, And the fruit thereof, even the food thereof, is contemptible.’</a:t>
                      </a:r>
                    </a:p>
                    <a:p>
                      <a:pPr>
                        <a:lnSpc>
                          <a:spcPct val="120000"/>
                        </a:lnSpc>
                      </a:pPr>
                      <a:endParaRPr lang="en-US" sz="1500" b="1" kern="1200" dirty="0">
                        <a:solidFill>
                          <a:schemeClr val="lt1"/>
                        </a:solidFill>
                        <a:effectLst/>
                        <a:latin typeface="+mn-lt"/>
                        <a:ea typeface="+mn-ea"/>
                        <a:cs typeface="+mn-cs"/>
                      </a:endParaRPr>
                    </a:p>
                    <a:p>
                      <a:pPr algn="just" rtl="0">
                        <a:lnSpc>
                          <a:spcPct val="120000"/>
                        </a:lnSpc>
                      </a:pPr>
                      <a:endParaRPr lang="en-US" sz="1500" dirty="0"/>
                    </a:p>
                  </a:txBody>
                  <a:tcPr marL="56195" marR="56195" marT="28097" marB="28097"/>
                </a:tc>
                <a:tc>
                  <a:txBody>
                    <a:bodyPr/>
                    <a:lstStyle/>
                    <a:p>
                      <a:pPr algn="just" rtl="1">
                        <a:lnSpc>
                          <a:spcPct val="120000"/>
                        </a:lnSpc>
                      </a:pPr>
                      <a:r>
                        <a:rPr lang="he-IL" sz="1500" b="1" kern="1200" dirty="0">
                          <a:solidFill>
                            <a:schemeClr val="lt1"/>
                          </a:solidFill>
                          <a:effectLst/>
                          <a:latin typeface="+mn-lt"/>
                          <a:ea typeface="+mn-ea"/>
                          <a:cs typeface="+mn-cs"/>
                        </a:rPr>
                        <a:t>(ז) מַגִּישִׁים עַל מִזְבְּחִי לֶחֶם מְגֹאָל וַאֲמַרְתֶּם בַּמֶּה גֵאַלְנוּךָ בֶּאֱמׇרְכֶם שֻׁלְחַן יְהֹוָה נִבְזֶה הוּא</a:t>
                      </a:r>
                      <a:r>
                        <a:rPr lang="en-US" sz="1500" b="1" kern="1200" dirty="0">
                          <a:solidFill>
                            <a:schemeClr val="lt1"/>
                          </a:solidFill>
                          <a:effectLst/>
                          <a:latin typeface="+mn-lt"/>
                          <a:ea typeface="+mn-ea"/>
                          <a:cs typeface="+mn-cs"/>
                        </a:rPr>
                        <a:t>.</a:t>
                      </a:r>
                    </a:p>
                    <a:p>
                      <a:pPr algn="just" rtl="1">
                        <a:lnSpc>
                          <a:spcPct val="120000"/>
                        </a:lnSpc>
                      </a:pPr>
                      <a:r>
                        <a:rPr lang="he-IL" sz="1500" b="1" kern="1200" dirty="0">
                          <a:solidFill>
                            <a:schemeClr val="lt1"/>
                          </a:solidFill>
                          <a:effectLst/>
                          <a:latin typeface="+mn-lt"/>
                          <a:ea typeface="+mn-ea"/>
                          <a:cs typeface="+mn-cs"/>
                        </a:rPr>
                        <a:t>(ח) וְכִי תַגִּישׁוּן עִוֵּר לִזְבֹּחַ אֵין רָע וְכִי תַגִּישׁוּ פִּסֵּחַ וְחֹלֶה אֵין רָע הַקְרִיבֵהוּ נָא לְפֶחָתֶךָ הֲיִרְצְךָ אוֹ הֲיִשָּׂא פָנֶיךָ אָמַר יְהֹוָה צְבָאוֹת</a:t>
                      </a:r>
                      <a:r>
                        <a:rPr lang="en-US" sz="1500" b="1" kern="1200" dirty="0">
                          <a:solidFill>
                            <a:schemeClr val="lt1"/>
                          </a:solidFill>
                          <a:effectLst/>
                          <a:latin typeface="+mn-lt"/>
                          <a:ea typeface="+mn-ea"/>
                          <a:cs typeface="+mn-cs"/>
                        </a:rPr>
                        <a:t>.</a:t>
                      </a:r>
                    </a:p>
                    <a:p>
                      <a:pPr algn="just" rtl="1">
                        <a:lnSpc>
                          <a:spcPct val="120000"/>
                        </a:lnSpc>
                      </a:pPr>
                      <a:r>
                        <a:rPr lang="he-IL" sz="1500" b="1" kern="1200" dirty="0">
                          <a:solidFill>
                            <a:schemeClr val="lt1"/>
                          </a:solidFill>
                          <a:effectLst/>
                          <a:latin typeface="+mn-lt"/>
                          <a:ea typeface="+mn-ea"/>
                          <a:cs typeface="+mn-cs"/>
                        </a:rPr>
                        <a:t>(ט) וְעַתָּה חַלּוּ נָא פְנֵי אֵל וִיחׇנֵּנוּ מִיֶּדְכֶם הָיְתָה זֹּאת הֲיִשָּׂא מִכֶּם פָּנִים אָמַר יְהֹוָה צְבָאוֹת</a:t>
                      </a:r>
                      <a:r>
                        <a:rPr lang="en-US" sz="1500" b="1" kern="1200" dirty="0">
                          <a:solidFill>
                            <a:schemeClr val="lt1"/>
                          </a:solidFill>
                          <a:effectLst/>
                          <a:latin typeface="+mn-lt"/>
                          <a:ea typeface="+mn-ea"/>
                          <a:cs typeface="+mn-cs"/>
                        </a:rPr>
                        <a:t>.</a:t>
                      </a:r>
                    </a:p>
                    <a:p>
                      <a:pPr marL="0" marR="0" lvl="0" indent="0" algn="just" defTabSz="914400" rtl="1" eaLnBrk="1" fontAlgn="auto" latinLnBrk="0" hangingPunct="1">
                        <a:lnSpc>
                          <a:spcPct val="120000"/>
                        </a:lnSpc>
                        <a:spcBef>
                          <a:spcPts val="0"/>
                        </a:spcBef>
                        <a:spcAft>
                          <a:spcPts val="0"/>
                        </a:spcAft>
                        <a:buClrTx/>
                        <a:buSzTx/>
                        <a:buFontTx/>
                        <a:buNone/>
                        <a:tabLst/>
                        <a:defRPr/>
                      </a:pPr>
                      <a:r>
                        <a:rPr lang="he-IL" sz="1500" b="1" kern="1200" dirty="0">
                          <a:solidFill>
                            <a:schemeClr val="lt1"/>
                          </a:solidFill>
                          <a:effectLst/>
                          <a:latin typeface="+mn-lt"/>
                          <a:ea typeface="+mn-ea"/>
                          <a:cs typeface="+mn-cs"/>
                        </a:rPr>
                        <a:t>(י) מִי גַם בָּכֶם וְיִסְגֹּר דְּלָתַיִם וְלֹא תָאִירוּ מִזְבְּחִי חִנָּם אֵין לִי חֵפֶץ בָּכֶם אָמַר יְהֹוָה צְבָאוֹת וּמִנְחָה לֹא אֶרְצֶה מִיֶּדְכֶם</a:t>
                      </a:r>
                      <a:r>
                        <a:rPr lang="en-US" sz="1500" b="1" kern="1200" dirty="0">
                          <a:solidFill>
                            <a:schemeClr val="lt1"/>
                          </a:solidFill>
                          <a:effectLst/>
                          <a:latin typeface="+mn-lt"/>
                          <a:ea typeface="+mn-ea"/>
                          <a:cs typeface="+mn-cs"/>
                        </a:rPr>
                        <a:t>.</a:t>
                      </a:r>
                    </a:p>
                    <a:p>
                      <a:pPr algn="just" rtl="1">
                        <a:lnSpc>
                          <a:spcPct val="120000"/>
                        </a:lnSpc>
                      </a:pPr>
                      <a:r>
                        <a:rPr lang="he-IL" sz="1500" b="1" kern="1200" dirty="0">
                          <a:solidFill>
                            <a:schemeClr val="lt1"/>
                          </a:solidFill>
                          <a:effectLst/>
                          <a:latin typeface="+mn-lt"/>
                          <a:ea typeface="+mn-ea"/>
                          <a:cs typeface="+mn-cs"/>
                        </a:rPr>
                        <a:t>(יא) כִּי מִמִּזְרַח שֶׁמֶשׁ וְעַד מְבוֹאוֹ גָּדוֹל שְׁמִי בַּגּוֹיִם וּבְכׇל מָקוֹם מֻקְטָר מֻגָּשׁ לִשְׁמִי וּמִנְחָה טְהוֹרָה כִּי גָדוֹל שְׁמִי בַּגּוֹיִם אָמַר יְהֹוָה צְבָאוֹת</a:t>
                      </a:r>
                      <a:r>
                        <a:rPr lang="en-US" sz="1500" b="1" kern="1200" dirty="0">
                          <a:solidFill>
                            <a:schemeClr val="lt1"/>
                          </a:solidFill>
                          <a:effectLst/>
                          <a:latin typeface="+mn-lt"/>
                          <a:ea typeface="+mn-ea"/>
                          <a:cs typeface="+mn-cs"/>
                        </a:rPr>
                        <a:t>.</a:t>
                      </a:r>
                    </a:p>
                    <a:p>
                      <a:pPr algn="just" rtl="1">
                        <a:lnSpc>
                          <a:spcPct val="120000"/>
                        </a:lnSpc>
                      </a:pPr>
                      <a:r>
                        <a:rPr lang="he-IL" sz="1500" b="1" kern="1200" dirty="0">
                          <a:solidFill>
                            <a:schemeClr val="lt1"/>
                          </a:solidFill>
                          <a:effectLst/>
                          <a:latin typeface="+mn-lt"/>
                          <a:ea typeface="+mn-ea"/>
                          <a:cs typeface="+mn-cs"/>
                        </a:rPr>
                        <a:t>(יב) וְאַתֶּם מְחַלְּלִים אוֹתוֹ בֶּאֱמׇרְכֶם שֻׁלְחַן אֲדֹנָי מְגֹאָל הוּא וְנִיבוֹ נִבְזֶה אׇכְלוֹ</a:t>
                      </a:r>
                      <a:endParaRPr lang="en-US" sz="1500" b="1" kern="1200" dirty="0">
                        <a:solidFill>
                          <a:schemeClr val="lt1"/>
                        </a:solidFill>
                        <a:effectLst/>
                        <a:latin typeface="+mn-lt"/>
                        <a:ea typeface="+mn-ea"/>
                        <a:cs typeface="+mn-cs"/>
                      </a:endParaRPr>
                    </a:p>
                    <a:p>
                      <a:pPr algn="just" rtl="1">
                        <a:lnSpc>
                          <a:spcPct val="120000"/>
                        </a:lnSpc>
                      </a:pPr>
                      <a:endParaRPr lang="en-US" sz="1500" dirty="0"/>
                    </a:p>
                  </a:txBody>
                  <a:tcPr marL="56195" marR="56195" marT="28097" marB="28097"/>
                </a:tc>
                <a:extLst>
                  <a:ext uri="{0D108BD9-81ED-4DB2-BD59-A6C34878D82A}">
                    <a16:rowId xmlns:a16="http://schemas.microsoft.com/office/drawing/2014/main" val="2342414487"/>
                  </a:ext>
                </a:extLst>
              </a:tr>
            </a:tbl>
          </a:graphicData>
        </a:graphic>
      </p:graphicFrame>
    </p:spTree>
    <p:extLst>
      <p:ext uri="{BB962C8B-B14F-4D97-AF65-F5344CB8AC3E}">
        <p14:creationId xmlns:p14="http://schemas.microsoft.com/office/powerpoint/2010/main" val="2542421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5623-8705-45D0-A39F-F72CD318E76F}"/>
              </a:ext>
            </a:extLst>
          </p:cNvPr>
          <p:cNvSpPr>
            <a:spLocks noGrp="1"/>
          </p:cNvSpPr>
          <p:nvPr>
            <p:ph type="title"/>
          </p:nvPr>
        </p:nvSpPr>
        <p:spPr/>
        <p:txBody>
          <a:bodyPr/>
          <a:lstStyle/>
          <a:p>
            <a:pPr algn="ctr"/>
            <a:r>
              <a:rPr lang="en-US" dirty="0"/>
              <a:t>A Quick Read of Chapter 1</a:t>
            </a:r>
          </a:p>
        </p:txBody>
      </p:sp>
      <p:graphicFrame>
        <p:nvGraphicFramePr>
          <p:cNvPr id="4" name="Table 4">
            <a:extLst>
              <a:ext uri="{FF2B5EF4-FFF2-40B4-BE49-F238E27FC236}">
                <a16:creationId xmlns:a16="http://schemas.microsoft.com/office/drawing/2014/main" id="{819840B3-785E-4D32-A69F-6E1F3124128F}"/>
              </a:ext>
            </a:extLst>
          </p:cNvPr>
          <p:cNvGraphicFramePr>
            <a:graphicFrameLocks noGrp="1"/>
          </p:cNvGraphicFramePr>
          <p:nvPr>
            <p:ph idx="1"/>
            <p:extLst>
              <p:ext uri="{D42A27DB-BD31-4B8C-83A1-F6EECF244321}">
                <p14:modId xmlns:p14="http://schemas.microsoft.com/office/powerpoint/2010/main" val="560867174"/>
              </p:ext>
            </p:extLst>
          </p:nvPr>
        </p:nvGraphicFramePr>
        <p:xfrm>
          <a:off x="257175" y="1349375"/>
          <a:ext cx="11677650" cy="2529840"/>
        </p:xfrm>
        <a:graphic>
          <a:graphicData uri="http://schemas.openxmlformats.org/drawingml/2006/table">
            <a:tbl>
              <a:tblPr firstRow="1" bandRow="1">
                <a:tableStyleId>{5C22544A-7EE6-4342-B048-85BDC9FD1C3A}</a:tableStyleId>
              </a:tblPr>
              <a:tblGrid>
                <a:gridCol w="5838825">
                  <a:extLst>
                    <a:ext uri="{9D8B030D-6E8A-4147-A177-3AD203B41FA5}">
                      <a16:colId xmlns:a16="http://schemas.microsoft.com/office/drawing/2014/main" val="4146512657"/>
                    </a:ext>
                  </a:extLst>
                </a:gridCol>
                <a:gridCol w="5838825">
                  <a:extLst>
                    <a:ext uri="{9D8B030D-6E8A-4147-A177-3AD203B41FA5}">
                      <a16:colId xmlns:a16="http://schemas.microsoft.com/office/drawing/2014/main" val="1598980677"/>
                    </a:ext>
                  </a:extLst>
                </a:gridCol>
              </a:tblGrid>
              <a:tr h="370840">
                <a:tc>
                  <a:txBody>
                    <a:bodyPr/>
                    <a:lstStyle/>
                    <a:p>
                      <a:r>
                        <a:rPr lang="en-US" sz="1600" b="1" kern="1200" dirty="0">
                          <a:solidFill>
                            <a:schemeClr val="lt1"/>
                          </a:solidFill>
                          <a:effectLst/>
                          <a:latin typeface="+mn-lt"/>
                          <a:ea typeface="+mn-ea"/>
                          <a:cs typeface="+mn-cs"/>
                        </a:rPr>
                        <a:t>(13) Ye say also: 'Behold, what a weariness is it!' And ye have snuffed at it, Saith the Lord of hosts; And ye have brought that which was taken by violence, And the lame, and the sick; Thus ye bring the offering; Should I accept this of your hand? Saith the Lord.</a:t>
                      </a:r>
                    </a:p>
                    <a:p>
                      <a:r>
                        <a:rPr lang="en-US" sz="1600" b="1" kern="1200" dirty="0">
                          <a:solidFill>
                            <a:schemeClr val="lt1"/>
                          </a:solidFill>
                          <a:effectLst/>
                          <a:latin typeface="+mn-lt"/>
                          <a:ea typeface="+mn-ea"/>
                          <a:cs typeface="+mn-cs"/>
                        </a:rPr>
                        <a:t>(14) But cursed be he that </a:t>
                      </a:r>
                      <a:r>
                        <a:rPr lang="en-US" sz="1600" b="1" kern="1200" dirty="0" err="1">
                          <a:solidFill>
                            <a:schemeClr val="lt1"/>
                          </a:solidFill>
                          <a:effectLst/>
                          <a:latin typeface="+mn-lt"/>
                          <a:ea typeface="+mn-ea"/>
                          <a:cs typeface="+mn-cs"/>
                        </a:rPr>
                        <a:t>dealeth</a:t>
                      </a:r>
                      <a:r>
                        <a:rPr lang="en-US" sz="1600" b="1" kern="1200" dirty="0">
                          <a:solidFill>
                            <a:schemeClr val="lt1"/>
                          </a:solidFill>
                          <a:effectLst/>
                          <a:latin typeface="+mn-lt"/>
                          <a:ea typeface="+mn-ea"/>
                          <a:cs typeface="+mn-cs"/>
                        </a:rPr>
                        <a:t> craftily, Whereas he hath in his flock a male, And </a:t>
                      </a:r>
                      <a:r>
                        <a:rPr lang="en-US" sz="1600" b="1" kern="1200" dirty="0" err="1">
                          <a:solidFill>
                            <a:schemeClr val="lt1"/>
                          </a:solidFill>
                          <a:effectLst/>
                          <a:latin typeface="+mn-lt"/>
                          <a:ea typeface="+mn-ea"/>
                          <a:cs typeface="+mn-cs"/>
                        </a:rPr>
                        <a:t>voweth</a:t>
                      </a:r>
                      <a:r>
                        <a:rPr lang="en-US" sz="1600" b="1" kern="1200" dirty="0">
                          <a:solidFill>
                            <a:schemeClr val="lt1"/>
                          </a:solidFill>
                          <a:effectLst/>
                          <a:latin typeface="+mn-lt"/>
                          <a:ea typeface="+mn-ea"/>
                          <a:cs typeface="+mn-cs"/>
                        </a:rPr>
                        <a:t>, and </a:t>
                      </a:r>
                      <a:r>
                        <a:rPr lang="en-US" sz="1600" b="1" kern="1200" dirty="0" err="1">
                          <a:solidFill>
                            <a:schemeClr val="lt1"/>
                          </a:solidFill>
                          <a:effectLst/>
                          <a:latin typeface="+mn-lt"/>
                          <a:ea typeface="+mn-ea"/>
                          <a:cs typeface="+mn-cs"/>
                        </a:rPr>
                        <a:t>sacrificeth</a:t>
                      </a:r>
                      <a:r>
                        <a:rPr lang="en-US" sz="1600" b="1" kern="1200" dirty="0">
                          <a:solidFill>
                            <a:schemeClr val="lt1"/>
                          </a:solidFill>
                          <a:effectLst/>
                          <a:latin typeface="+mn-lt"/>
                          <a:ea typeface="+mn-ea"/>
                          <a:cs typeface="+mn-cs"/>
                        </a:rPr>
                        <a:t> unto the Lord a blemished thing; For I am a great King, Saith the Lord of hosts, And My name is feared among the nations.</a:t>
                      </a:r>
                    </a:p>
                    <a:p>
                      <a:pPr algn="just" rtl="0"/>
                      <a:endParaRPr lang="en-US" sz="1600" dirty="0"/>
                    </a:p>
                  </a:txBody>
                  <a:tcPr/>
                </a:tc>
                <a:tc>
                  <a:txBody>
                    <a:bodyPr/>
                    <a:lstStyle/>
                    <a:p>
                      <a:pPr algn="just" rtl="1"/>
                      <a:r>
                        <a:rPr lang="he-IL" sz="1600" b="1" kern="1200" dirty="0">
                          <a:solidFill>
                            <a:schemeClr val="lt1"/>
                          </a:solidFill>
                          <a:effectLst/>
                          <a:latin typeface="+mn-lt"/>
                          <a:ea typeface="+mn-ea"/>
                          <a:cs typeface="+mn-cs"/>
                        </a:rPr>
                        <a:t>(יג) וַאֲמַרְתֶּם הִנֵּה מַתְּלָאָה וְהִפַּחְתֶּם אוֹתוֹ אָמַר יְהֹוָה צְבָאוֹת וַהֲבֵאתֶם גָּזוּל וְאֶת הַפִּסֵּחַ וְאֶת הַחוֹלֶה וַהֲבֵאתֶם אֶת הַמִּנְחָה הַאֶרְצֶה אוֹתָהּ מִיֶּדְכֶם אָמַר יְהֹוָה</a:t>
                      </a:r>
                      <a:r>
                        <a:rPr lang="en-US" sz="1600" b="1" kern="1200" dirty="0">
                          <a:solidFill>
                            <a:schemeClr val="lt1"/>
                          </a:solidFill>
                          <a:effectLst/>
                          <a:latin typeface="+mn-lt"/>
                          <a:ea typeface="+mn-ea"/>
                          <a:cs typeface="+mn-cs"/>
                        </a:rPr>
                        <a:t>.</a:t>
                      </a:r>
                    </a:p>
                    <a:p>
                      <a:pPr algn="just" rtl="1"/>
                      <a:r>
                        <a:rPr lang="he-IL" sz="1600" b="1" kern="1200" dirty="0">
                          <a:solidFill>
                            <a:schemeClr val="lt1"/>
                          </a:solidFill>
                          <a:effectLst/>
                          <a:latin typeface="+mn-lt"/>
                          <a:ea typeface="+mn-ea"/>
                          <a:cs typeface="+mn-cs"/>
                        </a:rPr>
                        <a:t>(יד) וְאָרוּר נוֹכֵל וְיֵשׁ בְּעֶדְרוֹ זָכָר וְנֹדֵר וְזֹבֵחַ מׇשְׁחָת לַאדֹנָי כִּי מֶלֶךְ גָּדוֹל אָנִי אָמַר יְהֹוָה צְבָאוֹת וּשְׁמִי נוֹרָא בַגּוֹיִם</a:t>
                      </a:r>
                      <a:r>
                        <a:rPr lang="en-US" sz="1600" b="1" kern="1200" dirty="0">
                          <a:solidFill>
                            <a:schemeClr val="lt1"/>
                          </a:solidFill>
                          <a:effectLst/>
                          <a:latin typeface="+mn-lt"/>
                          <a:ea typeface="+mn-ea"/>
                          <a:cs typeface="+mn-cs"/>
                        </a:rPr>
                        <a:t>.</a:t>
                      </a:r>
                    </a:p>
                    <a:p>
                      <a:pPr algn="just" rtl="1"/>
                      <a:endParaRPr lang="en-US" sz="1600" b="1" kern="1200" dirty="0">
                        <a:solidFill>
                          <a:schemeClr val="lt1"/>
                        </a:solidFill>
                        <a:effectLst/>
                        <a:latin typeface="+mn-lt"/>
                        <a:ea typeface="+mn-ea"/>
                        <a:cs typeface="+mn-cs"/>
                      </a:endParaRPr>
                    </a:p>
                    <a:p>
                      <a:pPr algn="just" rtl="1"/>
                      <a:endParaRPr lang="en-US" sz="1600" dirty="0"/>
                    </a:p>
                  </a:txBody>
                  <a:tcPr/>
                </a:tc>
                <a:extLst>
                  <a:ext uri="{0D108BD9-81ED-4DB2-BD59-A6C34878D82A}">
                    <a16:rowId xmlns:a16="http://schemas.microsoft.com/office/drawing/2014/main" val="2342414487"/>
                  </a:ext>
                </a:extLst>
              </a:tr>
            </a:tbl>
          </a:graphicData>
        </a:graphic>
      </p:graphicFrame>
    </p:spTree>
    <p:extLst>
      <p:ext uri="{BB962C8B-B14F-4D97-AF65-F5344CB8AC3E}">
        <p14:creationId xmlns:p14="http://schemas.microsoft.com/office/powerpoint/2010/main" val="2924393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3E78736-9B62-45B1-B8D8-C799D8146566}"/>
              </a:ext>
            </a:extLst>
          </p:cNvPr>
          <p:cNvSpPr>
            <a:spLocks noGrp="1"/>
          </p:cNvSpPr>
          <p:nvPr>
            <p:ph type="title"/>
          </p:nvPr>
        </p:nvSpPr>
        <p:spPr>
          <a:xfrm>
            <a:off x="838200" y="672747"/>
            <a:ext cx="10515600" cy="715556"/>
          </a:xfrm>
        </p:spPr>
        <p:txBody>
          <a:bodyPr>
            <a:normAutofit/>
          </a:bodyPr>
          <a:lstStyle/>
          <a:p>
            <a:pPr algn="ctr"/>
            <a:r>
              <a:rPr lang="en-US" sz="3200">
                <a:solidFill>
                  <a:schemeClr val="bg1"/>
                </a:solidFill>
              </a:rPr>
              <a:t>What Stands out About Chapter 1?</a:t>
            </a:r>
          </a:p>
        </p:txBody>
      </p:sp>
      <p:graphicFrame>
        <p:nvGraphicFramePr>
          <p:cNvPr id="5" name="Content Placeholder 2">
            <a:extLst>
              <a:ext uri="{FF2B5EF4-FFF2-40B4-BE49-F238E27FC236}">
                <a16:creationId xmlns:a16="http://schemas.microsoft.com/office/drawing/2014/main" id="{B103D8EE-EBA5-4D1D-BCCA-115D1513C39A}"/>
              </a:ext>
            </a:extLst>
          </p:cNvPr>
          <p:cNvGraphicFramePr>
            <a:graphicFrameLocks noGrp="1"/>
          </p:cNvGraphicFramePr>
          <p:nvPr>
            <p:ph idx="1"/>
            <p:extLst>
              <p:ext uri="{D42A27DB-BD31-4B8C-83A1-F6EECF244321}">
                <p14:modId xmlns:p14="http://schemas.microsoft.com/office/powerpoint/2010/main" val="2549995178"/>
              </p:ext>
            </p:extLst>
          </p:nvPr>
        </p:nvGraphicFramePr>
        <p:xfrm>
          <a:off x="838200" y="2166938"/>
          <a:ext cx="10515600" cy="3457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1913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F39DCB9-8BF1-4FEB-991E-9540410B0243}"/>
              </a:ext>
            </a:extLst>
          </p:cNvPr>
          <p:cNvSpPr>
            <a:spLocks noGrp="1"/>
          </p:cNvSpPr>
          <p:nvPr>
            <p:ph type="title"/>
          </p:nvPr>
        </p:nvSpPr>
        <p:spPr>
          <a:xfrm>
            <a:off x="1137036" y="548640"/>
            <a:ext cx="9543405" cy="1188720"/>
          </a:xfrm>
        </p:spPr>
        <p:txBody>
          <a:bodyPr>
            <a:normAutofit/>
          </a:bodyPr>
          <a:lstStyle/>
          <a:p>
            <a:r>
              <a:rPr lang="en-US" sz="3700">
                <a:solidFill>
                  <a:schemeClr val="tx1">
                    <a:lumMod val="85000"/>
                    <a:lumOff val="15000"/>
                  </a:schemeClr>
                </a:solidFill>
              </a:rPr>
              <a:t>Who was </a:t>
            </a:r>
            <a:r>
              <a:rPr lang="he-IL" sz="3700">
                <a:solidFill>
                  <a:schemeClr val="tx1">
                    <a:lumMod val="85000"/>
                    <a:lumOff val="15000"/>
                  </a:schemeClr>
                </a:solidFill>
              </a:rPr>
              <a:t>מלאכי</a:t>
            </a:r>
            <a:r>
              <a:rPr lang="en-US" sz="3700">
                <a:solidFill>
                  <a:schemeClr val="tx1">
                    <a:lumMod val="85000"/>
                    <a:lumOff val="15000"/>
                  </a:schemeClr>
                </a:solidFill>
              </a:rPr>
              <a:t>? When did he prophesy?</a:t>
            </a:r>
            <a:br>
              <a:rPr lang="en-US" sz="3700">
                <a:solidFill>
                  <a:schemeClr val="tx1">
                    <a:lumMod val="85000"/>
                    <a:lumOff val="15000"/>
                  </a:schemeClr>
                </a:solidFill>
              </a:rPr>
            </a:br>
            <a:r>
              <a:rPr lang="en-US" sz="3700">
                <a:solidFill>
                  <a:schemeClr val="tx1">
                    <a:lumMod val="85000"/>
                    <a:lumOff val="15000"/>
                  </a:schemeClr>
                </a:solidFill>
              </a:rPr>
              <a:t>Megillah 15a</a:t>
            </a:r>
          </a:p>
        </p:txBody>
      </p:sp>
      <p:sp>
        <p:nvSpPr>
          <p:cNvPr id="3" name="Content Placeholder 2">
            <a:extLst>
              <a:ext uri="{FF2B5EF4-FFF2-40B4-BE49-F238E27FC236}">
                <a16:creationId xmlns:a16="http://schemas.microsoft.com/office/drawing/2014/main" id="{FBED2663-5B88-421C-B01E-672D50C20707}"/>
              </a:ext>
            </a:extLst>
          </p:cNvPr>
          <p:cNvSpPr>
            <a:spLocks noGrp="1"/>
          </p:cNvSpPr>
          <p:nvPr>
            <p:ph idx="1"/>
          </p:nvPr>
        </p:nvSpPr>
        <p:spPr>
          <a:xfrm>
            <a:off x="1957987" y="2431765"/>
            <a:ext cx="8276026" cy="3320031"/>
          </a:xfrm>
        </p:spPr>
        <p:txBody>
          <a:bodyPr anchor="ctr">
            <a:normAutofit/>
          </a:bodyPr>
          <a:lstStyle/>
          <a:p>
            <a:pPr marL="0" marR="0" indent="0" algn="just" rtl="1">
              <a:spcBef>
                <a:spcPts val="0"/>
              </a:spcBef>
              <a:spcAft>
                <a:spcPts val="800"/>
              </a:spcAft>
              <a:buNone/>
            </a:pPr>
            <a:r>
              <a:rPr lang="he-IL"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אָמַר רַב נַחְמָן מַלְאָכִי זֶה מָרְדֳּכַי וְלָמָּה נִקְרָא שְׁמוֹ מַלְאָכִי שֶׁהָיָה מִשְׁנֶה לַמֶּלֶךְ </a:t>
            </a:r>
            <a:endPar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spcBef>
                <a:spcPts val="0"/>
              </a:spcBef>
              <a:spcAft>
                <a:spcPts val="800"/>
              </a:spcAft>
              <a:buNone/>
            </a:pPr>
            <a:r>
              <a:rPr lang="he-IL"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מֵיתִיבִי בָּרוּךְ בֶּן נֵרִיָּה וּשְׂרָיָה בֶּן מַעֲשֵׂיָה וְדָנִיֵּאל וּמׇרְדֳּכַי בִּלְשָׁן וְחַגַּי זְכַרְיָה וּמַלְאָכִי כּוּלָּן נִתְנַבְּאוּ בִּשְׁנַת שְׁתַּיִם לְדָרְיָוֶשׁ תְּיוּבְתָּא</a:t>
            </a:r>
            <a:endPar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800"/>
              </a:spcAft>
              <a:buNone/>
            </a:pP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Rav</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Naḥman</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said: Malachi the prophet is in fact Mordecai, and why was he called Malachi? To indicate that he was second to the king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melekh</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as Mordecai was appointed such, as is recorded at the end of the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Megilla</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a:t>
            </a:r>
          </a:p>
          <a:p>
            <a:pPr marL="0" marR="0" indent="0">
              <a:spcBef>
                <a:spcPts val="0"/>
              </a:spcBef>
              <a:spcAft>
                <a:spcPts val="800"/>
              </a:spcAft>
              <a:buNone/>
            </a:pP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The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Gemara</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raises an objection from the following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baraita</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Baruch, the son of Neriah;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Seraiah</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the son of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Mahseiah</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Daniel; Mordecai;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Bilshan</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Haggai; Zechariah; and Malachi; all prophesied in the second year of the reign of Darius. The fact that the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baraita</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mentions Mordecai and Malachi separately indicates that they were two different people. The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Gemara</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concludes: This is indeed a conclusive refutation.</a:t>
            </a:r>
          </a:p>
          <a:p>
            <a:pPr marL="0" indent="0">
              <a:buNone/>
            </a:pPr>
            <a:endParaRPr lang="en-US" sz="17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859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CBC9A-CB76-4606-BF9F-CA81045B718B}"/>
              </a:ext>
            </a:extLst>
          </p:cNvPr>
          <p:cNvSpPr>
            <a:spLocks noGrp="1"/>
          </p:cNvSpPr>
          <p:nvPr>
            <p:ph type="title"/>
          </p:nvPr>
        </p:nvSpPr>
        <p:spPr/>
        <p:txBody>
          <a:bodyPr/>
          <a:lstStyle/>
          <a:p>
            <a:r>
              <a:rPr lang="en-US"/>
              <a:t>Who was </a:t>
            </a:r>
            <a:r>
              <a:rPr lang="he-IL"/>
              <a:t>מלאכי</a:t>
            </a:r>
            <a:r>
              <a:rPr lang="en-US"/>
              <a:t>? When did he prophesy?</a:t>
            </a:r>
            <a:br>
              <a:rPr lang="en-US"/>
            </a:br>
            <a:r>
              <a:rPr lang="en-US"/>
              <a:t>Megillah 15a</a:t>
            </a:r>
            <a:endParaRPr lang="en-US" dirty="0"/>
          </a:p>
        </p:txBody>
      </p:sp>
      <p:sp>
        <p:nvSpPr>
          <p:cNvPr id="3" name="Content Placeholder 2">
            <a:extLst>
              <a:ext uri="{FF2B5EF4-FFF2-40B4-BE49-F238E27FC236}">
                <a16:creationId xmlns:a16="http://schemas.microsoft.com/office/drawing/2014/main" id="{0EFFA49B-E1FB-4CAA-915E-8467270F6C4B}"/>
              </a:ext>
            </a:extLst>
          </p:cNvPr>
          <p:cNvSpPr>
            <a:spLocks noGrp="1"/>
          </p:cNvSpPr>
          <p:nvPr>
            <p:ph idx="1"/>
          </p:nvPr>
        </p:nvSpPr>
        <p:spPr/>
        <p:txBody>
          <a:bodyPr>
            <a:normAutofit lnSpcReduction="10000"/>
          </a:bodyPr>
          <a:lstStyle/>
          <a:p>
            <a:pPr marL="0" marR="0" indent="0" algn="just" rtl="1">
              <a:lnSpc>
                <a:spcPct val="107000"/>
              </a:lnSpc>
              <a:spcBef>
                <a:spcPts val="0"/>
              </a:spcBef>
              <a:spcAft>
                <a:spcPts val="800"/>
              </a:spcAft>
              <a:buNone/>
            </a:pPr>
            <a:r>
              <a:rPr lang="he-IL" sz="2000">
                <a:effectLst/>
                <a:latin typeface="Calibri" panose="020F0502020204030204" pitchFamily="34" charset="0"/>
                <a:ea typeface="Calibri" panose="020F0502020204030204" pitchFamily="34" charset="0"/>
                <a:cs typeface="Arial" panose="020B0604020202020204" pitchFamily="34" charset="0"/>
              </a:rPr>
              <a:t>תַּנְיָא אָמַר רַבִּי יְהוֹשֻׁעַ בֶּן קׇרְחָה מַלְאָכִי זֶה עֶזְרָא וַחֲכָמִים אוֹמְרִים מַלְאָכִי שְׁמוֹ </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800"/>
              </a:spcAft>
              <a:buNone/>
            </a:pPr>
            <a:r>
              <a:rPr lang="he-IL" sz="2000">
                <a:effectLst/>
                <a:latin typeface="Calibri" panose="020F0502020204030204" pitchFamily="34" charset="0"/>
                <a:ea typeface="Calibri" panose="020F0502020204030204" pitchFamily="34" charset="0"/>
                <a:cs typeface="Arial" panose="020B0604020202020204" pitchFamily="34" charset="0"/>
              </a:rPr>
              <a:t>אָמַר רַב נַחְמָן מִסְתַּבְּרָא כְּמַאן דְּאָמַר מַלְאָכִי זֶה עֶזְרָא דִּכְתִיב בִּנְבִיאוּת מַלְאָכִי בָּגְדָה יְהוּדָה וְתוֹעֵבָה נֶעֶשְׂתָה בְיִשְׂרָאֵל וּבִירוּשָׁלִָם כִּי חִלֵּל יְהוּדָה קֹדֶשׁ ה׳ אֲשֶׁר אָהֵב וּבָעַל בַּת אֵל נֵכָר</a:t>
            </a:r>
            <a:r>
              <a:rPr lang="en-US" sz="2000">
                <a:effectLst/>
                <a:latin typeface="Calibri" panose="020F0502020204030204" pitchFamily="34" charset="0"/>
                <a:ea typeface="Calibri" panose="020F0502020204030204" pitchFamily="34" charset="0"/>
                <a:cs typeface="Arial" panose="020B0604020202020204" pitchFamily="34" charset="0"/>
              </a:rPr>
              <a:t> </a:t>
            </a:r>
            <a:r>
              <a:rPr lang="he-IL" sz="2000">
                <a:effectLst/>
                <a:latin typeface="Calibri" panose="020F0502020204030204" pitchFamily="34" charset="0"/>
                <a:ea typeface="Calibri" panose="020F0502020204030204" pitchFamily="34" charset="0"/>
                <a:cs typeface="Arial" panose="020B0604020202020204" pitchFamily="34" charset="0"/>
              </a:rPr>
              <a:t>ּמַאן אַפְרֵישׁ נָשִׁים גּוֹיוֹת עֶזְרָא דִּכְתִיב וַיַּעַן שְׁכַנְיָה בֶן יְחִיאֵל מִבְּנֵי עֵילָם וַיֹּאמֶר לְעֶזְרָא אֲנַחְנוּ מָעַלְנוּ בֵאלֹהֵינוּ וַנּוֹשֶׁב נָשִׁים נׇכְרִיּוֹת</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2000">
                <a:effectLst/>
                <a:latin typeface="Calibri" panose="020F0502020204030204" pitchFamily="34" charset="0"/>
                <a:ea typeface="Calibri" panose="020F0502020204030204" pitchFamily="34" charset="0"/>
                <a:cs typeface="Arial" panose="020B0604020202020204" pitchFamily="34" charset="0"/>
              </a:rPr>
              <a:t>It is taught in a baraita: Rabbi Yehoshua ben Korḥa said: Malachi is in fact Ezra. And the Rabbis say otherwise: Malachi was his real name, and it was not merely another name for Ezra or another prophet.</a:t>
            </a:r>
          </a:p>
          <a:p>
            <a:pPr marL="0" marR="0" indent="0" algn="just">
              <a:lnSpc>
                <a:spcPct val="107000"/>
              </a:lnSpc>
              <a:spcBef>
                <a:spcPts val="0"/>
              </a:spcBef>
              <a:spcAft>
                <a:spcPts val="800"/>
              </a:spcAft>
              <a:buNone/>
            </a:pPr>
            <a:r>
              <a:rPr lang="en-US" sz="2000">
                <a:effectLst/>
                <a:latin typeface="Calibri" panose="020F0502020204030204" pitchFamily="34" charset="0"/>
                <a:ea typeface="Calibri" panose="020F0502020204030204" pitchFamily="34" charset="0"/>
                <a:cs typeface="Arial" panose="020B0604020202020204" pitchFamily="34" charset="0"/>
              </a:rPr>
              <a:t>Rav Naḥman said: It stands to reason that indeed, they are one and the same person, like the opinion of the one who said that Malachi is Ezra, since there is a similarity between them, as it is stated in Malachi’s prophecy: “Judah has dealt treacherously, and a disgusting thing has been done in Israel and in Jerusalem; for Judah has profaned the sanctity of the Lord which he loved, and has married the daughter of a strange god” (Malachi 2:11). </a:t>
            </a:r>
          </a:p>
          <a:p>
            <a:pPr marL="0" indent="0" algn="r" rtl="1">
              <a:buNone/>
            </a:pPr>
            <a:endParaRPr lang="en-US" dirty="0"/>
          </a:p>
        </p:txBody>
      </p:sp>
    </p:spTree>
    <p:extLst>
      <p:ext uri="{BB962C8B-B14F-4D97-AF65-F5344CB8AC3E}">
        <p14:creationId xmlns:p14="http://schemas.microsoft.com/office/powerpoint/2010/main" val="825200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A858C-3B25-48DA-BB73-F583D63E044E}"/>
              </a:ext>
            </a:extLst>
          </p:cNvPr>
          <p:cNvSpPr>
            <a:spLocks noGrp="1"/>
          </p:cNvSpPr>
          <p:nvPr>
            <p:ph type="title"/>
          </p:nvPr>
        </p:nvSpPr>
        <p:spPr/>
        <p:txBody>
          <a:bodyPr/>
          <a:lstStyle/>
          <a:p>
            <a:r>
              <a:rPr lang="en-US" dirty="0"/>
              <a:t>Who was </a:t>
            </a:r>
            <a:r>
              <a:rPr lang="he-IL" dirty="0"/>
              <a:t>מלאכי</a:t>
            </a:r>
            <a:r>
              <a:rPr lang="en-US" dirty="0"/>
              <a:t>? When did he prophesy?</a:t>
            </a:r>
            <a:br>
              <a:rPr lang="en-US" dirty="0"/>
            </a:br>
            <a:r>
              <a:rPr lang="en-US" dirty="0"/>
              <a:t>Don Isaac Abravanel</a:t>
            </a:r>
          </a:p>
        </p:txBody>
      </p:sp>
      <p:sp>
        <p:nvSpPr>
          <p:cNvPr id="3" name="Content Placeholder 2">
            <a:extLst>
              <a:ext uri="{FF2B5EF4-FFF2-40B4-BE49-F238E27FC236}">
                <a16:creationId xmlns:a16="http://schemas.microsoft.com/office/drawing/2014/main" id="{8EB8C009-B798-4FF5-B069-FDFCCD7D85EE}"/>
              </a:ext>
            </a:extLst>
          </p:cNvPr>
          <p:cNvSpPr>
            <a:spLocks noGrp="1"/>
          </p:cNvSpPr>
          <p:nvPr>
            <p:ph idx="1"/>
          </p:nvPr>
        </p:nvSpPr>
        <p:spPr/>
        <p:txBody>
          <a:bodyPr>
            <a:normAutofit fontScale="55000" lnSpcReduction="20000"/>
          </a:bodyPr>
          <a:lstStyle/>
          <a:p>
            <a:pPr>
              <a:lnSpc>
                <a:spcPct val="130000"/>
              </a:lnSpc>
            </a:pPr>
            <a:r>
              <a:rPr lang="en-US" dirty="0"/>
              <a:t>Abravanel argues that Malachi wasn’t Ezra</a:t>
            </a:r>
          </a:p>
          <a:p>
            <a:pPr lvl="1">
              <a:lnSpc>
                <a:spcPct val="130000"/>
              </a:lnSpc>
            </a:pPr>
            <a:r>
              <a:rPr lang="en-US" dirty="0"/>
              <a:t>He reject the Talmud’s proof.</a:t>
            </a:r>
          </a:p>
          <a:p>
            <a:pPr lvl="1">
              <a:lnSpc>
                <a:spcPct val="130000"/>
              </a:lnSpc>
            </a:pPr>
            <a:r>
              <a:rPr lang="en-US" dirty="0"/>
              <a:t>Ezra is not referred to as a prophet</a:t>
            </a:r>
          </a:p>
          <a:p>
            <a:pPr algn="r" rtl="1">
              <a:lnSpc>
                <a:spcPct val="130000"/>
              </a:lnSpc>
            </a:pPr>
            <a:r>
              <a:rPr lang="he-IL" sz="2600" dirty="0"/>
              <a:t>וְהִתְנַבִּ֞י חַגַּ֣י (נביאה) [נְבִיָּ֗א] וּזְכַרְיָ֤ה בַר־עִדּוֹא֙ נְבִיַּאיָּ֔א עַל־יְה֣וּדָיֵ֔א דִּ֥י בִיה֖וּד וּבִירוּשְׁלֶ֑ם בְּשֻׁ֛ם אֱלָ֥הּ יִשְׂרָאֵ֖ל עֲלֵיהֽוֹן׃ {ס}         </a:t>
            </a:r>
            <a:endParaRPr lang="en-US" sz="2600" dirty="0"/>
          </a:p>
          <a:p>
            <a:pPr>
              <a:lnSpc>
                <a:spcPct val="130000"/>
              </a:lnSpc>
            </a:pPr>
            <a:r>
              <a:rPr lang="en-US" sz="2600" dirty="0"/>
              <a:t>Then the prophets, Haggai the prophet and Zechariah son of </a:t>
            </a:r>
            <a:r>
              <a:rPr lang="en-US" sz="2600" dirty="0" err="1"/>
              <a:t>Iddo</a:t>
            </a:r>
            <a:r>
              <a:rPr lang="en-US" sz="2600" dirty="0"/>
              <a:t>, prophesied to the Jews in Judah and Jerusalem, </a:t>
            </a:r>
            <a:r>
              <a:rPr lang="en-US" sz="2600" baseline="30000" dirty="0" err="1"/>
              <a:t>a</a:t>
            </a:r>
            <a:r>
              <a:rPr lang="en-US" sz="2600" i="1" dirty="0" err="1"/>
              <a:t>Lit</a:t>
            </a:r>
            <a:r>
              <a:rPr lang="en-US" sz="2600" i="1" dirty="0"/>
              <a:t>. “with the name of the God of Israel upon </a:t>
            </a:r>
            <a:r>
              <a:rPr lang="en-US" sz="2600" i="1" dirty="0" err="1"/>
              <a:t>them.”</a:t>
            </a:r>
            <a:r>
              <a:rPr lang="en-US" sz="2600" dirty="0" err="1"/>
              <a:t>inspired</a:t>
            </a:r>
            <a:r>
              <a:rPr lang="en-US" sz="2600" dirty="0"/>
              <a:t> by the God of Israel.</a:t>
            </a:r>
            <a:r>
              <a:rPr lang="en-US" sz="2600" baseline="30000" dirty="0"/>
              <a:t>-a</a:t>
            </a:r>
            <a:r>
              <a:rPr lang="en-US" sz="2600" dirty="0"/>
              <a:t> </a:t>
            </a:r>
          </a:p>
          <a:p>
            <a:pPr algn="r" rtl="1">
              <a:lnSpc>
                <a:spcPct val="130000"/>
              </a:lnSpc>
              <a:spcBef>
                <a:spcPts val="10"/>
              </a:spcBef>
            </a:pPr>
            <a:r>
              <a:rPr lang="he-IL" sz="2600" dirty="0"/>
              <a:t>בֵּאדַ֡יִן קָ֠מוּ זְרֻבָּבֶ֤ל בַּר־שְׁאַלְתִּיאֵל֙ וְיֵשׁ֣וּעַ בַּר־יֽוֹצָדָ֔ק וְשָׁרִ֣יו לְמִבְנֵ֔א בֵּ֥ית אֱלָהָ֖א דִּ֣י בִירֽוּשְׁלֶ֑ם וְעִמְּה֛וֹן נְבִיַּאיָּ֥א דִֽי־אֱלָהָ֖א מְסָעֲדִ֥ין לְהֽוֹן׃ {פ}</a:t>
            </a:r>
            <a:endParaRPr lang="en-US" sz="2600" dirty="0"/>
          </a:p>
          <a:p>
            <a:pPr algn="l">
              <a:lnSpc>
                <a:spcPct val="130000"/>
              </a:lnSpc>
              <a:spcBef>
                <a:spcPts val="10"/>
              </a:spcBef>
            </a:pPr>
            <a:r>
              <a:rPr lang="en-US" sz="2600" dirty="0"/>
              <a:t>Thereupon Zerubbabel son of </a:t>
            </a:r>
            <a:r>
              <a:rPr lang="en-US" sz="2600" dirty="0" err="1"/>
              <a:t>Shealtiel</a:t>
            </a:r>
            <a:r>
              <a:rPr lang="en-US" sz="2600" dirty="0"/>
              <a:t> and </a:t>
            </a:r>
            <a:r>
              <a:rPr lang="en-US" sz="2600" dirty="0" err="1"/>
              <a:t>Jeshua</a:t>
            </a:r>
            <a:r>
              <a:rPr lang="en-US" sz="2600" dirty="0"/>
              <a:t> son of </a:t>
            </a:r>
            <a:r>
              <a:rPr lang="en-US" sz="2600" dirty="0" err="1"/>
              <a:t>Jozadak</a:t>
            </a:r>
            <a:r>
              <a:rPr lang="en-US" sz="2600" dirty="0"/>
              <a:t> began rebuilding the House of God in Jerusalem, with the full support of the prophets of God.</a:t>
            </a:r>
            <a:endParaRPr lang="en-US" dirty="0"/>
          </a:p>
          <a:p>
            <a:pPr lvl="1">
              <a:lnSpc>
                <a:spcPct val="130000"/>
              </a:lnSpc>
              <a:spcBef>
                <a:spcPts val="10"/>
              </a:spcBef>
            </a:pPr>
            <a:r>
              <a:rPr lang="en-US" dirty="0"/>
              <a:t>Malachi- prophesied after the construction of the 2</a:t>
            </a:r>
            <a:r>
              <a:rPr lang="en-US" baseline="30000" dirty="0"/>
              <a:t>nd</a:t>
            </a:r>
            <a:r>
              <a:rPr lang="en-US" dirty="0"/>
              <a:t> temple where as Ezra led at the beginning of the construction</a:t>
            </a:r>
          </a:p>
          <a:p>
            <a:pPr lvl="1">
              <a:lnSpc>
                <a:spcPct val="130000"/>
              </a:lnSpc>
            </a:pPr>
            <a:r>
              <a:rPr lang="en-US" dirty="0"/>
              <a:t>Timeline</a:t>
            </a:r>
          </a:p>
          <a:p>
            <a:pPr lvl="2">
              <a:lnSpc>
                <a:spcPct val="130000"/>
              </a:lnSpc>
            </a:pPr>
            <a:r>
              <a:rPr lang="en-US" sz="2400" dirty="0" err="1"/>
              <a:t>Chagai</a:t>
            </a:r>
            <a:r>
              <a:rPr lang="en-US" sz="2400" dirty="0"/>
              <a:t>- predicts 2</a:t>
            </a:r>
            <a:r>
              <a:rPr lang="en-US" sz="2400" baseline="30000" dirty="0"/>
              <a:t>nd</a:t>
            </a:r>
            <a:r>
              <a:rPr lang="en-US" sz="2400" dirty="0"/>
              <a:t> temple</a:t>
            </a:r>
          </a:p>
          <a:p>
            <a:pPr lvl="2">
              <a:lnSpc>
                <a:spcPct val="130000"/>
              </a:lnSpc>
            </a:pPr>
            <a:r>
              <a:rPr lang="en-US" sz="2400" dirty="0" err="1"/>
              <a:t>Zecharia</a:t>
            </a:r>
            <a:r>
              <a:rPr lang="en-US" sz="2400" dirty="0"/>
              <a:t>- describes the 2</a:t>
            </a:r>
            <a:r>
              <a:rPr lang="en-US" sz="2400" baseline="30000" dirty="0"/>
              <a:t>nd</a:t>
            </a:r>
            <a:r>
              <a:rPr lang="en-US" sz="2400" dirty="0"/>
              <a:t> temple.</a:t>
            </a:r>
          </a:p>
          <a:p>
            <a:pPr lvl="2">
              <a:lnSpc>
                <a:spcPct val="130000"/>
              </a:lnSpc>
            </a:pPr>
            <a:r>
              <a:rPr lang="en-US" sz="2400" dirty="0"/>
              <a:t>Malachi- rebukes conduct of the priests in the 2</a:t>
            </a:r>
            <a:r>
              <a:rPr lang="en-US" sz="2400" baseline="30000" dirty="0"/>
              <a:t>nd</a:t>
            </a:r>
            <a:r>
              <a:rPr lang="en-US" sz="2400" dirty="0"/>
              <a:t> temple</a:t>
            </a:r>
          </a:p>
        </p:txBody>
      </p:sp>
    </p:spTree>
    <p:extLst>
      <p:ext uri="{BB962C8B-B14F-4D97-AF65-F5344CB8AC3E}">
        <p14:creationId xmlns:p14="http://schemas.microsoft.com/office/powerpoint/2010/main" val="860439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7E222-29B0-4CA0-86EF-F93DFB1F0F81}"/>
              </a:ext>
            </a:extLst>
          </p:cNvPr>
          <p:cNvSpPr>
            <a:spLocks noGrp="1"/>
          </p:cNvSpPr>
          <p:nvPr>
            <p:ph type="title"/>
          </p:nvPr>
        </p:nvSpPr>
        <p:spPr/>
        <p:txBody>
          <a:bodyPr/>
          <a:lstStyle/>
          <a:p>
            <a:pPr algn="ctr"/>
            <a:r>
              <a:rPr lang="en-US" dirty="0"/>
              <a:t>Abravanel- Goal of the Book</a:t>
            </a:r>
          </a:p>
        </p:txBody>
      </p:sp>
      <p:sp>
        <p:nvSpPr>
          <p:cNvPr id="3" name="Content Placeholder 2">
            <a:extLst>
              <a:ext uri="{FF2B5EF4-FFF2-40B4-BE49-F238E27FC236}">
                <a16:creationId xmlns:a16="http://schemas.microsoft.com/office/drawing/2014/main" id="{73019995-6A84-4354-957D-4D21F49209B0}"/>
              </a:ext>
            </a:extLst>
          </p:cNvPr>
          <p:cNvSpPr>
            <a:spLocks noGrp="1"/>
          </p:cNvSpPr>
          <p:nvPr>
            <p:ph idx="1"/>
          </p:nvPr>
        </p:nvSpPr>
        <p:spPr/>
        <p:txBody>
          <a:bodyPr>
            <a:normAutofit/>
          </a:bodyPr>
          <a:lstStyle/>
          <a:p>
            <a:pPr marL="0" indent="0" algn="just" rtl="1">
              <a:lnSpc>
                <a:spcPct val="120000"/>
              </a:lnSpc>
              <a:buNone/>
            </a:pPr>
            <a:r>
              <a:rPr lang="he-IL" sz="1500" dirty="0">
                <a:effectLst/>
                <a:latin typeface="Calibri" panose="020F0502020204030204" pitchFamily="34" charset="0"/>
                <a:ea typeface="Calibri" panose="020F0502020204030204" pitchFamily="34" charset="0"/>
                <a:cs typeface="Arial" panose="020B0604020202020204" pitchFamily="34" charset="0"/>
              </a:rPr>
              <a:t>הכוונה הכוללת בנבואה הזאת היא להוכיח את בני יהודה שהיו בבית שני על מעשיהם הרעים אם בעבודת בית המקדש מפאת הכהנים שהיו מגישים על מזבח ה' לחם מגואל ובעלי מומין ומפאת העם שהיו מביאים קרבנותיהם ונדריהם ונדבותיהם מדברים בעלי מום חסרים ופחותים גנובים וגזולים והיו מקלים בכבודו יתברך ומבזים עבודתו בהיות כל האומות לארצותם לגוייהם מכבדים וזוכרים בעלוי גדול את סבת הסבות יתברך בורא השמים ונוטיהם רוקע הארץ וצאצאיה, והיה האשם והחטאת הזאת בפרט על הכהנים לפי שהם מורי התורה ומלמדיה והם בני אהרן זרע ברך ה' והיה ראוי שהם ישמרו דעת ויכבדו התורה ועבודתה מה שהם עושים בהפך והעם היו עושים כמעשיהם, גם הוכיחם שהיו לוקחים נשים נכריות על נשותיהם מבלי שישמרו בריתם ותורתם כראוי, לפי שרשעי אותו הדור היו משיבים על זה עזב ה' את הארץ ואין משגיח בה לכן האשימם ג"כ על רוע דבריהם והפסד אמונותיהם שהיו יותר רעים מן המעשים, והודיעם שעל כל פנים היו עתידין ליתן את הדין אם בעולם הזה ואם בעולם הבא על כל פשעיהם ועל המעשרות והתרומות שהיו גוזלים מהכהנים והלוים ולא היו נותנים אותם כראוי, והודיע שיש אלהים שופטים בארץ לתת לאיש כדרכיו וכפרי מעלליו ושיהיה זה בפרט בזמן קבוץ הגליות ותחיית המתים ששם כפעל אדם ישלם לו </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514350" indent="-514350" algn="just">
              <a:buFont typeface="+mj-lt"/>
              <a:buAutoNum type="arabicPeriod"/>
            </a:pPr>
            <a:r>
              <a:rPr lang="en-US" sz="1600" dirty="0">
                <a:latin typeface="Calibri" panose="020F0502020204030204" pitchFamily="34" charset="0"/>
                <a:cs typeface="Arial" panose="020B0604020202020204" pitchFamily="34" charset="0"/>
              </a:rPr>
              <a:t>Rebuke for the people of Judea during the 2</a:t>
            </a:r>
            <a:r>
              <a:rPr lang="en-US" sz="1600" baseline="30000" dirty="0">
                <a:latin typeface="Calibri" panose="020F0502020204030204" pitchFamily="34" charset="0"/>
                <a:cs typeface="Arial" panose="020B0604020202020204" pitchFamily="34" charset="0"/>
              </a:rPr>
              <a:t>nd</a:t>
            </a:r>
            <a:r>
              <a:rPr lang="en-US" sz="1600" dirty="0">
                <a:latin typeface="Calibri" panose="020F0502020204030204" pitchFamily="34" charset="0"/>
                <a:cs typeface="Arial" panose="020B0604020202020204" pitchFamily="34" charset="0"/>
              </a:rPr>
              <a:t> temple period to priests for repulsive sacrifice</a:t>
            </a:r>
          </a:p>
          <a:p>
            <a:pPr marL="971550" lvl="1" indent="-514350" algn="just">
              <a:buFont typeface="+mj-lt"/>
              <a:buAutoNum type="arabicPeriod"/>
            </a:pPr>
            <a:r>
              <a:rPr lang="en-US" sz="1600" dirty="0">
                <a:latin typeface="Calibri" panose="020F0502020204030204" pitchFamily="34" charset="0"/>
                <a:cs typeface="Arial" panose="020B0604020202020204" pitchFamily="34" charset="0"/>
              </a:rPr>
              <a:t>The priests failed in their role as leaders</a:t>
            </a:r>
          </a:p>
          <a:p>
            <a:pPr marL="514350" indent="-514350" algn="just">
              <a:buFont typeface="+mj-lt"/>
              <a:buAutoNum type="arabicPeriod"/>
            </a:pPr>
            <a:r>
              <a:rPr lang="en-US" sz="1600" dirty="0">
                <a:latin typeface="Calibri" panose="020F0502020204030204" pitchFamily="34" charset="0"/>
                <a:cs typeface="Arial" panose="020B0604020202020204" pitchFamily="34" charset="0"/>
              </a:rPr>
              <a:t>Rebuke for </a:t>
            </a:r>
            <a:r>
              <a:rPr lang="en-US" sz="1600" dirty="0" err="1">
                <a:latin typeface="Calibri" panose="020F0502020204030204" pitchFamily="34" charset="0"/>
                <a:cs typeface="Arial" panose="020B0604020202020204" pitchFamily="34" charset="0"/>
              </a:rPr>
              <a:t>Intermarraige</a:t>
            </a:r>
            <a:endParaRPr lang="en-US" sz="1600" dirty="0">
              <a:latin typeface="Calibri" panose="020F0502020204030204" pitchFamily="34" charset="0"/>
              <a:cs typeface="Arial" panose="020B0604020202020204" pitchFamily="34" charset="0"/>
            </a:endParaRPr>
          </a:p>
          <a:p>
            <a:pPr marL="514350" indent="-514350" algn="just">
              <a:buFont typeface="+mj-lt"/>
              <a:buAutoNum type="arabicPeriod"/>
            </a:pPr>
            <a:r>
              <a:rPr lang="en-US" sz="1600" dirty="0">
                <a:latin typeface="Calibri" panose="020F0502020204030204" pitchFamily="34" charset="0"/>
                <a:cs typeface="Arial" panose="020B0604020202020204" pitchFamily="34" charset="0"/>
              </a:rPr>
              <a:t>Response to the Idea that God has abandoned and the world and the denial of reward and </a:t>
            </a:r>
            <a:r>
              <a:rPr lang="en-US" sz="1600" dirty="0" err="1">
                <a:latin typeface="Calibri" panose="020F0502020204030204" pitchFamily="34" charset="0"/>
                <a:cs typeface="Arial" panose="020B0604020202020204" pitchFamily="34" charset="0"/>
              </a:rPr>
              <a:t>punishmend</a:t>
            </a:r>
            <a:endParaRPr lang="en-US" sz="1600" dirty="0">
              <a:latin typeface="Calibri" panose="020F0502020204030204" pitchFamily="34" charset="0"/>
              <a:cs typeface="Arial" panose="020B0604020202020204" pitchFamily="34" charset="0"/>
            </a:endParaRPr>
          </a:p>
          <a:p>
            <a:pPr marL="514350" indent="-514350" algn="just">
              <a:buFont typeface="+mj-lt"/>
              <a:buAutoNum type="arabicPeriod"/>
            </a:pPr>
            <a:r>
              <a:rPr lang="en-US" sz="1600" dirty="0">
                <a:latin typeface="Calibri" panose="020F0502020204030204" pitchFamily="34" charset="0"/>
                <a:cs typeface="Arial" panose="020B0604020202020204" pitchFamily="34" charset="0"/>
              </a:rPr>
              <a:t>The judgement will come at the end of days</a:t>
            </a:r>
          </a:p>
        </p:txBody>
      </p:sp>
    </p:spTree>
    <p:extLst>
      <p:ext uri="{BB962C8B-B14F-4D97-AF65-F5344CB8AC3E}">
        <p14:creationId xmlns:p14="http://schemas.microsoft.com/office/powerpoint/2010/main" val="1000727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2102</Words>
  <Application>Microsoft Office PowerPoint</Application>
  <PresentationFormat>Widescreen</PresentationFormat>
  <Paragraphs>84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ספר מלאכי- The Book of Malachi</vt:lpstr>
      <vt:lpstr>A Quick Read of Chapter 1</vt:lpstr>
      <vt:lpstr>A Quick Read of Chapter 1</vt:lpstr>
      <vt:lpstr>A Quick Read of Chapter 1</vt:lpstr>
      <vt:lpstr>What Stands out About Chapter 1?</vt:lpstr>
      <vt:lpstr>Who was מלאכי? When did he prophesy? Megillah 15a</vt:lpstr>
      <vt:lpstr>Who was מלאכי? When did he prophesy? Megillah 15a</vt:lpstr>
      <vt:lpstr>Who was מלאכי? When did he prophesy? Don Isaac Abravanel</vt:lpstr>
      <vt:lpstr>Abravanel- Goal of the Book</vt:lpstr>
      <vt:lpstr>Love of Israel</vt:lpstr>
      <vt:lpstr>Unconditional Love- Devarim Chapter 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ספר מלאכי- The Book of Malachi</dc:title>
  <dc:creator>Sammy Bergman</dc:creator>
  <cp:lastModifiedBy>Sammy Bergman</cp:lastModifiedBy>
  <cp:revision>1</cp:revision>
  <dcterms:created xsi:type="dcterms:W3CDTF">2021-10-04T09:57:33Z</dcterms:created>
  <dcterms:modified xsi:type="dcterms:W3CDTF">2021-10-04T13:29:01Z</dcterms:modified>
</cp:coreProperties>
</file>